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72" r:id="rId2"/>
    <p:sldId id="290" r:id="rId3"/>
    <p:sldId id="274" r:id="rId4"/>
    <p:sldId id="259" r:id="rId5"/>
    <p:sldId id="275" r:id="rId6"/>
    <p:sldId id="260" r:id="rId7"/>
    <p:sldId id="261" r:id="rId8"/>
    <p:sldId id="276" r:id="rId9"/>
    <p:sldId id="292" r:id="rId10"/>
    <p:sldId id="285" r:id="rId11"/>
    <p:sldId id="262" r:id="rId12"/>
    <p:sldId id="293" r:id="rId13"/>
    <p:sldId id="294" r:id="rId14"/>
    <p:sldId id="291" r:id="rId15"/>
    <p:sldId id="287" r:id="rId16"/>
    <p:sldId id="289" r:id="rId17"/>
    <p:sldId id="263" r:id="rId18"/>
    <p:sldId id="264" r:id="rId19"/>
    <p:sldId id="279" r:id="rId20"/>
    <p:sldId id="266" r:id="rId21"/>
    <p:sldId id="295" r:id="rId22"/>
    <p:sldId id="296" r:id="rId23"/>
    <p:sldId id="268" r:id="rId24"/>
    <p:sldId id="280" r:id="rId25"/>
    <p:sldId id="270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46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35BFFD1-C2C7-4079-8296-C148FE71532C}" type="datetimeFigureOut">
              <a:rPr lang="zh-CN" altLang="en-US"/>
              <a:pPr>
                <a:defRPr/>
              </a:pPr>
              <a:t>2014/5/5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BD96EE95-32F1-45AE-9255-7C3ED0F2C1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4FDF0-61B5-453E-B45D-476135891DA2}" type="slidenum">
              <a:rPr lang="zh-CN" altLang="en-US">
                <a:latin typeface="Arial" charset="0"/>
              </a:rPr>
              <a:pPr/>
              <a:t>5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461E54D-108B-4001-B08D-A08FA264C44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74" descr="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 bwMode="auto">
          <a:xfrm>
            <a:off x="1008062" y="1412776"/>
            <a:ext cx="8135938" cy="1655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颅  脑 创 伤</a:t>
            </a:r>
            <a:r>
              <a:rPr lang="en-US" altLang="zh-CN" dirty="0" smtClean="0">
                <a:solidFill>
                  <a:schemeClr val="bg1"/>
                </a:solidFill>
              </a:rPr>
              <a:t/>
            </a:r>
            <a:br>
              <a:rPr lang="en-US" altLang="zh-CN" dirty="0" smtClean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                         —</a:t>
            </a:r>
            <a:r>
              <a:rPr lang="zh-CN" altLang="en-US" sz="3200" dirty="0" smtClean="0">
                <a:solidFill>
                  <a:schemeClr val="bg1"/>
                </a:solidFill>
              </a:rPr>
              <a:t>弥漫性轴索损伤</a:t>
            </a:r>
          </a:p>
        </p:txBody>
      </p:sp>
      <p:sp>
        <p:nvSpPr>
          <p:cNvPr id="307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979712" y="4221088"/>
            <a:ext cx="6400800" cy="889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浙医二院急诊医学科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endParaRPr lang="zh-CN" altLang="en-US" sz="2800" dirty="0" smtClean="0">
              <a:solidFill>
                <a:schemeClr val="bg1"/>
              </a:solidFill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唐路平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76056" y="1268760"/>
            <a:ext cx="3660775" cy="4498975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   </a:t>
            </a:r>
            <a:r>
              <a:rPr lang="zh-CN" b="1" dirty="0" smtClean="0">
                <a:solidFill>
                  <a:schemeClr val="bg1"/>
                </a:solidFill>
              </a:rPr>
              <a:t>早期基底</a:t>
            </a:r>
            <a:r>
              <a:rPr lang="zh-CN" b="1" dirty="0">
                <a:solidFill>
                  <a:schemeClr val="bg1"/>
                </a:solidFill>
              </a:rPr>
              <a:t>节</a:t>
            </a:r>
            <a:r>
              <a:rPr lang="zh-CN" b="1" dirty="0" smtClean="0">
                <a:solidFill>
                  <a:schemeClr val="bg1"/>
                </a:solidFill>
              </a:rPr>
              <a:t>区单发椭圆形</a:t>
            </a:r>
            <a:r>
              <a:rPr lang="zh-CN" b="1" dirty="0">
                <a:solidFill>
                  <a:schemeClr val="bg1"/>
                </a:solidFill>
              </a:rPr>
              <a:t>（直径＜</a:t>
            </a:r>
            <a:r>
              <a:rPr lang="zh-CN" altLang="zh-CN" b="1" dirty="0">
                <a:solidFill>
                  <a:schemeClr val="bg1"/>
                </a:solidFill>
              </a:rPr>
              <a:t>2cm</a:t>
            </a:r>
            <a:r>
              <a:rPr lang="zh-CN" b="1" dirty="0" smtClean="0">
                <a:solidFill>
                  <a:schemeClr val="bg1"/>
                </a:solidFill>
              </a:rPr>
              <a:t>）</a:t>
            </a:r>
            <a:r>
              <a:rPr lang="zh-CN" altLang="en-US" b="1" dirty="0" smtClean="0">
                <a:solidFill>
                  <a:schemeClr val="bg1"/>
                </a:solidFill>
              </a:rPr>
              <a:t>出血灶，</a:t>
            </a:r>
            <a:r>
              <a:rPr lang="zh-CN" b="1" dirty="0" smtClean="0">
                <a:solidFill>
                  <a:schemeClr val="bg1"/>
                </a:solidFill>
              </a:rPr>
              <a:t>局部</a:t>
            </a:r>
            <a:r>
              <a:rPr lang="zh-CN" b="1" dirty="0">
                <a:solidFill>
                  <a:schemeClr val="bg1"/>
                </a:solidFill>
              </a:rPr>
              <a:t>无明显占</a:t>
            </a:r>
            <a:r>
              <a:rPr lang="zh-CN" b="1" dirty="0" smtClean="0">
                <a:solidFill>
                  <a:schemeClr val="bg1"/>
                </a:solidFill>
              </a:rPr>
              <a:t>位，</a:t>
            </a:r>
            <a:r>
              <a:rPr lang="zh-CN" altLang="zh-CN" b="1" dirty="0">
                <a:solidFill>
                  <a:schemeClr val="bg1"/>
                </a:solidFill>
              </a:rPr>
              <a:t>4</a:t>
            </a:r>
            <a:r>
              <a:rPr lang="zh-CN" b="1" dirty="0">
                <a:solidFill>
                  <a:schemeClr val="bg1"/>
                </a:solidFill>
              </a:rPr>
              <a:t>天后周围水肿</a:t>
            </a:r>
            <a:r>
              <a:rPr lang="zh-CN" b="1" dirty="0" smtClean="0">
                <a:solidFill>
                  <a:schemeClr val="bg1"/>
                </a:solidFill>
              </a:rPr>
              <a:t>加重出现</a:t>
            </a:r>
            <a:r>
              <a:rPr lang="zh-CN" b="1" dirty="0">
                <a:solidFill>
                  <a:schemeClr val="bg1"/>
                </a:solidFill>
              </a:rPr>
              <a:t>占位效应。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7504" y="130789"/>
            <a:ext cx="4536504" cy="6610579"/>
            <a:chOff x="0" y="0"/>
            <a:chExt cx="2640" cy="3847"/>
          </a:xfrm>
        </p:grpSpPr>
        <p:pic>
          <p:nvPicPr>
            <p:cNvPr id="36869" name="Picture 5" descr="覃继旭09-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640" cy="1798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36870" name="Picture 6" descr="覃继旭09-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63"/>
              <a:ext cx="2640" cy="2084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868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影像学表现</a:t>
            </a:r>
            <a:endParaRPr lang="zh-CN" altLang="zh-CN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7664" y="1556792"/>
            <a:ext cx="7283450" cy="4713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FFFF00"/>
              </a:buClr>
              <a:buFont typeface="Wingdings" pitchFamily="2" charset="2"/>
              <a:buChar char="u"/>
            </a:pP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sz="3000" dirty="0" smtClean="0">
                <a:solidFill>
                  <a:schemeClr val="bg1"/>
                </a:solidFill>
              </a:rPr>
              <a:t>MRI</a:t>
            </a:r>
            <a:r>
              <a:rPr lang="zh-CN" altLang="en-US" sz="3000" dirty="0" smtClean="0">
                <a:solidFill>
                  <a:schemeClr val="bg1"/>
                </a:solidFill>
              </a:rPr>
              <a:t>对于微小出血性病灶敏感性优于</a:t>
            </a:r>
            <a:r>
              <a:rPr lang="en-US" altLang="zh-CN" sz="3000" dirty="0" smtClean="0">
                <a:solidFill>
                  <a:schemeClr val="bg1"/>
                </a:solidFill>
              </a:rPr>
              <a:t>CT</a:t>
            </a:r>
            <a:r>
              <a:rPr lang="zh-CN" altLang="en-US" sz="3000" dirty="0" smtClean="0">
                <a:solidFill>
                  <a:schemeClr val="bg1"/>
                </a:solidFill>
              </a:rPr>
              <a:t>，其检出率及检出病灶数远远高于</a:t>
            </a:r>
            <a:r>
              <a:rPr lang="en-US" altLang="zh-CN" sz="3000" dirty="0" smtClean="0">
                <a:solidFill>
                  <a:schemeClr val="bg1"/>
                </a:solidFill>
              </a:rPr>
              <a:t>CT</a:t>
            </a:r>
            <a:r>
              <a:rPr lang="zh-CN" altLang="en-US" sz="3200" dirty="0" smtClean="0">
                <a:solidFill>
                  <a:schemeClr val="bg1"/>
                </a:solidFill>
              </a:rPr>
              <a:t>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1">
              <a:buClr>
                <a:srgbClr val="FFFF00"/>
              </a:buClr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         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Huisman</a:t>
            </a:r>
            <a:r>
              <a:rPr lang="zh-CN" altLang="en-US" sz="2400" dirty="0" smtClean="0">
                <a:solidFill>
                  <a:schemeClr val="bg1"/>
                </a:solidFill>
              </a:rPr>
              <a:t>报道对</a:t>
            </a:r>
            <a:r>
              <a:rPr lang="en-US" altLang="zh-CN" sz="2400" dirty="0" smtClean="0">
                <a:solidFill>
                  <a:schemeClr val="bg1"/>
                </a:solidFill>
              </a:rPr>
              <a:t>DAI</a:t>
            </a:r>
            <a:r>
              <a:rPr lang="zh-CN" altLang="en-US" sz="2400" dirty="0" smtClean="0">
                <a:solidFill>
                  <a:schemeClr val="bg1"/>
                </a:solidFill>
              </a:rPr>
              <a:t>，</a:t>
            </a:r>
            <a:r>
              <a:rPr lang="en-US" altLang="zh-CN" sz="2400" dirty="0" smtClean="0">
                <a:solidFill>
                  <a:schemeClr val="bg1"/>
                </a:solidFill>
              </a:rPr>
              <a:t>MR </a:t>
            </a:r>
            <a:r>
              <a:rPr lang="zh-CN" altLang="en-US" sz="2400" dirty="0" smtClean="0">
                <a:solidFill>
                  <a:schemeClr val="bg1"/>
                </a:solidFill>
              </a:rPr>
              <a:t>对胼胝体病灶敏感性可达到</a:t>
            </a:r>
            <a:r>
              <a:rPr lang="en-US" altLang="zh-CN" sz="2400" dirty="0" smtClean="0">
                <a:solidFill>
                  <a:schemeClr val="bg1"/>
                </a:solidFill>
              </a:rPr>
              <a:t>95%</a:t>
            </a:r>
            <a:r>
              <a:rPr lang="zh-CN" altLang="en-US" sz="2400" dirty="0" smtClean="0">
                <a:solidFill>
                  <a:schemeClr val="bg1"/>
                </a:solidFill>
              </a:rPr>
              <a:t>，而</a:t>
            </a:r>
            <a:r>
              <a:rPr lang="en-US" altLang="zh-CN" sz="2400" dirty="0" smtClean="0">
                <a:solidFill>
                  <a:schemeClr val="bg1"/>
                </a:solidFill>
              </a:rPr>
              <a:t>CT</a:t>
            </a:r>
            <a:r>
              <a:rPr lang="zh-CN" altLang="en-US" sz="2400" dirty="0" smtClean="0">
                <a:solidFill>
                  <a:schemeClr val="bg1"/>
                </a:solidFill>
              </a:rPr>
              <a:t>仅为</a:t>
            </a:r>
            <a:r>
              <a:rPr lang="en-US" altLang="zh-CN" sz="2400" dirty="0" smtClean="0">
                <a:solidFill>
                  <a:schemeClr val="bg1"/>
                </a:solidFill>
              </a:rPr>
              <a:t>27%</a:t>
            </a:r>
            <a:r>
              <a:rPr lang="zh-CN" altLang="en-US" sz="2400" dirty="0" smtClean="0">
                <a:solidFill>
                  <a:schemeClr val="bg1"/>
                </a:solidFill>
              </a:rPr>
              <a:t>，而对非出血性的</a:t>
            </a:r>
            <a:r>
              <a:rPr lang="en-US" altLang="zh-CN" sz="2400" dirty="0" smtClean="0">
                <a:solidFill>
                  <a:schemeClr val="bg1"/>
                </a:solidFill>
              </a:rPr>
              <a:t>DAI</a:t>
            </a:r>
            <a:r>
              <a:rPr lang="zh-CN" altLang="en-US" sz="2400" dirty="0" smtClean="0">
                <a:solidFill>
                  <a:schemeClr val="bg1"/>
                </a:solidFill>
              </a:rPr>
              <a:t>，</a:t>
            </a:r>
            <a:r>
              <a:rPr lang="en-US" altLang="zh-CN" sz="2400" dirty="0" smtClean="0">
                <a:solidFill>
                  <a:schemeClr val="bg1"/>
                </a:solidFill>
              </a:rPr>
              <a:t>CT</a:t>
            </a:r>
            <a:r>
              <a:rPr lang="zh-CN" altLang="en-US" sz="2400" dirty="0" smtClean="0">
                <a:solidFill>
                  <a:schemeClr val="bg1"/>
                </a:solidFill>
              </a:rPr>
              <a:t>检出率仅为</a:t>
            </a:r>
            <a:r>
              <a:rPr lang="en-US" altLang="zh-CN" sz="2400" dirty="0" smtClean="0">
                <a:solidFill>
                  <a:schemeClr val="bg1"/>
                </a:solidFill>
              </a:rPr>
              <a:t>17%</a:t>
            </a:r>
            <a:r>
              <a:rPr lang="zh-CN" altLang="en-US" sz="2400" dirty="0" smtClean="0">
                <a:solidFill>
                  <a:schemeClr val="bg1"/>
                </a:solidFill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u"/>
            </a:pPr>
            <a:r>
              <a:rPr lang="zh-CN" altLang="en-US" dirty="0" smtClean="0">
                <a:solidFill>
                  <a:schemeClr val="bg1"/>
                </a:solidFill>
              </a:rPr>
              <a:t>另外某些序列，如磁敏感加权成像（</a:t>
            </a:r>
            <a:r>
              <a:rPr lang="en-US" altLang="zh-CN" dirty="0" smtClean="0">
                <a:solidFill>
                  <a:srgbClr val="FF0000"/>
                </a:solidFill>
              </a:rPr>
              <a:t>SWI</a:t>
            </a:r>
            <a:r>
              <a:rPr lang="zh-CN" altLang="en-US" dirty="0" smtClean="0">
                <a:solidFill>
                  <a:schemeClr val="bg1"/>
                </a:solidFill>
              </a:rPr>
              <a:t>），液体衰减反转成像（</a:t>
            </a:r>
            <a:r>
              <a:rPr lang="en-US" altLang="zh-CN" dirty="0" smtClean="0">
                <a:solidFill>
                  <a:schemeClr val="bg1"/>
                </a:solidFill>
              </a:rPr>
              <a:t>FLAIR</a:t>
            </a:r>
            <a:r>
              <a:rPr lang="zh-CN" altLang="en-US" dirty="0" smtClean="0">
                <a:solidFill>
                  <a:schemeClr val="bg1"/>
                </a:solidFill>
              </a:rPr>
              <a:t>），磁共振扩散加权成像（</a:t>
            </a:r>
            <a:r>
              <a:rPr lang="en-US" altLang="zh-CN" dirty="0" smtClean="0">
                <a:solidFill>
                  <a:schemeClr val="bg1"/>
                </a:solidFill>
              </a:rPr>
              <a:t>DWI</a:t>
            </a:r>
            <a:r>
              <a:rPr lang="zh-CN" altLang="en-US" dirty="0" smtClean="0">
                <a:solidFill>
                  <a:schemeClr val="bg1"/>
                </a:solidFill>
              </a:rPr>
              <a:t>），敏感性较</a:t>
            </a:r>
            <a:r>
              <a:rPr lang="en-US" altLang="zh-CN" dirty="0" smtClean="0">
                <a:solidFill>
                  <a:schemeClr val="bg1"/>
                </a:solidFill>
              </a:rPr>
              <a:t>T2</a:t>
            </a:r>
            <a:r>
              <a:rPr lang="zh-CN" altLang="en-US" dirty="0" smtClean="0">
                <a:solidFill>
                  <a:schemeClr val="bg1"/>
                </a:solidFill>
              </a:rPr>
              <a:t>更高；而像弥散张量成像（</a:t>
            </a:r>
            <a:r>
              <a:rPr lang="en-US" altLang="zh-CN" dirty="0" smtClean="0">
                <a:solidFill>
                  <a:schemeClr val="bg1"/>
                </a:solidFill>
              </a:rPr>
              <a:t>DTI</a:t>
            </a:r>
            <a:r>
              <a:rPr lang="zh-CN" altLang="en-US" dirty="0" smtClean="0">
                <a:solidFill>
                  <a:schemeClr val="bg1"/>
                </a:solidFill>
              </a:rPr>
              <a:t>）更是可以显示脑白质内神经纤维的走向。</a:t>
            </a:r>
            <a:endParaRPr lang="zh-CN" alt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椭圆 4"/>
          <p:cNvSpPr/>
          <p:nvPr/>
        </p:nvSpPr>
        <p:spPr bwMode="auto">
          <a:xfrm>
            <a:off x="611560" y="2492896"/>
            <a:ext cx="1872208" cy="792088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1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035622" y="1259760"/>
            <a:ext cx="4536503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IMG_1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76745" y="1259759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IMG_1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67740" y="1365109"/>
            <a:ext cx="4548671" cy="3203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2411760" y="5589240"/>
            <a:ext cx="4653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磁敏感加权成像（</a:t>
            </a:r>
            <a:r>
              <a:rPr lang="en-US" altLang="zh-CN" sz="3200" dirty="0" smtClean="0">
                <a:solidFill>
                  <a:srgbClr val="FF0000"/>
                </a:solidFill>
              </a:rPr>
              <a:t>SWI</a:t>
            </a:r>
            <a:r>
              <a:rPr lang="zh-CN" altLang="en-US" sz="3200" dirty="0" smtClean="0">
                <a:solidFill>
                  <a:schemeClr val="bg1"/>
                </a:solidFill>
              </a:rPr>
              <a:t>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6300000343744125567548385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4644008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2011331121634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4462"/>
            <a:ext cx="9144000" cy="281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201112260512334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8012" y="0"/>
            <a:ext cx="4762500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79712" y="4941168"/>
            <a:ext cx="5256584" cy="2194719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   </a:t>
            </a:r>
            <a:r>
              <a:rPr lang="zh-CN" altLang="en-US" b="1" dirty="0" smtClean="0">
                <a:solidFill>
                  <a:schemeClr val="bg1"/>
                </a:solidFill>
              </a:rPr>
              <a:t>双侧额顶叶多发，弥漫性小出血灶</a:t>
            </a:r>
            <a:endParaRPr lang="zh-CN" b="1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55576" y="3068960"/>
            <a:ext cx="1676400" cy="76200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" name="图片 5" descr="未标题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11960" cy="4211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椭圆 8"/>
          <p:cNvSpPr/>
          <p:nvPr/>
        </p:nvSpPr>
        <p:spPr bwMode="auto">
          <a:xfrm>
            <a:off x="6300192" y="2132856"/>
            <a:ext cx="432048" cy="1080120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835696" y="1844824"/>
            <a:ext cx="576064" cy="1224136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6876256" y="1988840"/>
            <a:ext cx="576064" cy="1224136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2555776" y="1916832"/>
            <a:ext cx="432048" cy="1008112"/>
          </a:xfrm>
          <a:prstGeom prst="ellipse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95736" y="4581128"/>
            <a:ext cx="5040560" cy="2448272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   </a:t>
            </a:r>
            <a:r>
              <a:rPr lang="zh-CN" altLang="en-US" b="1" dirty="0" smtClean="0">
                <a:solidFill>
                  <a:schemeClr val="bg1"/>
                </a:solidFill>
              </a:rPr>
              <a:t>胼胝体多发的非占位性出血灶</a:t>
            </a:r>
            <a:endParaRPr lang="zh-CN" b="1" dirty="0">
              <a:solidFill>
                <a:schemeClr val="bg1"/>
              </a:solidFill>
            </a:endParaRPr>
          </a:p>
        </p:txBody>
      </p:sp>
      <p:pic>
        <p:nvPicPr>
          <p:cNvPr id="5" name="图片 4" descr="未标题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099520" cy="409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899592" y="2492896"/>
            <a:ext cx="1676400" cy="72008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87624" y="1700808"/>
            <a:ext cx="1676400" cy="72008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图片 6" descr="未标题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44008" y="2564904"/>
            <a:ext cx="1676400" cy="72008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诊　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35150" y="1773238"/>
            <a:ext cx="6913563" cy="489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DAI</a:t>
            </a:r>
            <a:r>
              <a:rPr lang="zh-CN" altLang="en-US" sz="2800" dirty="0" smtClean="0">
                <a:solidFill>
                  <a:schemeClr val="bg1"/>
                </a:solidFill>
              </a:rPr>
              <a:t>无统一诊断标准</a:t>
            </a:r>
            <a:r>
              <a:rPr lang="en-US" altLang="zh-CN" sz="2800" dirty="0" smtClean="0">
                <a:solidFill>
                  <a:schemeClr val="bg1"/>
                </a:solidFill>
              </a:rPr>
              <a:t>, </a:t>
            </a:r>
            <a:r>
              <a:rPr lang="zh-CN" altLang="en-US" sz="2800" dirty="0" smtClean="0">
                <a:solidFill>
                  <a:schemeClr val="bg1"/>
                </a:solidFill>
              </a:rPr>
              <a:t>归结起来主要有</a:t>
            </a: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</a:rPr>
              <a:t>有确切颅脑外伤史</a:t>
            </a: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</a:rPr>
              <a:t>伤后即处于昏迷状态，多无“中间清醒期”</a:t>
            </a: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</a:rPr>
              <a:t>严重者可出现瞳孔改变及颅内压增高</a:t>
            </a:r>
          </a:p>
          <a:p>
            <a:pPr lvl="1"/>
            <a:r>
              <a:rPr lang="en-US" altLang="zh-CN" sz="2400" dirty="0" smtClean="0">
                <a:solidFill>
                  <a:schemeClr val="bg1"/>
                </a:solidFill>
              </a:rPr>
              <a:t>CT/MRI</a:t>
            </a:r>
            <a:r>
              <a:rPr lang="zh-CN" altLang="en-US" sz="2400" dirty="0" smtClean="0">
                <a:solidFill>
                  <a:schemeClr val="bg1"/>
                </a:solidFill>
              </a:rPr>
              <a:t>示胼胝体、脑干、皮质白质交界区等部位损伤或有</a:t>
            </a:r>
            <a:r>
              <a:rPr lang="en-US" altLang="zh-CN" sz="2400" dirty="0" smtClean="0">
                <a:solidFill>
                  <a:schemeClr val="bg1"/>
                </a:solidFill>
              </a:rPr>
              <a:t>DBS </a:t>
            </a:r>
            <a:r>
              <a:rPr lang="zh-CN" altLang="en-US" sz="2400" dirty="0" smtClean="0">
                <a:solidFill>
                  <a:schemeClr val="bg1"/>
                </a:solidFill>
              </a:rPr>
              <a:t>改变，常伴</a:t>
            </a:r>
            <a:r>
              <a:rPr lang="en-US" altLang="zh-CN" sz="2400" dirty="0" smtClean="0">
                <a:solidFill>
                  <a:schemeClr val="bg1"/>
                </a:solidFill>
              </a:rPr>
              <a:t>SAH</a:t>
            </a:r>
            <a:r>
              <a:rPr lang="zh-CN" altLang="en-US" sz="2400" dirty="0" smtClean="0">
                <a:solidFill>
                  <a:schemeClr val="bg1"/>
                </a:solidFill>
              </a:rPr>
              <a:t>、脑室出血等非特异性改变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</a:rPr>
              <a:t>后晚期出现弥漫性脑萎缩并伴较多神经受损后遗症</a:t>
            </a:r>
          </a:p>
          <a:p>
            <a:pPr lvl="1"/>
            <a:r>
              <a:rPr lang="zh-CN" altLang="en-US" sz="2400" dirty="0" smtClean="0">
                <a:solidFill>
                  <a:schemeClr val="bg1"/>
                </a:solidFill>
              </a:rPr>
              <a:t>尸检或手术活检病理可发现轴索损伤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868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分型</a:t>
            </a:r>
            <a:r>
              <a:rPr lang="en-US" altLang="zh-CN" dirty="0" smtClean="0">
                <a:solidFill>
                  <a:schemeClr val="bg1"/>
                </a:solidFill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</a:rPr>
              <a:t>级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08175" y="1628800"/>
            <a:ext cx="7235825" cy="50405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Adams </a:t>
            </a:r>
            <a:r>
              <a:rPr lang="zh-CN" altLang="en-US" sz="2400" dirty="0" smtClean="0">
                <a:solidFill>
                  <a:schemeClr val="bg1"/>
                </a:solidFill>
              </a:rPr>
              <a:t>病理分型</a:t>
            </a:r>
            <a:r>
              <a:rPr lang="en-US" altLang="zh-CN" sz="2400" dirty="0" smtClean="0">
                <a:solidFill>
                  <a:schemeClr val="bg1"/>
                </a:solidFill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Ⅰ</a:t>
            </a:r>
            <a:r>
              <a:rPr lang="zh-CN" altLang="en-US" sz="2000" dirty="0" smtClean="0">
                <a:solidFill>
                  <a:schemeClr val="bg1"/>
                </a:solidFill>
              </a:rPr>
              <a:t>级：大脑半球</a:t>
            </a:r>
            <a:r>
              <a:rPr lang="en-US" altLang="zh-CN" sz="2000" dirty="0" smtClean="0">
                <a:solidFill>
                  <a:schemeClr val="bg1"/>
                </a:solidFill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</a:rPr>
              <a:t>胼胝体</a:t>
            </a:r>
            <a:r>
              <a:rPr lang="en-US" altLang="zh-CN" sz="2000" dirty="0" smtClean="0">
                <a:solidFill>
                  <a:schemeClr val="bg1"/>
                </a:solidFill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</a:rPr>
              <a:t>脑干以及小脑出现</a:t>
            </a:r>
            <a:r>
              <a:rPr lang="en-US" altLang="zh-CN" sz="2000" dirty="0" smtClean="0">
                <a:solidFill>
                  <a:schemeClr val="bg1"/>
                </a:solidFill>
              </a:rPr>
              <a:t>DAI , </a:t>
            </a:r>
            <a:r>
              <a:rPr lang="zh-CN" altLang="en-US" sz="2000" dirty="0" smtClean="0">
                <a:solidFill>
                  <a:schemeClr val="bg1"/>
                </a:solidFill>
              </a:rPr>
              <a:t>但无其他病理改变。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Ⅱ</a:t>
            </a:r>
            <a:r>
              <a:rPr lang="zh-CN" altLang="en-US" sz="2000" dirty="0" smtClean="0">
                <a:solidFill>
                  <a:schemeClr val="bg1"/>
                </a:solidFill>
              </a:rPr>
              <a:t>级：胼胝体出现局灶性出血坏死。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Ⅲ</a:t>
            </a:r>
            <a:r>
              <a:rPr lang="zh-CN" altLang="en-US" sz="2000" dirty="0" smtClean="0">
                <a:solidFill>
                  <a:schemeClr val="bg1"/>
                </a:solidFill>
              </a:rPr>
              <a:t>级：</a:t>
            </a:r>
            <a:r>
              <a:rPr lang="zh-CN" altLang="en-US" sz="2000" dirty="0" smtClean="0">
                <a:solidFill>
                  <a:srgbClr val="FF0000"/>
                </a:solidFill>
              </a:rPr>
              <a:t>脑干</a:t>
            </a:r>
            <a:r>
              <a:rPr lang="zh-CN" altLang="en-US" sz="2000" dirty="0" smtClean="0">
                <a:solidFill>
                  <a:schemeClr val="bg1"/>
                </a:solidFill>
              </a:rPr>
              <a:t>出现局灶性出血坏死</a:t>
            </a:r>
            <a:r>
              <a:rPr lang="en-US" altLang="zh-CN" sz="2000" dirty="0" smtClean="0">
                <a:solidFill>
                  <a:schemeClr val="bg1"/>
                </a:solidFill>
              </a:rPr>
              <a:t>(</a:t>
            </a:r>
            <a:r>
              <a:rPr lang="zh-CN" altLang="en-US" sz="2000" dirty="0" smtClean="0">
                <a:solidFill>
                  <a:schemeClr val="bg1"/>
                </a:solidFill>
              </a:rPr>
              <a:t>一般在小脑脚之上</a:t>
            </a:r>
            <a:r>
              <a:rPr lang="en-US" altLang="zh-CN" sz="2000" dirty="0" smtClean="0">
                <a:solidFill>
                  <a:schemeClr val="bg1"/>
                </a:solidFill>
              </a:rPr>
              <a:t>) </a:t>
            </a:r>
            <a:r>
              <a:rPr lang="zh-CN" altLang="en-US" sz="2000" dirty="0" smtClean="0">
                <a:solidFill>
                  <a:schemeClr val="bg1"/>
                </a:solidFill>
              </a:rPr>
              <a:t>。</a:t>
            </a:r>
          </a:p>
          <a:p>
            <a:pPr>
              <a:lnSpc>
                <a:spcPct val="80000"/>
              </a:lnSpc>
            </a:pPr>
            <a:r>
              <a:rPr lang="en-US" altLang="zh-CN" sz="2400" dirty="0" err="1" smtClean="0">
                <a:solidFill>
                  <a:schemeClr val="bg1"/>
                </a:solidFill>
              </a:rPr>
              <a:t>Leri</a:t>
            </a:r>
            <a:r>
              <a:rPr lang="zh-CN" altLang="en-US" sz="2400" dirty="0" smtClean="0">
                <a:solidFill>
                  <a:schemeClr val="bg1"/>
                </a:solidFill>
              </a:rPr>
              <a:t>根据患者</a:t>
            </a:r>
            <a:r>
              <a:rPr lang="en-US" altLang="zh-CN" sz="2400" dirty="0" smtClean="0">
                <a:solidFill>
                  <a:schemeClr val="bg1"/>
                </a:solidFill>
              </a:rPr>
              <a:t>GCS </a:t>
            </a:r>
            <a:r>
              <a:rPr lang="zh-CN" altLang="en-US" sz="2400" dirty="0" smtClean="0">
                <a:solidFill>
                  <a:schemeClr val="bg1"/>
                </a:solidFill>
              </a:rPr>
              <a:t>评分和瞳孔改变</a:t>
            </a:r>
            <a:r>
              <a:rPr lang="en-US" altLang="zh-CN" sz="2400" dirty="0" smtClean="0">
                <a:solidFill>
                  <a:schemeClr val="bg1"/>
                </a:solidFill>
              </a:rPr>
              <a:t>, </a:t>
            </a:r>
            <a:r>
              <a:rPr lang="zh-CN" altLang="en-US" sz="2400" dirty="0" smtClean="0">
                <a:solidFill>
                  <a:schemeClr val="bg1"/>
                </a:solidFill>
              </a:rPr>
              <a:t>把</a:t>
            </a:r>
            <a:r>
              <a:rPr lang="en-US" altLang="zh-CN" sz="2400" dirty="0" smtClean="0">
                <a:solidFill>
                  <a:schemeClr val="bg1"/>
                </a:solidFill>
              </a:rPr>
              <a:t>DAI </a:t>
            </a:r>
            <a:r>
              <a:rPr lang="zh-CN" altLang="en-US" sz="2400" dirty="0" smtClean="0">
                <a:solidFill>
                  <a:schemeClr val="bg1"/>
                </a:solidFill>
              </a:rPr>
              <a:t>分为</a:t>
            </a:r>
            <a:r>
              <a:rPr lang="en-US" altLang="zh-CN" sz="2400" dirty="0" smtClean="0">
                <a:solidFill>
                  <a:schemeClr val="bg1"/>
                </a:solidFill>
              </a:rPr>
              <a:t>Ⅳ</a:t>
            </a:r>
            <a:r>
              <a:rPr lang="zh-CN" altLang="en-US" sz="2400" dirty="0" smtClean="0">
                <a:solidFill>
                  <a:schemeClr val="bg1"/>
                </a:solidFill>
              </a:rPr>
              <a:t>级</a:t>
            </a:r>
            <a:r>
              <a:rPr lang="en-US" altLang="zh-CN" sz="2400" dirty="0" smtClean="0">
                <a:solidFill>
                  <a:schemeClr val="bg1"/>
                </a:solidFill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Ⅰ</a:t>
            </a:r>
            <a:r>
              <a:rPr lang="zh-CN" altLang="en-US" sz="2000" dirty="0" smtClean="0">
                <a:solidFill>
                  <a:schemeClr val="bg1"/>
                </a:solidFill>
              </a:rPr>
              <a:t>级：</a:t>
            </a:r>
            <a:r>
              <a:rPr lang="en-US" altLang="zh-CN" sz="2000" dirty="0" smtClean="0">
                <a:solidFill>
                  <a:schemeClr val="bg1"/>
                </a:solidFill>
              </a:rPr>
              <a:t>GCS11</a:t>
            </a:r>
            <a:r>
              <a:rPr lang="zh-CN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zh-CN" sz="2000" dirty="0" smtClean="0">
                <a:solidFill>
                  <a:schemeClr val="bg1"/>
                </a:solidFill>
              </a:rPr>
              <a:t>15 </a:t>
            </a:r>
            <a:r>
              <a:rPr lang="zh-CN" altLang="en-US" sz="2000" dirty="0" smtClean="0">
                <a:solidFill>
                  <a:schemeClr val="bg1"/>
                </a:solidFill>
              </a:rPr>
              <a:t>分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Ⅱ</a:t>
            </a:r>
            <a:r>
              <a:rPr lang="zh-CN" altLang="en-US" sz="2000" dirty="0" smtClean="0">
                <a:solidFill>
                  <a:schemeClr val="bg1"/>
                </a:solidFill>
              </a:rPr>
              <a:t>级：</a:t>
            </a:r>
            <a:r>
              <a:rPr lang="en-US" altLang="zh-CN" sz="2000" dirty="0" smtClean="0">
                <a:solidFill>
                  <a:schemeClr val="bg1"/>
                </a:solidFill>
              </a:rPr>
              <a:t>GCS6</a:t>
            </a:r>
            <a:r>
              <a:rPr lang="zh-CN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zh-CN" sz="2000" dirty="0" smtClean="0">
                <a:solidFill>
                  <a:schemeClr val="bg1"/>
                </a:solidFill>
              </a:rPr>
              <a:t>10 </a:t>
            </a:r>
            <a:r>
              <a:rPr lang="zh-CN" altLang="en-US" sz="2000" dirty="0" smtClean="0">
                <a:solidFill>
                  <a:schemeClr val="bg1"/>
                </a:solidFill>
              </a:rPr>
              <a:t>分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Ⅲ</a:t>
            </a:r>
            <a:r>
              <a:rPr lang="zh-CN" altLang="en-US" sz="2000" dirty="0" smtClean="0">
                <a:solidFill>
                  <a:schemeClr val="bg1"/>
                </a:solidFill>
              </a:rPr>
              <a:t>级：</a:t>
            </a:r>
            <a:r>
              <a:rPr lang="en-US" altLang="zh-CN" sz="2000" dirty="0" smtClean="0">
                <a:solidFill>
                  <a:schemeClr val="bg1"/>
                </a:solidFill>
              </a:rPr>
              <a:t>GCS3</a:t>
            </a:r>
            <a:r>
              <a:rPr lang="zh-CN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zh-CN" sz="2000" dirty="0" smtClean="0">
                <a:solidFill>
                  <a:schemeClr val="bg1"/>
                </a:solidFill>
              </a:rPr>
              <a:t>5 </a:t>
            </a:r>
            <a:r>
              <a:rPr lang="zh-CN" altLang="en-US" sz="2000" dirty="0" smtClean="0">
                <a:solidFill>
                  <a:schemeClr val="bg1"/>
                </a:solidFill>
              </a:rPr>
              <a:t>分但无瞳孔改变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Ⅳ</a:t>
            </a:r>
            <a:r>
              <a:rPr lang="zh-CN" altLang="en-US" sz="2000" dirty="0" smtClean="0">
                <a:solidFill>
                  <a:schemeClr val="bg1"/>
                </a:solidFill>
              </a:rPr>
              <a:t>级：</a:t>
            </a:r>
            <a:r>
              <a:rPr lang="en-US" altLang="zh-CN" sz="2000" dirty="0" smtClean="0">
                <a:solidFill>
                  <a:schemeClr val="bg1"/>
                </a:solidFill>
              </a:rPr>
              <a:t>GCS3</a:t>
            </a:r>
            <a:r>
              <a:rPr lang="zh-CN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zh-CN" sz="2000" dirty="0" smtClean="0">
                <a:solidFill>
                  <a:schemeClr val="bg1"/>
                </a:solidFill>
              </a:rPr>
              <a:t>5 </a:t>
            </a:r>
            <a:r>
              <a:rPr lang="zh-CN" altLang="en-US" sz="2000" dirty="0" smtClean="0">
                <a:solidFill>
                  <a:schemeClr val="bg1"/>
                </a:solidFill>
              </a:rPr>
              <a:t>分伴</a:t>
            </a:r>
            <a:r>
              <a:rPr lang="zh-CN" altLang="en-US" sz="2000" dirty="0" smtClean="0">
                <a:solidFill>
                  <a:srgbClr val="FF0000"/>
                </a:solidFill>
              </a:rPr>
              <a:t>瞳孔改变</a:t>
            </a: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Lewis</a:t>
            </a:r>
            <a:r>
              <a:rPr lang="zh-CN" altLang="en-US" sz="2400" dirty="0" smtClean="0">
                <a:solidFill>
                  <a:schemeClr val="bg1"/>
                </a:solidFill>
              </a:rPr>
              <a:t>据据昏迷时间分为三型</a:t>
            </a:r>
          </a:p>
          <a:p>
            <a:pPr lvl="1">
              <a:lnSpc>
                <a:spcPct val="8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轻型：昏迷</a:t>
            </a:r>
            <a:r>
              <a:rPr lang="en-US" altLang="zh-CN" sz="2000" dirty="0" smtClean="0">
                <a:solidFill>
                  <a:schemeClr val="bg1"/>
                </a:solidFill>
              </a:rPr>
              <a:t>6</a:t>
            </a:r>
            <a:r>
              <a:rPr lang="zh-CN" altLang="en-US" sz="2000" dirty="0" smtClean="0">
                <a:solidFill>
                  <a:schemeClr val="bg1"/>
                </a:solidFill>
              </a:rPr>
              <a:t>～</a:t>
            </a:r>
            <a:r>
              <a:rPr lang="en-US" altLang="zh-CN" sz="2000" dirty="0" smtClean="0">
                <a:solidFill>
                  <a:schemeClr val="bg1"/>
                </a:solidFill>
              </a:rPr>
              <a:t>24 </a:t>
            </a:r>
            <a:r>
              <a:rPr lang="zh-CN" altLang="en-US" sz="2000" dirty="0" smtClean="0">
                <a:solidFill>
                  <a:schemeClr val="bg1"/>
                </a:solidFill>
              </a:rPr>
              <a:t>小时</a:t>
            </a:r>
          </a:p>
          <a:p>
            <a:pPr lvl="1">
              <a:lnSpc>
                <a:spcPct val="8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中型：昏迷</a:t>
            </a:r>
            <a:r>
              <a:rPr lang="en-US" altLang="zh-CN" sz="2000" dirty="0" smtClean="0">
                <a:solidFill>
                  <a:schemeClr val="bg1"/>
                </a:solidFill>
              </a:rPr>
              <a:t>&gt; 24 </a:t>
            </a:r>
            <a:r>
              <a:rPr lang="zh-CN" altLang="en-US" sz="2000" dirty="0" smtClean="0">
                <a:solidFill>
                  <a:schemeClr val="bg1"/>
                </a:solidFill>
              </a:rPr>
              <a:t>小时但无明显脑干体征</a:t>
            </a:r>
          </a:p>
          <a:p>
            <a:pPr lvl="1">
              <a:lnSpc>
                <a:spcPct val="8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重型：昏迷很长时间且处于</a:t>
            </a:r>
            <a:r>
              <a:rPr lang="zh-CN" altLang="en-US" sz="2000" dirty="0" smtClean="0">
                <a:solidFill>
                  <a:srgbClr val="FF0000"/>
                </a:solidFill>
              </a:rPr>
              <a:t>去皮层状态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mtClean="0"/>
              <a:t>Levi</a:t>
            </a:r>
            <a:r>
              <a:rPr lang="zh-CN" smtClean="0"/>
              <a:t>改良</a:t>
            </a:r>
            <a:r>
              <a:rPr lang="zh-CN" altLang="zh-CN" smtClean="0"/>
              <a:t>DAI</a:t>
            </a:r>
            <a:r>
              <a:rPr lang="zh-CN" smtClean="0"/>
              <a:t>分型标准及预后 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762999" cy="5276724"/>
        </p:xfrm>
        <a:graphic>
          <a:graphicData uri="http://schemas.openxmlformats.org/drawingml/2006/table">
            <a:tbl>
              <a:tblPr/>
              <a:tblGrid>
                <a:gridCol w="555096"/>
                <a:gridCol w="1040805"/>
                <a:gridCol w="783495"/>
                <a:gridCol w="783495"/>
                <a:gridCol w="770485"/>
                <a:gridCol w="770484"/>
                <a:gridCol w="699652"/>
                <a:gridCol w="699652"/>
                <a:gridCol w="839872"/>
                <a:gridCol w="570997"/>
                <a:gridCol w="624483"/>
                <a:gridCol w="624483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昏迷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入院</a:t>
                      </a: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GCS评分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GCS</a:t>
                      </a: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评分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姿势异常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瞳孔异常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预后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脑池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中线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出血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DAIⅠ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6~24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≥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11~15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正常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剧中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DAIⅡ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24~72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（几天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几周）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4~5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6~10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少量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强直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变化不大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位移＜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多小灶可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IVH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11. 3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DAIⅢ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＞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72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（数周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数月）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3~5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3~6 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去皮层强直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可能脑疝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受压或消失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可能双侧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IVH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DAIⅣ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周、月以上（植物、至死亡）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3~4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3~5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分（深昏迷）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去脑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强直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双侧瞳孔散大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，眼位不正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可以无变化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位移可＞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5mm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或不变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无＞</a:t>
                      </a: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25ml</a:t>
                      </a:r>
                      <a:r>
                        <a:rPr kumimoji="0" 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的出血灶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56. 2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7667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4000" dirty="0" smtClean="0">
                <a:solidFill>
                  <a:schemeClr val="bg1"/>
                </a:solidFill>
              </a:rPr>
              <a:t>弥漫性轴索损伤</a:t>
            </a:r>
            <a:r>
              <a:rPr lang="en-US" altLang="zh-CN" sz="4000" dirty="0" smtClean="0">
                <a:solidFill>
                  <a:schemeClr val="bg1"/>
                </a:solidFill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</a:rPr>
            </a:br>
            <a:r>
              <a:rPr lang="en-US" altLang="zh-CN" sz="4000" dirty="0" smtClean="0">
                <a:solidFill>
                  <a:schemeClr val="bg1"/>
                </a:solidFill>
              </a:rPr>
              <a:t>     diffuse axonal injury , DAI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35696" y="2060848"/>
            <a:ext cx="6912768" cy="41044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            击打暴</a:t>
            </a:r>
            <a:r>
              <a:rPr lang="zh-CN" altLang="en-US" sz="2800" dirty="0" smtClean="0">
                <a:solidFill>
                  <a:srgbClr val="FF0000"/>
                </a:solidFill>
              </a:rPr>
              <a:t>力</a:t>
            </a:r>
            <a:r>
              <a:rPr lang="zh-CN" altLang="en-US" sz="2800" dirty="0" smtClean="0">
                <a:solidFill>
                  <a:schemeClr val="bg1"/>
                </a:solidFill>
              </a:rPr>
              <a:t>或旋转暴</a:t>
            </a:r>
            <a:r>
              <a:rPr lang="zh-CN" altLang="en-US" sz="2800" dirty="0" smtClean="0">
                <a:solidFill>
                  <a:srgbClr val="FF0000"/>
                </a:solidFill>
              </a:rPr>
              <a:t>力</a:t>
            </a:r>
            <a:r>
              <a:rPr lang="zh-CN" altLang="en-US" sz="2800" dirty="0" smtClean="0">
                <a:solidFill>
                  <a:schemeClr val="bg1"/>
                </a:solidFill>
              </a:rPr>
              <a:t>致使脑组织产生旋转加速度或角加速度，从而在脑组织各部间发生剪应</a:t>
            </a:r>
            <a:r>
              <a:rPr lang="zh-CN" altLang="en-US" sz="2800" dirty="0" smtClean="0">
                <a:solidFill>
                  <a:srgbClr val="FF0000"/>
                </a:solidFill>
              </a:rPr>
              <a:t>力</a:t>
            </a:r>
            <a:r>
              <a:rPr lang="zh-CN" altLang="en-US" sz="2800" dirty="0" smtClean="0">
                <a:solidFill>
                  <a:schemeClr val="bg1"/>
                </a:solidFill>
              </a:rPr>
              <a:t>作用，使脑组织在受压及回位过程中产生</a:t>
            </a:r>
            <a:r>
              <a:rPr lang="zh-CN" altLang="en-US" sz="2800" dirty="0" smtClean="0">
                <a:solidFill>
                  <a:srgbClr val="FF0000"/>
                </a:solidFill>
              </a:rPr>
              <a:t>相对运动</a:t>
            </a:r>
            <a:r>
              <a:rPr lang="zh-CN" altLang="en-US" sz="2800" dirty="0" smtClean="0">
                <a:solidFill>
                  <a:schemeClr val="bg1"/>
                </a:solidFill>
              </a:rPr>
              <a:t>，导致</a:t>
            </a:r>
            <a:r>
              <a:rPr lang="zh-CN" altLang="en-US" sz="2800" dirty="0" smtClean="0">
                <a:solidFill>
                  <a:srgbClr val="FF0000"/>
                </a:solidFill>
              </a:rPr>
              <a:t>神经轴索</a:t>
            </a:r>
            <a:r>
              <a:rPr lang="zh-CN" altLang="en-US" sz="2800" dirty="0" smtClean="0">
                <a:solidFill>
                  <a:schemeClr val="bg1"/>
                </a:solidFill>
              </a:rPr>
              <a:t>损伤伴或不伴小血管撕裂的一种弥漫性脑损伤。主要损伤部位为脑内各部</a:t>
            </a:r>
            <a:r>
              <a:rPr lang="zh-CN" altLang="en-US" sz="2800" dirty="0" smtClean="0">
                <a:solidFill>
                  <a:srgbClr val="FF0000"/>
                </a:solidFill>
              </a:rPr>
              <a:t>连接处</a:t>
            </a:r>
            <a:r>
              <a:rPr lang="zh-CN" altLang="en-US" sz="2800" dirty="0" smtClean="0">
                <a:solidFill>
                  <a:schemeClr val="bg1"/>
                </a:solidFill>
              </a:rPr>
              <a:t>或</a:t>
            </a:r>
            <a:r>
              <a:rPr lang="zh-CN" altLang="en-US" sz="2800" dirty="0" smtClean="0">
                <a:solidFill>
                  <a:srgbClr val="FF0000"/>
                </a:solidFill>
              </a:rPr>
              <a:t>不同密度转折部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</a:p>
          <a:p>
            <a:pPr eaLnBrk="1" hangingPunct="1">
              <a:buFontTx/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            其本质为神经元细胞的沃勒变性。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            现在通常认为</a:t>
            </a:r>
            <a:r>
              <a:rPr lang="zh-CN" altLang="en-US" sz="2800" dirty="0" smtClean="0">
                <a:solidFill>
                  <a:srgbClr val="FF0000"/>
                </a:solidFill>
              </a:rPr>
              <a:t>脑震荡</a:t>
            </a:r>
            <a:r>
              <a:rPr lang="zh-CN" altLang="en-US" sz="2800" dirty="0" smtClean="0">
                <a:solidFill>
                  <a:schemeClr val="bg1"/>
                </a:solidFill>
              </a:rPr>
              <a:t>是最轻的类型，</a:t>
            </a:r>
            <a:r>
              <a:rPr lang="zh-CN" altLang="en-US" sz="2800" dirty="0" smtClean="0">
                <a:solidFill>
                  <a:srgbClr val="FF0000"/>
                </a:solidFill>
              </a:rPr>
              <a:t>原发性脑干损伤</a:t>
            </a:r>
            <a:r>
              <a:rPr lang="zh-CN" altLang="en-US" sz="2800" dirty="0" smtClean="0">
                <a:solidFill>
                  <a:schemeClr val="bg1"/>
                </a:solidFill>
              </a:rPr>
              <a:t>是最严重的类型。</a:t>
            </a:r>
          </a:p>
          <a:p>
            <a:pPr eaLnBrk="1" hangingPunct="1">
              <a:buFontTx/>
              <a:buNone/>
            </a:pPr>
            <a:endParaRPr lang="zh-CN" alt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5492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临床治疗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08175" y="1916113"/>
            <a:ext cx="69850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尚无明确有效药物和措施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常规支持治疗：</a:t>
            </a:r>
            <a:r>
              <a:rPr lang="zh-CN" altLang="en-US" sz="2800" dirty="0" smtClean="0">
                <a:solidFill>
                  <a:schemeClr val="bg1"/>
                </a:solidFill>
              </a:rPr>
              <a:t>呼吸，内环境，颅高压相关治疗，营养支持治疗及保护脏器，抗感染等治疗。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脑保护治疗：</a:t>
            </a:r>
            <a:r>
              <a:rPr lang="zh-CN" altLang="en-US" sz="2800" dirty="0" smtClean="0">
                <a:solidFill>
                  <a:schemeClr val="bg1"/>
                </a:solidFill>
              </a:rPr>
              <a:t>亚低温技术，高压氧治疗，神经营养药物，</a:t>
            </a:r>
            <a:r>
              <a:rPr lang="en-US" altLang="zh-CN" sz="2800" dirty="0" smtClean="0">
                <a:solidFill>
                  <a:schemeClr val="bg1"/>
                </a:solidFill>
              </a:rPr>
              <a:t>Ca2 +</a:t>
            </a:r>
            <a:r>
              <a:rPr lang="zh-CN" altLang="en-US" sz="2800" dirty="0" smtClean="0">
                <a:solidFill>
                  <a:schemeClr val="bg1"/>
                </a:solidFill>
              </a:rPr>
              <a:t>拮抗剂，环孢素</a:t>
            </a:r>
            <a:r>
              <a:rPr lang="en-US" altLang="zh-CN" sz="2800" dirty="0" smtClean="0">
                <a:solidFill>
                  <a:schemeClr val="bg1"/>
                </a:solidFill>
              </a:rPr>
              <a:t>A (CSA)</a:t>
            </a:r>
            <a:r>
              <a:rPr lang="zh-CN" altLang="en-US" sz="2800" dirty="0" smtClean="0">
                <a:solidFill>
                  <a:schemeClr val="bg1"/>
                </a:solidFill>
              </a:rPr>
              <a:t> 。</a:t>
            </a:r>
          </a:p>
          <a:p>
            <a:pPr lvl="1">
              <a:lnSpc>
                <a:spcPct val="8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糖皮质激素的作用基本被否定</a:t>
            </a:r>
          </a:p>
          <a:p>
            <a:pPr>
              <a:buFontTx/>
              <a:buNone/>
            </a:pPr>
            <a:endParaRPr lang="zh-CN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0233"/>
            <a:ext cx="9144000" cy="384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4000" cy="354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858" cy="323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185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91301"/>
            <a:ext cx="9144000" cy="200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预后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63713" y="1962150"/>
            <a:ext cx="6911975" cy="48958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zh-CN" sz="2800" dirty="0">
                <a:solidFill>
                  <a:schemeClr val="bg1"/>
                </a:solidFill>
                <a:latin typeface="+mj-lt"/>
              </a:rPr>
              <a:t>预后：DAI的症状多较严重，</a:t>
            </a:r>
            <a:r>
              <a:rPr lang="zh-CN" altLang="en-US" sz="2800" dirty="0">
                <a:solidFill>
                  <a:schemeClr val="bg1"/>
                </a:solidFill>
                <a:latin typeface="+mj-lt"/>
              </a:rPr>
              <a:t>恢复慢，</a:t>
            </a:r>
            <a:r>
              <a:rPr lang="zh-CN" altLang="zh-CN" sz="2800" dirty="0">
                <a:solidFill>
                  <a:schemeClr val="bg1"/>
                </a:solidFill>
                <a:latin typeface="+mj-lt"/>
              </a:rPr>
              <a:t>有时难以治愈，</a:t>
            </a:r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III</a:t>
            </a:r>
            <a:r>
              <a:rPr lang="zh-CN" altLang="en-US" sz="2800" dirty="0">
                <a:solidFill>
                  <a:schemeClr val="bg1"/>
                </a:solidFill>
                <a:latin typeface="+mj-lt"/>
              </a:rPr>
              <a:t>型以上病史率可达到</a:t>
            </a:r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50%</a:t>
            </a:r>
            <a:r>
              <a:rPr lang="zh-CN" altLang="en-US" sz="2800" dirty="0">
                <a:solidFill>
                  <a:schemeClr val="bg1"/>
                </a:solidFill>
                <a:latin typeface="+mj-lt"/>
              </a:rPr>
              <a:t>左右</a:t>
            </a:r>
            <a:r>
              <a:rPr lang="zh-CN" altLang="zh-CN" sz="2800" dirty="0">
                <a:solidFill>
                  <a:schemeClr val="bg1"/>
                </a:solidFill>
                <a:latin typeface="+mj-lt"/>
              </a:rPr>
              <a:t>。</a:t>
            </a:r>
            <a:endParaRPr kumimoji="1" lang="en-US" altLang="zh-CN" sz="2800" kern="0" dirty="0">
              <a:solidFill>
                <a:schemeClr val="bg1"/>
              </a:solidFill>
              <a:latin typeface="+mj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zh-CN" sz="2800" dirty="0">
                <a:solidFill>
                  <a:schemeClr val="bg1"/>
                </a:solidFill>
                <a:latin typeface="+mj-lt"/>
              </a:rPr>
              <a:t>DAI的严重程度及预后与下列因素有关：</a:t>
            </a:r>
            <a:endParaRPr kumimoji="1" lang="zh-CN" altLang="en-US" sz="2800" kern="0" dirty="0">
              <a:solidFill>
                <a:schemeClr val="bg1"/>
              </a:solidFill>
              <a:latin typeface="+mj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CN" altLang="zh-CN" sz="2400" dirty="0" smtClean="0">
                <a:solidFill>
                  <a:schemeClr val="bg1"/>
                </a:solidFill>
                <a:latin typeface="+mj-lt"/>
              </a:rPr>
              <a:t>年龄</a:t>
            </a:r>
            <a:r>
              <a:rPr lang="zh-CN" altLang="zh-CN" sz="2400" dirty="0">
                <a:solidFill>
                  <a:schemeClr val="bg1"/>
                </a:solidFill>
                <a:latin typeface="+mj-lt"/>
              </a:rPr>
              <a:t>大于50周岁预后较差；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CN" altLang="zh-CN" sz="2400" dirty="0">
                <a:solidFill>
                  <a:schemeClr val="bg1"/>
                </a:solidFill>
                <a:latin typeface="+mj-lt"/>
              </a:rPr>
              <a:t>GCS评分小于8分预后较差；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CN" altLang="zh-CN" sz="2400" dirty="0">
                <a:solidFill>
                  <a:schemeClr val="bg1"/>
                </a:solidFill>
                <a:latin typeface="+mj-lt"/>
              </a:rPr>
              <a:t>瞳孔有改变者较无改变者预后差；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CN" altLang="zh-CN" sz="2400" dirty="0">
                <a:solidFill>
                  <a:schemeClr val="bg1"/>
                </a:solidFill>
                <a:latin typeface="+mj-lt"/>
              </a:rPr>
              <a:t>有高颅内压者较无高颅内压者预后差</a:t>
            </a:r>
            <a:r>
              <a:rPr lang="zh-CN" altLang="en-US" sz="2400" dirty="0">
                <a:solidFill>
                  <a:schemeClr val="bg1"/>
                </a:solidFill>
                <a:latin typeface="+mj-lt"/>
              </a:rPr>
              <a:t>；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CN" altLang="zh-CN" sz="2400" dirty="0">
                <a:solidFill>
                  <a:schemeClr val="bg1"/>
                </a:solidFill>
                <a:latin typeface="+mj-lt"/>
              </a:rPr>
              <a:t>有其他心肺合并症者较无合并症者预后差</a:t>
            </a:r>
            <a:r>
              <a:rPr lang="zh-CN" altLang="zh-CN" sz="2400" dirty="0">
                <a:solidFill>
                  <a:schemeClr val="bg1"/>
                </a:solidFill>
                <a:latin typeface="Arial" pitchFamily="34" charset="0"/>
              </a:rPr>
              <a:t>。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kumimoji="1" lang="zh-CN" altLang="en-US" sz="24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总结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7704" y="1412776"/>
            <a:ext cx="6779096" cy="50691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</a:rPr>
              <a:t>发病率高，病死率高，漏诊率高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</a:rPr>
              <a:t>常伴发其他颅脑创伤，硬膜外血肿，硬膜下血肿等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</a:rPr>
              <a:t>出现瞳孔改变及强直状态预后差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solidFill>
                  <a:schemeClr val="bg1"/>
                </a:solidFill>
              </a:rPr>
              <a:t>CT</a:t>
            </a:r>
            <a:r>
              <a:rPr lang="zh-CN" altLang="en-US" dirty="0" smtClean="0">
                <a:solidFill>
                  <a:schemeClr val="bg1"/>
                </a:solidFill>
              </a:rPr>
              <a:t>不准确，如出现与</a:t>
            </a:r>
            <a:r>
              <a:rPr lang="en-US" altLang="zh-CN" dirty="0" smtClean="0">
                <a:solidFill>
                  <a:schemeClr val="bg1"/>
                </a:solidFill>
              </a:rPr>
              <a:t>CT</a:t>
            </a:r>
            <a:r>
              <a:rPr lang="zh-CN" altLang="en-US" dirty="0" smtClean="0">
                <a:solidFill>
                  <a:schemeClr val="bg1"/>
                </a:solidFill>
              </a:rPr>
              <a:t>不符的临床表现，如持续性的昏迷，去皮层状态等，应高度怀疑</a:t>
            </a:r>
            <a:r>
              <a:rPr lang="en-US" altLang="zh-CN" dirty="0" smtClean="0">
                <a:solidFill>
                  <a:schemeClr val="bg1"/>
                </a:solidFill>
              </a:rPr>
              <a:t>DAI</a:t>
            </a:r>
            <a:r>
              <a:rPr lang="zh-CN" altLang="en-US" dirty="0" smtClean="0">
                <a:solidFill>
                  <a:schemeClr val="bg1"/>
                </a:solidFill>
              </a:rPr>
              <a:t>，特别是</a:t>
            </a:r>
            <a:r>
              <a:rPr lang="en-US" altLang="zh-CN" dirty="0" smtClean="0">
                <a:solidFill>
                  <a:schemeClr val="bg1"/>
                </a:solidFill>
              </a:rPr>
              <a:t>CT</a:t>
            </a:r>
            <a:r>
              <a:rPr lang="zh-CN" altLang="en-US" dirty="0" smtClean="0">
                <a:solidFill>
                  <a:schemeClr val="bg1"/>
                </a:solidFill>
              </a:rPr>
              <a:t>出现薄硬膜下血肿，</a:t>
            </a:r>
            <a:r>
              <a:rPr lang="en-US" altLang="zh-CN" dirty="0" smtClean="0">
                <a:solidFill>
                  <a:schemeClr val="bg1"/>
                </a:solidFill>
              </a:rPr>
              <a:t>SAH</a:t>
            </a:r>
            <a:r>
              <a:rPr lang="zh-CN" altLang="en-US" dirty="0" smtClean="0">
                <a:solidFill>
                  <a:schemeClr val="bg1"/>
                </a:solidFill>
              </a:rPr>
              <a:t>，脑室出血等改变时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solidFill>
                  <a:schemeClr val="bg1"/>
                </a:solidFill>
              </a:rPr>
              <a:t>MRI</a:t>
            </a:r>
            <a:r>
              <a:rPr lang="zh-CN" altLang="en-US" dirty="0" smtClean="0">
                <a:solidFill>
                  <a:schemeClr val="bg1"/>
                </a:solidFill>
              </a:rPr>
              <a:t>，</a:t>
            </a:r>
            <a:r>
              <a:rPr lang="en-US" altLang="zh-CN" dirty="0" smtClean="0">
                <a:solidFill>
                  <a:schemeClr val="bg1"/>
                </a:solidFill>
              </a:rPr>
              <a:t>T2</a:t>
            </a:r>
            <a:r>
              <a:rPr lang="zh-CN" altLang="en-US" dirty="0" smtClean="0">
                <a:solidFill>
                  <a:schemeClr val="bg1"/>
                </a:solidFill>
              </a:rPr>
              <a:t>相敏感性高，可选择</a:t>
            </a:r>
            <a:r>
              <a:rPr lang="en-US" altLang="zh-CN" dirty="0" smtClean="0">
                <a:solidFill>
                  <a:schemeClr val="bg1"/>
                </a:solidFill>
              </a:rPr>
              <a:t>SWI</a:t>
            </a:r>
            <a:r>
              <a:rPr lang="zh-CN" altLang="en-US" dirty="0" smtClean="0">
                <a:solidFill>
                  <a:schemeClr val="bg1"/>
                </a:solidFill>
              </a:rPr>
              <a:t>等特殊序列扫描。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xin_382050731153306202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1979712" cy="2437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 descr="975f0f016404cb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2656"/>
            <a:ext cx="2609471" cy="19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 descr="406186eb76e412a793c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73198"/>
            <a:ext cx="3491880" cy="2635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 descr="2388010_1200x1000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02633"/>
            <a:ext cx="2592288" cy="1750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 descr="201104272034105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48680"/>
            <a:ext cx="2375706" cy="1583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图片 10" descr="300001062059133558707590011_9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191174"/>
            <a:ext cx="3384376" cy="2622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图片 11" descr="11144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4725144"/>
            <a:ext cx="2613235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图片 12" descr="0019667873730a14bf0f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2348880"/>
            <a:ext cx="2160240" cy="2366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2748422" y="2967335"/>
            <a:ext cx="37677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zh-CN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09011212551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3744416" cy="2110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 descr="Brain-Injuries-Initial-Contrecoup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689209" cy="2088232"/>
          </a:xfrm>
          <a:prstGeom prst="ellipse">
            <a:avLst/>
          </a:prstGeom>
          <a:ln w="63500" cap="rnd">
            <a:solidFill>
              <a:schemeClr val="bg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 descr="Compare_SWI_and_GRE_Trau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581128"/>
            <a:ext cx="3744416" cy="210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 descr="F1.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068960"/>
            <a:ext cx="3672408" cy="2178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6" name="右箭头 8"/>
          <p:cNvSpPr>
            <a:spLocks noChangeArrowheads="1"/>
          </p:cNvSpPr>
          <p:nvPr/>
        </p:nvSpPr>
        <p:spPr bwMode="auto">
          <a:xfrm rot="2144385">
            <a:off x="4448175" y="1860550"/>
            <a:ext cx="908050" cy="360363"/>
          </a:xfrm>
          <a:prstGeom prst="rightArrow">
            <a:avLst>
              <a:gd name="adj1" fmla="val 50000"/>
              <a:gd name="adj2" fmla="val 498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zh-CN" altLang="en-US" sz="2400">
              <a:latin typeface="Times New Roman" pitchFamily="18" charset="0"/>
            </a:endParaRPr>
          </a:p>
        </p:txBody>
      </p:sp>
      <p:sp>
        <p:nvSpPr>
          <p:cNvPr id="5127" name="右箭头 9"/>
          <p:cNvSpPr>
            <a:spLocks noChangeArrowheads="1"/>
          </p:cNvSpPr>
          <p:nvPr/>
        </p:nvSpPr>
        <p:spPr bwMode="auto">
          <a:xfrm rot="8684790">
            <a:off x="4240213" y="3059113"/>
            <a:ext cx="830262" cy="360362"/>
          </a:xfrm>
          <a:prstGeom prst="rightArrow">
            <a:avLst>
              <a:gd name="adj1" fmla="val 50000"/>
              <a:gd name="adj2" fmla="val 499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zh-CN" altLang="en-US" sz="2400">
              <a:latin typeface="Times New Roman" pitchFamily="18" charset="0"/>
            </a:endParaRPr>
          </a:p>
        </p:txBody>
      </p:sp>
      <p:sp>
        <p:nvSpPr>
          <p:cNvPr id="5128" name="右箭头 10"/>
          <p:cNvSpPr>
            <a:spLocks noChangeArrowheads="1"/>
          </p:cNvSpPr>
          <p:nvPr/>
        </p:nvSpPr>
        <p:spPr bwMode="auto">
          <a:xfrm rot="2144385">
            <a:off x="4454525" y="4573588"/>
            <a:ext cx="831850" cy="360362"/>
          </a:xfrm>
          <a:prstGeom prst="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zh-CN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92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致伤原因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1916113"/>
            <a:ext cx="7200900" cy="4525962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常见原因</a:t>
            </a:r>
          </a:p>
          <a:p>
            <a:pPr lvl="1"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交通伤：占</a:t>
            </a:r>
            <a:r>
              <a:rPr lang="en-US" altLang="zh-CN" dirty="0" smtClean="0">
                <a:solidFill>
                  <a:schemeClr val="bg1"/>
                </a:solidFill>
              </a:rPr>
              <a:t>69 %</a:t>
            </a:r>
            <a:r>
              <a:rPr lang="zh-CN" altLang="en-US" dirty="0" smtClean="0">
                <a:solidFill>
                  <a:schemeClr val="bg1"/>
                </a:solidFill>
              </a:rPr>
              <a:t>，头颅处于运动中，脑组织易受到剪应力作用，且可多次致伤 </a:t>
            </a:r>
            <a:r>
              <a:rPr lang="en-US" altLang="zh-CN" dirty="0" smtClean="0">
                <a:solidFill>
                  <a:schemeClr val="bg1"/>
                </a:solidFill>
              </a:rPr>
              <a:t>AI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</a:p>
          <a:p>
            <a:pPr lvl="1"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坠落伤或打击伤，占</a:t>
            </a:r>
            <a:r>
              <a:rPr lang="en-US" altLang="zh-CN" dirty="0" smtClean="0">
                <a:solidFill>
                  <a:schemeClr val="bg1"/>
                </a:solidFill>
              </a:rPr>
              <a:t>18 %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lvl="1" indent="0">
              <a:buFont typeface="Arial" pitchFamily="34" charset="0"/>
              <a:buChar char="•"/>
              <a:defRPr/>
            </a:pPr>
            <a:r>
              <a:rPr lang="zh-CN" altLang="en-US" sz="3200" dirty="0" smtClean="0">
                <a:solidFill>
                  <a:schemeClr val="bg1"/>
                </a:solidFill>
              </a:rPr>
              <a:t>  其他原因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直接或间接暴力所致的头部挥鞭样损伤</a:t>
            </a:r>
          </a:p>
          <a:p>
            <a:pPr lvl="1"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锐器伤等少见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爆炸形 1 5"/>
          <p:cNvSpPr>
            <a:spLocks noChangeArrowheads="1"/>
          </p:cNvSpPr>
          <p:nvPr/>
        </p:nvSpPr>
        <p:spPr bwMode="auto">
          <a:xfrm>
            <a:off x="5076825" y="5084763"/>
            <a:ext cx="3311525" cy="1584325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zh-CN" altLang="en-US" sz="240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流行病学特点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35150" y="1844675"/>
            <a:ext cx="6913563" cy="3887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lnSpc>
                <a:spcPct val="110000"/>
              </a:lnSpc>
              <a:buFont typeface="宋体" pitchFamily="2" charset="-122"/>
              <a:buAutoNum type="circleNumDbPlain"/>
            </a:pPr>
            <a:r>
              <a:rPr lang="zh-CN" altLang="en-US" sz="2800" dirty="0" smtClean="0">
                <a:solidFill>
                  <a:schemeClr val="bg1"/>
                </a:solidFill>
              </a:rPr>
              <a:t>发病率高，漏诊率高：</a:t>
            </a:r>
            <a:r>
              <a:rPr lang="en-US" altLang="zh-CN" sz="2800" dirty="0" smtClean="0">
                <a:solidFill>
                  <a:schemeClr val="bg1"/>
                </a:solidFill>
              </a:rPr>
              <a:t>DAI</a:t>
            </a:r>
            <a:r>
              <a:rPr lang="zh-CN" altLang="en-US" sz="2800" dirty="0" smtClean="0">
                <a:solidFill>
                  <a:schemeClr val="bg1"/>
                </a:solidFill>
              </a:rPr>
              <a:t>发病率占致死性颅脑损伤的</a:t>
            </a:r>
            <a:r>
              <a:rPr lang="en-US" altLang="zh-CN" sz="2800" dirty="0" smtClean="0">
                <a:solidFill>
                  <a:schemeClr val="bg1"/>
                </a:solidFill>
              </a:rPr>
              <a:t>29~42.5%</a:t>
            </a:r>
            <a:r>
              <a:rPr lang="zh-CN" altLang="en-US" sz="2800" dirty="0" smtClean="0">
                <a:solidFill>
                  <a:schemeClr val="bg1"/>
                </a:solidFill>
              </a:rPr>
              <a:t>，潜在的未得到确诊的</a:t>
            </a:r>
            <a:r>
              <a:rPr lang="en-US" altLang="zh-CN" sz="2800" dirty="0" smtClean="0">
                <a:solidFill>
                  <a:schemeClr val="bg1"/>
                </a:solidFill>
              </a:rPr>
              <a:t>DAI</a:t>
            </a:r>
            <a:r>
              <a:rPr lang="zh-CN" altLang="en-US" sz="2800" dirty="0" smtClean="0">
                <a:solidFill>
                  <a:schemeClr val="bg1"/>
                </a:solidFill>
              </a:rPr>
              <a:t>占</a:t>
            </a:r>
            <a:r>
              <a:rPr lang="en-US" altLang="zh-CN" sz="2800" dirty="0" smtClean="0">
                <a:solidFill>
                  <a:schemeClr val="bg1"/>
                </a:solidFill>
              </a:rPr>
              <a:t>35~52%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</a:p>
          <a:p>
            <a:pPr marL="571500" indent="-571500">
              <a:lnSpc>
                <a:spcPct val="110000"/>
              </a:lnSpc>
              <a:buFont typeface="宋体" pitchFamily="2" charset="-122"/>
              <a:buAutoNum type="circleNumDbPlain"/>
            </a:pPr>
            <a:r>
              <a:rPr lang="zh-CN" altLang="en-US" sz="2800" dirty="0" smtClean="0">
                <a:solidFill>
                  <a:schemeClr val="bg1"/>
                </a:solidFill>
              </a:rPr>
              <a:t>病死率高：严重的</a:t>
            </a:r>
            <a:r>
              <a:rPr lang="en-US" altLang="zh-CN" sz="2800" dirty="0" smtClean="0">
                <a:solidFill>
                  <a:schemeClr val="bg1"/>
                </a:solidFill>
              </a:rPr>
              <a:t>DAI</a:t>
            </a:r>
            <a:r>
              <a:rPr lang="zh-CN" altLang="en-US" sz="2800" dirty="0" smtClean="0">
                <a:solidFill>
                  <a:schemeClr val="bg1"/>
                </a:solidFill>
              </a:rPr>
              <a:t>病死率高达</a:t>
            </a:r>
            <a:r>
              <a:rPr lang="en-US" altLang="zh-CN" sz="2800" dirty="0" smtClean="0">
                <a:solidFill>
                  <a:schemeClr val="bg1"/>
                </a:solidFill>
              </a:rPr>
              <a:t>40~53%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</a:p>
          <a:p>
            <a:pPr marL="571500" indent="-571500">
              <a:lnSpc>
                <a:spcPct val="110000"/>
              </a:lnSpc>
              <a:buFont typeface="宋体" pitchFamily="2" charset="-122"/>
              <a:buAutoNum type="circleNumDbPlain"/>
            </a:pPr>
            <a:r>
              <a:rPr lang="zh-CN" altLang="en-US" sz="2800" dirty="0" smtClean="0">
                <a:solidFill>
                  <a:schemeClr val="bg1"/>
                </a:solidFill>
              </a:rPr>
              <a:t>小儿发病率低：致死性颅脑创伤中的</a:t>
            </a:r>
            <a:r>
              <a:rPr lang="en-US" altLang="zh-CN" sz="2800" dirty="0" smtClean="0">
                <a:solidFill>
                  <a:schemeClr val="bg1"/>
                </a:solidFill>
              </a:rPr>
              <a:t>DAI</a:t>
            </a:r>
            <a:r>
              <a:rPr lang="zh-CN" altLang="en-US" sz="2800" dirty="0" smtClean="0">
                <a:solidFill>
                  <a:schemeClr val="bg1"/>
                </a:solidFill>
              </a:rPr>
              <a:t>，小儿占</a:t>
            </a:r>
            <a:r>
              <a:rPr lang="en-US" altLang="zh-CN" sz="2800" dirty="0" smtClean="0">
                <a:solidFill>
                  <a:schemeClr val="bg1"/>
                </a:solidFill>
              </a:rPr>
              <a:t>4%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5508104" y="5517232"/>
            <a:ext cx="2236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三高一低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神经病理学特征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07704" y="1484784"/>
            <a:ext cx="6778625" cy="4713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DAI</a:t>
            </a:r>
            <a:r>
              <a:rPr lang="zh-CN" altLang="en-US" sz="2800" dirty="0" smtClean="0">
                <a:solidFill>
                  <a:schemeClr val="bg1"/>
                </a:solidFill>
              </a:rPr>
              <a:t>主要的病理变化为神经细胞轴索损伤，通常伴邻近组织和（或）小血管撕裂。</a:t>
            </a:r>
          </a:p>
          <a:p>
            <a:pPr algn="just">
              <a:buFontTx/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典型的表现：</a:t>
            </a:r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</a:rPr>
              <a:t>、胼胝体局灶性损伤；</a:t>
            </a:r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</a:rPr>
              <a:t>、脑干上部背外侧的局灶性损伤；</a:t>
            </a:r>
            <a:r>
              <a:rPr lang="en-US" altLang="zh-CN" sz="2800" dirty="0" smtClean="0">
                <a:solidFill>
                  <a:schemeClr val="bg1"/>
                </a:solidFill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</a:rPr>
              <a:t>、弥漫性半球白质轴索损伤。</a:t>
            </a:r>
          </a:p>
        </p:txBody>
      </p:sp>
      <p:pic>
        <p:nvPicPr>
          <p:cNvPr id="4" name="图片 3" descr="1238039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005064"/>
            <a:ext cx="4133850" cy="270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 descr="1_201202031357081D80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05064"/>
            <a:ext cx="2736304" cy="2708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92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临床表现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35150" y="1916113"/>
            <a:ext cx="6913563" cy="4608512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1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kumimoji="1" lang="zh-CN" altLang="en-US" sz="2800" kern="0" dirty="0">
                <a:solidFill>
                  <a:schemeClr val="bg1"/>
                </a:solidFill>
                <a:latin typeface="+mn-lt"/>
                <a:ea typeface="+mn-ea"/>
              </a:rPr>
              <a:t>伤后即刻昏迷并呈持续状态，昏迷时间长，恢复慢。一般无中间清醒期。</a:t>
            </a:r>
          </a:p>
          <a:p>
            <a:pPr marL="571500" indent="-571500">
              <a:lnSpc>
                <a:spcPct val="11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kumimoji="1" lang="zh-CN" altLang="en-US" sz="2800" kern="0" dirty="0" smtClean="0">
                <a:solidFill>
                  <a:schemeClr val="bg1"/>
                </a:solidFill>
                <a:latin typeface="+mn-lt"/>
                <a:ea typeface="+mn-ea"/>
              </a:rPr>
              <a:t>严重的病人</a:t>
            </a:r>
            <a:r>
              <a:rPr kumimoji="1" lang="zh-CN" altLang="en-US" sz="2800" kern="0" dirty="0">
                <a:solidFill>
                  <a:schemeClr val="bg1"/>
                </a:solidFill>
                <a:latin typeface="+mn-lt"/>
                <a:ea typeface="+mn-ea"/>
              </a:rPr>
              <a:t>往往伴有去大脑强直，去皮质强直，植物状态或痴呆。</a:t>
            </a:r>
            <a:endParaRPr kumimoji="1" lang="en-US" altLang="zh-CN" sz="28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571500" indent="-571500">
              <a:lnSpc>
                <a:spcPct val="11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kumimoji="1" lang="zh-CN" altLang="en-US" sz="2800" kern="0" dirty="0" smtClean="0">
                <a:solidFill>
                  <a:schemeClr val="bg1"/>
                </a:solidFill>
                <a:latin typeface="+mn-lt"/>
                <a:ea typeface="+mn-ea"/>
              </a:rPr>
              <a:t>依病情轻重可有瞳孔改变或者颅内压升高。</a:t>
            </a:r>
            <a:endParaRPr kumimoji="1" lang="en-US" altLang="zh-CN" sz="28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571500" indent="-571500">
              <a:lnSpc>
                <a:spcPct val="11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kumimoji="1" lang="zh-CN" altLang="en-US" sz="2800" kern="0" dirty="0">
                <a:solidFill>
                  <a:schemeClr val="bg1"/>
                </a:solidFill>
                <a:latin typeface="+mn-lt"/>
                <a:ea typeface="+mn-ea"/>
              </a:rPr>
              <a:t>常并发急性硬膜下血肿</a:t>
            </a:r>
            <a:r>
              <a:rPr kumimoji="1" lang="zh-CN" altLang="en-US" sz="2800" kern="0" dirty="0" smtClean="0">
                <a:solidFill>
                  <a:schemeClr val="bg1"/>
                </a:solidFill>
                <a:latin typeface="+mn-lt"/>
                <a:ea typeface="+mn-ea"/>
              </a:rPr>
              <a:t>，猪血，脑室内出血，脑池出血及基底</a:t>
            </a:r>
            <a:r>
              <a:rPr kumimoji="1" lang="zh-CN" altLang="en-US" sz="2800" kern="0" dirty="0">
                <a:solidFill>
                  <a:schemeClr val="bg1"/>
                </a:solidFill>
                <a:latin typeface="+mn-lt"/>
                <a:ea typeface="+mn-ea"/>
              </a:rPr>
              <a:t>节</a:t>
            </a:r>
            <a:r>
              <a:rPr kumimoji="1" lang="zh-CN" altLang="en-US" sz="2800" kern="0" dirty="0" smtClean="0">
                <a:solidFill>
                  <a:schemeClr val="bg1"/>
                </a:solidFill>
                <a:latin typeface="+mn-lt"/>
                <a:ea typeface="+mn-ea"/>
              </a:rPr>
              <a:t>区出血。</a:t>
            </a:r>
            <a:endParaRPr kumimoji="1" lang="en-US" altLang="zh-CN" sz="2800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92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影像学表现</a:t>
            </a:r>
            <a:endParaRPr lang="zh-CN" altLang="zh-CN" dirty="0" smtClean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628775"/>
            <a:ext cx="6985000" cy="48958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zh-CN" sz="3800" dirty="0" smtClean="0">
                <a:solidFill>
                  <a:srgbClr val="FF0000"/>
                </a:solidFill>
              </a:rPr>
              <a:t>CT/MRI </a:t>
            </a:r>
            <a:r>
              <a:rPr lang="zh-CN" altLang="en-US" sz="3800" dirty="0" smtClean="0">
                <a:solidFill>
                  <a:srgbClr val="FF0000"/>
                </a:solidFill>
              </a:rPr>
              <a:t>不能直接判定轴索损伤，病理学检查是金标准。</a:t>
            </a:r>
            <a:endParaRPr lang="en-US" altLang="zh-CN" sz="3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</a:rPr>
              <a:t>CT </a:t>
            </a:r>
            <a:r>
              <a:rPr lang="zh-CN" altLang="en-US" dirty="0" smtClean="0">
                <a:solidFill>
                  <a:schemeClr val="bg1"/>
                </a:solidFill>
              </a:rPr>
              <a:t>征象主要表现为</a:t>
            </a:r>
            <a:r>
              <a:rPr lang="en-US" altLang="zh-CN" dirty="0" smtClean="0">
                <a:solidFill>
                  <a:schemeClr val="bg1"/>
                </a:solidFill>
              </a:rPr>
              <a:t>: </a:t>
            </a:r>
          </a:p>
          <a:p>
            <a:pPr marL="971550" lvl="1" indent="-514350">
              <a:spcBef>
                <a:spcPts val="0"/>
              </a:spcBef>
              <a:buFont typeface="+mj-ea"/>
              <a:buAutoNum type="circleNumDbPlain"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脑白质，尤其是灰白质和神经核白质边界，以及胼胝体、脑干的小的</a:t>
            </a:r>
            <a:r>
              <a:rPr lang="zh-CN" altLang="en-US" dirty="0" smtClean="0">
                <a:solidFill>
                  <a:srgbClr val="FF0000"/>
                </a:solidFill>
              </a:rPr>
              <a:t>非占位性出血灶</a:t>
            </a:r>
            <a:r>
              <a:rPr lang="zh-CN" altLang="en-US" dirty="0" smtClean="0">
                <a:solidFill>
                  <a:schemeClr val="bg1"/>
                </a:solidFill>
              </a:rPr>
              <a:t>。（一般小于</a:t>
            </a:r>
            <a:r>
              <a:rPr lang="en-US" altLang="zh-CN" dirty="0" smtClean="0">
                <a:solidFill>
                  <a:schemeClr val="bg1"/>
                </a:solidFill>
              </a:rPr>
              <a:t>2cm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</a:p>
          <a:p>
            <a:pPr marL="971550" lvl="1" indent="-514350">
              <a:spcBef>
                <a:spcPts val="0"/>
              </a:spcBef>
              <a:buFont typeface="+mj-ea"/>
              <a:buAutoNum type="circleNumDbPlain"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弥漫性脑肿胀，脑实质密度低，结构模糊。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+mj-ea"/>
              <a:buAutoNum type="circleNumDbPlain"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脑室、脑池出血或者</a:t>
            </a:r>
            <a:r>
              <a:rPr lang="en-US" altLang="zh-CN" dirty="0" smtClean="0">
                <a:solidFill>
                  <a:schemeClr val="bg1"/>
                </a:solidFill>
              </a:rPr>
              <a:t>SAH</a:t>
            </a:r>
            <a:r>
              <a:rPr lang="zh-CN" altLang="en-US" dirty="0" smtClean="0">
                <a:solidFill>
                  <a:schemeClr val="bg1"/>
                </a:solidFill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无中线移位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+mj-ea"/>
              <a:buAutoNum type="circleNumDbPlain"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通常伴</a:t>
            </a:r>
            <a:r>
              <a:rPr lang="zh-CN" altLang="en-US" dirty="0" smtClean="0">
                <a:solidFill>
                  <a:srgbClr val="FF0000"/>
                </a:solidFill>
              </a:rPr>
              <a:t>薄层硬膜下出血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+mj-ea"/>
              <a:buAutoNum type="circleNumDbPlain"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晚期（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周以上）出现脑室扩大或脑实质萎缩等改变。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+mj-ea"/>
              <a:buAutoNum type="circleNumDbPlain"/>
              <a:defRPr/>
            </a:pPr>
            <a:endParaRPr lang="zh-CN" altLang="en-US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FontTx/>
              <a:buNone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 相当部分患者</a:t>
            </a:r>
            <a:r>
              <a:rPr lang="en-US" altLang="zh-CN" dirty="0" smtClean="0">
                <a:solidFill>
                  <a:schemeClr val="bg1"/>
                </a:solidFill>
              </a:rPr>
              <a:t>CT </a:t>
            </a:r>
            <a:r>
              <a:rPr lang="zh-CN" altLang="en-US" dirty="0" smtClean="0">
                <a:solidFill>
                  <a:schemeClr val="bg1"/>
                </a:solidFill>
              </a:rPr>
              <a:t>未发现异常</a:t>
            </a:r>
            <a:r>
              <a:rPr lang="en-US" altLang="zh-CN" dirty="0" smtClean="0">
                <a:solidFill>
                  <a:schemeClr val="bg1"/>
                </a:solidFill>
              </a:rPr>
              <a:t>, </a:t>
            </a:r>
            <a:r>
              <a:rPr lang="zh-CN" altLang="en-US" dirty="0" smtClean="0">
                <a:solidFill>
                  <a:schemeClr val="bg1"/>
                </a:solidFill>
              </a:rPr>
              <a:t>而临床症状却很严重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t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46449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ct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6632"/>
            <a:ext cx="4499992" cy="449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1979712" y="4941168"/>
            <a:ext cx="5256584" cy="21947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双侧额顶叶多发小出血灶</a:t>
            </a:r>
            <a:endParaRPr kumimoji="1" 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27584" y="2348880"/>
            <a:ext cx="1676400" cy="72008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436096" y="2060848"/>
            <a:ext cx="1676400" cy="72008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580112" y="2852936"/>
            <a:ext cx="1676400" cy="72008"/>
          </a:xfrm>
          <a:prstGeom prst="rightArrow">
            <a:avLst>
              <a:gd name="adj1" fmla="val 50000"/>
              <a:gd name="adj2" fmla="val 5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ģ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ģ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ģ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ģ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ģ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ģ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ģ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ģ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ģ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2519</TotalTime>
  <Words>1346</Words>
  <Application>Microsoft Office PowerPoint</Application>
  <PresentationFormat>全屏显示(4:3)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主题1</vt:lpstr>
      <vt:lpstr>颅  脑 创 伤                          —弥漫性轴索损伤</vt:lpstr>
      <vt:lpstr>弥漫性轴索损伤      diffuse axonal injury , DAI</vt:lpstr>
      <vt:lpstr>幻灯片 3</vt:lpstr>
      <vt:lpstr>致伤原因</vt:lpstr>
      <vt:lpstr>流行病学特点</vt:lpstr>
      <vt:lpstr>神经病理学特征</vt:lpstr>
      <vt:lpstr>临床表现</vt:lpstr>
      <vt:lpstr>影像学表现</vt:lpstr>
      <vt:lpstr>幻灯片 9</vt:lpstr>
      <vt:lpstr>幻灯片 10</vt:lpstr>
      <vt:lpstr>影像学表现</vt:lpstr>
      <vt:lpstr>幻灯片 12</vt:lpstr>
      <vt:lpstr>幻灯片 13</vt:lpstr>
      <vt:lpstr>幻灯片 14</vt:lpstr>
      <vt:lpstr>幻灯片 15</vt:lpstr>
      <vt:lpstr>幻灯片 16</vt:lpstr>
      <vt:lpstr>诊　断</vt:lpstr>
      <vt:lpstr>分型(级)</vt:lpstr>
      <vt:lpstr>Levi改良DAI分型标准及预后 </vt:lpstr>
      <vt:lpstr>临床治疗</vt:lpstr>
      <vt:lpstr>幻灯片 21</vt:lpstr>
      <vt:lpstr>幻灯片 22</vt:lpstr>
      <vt:lpstr>预后</vt:lpstr>
      <vt:lpstr>总结</vt:lpstr>
      <vt:lpstr>幻灯片 25</vt:lpstr>
    </vt:vector>
  </TitlesOfParts>
  <Company>JARM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弥漫性轴索损伤 Diffuse axonal injury</dc:title>
  <dc:creator>JiananLi</dc:creator>
  <cp:lastModifiedBy>china</cp:lastModifiedBy>
  <cp:revision>82</cp:revision>
  <dcterms:created xsi:type="dcterms:W3CDTF">2008-08-10T00:32:27Z</dcterms:created>
  <dcterms:modified xsi:type="dcterms:W3CDTF">2014-05-06T11:31:42Z</dcterms:modified>
</cp:coreProperties>
</file>