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7"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5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C92600-9B7C-40E0-A74E-735408D97B4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C92600-9B7C-40E0-A74E-735408D97B4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C92600-9B7C-40E0-A74E-735408D97B41}"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C92600-9B7C-40E0-A74E-735408D97B41}"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FC92600-9B7C-40E0-A74E-735408D97B4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C92600-9B7C-40E0-A74E-735408D97B41}"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FC92600-9B7C-40E0-A74E-735408D97B4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FC92600-9B7C-40E0-A74E-735408D97B4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FC92600-9B7C-40E0-A74E-735408D97B4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C92600-9B7C-40E0-A74E-735408D97B41}"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1AB4816-47AA-49F6-8213-756BA353E0AB}" type="datetimeFigureOut">
              <a:rPr lang="zh-CN" altLang="en-US" smtClean="0"/>
              <a:t>2015/10/12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FC92600-9B7C-40E0-A74E-735408D97B41}"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1AB4816-47AA-49F6-8213-756BA353E0AB}" type="datetimeFigureOut">
              <a:rPr lang="zh-CN" altLang="en-US" smtClean="0"/>
              <a:t>2015/10/12</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FC92600-9B7C-40E0-A74E-735408D97B41}"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t>肺癌性淋巴管炎</a:t>
            </a:r>
          </a:p>
        </p:txBody>
      </p:sp>
      <p:sp>
        <p:nvSpPr>
          <p:cNvPr id="3" name="副标题 2"/>
          <p:cNvSpPr>
            <a:spLocks noGrp="1"/>
          </p:cNvSpPr>
          <p:nvPr>
            <p:ph type="subTitle" idx="1"/>
          </p:nvPr>
        </p:nvSpPr>
        <p:spPr/>
        <p:txBody>
          <a:bodyPr>
            <a:normAutofit/>
          </a:bodyPr>
          <a:lstStyle/>
          <a:p>
            <a:pPr algn="r"/>
            <a:r>
              <a:rPr lang="en-US" altLang="zh-CN" sz="1200" dirty="0" err="1" smtClean="0"/>
              <a:t>wanxm</a:t>
            </a:r>
            <a:endParaRPr lang="zh-CN" altLang="en-US" sz="1200" dirty="0"/>
          </a:p>
        </p:txBody>
      </p:sp>
    </p:spTree>
    <p:extLst>
      <p:ext uri="{BB962C8B-B14F-4D97-AF65-F5344CB8AC3E}">
        <p14:creationId xmlns:p14="http://schemas.microsoft.com/office/powerpoint/2010/main" val="387286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839"/>
          <a:stretch/>
        </p:blipFill>
        <p:spPr bwMode="auto">
          <a:xfrm>
            <a:off x="1043608" y="305815"/>
            <a:ext cx="6203528" cy="634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071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11561" y="620688"/>
            <a:ext cx="7668840" cy="5505475"/>
          </a:xfrm>
        </p:spPr>
        <p:txBody>
          <a:bodyPr>
            <a:normAutofit/>
          </a:bodyPr>
          <a:lstStyle/>
          <a:p>
            <a:r>
              <a:rPr lang="zh-CN" altLang="en-US" dirty="0"/>
              <a:t>鉴别诊断</a:t>
            </a:r>
          </a:p>
          <a:p>
            <a:r>
              <a:rPr lang="zh-CN" altLang="en-US" dirty="0" smtClean="0"/>
              <a:t>①</a:t>
            </a:r>
            <a:r>
              <a:rPr lang="zh-CN" altLang="en-US" dirty="0"/>
              <a:t>结节病：是一种原因不明的多系统非干酪性肉芽 肿疾病</a:t>
            </a:r>
            <a:r>
              <a:rPr lang="zh-CN" altLang="en-US" dirty="0" smtClean="0"/>
              <a:t>。小叶间隔 </a:t>
            </a:r>
            <a:r>
              <a:rPr lang="zh-CN" altLang="en-US" dirty="0"/>
              <a:t>增厚较为少见，结节多见</a:t>
            </a:r>
            <a:r>
              <a:rPr lang="zh-CN" altLang="en-US" dirty="0" smtClean="0"/>
              <a:t>，肺内可</a:t>
            </a:r>
            <a:r>
              <a:rPr lang="zh-CN" altLang="en-US" dirty="0"/>
              <a:t>伴有小条索 影</a:t>
            </a:r>
            <a:r>
              <a:rPr lang="zh-CN" altLang="en-US" dirty="0" smtClean="0"/>
              <a:t>，结节病</a:t>
            </a:r>
            <a:r>
              <a:rPr lang="zh-CN" altLang="en-US" dirty="0"/>
              <a:t>一般双侧肺门对称性淋巴结肿大，无融合坏死。</a:t>
            </a:r>
          </a:p>
          <a:p>
            <a:r>
              <a:rPr lang="zh-CN" altLang="en-US" dirty="0"/>
              <a:t>②煤工尘肺：引起小叶间隔增厚较少见，一般以肺 内结节为主，结节密度较高</a:t>
            </a:r>
            <a:r>
              <a:rPr lang="zh-CN" altLang="en-US" dirty="0" smtClean="0"/>
              <a:t>，有 </a:t>
            </a:r>
            <a:r>
              <a:rPr lang="zh-CN" altLang="en-US" dirty="0"/>
              <a:t>融合倾向，同时伴有肺结构扭曲、条索影、</a:t>
            </a:r>
            <a:r>
              <a:rPr lang="zh-CN" altLang="en-US" dirty="0" smtClean="0"/>
              <a:t>纤维斑块</a:t>
            </a:r>
            <a:r>
              <a:rPr lang="zh-CN" altLang="en-US" dirty="0"/>
              <a:t>等肺纤维化的证据。</a:t>
            </a:r>
          </a:p>
          <a:p>
            <a:r>
              <a:rPr lang="zh-CN" altLang="en-US" dirty="0" smtClean="0"/>
              <a:t>③</a:t>
            </a:r>
            <a:r>
              <a:rPr lang="zh-CN" altLang="en-US" dirty="0"/>
              <a:t>间质性肺水肿：引起的小叶间隔增厚及肺纹理增 粗均边缘光滑，无结节样改变，无肺内小结节及 胸膜增厚，同时临床上一般具有明确病因，经治 疗后可在短期内恢复。</a:t>
            </a:r>
          </a:p>
          <a:p>
            <a:endParaRPr lang="zh-CN" altLang="en-US" dirty="0"/>
          </a:p>
        </p:txBody>
      </p:sp>
    </p:spTree>
    <p:extLst>
      <p:ext uri="{BB962C8B-B14F-4D97-AF65-F5344CB8AC3E}">
        <p14:creationId xmlns:p14="http://schemas.microsoft.com/office/powerpoint/2010/main" val="1240024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1268760"/>
            <a:ext cx="7408333" cy="4857403"/>
          </a:xfrm>
        </p:spPr>
        <p:txBody>
          <a:bodyPr/>
          <a:lstStyle/>
          <a:p>
            <a:r>
              <a:rPr lang="zh-CN" altLang="en-US" sz="2800" dirty="0" smtClean="0"/>
              <a:t>预后</a:t>
            </a:r>
            <a:endParaRPr lang="en-US" altLang="zh-CN" sz="2800" dirty="0" smtClean="0"/>
          </a:p>
          <a:p>
            <a:r>
              <a:rPr lang="zh-CN" altLang="en-US" sz="2800" dirty="0" smtClean="0"/>
              <a:t>癌</a:t>
            </a:r>
            <a:r>
              <a:rPr lang="zh-CN" altLang="en-US" sz="2800" dirty="0"/>
              <a:t>性淋巴管炎常常提示患者预后较差。诊断 </a:t>
            </a:r>
            <a:r>
              <a:rPr lang="en-US" altLang="zh-CN" sz="2800" dirty="0"/>
              <a:t>PLC</a:t>
            </a:r>
            <a:r>
              <a:rPr lang="zh-CN" altLang="en-US" sz="2800" dirty="0"/>
              <a:t>后的生存期为</a:t>
            </a:r>
            <a:r>
              <a:rPr lang="en-US" altLang="zh-CN" sz="2800" dirty="0"/>
              <a:t>10〜30</a:t>
            </a:r>
            <a:r>
              <a:rPr lang="zh-CN" altLang="en-US" sz="2800" dirty="0"/>
              <a:t>个月，平均</a:t>
            </a:r>
            <a:r>
              <a:rPr lang="en-US" altLang="zh-CN" sz="2800" dirty="0"/>
              <a:t>13</a:t>
            </a:r>
            <a:r>
              <a:rPr lang="zh-CN" altLang="en-US" sz="2800" dirty="0"/>
              <a:t>个月，</a:t>
            </a:r>
            <a:r>
              <a:rPr lang="en-US" altLang="zh-CN" sz="2800" dirty="0"/>
              <a:t>5 </a:t>
            </a:r>
            <a:r>
              <a:rPr lang="zh-CN" altLang="en-US" sz="2800" dirty="0"/>
              <a:t>年存活率极低。</a:t>
            </a:r>
          </a:p>
          <a:p>
            <a:endParaRPr lang="zh-CN" altLang="en-US" dirty="0"/>
          </a:p>
        </p:txBody>
      </p:sp>
      <p:sp>
        <p:nvSpPr>
          <p:cNvPr id="3" name="标题 2"/>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375777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1484784"/>
            <a:ext cx="7408333" cy="4641379"/>
          </a:xfrm>
        </p:spPr>
        <p:txBody>
          <a:bodyPr>
            <a:normAutofit/>
          </a:bodyPr>
          <a:lstStyle/>
          <a:p>
            <a:r>
              <a:rPr lang="zh-CN" altLang="en-US" sz="3200" dirty="0"/>
              <a:t>肺癌性淋巴管炎</a:t>
            </a:r>
            <a:r>
              <a:rPr lang="zh-CN" altLang="en-US" sz="3200" dirty="0" smtClean="0"/>
              <a:t>（</a:t>
            </a: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pulmonary </a:t>
            </a:r>
            <a:r>
              <a:rPr lang="en-US" altLang="zh-CN" sz="3200" dirty="0" err="1" smtClean="0">
                <a:latin typeface="Arial Unicode MS" panose="020B0604020202020204" pitchFamily="34" charset="-122"/>
                <a:ea typeface="Arial Unicode MS" panose="020B0604020202020204" pitchFamily="34" charset="-122"/>
                <a:cs typeface="Arial Unicode MS" panose="020B0604020202020204" pitchFamily="34" charset="-122"/>
              </a:rPr>
              <a:t>lymphangitic</a:t>
            </a: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dirty="0" err="1" smtClean="0">
                <a:latin typeface="Arial Unicode MS" panose="020B0604020202020204" pitchFamily="34" charset="-122"/>
                <a:ea typeface="Arial Unicode MS" panose="020B0604020202020204" pitchFamily="34" charset="-122"/>
                <a:cs typeface="Arial Unicode MS" panose="020B0604020202020204" pitchFamily="34" charset="-122"/>
              </a:rPr>
              <a:t>carcinomatosis</a:t>
            </a: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 PLC</a:t>
            </a:r>
            <a:r>
              <a:rPr lang="zh-CN" altLang="en-US" sz="3200" dirty="0"/>
              <a:t>）为肿瘤细胞沿肺淋巴管播散并在淋巴管内弥漫生长的一种间质性肺疾病。是一种特殊形式的肺转移瘤，多见于肺癌、乳腺癌、胃癌、胰腺癌等的肺内转移。</a:t>
            </a:r>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68705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340768"/>
            <a:ext cx="7560840" cy="5040560"/>
          </a:xfrm>
        </p:spPr>
        <p:txBody>
          <a:bodyPr>
            <a:normAutofit/>
          </a:bodyPr>
          <a:lstStyle/>
          <a:p>
            <a:r>
              <a:rPr lang="zh-CN" altLang="en-US" sz="2800" dirty="0"/>
              <a:t>肺淋巴管位于肺间质内，它是</a:t>
            </a:r>
            <a:r>
              <a:rPr lang="zh-CN" altLang="en-US" sz="2800" dirty="0" smtClean="0"/>
              <a:t>由</a:t>
            </a:r>
            <a:r>
              <a:rPr lang="zh-CN" altLang="en-US" sz="2800" dirty="0"/>
              <a:t>支撑</a:t>
            </a:r>
            <a:r>
              <a:rPr lang="zh-CN" altLang="en-US" sz="2800" dirty="0" smtClean="0"/>
              <a:t>肺</a:t>
            </a:r>
            <a:r>
              <a:rPr lang="zh-CN" altLang="en-US" sz="2800" dirty="0"/>
              <a:t>的呈网状分 布的纤维结缔组织构成。肺间质包括中轴间质和周 围间质，中轴间质由近肺门的支气管血管周围间质、 小叶中央间质及小叶内间质构成。周围间质包括小 叶间隔和胸膜下间质。</a:t>
            </a:r>
          </a:p>
          <a:p>
            <a:r>
              <a:rPr lang="zh-CN" altLang="en-US" sz="2800" dirty="0" smtClean="0"/>
              <a:t>判断</a:t>
            </a:r>
            <a:r>
              <a:rPr lang="zh-CN" altLang="en-US" sz="2800" dirty="0"/>
              <a:t>肺间质增厚的标准：小叶间隔和脏层胸膜的厚 度大于</a:t>
            </a:r>
            <a:r>
              <a:rPr lang="en-US" altLang="zh-CN" sz="2800" dirty="0"/>
              <a:t>1mm</a:t>
            </a:r>
            <a:r>
              <a:rPr lang="zh-CN" altLang="en-US" sz="2800" dirty="0"/>
              <a:t>即为增厚。</a:t>
            </a:r>
          </a:p>
          <a:p>
            <a:endParaRPr lang="zh-CN" altLang="en-US" sz="2800" dirty="0"/>
          </a:p>
        </p:txBody>
      </p:sp>
    </p:spTree>
    <p:extLst>
      <p:ext uri="{BB962C8B-B14F-4D97-AF65-F5344CB8AC3E}">
        <p14:creationId xmlns:p14="http://schemas.microsoft.com/office/powerpoint/2010/main" val="364221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11561" y="1052736"/>
            <a:ext cx="7668840" cy="5073427"/>
          </a:xfrm>
        </p:spPr>
        <p:txBody>
          <a:bodyPr>
            <a:normAutofit/>
          </a:bodyPr>
          <a:lstStyle/>
          <a:p>
            <a:r>
              <a:rPr lang="zh-CN" altLang="en-US" sz="2800" dirty="0" smtClean="0"/>
              <a:t>病理与临床</a:t>
            </a:r>
            <a:endParaRPr lang="en-US" altLang="zh-CN" sz="2800" dirty="0" smtClean="0"/>
          </a:p>
          <a:p>
            <a:r>
              <a:rPr lang="zh-CN" altLang="en-US" sz="2800" dirty="0"/>
              <a:t>肿瘤细胞沿肺淋巴管播散并在淋巴管内弥漫生长， 表现为淋巴管高度扩张，肺内淤积单个或成团的肿瘤 栓子，伴不同程度的水肿、纤维化和炎性细胞浸润，</a:t>
            </a:r>
          </a:p>
          <a:p>
            <a:r>
              <a:rPr lang="zh-CN" altLang="en-US" sz="2800" dirty="0" smtClean="0"/>
              <a:t>本</a:t>
            </a:r>
            <a:r>
              <a:rPr lang="zh-CN" altLang="en-US" sz="2800" dirty="0"/>
              <a:t>病预后不良，多数患者生存期不足半年，通常表 现为难治性呼吸困难、干咳，临床诊断困难，特别是 在未知恶性肿瘤病史是更加困难。预后很差，临床上 易于与其它肺间质疾病相</a:t>
            </a:r>
            <a:r>
              <a:rPr lang="zh-CN" altLang="en-US" sz="2800" dirty="0" smtClean="0"/>
              <a:t>混淆。</a:t>
            </a:r>
            <a:endParaRPr lang="zh-CN" altLang="en-US" sz="2800" dirty="0"/>
          </a:p>
          <a:p>
            <a:endParaRPr lang="zh-CN" altLang="en-US" sz="2800" dirty="0"/>
          </a:p>
        </p:txBody>
      </p:sp>
    </p:spTree>
    <p:extLst>
      <p:ext uri="{BB962C8B-B14F-4D97-AF65-F5344CB8AC3E}">
        <p14:creationId xmlns:p14="http://schemas.microsoft.com/office/powerpoint/2010/main" val="321393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1124744"/>
            <a:ext cx="7408333" cy="5001419"/>
          </a:xfrm>
        </p:spPr>
        <p:txBody>
          <a:bodyPr>
            <a:normAutofit/>
          </a:bodyPr>
          <a:lstStyle/>
          <a:p>
            <a:r>
              <a:rPr lang="en-US" altLang="zh-CN" sz="2800" dirty="0"/>
              <a:t>PLC</a:t>
            </a:r>
            <a:r>
              <a:rPr lang="zh-CN" altLang="en-US" sz="2800" dirty="0"/>
              <a:t>的发病机制</a:t>
            </a:r>
          </a:p>
          <a:p>
            <a:r>
              <a:rPr lang="zh-CN" altLang="en-US" sz="2800" dirty="0" smtClean="0"/>
              <a:t>目前</a:t>
            </a:r>
            <a:r>
              <a:rPr lang="zh-CN" altLang="en-US" sz="2800" dirty="0"/>
              <a:t>存在两种观点</a:t>
            </a:r>
            <a:r>
              <a:rPr lang="zh-CN" altLang="en-US" sz="2800" dirty="0" smtClean="0"/>
              <a:t>：</a:t>
            </a:r>
            <a:endParaRPr lang="en-US" altLang="zh-CN" sz="2800" dirty="0" smtClean="0"/>
          </a:p>
          <a:p>
            <a:r>
              <a:rPr lang="zh-CN" altLang="en-US" sz="2800" dirty="0" smtClean="0"/>
              <a:t>①</a:t>
            </a:r>
            <a:r>
              <a:rPr lang="zh-CN" altLang="en-US" sz="2800" dirty="0"/>
              <a:t>癌细胞先经血行播散</a:t>
            </a:r>
            <a:r>
              <a:rPr lang="zh-CN" altLang="en-US" sz="2800" dirty="0" smtClean="0"/>
              <a:t>，然后</a:t>
            </a:r>
            <a:r>
              <a:rPr lang="zh-CN" altLang="en-US" sz="2800" dirty="0"/>
              <a:t>侵入淋巴管并在其内弥漫生长</a:t>
            </a:r>
            <a:r>
              <a:rPr lang="zh-CN" altLang="en-US" sz="2800" dirty="0" smtClean="0"/>
              <a:t>。</a:t>
            </a:r>
            <a:endParaRPr lang="en-US" altLang="zh-CN" sz="2800" dirty="0" smtClean="0"/>
          </a:p>
          <a:p>
            <a:r>
              <a:rPr lang="zh-CN" altLang="en-US" sz="2800" dirty="0" smtClean="0"/>
              <a:t>②</a:t>
            </a:r>
            <a:r>
              <a:rPr lang="zh-CN" altLang="en-US" sz="2800" dirty="0"/>
              <a:t>肺门或纵 隔淋巴结受累，淋巴管梗阻，淋巴管扩张，</a:t>
            </a:r>
            <a:r>
              <a:rPr lang="zh-CN" altLang="en-US" sz="2800" dirty="0" smtClean="0"/>
              <a:t>肿瘤细胞</a:t>
            </a:r>
            <a:r>
              <a:rPr lang="zh-CN" altLang="en-US" sz="2800" dirty="0"/>
              <a:t>随逆流液转移到肺外</a:t>
            </a:r>
            <a:r>
              <a:rPr lang="zh-CN" altLang="en-US" sz="2800" dirty="0" smtClean="0"/>
              <a:t>周。</a:t>
            </a:r>
            <a:endParaRPr lang="zh-CN" altLang="en-US" sz="2800" dirty="0"/>
          </a:p>
          <a:p>
            <a:endParaRPr lang="zh-CN" altLang="en-US" sz="2800" dirty="0"/>
          </a:p>
        </p:txBody>
      </p:sp>
    </p:spTree>
    <p:extLst>
      <p:ext uri="{BB962C8B-B14F-4D97-AF65-F5344CB8AC3E}">
        <p14:creationId xmlns:p14="http://schemas.microsoft.com/office/powerpoint/2010/main" val="262939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692696"/>
            <a:ext cx="7408333" cy="5433467"/>
          </a:xfrm>
        </p:spPr>
        <p:txBody>
          <a:bodyPr/>
          <a:lstStyle/>
          <a:p>
            <a:r>
              <a:rPr lang="zh-CN" altLang="en-US" sz="2800" dirty="0"/>
              <a:t>诊断</a:t>
            </a:r>
            <a:r>
              <a:rPr lang="en-US" altLang="zh-CN" sz="2800" dirty="0"/>
              <a:t>PLC</a:t>
            </a:r>
            <a:r>
              <a:rPr lang="zh-CN" altLang="en-US" sz="2800" dirty="0"/>
              <a:t>有价值的</a:t>
            </a:r>
            <a:r>
              <a:rPr lang="en-US" altLang="zh-CN" sz="2800" dirty="0"/>
              <a:t>CT</a:t>
            </a:r>
            <a:r>
              <a:rPr lang="zh-CN" altLang="en-US" sz="2800" dirty="0"/>
              <a:t>征象</a:t>
            </a:r>
            <a:r>
              <a:rPr lang="zh-CN" altLang="en-US" sz="2800" dirty="0" smtClean="0"/>
              <a:t>：</a:t>
            </a:r>
            <a:endParaRPr lang="en-US" altLang="zh-CN" sz="2800" dirty="0" smtClean="0"/>
          </a:p>
          <a:p>
            <a:endParaRPr lang="en-US" altLang="zh-CN" sz="2800" dirty="0" smtClean="0"/>
          </a:p>
          <a:p>
            <a:r>
              <a:rPr lang="zh-CN" altLang="en-US" sz="2800" dirty="0" smtClean="0"/>
              <a:t>①</a:t>
            </a:r>
            <a:r>
              <a:rPr lang="en-US" altLang="zh-CN" sz="2800" dirty="0"/>
              <a:t>PLC</a:t>
            </a:r>
            <a:r>
              <a:rPr lang="zh-CN" altLang="en-US" sz="2800" dirty="0"/>
              <a:t>的分布特点：主要分布于右肺或以右肺分布</a:t>
            </a:r>
            <a:r>
              <a:rPr lang="zh-CN" altLang="en-US" sz="2800" dirty="0" smtClean="0"/>
              <a:t>为主。</a:t>
            </a:r>
            <a:endParaRPr lang="zh-CN" altLang="en-US" sz="2800" dirty="0"/>
          </a:p>
          <a:p>
            <a:r>
              <a:rPr lang="zh-CN" altLang="en-US" sz="2800" dirty="0" smtClean="0"/>
              <a:t>②</a:t>
            </a:r>
            <a:r>
              <a:rPr lang="zh-CN" altLang="en-US" sz="2800" dirty="0"/>
              <a:t>肺纹理增多、增粗为</a:t>
            </a:r>
            <a:r>
              <a:rPr lang="en-US" altLang="zh-CN" sz="2800" dirty="0"/>
              <a:t>PLC</a:t>
            </a:r>
            <a:r>
              <a:rPr lang="zh-CN" altLang="en-US" sz="2800" dirty="0"/>
              <a:t>最常见的征象。增多增粗的 肺纹理为非对称分布，并呈结节状或锯齿样改变。 病变一般呈局限性，仅累及部分肺叶，甚至仅见于 少数几个支气管及其分支，与正常肺野对比鲜明， 即使双肺弥漫受累，其分布也不均匀。</a:t>
            </a:r>
          </a:p>
          <a:p>
            <a:endParaRPr lang="zh-CN" altLang="en-US" dirty="0"/>
          </a:p>
        </p:txBody>
      </p:sp>
    </p:spTree>
    <p:extLst>
      <p:ext uri="{BB962C8B-B14F-4D97-AF65-F5344CB8AC3E}">
        <p14:creationId xmlns:p14="http://schemas.microsoft.com/office/powerpoint/2010/main" val="117749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3" y="1196752"/>
            <a:ext cx="7740848" cy="4929411"/>
          </a:xfrm>
        </p:spPr>
        <p:txBody>
          <a:bodyPr>
            <a:normAutofit/>
          </a:bodyPr>
          <a:lstStyle/>
          <a:p>
            <a:r>
              <a:rPr lang="zh-CN" altLang="en-US" sz="2800" dirty="0"/>
              <a:t>③小叶间隔结节状增厚而小叶结构形态正常是</a:t>
            </a:r>
            <a:r>
              <a:rPr lang="en-US" altLang="zh-CN" sz="2800" dirty="0"/>
              <a:t>PLC</a:t>
            </a:r>
            <a:r>
              <a:rPr lang="zh-CN" altLang="en-US" sz="2800" dirty="0"/>
              <a:t>较 为特征的</a:t>
            </a:r>
            <a:r>
              <a:rPr lang="en-US" altLang="zh-CN" sz="2800" dirty="0"/>
              <a:t>HRCT</a:t>
            </a:r>
            <a:r>
              <a:rPr lang="zh-CN" altLang="en-US" sz="2800" dirty="0"/>
              <a:t>表现。可伴有气道的改变、胸内淋 巴结增大、胸腔积液和随机分布结节</a:t>
            </a:r>
            <a:r>
              <a:rPr lang="zh-CN" altLang="en-US" sz="2800" dirty="0" smtClean="0"/>
              <a:t>。</a:t>
            </a:r>
            <a:endParaRPr lang="zh-CN" altLang="en-US" sz="2800" dirty="0"/>
          </a:p>
          <a:p>
            <a:r>
              <a:rPr lang="zh-CN" altLang="en-US" sz="2800" dirty="0" smtClean="0"/>
              <a:t>④常伴有胸膜增厚。</a:t>
            </a:r>
            <a:endParaRPr lang="en-US" altLang="zh-CN" sz="2800" dirty="0" smtClean="0"/>
          </a:p>
          <a:p>
            <a:r>
              <a:rPr lang="zh-CN" altLang="en-US" sz="2800" dirty="0" smtClean="0"/>
              <a:t>⑤</a:t>
            </a:r>
            <a:r>
              <a:rPr lang="zh-CN" altLang="en-US" sz="2800" dirty="0"/>
              <a:t>淋巴结肿大无特异性，但肿大明显甚至融合</a:t>
            </a:r>
            <a:r>
              <a:rPr lang="zh-CN" altLang="en-US" sz="2800" dirty="0" smtClean="0"/>
              <a:t>坏死时</a:t>
            </a:r>
            <a:r>
              <a:rPr lang="zh-CN" altLang="en-US" sz="2800" dirty="0"/>
              <a:t>则高度提示肿瘤转移</a:t>
            </a:r>
          </a:p>
          <a:p>
            <a:endParaRPr lang="zh-CN" altLang="en-US" sz="2800" dirty="0"/>
          </a:p>
        </p:txBody>
      </p:sp>
    </p:spTree>
    <p:extLst>
      <p:ext uri="{BB962C8B-B14F-4D97-AF65-F5344CB8AC3E}">
        <p14:creationId xmlns:p14="http://schemas.microsoft.com/office/powerpoint/2010/main" val="81962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692696"/>
            <a:ext cx="852742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80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88784" cy="579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442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40</TotalTime>
  <Words>620</Words>
  <Application>Microsoft Office PowerPoint</Application>
  <PresentationFormat>全屏显示(4:3)</PresentationFormat>
  <Paragraphs>25</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波形</vt:lpstr>
      <vt:lpstr>肺癌性淋巴管炎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微软用户</cp:lastModifiedBy>
  <cp:revision>5</cp:revision>
  <dcterms:created xsi:type="dcterms:W3CDTF">2015-09-03T13:50:30Z</dcterms:created>
  <dcterms:modified xsi:type="dcterms:W3CDTF">2015-10-12T08:07:16Z</dcterms:modified>
</cp:coreProperties>
</file>