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6" r:id="rId2"/>
    <p:sldId id="359" r:id="rId3"/>
    <p:sldId id="367" r:id="rId4"/>
    <p:sldId id="371" r:id="rId5"/>
    <p:sldId id="372" r:id="rId6"/>
    <p:sldId id="360" r:id="rId7"/>
    <p:sldId id="361" r:id="rId8"/>
    <p:sldId id="362" r:id="rId9"/>
    <p:sldId id="377" r:id="rId10"/>
    <p:sldId id="375" r:id="rId11"/>
    <p:sldId id="376" r:id="rId12"/>
    <p:sldId id="363" r:id="rId13"/>
    <p:sldId id="378" r:id="rId14"/>
    <p:sldId id="379" r:id="rId15"/>
    <p:sldId id="364" r:id="rId16"/>
    <p:sldId id="373" r:id="rId17"/>
    <p:sldId id="365" r:id="rId18"/>
    <p:sldId id="366" r:id="rId19"/>
    <p:sldId id="353" r:id="rId20"/>
    <p:sldId id="258" r:id="rId21"/>
    <p:sldId id="259" r:id="rId22"/>
    <p:sldId id="329" r:id="rId23"/>
    <p:sldId id="286" r:id="rId24"/>
    <p:sldId id="326" r:id="rId25"/>
    <p:sldId id="328" r:id="rId26"/>
    <p:sldId id="283" r:id="rId27"/>
    <p:sldId id="284" r:id="rId28"/>
    <p:sldId id="285" r:id="rId29"/>
    <p:sldId id="349" r:id="rId30"/>
    <p:sldId id="355" r:id="rId31"/>
    <p:sldId id="262" r:id="rId32"/>
    <p:sldId id="350" r:id="rId33"/>
    <p:sldId id="380" r:id="rId34"/>
    <p:sldId id="381" r:id="rId35"/>
    <p:sldId id="303" r:id="rId36"/>
    <p:sldId id="305" r:id="rId37"/>
    <p:sldId id="265" r:id="rId38"/>
    <p:sldId id="321" r:id="rId39"/>
    <p:sldId id="330" r:id="rId40"/>
    <p:sldId id="279" r:id="rId41"/>
    <p:sldId id="280" r:id="rId42"/>
    <p:sldId id="335" r:id="rId43"/>
    <p:sldId id="336" r:id="rId44"/>
    <p:sldId id="337" r:id="rId45"/>
    <p:sldId id="338" r:id="rId46"/>
    <p:sldId id="339" r:id="rId47"/>
    <p:sldId id="340" r:id="rId48"/>
    <p:sldId id="341" r:id="rId49"/>
    <p:sldId id="343" r:id="rId50"/>
    <p:sldId id="351" r:id="rId51"/>
    <p:sldId id="344" r:id="rId52"/>
    <p:sldId id="354" r:id="rId53"/>
    <p:sldId id="346" r:id="rId54"/>
    <p:sldId id="356" r:id="rId55"/>
    <p:sldId id="357" r:id="rId56"/>
    <p:sldId id="358" r:id="rId57"/>
    <p:sldId id="347" r:id="rId58"/>
    <p:sldId id="348" r:id="rId59"/>
    <p:sldId id="368" r:id="rId60"/>
    <p:sldId id="370" r:id="rId61"/>
    <p:sldId id="352" r:id="rId6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2" d="100"/>
          <a:sy n="82" d="100"/>
        </p:scale>
        <p:origin x="-1474" y="-9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5D26AF-6BB0-4303-B724-C21FDEE9BA8F}" type="datetimeFigureOut">
              <a:rPr lang="zh-CN" altLang="en-US" smtClean="0"/>
              <a:pPr/>
              <a:t>2016/11/11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52F2ED-964F-4C28-A1F7-F6077342BD0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1007909166;</a:t>
            </a:r>
            <a:r>
              <a:rPr lang="zh-CN" altLang="en-US" dirty="0" smtClean="0"/>
              <a:t>肾（肿瘤，大小</a:t>
            </a:r>
            <a:r>
              <a:rPr lang="en-US" altLang="zh-CN" dirty="0" smtClean="0"/>
              <a:t>5×4×4.5cm</a:t>
            </a:r>
            <a:r>
              <a:rPr lang="zh-CN" altLang="en-US" dirty="0" smtClean="0"/>
              <a:t>）”切除标本：肾透明细胞癌（</a:t>
            </a:r>
            <a:r>
              <a:rPr lang="en-US" altLang="zh-CN" dirty="0" smtClean="0"/>
              <a:t>Ⅱ</a:t>
            </a:r>
            <a:r>
              <a:rPr lang="zh-CN" altLang="en-US" dirty="0" smtClean="0"/>
              <a:t>级），伴出血坏死，癌组织侵犯肾盂，局部癌组织侵犯至肾包膜，肾周脂肪组织及输尿管切缘未见癌组织。送检“癌栓”示癌组织。</a:t>
            </a:r>
            <a:endParaRPr lang="zh-CN" altLang="en-US" dirty="0"/>
          </a:p>
        </p:txBody>
      </p:sp>
      <p:sp>
        <p:nvSpPr>
          <p:cNvPr id="4" name="灯片编号占位符 3"/>
          <p:cNvSpPr>
            <a:spLocks noGrp="1"/>
          </p:cNvSpPr>
          <p:nvPr>
            <p:ph type="sldNum" sz="quarter" idx="10"/>
          </p:nvPr>
        </p:nvSpPr>
        <p:spPr/>
        <p:txBody>
          <a:bodyPr/>
          <a:lstStyle/>
          <a:p>
            <a:fld id="{491A5904-0A5F-41DF-A692-0C9C168DB7B7}" type="slidenum">
              <a:rPr lang="zh-CN" altLang="en-US" smtClean="0"/>
              <a:pPr/>
              <a:t>9</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1002609298</a:t>
            </a:r>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35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1002749795</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38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CT+MR</a:t>
            </a:r>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39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1002378177</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43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1005740657</a:t>
            </a:r>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46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dirty="0" smtClean="0"/>
              <a:t>1006177092</a:t>
            </a:r>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48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dirty="0" smtClean="0"/>
              <a:t>1003284697,</a:t>
            </a:r>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51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1007025249</a:t>
            </a:r>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52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6000006678</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57</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1005129723</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58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1005129572/M/65Y,</a:t>
            </a:r>
            <a:r>
              <a:rPr lang="zh-CN" altLang="en-US" dirty="0" smtClean="0"/>
              <a:t>差分化透明细胞性肾细胞癌（</a:t>
            </a:r>
            <a:r>
              <a:rPr lang="en-US" altLang="zh-CN" dirty="0" err="1" smtClean="0"/>
              <a:t>FuhrmanⅢ</a:t>
            </a:r>
            <a:r>
              <a:rPr lang="zh-CN" altLang="en-US" dirty="0" smtClean="0"/>
              <a:t>级），伴大量坏死。肿瘤侵犯肾包膜但未突破，输尿管切缘未见癌累及。</a:t>
            </a:r>
            <a:endParaRPr lang="zh-CN" altLang="en-US" dirty="0"/>
          </a:p>
        </p:txBody>
      </p:sp>
      <p:sp>
        <p:nvSpPr>
          <p:cNvPr id="4" name="灯片编号占位符 3"/>
          <p:cNvSpPr>
            <a:spLocks noGrp="1"/>
          </p:cNvSpPr>
          <p:nvPr>
            <p:ph type="sldNum" sz="quarter" idx="10"/>
          </p:nvPr>
        </p:nvSpPr>
        <p:spPr/>
        <p:txBody>
          <a:bodyPr/>
          <a:lstStyle/>
          <a:p>
            <a:fld id="{491A5904-0A5F-41DF-A692-0C9C168DB7B7}" type="slidenum">
              <a:rPr lang="zh-CN" altLang="en-US" smtClean="0"/>
              <a:pPr/>
              <a:t>10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1007025249/Xp11</a:t>
            </a:r>
            <a:r>
              <a:rPr lang="zh-CN" altLang="en-US" dirty="0" smtClean="0"/>
              <a:t>易位</a:t>
            </a:r>
            <a:r>
              <a:rPr lang="en-US" altLang="zh-CN" dirty="0" smtClean="0"/>
              <a:t>TFE3</a:t>
            </a:r>
            <a:r>
              <a:rPr lang="zh-CN" altLang="en-US" dirty="0" smtClean="0"/>
              <a:t>基因融合相关性肾细胞癌，肾门血管腔内见癌栓，送检“腔静脉癌栓”为癌组织，同侧输尿管切缘及肾上腺未见癌组织。</a:t>
            </a:r>
            <a:r>
              <a:rPr lang="en-US" altLang="zh-CN" dirty="0" smtClean="0"/>
              <a:t>70mm*70mm</a:t>
            </a:r>
            <a:endParaRPr lang="zh-CN" altLang="en-US" dirty="0"/>
          </a:p>
        </p:txBody>
      </p:sp>
      <p:sp>
        <p:nvSpPr>
          <p:cNvPr id="4" name="灯片编号占位符 3"/>
          <p:cNvSpPr>
            <a:spLocks noGrp="1"/>
          </p:cNvSpPr>
          <p:nvPr>
            <p:ph type="sldNum" sz="quarter" idx="10"/>
          </p:nvPr>
        </p:nvSpPr>
        <p:spPr/>
        <p:txBody>
          <a:bodyPr/>
          <a:lstStyle/>
          <a:p>
            <a:fld id="{491A5904-0A5F-41DF-A692-0C9C168DB7B7}" type="slidenum">
              <a:rPr lang="zh-CN" altLang="en-US" smtClean="0"/>
              <a:pPr/>
              <a:t>13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1007156852</a:t>
            </a:r>
            <a:endParaRPr lang="zh-CN" altLang="en-US" dirty="0"/>
          </a:p>
        </p:txBody>
      </p:sp>
      <p:sp>
        <p:nvSpPr>
          <p:cNvPr id="4" name="灯片编号占位符 3"/>
          <p:cNvSpPr>
            <a:spLocks noGrp="1"/>
          </p:cNvSpPr>
          <p:nvPr>
            <p:ph type="sldNum" sz="quarter" idx="10"/>
          </p:nvPr>
        </p:nvSpPr>
        <p:spPr/>
        <p:txBody>
          <a:bodyPr/>
          <a:lstStyle/>
          <a:p>
            <a:fld id="{491A5904-0A5F-41DF-A692-0C9C168DB7B7}" type="slidenum">
              <a:rPr lang="zh-CN" altLang="en-US" smtClean="0"/>
              <a:pPr/>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1002378177;</a:t>
            </a:r>
            <a:r>
              <a:rPr lang="zh-CN" altLang="en-US" dirty="0" smtClean="0"/>
              <a:t>集合管癌，伴有乳头状结构。输尿管未见癌累及，另送淋巴结（</a:t>
            </a:r>
            <a:r>
              <a:rPr lang="en-US" altLang="zh-CN" dirty="0" smtClean="0"/>
              <a:t>0/5)</a:t>
            </a:r>
            <a:r>
              <a:rPr lang="zh-CN" altLang="en-US" dirty="0" smtClean="0"/>
              <a:t>未见癌转移。</a:t>
            </a:r>
            <a:endParaRPr lang="zh-CN" altLang="en-US" dirty="0"/>
          </a:p>
        </p:txBody>
      </p:sp>
      <p:sp>
        <p:nvSpPr>
          <p:cNvPr id="4" name="灯片编号占位符 3"/>
          <p:cNvSpPr>
            <a:spLocks noGrp="1"/>
          </p:cNvSpPr>
          <p:nvPr>
            <p:ph type="sldNum" sz="quarter" idx="10"/>
          </p:nvPr>
        </p:nvSpPr>
        <p:spPr/>
        <p:txBody>
          <a:bodyPr/>
          <a:lstStyle/>
          <a:p>
            <a:fld id="{491A5904-0A5F-41DF-A692-0C9C168DB7B7}" type="slidenum">
              <a:rPr lang="zh-CN" altLang="en-US" smtClean="0"/>
              <a:pPr/>
              <a:t>16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1002640973</a:t>
            </a:r>
            <a:endParaRPr lang="zh-CN" altLang="en-US" sz="1200" dirty="0" smtClean="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24</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1002640973</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25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1005838523</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33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1005838523</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F52F2ED-964F-4C28-A1F7-F6077342BD03}" type="slidenum">
              <a:rPr lang="zh-CN" altLang="en-US" smtClean="0"/>
              <a:pPr/>
              <a:t>34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3">
        <a:schemeClr val="bg1"/>
      </p:bgRef>
    </p:bg>
    <p:spTree>
      <p:nvGrpSpPr>
        <p:cNvPr id="1" name=""/>
        <p:cNvGrpSpPr/>
        <p:nvPr/>
      </p:nvGrpSpPr>
      <p:grpSpPr>
        <a:xfrm>
          <a:off x="0" y="0"/>
          <a:ext cx="0" cy="0"/>
          <a:chOff x="0" y="0"/>
          <a:chExt cx="0" cy="0"/>
        </a:xfrm>
      </p:grpSpPr>
      <p:sp>
        <p:nvSpPr>
          <p:cNvPr id="12" name="矩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圆角矩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副标题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p:txBody>
          <a:bodyPr/>
          <a:lstStyle/>
          <a:p>
            <a:fld id="{0936E56F-A36C-4AA0-B45E-A8B275DCAC67}" type="datetimeFigureOut">
              <a:rPr lang="zh-CN" altLang="en-US" smtClean="0"/>
              <a:pPr/>
              <a:t>2016/11/11</a:t>
            </a:fld>
            <a:endParaRPr lang="zh-CN" altLang="en-US"/>
          </a:p>
        </p:txBody>
      </p:sp>
      <p:sp>
        <p:nvSpPr>
          <p:cNvPr id="17" name="页脚占位符 16"/>
          <p:cNvSpPr>
            <a:spLocks noGrp="1"/>
          </p:cNvSpPr>
          <p:nvPr>
            <p:ph type="ftr" sz="quarter" idx="11"/>
          </p:nvPr>
        </p:nvSpPr>
        <p:spPr/>
        <p:txBody>
          <a:bodyPr/>
          <a:lstStyle/>
          <a:p>
            <a:endParaRPr lang="zh-CN" altLang="en-US"/>
          </a:p>
        </p:txBody>
      </p:sp>
      <p:sp>
        <p:nvSpPr>
          <p:cNvPr id="29" name="灯片编号占位符 28"/>
          <p:cNvSpPr>
            <a:spLocks noGrp="1"/>
          </p:cNvSpPr>
          <p:nvPr>
            <p:ph type="sldNum" sz="quarter" idx="12"/>
          </p:nvPr>
        </p:nvSpPr>
        <p:spPr/>
        <p:txBody>
          <a:bodyPr lIns="0" tIns="0" rIns="0" bIns="0">
            <a:noAutofit/>
          </a:bodyPr>
          <a:lstStyle>
            <a:lvl1pPr>
              <a:defRPr sz="1400">
                <a:solidFill>
                  <a:srgbClr val="FFFFFF"/>
                </a:solidFill>
              </a:defRPr>
            </a:lvl1pPr>
          </a:lstStyle>
          <a:p>
            <a:fld id="{52C9A6E3-14FC-4C40-8A66-8A8409C46815}" type="slidenum">
              <a:rPr lang="zh-CN" altLang="en-US" smtClean="0"/>
              <a:pPr/>
              <a:t>‹#›</a:t>
            </a:fld>
            <a:endParaRPr lang="zh-CN" altLang="en-US"/>
          </a:p>
        </p:txBody>
      </p:sp>
      <p:sp>
        <p:nvSpPr>
          <p:cNvPr id="7" name="矩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标题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zh-CN" altLang="en-US" smtClean="0"/>
              <a:t>单击此处编辑母版标题样式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0936E56F-A36C-4AA0-B45E-A8B275DCAC67}" type="datetimeFigureOut">
              <a:rPr lang="zh-CN" altLang="en-US" smtClean="0"/>
              <a:pPr/>
              <a:t>2016/11/11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C9A6E3-14FC-4C40-8A66-8A8409C46815}"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1"/>
            <a:ext cx="201168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914400" y="274640"/>
            <a:ext cx="55626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0936E56F-A36C-4AA0-B45E-A8B275DCAC67}" type="datetimeFigureOut">
              <a:rPr lang="zh-CN" altLang="en-US" smtClean="0"/>
              <a:pPr/>
              <a:t>2016/11/11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C9A6E3-14FC-4C40-8A66-8A8409C46815}"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4" name="日期占位符 3"/>
          <p:cNvSpPr>
            <a:spLocks noGrp="1"/>
          </p:cNvSpPr>
          <p:nvPr>
            <p:ph type="dt" sz="half" idx="10"/>
          </p:nvPr>
        </p:nvSpPr>
        <p:spPr/>
        <p:txBody>
          <a:bodyPr/>
          <a:lstStyle/>
          <a:p>
            <a:fld id="{0936E56F-A36C-4AA0-B45E-A8B275DCAC67}" type="datetimeFigureOut">
              <a:rPr lang="zh-CN" altLang="en-US" smtClean="0"/>
              <a:pPr/>
              <a:t>2016/11/11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C9A6E3-14FC-4C40-8A66-8A8409C46815}" type="slidenum">
              <a:rPr lang="zh-CN" altLang="en-US" smtClean="0"/>
              <a:pPr/>
              <a:t>‹#›</a:t>
            </a:fld>
            <a:endParaRPr lang="zh-CN" altLang="en-US"/>
          </a:p>
        </p:txBody>
      </p:sp>
      <p:sp>
        <p:nvSpPr>
          <p:cNvPr id="8" name="内容占位符 7"/>
          <p:cNvSpPr>
            <a:spLocks noGrp="1"/>
          </p:cNvSpPr>
          <p:nvPr>
            <p:ph sz="quarter" idx="1"/>
          </p:nvPr>
        </p:nvSpPr>
        <p:spPr>
          <a:xfrm>
            <a:off x="914400" y="1447800"/>
            <a:ext cx="7772400" cy="4572000"/>
          </a:xfrm>
        </p:spPr>
        <p:txBody>
          <a:bodyPr vert="horz"/>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1"/>
      </p:bgRef>
    </p:bg>
    <p:spTree>
      <p:nvGrpSpPr>
        <p:cNvPr id="1" name=""/>
        <p:cNvGrpSpPr/>
        <p:nvPr/>
      </p:nvGrpSpPr>
      <p:grpSpPr>
        <a:xfrm>
          <a:off x="0" y="0"/>
          <a:ext cx="0" cy="0"/>
          <a:chOff x="0" y="0"/>
          <a:chExt cx="0" cy="0"/>
        </a:xfrm>
      </p:grpSpPr>
      <p:sp>
        <p:nvSpPr>
          <p:cNvPr id="11" name="矩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圆角矩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722313" y="952500"/>
            <a:ext cx="7772400" cy="1362075"/>
          </a:xfrm>
        </p:spPr>
        <p:txBody>
          <a:bodyPr anchor="b" anchorCtr="0"/>
          <a:lstStyle>
            <a:lvl1pPr algn="l">
              <a:buNone/>
              <a:defRPr sz="4000" b="0" cap="none"/>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0936E56F-A36C-4AA0-B45E-A8B275DCAC67}" type="datetimeFigureOut">
              <a:rPr lang="zh-CN" altLang="en-US" smtClean="0"/>
              <a:pPr/>
              <a:t>2016/11/11</a:t>
            </a:fld>
            <a:endParaRPr lang="zh-CN" altLang="en-US"/>
          </a:p>
        </p:txBody>
      </p:sp>
      <p:sp>
        <p:nvSpPr>
          <p:cNvPr id="5" name="页脚占位符 4"/>
          <p:cNvSpPr>
            <a:spLocks noGrp="1"/>
          </p:cNvSpPr>
          <p:nvPr>
            <p:ph type="ftr" sz="quarter" idx="11"/>
          </p:nvPr>
        </p:nvSpPr>
        <p:spPr>
          <a:xfrm>
            <a:off x="800100" y="6172200"/>
            <a:ext cx="4000500" cy="457200"/>
          </a:xfrm>
        </p:spPr>
        <p:txBody>
          <a:bodyPr/>
          <a:lstStyle/>
          <a:p>
            <a:endParaRPr lang="zh-CN" altLang="en-US"/>
          </a:p>
        </p:txBody>
      </p:sp>
      <p:sp>
        <p:nvSpPr>
          <p:cNvPr id="7" name="矩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灯片编号占位符 5"/>
          <p:cNvSpPr>
            <a:spLocks noGrp="1"/>
          </p:cNvSpPr>
          <p:nvPr>
            <p:ph type="sldNum" sz="quarter" idx="12"/>
          </p:nvPr>
        </p:nvSpPr>
        <p:spPr>
          <a:xfrm>
            <a:off x="146304" y="6208776"/>
            <a:ext cx="457200" cy="457200"/>
          </a:xfrm>
        </p:spPr>
        <p:txBody>
          <a:bodyPr/>
          <a:lstStyle/>
          <a:p>
            <a:fld id="{52C9A6E3-14FC-4C40-8A66-8A8409C46815}"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p:txBody>
          <a:bodyPr/>
          <a:lstStyle/>
          <a:p>
            <a:fld id="{0936E56F-A36C-4AA0-B45E-A8B275DCAC67}" type="datetimeFigureOut">
              <a:rPr lang="zh-CN" altLang="en-US" smtClean="0"/>
              <a:pPr/>
              <a:t>2016/11/11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2C9A6E3-14FC-4C40-8A66-8A8409C46815}" type="slidenum">
              <a:rPr lang="zh-CN" altLang="en-US" smtClean="0"/>
              <a:pPr/>
              <a:t>‹#›</a:t>
            </a:fld>
            <a:endParaRPr lang="zh-CN" altLang="en-US"/>
          </a:p>
        </p:txBody>
      </p:sp>
      <p:sp>
        <p:nvSpPr>
          <p:cNvPr id="9" name="内容占位符 8"/>
          <p:cNvSpPr>
            <a:spLocks noGrp="1"/>
          </p:cNvSpPr>
          <p:nvPr>
            <p:ph sz="quarter" idx="1"/>
          </p:nvPr>
        </p:nvSpPr>
        <p:spPr>
          <a:xfrm>
            <a:off x="914400" y="1447800"/>
            <a:ext cx="3749040" cy="4572000"/>
          </a:xfrm>
        </p:spPr>
        <p:txBody>
          <a:bodyPr vert="horz"/>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933950" y="1447800"/>
            <a:ext cx="3749040" cy="4572000"/>
          </a:xfrm>
        </p:spPr>
        <p:txBody>
          <a:bodyPr vert="horz"/>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0" y="273050"/>
            <a:ext cx="7772400" cy="1143000"/>
          </a:xfrm>
        </p:spPr>
        <p:txBody>
          <a:bodyPr anchor="b" anchorCtr="0"/>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7" name="日期占位符 6"/>
          <p:cNvSpPr>
            <a:spLocks noGrp="1"/>
          </p:cNvSpPr>
          <p:nvPr>
            <p:ph type="dt" sz="half" idx="10"/>
          </p:nvPr>
        </p:nvSpPr>
        <p:spPr/>
        <p:txBody>
          <a:bodyPr/>
          <a:lstStyle/>
          <a:p>
            <a:fld id="{0936E56F-A36C-4AA0-B45E-A8B275DCAC67}" type="datetimeFigureOut">
              <a:rPr lang="zh-CN" altLang="en-US" smtClean="0"/>
              <a:pPr/>
              <a:t>2016/11/11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2C9A6E3-14FC-4C40-8A66-8A8409C46815}" type="slidenum">
              <a:rPr lang="zh-CN" altLang="en-US" smtClean="0"/>
              <a:pPr/>
              <a:t>‹#›</a:t>
            </a:fld>
            <a:endParaRPr lang="zh-CN" altLang="en-US"/>
          </a:p>
        </p:txBody>
      </p:sp>
      <p:sp>
        <p:nvSpPr>
          <p:cNvPr id="11" name="内容占位符 10"/>
          <p:cNvSpPr>
            <a:spLocks noGrp="1"/>
          </p:cNvSpPr>
          <p:nvPr>
            <p:ph sz="half" idx="2"/>
          </p:nvPr>
        </p:nvSpPr>
        <p:spPr>
          <a:xfrm>
            <a:off x="914400" y="2247900"/>
            <a:ext cx="3733800" cy="3886200"/>
          </a:xfrm>
        </p:spPr>
        <p:txBody>
          <a:bodyPr vert="horz"/>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half" idx="4"/>
          </p:nvPr>
        </p:nvSpPr>
        <p:spPr>
          <a:xfrm>
            <a:off x="4953000" y="2247900"/>
            <a:ext cx="3733800" cy="3886200"/>
          </a:xfrm>
        </p:spPr>
        <p:txBody>
          <a:bodyPr vert="horz"/>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0936E56F-A36C-4AA0-B45E-A8B275DCAC67}" type="datetimeFigureOut">
              <a:rPr lang="zh-CN" altLang="en-US" smtClean="0"/>
              <a:pPr/>
              <a:t>2016/11/11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2C9A6E3-14FC-4C40-8A66-8A8409C46815}"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936E56F-A36C-4AA0-B45E-A8B275DCAC67}" type="datetimeFigureOut">
              <a:rPr lang="zh-CN" altLang="en-US" smtClean="0"/>
              <a:pPr/>
              <a:t>2016/11/11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2C9A6E3-14FC-4C40-8A66-8A8409C46815}"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圆角矩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914400" y="273050"/>
            <a:ext cx="7772400" cy="1143000"/>
          </a:xfrm>
        </p:spPr>
        <p:txBody>
          <a:bodyPr anchor="b" anchorCtr="0"/>
          <a:lstStyle>
            <a:lvl1pPr algn="l">
              <a:buNone/>
              <a:defRPr sz="4000" b="0"/>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0936E56F-A36C-4AA0-B45E-A8B275DCAC67}" type="datetimeFigureOut">
              <a:rPr lang="zh-CN" altLang="en-US" smtClean="0"/>
              <a:pPr/>
              <a:t>2016/11/11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2C9A6E3-14FC-4C40-8A66-8A8409C46815}" type="slidenum">
              <a:rPr lang="zh-CN" altLang="en-US" smtClean="0"/>
              <a:pPr/>
              <a:t>‹#›</a:t>
            </a:fld>
            <a:endParaRPr lang="zh-CN" altLang="en-US"/>
          </a:p>
        </p:txBody>
      </p:sp>
      <p:sp>
        <p:nvSpPr>
          <p:cNvPr id="11" name="内容占位符 10"/>
          <p:cNvSpPr>
            <a:spLocks noGrp="1"/>
          </p:cNvSpPr>
          <p:nvPr>
            <p:ph sz="quarter" idx="1"/>
          </p:nvPr>
        </p:nvSpPr>
        <p:spPr>
          <a:xfrm>
            <a:off x="2971800" y="1600200"/>
            <a:ext cx="5715000" cy="4495800"/>
          </a:xfrm>
        </p:spPr>
        <p:txBody>
          <a:bodyPr vert="horz"/>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0936E56F-A36C-4AA0-B45E-A8B275DCAC67}" type="datetimeFigureOut">
              <a:rPr lang="zh-CN" altLang="en-US" smtClean="0"/>
              <a:pPr/>
              <a:t>2016/11/11</a:t>
            </a:fld>
            <a:endParaRPr lang="zh-CN" altLang="en-US"/>
          </a:p>
        </p:txBody>
      </p:sp>
      <p:sp>
        <p:nvSpPr>
          <p:cNvPr id="6" name="页脚占位符 5"/>
          <p:cNvSpPr>
            <a:spLocks noGrp="1"/>
          </p:cNvSpPr>
          <p:nvPr>
            <p:ph type="ftr" sz="quarter" idx="11"/>
          </p:nvPr>
        </p:nvSpPr>
        <p:spPr>
          <a:xfrm>
            <a:off x="914400" y="6172200"/>
            <a:ext cx="3886200" cy="457200"/>
          </a:xfrm>
        </p:spPr>
        <p:txBody>
          <a:bodyPr/>
          <a:lstStyle/>
          <a:p>
            <a:endParaRPr lang="zh-CN" altLang="en-US"/>
          </a:p>
        </p:txBody>
      </p:sp>
      <p:sp>
        <p:nvSpPr>
          <p:cNvPr id="7" name="灯片编号占位符 6"/>
          <p:cNvSpPr>
            <a:spLocks noGrp="1"/>
          </p:cNvSpPr>
          <p:nvPr>
            <p:ph type="sldNum" sz="quarter" idx="12"/>
          </p:nvPr>
        </p:nvSpPr>
        <p:spPr>
          <a:xfrm>
            <a:off x="146304" y="6208776"/>
            <a:ext cx="457200" cy="457200"/>
          </a:xfrm>
        </p:spPr>
        <p:txBody>
          <a:bodyPr/>
          <a:lstStyle/>
          <a:p>
            <a:fld id="{52C9A6E3-14FC-4C40-8A66-8A8409C46815}" type="slidenum">
              <a:rPr lang="zh-CN" altLang="en-US" smtClean="0"/>
              <a:pPr/>
              <a:t>‹#›</a:t>
            </a:fld>
            <a:endParaRPr lang="zh-CN" altLang="en-US"/>
          </a:p>
        </p:txBody>
      </p:sp>
      <p:sp>
        <p:nvSpPr>
          <p:cNvPr id="11" name="矩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矩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图片占位符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zh-CN" altLang="en-US" smtClean="0"/>
              <a:t>单击图标添加图片</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圆角矩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标题占位符 21"/>
          <p:cNvSpPr>
            <a:spLocks noGrp="1"/>
          </p:cNvSpPr>
          <p:nvPr>
            <p:ph type="title"/>
          </p:nvPr>
        </p:nvSpPr>
        <p:spPr>
          <a:xfrm>
            <a:off x="914400" y="274638"/>
            <a:ext cx="7772400" cy="1143000"/>
          </a:xfrm>
          <a:prstGeom prst="rect">
            <a:avLst/>
          </a:prstGeom>
        </p:spPr>
        <p:txBody>
          <a:bodyPr bIns="91440" anchor="b" anchorCtr="0">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936E56F-A36C-4AA0-B45E-A8B275DCAC67}" type="datetimeFigureOut">
              <a:rPr lang="zh-CN" altLang="en-US" smtClean="0"/>
              <a:pPr/>
              <a:t>2016/11/11</a:t>
            </a:fld>
            <a:endParaRPr lang="zh-CN" altLang="en-US"/>
          </a:p>
        </p:txBody>
      </p:sp>
      <p:sp>
        <p:nvSpPr>
          <p:cNvPr id="3" name="页脚占位符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zh-CN" altLang="en-US"/>
          </a:p>
        </p:txBody>
      </p:sp>
      <p:sp>
        <p:nvSpPr>
          <p:cNvPr id="23" name="灯片编号占位符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2C9A6E3-14FC-4C40-8A66-8A8409C4681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9" Type="http://schemas.openxmlformats.org/officeDocument/2006/relationships/image" Target="../media/image105.jpeg"/></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39.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png"/><Relationship Id="rId4" Type="http://schemas.openxmlformats.org/officeDocument/2006/relationships/image" Target="../media/image139.jpeg"/><Relationship Id="rId9" Type="http://schemas.openxmlformats.org/officeDocument/2006/relationships/image" Target="../media/image144.jpeg"/></Relationships>
</file>

<file path=ppt/slides/_rels/slide4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4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4.jpeg"/><Relationship Id="rId11" Type="http://schemas.openxmlformats.org/officeDocument/2006/relationships/image" Target="../media/image169.jpeg"/><Relationship Id="rId5" Type="http://schemas.openxmlformats.org/officeDocument/2006/relationships/image" Target="../media/image163.jpeg"/><Relationship Id="rId10" Type="http://schemas.openxmlformats.org/officeDocument/2006/relationships/image" Target="../media/image168.jpeg"/><Relationship Id="rId4" Type="http://schemas.openxmlformats.org/officeDocument/2006/relationships/image" Target="../media/image162.jpeg"/><Relationship Id="rId9" Type="http://schemas.openxmlformats.org/officeDocument/2006/relationships/image" Target="../media/image167.jpeg"/></Relationships>
</file>

<file path=ppt/slides/_rels/slide52.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hyperlink" Target="http://192.168.8.100/kns50/detail.aspx?dbname=CHKD%e6%9c%9f%e5%88%8a%e5%85%a8%e6%96%87%e6%95%b0%e6%8d%ae%e5%ba%93&amp;filename=ZYYZ201412022&amp;filetitle=%e8%82%be%e8%84%8f%e7%a5%9e%e7%bb%8f%e6%af%8d%e7%bb%86%e8%83%9e%e7%98%a4%e5%bd%b1%e5%83%8f1%e4%be%8b" TargetMode="External"/><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jpeg"/><Relationship Id="rId7" Type="http://schemas.openxmlformats.org/officeDocument/2006/relationships/image" Target="../media/image18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58.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571472" y="4149080"/>
            <a:ext cx="8286808" cy="651520"/>
          </a:xfrm>
        </p:spPr>
        <p:txBody>
          <a:bodyPr>
            <a:noAutofit/>
          </a:bodyPr>
          <a:lstStyle/>
          <a:p>
            <a:r>
              <a:rPr lang="zh-CN" altLang="en-US" sz="3200" b="1" dirty="0" smtClean="0">
                <a:solidFill>
                  <a:srgbClr val="0070C0"/>
                </a:solidFill>
                <a:latin typeface="华文楷体" pitchFamily="2" charset="-122"/>
                <a:ea typeface="华文楷体" pitchFamily="2" charset="-122"/>
              </a:rPr>
              <a:t>黄      伟  </a:t>
            </a:r>
            <a:endParaRPr lang="en-US" altLang="zh-CN" sz="3200" b="1" dirty="0" smtClean="0">
              <a:solidFill>
                <a:srgbClr val="0070C0"/>
              </a:solidFill>
              <a:latin typeface="华文楷体" pitchFamily="2" charset="-122"/>
              <a:ea typeface="华文楷体" pitchFamily="2" charset="-122"/>
            </a:endParaRPr>
          </a:p>
          <a:p>
            <a:r>
              <a:rPr lang="zh-CN" altLang="en-US" sz="3200" b="1" dirty="0" smtClean="0">
                <a:solidFill>
                  <a:srgbClr val="0070C0"/>
                </a:solidFill>
                <a:latin typeface="华文楷体" pitchFamily="2" charset="-122"/>
                <a:ea typeface="华文楷体" pitchFamily="2" charset="-122"/>
              </a:rPr>
              <a:t>南京总医院</a:t>
            </a:r>
            <a:endParaRPr lang="zh-CN" altLang="en-US" sz="3200" b="1" dirty="0">
              <a:solidFill>
                <a:srgbClr val="0070C0"/>
              </a:solidFill>
              <a:latin typeface="华文楷体" pitchFamily="2" charset="-122"/>
              <a:ea typeface="华文楷体" pitchFamily="2" charset="-122"/>
            </a:endParaRPr>
          </a:p>
        </p:txBody>
      </p:sp>
      <p:sp>
        <p:nvSpPr>
          <p:cNvPr id="2" name="标题 1"/>
          <p:cNvSpPr>
            <a:spLocks noGrp="1"/>
          </p:cNvSpPr>
          <p:nvPr>
            <p:ph type="ctrTitle"/>
          </p:nvPr>
        </p:nvSpPr>
        <p:spPr>
          <a:xfrm>
            <a:off x="457200" y="1530347"/>
            <a:ext cx="8229600" cy="1470025"/>
          </a:xfrm>
        </p:spPr>
        <p:txBody>
          <a:bodyPr>
            <a:noAutofit/>
          </a:bodyPr>
          <a:lstStyle/>
          <a:p>
            <a:r>
              <a:rPr lang="zh-CN" altLang="en-US" sz="4400" b="1" dirty="0" smtClean="0"/>
              <a:t>肾细胞癌</a:t>
            </a:r>
            <a:r>
              <a:rPr lang="en-US" altLang="zh-CN" sz="4400" b="1" dirty="0" smtClean="0"/>
              <a:t>(RCC)</a:t>
            </a:r>
            <a:br>
              <a:rPr lang="en-US" altLang="zh-CN" sz="4400" b="1" dirty="0" smtClean="0"/>
            </a:br>
            <a:r>
              <a:rPr lang="zh-CN" altLang="en-US" sz="4400" b="1" dirty="0" smtClean="0">
                <a:solidFill>
                  <a:srgbClr val="FFFF00"/>
                </a:solidFill>
              </a:rPr>
              <a:t>分期和分型的影像学表现</a:t>
            </a:r>
            <a:endParaRPr lang="zh-CN" altLang="en-US" sz="4400" b="1" dirty="0">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638"/>
            <a:ext cx="7772400" cy="868346"/>
          </a:xfrm>
        </p:spPr>
        <p:txBody>
          <a:bodyPr>
            <a:normAutofit/>
          </a:bodyPr>
          <a:lstStyle/>
          <a:p>
            <a:r>
              <a:rPr lang="en-US" altLang="zh-CN" dirty="0" smtClean="0"/>
              <a:t>T4?-T3a</a:t>
            </a:r>
            <a:r>
              <a:rPr lang="zh-CN" altLang="en-US" dirty="0" smtClean="0"/>
              <a:t>：</a:t>
            </a:r>
            <a:r>
              <a:rPr lang="zh-CN" altLang="en-US" sz="3600" b="1" dirty="0" smtClean="0">
                <a:solidFill>
                  <a:srgbClr val="002060"/>
                </a:solidFill>
              </a:rPr>
              <a:t>是否侵透肾周筋膜？</a:t>
            </a:r>
            <a:endParaRPr lang="zh-CN" altLang="en-US" b="1" dirty="0">
              <a:solidFill>
                <a:srgbClr val="002060"/>
              </a:solidFill>
            </a:endParaRPr>
          </a:p>
        </p:txBody>
      </p:sp>
      <p:pic>
        <p:nvPicPr>
          <p:cNvPr id="3074" name="Picture 2"/>
          <p:cNvPicPr>
            <a:picLocks noChangeAspect="1" noChangeArrowheads="1"/>
          </p:cNvPicPr>
          <p:nvPr/>
        </p:nvPicPr>
        <p:blipFill>
          <a:blip r:embed="rId3" cstate="print"/>
          <a:srcRect l="18317" t="26458" r="51154" b="16215"/>
          <a:stretch>
            <a:fillRect/>
          </a:stretch>
        </p:blipFill>
        <p:spPr bwMode="auto">
          <a:xfrm>
            <a:off x="214281" y="1285860"/>
            <a:ext cx="2967425" cy="1928826"/>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l="18995" t="24253" r="52002" b="18420"/>
          <a:stretch>
            <a:fillRect/>
          </a:stretch>
        </p:blipFill>
        <p:spPr bwMode="auto">
          <a:xfrm>
            <a:off x="3110269" y="1285860"/>
            <a:ext cx="2819053" cy="1928826"/>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l="18995" t="24253" r="50476" b="18420"/>
          <a:stretch>
            <a:fillRect/>
          </a:stretch>
        </p:blipFill>
        <p:spPr bwMode="auto">
          <a:xfrm>
            <a:off x="5929322" y="1285860"/>
            <a:ext cx="2967425" cy="1928826"/>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cstate="print"/>
          <a:srcRect l="19758" t="26458" r="52003" b="18420"/>
          <a:stretch>
            <a:fillRect/>
          </a:stretch>
        </p:blipFill>
        <p:spPr bwMode="auto">
          <a:xfrm>
            <a:off x="214282" y="3286124"/>
            <a:ext cx="2854662" cy="1928826"/>
          </a:xfrm>
          <a:prstGeom prst="rect">
            <a:avLst/>
          </a:prstGeom>
          <a:noFill/>
          <a:ln w="9525">
            <a:noFill/>
            <a:miter lim="800000"/>
            <a:headEnd/>
            <a:tailEnd/>
          </a:ln>
          <a:effectLst/>
        </p:spPr>
      </p:pic>
      <p:pic>
        <p:nvPicPr>
          <p:cNvPr id="3078" name="Picture 6"/>
          <p:cNvPicPr>
            <a:picLocks noChangeAspect="1" noChangeArrowheads="1"/>
          </p:cNvPicPr>
          <p:nvPr/>
        </p:nvPicPr>
        <p:blipFill>
          <a:blip r:embed="rId7" cstate="print"/>
          <a:srcRect l="19758" t="26458" r="51239" b="20625"/>
          <a:stretch>
            <a:fillRect/>
          </a:stretch>
        </p:blipFill>
        <p:spPr bwMode="auto">
          <a:xfrm>
            <a:off x="3000363" y="3286124"/>
            <a:ext cx="3053975" cy="1928826"/>
          </a:xfrm>
          <a:prstGeom prst="rect">
            <a:avLst/>
          </a:prstGeom>
          <a:noFill/>
          <a:ln w="9525">
            <a:noFill/>
            <a:miter lim="800000"/>
            <a:headEnd/>
            <a:tailEnd/>
          </a:ln>
          <a:effectLst/>
        </p:spPr>
      </p:pic>
      <p:pic>
        <p:nvPicPr>
          <p:cNvPr id="3079" name="Picture 7"/>
          <p:cNvPicPr>
            <a:picLocks noChangeAspect="1" noChangeArrowheads="1"/>
          </p:cNvPicPr>
          <p:nvPr/>
        </p:nvPicPr>
        <p:blipFill>
          <a:blip r:embed="rId8" cstate="print"/>
          <a:srcRect l="18232" t="24253" r="50476" b="18420"/>
          <a:stretch>
            <a:fillRect/>
          </a:stretch>
        </p:blipFill>
        <p:spPr bwMode="auto">
          <a:xfrm>
            <a:off x="5857884" y="3286124"/>
            <a:ext cx="3041610" cy="1928826"/>
          </a:xfrm>
          <a:prstGeom prst="rect">
            <a:avLst/>
          </a:prstGeom>
          <a:noFill/>
          <a:ln w="9525">
            <a:noFill/>
            <a:miter lim="800000"/>
            <a:headEnd/>
            <a:tailEnd/>
          </a:ln>
          <a:effectLst/>
        </p:spPr>
      </p:pic>
      <p:sp>
        <p:nvSpPr>
          <p:cNvPr id="10" name="内容占位符 9"/>
          <p:cNvSpPr>
            <a:spLocks noGrp="1"/>
          </p:cNvSpPr>
          <p:nvPr>
            <p:ph sz="quarter" idx="1"/>
          </p:nvPr>
        </p:nvSpPr>
        <p:spPr>
          <a:xfrm>
            <a:off x="714348" y="5643578"/>
            <a:ext cx="7772400" cy="590536"/>
          </a:xfrm>
        </p:spPr>
        <p:txBody>
          <a:bodyPr>
            <a:normAutofit/>
          </a:bodyPr>
          <a:lstStyle/>
          <a:p>
            <a:endParaRPr lang="zh-CN" altLang="en-US"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57200" y="5357826"/>
            <a:ext cx="8229600" cy="768337"/>
          </a:xfrm>
        </p:spPr>
        <p:txBody>
          <a:bodyPr/>
          <a:lstStyle/>
          <a:p>
            <a:endParaRPr lang="zh-CN" altLang="en-US" dirty="0"/>
          </a:p>
        </p:txBody>
      </p:sp>
      <p:pic>
        <p:nvPicPr>
          <p:cNvPr id="4098" name="Picture 2"/>
          <p:cNvPicPr>
            <a:picLocks noChangeAspect="1" noChangeArrowheads="1"/>
          </p:cNvPicPr>
          <p:nvPr/>
        </p:nvPicPr>
        <p:blipFill>
          <a:blip r:embed="rId2" cstate="print"/>
          <a:srcRect l="18317" t="37482" r="51917" b="11806"/>
          <a:stretch>
            <a:fillRect/>
          </a:stretch>
        </p:blipFill>
        <p:spPr bwMode="auto">
          <a:xfrm>
            <a:off x="808750" y="214290"/>
            <a:ext cx="2786082" cy="164307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l="17782" t="31750" r="51307" b="8719"/>
          <a:stretch>
            <a:fillRect/>
          </a:stretch>
        </p:blipFill>
        <p:spPr bwMode="auto">
          <a:xfrm>
            <a:off x="3594832" y="214290"/>
            <a:ext cx="2464639" cy="1643074"/>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l="17469" t="28662" r="51239" b="9601"/>
          <a:stretch>
            <a:fillRect/>
          </a:stretch>
        </p:blipFill>
        <p:spPr bwMode="auto">
          <a:xfrm>
            <a:off x="6023724" y="214290"/>
            <a:ext cx="2405928" cy="1643073"/>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cstate="print"/>
          <a:srcRect l="15942" t="11024" r="48949" b="2986"/>
          <a:stretch>
            <a:fillRect/>
          </a:stretch>
        </p:blipFill>
        <p:spPr bwMode="auto">
          <a:xfrm>
            <a:off x="785786" y="3929066"/>
            <a:ext cx="2500330" cy="2119844"/>
          </a:xfrm>
          <a:prstGeom prst="rect">
            <a:avLst/>
          </a:prstGeom>
          <a:noFill/>
          <a:ln w="9525">
            <a:noFill/>
            <a:miter lim="800000"/>
            <a:headEnd/>
            <a:tailEnd/>
          </a:ln>
          <a:effectLst/>
        </p:spPr>
      </p:pic>
      <p:pic>
        <p:nvPicPr>
          <p:cNvPr id="4102" name="Picture 6"/>
          <p:cNvPicPr>
            <a:picLocks noChangeAspect="1" noChangeArrowheads="1"/>
          </p:cNvPicPr>
          <p:nvPr/>
        </p:nvPicPr>
        <p:blipFill>
          <a:blip r:embed="rId6" cstate="print"/>
          <a:srcRect l="19758" t="22048" r="53529" b="14011"/>
          <a:stretch>
            <a:fillRect/>
          </a:stretch>
        </p:blipFill>
        <p:spPr bwMode="auto">
          <a:xfrm>
            <a:off x="785785" y="1857364"/>
            <a:ext cx="2500330" cy="2071702"/>
          </a:xfrm>
          <a:prstGeom prst="rect">
            <a:avLst/>
          </a:prstGeom>
          <a:noFill/>
          <a:ln w="9525">
            <a:noFill/>
            <a:miter lim="800000"/>
            <a:headEnd/>
            <a:tailEnd/>
          </a:ln>
          <a:effectLst/>
        </p:spPr>
      </p:pic>
      <p:pic>
        <p:nvPicPr>
          <p:cNvPr id="1026" name="Picture 2"/>
          <p:cNvPicPr>
            <a:picLocks noChangeAspect="1" noChangeArrowheads="1"/>
          </p:cNvPicPr>
          <p:nvPr/>
        </p:nvPicPr>
        <p:blipFill>
          <a:blip r:embed="rId7"/>
          <a:srcRect l="74694" t="39390" r="4597" b="41527"/>
          <a:stretch>
            <a:fillRect/>
          </a:stretch>
        </p:blipFill>
        <p:spPr bwMode="auto">
          <a:xfrm>
            <a:off x="3357554" y="2000240"/>
            <a:ext cx="5673224" cy="3894008"/>
          </a:xfrm>
          <a:prstGeom prst="rect">
            <a:avLst/>
          </a:prstGeom>
          <a:noFill/>
          <a:ln w="9525">
            <a:noFill/>
            <a:miter lim="800000"/>
            <a:headEnd/>
            <a:tailEnd/>
          </a:ln>
          <a:effectLst/>
        </p:spPr>
      </p:pic>
      <p:sp>
        <p:nvSpPr>
          <p:cNvPr id="10" name="内容占位符 2"/>
          <p:cNvSpPr txBox="1">
            <a:spLocks/>
          </p:cNvSpPr>
          <p:nvPr/>
        </p:nvSpPr>
        <p:spPr>
          <a:xfrm>
            <a:off x="457200" y="6215082"/>
            <a:ext cx="8115328" cy="571504"/>
          </a:xfrm>
          <a:prstGeom prst="rect">
            <a:avLst/>
          </a:prstGeom>
        </p:spPr>
        <p:txBody>
          <a:bodyPr vert="horz">
            <a:normAutofit fontScale="70000" lnSpcReduction="20000"/>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r>
              <a:rPr kumimoji="0" lang="zh-CN" altLang="en-US" sz="2600" b="0" i="0" u="none" strike="noStrike" kern="1200" cap="none" spc="0" normalizeH="0" baseline="0" noProof="0" smtClean="0">
                <a:ln>
                  <a:noFill/>
                </a:ln>
                <a:solidFill>
                  <a:schemeClr val="tx1"/>
                </a:solidFill>
                <a:effectLst/>
                <a:uLnTx/>
                <a:uFillTx/>
                <a:latin typeface="+mn-lt"/>
                <a:ea typeface="+mn-ea"/>
                <a:cs typeface="+mn-cs"/>
              </a:rPr>
              <a:t>差分化透明细胞性肾细胞癌（</a:t>
            </a:r>
            <a:r>
              <a:rPr kumimoji="0" lang="en-US" altLang="zh-CN" sz="2600" b="0" i="0" u="none" strike="noStrike" kern="1200" cap="none" spc="0" normalizeH="0" baseline="0" noProof="0" smtClean="0">
                <a:ln>
                  <a:noFill/>
                </a:ln>
                <a:solidFill>
                  <a:schemeClr val="tx1"/>
                </a:solidFill>
                <a:effectLst/>
                <a:uLnTx/>
                <a:uFillTx/>
                <a:latin typeface="+mn-lt"/>
                <a:ea typeface="+mn-ea"/>
                <a:cs typeface="+mn-cs"/>
              </a:rPr>
              <a:t>FuhrmanⅢ</a:t>
            </a:r>
            <a:r>
              <a:rPr kumimoji="0" lang="zh-CN" altLang="en-US" sz="2600" b="0" i="0" u="none" strike="noStrike" kern="1200" cap="none" spc="0" normalizeH="0" baseline="0" noProof="0" smtClean="0">
                <a:ln>
                  <a:noFill/>
                </a:ln>
                <a:solidFill>
                  <a:schemeClr val="tx1"/>
                </a:solidFill>
                <a:effectLst/>
                <a:uLnTx/>
                <a:uFillTx/>
                <a:latin typeface="+mn-lt"/>
                <a:ea typeface="+mn-ea"/>
                <a:cs typeface="+mn-cs"/>
              </a:rPr>
              <a:t>级），伴大量坏死。肿瘤侵犯肾包膜但未突破，输尿管切缘未见癌累及。</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zh-CN" alt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下箭头 10"/>
          <p:cNvSpPr/>
          <p:nvPr/>
        </p:nvSpPr>
        <p:spPr>
          <a:xfrm>
            <a:off x="6215074" y="2214554"/>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静脉栓塞</a:t>
            </a:r>
            <a:r>
              <a:rPr lang="en-US" altLang="zh-CN" dirty="0" smtClean="0"/>
              <a:t>-</a:t>
            </a:r>
            <a:r>
              <a:rPr lang="zh-CN" altLang="en-US" dirty="0" smtClean="0"/>
              <a:t>对手术方式有影响</a:t>
            </a:r>
            <a:endParaRPr lang="zh-CN" altLang="en-US" dirty="0"/>
          </a:p>
        </p:txBody>
      </p:sp>
      <p:sp>
        <p:nvSpPr>
          <p:cNvPr id="3" name="内容占位符 2"/>
          <p:cNvSpPr>
            <a:spLocks noGrp="1"/>
          </p:cNvSpPr>
          <p:nvPr>
            <p:ph idx="1"/>
          </p:nvPr>
        </p:nvSpPr>
        <p:spPr>
          <a:xfrm>
            <a:off x="457200" y="1484784"/>
            <a:ext cx="8229600" cy="3124944"/>
          </a:xfrm>
        </p:spPr>
        <p:txBody>
          <a:bodyPr>
            <a:normAutofit/>
          </a:bodyPr>
          <a:lstStyle/>
          <a:p>
            <a:r>
              <a:rPr lang="en-US" altLang="zh-CN" dirty="0" smtClean="0"/>
              <a:t>T3a</a:t>
            </a:r>
            <a:r>
              <a:rPr lang="zh-CN" altLang="en-US" dirty="0" smtClean="0"/>
              <a:t>：仅肾静脉栓塞</a:t>
            </a:r>
            <a:endParaRPr lang="en-US" altLang="zh-CN" dirty="0" smtClean="0"/>
          </a:p>
          <a:p>
            <a:r>
              <a:rPr lang="en-US" altLang="zh-CN" dirty="0" smtClean="0"/>
              <a:t>T3b</a:t>
            </a:r>
            <a:r>
              <a:rPr lang="zh-CN" altLang="en-US" dirty="0" smtClean="0"/>
              <a:t>：下腔静脉栓塞，未超过横隔</a:t>
            </a:r>
            <a:endParaRPr lang="en-US" altLang="zh-CN" dirty="0" smtClean="0"/>
          </a:p>
          <a:p>
            <a:r>
              <a:rPr lang="en-US" altLang="zh-CN" dirty="0" smtClean="0"/>
              <a:t>T3c</a:t>
            </a:r>
            <a:r>
              <a:rPr lang="zh-CN" altLang="en-US" dirty="0" smtClean="0"/>
              <a:t>：下腔静脉栓塞，超过横隔（需胸腹联合术）</a:t>
            </a:r>
            <a:endParaRPr lang="en-US" altLang="zh-CN" dirty="0" smtClean="0"/>
          </a:p>
          <a:p>
            <a:r>
              <a:rPr lang="zh-CN" altLang="en-US" b="1" dirty="0" smtClean="0"/>
              <a:t>假阴性</a:t>
            </a:r>
            <a:r>
              <a:rPr lang="zh-CN" altLang="en-US" dirty="0" smtClean="0"/>
              <a:t>：右肾静脉和下腔静脉被大的肿瘤压迫</a:t>
            </a:r>
            <a:endParaRPr lang="en-US" altLang="zh-CN" dirty="0" smtClean="0"/>
          </a:p>
          <a:p>
            <a:r>
              <a:rPr lang="zh-CN" altLang="en-US" b="1" dirty="0" smtClean="0"/>
              <a:t>假阳性</a:t>
            </a:r>
            <a:r>
              <a:rPr lang="zh-CN" altLang="en-US" dirty="0" smtClean="0"/>
              <a:t>：静脉血流不均匀</a:t>
            </a:r>
            <a:endParaRPr lang="en-US" altLang="zh-CN" dirty="0" smtClean="0"/>
          </a:p>
        </p:txBody>
      </p:sp>
      <p:pic>
        <p:nvPicPr>
          <p:cNvPr id="3074" name="Picture 2"/>
          <p:cNvPicPr>
            <a:picLocks noChangeAspect="1" noChangeArrowheads="1"/>
          </p:cNvPicPr>
          <p:nvPr/>
        </p:nvPicPr>
        <p:blipFill>
          <a:blip r:embed="rId2" cstate="print"/>
          <a:srcRect/>
          <a:stretch>
            <a:fillRect/>
          </a:stretch>
        </p:blipFill>
        <p:spPr bwMode="auto">
          <a:xfrm>
            <a:off x="827584" y="4581128"/>
            <a:ext cx="2088231" cy="2037912"/>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275857" y="4653136"/>
            <a:ext cx="2071012" cy="2009799"/>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868144" y="3861048"/>
            <a:ext cx="1868333" cy="2760539"/>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T3aN0M0</a:t>
            </a:r>
            <a:endParaRPr lang="zh-CN" altLang="en-US" dirty="0"/>
          </a:p>
        </p:txBody>
      </p:sp>
      <p:sp>
        <p:nvSpPr>
          <p:cNvPr id="3" name="内容占位符 2"/>
          <p:cNvSpPr>
            <a:spLocks noGrp="1"/>
          </p:cNvSpPr>
          <p:nvPr>
            <p:ph idx="1"/>
          </p:nvPr>
        </p:nvSpPr>
        <p:spPr>
          <a:xfrm>
            <a:off x="457200" y="5357826"/>
            <a:ext cx="8229600" cy="768337"/>
          </a:xfrm>
        </p:spPr>
        <p:txBody>
          <a:bodyPr/>
          <a:lstStyle/>
          <a:p>
            <a:endParaRPr lang="zh-CN" altLang="en-US" dirty="0"/>
          </a:p>
        </p:txBody>
      </p:sp>
      <p:pic>
        <p:nvPicPr>
          <p:cNvPr id="4098" name="Picture 2"/>
          <p:cNvPicPr>
            <a:picLocks noChangeAspect="1" noChangeArrowheads="1"/>
          </p:cNvPicPr>
          <p:nvPr/>
        </p:nvPicPr>
        <p:blipFill>
          <a:blip r:embed="rId3" cstate="print"/>
          <a:srcRect l="21293" t="31750" r="55352" b="18641"/>
          <a:stretch>
            <a:fillRect/>
          </a:stretch>
        </p:blipFill>
        <p:spPr bwMode="auto">
          <a:xfrm>
            <a:off x="214281" y="1428736"/>
            <a:ext cx="2623203" cy="1928826"/>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l="20530" t="31750" r="53368" b="14672"/>
          <a:stretch>
            <a:fillRect/>
          </a:stretch>
        </p:blipFill>
        <p:spPr bwMode="auto">
          <a:xfrm>
            <a:off x="2786050" y="1428736"/>
            <a:ext cx="2714644" cy="1928802"/>
          </a:xfrm>
          <a:prstGeom prst="rect">
            <a:avLst/>
          </a:prstGeom>
          <a:noFill/>
          <a:ln w="9525">
            <a:noFill/>
            <a:miter lim="800000"/>
            <a:headEnd/>
            <a:tailEnd/>
          </a:ln>
          <a:effectLst/>
        </p:spPr>
      </p:pic>
      <p:pic>
        <p:nvPicPr>
          <p:cNvPr id="4100" name="Picture 4"/>
          <p:cNvPicPr>
            <a:picLocks noChangeAspect="1" noChangeArrowheads="1"/>
          </p:cNvPicPr>
          <p:nvPr/>
        </p:nvPicPr>
        <p:blipFill>
          <a:blip r:embed="rId5" cstate="print"/>
          <a:srcRect l="20521" t="30867" r="54292" b="18421"/>
          <a:stretch>
            <a:fillRect/>
          </a:stretch>
        </p:blipFill>
        <p:spPr bwMode="auto">
          <a:xfrm>
            <a:off x="214282" y="3429000"/>
            <a:ext cx="2643206" cy="1842234"/>
          </a:xfrm>
          <a:prstGeom prst="rect">
            <a:avLst/>
          </a:prstGeom>
          <a:noFill/>
          <a:ln w="9525">
            <a:noFill/>
            <a:miter lim="800000"/>
            <a:headEnd/>
            <a:tailEnd/>
          </a:ln>
          <a:effectLst/>
        </p:spPr>
      </p:pic>
      <p:pic>
        <p:nvPicPr>
          <p:cNvPr id="4101" name="Picture 5"/>
          <p:cNvPicPr>
            <a:picLocks noChangeAspect="1" noChangeArrowheads="1"/>
          </p:cNvPicPr>
          <p:nvPr/>
        </p:nvPicPr>
        <p:blipFill>
          <a:blip r:embed="rId6" cstate="print"/>
          <a:srcRect l="20521" t="33072" r="54292" b="16216"/>
          <a:stretch>
            <a:fillRect/>
          </a:stretch>
        </p:blipFill>
        <p:spPr bwMode="auto">
          <a:xfrm>
            <a:off x="2857488" y="3429000"/>
            <a:ext cx="2664948" cy="1857388"/>
          </a:xfrm>
          <a:prstGeom prst="rect">
            <a:avLst/>
          </a:prstGeom>
          <a:noFill/>
          <a:ln w="9525">
            <a:noFill/>
            <a:miter lim="800000"/>
            <a:headEnd/>
            <a:tailEnd/>
          </a:ln>
          <a:effectLst/>
        </p:spPr>
      </p:pic>
      <p:pic>
        <p:nvPicPr>
          <p:cNvPr id="4102" name="Picture 6"/>
          <p:cNvPicPr>
            <a:picLocks noChangeAspect="1" noChangeArrowheads="1"/>
          </p:cNvPicPr>
          <p:nvPr/>
        </p:nvPicPr>
        <p:blipFill>
          <a:blip r:embed="rId7" cstate="print"/>
          <a:srcRect l="18232" t="17638" r="54292" b="2986"/>
          <a:stretch>
            <a:fillRect/>
          </a:stretch>
        </p:blipFill>
        <p:spPr bwMode="auto">
          <a:xfrm>
            <a:off x="5572132" y="1571612"/>
            <a:ext cx="3429024" cy="3429024"/>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638"/>
            <a:ext cx="7772400" cy="939784"/>
          </a:xfrm>
        </p:spPr>
        <p:txBody>
          <a:bodyPr/>
          <a:lstStyle/>
          <a:p>
            <a:r>
              <a:rPr lang="en-US" altLang="zh-CN" dirty="0" smtClean="0"/>
              <a:t>T3a</a:t>
            </a:r>
            <a:endParaRPr lang="zh-CN" altLang="en-US" dirty="0"/>
          </a:p>
        </p:txBody>
      </p:sp>
      <p:sp>
        <p:nvSpPr>
          <p:cNvPr id="3" name="内容占位符 2"/>
          <p:cNvSpPr>
            <a:spLocks noGrp="1"/>
          </p:cNvSpPr>
          <p:nvPr>
            <p:ph idx="1"/>
          </p:nvPr>
        </p:nvSpPr>
        <p:spPr>
          <a:xfrm>
            <a:off x="457200" y="5643578"/>
            <a:ext cx="8229600" cy="482585"/>
          </a:xfrm>
        </p:spPr>
        <p:txBody>
          <a:bodyPr>
            <a:normAutofit lnSpcReduction="10000"/>
          </a:bodyPr>
          <a:lstStyle/>
          <a:p>
            <a:endParaRPr lang="zh-CN" altLang="en-US" dirty="0"/>
          </a:p>
        </p:txBody>
      </p:sp>
      <p:pic>
        <p:nvPicPr>
          <p:cNvPr id="1026" name="Picture 2"/>
          <p:cNvPicPr>
            <a:picLocks noChangeAspect="1" noChangeArrowheads="1"/>
          </p:cNvPicPr>
          <p:nvPr/>
        </p:nvPicPr>
        <p:blipFill>
          <a:blip r:embed="rId3" cstate="print"/>
          <a:srcRect l="18317" t="30867" r="53443" b="7396"/>
          <a:stretch>
            <a:fillRect/>
          </a:stretch>
        </p:blipFill>
        <p:spPr bwMode="auto">
          <a:xfrm>
            <a:off x="191320" y="1285860"/>
            <a:ext cx="2737606" cy="2071702"/>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l="18232" t="28662" r="52766" b="7396"/>
          <a:stretch>
            <a:fillRect/>
          </a:stretch>
        </p:blipFill>
        <p:spPr bwMode="auto">
          <a:xfrm>
            <a:off x="3000364" y="1285860"/>
            <a:ext cx="2714644" cy="2071702"/>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l="18232" t="30867" r="53529" b="7396"/>
          <a:stretch>
            <a:fillRect/>
          </a:stretch>
        </p:blipFill>
        <p:spPr bwMode="auto">
          <a:xfrm>
            <a:off x="5786446" y="1285860"/>
            <a:ext cx="2737606" cy="2071702"/>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l="18995" t="26458" r="52003" b="20625"/>
          <a:stretch>
            <a:fillRect/>
          </a:stretch>
        </p:blipFill>
        <p:spPr bwMode="auto">
          <a:xfrm>
            <a:off x="642910" y="3571876"/>
            <a:ext cx="3732636" cy="2357454"/>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cstate="print"/>
          <a:srcRect l="18995" t="28662" r="52003" b="20626"/>
          <a:stretch>
            <a:fillRect/>
          </a:stretch>
        </p:blipFill>
        <p:spPr bwMode="auto">
          <a:xfrm>
            <a:off x="4429124" y="3571876"/>
            <a:ext cx="3894924" cy="2357454"/>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淋巴结转移（</a:t>
            </a:r>
            <a:r>
              <a:rPr lang="en-US" altLang="zh-CN" dirty="0" smtClean="0"/>
              <a:t>N0~1</a:t>
            </a:r>
            <a:r>
              <a:rPr lang="zh-CN" altLang="en-US" dirty="0" smtClean="0"/>
              <a:t>）</a:t>
            </a:r>
            <a:endParaRPr lang="zh-CN" altLang="en-US" dirty="0"/>
          </a:p>
        </p:txBody>
      </p:sp>
      <p:sp>
        <p:nvSpPr>
          <p:cNvPr id="3" name="内容占位符 2"/>
          <p:cNvSpPr>
            <a:spLocks noGrp="1"/>
          </p:cNvSpPr>
          <p:nvPr>
            <p:ph idx="1"/>
          </p:nvPr>
        </p:nvSpPr>
        <p:spPr>
          <a:xfrm>
            <a:off x="457200" y="1600200"/>
            <a:ext cx="8229600" cy="2044823"/>
          </a:xfrm>
        </p:spPr>
        <p:txBody>
          <a:bodyPr>
            <a:normAutofit fontScale="92500" lnSpcReduction="10000"/>
          </a:bodyPr>
          <a:lstStyle/>
          <a:p>
            <a:r>
              <a:rPr lang="zh-CN" altLang="en-US" dirty="0" smtClean="0"/>
              <a:t>淋巴结大于</a:t>
            </a:r>
            <a:r>
              <a:rPr lang="en-US" altLang="zh-CN" dirty="0" smtClean="0"/>
              <a:t>1cm</a:t>
            </a:r>
            <a:r>
              <a:rPr lang="zh-CN" altLang="en-US" dirty="0" smtClean="0"/>
              <a:t>；</a:t>
            </a:r>
            <a:r>
              <a:rPr lang="zh-CN" altLang="zh-CN" dirty="0" smtClean="0"/>
              <a:t>区域或扩大淋巴结清扫术只对少部分患者有益。</a:t>
            </a:r>
            <a:endParaRPr lang="en-US" altLang="zh-CN" dirty="0" smtClean="0"/>
          </a:p>
          <a:p>
            <a:r>
              <a:rPr lang="zh-CN" altLang="en-US" dirty="0" smtClean="0"/>
              <a:t>假阴性：</a:t>
            </a:r>
            <a:r>
              <a:rPr lang="en-US" altLang="zh-CN" dirty="0" smtClean="0"/>
              <a:t>4%</a:t>
            </a:r>
          </a:p>
          <a:p>
            <a:r>
              <a:rPr lang="zh-CN" altLang="en-US" b="1" dirty="0" smtClean="0">
                <a:solidFill>
                  <a:srgbClr val="002060"/>
                </a:solidFill>
              </a:rPr>
              <a:t>假阳性</a:t>
            </a:r>
            <a:r>
              <a:rPr lang="zh-CN" altLang="en-US" dirty="0" smtClean="0"/>
              <a:t>：炎性增大（比例</a:t>
            </a:r>
            <a:r>
              <a:rPr lang="zh-CN" altLang="en-US" sz="3000" dirty="0" smtClean="0"/>
              <a:t>超过</a:t>
            </a:r>
            <a:r>
              <a:rPr lang="en-US" altLang="zh-CN" sz="3000" dirty="0" smtClean="0"/>
              <a:t>50%</a:t>
            </a:r>
            <a:r>
              <a:rPr lang="zh-CN" altLang="en-US" sz="3000" dirty="0" smtClean="0"/>
              <a:t>，免疫反应或静脉栓塞</a:t>
            </a:r>
            <a:r>
              <a:rPr lang="zh-CN" altLang="en-US" dirty="0" smtClean="0"/>
              <a:t>）。</a:t>
            </a:r>
            <a:r>
              <a:rPr lang="zh-CN" altLang="en-US" b="1" dirty="0" smtClean="0">
                <a:solidFill>
                  <a:srgbClr val="002060"/>
                </a:solidFill>
              </a:rPr>
              <a:t>强化模式有助鉴别</a:t>
            </a:r>
            <a:r>
              <a:rPr lang="zh-CN" altLang="en-US" dirty="0" smtClean="0"/>
              <a:t>。</a:t>
            </a:r>
            <a:endParaRPr lang="zh-CN" altLang="en-US" dirty="0"/>
          </a:p>
        </p:txBody>
      </p:sp>
      <p:pic>
        <p:nvPicPr>
          <p:cNvPr id="1026" name="Picture 2"/>
          <p:cNvPicPr>
            <a:picLocks noChangeAspect="1" noChangeArrowheads="1"/>
          </p:cNvPicPr>
          <p:nvPr/>
        </p:nvPicPr>
        <p:blipFill>
          <a:blip r:embed="rId2" cstate="print"/>
          <a:srcRect/>
          <a:stretch>
            <a:fillRect/>
          </a:stretch>
        </p:blipFill>
        <p:spPr bwMode="auto">
          <a:xfrm>
            <a:off x="899592" y="3619425"/>
            <a:ext cx="2951206" cy="2905919"/>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99992" y="3692043"/>
            <a:ext cx="3384376" cy="2905309"/>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cT4N1M0-pT4N0M1</a:t>
            </a:r>
            <a:endParaRPr lang="zh-CN" altLang="en-US" dirty="0"/>
          </a:p>
        </p:txBody>
      </p:sp>
      <p:sp>
        <p:nvSpPr>
          <p:cNvPr id="3" name="内容占位符 2"/>
          <p:cNvSpPr>
            <a:spLocks noGrp="1"/>
          </p:cNvSpPr>
          <p:nvPr>
            <p:ph idx="1"/>
          </p:nvPr>
        </p:nvSpPr>
        <p:spPr>
          <a:xfrm>
            <a:off x="285720" y="5929330"/>
            <a:ext cx="4186238" cy="768337"/>
          </a:xfrm>
        </p:spPr>
        <p:txBody>
          <a:bodyPr/>
          <a:lstStyle/>
          <a:p>
            <a:r>
              <a:rPr lang="zh-CN" altLang="en-US" dirty="0" smtClean="0"/>
              <a:t>术后半年发现骨转移</a:t>
            </a:r>
            <a:endParaRPr lang="zh-CN" altLang="en-US" dirty="0"/>
          </a:p>
        </p:txBody>
      </p:sp>
      <p:pic>
        <p:nvPicPr>
          <p:cNvPr id="2050" name="Picture 2"/>
          <p:cNvPicPr>
            <a:picLocks noChangeAspect="1" noChangeArrowheads="1"/>
          </p:cNvPicPr>
          <p:nvPr/>
        </p:nvPicPr>
        <p:blipFill>
          <a:blip r:embed="rId3" cstate="print"/>
          <a:srcRect l="19844" t="28663" r="52680" b="14010"/>
          <a:stretch>
            <a:fillRect/>
          </a:stretch>
        </p:blipFill>
        <p:spPr bwMode="auto">
          <a:xfrm>
            <a:off x="285720" y="1500174"/>
            <a:ext cx="2571768" cy="1857388"/>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l="19758" t="30867" r="55055" b="14011"/>
          <a:stretch>
            <a:fillRect/>
          </a:stretch>
        </p:blipFill>
        <p:spPr bwMode="auto">
          <a:xfrm>
            <a:off x="2857488" y="1500174"/>
            <a:ext cx="2451752" cy="1857388"/>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l="19843" t="31750" r="53368" b="14672"/>
          <a:stretch>
            <a:fillRect/>
          </a:stretch>
        </p:blipFill>
        <p:spPr bwMode="auto">
          <a:xfrm>
            <a:off x="285720" y="3786190"/>
            <a:ext cx="2786082" cy="1928802"/>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print"/>
          <a:srcRect l="21904" t="29765" r="55428" b="20625"/>
          <a:stretch>
            <a:fillRect/>
          </a:stretch>
        </p:blipFill>
        <p:spPr bwMode="auto">
          <a:xfrm>
            <a:off x="3071802" y="3786190"/>
            <a:ext cx="2546050" cy="1928826"/>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l="21904" t="31750" r="55428" b="20625"/>
          <a:stretch>
            <a:fillRect/>
          </a:stretch>
        </p:blipFill>
        <p:spPr bwMode="auto">
          <a:xfrm>
            <a:off x="5572131" y="3786190"/>
            <a:ext cx="2652173" cy="1928826"/>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l="19156" t="25796" r="51307" b="18641"/>
          <a:stretch>
            <a:fillRect/>
          </a:stretch>
        </p:blipFill>
        <p:spPr bwMode="auto">
          <a:xfrm>
            <a:off x="5286380" y="1500174"/>
            <a:ext cx="2852417" cy="1857388"/>
          </a:xfrm>
          <a:prstGeom prst="rect">
            <a:avLst/>
          </a:prstGeom>
          <a:noFill/>
          <a:ln w="9525">
            <a:noFill/>
            <a:miter lim="800000"/>
            <a:headEnd/>
            <a:tailEnd/>
          </a:ln>
          <a:effectLst/>
        </p:spPr>
      </p:pic>
      <p:pic>
        <p:nvPicPr>
          <p:cNvPr id="2056" name="Picture 8"/>
          <p:cNvPicPr>
            <a:picLocks noChangeAspect="1" noChangeArrowheads="1"/>
          </p:cNvPicPr>
          <p:nvPr/>
        </p:nvPicPr>
        <p:blipFill>
          <a:blip r:embed="rId9" cstate="print"/>
          <a:srcRect l="18470" t="39687" r="70540" b="26579"/>
          <a:stretch>
            <a:fillRect/>
          </a:stretch>
        </p:blipFill>
        <p:spPr bwMode="auto">
          <a:xfrm>
            <a:off x="8000992" y="5643554"/>
            <a:ext cx="1143008" cy="1214446"/>
          </a:xfrm>
          <a:prstGeom prst="rect">
            <a:avLst/>
          </a:prstGeom>
          <a:noFill/>
          <a:ln w="9525">
            <a:noFill/>
            <a:miter lim="800000"/>
            <a:headEnd/>
            <a:tailEnd/>
          </a:ln>
          <a:effectLst/>
        </p:spPr>
      </p:pic>
      <p:cxnSp>
        <p:nvCxnSpPr>
          <p:cNvPr id="12" name="直接箭头连接符 11"/>
          <p:cNvCxnSpPr/>
          <p:nvPr/>
        </p:nvCxnSpPr>
        <p:spPr>
          <a:xfrm rot="16200000" flipV="1">
            <a:off x="1821637" y="4964917"/>
            <a:ext cx="285752" cy="7143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邻近器官直接侵犯，</a:t>
            </a:r>
            <a:r>
              <a:rPr lang="en-US" altLang="zh-CN" dirty="0" smtClean="0"/>
              <a:t>T4a</a:t>
            </a:r>
            <a:endParaRPr lang="zh-CN" altLang="en-US" dirty="0"/>
          </a:p>
        </p:txBody>
      </p:sp>
      <p:sp>
        <p:nvSpPr>
          <p:cNvPr id="3" name="内容占位符 2"/>
          <p:cNvSpPr>
            <a:spLocks noGrp="1"/>
          </p:cNvSpPr>
          <p:nvPr>
            <p:ph idx="1"/>
          </p:nvPr>
        </p:nvSpPr>
        <p:spPr>
          <a:xfrm>
            <a:off x="457200" y="1600201"/>
            <a:ext cx="8229600" cy="2188840"/>
          </a:xfrm>
        </p:spPr>
        <p:txBody>
          <a:bodyPr/>
          <a:lstStyle/>
          <a:p>
            <a:r>
              <a:rPr lang="zh-CN" altLang="en-US" dirty="0" smtClean="0"/>
              <a:t>影像表现：肿瘤和邻近器官之间的正常软组织间隙闭塞。</a:t>
            </a:r>
            <a:endParaRPr lang="en-US" altLang="zh-CN" dirty="0" smtClean="0"/>
          </a:p>
          <a:p>
            <a:r>
              <a:rPr lang="zh-CN" altLang="en-US" b="1" dirty="0" smtClean="0"/>
              <a:t>假阳性</a:t>
            </a:r>
            <a:r>
              <a:rPr lang="zh-CN" altLang="en-US" dirty="0" smtClean="0"/>
              <a:t>：部分容积效应，肿瘤粘连但无直接侵犯。</a:t>
            </a:r>
            <a:endParaRPr lang="zh-CN" altLang="en-US" dirty="0"/>
          </a:p>
        </p:txBody>
      </p:sp>
      <p:pic>
        <p:nvPicPr>
          <p:cNvPr id="2051" name="Picture 3"/>
          <p:cNvPicPr>
            <a:picLocks noChangeAspect="1" noChangeArrowheads="1"/>
          </p:cNvPicPr>
          <p:nvPr/>
        </p:nvPicPr>
        <p:blipFill>
          <a:blip r:embed="rId2" cstate="print"/>
          <a:srcRect l="18952" t="13698" r="60796" b="48298"/>
          <a:stretch>
            <a:fillRect/>
          </a:stretch>
        </p:blipFill>
        <p:spPr bwMode="auto">
          <a:xfrm>
            <a:off x="467544" y="3861048"/>
            <a:ext cx="2455852" cy="2592288"/>
          </a:xfrm>
          <a:prstGeom prst="rect">
            <a:avLst/>
          </a:prstGeom>
          <a:noFill/>
          <a:ln w="9525">
            <a:noFill/>
            <a:miter lim="800000"/>
            <a:headEnd/>
            <a:tailEnd/>
          </a:ln>
        </p:spPr>
      </p:pic>
      <p:pic>
        <p:nvPicPr>
          <p:cNvPr id="6" name="Picture 3"/>
          <p:cNvPicPr>
            <a:picLocks noChangeAspect="1" noChangeArrowheads="1"/>
          </p:cNvPicPr>
          <p:nvPr/>
        </p:nvPicPr>
        <p:blipFill>
          <a:blip r:embed="rId2" cstate="print"/>
          <a:srcRect l="40504" t="14001" r="38119" b="47995"/>
          <a:stretch>
            <a:fillRect/>
          </a:stretch>
        </p:blipFill>
        <p:spPr bwMode="auto">
          <a:xfrm>
            <a:off x="2915816" y="3861048"/>
            <a:ext cx="2592288" cy="2592288"/>
          </a:xfrm>
          <a:prstGeom prst="rect">
            <a:avLst/>
          </a:prstGeom>
          <a:noFill/>
          <a:ln w="9525">
            <a:noFill/>
            <a:miter lim="800000"/>
            <a:headEnd/>
            <a:tailEnd/>
          </a:ln>
        </p:spPr>
      </p:pic>
      <p:pic>
        <p:nvPicPr>
          <p:cNvPr id="7" name="Picture 3"/>
          <p:cNvPicPr>
            <a:picLocks noChangeAspect="1" noChangeArrowheads="1"/>
          </p:cNvPicPr>
          <p:nvPr/>
        </p:nvPicPr>
        <p:blipFill>
          <a:blip r:embed="rId2" cstate="print"/>
          <a:srcRect l="18002" t="58006" r="57245" b="7990"/>
          <a:stretch>
            <a:fillRect/>
          </a:stretch>
        </p:blipFill>
        <p:spPr bwMode="auto">
          <a:xfrm>
            <a:off x="5508104" y="3861048"/>
            <a:ext cx="3354726" cy="259228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远处转移，</a:t>
            </a:r>
            <a:r>
              <a:rPr lang="en-US" altLang="zh-CN" dirty="0" smtClean="0"/>
              <a:t>M</a:t>
            </a:r>
            <a:endParaRPr lang="zh-CN" altLang="en-US" dirty="0"/>
          </a:p>
        </p:txBody>
      </p:sp>
      <p:sp>
        <p:nvSpPr>
          <p:cNvPr id="3" name="内容占位符 2"/>
          <p:cNvSpPr>
            <a:spLocks noGrp="1"/>
          </p:cNvSpPr>
          <p:nvPr>
            <p:ph idx="1"/>
          </p:nvPr>
        </p:nvSpPr>
        <p:spPr>
          <a:xfrm>
            <a:off x="457200" y="1600200"/>
            <a:ext cx="8229600" cy="3412975"/>
          </a:xfrm>
        </p:spPr>
        <p:txBody>
          <a:bodyPr>
            <a:normAutofit/>
          </a:bodyPr>
          <a:lstStyle/>
          <a:p>
            <a:r>
              <a:rPr lang="zh-CN" altLang="en-US" dirty="0" smtClean="0"/>
              <a:t>最常见转移至肺、纵膈、骨骼和肝脏</a:t>
            </a:r>
            <a:endParaRPr lang="en-US" altLang="zh-CN" dirty="0" smtClean="0"/>
          </a:p>
          <a:p>
            <a:r>
              <a:rPr lang="zh-CN" altLang="en-US" dirty="0" smtClean="0"/>
              <a:t>转移灶与原发灶具有相似的影像学表现</a:t>
            </a:r>
            <a:r>
              <a:rPr lang="en-US" altLang="zh-CN" dirty="0" smtClean="0"/>
              <a:t>-</a:t>
            </a:r>
            <a:r>
              <a:rPr lang="zh-CN" altLang="en-US" dirty="0" smtClean="0"/>
              <a:t>高血供性</a:t>
            </a:r>
            <a:endParaRPr lang="en-US" altLang="zh-CN" dirty="0" smtClean="0"/>
          </a:p>
          <a:p>
            <a:r>
              <a:rPr lang="en-US" altLang="zh-CN" dirty="0" smtClean="0"/>
              <a:t>5</a:t>
            </a:r>
            <a:r>
              <a:rPr lang="zh-CN" altLang="en-US" dirty="0" smtClean="0"/>
              <a:t>年生存率</a:t>
            </a:r>
            <a:r>
              <a:rPr lang="en-US" altLang="zh-CN" dirty="0" smtClean="0"/>
              <a:t>5~10%</a:t>
            </a:r>
          </a:p>
          <a:p>
            <a:r>
              <a:rPr lang="zh-CN" altLang="en-US" dirty="0" smtClean="0"/>
              <a:t>肾细胞癌</a:t>
            </a:r>
            <a:r>
              <a:rPr lang="zh-CN" altLang="zh-CN" dirty="0" smtClean="0"/>
              <a:t>转移应采用以内科为主的综合治疗。外科手术主要为肾癌辅助性治疗手段，极少数患者可通过外科手术而获得较长期生存。</a:t>
            </a:r>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肾脏恶性肿瘤</a:t>
            </a:r>
            <a:endParaRPr lang="zh-CN" altLang="en-US" dirty="0"/>
          </a:p>
        </p:txBody>
      </p:sp>
      <p:sp>
        <p:nvSpPr>
          <p:cNvPr id="3" name="内容占位符 2"/>
          <p:cNvSpPr>
            <a:spLocks noGrp="1"/>
          </p:cNvSpPr>
          <p:nvPr>
            <p:ph sz="quarter" idx="1"/>
          </p:nvPr>
        </p:nvSpPr>
        <p:spPr/>
        <p:txBody>
          <a:bodyPr>
            <a:normAutofit/>
          </a:bodyPr>
          <a:lstStyle/>
          <a:p>
            <a:r>
              <a:rPr lang="zh-CN" altLang="en-US" b="1" dirty="0" smtClean="0">
                <a:solidFill>
                  <a:srgbClr val="FF0000"/>
                </a:solidFill>
              </a:rPr>
              <a:t>肾细胞癌 </a:t>
            </a:r>
            <a:r>
              <a:rPr lang="en-US" altLang="zh-CN" b="1" dirty="0" smtClean="0">
                <a:solidFill>
                  <a:srgbClr val="FF0000"/>
                </a:solidFill>
              </a:rPr>
              <a:t>80~90%</a:t>
            </a:r>
          </a:p>
          <a:p>
            <a:r>
              <a:rPr lang="zh-CN" altLang="en-US" dirty="0" smtClean="0"/>
              <a:t>肾盂癌</a:t>
            </a:r>
            <a:endParaRPr lang="en-US" altLang="zh-CN" dirty="0" smtClean="0"/>
          </a:p>
          <a:p>
            <a:r>
              <a:rPr lang="zh-CN" altLang="en-US" dirty="0" smtClean="0"/>
              <a:t>淋巴瘤</a:t>
            </a:r>
            <a:endParaRPr lang="en-US" altLang="zh-CN" dirty="0" smtClean="0"/>
          </a:p>
          <a:p>
            <a:r>
              <a:rPr lang="zh-CN" altLang="en-US" dirty="0" smtClean="0"/>
              <a:t>肾母细胞瘤</a:t>
            </a:r>
            <a:endParaRPr lang="en-US" altLang="zh-CN" dirty="0" smtClean="0"/>
          </a:p>
          <a:p>
            <a:r>
              <a:rPr lang="zh-CN" altLang="en-US" dirty="0" smtClean="0"/>
              <a:t>转移瘤</a:t>
            </a:r>
            <a:endParaRPr lang="en-US" altLang="zh-CN" dirty="0" smtClean="0"/>
          </a:p>
          <a:p>
            <a:r>
              <a:rPr lang="zh-CN" altLang="en-US" dirty="0" smtClean="0"/>
              <a:t>原发性肉瘤</a:t>
            </a:r>
            <a:endParaRPr lang="en-US" altLang="zh-CN" dirty="0" smtClean="0"/>
          </a:p>
          <a:p>
            <a:r>
              <a:rPr lang="zh-CN" altLang="en-US" dirty="0" smtClean="0"/>
              <a:t>炎性肌纤维母细胞瘤</a:t>
            </a:r>
            <a:endParaRPr lang="en-US" altLang="zh-CN" dirty="0" smtClean="0"/>
          </a:p>
          <a:p>
            <a:r>
              <a:rPr lang="zh-CN" altLang="en-US" dirty="0" smtClean="0"/>
              <a:t>透明细胞肉瘤、结缔组织增生性小圆细胞肿瘤、尤文肉瘤、白血病等</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肾癌</a:t>
            </a:r>
            <a:r>
              <a:rPr lang="en-US" altLang="zh-CN" dirty="0" smtClean="0"/>
              <a:t>TMN</a:t>
            </a:r>
            <a:r>
              <a:rPr lang="zh-CN" altLang="en-US" dirty="0" smtClean="0"/>
              <a:t>分期</a:t>
            </a:r>
            <a:endParaRPr lang="zh-CN" altLang="en-US" dirty="0"/>
          </a:p>
        </p:txBody>
      </p:sp>
      <p:sp>
        <p:nvSpPr>
          <p:cNvPr id="6" name="内容占位符 5"/>
          <p:cNvSpPr>
            <a:spLocks noGrp="1"/>
          </p:cNvSpPr>
          <p:nvPr>
            <p:ph sz="quarter" idx="1"/>
          </p:nvPr>
        </p:nvSpPr>
        <p:spPr/>
        <p:txBody>
          <a:bodyPr/>
          <a:lstStyle/>
          <a:p>
            <a:endParaRPr lang="zh-CN" altLang="en-US"/>
          </a:p>
        </p:txBody>
      </p:sp>
      <p:graphicFrame>
        <p:nvGraphicFramePr>
          <p:cNvPr id="5" name="表格 4"/>
          <p:cNvGraphicFramePr>
            <a:graphicFrameLocks noGrp="1"/>
          </p:cNvGraphicFramePr>
          <p:nvPr/>
        </p:nvGraphicFramePr>
        <p:xfrm>
          <a:off x="899592" y="1428736"/>
          <a:ext cx="7744374" cy="4808573"/>
        </p:xfrm>
        <a:graphic>
          <a:graphicData uri="http://schemas.openxmlformats.org/drawingml/2006/table">
            <a:tbl>
              <a:tblPr/>
              <a:tblGrid>
                <a:gridCol w="873426"/>
                <a:gridCol w="941594"/>
                <a:gridCol w="5929354"/>
              </a:tblGrid>
              <a:tr h="266530">
                <a:tc gridSpan="2">
                  <a:txBody>
                    <a:bodyPr/>
                    <a:lstStyle/>
                    <a:p>
                      <a:pPr algn="l" fontAlgn="t"/>
                      <a:r>
                        <a:rPr lang="zh-CN" sz="1400" b="1" i="0" u="none" strike="noStrike" dirty="0">
                          <a:solidFill>
                            <a:srgbClr val="333333"/>
                          </a:solidFill>
                          <a:latin typeface="宋体"/>
                        </a:rPr>
                        <a:t>分期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l" fontAlgn="t"/>
                      <a:r>
                        <a:rPr lang="zh-CN" sz="1400" b="1" i="0" u="none" strike="noStrike">
                          <a:solidFill>
                            <a:srgbClr val="333333"/>
                          </a:solidFill>
                          <a:latin typeface="宋体"/>
                        </a:rPr>
                        <a:t>标准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6530">
                <a:tc gridSpan="2">
                  <a:txBody>
                    <a:bodyPr/>
                    <a:lstStyle/>
                    <a:p>
                      <a:pPr algn="l" fontAlgn="t"/>
                      <a:r>
                        <a:rPr lang="zh-CN" sz="1400" b="1" i="0" u="none" strike="noStrike">
                          <a:solidFill>
                            <a:srgbClr val="333333"/>
                          </a:solidFill>
                          <a:latin typeface="宋体"/>
                        </a:rPr>
                        <a:t>原发肿瘤</a:t>
                      </a:r>
                      <a:r>
                        <a:rPr lang="zh-CN" sz="1400" b="1" i="0" u="none" strike="noStrike">
                          <a:solidFill>
                            <a:srgbClr val="333333"/>
                          </a:solidFill>
                          <a:latin typeface="Arial"/>
                        </a:rPr>
                        <a:t>(T)</a:t>
                      </a:r>
                      <a:endParaRPr lang="zh-CN" sz="1400" b="1" i="0" u="none" strike="noStrike">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l" fontAlgn="t"/>
                      <a:r>
                        <a:rPr lang="zh-CN" sz="14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6530">
                <a:tc>
                  <a:txBody>
                    <a:bodyPr/>
                    <a:lstStyle/>
                    <a:p>
                      <a:pPr algn="ctr" fontAlgn="t"/>
                      <a:r>
                        <a:rPr lang="en-US" sz="1400" b="0" i="0" u="none" strike="noStrike" dirty="0">
                          <a:solidFill>
                            <a:srgbClr val="333333"/>
                          </a:solidFill>
                          <a:latin typeface="Arial"/>
                        </a:rPr>
                        <a:t>TX</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a:solidFill>
                            <a:srgbClr val="333333"/>
                          </a:solidFill>
                          <a:latin typeface="宋体"/>
                        </a:rPr>
                        <a:t>原发肿瘤无法评估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6530">
                <a:tc>
                  <a:txBody>
                    <a:bodyPr/>
                    <a:lstStyle/>
                    <a:p>
                      <a:pPr algn="ctr" fontAlgn="t"/>
                      <a:r>
                        <a:rPr lang="en-US" sz="1400" b="0" i="0" u="none" strike="noStrike" dirty="0">
                          <a:solidFill>
                            <a:srgbClr val="333333"/>
                          </a:solidFill>
                          <a:latin typeface="Arial"/>
                        </a:rPr>
                        <a:t>T0</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a:solidFill>
                            <a:srgbClr val="333333"/>
                          </a:solidFill>
                          <a:latin typeface="宋体"/>
                        </a:rPr>
                        <a:t>无原发肿瘤的证据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1185">
                <a:tc>
                  <a:txBody>
                    <a:bodyPr/>
                    <a:lstStyle/>
                    <a:p>
                      <a:pPr algn="ctr" fontAlgn="t"/>
                      <a:r>
                        <a:rPr lang="en-US" sz="1400" b="0" i="0" u="none" strike="noStrike" dirty="0">
                          <a:solidFill>
                            <a:srgbClr val="333333"/>
                          </a:solidFill>
                          <a:latin typeface="Arial"/>
                        </a:rPr>
                        <a:t>T1</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a:solidFill>
                            <a:srgbClr val="333333"/>
                          </a:solidFill>
                          <a:latin typeface="宋体"/>
                        </a:rPr>
                        <a:t>肿瘤局限于肾脏，最大径</a:t>
                      </a:r>
                      <a:r>
                        <a:rPr lang="zh-CN" sz="1400" b="0" i="0" u="none" strike="noStrike">
                          <a:solidFill>
                            <a:srgbClr val="333333"/>
                          </a:solidFill>
                          <a:latin typeface="Arial"/>
                        </a:rPr>
                        <a:t> ≤ 7cm</a:t>
                      </a:r>
                      <a:endParaRPr lang="zh-CN" sz="1400" b="0" i="0" u="none" strike="noStrike">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6530">
                <a:tc>
                  <a:txBody>
                    <a:bodyPr/>
                    <a:lstStyle/>
                    <a:p>
                      <a:pPr algn="ctr"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dirty="0">
                          <a:solidFill>
                            <a:srgbClr val="333333"/>
                          </a:solidFill>
                          <a:latin typeface="Arial"/>
                        </a:rPr>
                        <a:t>T1a</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dirty="0">
                          <a:solidFill>
                            <a:srgbClr val="333333"/>
                          </a:solidFill>
                          <a:latin typeface="宋体"/>
                        </a:rPr>
                        <a:t>肿瘤最大径</a:t>
                      </a:r>
                      <a:r>
                        <a:rPr lang="zh-CN" sz="1400" b="0" i="0" u="none" strike="noStrike" dirty="0">
                          <a:solidFill>
                            <a:srgbClr val="333333"/>
                          </a:solidFill>
                          <a:latin typeface="Arial"/>
                        </a:rPr>
                        <a:t> ≤ 4cm</a:t>
                      </a:r>
                      <a:endParaRPr lang="zh-CN" sz="1400" b="0" i="0" u="none" strike="noStrike" dirty="0">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1722">
                <a:tc>
                  <a:txBody>
                    <a:bodyPr/>
                    <a:lstStyle/>
                    <a:p>
                      <a:pPr algn="ctr"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dirty="0">
                          <a:solidFill>
                            <a:srgbClr val="333333"/>
                          </a:solidFill>
                          <a:latin typeface="Arial"/>
                        </a:rPr>
                        <a:t>T1b</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a:solidFill>
                            <a:srgbClr val="333333"/>
                          </a:solidFill>
                          <a:latin typeface="Arial"/>
                        </a:rPr>
                        <a:t>4cm</a:t>
                      </a:r>
                      <a:r>
                        <a:rPr lang="en-US" sz="1400" b="0" i="0" u="none" strike="noStrike">
                          <a:solidFill>
                            <a:srgbClr val="333333"/>
                          </a:solidFill>
                          <a:latin typeface="宋体"/>
                        </a:rPr>
                        <a:t>＜肿瘤最大径</a:t>
                      </a:r>
                      <a:r>
                        <a:rPr lang="en-US" sz="1400" b="0" i="0" u="none" strike="noStrike">
                          <a:solidFill>
                            <a:srgbClr val="333333"/>
                          </a:solidFill>
                          <a:latin typeface="Arial"/>
                        </a:rPr>
                        <a:t> ≤ 7cm</a:t>
                      </a:r>
                      <a:endParaRPr lang="zh-CN" sz="14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1185">
                <a:tc>
                  <a:txBody>
                    <a:bodyPr/>
                    <a:lstStyle/>
                    <a:p>
                      <a:pPr algn="ctr" fontAlgn="t"/>
                      <a:r>
                        <a:rPr lang="en-US" sz="1400" b="0" i="0" u="none" strike="noStrike" dirty="0">
                          <a:solidFill>
                            <a:srgbClr val="333333"/>
                          </a:solidFill>
                          <a:latin typeface="Arial"/>
                        </a:rPr>
                        <a:t>T2</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a:solidFill>
                            <a:srgbClr val="333333"/>
                          </a:solidFill>
                          <a:latin typeface="宋体"/>
                        </a:rPr>
                        <a:t>肿瘤局限于肾脏，最大径</a:t>
                      </a:r>
                      <a:r>
                        <a:rPr lang="zh-CN" sz="1400" b="0" i="0" u="none" strike="noStrike">
                          <a:solidFill>
                            <a:srgbClr val="333333"/>
                          </a:solidFill>
                          <a:latin typeface="Arial"/>
                        </a:rPr>
                        <a:t> </a:t>
                      </a:r>
                      <a:r>
                        <a:rPr lang="zh-CN" sz="1400" b="0" i="0" u="none" strike="noStrike">
                          <a:solidFill>
                            <a:srgbClr val="333333"/>
                          </a:solidFill>
                          <a:latin typeface="宋体"/>
                        </a:rPr>
                        <a:t>＞</a:t>
                      </a:r>
                      <a:r>
                        <a:rPr lang="zh-CN" sz="1400" b="0" i="0" u="none" strike="noStrike">
                          <a:solidFill>
                            <a:srgbClr val="333333"/>
                          </a:solidFill>
                          <a:latin typeface="Arial"/>
                        </a:rPr>
                        <a:t>7cm</a:t>
                      </a:r>
                      <a:endParaRPr lang="zh-CN" sz="1400" b="0" i="0" u="none" strike="noStrike">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1722">
                <a:tc>
                  <a:txBody>
                    <a:bodyPr/>
                    <a:lstStyle/>
                    <a:p>
                      <a:pPr algn="ctr"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dirty="0">
                          <a:solidFill>
                            <a:srgbClr val="333333"/>
                          </a:solidFill>
                          <a:latin typeface="Arial"/>
                        </a:rPr>
                        <a:t>T2a</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a:solidFill>
                            <a:srgbClr val="333333"/>
                          </a:solidFill>
                          <a:latin typeface="Arial"/>
                        </a:rPr>
                        <a:t>7cm</a:t>
                      </a:r>
                      <a:r>
                        <a:rPr lang="en-US" sz="1400" b="0" i="0" u="none" strike="noStrike">
                          <a:solidFill>
                            <a:srgbClr val="333333"/>
                          </a:solidFill>
                          <a:latin typeface="宋体"/>
                        </a:rPr>
                        <a:t>＜肿瘤最大径</a:t>
                      </a:r>
                      <a:r>
                        <a:rPr lang="en-US" sz="1400" b="0" i="0" u="none" strike="noStrike">
                          <a:solidFill>
                            <a:srgbClr val="333333"/>
                          </a:solidFill>
                          <a:latin typeface="Arial"/>
                        </a:rPr>
                        <a:t>≤10cm</a:t>
                      </a:r>
                      <a:endParaRPr lang="zh-CN" sz="14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1185">
                <a:tc>
                  <a:txBody>
                    <a:bodyPr/>
                    <a:lstStyle/>
                    <a:p>
                      <a:pPr algn="ctr"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dirty="0">
                          <a:solidFill>
                            <a:srgbClr val="333333"/>
                          </a:solidFill>
                          <a:latin typeface="Arial"/>
                        </a:rPr>
                        <a:t>T2b</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a:solidFill>
                            <a:srgbClr val="333333"/>
                          </a:solidFill>
                          <a:latin typeface="宋体"/>
                        </a:rPr>
                        <a:t>肿瘤局限于肾脏，最大径＞</a:t>
                      </a:r>
                      <a:r>
                        <a:rPr lang="zh-CN" sz="1400" b="0" i="0" u="none" strike="noStrike">
                          <a:solidFill>
                            <a:srgbClr val="333333"/>
                          </a:solidFill>
                          <a:latin typeface="Arial"/>
                        </a:rPr>
                        <a:t>10cm</a:t>
                      </a:r>
                      <a:endParaRPr lang="zh-CN" sz="1400" b="0" i="0" u="none" strike="noStrike">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72061">
                <a:tc>
                  <a:txBody>
                    <a:bodyPr/>
                    <a:lstStyle/>
                    <a:p>
                      <a:pPr algn="ctr" fontAlgn="t"/>
                      <a:r>
                        <a:rPr lang="en-US" sz="1800" b="1" i="0" u="none" strike="noStrike" dirty="0">
                          <a:solidFill>
                            <a:srgbClr val="333333"/>
                          </a:solidFill>
                          <a:latin typeface="Arial"/>
                        </a:rPr>
                        <a:t>T3</a:t>
                      </a:r>
                      <a:endParaRPr lang="zh-CN" sz="1800" b="1"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zh-CN" sz="1400" b="0" i="0" u="none" strike="noStrike" dirty="0">
                          <a:solidFill>
                            <a:srgbClr val="000000"/>
                          </a:solidFill>
                          <a:latin typeface="Calibri"/>
                        </a:rPr>
                        <a:t>　</a:t>
                      </a:r>
                      <a:r>
                        <a:rPr lang="zh-CN" altLang="en-US" sz="1200" b="1" i="0" u="none" strike="noStrike" dirty="0" smtClean="0">
                          <a:solidFill>
                            <a:srgbClr val="FF0000"/>
                          </a:solidFill>
                          <a:latin typeface="Calibri"/>
                        </a:rPr>
                        <a:t>注：与大小无关</a:t>
                      </a:r>
                      <a:endParaRPr lang="zh-CN" sz="1400" b="1" i="0" u="none" strike="noStrike" dirty="0">
                        <a:solidFill>
                          <a:srgbClr val="FF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dirty="0">
                          <a:solidFill>
                            <a:srgbClr val="333333"/>
                          </a:solidFill>
                          <a:latin typeface="宋体"/>
                        </a:rPr>
                        <a:t>肿瘤侵及肾静脉或除同侧肾上腺外的肾周围组织，但</a:t>
                      </a:r>
                      <a:r>
                        <a:rPr lang="zh-CN" sz="1400" b="1" i="0" u="none" strike="noStrike" dirty="0">
                          <a:solidFill>
                            <a:srgbClr val="333333"/>
                          </a:solidFill>
                          <a:latin typeface="宋体"/>
                        </a:rPr>
                        <a:t>未超过</a:t>
                      </a:r>
                      <a:r>
                        <a:rPr lang="zh-CN" sz="1400" b="1" i="0" u="none" strike="noStrike" dirty="0">
                          <a:solidFill>
                            <a:srgbClr val="7030A0"/>
                          </a:solidFill>
                          <a:latin typeface="宋体"/>
                        </a:rPr>
                        <a:t>肾周围筋膜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40360">
                <a:tc>
                  <a:txBody>
                    <a:bodyPr/>
                    <a:lstStyle/>
                    <a:p>
                      <a:pPr algn="ctr"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dirty="0">
                          <a:solidFill>
                            <a:srgbClr val="333333"/>
                          </a:solidFill>
                          <a:latin typeface="Arial"/>
                        </a:rPr>
                        <a:t>T3a</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dirty="0">
                          <a:solidFill>
                            <a:srgbClr val="333333"/>
                          </a:solidFill>
                          <a:latin typeface="宋体"/>
                        </a:rPr>
                        <a:t>肿瘤侵及肾静脉或侵及肾</a:t>
                      </a:r>
                      <a:r>
                        <a:rPr lang="zh-CN" sz="1400" b="1" i="0" u="none" strike="noStrike" dirty="0">
                          <a:solidFill>
                            <a:srgbClr val="0070C0"/>
                          </a:solidFill>
                          <a:latin typeface="宋体"/>
                        </a:rPr>
                        <a:t>静脉</a:t>
                      </a:r>
                      <a:r>
                        <a:rPr lang="zh-CN" sz="1400" b="0" i="0" u="none" strike="noStrike" dirty="0">
                          <a:solidFill>
                            <a:srgbClr val="333333"/>
                          </a:solidFill>
                          <a:latin typeface="宋体"/>
                        </a:rPr>
                        <a:t>分支的肾段静脉（含肌层的静脉）或侵犯肾周围脂肪和</a:t>
                      </a:r>
                      <a:r>
                        <a:rPr lang="zh-CN" sz="1400" b="0" i="0" u="none" strike="noStrike" dirty="0">
                          <a:solidFill>
                            <a:srgbClr val="333333"/>
                          </a:solidFill>
                          <a:latin typeface="Arial"/>
                        </a:rPr>
                        <a:t>/</a:t>
                      </a:r>
                      <a:r>
                        <a:rPr lang="zh-CN" sz="1400" b="0" i="0" u="none" strike="noStrike" dirty="0">
                          <a:solidFill>
                            <a:srgbClr val="333333"/>
                          </a:solidFill>
                          <a:latin typeface="宋体"/>
                        </a:rPr>
                        <a:t>或肾窦脂肪（肾盂旁脂肪），但是未超过肾周围筋膜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81336">
                <a:tc>
                  <a:txBody>
                    <a:bodyPr/>
                    <a:lstStyle/>
                    <a:p>
                      <a:pPr algn="ctr"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dirty="0">
                          <a:solidFill>
                            <a:srgbClr val="333333"/>
                          </a:solidFill>
                          <a:latin typeface="Arial"/>
                        </a:rPr>
                        <a:t>T3b</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a:solidFill>
                            <a:srgbClr val="333333"/>
                          </a:solidFill>
                          <a:latin typeface="宋体"/>
                        </a:rPr>
                        <a:t>肿瘤侵及横膈膜下的下腔静脉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81336">
                <a:tc>
                  <a:txBody>
                    <a:bodyPr/>
                    <a:lstStyle/>
                    <a:p>
                      <a:pPr algn="ctr"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dirty="0">
                          <a:solidFill>
                            <a:srgbClr val="333333"/>
                          </a:solidFill>
                          <a:latin typeface="Arial"/>
                        </a:rPr>
                        <a:t>T3c</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a:solidFill>
                            <a:srgbClr val="333333"/>
                          </a:solidFill>
                          <a:latin typeface="宋体"/>
                        </a:rPr>
                        <a:t>肿瘤侵及横膈膜上的下腔静脉或侵及下腔静脉壁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73831">
                <a:tc>
                  <a:txBody>
                    <a:bodyPr/>
                    <a:lstStyle/>
                    <a:p>
                      <a:pPr algn="ctr" fontAlgn="t"/>
                      <a:r>
                        <a:rPr lang="en-US" sz="1400" b="0" i="0" u="none" strike="noStrike" dirty="0">
                          <a:solidFill>
                            <a:srgbClr val="333333"/>
                          </a:solidFill>
                          <a:latin typeface="Arial"/>
                        </a:rPr>
                        <a:t>T4</a:t>
                      </a:r>
                      <a:endParaRPr lang="zh-CN" sz="14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400" b="0" i="0" u="none" strike="noStrike" dirty="0">
                          <a:solidFill>
                            <a:srgbClr val="333333"/>
                          </a:solidFill>
                          <a:latin typeface="宋体"/>
                        </a:rPr>
                        <a:t>肿瘤侵透</a:t>
                      </a:r>
                      <a:r>
                        <a:rPr lang="zh-CN" sz="1400" b="1" i="0" u="none" strike="noStrike" dirty="0">
                          <a:solidFill>
                            <a:srgbClr val="333333"/>
                          </a:solidFill>
                          <a:latin typeface="宋体"/>
                        </a:rPr>
                        <a:t>肾周筋膜</a:t>
                      </a:r>
                      <a:r>
                        <a:rPr lang="zh-CN" sz="1400" b="0" i="0" u="none" strike="noStrike" dirty="0">
                          <a:solidFill>
                            <a:srgbClr val="333333"/>
                          </a:solidFill>
                          <a:latin typeface="宋体"/>
                        </a:rPr>
                        <a:t>，包括侵及邻近肿瘤的</a:t>
                      </a:r>
                      <a:r>
                        <a:rPr lang="zh-CN" sz="1400" b="1" i="0" u="none" strike="noStrike" dirty="0">
                          <a:solidFill>
                            <a:srgbClr val="333333"/>
                          </a:solidFill>
                          <a:latin typeface="宋体"/>
                        </a:rPr>
                        <a:t>同侧肾上腺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638"/>
            <a:ext cx="7772400" cy="994122"/>
          </a:xfrm>
        </p:spPr>
        <p:txBody>
          <a:bodyPr/>
          <a:lstStyle/>
          <a:p>
            <a:r>
              <a:rPr lang="zh-CN" altLang="en-US" dirty="0" smtClean="0"/>
              <a:t>肾细胞癌分型（</a:t>
            </a:r>
            <a:r>
              <a:rPr lang="en-US" altLang="zh-CN" dirty="0" smtClean="0"/>
              <a:t>2004</a:t>
            </a:r>
            <a:r>
              <a:rPr lang="zh-CN" altLang="en-US" dirty="0" smtClean="0"/>
              <a:t>）</a:t>
            </a:r>
            <a:endParaRPr lang="zh-CN" altLang="en-US" dirty="0"/>
          </a:p>
        </p:txBody>
      </p:sp>
      <p:sp>
        <p:nvSpPr>
          <p:cNvPr id="3" name="内容占位符 2"/>
          <p:cNvSpPr>
            <a:spLocks noGrp="1"/>
          </p:cNvSpPr>
          <p:nvPr>
            <p:ph sz="quarter" idx="1"/>
          </p:nvPr>
        </p:nvSpPr>
        <p:spPr/>
        <p:txBody>
          <a:bodyPr>
            <a:normAutofit fontScale="92500" lnSpcReduction="20000"/>
          </a:bodyPr>
          <a:lstStyle/>
          <a:p>
            <a:pPr marL="514350" indent="-514350">
              <a:buFont typeface="+mj-lt"/>
              <a:buAutoNum type="arabicPeriod"/>
            </a:pPr>
            <a:r>
              <a:rPr lang="zh-CN" altLang="en-US" dirty="0" smtClean="0"/>
              <a:t>透明细胞肾细胞癌</a:t>
            </a:r>
            <a:r>
              <a:rPr lang="en-US" dirty="0" smtClean="0"/>
              <a:t>(clear cell renal cell carcinoma)    70</a:t>
            </a:r>
            <a:r>
              <a:rPr lang="en-US" altLang="zh-CN" dirty="0" smtClean="0"/>
              <a:t>%</a:t>
            </a:r>
            <a:endParaRPr lang="en-US" dirty="0" smtClean="0"/>
          </a:p>
          <a:p>
            <a:pPr marL="514350" indent="-514350">
              <a:buFont typeface="+mj-lt"/>
              <a:buAutoNum type="arabicPeriod"/>
            </a:pPr>
            <a:r>
              <a:rPr lang="zh-CN" altLang="en-US" dirty="0" smtClean="0"/>
              <a:t>多房囊性肾细胞癌</a:t>
            </a:r>
            <a:r>
              <a:rPr lang="en-US" dirty="0" smtClean="0"/>
              <a:t>(</a:t>
            </a:r>
            <a:r>
              <a:rPr lang="en-US" altLang="zh-CN" dirty="0" err="1" smtClean="0"/>
              <a:t>m</a:t>
            </a:r>
            <a:r>
              <a:rPr lang="en-US" altLang="zh-CN" b="1" dirty="0" err="1" smtClean="0"/>
              <a:t>ultilocular</a:t>
            </a:r>
            <a:r>
              <a:rPr lang="en-US" altLang="zh-CN" b="1" dirty="0" smtClean="0"/>
              <a:t>  cystic </a:t>
            </a:r>
            <a:r>
              <a:rPr lang="en-US" dirty="0" smtClean="0"/>
              <a:t>renal cell carcinoma)                                                                        10</a:t>
            </a:r>
            <a:r>
              <a:rPr lang="en-US" altLang="zh-CN" dirty="0" smtClean="0"/>
              <a:t>%</a:t>
            </a:r>
            <a:r>
              <a:rPr lang="en-US" dirty="0" smtClean="0"/>
              <a:t> </a:t>
            </a:r>
          </a:p>
          <a:p>
            <a:pPr marL="514350" indent="-514350">
              <a:buFont typeface="+mj-lt"/>
              <a:buAutoNum type="arabicPeriod"/>
            </a:pPr>
            <a:r>
              <a:rPr lang="zh-CN" altLang="en-US" dirty="0" smtClean="0"/>
              <a:t>乳头状肾细胞癌</a:t>
            </a:r>
            <a:r>
              <a:rPr lang="en-US" dirty="0" smtClean="0"/>
              <a:t>(papillary renal cell carcinoma)           5</a:t>
            </a:r>
            <a:r>
              <a:rPr lang="en-US" altLang="zh-CN" dirty="0" smtClean="0"/>
              <a:t>%</a:t>
            </a:r>
            <a:endParaRPr lang="en-US" dirty="0" smtClean="0"/>
          </a:p>
          <a:p>
            <a:pPr marL="514350" indent="-514350">
              <a:buFont typeface="+mj-lt"/>
              <a:buAutoNum type="arabicPeriod"/>
            </a:pPr>
            <a:r>
              <a:rPr lang="zh-CN" altLang="en-US" dirty="0" smtClean="0"/>
              <a:t>嫌色细胞肾细胞癌</a:t>
            </a:r>
            <a:r>
              <a:rPr lang="en-US" dirty="0" smtClean="0"/>
              <a:t>(</a:t>
            </a:r>
            <a:r>
              <a:rPr lang="en-US" dirty="0" err="1" smtClean="0"/>
              <a:t>chromophobe</a:t>
            </a:r>
            <a:r>
              <a:rPr lang="en-US" dirty="0" smtClean="0"/>
              <a:t> renal cell carcinoma)</a:t>
            </a:r>
          </a:p>
          <a:p>
            <a:pPr marL="514350" indent="-514350">
              <a:buFont typeface="+mj-lt"/>
              <a:buAutoNum type="arabicPeriod"/>
            </a:pPr>
            <a:r>
              <a:rPr lang="zh-CN" altLang="en-US" dirty="0" smtClean="0"/>
              <a:t>集合管癌</a:t>
            </a:r>
            <a:r>
              <a:rPr lang="en-US" dirty="0" smtClean="0"/>
              <a:t>(</a:t>
            </a:r>
            <a:r>
              <a:rPr lang="en-US" altLang="zh-CN" dirty="0" smtClean="0"/>
              <a:t>c</a:t>
            </a:r>
            <a:r>
              <a:rPr lang="en-US" altLang="zh-CN" b="1" dirty="0" smtClean="0"/>
              <a:t>ollecting duct carcinoma</a:t>
            </a:r>
            <a:r>
              <a:rPr lang="en-US" dirty="0" smtClean="0"/>
              <a:t>)</a:t>
            </a:r>
          </a:p>
          <a:p>
            <a:pPr marL="514350" indent="-514350">
              <a:buFont typeface="+mj-lt"/>
              <a:buAutoNum type="arabicPeriod"/>
            </a:pPr>
            <a:r>
              <a:rPr lang="zh-CN" altLang="en-US" dirty="0" smtClean="0"/>
              <a:t>肾髓样癌</a:t>
            </a:r>
            <a:r>
              <a:rPr lang="en-US" dirty="0" smtClean="0"/>
              <a:t>(renal </a:t>
            </a:r>
            <a:r>
              <a:rPr lang="en-US" dirty="0" err="1" smtClean="0"/>
              <a:t>medullary</a:t>
            </a:r>
            <a:r>
              <a:rPr lang="en-US" dirty="0" smtClean="0"/>
              <a:t> carcinoma)</a:t>
            </a:r>
          </a:p>
          <a:p>
            <a:pPr marL="514350" indent="-514350">
              <a:buFont typeface="+mj-lt"/>
              <a:buAutoNum type="arabicPeriod"/>
            </a:pPr>
            <a:r>
              <a:rPr lang="en-US" dirty="0" smtClean="0"/>
              <a:t>Xp11</a:t>
            </a:r>
            <a:r>
              <a:rPr lang="zh-CN" altLang="en-US" dirty="0" smtClean="0"/>
              <a:t>易位癌</a:t>
            </a:r>
            <a:r>
              <a:rPr lang="en-US" dirty="0" smtClean="0"/>
              <a:t>(Xp11 translocation carcinomas)</a:t>
            </a:r>
          </a:p>
          <a:p>
            <a:pPr marL="514350" indent="-514350">
              <a:buFont typeface="+mj-lt"/>
              <a:buAutoNum type="arabicPeriod"/>
            </a:pPr>
            <a:r>
              <a:rPr lang="zh-CN" altLang="en-US" dirty="0" smtClean="0"/>
              <a:t>肾癌相关的神经母细胞瘤</a:t>
            </a:r>
            <a:r>
              <a:rPr lang="en-US" dirty="0" smtClean="0"/>
              <a:t>(</a:t>
            </a:r>
            <a:r>
              <a:rPr lang="en-US" altLang="zh-CN" dirty="0" err="1" smtClean="0"/>
              <a:t>Neuroblastoma</a:t>
            </a:r>
            <a:r>
              <a:rPr lang="en-US" altLang="zh-CN" dirty="0" smtClean="0"/>
              <a:t>-associated RCC</a:t>
            </a:r>
            <a:r>
              <a:rPr lang="en-US" dirty="0" smtClean="0"/>
              <a:t>)</a:t>
            </a:r>
          </a:p>
          <a:p>
            <a:pPr marL="514350" indent="-514350">
              <a:buFont typeface="+mj-lt"/>
              <a:buAutoNum type="arabicPeriod"/>
            </a:pPr>
            <a:r>
              <a:rPr lang="zh-CN" altLang="en-US" dirty="0" smtClean="0"/>
              <a:t>粘液性管状和梭形细胞癌</a:t>
            </a:r>
            <a:r>
              <a:rPr lang="en-US" dirty="0" smtClean="0"/>
              <a:t>(</a:t>
            </a:r>
            <a:r>
              <a:rPr lang="en-US" dirty="0" err="1" smtClean="0"/>
              <a:t>mucinous</a:t>
            </a:r>
            <a:r>
              <a:rPr lang="en-US" dirty="0" smtClean="0"/>
              <a:t> tubular and spindle cell carcinoma)</a:t>
            </a:r>
          </a:p>
          <a:p>
            <a:pPr marL="514350" indent="-514350">
              <a:buFont typeface="+mj-lt"/>
              <a:buAutoNum type="arabicPeriod"/>
            </a:pPr>
            <a:r>
              <a:rPr lang="zh-CN" altLang="en-US" dirty="0" smtClean="0"/>
              <a:t>未归类肾癌</a:t>
            </a:r>
            <a:r>
              <a:rPr lang="en-US" dirty="0" smtClean="0"/>
              <a:t>(renal cell carcinoma , unclassified)              4</a:t>
            </a:r>
            <a:r>
              <a:rPr lang="en-US" altLang="zh-CN" dirty="0" smtClean="0"/>
              <a:t>%</a:t>
            </a:r>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透明细胞肾细胞癌</a:t>
            </a:r>
            <a:r>
              <a:rPr lang="en-US" altLang="zh-CN" sz="2400" b="1" dirty="0" smtClean="0">
                <a:solidFill>
                  <a:srgbClr val="00B050"/>
                </a:solidFill>
              </a:rPr>
              <a:t>Clear Cell RCC</a:t>
            </a:r>
            <a:endParaRPr lang="zh-CN" altLang="en-US" sz="2400" dirty="0">
              <a:solidFill>
                <a:srgbClr val="00B050"/>
              </a:solidFill>
            </a:endParaRPr>
          </a:p>
        </p:txBody>
      </p:sp>
      <p:sp>
        <p:nvSpPr>
          <p:cNvPr id="3" name="内容占位符 2"/>
          <p:cNvSpPr>
            <a:spLocks noGrp="1"/>
          </p:cNvSpPr>
          <p:nvPr>
            <p:ph sz="quarter" idx="1"/>
          </p:nvPr>
        </p:nvSpPr>
        <p:spPr>
          <a:xfrm>
            <a:off x="914400" y="1735832"/>
            <a:ext cx="5385792" cy="4717504"/>
          </a:xfrm>
        </p:spPr>
        <p:txBody>
          <a:bodyPr>
            <a:normAutofit fontScale="92500" lnSpcReduction="10000"/>
          </a:bodyPr>
          <a:lstStyle/>
          <a:p>
            <a:r>
              <a:rPr lang="zh-CN" altLang="en-US" dirty="0" smtClean="0"/>
              <a:t>最常见的肾细胞癌；源于近曲小管上皮细胞。病程进展中胞浆糖原和脂质溶解而致细胞“透明”。</a:t>
            </a:r>
            <a:endParaRPr lang="en-US" altLang="zh-CN" dirty="0" smtClean="0"/>
          </a:p>
          <a:p>
            <a:r>
              <a:rPr lang="zh-CN" altLang="en-US" dirty="0" smtClean="0"/>
              <a:t>不均匀性、出血、坏死和囊变。</a:t>
            </a:r>
            <a:endParaRPr lang="en-US" altLang="zh-CN" dirty="0" smtClean="0"/>
          </a:p>
          <a:p>
            <a:r>
              <a:rPr lang="zh-CN" altLang="en-US" dirty="0" smtClean="0"/>
              <a:t>形态学：实变、囊泡、腺泡样。囊变</a:t>
            </a:r>
            <a:r>
              <a:rPr lang="en-US" altLang="zh-CN" dirty="0" smtClean="0"/>
              <a:t>15%</a:t>
            </a:r>
            <a:r>
              <a:rPr lang="zh-CN" altLang="en-US" dirty="0" smtClean="0"/>
              <a:t>，钙化</a:t>
            </a:r>
            <a:r>
              <a:rPr lang="en-US" altLang="zh-CN" dirty="0" smtClean="0"/>
              <a:t>10~15%</a:t>
            </a:r>
            <a:r>
              <a:rPr lang="zh-CN" altLang="en-US" dirty="0" smtClean="0"/>
              <a:t>。</a:t>
            </a:r>
            <a:endParaRPr lang="en-US" altLang="zh-CN" dirty="0" smtClean="0"/>
          </a:p>
          <a:p>
            <a:r>
              <a:rPr lang="zh-CN" altLang="en-US" dirty="0" smtClean="0"/>
              <a:t>多位于肾皮质，膨胀性生长。</a:t>
            </a:r>
            <a:endParaRPr lang="en-US" altLang="zh-CN" dirty="0" smtClean="0"/>
          </a:p>
          <a:p>
            <a:r>
              <a:rPr lang="en-US" altLang="zh-CN" dirty="0" smtClean="0"/>
              <a:t>CT</a:t>
            </a:r>
            <a:r>
              <a:rPr lang="zh-CN" altLang="en-US" dirty="0" smtClean="0"/>
              <a:t>和</a:t>
            </a:r>
            <a:r>
              <a:rPr lang="en-US" altLang="zh-CN" dirty="0" smtClean="0"/>
              <a:t>MR</a:t>
            </a:r>
            <a:r>
              <a:rPr lang="zh-CN" altLang="en-US" dirty="0" smtClean="0"/>
              <a:t>增强扫描呈</a:t>
            </a:r>
            <a:r>
              <a:rPr lang="zh-CN" altLang="en-US" b="1" dirty="0" smtClean="0">
                <a:solidFill>
                  <a:srgbClr val="00B0F0"/>
                </a:solidFill>
              </a:rPr>
              <a:t>高血供</a:t>
            </a:r>
            <a:r>
              <a:rPr lang="zh-CN" altLang="en-US" dirty="0" smtClean="0"/>
              <a:t>改变，</a:t>
            </a:r>
            <a:r>
              <a:rPr lang="zh-CN" altLang="en-US" b="1" dirty="0" smtClean="0">
                <a:solidFill>
                  <a:srgbClr val="00B0F0"/>
                </a:solidFill>
              </a:rPr>
              <a:t>不均匀强化。</a:t>
            </a:r>
            <a:endParaRPr lang="en-US" altLang="zh-CN" b="1" dirty="0" smtClean="0">
              <a:solidFill>
                <a:srgbClr val="00B0F0"/>
              </a:solidFill>
            </a:endParaRPr>
          </a:p>
          <a:p>
            <a:r>
              <a:rPr lang="en-US" altLang="zh-CN" dirty="0" smtClean="0"/>
              <a:t>MR</a:t>
            </a:r>
            <a:r>
              <a:rPr lang="zh-CN" altLang="en-US" dirty="0" smtClean="0"/>
              <a:t>：</a:t>
            </a:r>
            <a:r>
              <a:rPr lang="en-US" altLang="zh-CN" dirty="0" smtClean="0"/>
              <a:t>T1WI</a:t>
            </a:r>
            <a:r>
              <a:rPr lang="zh-CN" altLang="en-US" dirty="0" smtClean="0"/>
              <a:t>低或等信号，</a:t>
            </a:r>
            <a:r>
              <a:rPr lang="en-US" altLang="zh-CN" dirty="0" smtClean="0"/>
              <a:t>T2WI</a:t>
            </a:r>
            <a:r>
              <a:rPr lang="zh-CN" altLang="en-US" dirty="0" smtClean="0"/>
              <a:t>等或高信号。正、反相位序列可识别瘤内脂肪。</a:t>
            </a:r>
            <a:endParaRPr lang="en-US" altLang="zh-CN" dirty="0" smtClean="0"/>
          </a:p>
          <a:p>
            <a:endParaRPr lang="zh-CN" altLang="en-US" b="1" dirty="0">
              <a:solidFill>
                <a:srgbClr val="00B0F0"/>
              </a:solidFill>
            </a:endParaRPr>
          </a:p>
        </p:txBody>
      </p:sp>
      <p:pic>
        <p:nvPicPr>
          <p:cNvPr id="1026" name="Picture 2"/>
          <p:cNvPicPr>
            <a:picLocks noChangeAspect="1" noChangeArrowheads="1"/>
          </p:cNvPicPr>
          <p:nvPr/>
        </p:nvPicPr>
        <p:blipFill>
          <a:blip r:embed="rId2" cstate="print"/>
          <a:srcRect/>
          <a:stretch>
            <a:fillRect/>
          </a:stretch>
        </p:blipFill>
        <p:spPr bwMode="auto">
          <a:xfrm>
            <a:off x="6516216" y="1700808"/>
            <a:ext cx="2362597" cy="35214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10001.jpg"/>
          <p:cNvPicPr>
            <a:picLocks noGrp="1" noChangeAspect="1"/>
          </p:cNvPicPr>
          <p:nvPr>
            <p:ph sz="quarter" idx="1"/>
          </p:nvPr>
        </p:nvPicPr>
        <p:blipFill>
          <a:blip r:embed="rId2" cstate="print"/>
          <a:srcRect r="7" b="84"/>
          <a:stretch>
            <a:fillRect/>
          </a:stretch>
        </p:blipFill>
        <p:spPr>
          <a:xfrm>
            <a:off x="142844" y="1430416"/>
            <a:ext cx="2928958" cy="1998583"/>
          </a:xfrm>
        </p:spPr>
      </p:pic>
      <p:sp>
        <p:nvSpPr>
          <p:cNvPr id="4" name="标题 1"/>
          <p:cNvSpPr>
            <a:spLocks noGrp="1"/>
          </p:cNvSpPr>
          <p:nvPr>
            <p:ph type="title"/>
          </p:nvPr>
        </p:nvSpPr>
        <p:spPr>
          <a:xfrm>
            <a:off x="914400" y="274638"/>
            <a:ext cx="7772400" cy="725470"/>
          </a:xfrm>
        </p:spPr>
        <p:txBody>
          <a:bodyPr>
            <a:normAutofit fontScale="90000"/>
          </a:bodyPr>
          <a:lstStyle/>
          <a:p>
            <a:r>
              <a:rPr lang="zh-CN" altLang="en-US" dirty="0" smtClean="0"/>
              <a:t>透明细胞肾细胞癌</a:t>
            </a:r>
            <a:r>
              <a:rPr lang="en-US" altLang="zh-CN" sz="2400" b="1" dirty="0" smtClean="0">
                <a:solidFill>
                  <a:srgbClr val="00B050"/>
                </a:solidFill>
              </a:rPr>
              <a:t>Clear Cell RCC  </a:t>
            </a:r>
            <a:r>
              <a:rPr lang="en-US" altLang="zh-CN" sz="1300" dirty="0" smtClean="0"/>
              <a:t>1</a:t>
            </a:r>
            <a:endParaRPr lang="zh-CN" altLang="en-US" sz="1300" dirty="0"/>
          </a:p>
        </p:txBody>
      </p:sp>
      <p:pic>
        <p:nvPicPr>
          <p:cNvPr id="7" name="图片 6" descr="20001.jpg"/>
          <p:cNvPicPr>
            <a:picLocks noChangeAspect="1"/>
          </p:cNvPicPr>
          <p:nvPr/>
        </p:nvPicPr>
        <p:blipFill>
          <a:blip r:embed="rId3" cstate="print"/>
          <a:srcRect b="65"/>
          <a:stretch>
            <a:fillRect/>
          </a:stretch>
        </p:blipFill>
        <p:spPr>
          <a:xfrm>
            <a:off x="5929321" y="1428736"/>
            <a:ext cx="3067071" cy="2000264"/>
          </a:xfrm>
          <a:prstGeom prst="rect">
            <a:avLst/>
          </a:prstGeom>
        </p:spPr>
      </p:pic>
      <p:pic>
        <p:nvPicPr>
          <p:cNvPr id="9" name="图片 8" descr="20003.jpg"/>
          <p:cNvPicPr>
            <a:picLocks noChangeAspect="1"/>
          </p:cNvPicPr>
          <p:nvPr/>
        </p:nvPicPr>
        <p:blipFill>
          <a:blip r:embed="rId4" cstate="print"/>
          <a:srcRect r="32" b="132"/>
          <a:stretch>
            <a:fillRect/>
          </a:stretch>
        </p:blipFill>
        <p:spPr>
          <a:xfrm>
            <a:off x="3071802" y="3643314"/>
            <a:ext cx="2959574" cy="2000264"/>
          </a:xfrm>
          <a:prstGeom prst="rect">
            <a:avLst/>
          </a:prstGeom>
        </p:spPr>
      </p:pic>
      <p:pic>
        <p:nvPicPr>
          <p:cNvPr id="11" name="图片 10" descr="20005.jpg"/>
          <p:cNvPicPr>
            <a:picLocks noChangeAspect="1"/>
          </p:cNvPicPr>
          <p:nvPr/>
        </p:nvPicPr>
        <p:blipFill>
          <a:blip r:embed="rId5" cstate="print"/>
          <a:srcRect r="22" b="92"/>
          <a:stretch>
            <a:fillRect/>
          </a:stretch>
        </p:blipFill>
        <p:spPr>
          <a:xfrm>
            <a:off x="5857884" y="3643314"/>
            <a:ext cx="3176890" cy="2000264"/>
          </a:xfrm>
          <a:prstGeom prst="rect">
            <a:avLst/>
          </a:prstGeom>
        </p:spPr>
      </p:pic>
      <p:pic>
        <p:nvPicPr>
          <p:cNvPr id="20" name="图片 19" descr="40002.jpg"/>
          <p:cNvPicPr>
            <a:picLocks noChangeAspect="1"/>
          </p:cNvPicPr>
          <p:nvPr/>
        </p:nvPicPr>
        <p:blipFill>
          <a:blip r:embed="rId6" cstate="print"/>
          <a:srcRect r="27"/>
          <a:stretch>
            <a:fillRect/>
          </a:stretch>
        </p:blipFill>
        <p:spPr>
          <a:xfrm>
            <a:off x="3071802" y="1453656"/>
            <a:ext cx="2928958" cy="1975343"/>
          </a:xfrm>
          <a:prstGeom prst="rect">
            <a:avLst/>
          </a:prstGeom>
        </p:spPr>
      </p:pic>
      <p:pic>
        <p:nvPicPr>
          <p:cNvPr id="21" name="图片 20" descr="40003.jpg"/>
          <p:cNvPicPr>
            <a:picLocks noChangeAspect="1"/>
          </p:cNvPicPr>
          <p:nvPr/>
        </p:nvPicPr>
        <p:blipFill>
          <a:blip r:embed="rId7" cstate="print"/>
          <a:srcRect r="102"/>
          <a:stretch>
            <a:fillRect/>
          </a:stretch>
        </p:blipFill>
        <p:spPr>
          <a:xfrm>
            <a:off x="142844" y="3643314"/>
            <a:ext cx="2928958" cy="198135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p:txBody>
          <a:bodyPr/>
          <a:lstStyle/>
          <a:p>
            <a:r>
              <a:rPr lang="zh-CN" altLang="en-US" dirty="0" smtClean="0"/>
              <a:t>透明细胞肾细胞癌</a:t>
            </a:r>
            <a:r>
              <a:rPr lang="en-US" altLang="zh-CN" sz="2400" b="1" dirty="0" smtClean="0">
                <a:solidFill>
                  <a:srgbClr val="00B050"/>
                </a:solidFill>
              </a:rPr>
              <a:t>Clear Cell RCC  </a:t>
            </a:r>
            <a:r>
              <a:rPr lang="en-US" altLang="zh-CN" sz="1200" b="1" dirty="0" smtClean="0">
                <a:solidFill>
                  <a:srgbClr val="00B050"/>
                </a:solidFill>
              </a:rPr>
              <a:t>2</a:t>
            </a:r>
            <a:endParaRPr lang="zh-CN" altLang="en-US" sz="2400" dirty="0"/>
          </a:p>
        </p:txBody>
      </p:sp>
      <p:pic>
        <p:nvPicPr>
          <p:cNvPr id="6" name="图片 5" descr="10003.jpg"/>
          <p:cNvPicPr>
            <a:picLocks noChangeAspect="1"/>
          </p:cNvPicPr>
          <p:nvPr/>
        </p:nvPicPr>
        <p:blipFill>
          <a:blip r:embed="rId2" cstate="print"/>
          <a:srcRect b="12"/>
          <a:stretch>
            <a:fillRect/>
          </a:stretch>
        </p:blipFill>
        <p:spPr>
          <a:xfrm>
            <a:off x="323528" y="1484784"/>
            <a:ext cx="2736304" cy="2304256"/>
          </a:xfrm>
          <a:prstGeom prst="rect">
            <a:avLst/>
          </a:prstGeom>
        </p:spPr>
      </p:pic>
      <p:pic>
        <p:nvPicPr>
          <p:cNvPr id="8" name="图片 7" descr="10007.jpg"/>
          <p:cNvPicPr>
            <a:picLocks noChangeAspect="1"/>
          </p:cNvPicPr>
          <p:nvPr/>
        </p:nvPicPr>
        <p:blipFill>
          <a:blip r:embed="rId3" cstate="print"/>
          <a:stretch>
            <a:fillRect/>
          </a:stretch>
        </p:blipFill>
        <p:spPr>
          <a:xfrm>
            <a:off x="3059832" y="1484784"/>
            <a:ext cx="2750241" cy="2304256"/>
          </a:xfrm>
          <a:prstGeom prst="rect">
            <a:avLst/>
          </a:prstGeom>
        </p:spPr>
      </p:pic>
      <p:pic>
        <p:nvPicPr>
          <p:cNvPr id="11" name="图片 10" descr="10013.jpg"/>
          <p:cNvPicPr>
            <a:picLocks noChangeAspect="1"/>
          </p:cNvPicPr>
          <p:nvPr/>
        </p:nvPicPr>
        <p:blipFill>
          <a:blip r:embed="rId4" cstate="print"/>
          <a:srcRect b="135"/>
          <a:stretch>
            <a:fillRect/>
          </a:stretch>
        </p:blipFill>
        <p:spPr>
          <a:xfrm>
            <a:off x="323528" y="3861048"/>
            <a:ext cx="2761209" cy="2160240"/>
          </a:xfrm>
          <a:prstGeom prst="rect">
            <a:avLst/>
          </a:prstGeom>
        </p:spPr>
      </p:pic>
      <p:pic>
        <p:nvPicPr>
          <p:cNvPr id="14" name="图片 13" descr="10017.jpg"/>
          <p:cNvPicPr>
            <a:picLocks noChangeAspect="1"/>
          </p:cNvPicPr>
          <p:nvPr/>
        </p:nvPicPr>
        <p:blipFill>
          <a:blip r:embed="rId5" cstate="print"/>
          <a:stretch>
            <a:fillRect/>
          </a:stretch>
        </p:blipFill>
        <p:spPr>
          <a:xfrm>
            <a:off x="3059832" y="3861047"/>
            <a:ext cx="2736304" cy="2160241"/>
          </a:xfrm>
          <a:prstGeom prst="rect">
            <a:avLst/>
          </a:prstGeom>
        </p:spPr>
      </p:pic>
      <p:sp>
        <p:nvSpPr>
          <p:cNvPr id="15" name="内容占位符 14"/>
          <p:cNvSpPr>
            <a:spLocks noGrp="1"/>
          </p:cNvSpPr>
          <p:nvPr>
            <p:ph sz="quarter" idx="1"/>
          </p:nvPr>
        </p:nvSpPr>
        <p:spPr>
          <a:xfrm>
            <a:off x="914400" y="6166792"/>
            <a:ext cx="7772400" cy="358552"/>
          </a:xfrm>
        </p:spPr>
        <p:txBody>
          <a:bodyPr>
            <a:normAutofit fontScale="77500" lnSpcReduction="20000"/>
          </a:bodyPr>
          <a:lstStyle/>
          <a:p>
            <a:endParaRPr lang="zh-CN" altLang="en-US"/>
          </a:p>
        </p:txBody>
      </p:sp>
      <p:pic>
        <p:nvPicPr>
          <p:cNvPr id="9" name="图片 8" descr="10021.jpg"/>
          <p:cNvPicPr>
            <a:picLocks noChangeAspect="1"/>
          </p:cNvPicPr>
          <p:nvPr/>
        </p:nvPicPr>
        <p:blipFill>
          <a:blip r:embed="rId6" cstate="print"/>
          <a:srcRect r="42" b="123"/>
          <a:stretch>
            <a:fillRect/>
          </a:stretch>
        </p:blipFill>
        <p:spPr>
          <a:xfrm>
            <a:off x="5868144" y="1484784"/>
            <a:ext cx="2904323" cy="2304256"/>
          </a:xfrm>
          <a:prstGeom prst="rect">
            <a:avLst/>
          </a:prstGeom>
        </p:spPr>
      </p:pic>
      <p:pic>
        <p:nvPicPr>
          <p:cNvPr id="10" name="图片 9" descr="10022.jpg"/>
          <p:cNvPicPr>
            <a:picLocks noChangeAspect="1"/>
          </p:cNvPicPr>
          <p:nvPr/>
        </p:nvPicPr>
        <p:blipFill>
          <a:blip r:embed="rId7" cstate="print"/>
          <a:srcRect r="42"/>
          <a:stretch>
            <a:fillRect/>
          </a:stretch>
        </p:blipFill>
        <p:spPr>
          <a:xfrm>
            <a:off x="5844156" y="3861048"/>
            <a:ext cx="2911628" cy="216024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785786" y="6143644"/>
            <a:ext cx="7772400" cy="376222"/>
          </a:xfrm>
        </p:spPr>
        <p:txBody>
          <a:bodyPr>
            <a:normAutofit fontScale="85000" lnSpcReduction="20000"/>
          </a:bodyPr>
          <a:lstStyle/>
          <a:p>
            <a:r>
              <a:rPr lang="en-US" altLang="zh-CN" dirty="0" smtClean="0"/>
              <a:t>CT</a:t>
            </a:r>
            <a:r>
              <a:rPr lang="zh-CN" altLang="en-US" dirty="0" smtClean="0"/>
              <a:t>增强多期扫描</a:t>
            </a:r>
            <a:endParaRPr lang="zh-CN" altLang="en-US" sz="1200" dirty="0"/>
          </a:p>
        </p:txBody>
      </p:sp>
      <p:sp>
        <p:nvSpPr>
          <p:cNvPr id="4" name="标题 1"/>
          <p:cNvSpPr>
            <a:spLocks noGrp="1"/>
          </p:cNvSpPr>
          <p:nvPr>
            <p:ph type="title"/>
          </p:nvPr>
        </p:nvSpPr>
        <p:spPr/>
        <p:txBody>
          <a:bodyPr/>
          <a:lstStyle/>
          <a:p>
            <a:r>
              <a:rPr lang="zh-CN" altLang="en-US" dirty="0" smtClean="0"/>
              <a:t>透明细胞肾细胞癌</a:t>
            </a:r>
            <a:r>
              <a:rPr lang="en-US" altLang="zh-CN" sz="2400" b="1" dirty="0" smtClean="0">
                <a:solidFill>
                  <a:srgbClr val="00B050"/>
                </a:solidFill>
              </a:rPr>
              <a:t>Clear Cell RCC     </a:t>
            </a:r>
            <a:r>
              <a:rPr lang="en-US" altLang="zh-CN" sz="2400" b="1" dirty="0" smtClean="0">
                <a:solidFill>
                  <a:srgbClr val="00B0F0"/>
                </a:solidFill>
              </a:rPr>
              <a:t>CT&amp;MR</a:t>
            </a:r>
            <a:r>
              <a:rPr lang="en-US" altLang="zh-CN" sz="1200" b="1" dirty="0" smtClean="0">
                <a:solidFill>
                  <a:srgbClr val="00B0F0"/>
                </a:solidFill>
              </a:rPr>
              <a:t>3</a:t>
            </a:r>
            <a:endParaRPr lang="zh-CN" altLang="en-US" sz="1200" dirty="0">
              <a:solidFill>
                <a:srgbClr val="00B0F0"/>
              </a:solidFill>
            </a:endParaRPr>
          </a:p>
        </p:txBody>
      </p:sp>
      <p:pic>
        <p:nvPicPr>
          <p:cNvPr id="4098" name="Picture 2"/>
          <p:cNvPicPr>
            <a:picLocks noChangeAspect="1" noChangeArrowheads="1"/>
          </p:cNvPicPr>
          <p:nvPr/>
        </p:nvPicPr>
        <p:blipFill>
          <a:blip r:embed="rId3" cstate="print"/>
          <a:srcRect b="75"/>
          <a:stretch>
            <a:fillRect/>
          </a:stretch>
        </p:blipFill>
        <p:spPr bwMode="auto">
          <a:xfrm>
            <a:off x="214282" y="1500174"/>
            <a:ext cx="2943997" cy="2071702"/>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r="7"/>
          <a:stretch>
            <a:fillRect/>
          </a:stretch>
        </p:blipFill>
        <p:spPr bwMode="auto">
          <a:xfrm>
            <a:off x="2786050" y="1500174"/>
            <a:ext cx="2992458" cy="2071702"/>
          </a:xfrm>
          <a:prstGeom prst="rect">
            <a:avLst/>
          </a:prstGeom>
          <a:noFill/>
          <a:ln w="9525">
            <a:noFill/>
            <a:miter lim="800000"/>
            <a:headEnd/>
            <a:tailEnd/>
          </a:ln>
          <a:effectLst/>
        </p:spPr>
      </p:pic>
      <p:pic>
        <p:nvPicPr>
          <p:cNvPr id="4100" name="Picture 4"/>
          <p:cNvPicPr>
            <a:picLocks noChangeAspect="1" noChangeArrowheads="1"/>
          </p:cNvPicPr>
          <p:nvPr/>
        </p:nvPicPr>
        <p:blipFill>
          <a:blip r:embed="rId5" cstate="print"/>
          <a:srcRect b="88"/>
          <a:stretch>
            <a:fillRect/>
          </a:stretch>
        </p:blipFill>
        <p:spPr bwMode="auto">
          <a:xfrm>
            <a:off x="5500694" y="1500174"/>
            <a:ext cx="3201720" cy="2071702"/>
          </a:xfrm>
          <a:prstGeom prst="rect">
            <a:avLst/>
          </a:prstGeom>
          <a:noFill/>
          <a:ln w="9525">
            <a:noFill/>
            <a:miter lim="800000"/>
            <a:headEnd/>
            <a:tailEnd/>
          </a:ln>
          <a:effectLst/>
        </p:spPr>
      </p:pic>
      <p:pic>
        <p:nvPicPr>
          <p:cNvPr id="4101" name="Picture 5"/>
          <p:cNvPicPr>
            <a:picLocks noChangeAspect="1" noChangeArrowheads="1"/>
          </p:cNvPicPr>
          <p:nvPr/>
        </p:nvPicPr>
        <p:blipFill>
          <a:blip r:embed="rId6" cstate="print"/>
          <a:srcRect r="48"/>
          <a:stretch>
            <a:fillRect/>
          </a:stretch>
        </p:blipFill>
        <p:spPr bwMode="auto">
          <a:xfrm>
            <a:off x="928661" y="3786190"/>
            <a:ext cx="3585507" cy="2214578"/>
          </a:xfrm>
          <a:prstGeom prst="rect">
            <a:avLst/>
          </a:prstGeom>
          <a:noFill/>
          <a:ln w="9525">
            <a:noFill/>
            <a:miter lim="800000"/>
            <a:headEnd/>
            <a:tailEnd/>
          </a:ln>
          <a:effectLst/>
        </p:spPr>
      </p:pic>
      <p:pic>
        <p:nvPicPr>
          <p:cNvPr id="4102" name="Picture 6"/>
          <p:cNvPicPr>
            <a:picLocks noChangeAspect="1" noChangeArrowheads="1"/>
          </p:cNvPicPr>
          <p:nvPr/>
        </p:nvPicPr>
        <p:blipFill>
          <a:blip r:embed="rId7" cstate="print"/>
          <a:srcRect r="21" b="24"/>
          <a:stretch>
            <a:fillRect/>
          </a:stretch>
        </p:blipFill>
        <p:spPr bwMode="auto">
          <a:xfrm>
            <a:off x="4643438" y="3786190"/>
            <a:ext cx="3357586" cy="2177864"/>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914400" y="5838860"/>
            <a:ext cx="7772400" cy="447660"/>
          </a:xfrm>
        </p:spPr>
        <p:txBody>
          <a:bodyPr>
            <a:normAutofit fontScale="92500" lnSpcReduction="10000"/>
          </a:bodyPr>
          <a:lstStyle/>
          <a:p>
            <a:r>
              <a:rPr lang="en-US" altLang="zh-CN" dirty="0" smtClean="0"/>
              <a:t>MRI</a:t>
            </a:r>
            <a:endParaRPr lang="zh-CN" altLang="en-US" dirty="0"/>
          </a:p>
        </p:txBody>
      </p:sp>
      <p:sp>
        <p:nvSpPr>
          <p:cNvPr id="4" name="标题 1"/>
          <p:cNvSpPr>
            <a:spLocks noGrp="1"/>
          </p:cNvSpPr>
          <p:nvPr>
            <p:ph type="title"/>
          </p:nvPr>
        </p:nvSpPr>
        <p:spPr/>
        <p:txBody>
          <a:bodyPr/>
          <a:lstStyle/>
          <a:p>
            <a:r>
              <a:rPr lang="zh-CN" altLang="en-US" dirty="0" smtClean="0"/>
              <a:t>透明细胞肾细胞癌</a:t>
            </a:r>
            <a:r>
              <a:rPr lang="en-US" altLang="zh-CN" sz="2400" b="1" dirty="0" smtClean="0">
                <a:solidFill>
                  <a:srgbClr val="00B050"/>
                </a:solidFill>
              </a:rPr>
              <a:t>Clear Cell RCC   </a:t>
            </a:r>
            <a:r>
              <a:rPr lang="en-US" altLang="zh-CN" sz="1200" b="1" dirty="0" smtClean="0">
                <a:solidFill>
                  <a:srgbClr val="00B0F0"/>
                </a:solidFill>
              </a:rPr>
              <a:t>3</a:t>
            </a:r>
            <a:endParaRPr lang="zh-CN" altLang="en-US" sz="1200" dirty="0"/>
          </a:p>
        </p:txBody>
      </p:sp>
      <p:pic>
        <p:nvPicPr>
          <p:cNvPr id="6146" name="Picture 2"/>
          <p:cNvPicPr>
            <a:picLocks noChangeAspect="1" noChangeArrowheads="1"/>
          </p:cNvPicPr>
          <p:nvPr/>
        </p:nvPicPr>
        <p:blipFill>
          <a:blip r:embed="rId3" cstate="print"/>
          <a:srcRect r="44" b="60"/>
          <a:stretch>
            <a:fillRect/>
          </a:stretch>
        </p:blipFill>
        <p:spPr bwMode="auto">
          <a:xfrm>
            <a:off x="142843" y="1571612"/>
            <a:ext cx="3776009" cy="2143140"/>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b="52"/>
          <a:stretch>
            <a:fillRect/>
          </a:stretch>
        </p:blipFill>
        <p:spPr bwMode="auto">
          <a:xfrm>
            <a:off x="4000496" y="1571612"/>
            <a:ext cx="2428892" cy="1527979"/>
          </a:xfrm>
          <a:prstGeom prst="rect">
            <a:avLst/>
          </a:prstGeom>
          <a:noFill/>
          <a:ln w="9525">
            <a:noFill/>
            <a:miter lim="800000"/>
            <a:headEnd/>
            <a:tailEnd/>
          </a:ln>
          <a:effectLst/>
        </p:spPr>
      </p:pic>
      <p:pic>
        <p:nvPicPr>
          <p:cNvPr id="6148" name="Picture 4"/>
          <p:cNvPicPr>
            <a:picLocks noChangeAspect="1" noChangeArrowheads="1"/>
          </p:cNvPicPr>
          <p:nvPr/>
        </p:nvPicPr>
        <p:blipFill>
          <a:blip r:embed="rId5" cstate="print"/>
          <a:srcRect r="57"/>
          <a:stretch>
            <a:fillRect/>
          </a:stretch>
        </p:blipFill>
        <p:spPr bwMode="auto">
          <a:xfrm>
            <a:off x="142844" y="4143380"/>
            <a:ext cx="1785950" cy="1643074"/>
          </a:xfrm>
          <a:prstGeom prst="rect">
            <a:avLst/>
          </a:prstGeom>
          <a:noFill/>
          <a:ln w="9525">
            <a:noFill/>
            <a:miter lim="800000"/>
            <a:headEnd/>
            <a:tailEnd/>
          </a:ln>
          <a:effectLst/>
        </p:spPr>
      </p:pic>
      <p:pic>
        <p:nvPicPr>
          <p:cNvPr id="6149" name="Picture 5"/>
          <p:cNvPicPr>
            <a:picLocks noChangeAspect="1" noChangeArrowheads="1"/>
          </p:cNvPicPr>
          <p:nvPr/>
        </p:nvPicPr>
        <p:blipFill>
          <a:blip r:embed="rId6" cstate="print"/>
          <a:stretch>
            <a:fillRect/>
          </a:stretch>
        </p:blipFill>
        <p:spPr bwMode="auto">
          <a:xfrm>
            <a:off x="6500826" y="1574180"/>
            <a:ext cx="2428892" cy="152541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b="5"/>
          <a:stretch>
            <a:fillRect/>
          </a:stretch>
        </p:blipFill>
        <p:spPr bwMode="auto">
          <a:xfrm>
            <a:off x="4000496" y="3171030"/>
            <a:ext cx="2428892" cy="1500198"/>
          </a:xfrm>
          <a:prstGeom prst="rect">
            <a:avLst/>
          </a:prstGeom>
          <a:noFill/>
          <a:ln w="9525">
            <a:noFill/>
            <a:miter lim="800000"/>
            <a:headEnd/>
            <a:tailEnd/>
          </a:ln>
          <a:effectLst/>
        </p:spPr>
      </p:pic>
      <p:pic>
        <p:nvPicPr>
          <p:cNvPr id="6151" name="Picture 7"/>
          <p:cNvPicPr>
            <a:picLocks noChangeAspect="1" noChangeArrowheads="1"/>
          </p:cNvPicPr>
          <p:nvPr/>
        </p:nvPicPr>
        <p:blipFill>
          <a:blip r:embed="rId8" cstate="print"/>
          <a:stretch>
            <a:fillRect/>
          </a:stretch>
        </p:blipFill>
        <p:spPr bwMode="auto">
          <a:xfrm>
            <a:off x="6500826" y="3171030"/>
            <a:ext cx="2428892" cy="1500198"/>
          </a:xfrm>
          <a:prstGeom prst="rect">
            <a:avLst/>
          </a:prstGeom>
          <a:noFill/>
          <a:ln w="9525">
            <a:noFill/>
            <a:miter lim="800000"/>
            <a:headEnd/>
            <a:tailEnd/>
          </a:ln>
          <a:effectLst/>
        </p:spPr>
      </p:pic>
      <p:pic>
        <p:nvPicPr>
          <p:cNvPr id="6152" name="Picture 8"/>
          <p:cNvPicPr>
            <a:picLocks noChangeAspect="1" noChangeArrowheads="1"/>
          </p:cNvPicPr>
          <p:nvPr/>
        </p:nvPicPr>
        <p:blipFill>
          <a:blip r:embed="rId9" cstate="print"/>
          <a:srcRect r="7"/>
          <a:stretch>
            <a:fillRect/>
          </a:stretch>
        </p:blipFill>
        <p:spPr bwMode="auto">
          <a:xfrm>
            <a:off x="4000496" y="4742666"/>
            <a:ext cx="2410928" cy="1571636"/>
          </a:xfrm>
          <a:prstGeom prst="rect">
            <a:avLst/>
          </a:prstGeom>
          <a:noFill/>
          <a:ln w="9525">
            <a:noFill/>
            <a:miter lim="800000"/>
            <a:headEnd/>
            <a:tailEnd/>
          </a:ln>
          <a:effectLst/>
        </p:spPr>
      </p:pic>
      <p:pic>
        <p:nvPicPr>
          <p:cNvPr id="6153" name="Picture 9"/>
          <p:cNvPicPr>
            <a:picLocks noChangeAspect="1" noChangeArrowheads="1"/>
          </p:cNvPicPr>
          <p:nvPr/>
        </p:nvPicPr>
        <p:blipFill>
          <a:blip r:embed="rId10" cstate="print"/>
          <a:stretch>
            <a:fillRect/>
          </a:stretch>
        </p:blipFill>
        <p:spPr bwMode="auto">
          <a:xfrm>
            <a:off x="6500826" y="4742666"/>
            <a:ext cx="2428892" cy="1571636"/>
          </a:xfrm>
          <a:prstGeom prst="rect">
            <a:avLst/>
          </a:prstGeom>
          <a:noFill/>
          <a:ln w="9525">
            <a:noFill/>
            <a:miter lim="800000"/>
            <a:headEnd/>
            <a:tailEnd/>
          </a:ln>
          <a:effectLst/>
        </p:spPr>
      </p:pic>
      <p:pic>
        <p:nvPicPr>
          <p:cNvPr id="6154" name="Picture 10"/>
          <p:cNvPicPr>
            <a:picLocks noChangeAspect="1" noChangeArrowheads="1"/>
          </p:cNvPicPr>
          <p:nvPr/>
        </p:nvPicPr>
        <p:blipFill>
          <a:blip r:embed="rId11" cstate="print"/>
          <a:srcRect b="104"/>
          <a:stretch>
            <a:fillRect/>
          </a:stretch>
        </p:blipFill>
        <p:spPr bwMode="auto">
          <a:xfrm>
            <a:off x="1920856" y="4143380"/>
            <a:ext cx="2008201" cy="1643074"/>
          </a:xfrm>
          <a:prstGeom prst="rect">
            <a:avLst/>
          </a:prstGeom>
          <a:noFill/>
          <a:ln w="9525">
            <a:noFill/>
            <a:miter lim="800000"/>
            <a:headEnd/>
            <a:tailEnd/>
          </a:ln>
          <a:effectLst/>
        </p:spPr>
      </p:pic>
      <p:sp>
        <p:nvSpPr>
          <p:cNvPr id="18" name="TextBox 17"/>
          <p:cNvSpPr txBox="1"/>
          <p:nvPr/>
        </p:nvSpPr>
        <p:spPr>
          <a:xfrm>
            <a:off x="214282" y="3429000"/>
            <a:ext cx="928694" cy="338554"/>
          </a:xfrm>
          <a:prstGeom prst="rect">
            <a:avLst/>
          </a:prstGeom>
          <a:noFill/>
        </p:spPr>
        <p:txBody>
          <a:bodyPr wrap="square" rtlCol="0">
            <a:spAutoFit/>
          </a:bodyPr>
          <a:lstStyle/>
          <a:p>
            <a:r>
              <a:rPr lang="en-US" altLang="zh-CN" sz="1600" dirty="0" smtClean="0">
                <a:solidFill>
                  <a:srgbClr val="FFFF00"/>
                </a:solidFill>
              </a:rPr>
              <a:t>T2WI</a:t>
            </a:r>
            <a:endParaRPr lang="zh-CN" altLang="en-US" sz="1600" dirty="0">
              <a:solidFill>
                <a:srgbClr val="FFFF00"/>
              </a:solidFill>
            </a:endParaRPr>
          </a:p>
        </p:txBody>
      </p:sp>
      <p:sp>
        <p:nvSpPr>
          <p:cNvPr id="19" name="TextBox 18"/>
          <p:cNvSpPr txBox="1"/>
          <p:nvPr/>
        </p:nvSpPr>
        <p:spPr>
          <a:xfrm>
            <a:off x="366682" y="5447900"/>
            <a:ext cx="928694" cy="338554"/>
          </a:xfrm>
          <a:prstGeom prst="rect">
            <a:avLst/>
          </a:prstGeom>
          <a:noFill/>
        </p:spPr>
        <p:txBody>
          <a:bodyPr wrap="square" rtlCol="0">
            <a:spAutoFit/>
          </a:bodyPr>
          <a:lstStyle/>
          <a:p>
            <a:r>
              <a:rPr lang="en-US" altLang="zh-CN" sz="1600" dirty="0" smtClean="0">
                <a:solidFill>
                  <a:srgbClr val="FFFF00"/>
                </a:solidFill>
              </a:rPr>
              <a:t>T2WI</a:t>
            </a:r>
            <a:endParaRPr lang="zh-CN" altLang="en-US" sz="1600" dirty="0">
              <a:solidFill>
                <a:srgbClr val="FFFF00"/>
              </a:solidFill>
            </a:endParaRPr>
          </a:p>
        </p:txBody>
      </p:sp>
      <p:sp>
        <p:nvSpPr>
          <p:cNvPr id="20" name="TextBox 19"/>
          <p:cNvSpPr txBox="1"/>
          <p:nvPr/>
        </p:nvSpPr>
        <p:spPr>
          <a:xfrm>
            <a:off x="3000364" y="4143380"/>
            <a:ext cx="928694" cy="276999"/>
          </a:xfrm>
          <a:prstGeom prst="rect">
            <a:avLst/>
          </a:prstGeom>
          <a:noFill/>
        </p:spPr>
        <p:txBody>
          <a:bodyPr wrap="square" rtlCol="0">
            <a:spAutoFit/>
          </a:bodyPr>
          <a:lstStyle/>
          <a:p>
            <a:r>
              <a:rPr lang="en-US" altLang="zh-CN" sz="1200" dirty="0" smtClean="0">
                <a:solidFill>
                  <a:srgbClr val="00FF00"/>
                </a:solidFill>
              </a:rPr>
              <a:t>T1WI</a:t>
            </a:r>
            <a:r>
              <a:rPr lang="zh-CN" altLang="en-US" sz="1200" dirty="0" smtClean="0">
                <a:solidFill>
                  <a:srgbClr val="00FF00"/>
                </a:solidFill>
              </a:rPr>
              <a:t>增强</a:t>
            </a:r>
            <a:endParaRPr lang="zh-CN" altLang="en-US" sz="1200" dirty="0">
              <a:solidFill>
                <a:srgbClr val="00FF00"/>
              </a:solidFill>
            </a:endParaRPr>
          </a:p>
        </p:txBody>
      </p:sp>
      <p:sp>
        <p:nvSpPr>
          <p:cNvPr id="21" name="TextBox 20"/>
          <p:cNvSpPr txBox="1"/>
          <p:nvPr/>
        </p:nvSpPr>
        <p:spPr>
          <a:xfrm>
            <a:off x="5429256" y="2786058"/>
            <a:ext cx="928694" cy="276999"/>
          </a:xfrm>
          <a:prstGeom prst="rect">
            <a:avLst/>
          </a:prstGeom>
          <a:noFill/>
        </p:spPr>
        <p:txBody>
          <a:bodyPr wrap="square" rtlCol="0">
            <a:spAutoFit/>
          </a:bodyPr>
          <a:lstStyle/>
          <a:p>
            <a:r>
              <a:rPr lang="en-US" altLang="zh-CN" sz="1200" dirty="0" smtClean="0">
                <a:solidFill>
                  <a:srgbClr val="00FF00"/>
                </a:solidFill>
              </a:rPr>
              <a:t>T1WI</a:t>
            </a:r>
            <a:r>
              <a:rPr lang="zh-CN" altLang="en-US" sz="1200" dirty="0" smtClean="0">
                <a:solidFill>
                  <a:srgbClr val="00FF00"/>
                </a:solidFill>
              </a:rPr>
              <a:t>平扫</a:t>
            </a:r>
            <a:endParaRPr lang="zh-CN" altLang="en-US" sz="1200" dirty="0">
              <a:solidFill>
                <a:srgbClr val="00FF00"/>
              </a:solidFill>
            </a:endParaRPr>
          </a:p>
        </p:txBody>
      </p:sp>
      <p:sp>
        <p:nvSpPr>
          <p:cNvPr id="22" name="TextBox 21"/>
          <p:cNvSpPr txBox="1"/>
          <p:nvPr/>
        </p:nvSpPr>
        <p:spPr>
          <a:xfrm>
            <a:off x="8001024" y="2786058"/>
            <a:ext cx="928694" cy="276999"/>
          </a:xfrm>
          <a:prstGeom prst="rect">
            <a:avLst/>
          </a:prstGeom>
          <a:noFill/>
        </p:spPr>
        <p:txBody>
          <a:bodyPr wrap="square" rtlCol="0">
            <a:spAutoFit/>
          </a:bodyPr>
          <a:lstStyle/>
          <a:p>
            <a:r>
              <a:rPr lang="en-US" altLang="zh-CN" sz="1200" dirty="0" smtClean="0">
                <a:solidFill>
                  <a:srgbClr val="00FF00"/>
                </a:solidFill>
              </a:rPr>
              <a:t>T1WI</a:t>
            </a:r>
            <a:r>
              <a:rPr lang="zh-CN" altLang="en-US" sz="1200" dirty="0" smtClean="0">
                <a:solidFill>
                  <a:srgbClr val="00FF00"/>
                </a:solidFill>
              </a:rPr>
              <a:t>平扫</a:t>
            </a:r>
            <a:endParaRPr lang="zh-CN" altLang="en-US" sz="1200" dirty="0">
              <a:solidFill>
                <a:srgbClr val="00FF00"/>
              </a:solidFill>
            </a:endParaRPr>
          </a:p>
        </p:txBody>
      </p:sp>
      <p:sp>
        <p:nvSpPr>
          <p:cNvPr id="23" name="TextBox 22"/>
          <p:cNvSpPr txBox="1"/>
          <p:nvPr/>
        </p:nvSpPr>
        <p:spPr>
          <a:xfrm>
            <a:off x="5857884" y="4500570"/>
            <a:ext cx="1214446" cy="276999"/>
          </a:xfrm>
          <a:prstGeom prst="rect">
            <a:avLst/>
          </a:prstGeom>
          <a:noFill/>
        </p:spPr>
        <p:txBody>
          <a:bodyPr wrap="square" rtlCol="0">
            <a:spAutoFit/>
          </a:bodyPr>
          <a:lstStyle/>
          <a:p>
            <a:r>
              <a:rPr lang="en-US" altLang="zh-CN" sz="1200" b="1" dirty="0" smtClean="0">
                <a:solidFill>
                  <a:srgbClr val="FF0000"/>
                </a:solidFill>
              </a:rPr>
              <a:t>T1WI</a:t>
            </a:r>
            <a:r>
              <a:rPr lang="zh-CN" altLang="en-US" sz="1200" b="1" dirty="0" smtClean="0">
                <a:solidFill>
                  <a:srgbClr val="FF0000"/>
                </a:solidFill>
              </a:rPr>
              <a:t>动态增强</a:t>
            </a:r>
            <a:endParaRPr lang="zh-CN" altLang="en-US" sz="1200" b="1"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透明细胞肾细胞癌</a:t>
            </a:r>
            <a:r>
              <a:rPr lang="en-US" altLang="zh-CN" sz="2400" b="1" dirty="0" smtClean="0">
                <a:solidFill>
                  <a:srgbClr val="00B050"/>
                </a:solidFill>
              </a:rPr>
              <a:t>Clear Cell RCC     </a:t>
            </a:r>
            <a:r>
              <a:rPr lang="en-US" altLang="zh-CN" sz="2400" b="1" dirty="0" smtClean="0">
                <a:solidFill>
                  <a:srgbClr val="00B0F0"/>
                </a:solidFill>
              </a:rPr>
              <a:t>CT&amp;MR</a:t>
            </a:r>
            <a:r>
              <a:rPr lang="en-US" altLang="zh-CN" sz="1200" b="1" dirty="0" smtClean="0">
                <a:solidFill>
                  <a:srgbClr val="00B0F0"/>
                </a:solidFill>
              </a:rPr>
              <a:t>4</a:t>
            </a:r>
            <a:endParaRPr lang="zh-CN" altLang="en-US" sz="1200" dirty="0"/>
          </a:p>
        </p:txBody>
      </p:sp>
      <p:pic>
        <p:nvPicPr>
          <p:cNvPr id="4" name="内容占位符 3" descr="DSCN0459.JPG"/>
          <p:cNvPicPr>
            <a:picLocks noGrp="1" noChangeAspect="1"/>
          </p:cNvPicPr>
          <p:nvPr>
            <p:ph sz="quarter" idx="1"/>
          </p:nvPr>
        </p:nvPicPr>
        <p:blipFill>
          <a:blip r:embed="rId2" cstate="print">
            <a:grayscl/>
          </a:blip>
          <a:srcRect r="16" b="72"/>
          <a:stretch>
            <a:fillRect/>
          </a:stretch>
        </p:blipFill>
        <p:spPr>
          <a:xfrm>
            <a:off x="4499992" y="1556792"/>
            <a:ext cx="3024336" cy="2376264"/>
          </a:xfrm>
        </p:spPr>
      </p:pic>
      <p:pic>
        <p:nvPicPr>
          <p:cNvPr id="5" name="图片 4" descr="DSCN0460.JPG"/>
          <p:cNvPicPr>
            <a:picLocks noChangeAspect="1"/>
          </p:cNvPicPr>
          <p:nvPr/>
        </p:nvPicPr>
        <p:blipFill>
          <a:blip r:embed="rId3" cstate="print">
            <a:grayscl/>
          </a:blip>
          <a:srcRect r="47"/>
          <a:stretch>
            <a:fillRect/>
          </a:stretch>
        </p:blipFill>
        <p:spPr>
          <a:xfrm>
            <a:off x="899591" y="1556792"/>
            <a:ext cx="3140063" cy="2376264"/>
          </a:xfrm>
          <a:prstGeom prst="rect">
            <a:avLst/>
          </a:prstGeom>
        </p:spPr>
      </p:pic>
      <p:pic>
        <p:nvPicPr>
          <p:cNvPr id="7" name="图片 6" descr="DSCN0462.JPG"/>
          <p:cNvPicPr>
            <a:picLocks noChangeAspect="1"/>
          </p:cNvPicPr>
          <p:nvPr/>
        </p:nvPicPr>
        <p:blipFill>
          <a:blip r:embed="rId4" cstate="print">
            <a:grayscl/>
          </a:blip>
          <a:srcRect r="51"/>
          <a:stretch>
            <a:fillRect/>
          </a:stretch>
        </p:blipFill>
        <p:spPr>
          <a:xfrm>
            <a:off x="899591" y="4005064"/>
            <a:ext cx="3123657" cy="2448272"/>
          </a:xfrm>
          <a:prstGeom prst="rect">
            <a:avLst/>
          </a:prstGeom>
        </p:spPr>
      </p:pic>
      <p:pic>
        <p:nvPicPr>
          <p:cNvPr id="8" name="图片 7" descr="DSCN0463.JPG"/>
          <p:cNvPicPr>
            <a:picLocks noChangeAspect="1"/>
          </p:cNvPicPr>
          <p:nvPr/>
        </p:nvPicPr>
        <p:blipFill>
          <a:blip r:embed="rId5" cstate="print">
            <a:grayscl/>
          </a:blip>
          <a:srcRect r="32"/>
          <a:stretch>
            <a:fillRect/>
          </a:stretch>
        </p:blipFill>
        <p:spPr>
          <a:xfrm>
            <a:off x="4499992" y="4005064"/>
            <a:ext cx="3024336" cy="234386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10001.jpg"/>
          <p:cNvPicPr>
            <a:picLocks noGrp="1" noChangeAspect="1"/>
          </p:cNvPicPr>
          <p:nvPr>
            <p:ph sz="quarter" idx="1"/>
          </p:nvPr>
        </p:nvPicPr>
        <p:blipFill>
          <a:blip r:embed="rId2" cstate="print"/>
          <a:srcRect r="71"/>
          <a:stretch>
            <a:fillRect/>
          </a:stretch>
        </p:blipFill>
        <p:spPr>
          <a:xfrm>
            <a:off x="3131840" y="4077072"/>
            <a:ext cx="2952328" cy="2288254"/>
          </a:xfrm>
        </p:spPr>
      </p:pic>
      <p:sp>
        <p:nvSpPr>
          <p:cNvPr id="4" name="标题 1"/>
          <p:cNvSpPr>
            <a:spLocks noGrp="1"/>
          </p:cNvSpPr>
          <p:nvPr>
            <p:ph type="title"/>
          </p:nvPr>
        </p:nvSpPr>
        <p:spPr/>
        <p:txBody>
          <a:bodyPr/>
          <a:lstStyle/>
          <a:p>
            <a:r>
              <a:rPr lang="zh-CN" altLang="en-US" dirty="0" smtClean="0"/>
              <a:t>透明细胞肾细胞癌</a:t>
            </a:r>
            <a:r>
              <a:rPr lang="en-US" altLang="zh-CN" sz="2400" b="1" dirty="0" smtClean="0">
                <a:solidFill>
                  <a:srgbClr val="00B050"/>
                </a:solidFill>
              </a:rPr>
              <a:t>Clear Cell RCC   </a:t>
            </a:r>
            <a:r>
              <a:rPr lang="en-US" altLang="zh-CN" sz="1200" b="1" dirty="0" smtClean="0">
                <a:solidFill>
                  <a:srgbClr val="00B0F0"/>
                </a:solidFill>
              </a:rPr>
              <a:t>4</a:t>
            </a:r>
            <a:endParaRPr lang="zh-CN" altLang="en-US" sz="2400" dirty="0"/>
          </a:p>
        </p:txBody>
      </p:sp>
      <p:pic>
        <p:nvPicPr>
          <p:cNvPr id="6" name="图片 5" descr="10002.jpg"/>
          <p:cNvPicPr>
            <a:picLocks noChangeAspect="1"/>
          </p:cNvPicPr>
          <p:nvPr/>
        </p:nvPicPr>
        <p:blipFill>
          <a:blip r:embed="rId3" cstate="print"/>
          <a:srcRect b="14"/>
          <a:stretch>
            <a:fillRect/>
          </a:stretch>
        </p:blipFill>
        <p:spPr>
          <a:xfrm>
            <a:off x="3131840" y="1556792"/>
            <a:ext cx="2880320" cy="2448272"/>
          </a:xfrm>
          <a:prstGeom prst="rect">
            <a:avLst/>
          </a:prstGeom>
        </p:spPr>
      </p:pic>
      <p:pic>
        <p:nvPicPr>
          <p:cNvPr id="10" name="图片 9" descr="10018.jpg"/>
          <p:cNvPicPr>
            <a:picLocks noChangeAspect="1"/>
          </p:cNvPicPr>
          <p:nvPr/>
        </p:nvPicPr>
        <p:blipFill>
          <a:blip r:embed="rId4" cstate="print"/>
          <a:stretch>
            <a:fillRect/>
          </a:stretch>
        </p:blipFill>
        <p:spPr>
          <a:xfrm>
            <a:off x="251520" y="1556792"/>
            <a:ext cx="2808312" cy="2448272"/>
          </a:xfrm>
          <a:prstGeom prst="rect">
            <a:avLst/>
          </a:prstGeom>
        </p:spPr>
      </p:pic>
      <p:pic>
        <p:nvPicPr>
          <p:cNvPr id="11" name="图片 10" descr="10019.jpg"/>
          <p:cNvPicPr>
            <a:picLocks noChangeAspect="1"/>
          </p:cNvPicPr>
          <p:nvPr/>
        </p:nvPicPr>
        <p:blipFill>
          <a:blip r:embed="rId5" cstate="print"/>
          <a:srcRect b="60"/>
          <a:stretch>
            <a:fillRect/>
          </a:stretch>
        </p:blipFill>
        <p:spPr>
          <a:xfrm>
            <a:off x="323528" y="4077072"/>
            <a:ext cx="2736304" cy="2304256"/>
          </a:xfrm>
          <a:prstGeom prst="rect">
            <a:avLst/>
          </a:prstGeom>
        </p:spPr>
      </p:pic>
      <p:pic>
        <p:nvPicPr>
          <p:cNvPr id="13" name="图片 12" descr="10009.jpg"/>
          <p:cNvPicPr>
            <a:picLocks noChangeAspect="1"/>
          </p:cNvPicPr>
          <p:nvPr/>
        </p:nvPicPr>
        <p:blipFill>
          <a:blip r:embed="rId6" cstate="print"/>
          <a:srcRect r="27"/>
          <a:stretch>
            <a:fillRect/>
          </a:stretch>
        </p:blipFill>
        <p:spPr>
          <a:xfrm>
            <a:off x="6156176" y="4077072"/>
            <a:ext cx="2736304" cy="2304256"/>
          </a:xfrm>
          <a:prstGeom prst="rect">
            <a:avLst/>
          </a:prstGeom>
        </p:spPr>
      </p:pic>
      <p:pic>
        <p:nvPicPr>
          <p:cNvPr id="14" name="图片 13" descr="10010.jpg"/>
          <p:cNvPicPr>
            <a:picLocks noChangeAspect="1"/>
          </p:cNvPicPr>
          <p:nvPr/>
        </p:nvPicPr>
        <p:blipFill>
          <a:blip r:embed="rId7" cstate="print"/>
          <a:stretch>
            <a:fillRect/>
          </a:stretch>
        </p:blipFill>
        <p:spPr>
          <a:xfrm>
            <a:off x="6084168" y="1556792"/>
            <a:ext cx="2843808" cy="244827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10014.jpg"/>
          <p:cNvPicPr>
            <a:picLocks noGrp="1" noChangeAspect="1"/>
          </p:cNvPicPr>
          <p:nvPr>
            <p:ph sz="quarter" idx="1"/>
          </p:nvPr>
        </p:nvPicPr>
        <p:blipFill>
          <a:blip r:embed="rId2" cstate="print"/>
          <a:stretch>
            <a:fillRect/>
          </a:stretch>
        </p:blipFill>
        <p:spPr>
          <a:xfrm>
            <a:off x="1403648" y="1484784"/>
            <a:ext cx="3013258" cy="2448272"/>
          </a:xfrm>
        </p:spPr>
      </p:pic>
      <p:sp>
        <p:nvSpPr>
          <p:cNvPr id="4" name="标题 1"/>
          <p:cNvSpPr>
            <a:spLocks noGrp="1"/>
          </p:cNvSpPr>
          <p:nvPr>
            <p:ph type="title"/>
          </p:nvPr>
        </p:nvSpPr>
        <p:spPr/>
        <p:txBody>
          <a:bodyPr/>
          <a:lstStyle/>
          <a:p>
            <a:r>
              <a:rPr lang="zh-CN" altLang="en-US" dirty="0" smtClean="0"/>
              <a:t>透明细胞肾细胞癌</a:t>
            </a:r>
            <a:r>
              <a:rPr lang="en-US" altLang="zh-CN" sz="2400" b="1" dirty="0" smtClean="0">
                <a:solidFill>
                  <a:srgbClr val="00B050"/>
                </a:solidFill>
              </a:rPr>
              <a:t>Clear Cell RCC  </a:t>
            </a:r>
            <a:r>
              <a:rPr lang="en-US" altLang="zh-CN" sz="1200" b="1" dirty="0" smtClean="0">
                <a:solidFill>
                  <a:srgbClr val="00B0F0"/>
                </a:solidFill>
              </a:rPr>
              <a:t>4</a:t>
            </a:r>
            <a:endParaRPr lang="zh-CN" altLang="en-US" sz="2400" dirty="0"/>
          </a:p>
        </p:txBody>
      </p:sp>
      <p:pic>
        <p:nvPicPr>
          <p:cNvPr id="6" name="图片 5" descr="10015.jpg"/>
          <p:cNvPicPr>
            <a:picLocks noChangeAspect="1"/>
          </p:cNvPicPr>
          <p:nvPr/>
        </p:nvPicPr>
        <p:blipFill>
          <a:blip r:embed="rId3" cstate="print"/>
          <a:srcRect r="107"/>
          <a:stretch>
            <a:fillRect/>
          </a:stretch>
        </p:blipFill>
        <p:spPr>
          <a:xfrm>
            <a:off x="1403648" y="4005064"/>
            <a:ext cx="2991102" cy="2160240"/>
          </a:xfrm>
          <a:prstGeom prst="rect">
            <a:avLst/>
          </a:prstGeom>
        </p:spPr>
      </p:pic>
      <p:pic>
        <p:nvPicPr>
          <p:cNvPr id="7" name="图片 6" descr="10016.jpg"/>
          <p:cNvPicPr>
            <a:picLocks noChangeAspect="1"/>
          </p:cNvPicPr>
          <p:nvPr/>
        </p:nvPicPr>
        <p:blipFill>
          <a:blip r:embed="rId4" cstate="print"/>
          <a:srcRect r="114"/>
          <a:stretch>
            <a:fillRect/>
          </a:stretch>
        </p:blipFill>
        <p:spPr>
          <a:xfrm>
            <a:off x="4499992" y="4005065"/>
            <a:ext cx="2952328" cy="2160240"/>
          </a:xfrm>
          <a:prstGeom prst="rect">
            <a:avLst/>
          </a:prstGeom>
        </p:spPr>
      </p:pic>
      <p:pic>
        <p:nvPicPr>
          <p:cNvPr id="8" name="图片 7" descr="10017.jpg"/>
          <p:cNvPicPr>
            <a:picLocks noChangeAspect="1"/>
          </p:cNvPicPr>
          <p:nvPr/>
        </p:nvPicPr>
        <p:blipFill>
          <a:blip r:embed="rId5" cstate="print"/>
          <a:srcRect r="92"/>
          <a:stretch>
            <a:fillRect/>
          </a:stretch>
        </p:blipFill>
        <p:spPr>
          <a:xfrm>
            <a:off x="4499992" y="1484784"/>
            <a:ext cx="2967602" cy="244827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274638"/>
            <a:ext cx="7560840" cy="1143000"/>
          </a:xfrm>
        </p:spPr>
        <p:txBody>
          <a:bodyPr>
            <a:normAutofit/>
          </a:bodyPr>
          <a:lstStyle/>
          <a:p>
            <a:r>
              <a:rPr lang="zh-CN" altLang="en-US" dirty="0" smtClean="0"/>
              <a:t>多房囊性肾细胞癌</a:t>
            </a:r>
            <a:r>
              <a:rPr lang="en-US" altLang="zh-CN" sz="2400" b="1" dirty="0" err="1" smtClean="0">
                <a:solidFill>
                  <a:srgbClr val="00B050"/>
                </a:solidFill>
              </a:rPr>
              <a:t>Multilocular</a:t>
            </a:r>
            <a:r>
              <a:rPr lang="en-US" altLang="zh-CN" sz="2400" b="1" dirty="0" smtClean="0">
                <a:solidFill>
                  <a:srgbClr val="00B050"/>
                </a:solidFill>
              </a:rPr>
              <a:t> Cystic RCC</a:t>
            </a:r>
            <a:endParaRPr lang="zh-CN" altLang="en-US" sz="2400" dirty="0">
              <a:solidFill>
                <a:srgbClr val="00B050"/>
              </a:solidFill>
            </a:endParaRPr>
          </a:p>
        </p:txBody>
      </p:sp>
      <p:sp>
        <p:nvSpPr>
          <p:cNvPr id="3" name="内容占位符 2"/>
          <p:cNvSpPr>
            <a:spLocks noGrp="1"/>
          </p:cNvSpPr>
          <p:nvPr>
            <p:ph sz="quarter" idx="1"/>
          </p:nvPr>
        </p:nvSpPr>
        <p:spPr>
          <a:xfrm>
            <a:off x="914400" y="1447800"/>
            <a:ext cx="4157666" cy="4933528"/>
          </a:xfrm>
        </p:spPr>
        <p:txBody>
          <a:bodyPr>
            <a:normAutofit fontScale="85000" lnSpcReduction="20000"/>
          </a:bodyPr>
          <a:lstStyle/>
          <a:p>
            <a:pPr algn="just"/>
            <a:r>
              <a:rPr lang="zh-CN" altLang="en-US" dirty="0" smtClean="0"/>
              <a:t>形成机制可能是</a:t>
            </a:r>
            <a:r>
              <a:rPr lang="zh-CN" altLang="en-US" b="1" dirty="0" smtClean="0"/>
              <a:t>先有肾的多发性囊肿，在此基础上被覆上皮发生恶性转化，成为透明细胞癌</a:t>
            </a:r>
            <a:r>
              <a:rPr lang="zh-CN" altLang="en-US" dirty="0" smtClean="0"/>
              <a:t>；也有可能肿瘤本身呈多囊性生长。</a:t>
            </a:r>
            <a:endParaRPr lang="en-US" altLang="zh-CN" dirty="0" smtClean="0"/>
          </a:p>
          <a:p>
            <a:pPr algn="just"/>
            <a:r>
              <a:rPr lang="zh-CN" altLang="en-US" dirty="0" smtClean="0"/>
              <a:t>病理：多分隔囊性肾细胞癌，</a:t>
            </a:r>
            <a:r>
              <a:rPr lang="zh-CN" altLang="en-US" b="1" dirty="0" smtClean="0">
                <a:solidFill>
                  <a:srgbClr val="7030A0"/>
                </a:solidFill>
              </a:rPr>
              <a:t>分隔含小簇透明细胞</a:t>
            </a:r>
            <a:r>
              <a:rPr lang="zh-CN" altLang="en-US" dirty="0" smtClean="0"/>
              <a:t>。</a:t>
            </a:r>
            <a:endParaRPr lang="en-US" altLang="zh-CN" dirty="0" smtClean="0"/>
          </a:p>
          <a:p>
            <a:pPr algn="just"/>
            <a:r>
              <a:rPr lang="zh-CN" altLang="en-US" dirty="0" smtClean="0"/>
              <a:t>年龄</a:t>
            </a:r>
            <a:r>
              <a:rPr lang="en-US" altLang="zh-CN" dirty="0" smtClean="0"/>
              <a:t>20~76</a:t>
            </a:r>
            <a:r>
              <a:rPr lang="zh-CN" altLang="en-US" dirty="0" smtClean="0"/>
              <a:t>岁，男：女为</a:t>
            </a:r>
            <a:r>
              <a:rPr lang="en-US" altLang="zh-CN" dirty="0" smtClean="0"/>
              <a:t>3:1</a:t>
            </a:r>
            <a:r>
              <a:rPr lang="zh-CN" altLang="en-US" dirty="0" smtClean="0"/>
              <a:t>。预后很好。</a:t>
            </a:r>
            <a:endParaRPr lang="en-US" altLang="zh-CN" dirty="0" smtClean="0"/>
          </a:p>
          <a:p>
            <a:pPr algn="just"/>
            <a:r>
              <a:rPr lang="zh-CN" altLang="en-US" dirty="0" smtClean="0"/>
              <a:t>大小不等纤维分隔的囊性改变，囊液为浆液或出血。</a:t>
            </a:r>
            <a:endParaRPr lang="en-US" altLang="zh-CN" dirty="0" smtClean="0"/>
          </a:p>
          <a:p>
            <a:pPr algn="just"/>
            <a:r>
              <a:rPr lang="zh-CN" altLang="en-US" dirty="0" smtClean="0"/>
              <a:t>多囊性肿瘤，形态各异，非对称性隔膜增厚。</a:t>
            </a:r>
            <a:endParaRPr lang="en-US" altLang="zh-CN" dirty="0" smtClean="0"/>
          </a:p>
          <a:p>
            <a:pPr algn="just"/>
            <a:r>
              <a:rPr lang="en-US" altLang="zh-CN" dirty="0" smtClean="0"/>
              <a:t>20%</a:t>
            </a:r>
            <a:r>
              <a:rPr lang="zh-CN" altLang="en-US" dirty="0" smtClean="0"/>
              <a:t>隔膜或囊壁钙化。</a:t>
            </a:r>
            <a:endParaRPr lang="en-US" altLang="zh-CN" dirty="0" smtClean="0"/>
          </a:p>
          <a:p>
            <a:pPr algn="just"/>
            <a:r>
              <a:rPr lang="zh-CN" altLang="en-US" dirty="0" smtClean="0"/>
              <a:t>囊液为浆液性或出血性。</a:t>
            </a:r>
            <a:endParaRPr lang="zh-CN" altLang="en-US" dirty="0"/>
          </a:p>
        </p:txBody>
      </p:sp>
      <p:pic>
        <p:nvPicPr>
          <p:cNvPr id="2050" name="Picture 2"/>
          <p:cNvPicPr>
            <a:picLocks noChangeAspect="1" noChangeArrowheads="1"/>
          </p:cNvPicPr>
          <p:nvPr/>
        </p:nvPicPr>
        <p:blipFill>
          <a:blip r:embed="rId2" cstate="print"/>
          <a:srcRect/>
          <a:stretch>
            <a:fillRect/>
          </a:stretch>
        </p:blipFill>
        <p:spPr bwMode="auto">
          <a:xfrm>
            <a:off x="5500694" y="2571744"/>
            <a:ext cx="3097515" cy="266429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肾癌</a:t>
            </a:r>
            <a:r>
              <a:rPr lang="en-US" altLang="zh-CN" dirty="0" smtClean="0"/>
              <a:t>TMN</a:t>
            </a:r>
            <a:r>
              <a:rPr lang="zh-CN" altLang="en-US" dirty="0" smtClean="0"/>
              <a:t>分期</a:t>
            </a:r>
            <a:endParaRPr lang="zh-CN" altLang="en-US" dirty="0"/>
          </a:p>
        </p:txBody>
      </p:sp>
      <p:graphicFrame>
        <p:nvGraphicFramePr>
          <p:cNvPr id="4" name="内容占位符 3"/>
          <p:cNvGraphicFramePr>
            <a:graphicFrameLocks noGrp="1"/>
          </p:cNvGraphicFramePr>
          <p:nvPr>
            <p:ph sz="quarter" idx="1"/>
          </p:nvPr>
        </p:nvGraphicFramePr>
        <p:xfrm>
          <a:off x="1115616" y="1628804"/>
          <a:ext cx="6768752" cy="3136343"/>
        </p:xfrm>
        <a:graphic>
          <a:graphicData uri="http://schemas.openxmlformats.org/drawingml/2006/table">
            <a:tbl>
              <a:tblPr/>
              <a:tblGrid>
                <a:gridCol w="2005555"/>
                <a:gridCol w="4763197"/>
              </a:tblGrid>
              <a:tr h="448049">
                <a:tc gridSpan="2">
                  <a:txBody>
                    <a:bodyPr/>
                    <a:lstStyle/>
                    <a:p>
                      <a:pPr algn="l" fontAlgn="t"/>
                      <a:r>
                        <a:rPr lang="zh-CN" sz="1600" b="1" i="0" u="none" strike="noStrike" dirty="0">
                          <a:solidFill>
                            <a:srgbClr val="333333"/>
                          </a:solidFill>
                          <a:latin typeface="宋体"/>
                        </a:rPr>
                        <a:t>区域淋巴结</a:t>
                      </a:r>
                      <a:r>
                        <a:rPr lang="zh-CN" sz="1600" b="1" i="0" u="none" strike="noStrike" dirty="0">
                          <a:solidFill>
                            <a:srgbClr val="333333"/>
                          </a:solidFill>
                          <a:latin typeface="Arial"/>
                        </a:rPr>
                        <a:t>(N)</a:t>
                      </a:r>
                      <a:endParaRPr lang="zh-CN" sz="1600" b="1" i="0" u="none" strike="noStrike" dirty="0">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r>
              <a:tr h="448049">
                <a:tc>
                  <a:txBody>
                    <a:bodyPr/>
                    <a:lstStyle/>
                    <a:p>
                      <a:pPr algn="l" fontAlgn="t"/>
                      <a:r>
                        <a:rPr lang="en-US" sz="1600" b="0" i="0" u="none" strike="noStrike">
                          <a:solidFill>
                            <a:srgbClr val="333333"/>
                          </a:solidFill>
                          <a:latin typeface="Arial"/>
                        </a:rPr>
                        <a:t>NX</a:t>
                      </a:r>
                      <a:endParaRPr lang="zh-CN" sz="16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600" b="0" i="0" u="none" strike="noStrike">
                          <a:solidFill>
                            <a:srgbClr val="333333"/>
                          </a:solidFill>
                          <a:latin typeface="宋体"/>
                        </a:rPr>
                        <a:t>区域淋巴结无法评估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48049">
                <a:tc>
                  <a:txBody>
                    <a:bodyPr/>
                    <a:lstStyle/>
                    <a:p>
                      <a:pPr algn="l" fontAlgn="t"/>
                      <a:r>
                        <a:rPr lang="en-US" sz="1600" b="0" i="0" u="none" strike="noStrike">
                          <a:solidFill>
                            <a:srgbClr val="333333"/>
                          </a:solidFill>
                          <a:latin typeface="Arial"/>
                        </a:rPr>
                        <a:t>N0</a:t>
                      </a:r>
                      <a:endParaRPr lang="zh-CN" sz="16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600" b="0" i="0" u="none" strike="noStrike">
                          <a:solidFill>
                            <a:srgbClr val="333333"/>
                          </a:solidFill>
                          <a:latin typeface="宋体"/>
                        </a:rPr>
                        <a:t>没有区域淋巴结转移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48049">
                <a:tc>
                  <a:txBody>
                    <a:bodyPr/>
                    <a:lstStyle/>
                    <a:p>
                      <a:pPr algn="l" fontAlgn="t"/>
                      <a:r>
                        <a:rPr lang="en-US" sz="1600" b="0" i="0" u="none" strike="noStrike">
                          <a:solidFill>
                            <a:srgbClr val="333333"/>
                          </a:solidFill>
                          <a:latin typeface="Arial"/>
                        </a:rPr>
                        <a:t>N1</a:t>
                      </a:r>
                      <a:endParaRPr lang="zh-CN" sz="16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altLang="en-US" sz="1600" b="0" i="0" u="none" strike="noStrike" dirty="0" smtClean="0">
                          <a:solidFill>
                            <a:srgbClr val="333333"/>
                          </a:solidFill>
                          <a:latin typeface="宋体"/>
                        </a:rPr>
                        <a:t>有</a:t>
                      </a:r>
                      <a:r>
                        <a:rPr lang="zh-CN" sz="1600" b="0" i="0" u="none" strike="noStrike" dirty="0" smtClean="0">
                          <a:solidFill>
                            <a:srgbClr val="333333"/>
                          </a:solidFill>
                          <a:latin typeface="宋体"/>
                        </a:rPr>
                        <a:t>区域</a:t>
                      </a:r>
                      <a:r>
                        <a:rPr lang="zh-CN" sz="1600" b="0" i="0" u="none" strike="noStrike" dirty="0">
                          <a:solidFill>
                            <a:srgbClr val="333333"/>
                          </a:solidFill>
                          <a:latin typeface="宋体"/>
                        </a:rPr>
                        <a:t>淋巴结转移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48049">
                <a:tc gridSpan="2">
                  <a:txBody>
                    <a:bodyPr/>
                    <a:lstStyle/>
                    <a:p>
                      <a:pPr algn="l" fontAlgn="t"/>
                      <a:r>
                        <a:rPr lang="zh-CN" sz="1600" b="1" i="0" u="none" strike="noStrike" dirty="0">
                          <a:solidFill>
                            <a:srgbClr val="333333"/>
                          </a:solidFill>
                          <a:latin typeface="宋体"/>
                        </a:rPr>
                        <a:t>远处转移</a:t>
                      </a:r>
                      <a:r>
                        <a:rPr lang="zh-CN" sz="1600" b="1" i="0" u="none" strike="noStrike" dirty="0">
                          <a:solidFill>
                            <a:srgbClr val="333333"/>
                          </a:solidFill>
                          <a:latin typeface="Arial"/>
                        </a:rPr>
                        <a:t>(M)</a:t>
                      </a:r>
                      <a:endParaRPr lang="zh-CN" sz="1600" b="1" i="0" u="none" strike="noStrike" dirty="0">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r>
              <a:tr h="448049">
                <a:tc>
                  <a:txBody>
                    <a:bodyPr/>
                    <a:lstStyle/>
                    <a:p>
                      <a:pPr algn="l" fontAlgn="t"/>
                      <a:r>
                        <a:rPr lang="en-US" sz="1600" b="0" i="0" u="none" strike="noStrike" dirty="0">
                          <a:solidFill>
                            <a:srgbClr val="333333"/>
                          </a:solidFill>
                          <a:latin typeface="Arial"/>
                        </a:rPr>
                        <a:t>M0</a:t>
                      </a:r>
                      <a:endParaRPr lang="zh-CN" sz="16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600" b="0" i="0" u="none" strike="noStrike">
                          <a:solidFill>
                            <a:srgbClr val="333333"/>
                          </a:solidFill>
                          <a:latin typeface="宋体"/>
                        </a:rPr>
                        <a:t>无远处转移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48049">
                <a:tc>
                  <a:txBody>
                    <a:bodyPr/>
                    <a:lstStyle/>
                    <a:p>
                      <a:pPr algn="l" fontAlgn="t"/>
                      <a:r>
                        <a:rPr lang="en-US" sz="1600" b="0" i="0" u="none" strike="noStrike">
                          <a:solidFill>
                            <a:srgbClr val="333333"/>
                          </a:solidFill>
                          <a:latin typeface="Arial"/>
                        </a:rPr>
                        <a:t>M1</a:t>
                      </a:r>
                      <a:endParaRPr lang="zh-CN" sz="16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600" b="0" i="0" u="none" strike="noStrike" dirty="0">
                          <a:solidFill>
                            <a:srgbClr val="333333"/>
                          </a:solidFill>
                          <a:latin typeface="宋体"/>
                        </a:rPr>
                        <a:t>有远处转移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TextBox 4"/>
          <p:cNvSpPr txBox="1"/>
          <p:nvPr/>
        </p:nvSpPr>
        <p:spPr>
          <a:xfrm>
            <a:off x="1142976" y="5214950"/>
            <a:ext cx="6786610" cy="923330"/>
          </a:xfrm>
          <a:prstGeom prst="rect">
            <a:avLst/>
          </a:prstGeom>
          <a:noFill/>
        </p:spPr>
        <p:txBody>
          <a:bodyPr wrap="square" rtlCol="0">
            <a:spAutoFit/>
          </a:bodyPr>
          <a:lstStyle/>
          <a:p>
            <a:r>
              <a:rPr lang="zh-CN" altLang="en-US" dirty="0" smtClean="0"/>
              <a:t>综合影像学检查结果评价临床分期（</a:t>
            </a:r>
            <a:r>
              <a:rPr lang="en-US" altLang="zh-CN" dirty="0" err="1" smtClean="0"/>
              <a:t>cTNM</a:t>
            </a:r>
            <a:r>
              <a:rPr lang="zh-CN" altLang="en-US" dirty="0" smtClean="0"/>
              <a:t>分期），根据临床分期初步制定治疗方案。依据术后组织学确定的侵袭范围进行病理分期（</a:t>
            </a:r>
            <a:r>
              <a:rPr lang="en-US" altLang="zh-CN" dirty="0" err="1" smtClean="0"/>
              <a:t>pTNM</a:t>
            </a:r>
            <a:r>
              <a:rPr lang="en-US" altLang="zh-CN" dirty="0" smtClean="0"/>
              <a:t>)</a:t>
            </a:r>
            <a:r>
              <a:rPr lang="zh-CN" altLang="en-US" dirty="0" smtClean="0"/>
              <a:t>，按</a:t>
            </a:r>
            <a:r>
              <a:rPr lang="en-US" altLang="zh-CN" dirty="0" err="1" smtClean="0"/>
              <a:t>pTNM</a:t>
            </a:r>
            <a:r>
              <a:rPr lang="zh-CN" altLang="en-US" dirty="0" smtClean="0"/>
              <a:t>分期结果修订术后治疗方案。</a:t>
            </a:r>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274638"/>
            <a:ext cx="7560840" cy="1143000"/>
          </a:xfrm>
        </p:spPr>
        <p:txBody>
          <a:bodyPr>
            <a:normAutofit/>
          </a:bodyPr>
          <a:lstStyle/>
          <a:p>
            <a:r>
              <a:rPr lang="zh-CN" altLang="en-US" dirty="0" smtClean="0"/>
              <a:t>多房囊性肾细胞癌</a:t>
            </a:r>
            <a:r>
              <a:rPr lang="en-US" altLang="zh-CN" sz="2400" b="1" dirty="0" err="1" smtClean="0">
                <a:solidFill>
                  <a:srgbClr val="00B050"/>
                </a:solidFill>
              </a:rPr>
              <a:t>Multilocular</a:t>
            </a:r>
            <a:r>
              <a:rPr lang="en-US" altLang="zh-CN" sz="2400" b="1" dirty="0" smtClean="0">
                <a:solidFill>
                  <a:srgbClr val="00B050"/>
                </a:solidFill>
              </a:rPr>
              <a:t> Cystic RCC</a:t>
            </a:r>
            <a:endParaRPr lang="zh-CN" altLang="en-US" sz="2400" dirty="0">
              <a:solidFill>
                <a:srgbClr val="00B050"/>
              </a:solidFill>
            </a:endParaRPr>
          </a:p>
        </p:txBody>
      </p:sp>
      <p:sp>
        <p:nvSpPr>
          <p:cNvPr id="3" name="内容占位符 2"/>
          <p:cNvSpPr>
            <a:spLocks noGrp="1"/>
          </p:cNvSpPr>
          <p:nvPr>
            <p:ph sz="quarter" idx="1"/>
          </p:nvPr>
        </p:nvSpPr>
        <p:spPr>
          <a:xfrm>
            <a:off x="985838" y="6215082"/>
            <a:ext cx="6729434" cy="214314"/>
          </a:xfrm>
        </p:spPr>
        <p:txBody>
          <a:bodyPr>
            <a:normAutofit fontScale="40000" lnSpcReduction="20000"/>
          </a:bodyPr>
          <a:lstStyle/>
          <a:p>
            <a:pPr algn="just"/>
            <a:r>
              <a:rPr lang="zh-CN" altLang="en-US" dirty="0" smtClean="0"/>
              <a:t>囊性肾细胞癌的</a:t>
            </a:r>
            <a:r>
              <a:rPr lang="en-US" altLang="zh-CN" dirty="0" smtClean="0"/>
              <a:t>CT </a:t>
            </a:r>
            <a:r>
              <a:rPr lang="zh-CN" altLang="en-US" dirty="0" smtClean="0"/>
              <a:t>影像诊断和病理表现，杨兰英等，现代肿瘤医学 </a:t>
            </a:r>
            <a:r>
              <a:rPr lang="en-US" altLang="zh-CN" dirty="0" smtClean="0"/>
              <a:t>2014 </a:t>
            </a:r>
            <a:r>
              <a:rPr lang="zh-CN" altLang="en-US" dirty="0" smtClean="0"/>
              <a:t>年</a:t>
            </a:r>
            <a:r>
              <a:rPr lang="en-US" altLang="zh-CN" dirty="0" smtClean="0"/>
              <a:t>10 </a:t>
            </a:r>
            <a:r>
              <a:rPr lang="zh-CN" altLang="en-US" dirty="0" smtClean="0"/>
              <a:t>月 第</a:t>
            </a:r>
            <a:r>
              <a:rPr lang="en-US" altLang="zh-CN" dirty="0" smtClean="0"/>
              <a:t>22 </a:t>
            </a:r>
            <a:r>
              <a:rPr lang="zh-CN" altLang="en-US" dirty="0" smtClean="0"/>
              <a:t>卷第</a:t>
            </a:r>
            <a:r>
              <a:rPr lang="en-US" altLang="zh-CN" dirty="0" smtClean="0"/>
              <a:t>10 </a:t>
            </a:r>
            <a:r>
              <a:rPr lang="zh-CN" altLang="en-US" dirty="0" smtClean="0"/>
              <a:t>期</a:t>
            </a:r>
            <a:endParaRPr lang="zh-CN" altLang="en-US" dirty="0"/>
          </a:p>
        </p:txBody>
      </p:sp>
      <p:pic>
        <p:nvPicPr>
          <p:cNvPr id="4" name="Picture 2"/>
          <p:cNvPicPr>
            <a:picLocks noChangeAspect="1" noChangeArrowheads="1"/>
          </p:cNvPicPr>
          <p:nvPr/>
        </p:nvPicPr>
        <p:blipFill>
          <a:blip r:embed="rId2" cstate="print"/>
          <a:srcRect/>
          <a:stretch>
            <a:fillRect/>
          </a:stretch>
        </p:blipFill>
        <p:spPr bwMode="auto">
          <a:xfrm>
            <a:off x="395536" y="3833203"/>
            <a:ext cx="2987783" cy="2239003"/>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3428992" y="3853046"/>
            <a:ext cx="2943208" cy="221916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6394427" y="3861048"/>
            <a:ext cx="2570061" cy="2217998"/>
          </a:xfrm>
          <a:prstGeom prst="rect">
            <a:avLst/>
          </a:prstGeom>
          <a:noFill/>
          <a:ln w="9525">
            <a:noFill/>
            <a:miter lim="800000"/>
            <a:headEnd/>
            <a:tailEnd/>
          </a:ln>
          <a:effectLst/>
        </p:spPr>
      </p:pic>
      <p:sp>
        <p:nvSpPr>
          <p:cNvPr id="13" name="TextBox 12"/>
          <p:cNvSpPr txBox="1"/>
          <p:nvPr/>
        </p:nvSpPr>
        <p:spPr>
          <a:xfrm>
            <a:off x="857224" y="1571612"/>
            <a:ext cx="7643866" cy="2215991"/>
          </a:xfrm>
          <a:prstGeom prst="rect">
            <a:avLst/>
          </a:prstGeom>
          <a:noFill/>
        </p:spPr>
        <p:txBody>
          <a:bodyPr wrap="square" rtlCol="0">
            <a:spAutoFit/>
          </a:bodyPr>
          <a:lstStyle/>
          <a:p>
            <a:r>
              <a:rPr lang="zh-CN" altLang="en-US" sz="2400" b="1" dirty="0" smtClean="0"/>
              <a:t>广义的囊性肾癌：肾癌囊性坏死、单房囊性肾癌、</a:t>
            </a:r>
            <a:r>
              <a:rPr lang="en-US" altLang="zh-CN" sz="2400" b="1" dirty="0" smtClean="0">
                <a:solidFill>
                  <a:srgbClr val="7030A0"/>
                </a:solidFill>
              </a:rPr>
              <a:t>MCRCC</a:t>
            </a:r>
            <a:r>
              <a:rPr lang="zh-CN" altLang="en-US" sz="2400" b="1" dirty="0" smtClean="0"/>
              <a:t>和单纯性囊肿癌变。</a:t>
            </a:r>
            <a:endParaRPr lang="en-US" altLang="zh-CN" sz="2400" b="1" dirty="0" smtClean="0"/>
          </a:p>
          <a:p>
            <a:r>
              <a:rPr lang="zh-CN" altLang="en-US" b="1" dirty="0" smtClean="0">
                <a:solidFill>
                  <a:srgbClr val="7030A0"/>
                </a:solidFill>
              </a:rPr>
              <a:t>诊断标准，即</a:t>
            </a:r>
            <a:r>
              <a:rPr lang="en-US" altLang="zh-CN" b="1" dirty="0" smtClean="0">
                <a:solidFill>
                  <a:srgbClr val="7030A0"/>
                </a:solidFill>
              </a:rPr>
              <a:t>EBLE</a:t>
            </a:r>
            <a:r>
              <a:rPr lang="zh-CN" altLang="en-US" b="1" dirty="0" smtClean="0">
                <a:solidFill>
                  <a:srgbClr val="7030A0"/>
                </a:solidFill>
              </a:rPr>
              <a:t>标准</a:t>
            </a:r>
            <a:r>
              <a:rPr lang="en-US" altLang="zh-CN" b="1" dirty="0" smtClean="0">
                <a:solidFill>
                  <a:srgbClr val="7030A0"/>
                </a:solidFill>
              </a:rPr>
              <a:t>: </a:t>
            </a:r>
            <a:r>
              <a:rPr lang="zh-CN" altLang="en-US" dirty="0" smtClean="0"/>
              <a:t>大体上</a:t>
            </a:r>
            <a:r>
              <a:rPr lang="en-US" altLang="zh-CN" dirty="0" smtClean="0"/>
              <a:t>MC</a:t>
            </a:r>
            <a:r>
              <a:rPr lang="zh-CN" altLang="en-US" dirty="0" smtClean="0"/>
              <a:t>Ｒ</a:t>
            </a:r>
            <a:r>
              <a:rPr lang="en-US" altLang="zh-CN" dirty="0" smtClean="0"/>
              <a:t>CC </a:t>
            </a:r>
            <a:r>
              <a:rPr lang="zh-CN" altLang="en-US" dirty="0" smtClean="0"/>
              <a:t>与正常肾组织间有完整的纤维包膜，肿瘤完全由大小不等的囊组成，</a:t>
            </a:r>
            <a:r>
              <a:rPr lang="zh-CN" altLang="en-US" b="1" dirty="0" smtClean="0">
                <a:solidFill>
                  <a:srgbClr val="7030A0"/>
                </a:solidFill>
              </a:rPr>
              <a:t>肿瘤内</a:t>
            </a:r>
            <a:r>
              <a:rPr lang="zh-CN" altLang="en-US" b="1" dirty="0" smtClean="0">
                <a:solidFill>
                  <a:srgbClr val="FF0000"/>
                </a:solidFill>
              </a:rPr>
              <a:t>无</a:t>
            </a:r>
            <a:r>
              <a:rPr lang="zh-CN" altLang="en-US" b="1" dirty="0" smtClean="0">
                <a:solidFill>
                  <a:srgbClr val="7030A0"/>
                </a:solidFill>
              </a:rPr>
              <a:t>膨胀性生长的</a:t>
            </a:r>
            <a:r>
              <a:rPr lang="zh-CN" altLang="en-US" b="1" dirty="0" smtClean="0">
                <a:solidFill>
                  <a:srgbClr val="FF0000"/>
                </a:solidFill>
              </a:rPr>
              <a:t>实性成分</a:t>
            </a:r>
            <a:r>
              <a:rPr lang="zh-CN" altLang="en-US" dirty="0" smtClean="0"/>
              <a:t>，可有钙化或骨化生</a:t>
            </a:r>
            <a:r>
              <a:rPr lang="en-US" altLang="zh-CN" dirty="0" smtClean="0"/>
              <a:t>; </a:t>
            </a:r>
            <a:r>
              <a:rPr lang="zh-CN" altLang="en-US" dirty="0" smtClean="0"/>
              <a:t>肿瘤有完好的囊壁，囊壁衬覆单层上皮细胞，偶尔缺如，少数有多层瘤细胞衬覆或排列成小乳头状，胞质呈透明状至淡染</a:t>
            </a:r>
            <a:r>
              <a:rPr lang="en-US" altLang="zh-CN" dirty="0" smtClean="0"/>
              <a:t>; </a:t>
            </a:r>
            <a:r>
              <a:rPr lang="zh-CN" altLang="en-US" dirty="0" smtClean="0"/>
              <a:t>囊壁内富于胶原纤维。</a:t>
            </a:r>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乳头状肾细胞癌</a:t>
            </a:r>
            <a:r>
              <a:rPr lang="en-US" altLang="zh-CN" sz="2400" b="1" dirty="0" smtClean="0">
                <a:solidFill>
                  <a:srgbClr val="00B050"/>
                </a:solidFill>
              </a:rPr>
              <a:t>Papillary RCC</a:t>
            </a:r>
            <a:endParaRPr lang="zh-CN" altLang="en-US" sz="2400" dirty="0">
              <a:solidFill>
                <a:srgbClr val="00B050"/>
              </a:solidFill>
            </a:endParaRPr>
          </a:p>
        </p:txBody>
      </p:sp>
      <p:sp>
        <p:nvSpPr>
          <p:cNvPr id="3" name="内容占位符 2"/>
          <p:cNvSpPr>
            <a:spLocks noGrp="1"/>
          </p:cNvSpPr>
          <p:nvPr>
            <p:ph sz="quarter" idx="1"/>
          </p:nvPr>
        </p:nvSpPr>
        <p:spPr>
          <a:xfrm>
            <a:off x="914400" y="1447800"/>
            <a:ext cx="4449688" cy="5149552"/>
          </a:xfrm>
        </p:spPr>
        <p:txBody>
          <a:bodyPr/>
          <a:lstStyle/>
          <a:p>
            <a:r>
              <a:rPr lang="zh-CN" altLang="en-US" dirty="0" smtClean="0"/>
              <a:t>第二常见的肾细胞癌，源于近曲小管上皮细胞。</a:t>
            </a:r>
            <a:endParaRPr lang="en-US" altLang="zh-CN" dirty="0" smtClean="0"/>
          </a:p>
          <a:p>
            <a:r>
              <a:rPr lang="zh-CN" altLang="en-US" dirty="0" smtClean="0"/>
              <a:t>主要为乳头状突起生长，大体可见出血、坏死、囊变。</a:t>
            </a:r>
            <a:endParaRPr lang="en-US" altLang="zh-CN" dirty="0" smtClean="0"/>
          </a:p>
          <a:p>
            <a:r>
              <a:rPr lang="zh-CN" altLang="en-US" dirty="0" smtClean="0"/>
              <a:t>病理：</a:t>
            </a:r>
            <a:r>
              <a:rPr lang="zh-CN" altLang="en-US" b="1" dirty="0" smtClean="0"/>
              <a:t>含胆固醇结晶的泡沫巨噬细胞为基质</a:t>
            </a:r>
            <a:r>
              <a:rPr lang="zh-CN" altLang="en-US" dirty="0" smtClean="0"/>
              <a:t>，纤维血管为核心。分</a:t>
            </a:r>
            <a:r>
              <a:rPr lang="en-US" altLang="zh-CN" dirty="0" smtClean="0"/>
              <a:t>2</a:t>
            </a:r>
            <a:r>
              <a:rPr lang="zh-CN" altLang="en-US" dirty="0" smtClean="0"/>
              <a:t>个亚型</a:t>
            </a:r>
            <a:r>
              <a:rPr lang="zh-CN" altLang="en-US" sz="1800" dirty="0" smtClean="0"/>
              <a:t>（乏胞浆的单层小细胞和富嗜酸细胞浆的高级别细胞）</a:t>
            </a:r>
            <a:endParaRPr lang="en-US" altLang="zh-CN" sz="1800" dirty="0" smtClean="0"/>
          </a:p>
          <a:p>
            <a:r>
              <a:rPr lang="zh-CN" altLang="en-US" dirty="0" smtClean="0"/>
              <a:t>双侧性和多灶性。</a:t>
            </a:r>
            <a:endParaRPr lang="en-US" altLang="zh-CN" dirty="0" smtClean="0"/>
          </a:p>
        </p:txBody>
      </p:sp>
      <p:pic>
        <p:nvPicPr>
          <p:cNvPr id="4098" name="Picture 2"/>
          <p:cNvPicPr>
            <a:picLocks noChangeAspect="1" noChangeArrowheads="1"/>
          </p:cNvPicPr>
          <p:nvPr/>
        </p:nvPicPr>
        <p:blipFill>
          <a:blip r:embed="rId2" cstate="print"/>
          <a:srcRect/>
          <a:stretch>
            <a:fillRect/>
          </a:stretch>
        </p:blipFill>
        <p:spPr bwMode="auto">
          <a:xfrm>
            <a:off x="5643570" y="4000504"/>
            <a:ext cx="3047848" cy="2448272"/>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643569" y="1571612"/>
            <a:ext cx="3071835" cy="2263824"/>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乳头状肾细胞癌</a:t>
            </a:r>
            <a:r>
              <a:rPr lang="en-US" altLang="zh-CN" sz="2400" b="1" dirty="0" smtClean="0">
                <a:solidFill>
                  <a:srgbClr val="00B050"/>
                </a:solidFill>
              </a:rPr>
              <a:t>Papillary RCC</a:t>
            </a:r>
            <a:endParaRPr lang="zh-CN" altLang="en-US" sz="2400" dirty="0">
              <a:solidFill>
                <a:srgbClr val="00B050"/>
              </a:solidFill>
            </a:endParaRPr>
          </a:p>
        </p:txBody>
      </p:sp>
      <p:sp>
        <p:nvSpPr>
          <p:cNvPr id="3" name="内容占位符 2"/>
          <p:cNvSpPr>
            <a:spLocks noGrp="1"/>
          </p:cNvSpPr>
          <p:nvPr>
            <p:ph sz="quarter" idx="1"/>
          </p:nvPr>
        </p:nvSpPr>
        <p:spPr>
          <a:xfrm>
            <a:off x="914400" y="2060848"/>
            <a:ext cx="3873624" cy="3672408"/>
          </a:xfrm>
        </p:spPr>
        <p:txBody>
          <a:bodyPr>
            <a:normAutofit/>
          </a:bodyPr>
          <a:lstStyle/>
          <a:p>
            <a:r>
              <a:rPr lang="zh-CN" altLang="en-US" dirty="0" smtClean="0"/>
              <a:t>影像：低血供</a:t>
            </a:r>
            <a:r>
              <a:rPr lang="en-US" altLang="zh-CN" dirty="0" smtClean="0"/>
              <a:t>-</a:t>
            </a:r>
            <a:r>
              <a:rPr lang="en-US" altLang="zh-CN" sz="2800" dirty="0" smtClean="0"/>
              <a:t>CT</a:t>
            </a:r>
            <a:r>
              <a:rPr lang="zh-CN" altLang="en-US" sz="2800" dirty="0" smtClean="0"/>
              <a:t>和</a:t>
            </a:r>
            <a:r>
              <a:rPr lang="en-US" altLang="zh-CN" sz="2800" dirty="0" smtClean="0"/>
              <a:t>MR</a:t>
            </a:r>
            <a:r>
              <a:rPr lang="zh-CN" altLang="en-US" sz="2400" b="1" dirty="0" smtClean="0">
                <a:solidFill>
                  <a:srgbClr val="00B0F0"/>
                </a:solidFill>
              </a:rPr>
              <a:t>强化不明显；</a:t>
            </a:r>
            <a:r>
              <a:rPr lang="zh-CN" altLang="en-US" sz="2800" dirty="0" smtClean="0"/>
              <a:t>均匀</a:t>
            </a:r>
            <a:endParaRPr lang="zh-CN" altLang="en-US" dirty="0" smtClean="0">
              <a:solidFill>
                <a:srgbClr val="00B0F0"/>
              </a:solidFill>
            </a:endParaRPr>
          </a:p>
          <a:p>
            <a:r>
              <a:rPr lang="en-US" altLang="zh-CN" dirty="0" smtClean="0"/>
              <a:t>MR:</a:t>
            </a:r>
            <a:r>
              <a:rPr lang="en-US" altLang="zh-CN" b="1" dirty="0" smtClean="0">
                <a:solidFill>
                  <a:srgbClr val="00B0F0"/>
                </a:solidFill>
              </a:rPr>
              <a:t>T2WI</a:t>
            </a:r>
            <a:r>
              <a:rPr lang="zh-CN" altLang="en-US" dirty="0" smtClean="0"/>
              <a:t>呈高、</a:t>
            </a:r>
            <a:r>
              <a:rPr lang="zh-CN" altLang="en-US" b="1" dirty="0" smtClean="0">
                <a:solidFill>
                  <a:schemeClr val="tx2"/>
                </a:solidFill>
              </a:rPr>
              <a:t>低</a:t>
            </a:r>
            <a:r>
              <a:rPr lang="zh-CN" altLang="en-US" dirty="0" smtClean="0"/>
              <a:t>信号</a:t>
            </a:r>
            <a:r>
              <a:rPr lang="zh-CN" altLang="en-US" sz="2000" dirty="0" smtClean="0"/>
              <a:t>（肿瘤较大时可出血、坏死和钙化）</a:t>
            </a:r>
            <a:endParaRPr lang="en-US" altLang="zh-CN" dirty="0" smtClean="0"/>
          </a:p>
          <a:p>
            <a:r>
              <a:rPr lang="zh-CN" altLang="en-US" dirty="0" smtClean="0"/>
              <a:t>囊性乳头状肾细胞癌可见周围结节性强化。</a:t>
            </a:r>
            <a:endParaRPr lang="zh-CN" altLang="en-US" dirty="0"/>
          </a:p>
        </p:txBody>
      </p:sp>
      <p:pic>
        <p:nvPicPr>
          <p:cNvPr id="6146" name="Picture 2"/>
          <p:cNvPicPr>
            <a:picLocks noChangeAspect="1" noChangeArrowheads="1"/>
          </p:cNvPicPr>
          <p:nvPr/>
        </p:nvPicPr>
        <p:blipFill>
          <a:blip r:embed="rId2" cstate="print"/>
          <a:srcRect/>
          <a:stretch>
            <a:fillRect/>
          </a:stretch>
        </p:blipFill>
        <p:spPr bwMode="auto">
          <a:xfrm>
            <a:off x="5004048" y="2060848"/>
            <a:ext cx="3672408" cy="3016621"/>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914400" y="6481802"/>
            <a:ext cx="7772400" cy="161908"/>
          </a:xfrm>
        </p:spPr>
        <p:txBody>
          <a:bodyPr>
            <a:noAutofit/>
          </a:bodyPr>
          <a:lstStyle/>
          <a:p>
            <a:r>
              <a:rPr lang="en-US" altLang="zh-CN" sz="1600" dirty="0" smtClean="0"/>
              <a:t>T1a</a:t>
            </a:r>
            <a:endParaRPr lang="zh-CN" altLang="en-US" sz="1600" dirty="0"/>
          </a:p>
        </p:txBody>
      </p:sp>
      <p:sp>
        <p:nvSpPr>
          <p:cNvPr id="4" name="标题 1"/>
          <p:cNvSpPr>
            <a:spLocks noGrp="1"/>
          </p:cNvSpPr>
          <p:nvPr>
            <p:ph type="title"/>
          </p:nvPr>
        </p:nvSpPr>
        <p:spPr>
          <a:xfrm>
            <a:off x="914400" y="214290"/>
            <a:ext cx="7772400" cy="928694"/>
          </a:xfrm>
        </p:spPr>
        <p:txBody>
          <a:bodyPr>
            <a:normAutofit/>
          </a:bodyPr>
          <a:lstStyle/>
          <a:p>
            <a:r>
              <a:rPr lang="zh-CN" altLang="en-US" dirty="0" smtClean="0"/>
              <a:t>乳头状肾细胞癌</a:t>
            </a:r>
            <a:r>
              <a:rPr lang="en-US" altLang="zh-CN" sz="2400" b="1" dirty="0" smtClean="0">
                <a:solidFill>
                  <a:srgbClr val="00B050"/>
                </a:solidFill>
              </a:rPr>
              <a:t>Papillary RCC   </a:t>
            </a:r>
            <a:r>
              <a:rPr lang="en-US" altLang="zh-CN" sz="2400" b="1" dirty="0" smtClean="0">
                <a:solidFill>
                  <a:srgbClr val="00B0F0"/>
                </a:solidFill>
              </a:rPr>
              <a:t>CT&amp;MR</a:t>
            </a:r>
            <a:endParaRPr lang="zh-CN" altLang="en-US" sz="2400" dirty="0"/>
          </a:p>
        </p:txBody>
      </p:sp>
      <p:pic>
        <p:nvPicPr>
          <p:cNvPr id="12290" name="Picture 2"/>
          <p:cNvPicPr>
            <a:picLocks noChangeAspect="1" noChangeArrowheads="1"/>
          </p:cNvPicPr>
          <p:nvPr/>
        </p:nvPicPr>
        <p:blipFill>
          <a:blip r:embed="rId3" cstate="print"/>
          <a:srcRect r="5" b="51"/>
          <a:stretch>
            <a:fillRect/>
          </a:stretch>
        </p:blipFill>
        <p:spPr bwMode="auto">
          <a:xfrm>
            <a:off x="142844" y="1214422"/>
            <a:ext cx="3000396" cy="2214578"/>
          </a:xfrm>
          <a:prstGeom prst="rect">
            <a:avLst/>
          </a:prstGeom>
          <a:noFill/>
          <a:ln w="9525">
            <a:noFill/>
            <a:miter lim="800000"/>
            <a:headEnd/>
            <a:tailEnd/>
          </a:ln>
          <a:effectLst/>
        </p:spPr>
      </p:pic>
      <p:pic>
        <p:nvPicPr>
          <p:cNvPr id="12291" name="Picture 3"/>
          <p:cNvPicPr>
            <a:picLocks noChangeAspect="1" noChangeArrowheads="1"/>
          </p:cNvPicPr>
          <p:nvPr/>
        </p:nvPicPr>
        <p:blipFill>
          <a:blip r:embed="rId4" cstate="print"/>
          <a:srcRect r="33" b="51"/>
          <a:stretch>
            <a:fillRect/>
          </a:stretch>
        </p:blipFill>
        <p:spPr bwMode="auto">
          <a:xfrm>
            <a:off x="3143240" y="1214422"/>
            <a:ext cx="2928958" cy="221457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5" cstate="print"/>
          <a:srcRect r="5" b="53"/>
          <a:stretch>
            <a:fillRect/>
          </a:stretch>
        </p:blipFill>
        <p:spPr bwMode="auto">
          <a:xfrm>
            <a:off x="6000760" y="1214422"/>
            <a:ext cx="3000396" cy="2214578"/>
          </a:xfrm>
          <a:prstGeom prst="rect">
            <a:avLst/>
          </a:prstGeom>
          <a:noFill/>
          <a:ln w="9525">
            <a:noFill/>
            <a:miter lim="800000"/>
            <a:headEnd/>
            <a:tailEnd/>
          </a:ln>
          <a:effectLst/>
        </p:spPr>
      </p:pic>
      <p:pic>
        <p:nvPicPr>
          <p:cNvPr id="12293" name="Picture 5"/>
          <p:cNvPicPr>
            <a:picLocks noChangeAspect="1" noChangeArrowheads="1"/>
          </p:cNvPicPr>
          <p:nvPr/>
        </p:nvPicPr>
        <p:blipFill>
          <a:blip r:embed="rId6" cstate="print"/>
          <a:srcRect r="33" b="89"/>
          <a:stretch>
            <a:fillRect/>
          </a:stretch>
        </p:blipFill>
        <p:spPr bwMode="auto">
          <a:xfrm>
            <a:off x="1581810" y="3571876"/>
            <a:ext cx="2928958" cy="2143140"/>
          </a:xfrm>
          <a:prstGeom prst="rect">
            <a:avLst/>
          </a:prstGeom>
          <a:noFill/>
          <a:ln w="9525">
            <a:noFill/>
            <a:miter lim="800000"/>
            <a:headEnd/>
            <a:tailEnd/>
          </a:ln>
          <a:effectLst/>
        </p:spPr>
      </p:pic>
      <p:pic>
        <p:nvPicPr>
          <p:cNvPr id="12294" name="Picture 6"/>
          <p:cNvPicPr>
            <a:picLocks noChangeAspect="1" noChangeArrowheads="1"/>
          </p:cNvPicPr>
          <p:nvPr/>
        </p:nvPicPr>
        <p:blipFill>
          <a:blip r:embed="rId7" cstate="print"/>
          <a:srcRect r="56" b="73"/>
          <a:stretch>
            <a:fillRect/>
          </a:stretch>
        </p:blipFill>
        <p:spPr bwMode="auto">
          <a:xfrm>
            <a:off x="4653643" y="3571876"/>
            <a:ext cx="3061629" cy="214314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683568" y="6525344"/>
            <a:ext cx="7772400" cy="161908"/>
          </a:xfrm>
        </p:spPr>
        <p:txBody>
          <a:bodyPr>
            <a:normAutofit fontScale="25000" lnSpcReduction="20000"/>
          </a:bodyPr>
          <a:lstStyle/>
          <a:p>
            <a:endParaRPr lang="zh-CN" altLang="en-US" dirty="0"/>
          </a:p>
        </p:txBody>
      </p:sp>
      <p:sp>
        <p:nvSpPr>
          <p:cNvPr id="4" name="标题 1"/>
          <p:cNvSpPr>
            <a:spLocks noGrp="1"/>
          </p:cNvSpPr>
          <p:nvPr>
            <p:ph type="title"/>
          </p:nvPr>
        </p:nvSpPr>
        <p:spPr>
          <a:xfrm>
            <a:off x="914400" y="214290"/>
            <a:ext cx="7772400" cy="928694"/>
          </a:xfrm>
        </p:spPr>
        <p:txBody>
          <a:bodyPr>
            <a:normAutofit/>
          </a:bodyPr>
          <a:lstStyle/>
          <a:p>
            <a:r>
              <a:rPr lang="zh-CN" altLang="en-US" dirty="0" smtClean="0"/>
              <a:t>乳头状肾细胞癌</a:t>
            </a:r>
            <a:r>
              <a:rPr lang="en-US" altLang="zh-CN" sz="2400" b="1" dirty="0" smtClean="0">
                <a:solidFill>
                  <a:srgbClr val="00B050"/>
                </a:solidFill>
              </a:rPr>
              <a:t>Papillary RCC</a:t>
            </a:r>
            <a:endParaRPr lang="zh-CN" altLang="en-US" sz="2400" dirty="0"/>
          </a:p>
        </p:txBody>
      </p:sp>
      <p:pic>
        <p:nvPicPr>
          <p:cNvPr id="13314" name="Picture 2"/>
          <p:cNvPicPr>
            <a:picLocks noChangeAspect="1" noChangeArrowheads="1"/>
          </p:cNvPicPr>
          <p:nvPr/>
        </p:nvPicPr>
        <p:blipFill>
          <a:blip r:embed="rId3" cstate="print"/>
          <a:srcRect b="89"/>
          <a:stretch>
            <a:fillRect/>
          </a:stretch>
        </p:blipFill>
        <p:spPr bwMode="auto">
          <a:xfrm>
            <a:off x="142844" y="1214422"/>
            <a:ext cx="3429024" cy="214314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4" cstate="print"/>
          <a:srcRect b="60"/>
          <a:stretch>
            <a:fillRect/>
          </a:stretch>
        </p:blipFill>
        <p:spPr bwMode="auto">
          <a:xfrm>
            <a:off x="916756" y="3571876"/>
            <a:ext cx="2286016" cy="2928958"/>
          </a:xfrm>
          <a:prstGeom prst="rect">
            <a:avLst/>
          </a:prstGeom>
          <a:noFill/>
          <a:ln w="9525">
            <a:noFill/>
            <a:miter lim="800000"/>
            <a:headEnd/>
            <a:tailEnd/>
          </a:ln>
          <a:effectLst/>
        </p:spPr>
      </p:pic>
      <p:pic>
        <p:nvPicPr>
          <p:cNvPr id="13316" name="Picture 4"/>
          <p:cNvPicPr>
            <a:picLocks noChangeAspect="1" noChangeArrowheads="1"/>
          </p:cNvPicPr>
          <p:nvPr/>
        </p:nvPicPr>
        <p:blipFill>
          <a:blip r:embed="rId5" cstate="print"/>
          <a:stretch>
            <a:fillRect/>
          </a:stretch>
        </p:blipFill>
        <p:spPr bwMode="auto">
          <a:xfrm>
            <a:off x="2500298" y="1214422"/>
            <a:ext cx="3247182" cy="2143140"/>
          </a:xfrm>
          <a:prstGeom prst="rect">
            <a:avLst/>
          </a:prstGeom>
          <a:noFill/>
          <a:ln w="9525">
            <a:noFill/>
            <a:miter lim="800000"/>
            <a:headEnd/>
            <a:tailEnd/>
          </a:ln>
          <a:effectLst/>
        </p:spPr>
      </p:pic>
      <p:pic>
        <p:nvPicPr>
          <p:cNvPr id="13318" name="Picture 6"/>
          <p:cNvPicPr>
            <a:picLocks noChangeAspect="1" noChangeArrowheads="1"/>
          </p:cNvPicPr>
          <p:nvPr/>
        </p:nvPicPr>
        <p:blipFill>
          <a:blip r:embed="rId6" cstate="print"/>
          <a:srcRect r="86" b="27"/>
          <a:stretch>
            <a:fillRect/>
          </a:stretch>
        </p:blipFill>
        <p:spPr bwMode="auto">
          <a:xfrm>
            <a:off x="3274210" y="3571876"/>
            <a:ext cx="2384036" cy="2928958"/>
          </a:xfrm>
          <a:prstGeom prst="rect">
            <a:avLst/>
          </a:prstGeom>
          <a:noFill/>
          <a:ln w="9525">
            <a:noFill/>
            <a:miter lim="800000"/>
            <a:headEnd/>
            <a:tailEnd/>
          </a:ln>
          <a:effectLst/>
        </p:spPr>
      </p:pic>
      <p:pic>
        <p:nvPicPr>
          <p:cNvPr id="13319" name="Picture 7"/>
          <p:cNvPicPr>
            <a:picLocks noChangeAspect="1" noChangeArrowheads="1"/>
          </p:cNvPicPr>
          <p:nvPr/>
        </p:nvPicPr>
        <p:blipFill>
          <a:blip r:embed="rId7" cstate="print"/>
          <a:stretch>
            <a:fillRect/>
          </a:stretch>
        </p:blipFill>
        <p:spPr bwMode="auto">
          <a:xfrm>
            <a:off x="5703102" y="3571876"/>
            <a:ext cx="2440798" cy="2928958"/>
          </a:xfrm>
          <a:prstGeom prst="rect">
            <a:avLst/>
          </a:prstGeom>
          <a:noFill/>
          <a:ln w="9525">
            <a:noFill/>
            <a:miter lim="800000"/>
            <a:headEnd/>
            <a:tailEnd/>
          </a:ln>
          <a:effectLst/>
        </p:spPr>
      </p:pic>
      <p:pic>
        <p:nvPicPr>
          <p:cNvPr id="13321" name="Picture 9"/>
          <p:cNvPicPr>
            <a:picLocks noChangeAspect="1" noChangeArrowheads="1"/>
          </p:cNvPicPr>
          <p:nvPr/>
        </p:nvPicPr>
        <p:blipFill>
          <a:blip r:embed="rId8" cstate="print"/>
          <a:srcRect r="59" b="88"/>
          <a:stretch>
            <a:fillRect/>
          </a:stretch>
        </p:blipFill>
        <p:spPr bwMode="auto">
          <a:xfrm>
            <a:off x="4572000" y="1214422"/>
            <a:ext cx="3214710" cy="2143140"/>
          </a:xfrm>
          <a:prstGeom prst="rect">
            <a:avLst/>
          </a:prstGeom>
          <a:noFill/>
          <a:ln w="9525">
            <a:noFill/>
            <a:miter lim="800000"/>
            <a:headEnd/>
            <a:tailEnd/>
          </a:ln>
          <a:effectLst/>
        </p:spPr>
      </p:pic>
      <p:pic>
        <p:nvPicPr>
          <p:cNvPr id="13322" name="Picture 10"/>
          <p:cNvPicPr>
            <a:picLocks noChangeAspect="1" noChangeArrowheads="1"/>
          </p:cNvPicPr>
          <p:nvPr/>
        </p:nvPicPr>
        <p:blipFill>
          <a:blip r:embed="rId9" cstate="print"/>
          <a:srcRect b="60"/>
          <a:stretch>
            <a:fillRect/>
          </a:stretch>
        </p:blipFill>
        <p:spPr bwMode="auto">
          <a:xfrm>
            <a:off x="6922960" y="1214422"/>
            <a:ext cx="2078196" cy="214314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914400" y="5715016"/>
            <a:ext cx="7772400" cy="304784"/>
          </a:xfrm>
        </p:spPr>
        <p:txBody>
          <a:bodyPr>
            <a:noAutofit/>
          </a:bodyPr>
          <a:lstStyle/>
          <a:p>
            <a:r>
              <a:rPr lang="en-US" altLang="zh-CN" sz="1800" dirty="0" smtClean="0"/>
              <a:t>CT&amp;MR</a:t>
            </a:r>
            <a:r>
              <a:rPr lang="zh-CN" altLang="en-US" sz="1800" dirty="0" smtClean="0"/>
              <a:t>，</a:t>
            </a:r>
            <a:r>
              <a:rPr lang="en-US" altLang="zh-CN" sz="1800" dirty="0" smtClean="0"/>
              <a:t>T2a</a:t>
            </a:r>
            <a:endParaRPr lang="zh-CN" altLang="en-US" sz="1800" dirty="0"/>
          </a:p>
        </p:txBody>
      </p:sp>
      <p:sp>
        <p:nvSpPr>
          <p:cNvPr id="4" name="标题 1"/>
          <p:cNvSpPr>
            <a:spLocks noGrp="1"/>
          </p:cNvSpPr>
          <p:nvPr>
            <p:ph type="title"/>
          </p:nvPr>
        </p:nvSpPr>
        <p:spPr>
          <a:xfrm>
            <a:off x="914400" y="274638"/>
            <a:ext cx="7772400" cy="868346"/>
          </a:xfrm>
        </p:spPr>
        <p:txBody>
          <a:bodyPr>
            <a:normAutofit/>
          </a:bodyPr>
          <a:lstStyle/>
          <a:p>
            <a:r>
              <a:rPr lang="zh-CN" altLang="en-US" dirty="0" smtClean="0"/>
              <a:t>乳头状肾细胞癌</a:t>
            </a:r>
            <a:r>
              <a:rPr lang="en-US" altLang="zh-CN" sz="2400" b="1" dirty="0" smtClean="0">
                <a:solidFill>
                  <a:srgbClr val="00B050"/>
                </a:solidFill>
              </a:rPr>
              <a:t>Papillary RCC       </a:t>
            </a:r>
            <a:r>
              <a:rPr lang="en-US" altLang="zh-CN" sz="2400" b="1" dirty="0" smtClean="0">
                <a:solidFill>
                  <a:srgbClr val="00B0F0"/>
                </a:solidFill>
              </a:rPr>
              <a:t>CT&amp;MR</a:t>
            </a:r>
            <a:endParaRPr lang="zh-CN" altLang="en-US" sz="2400" dirty="0">
              <a:solidFill>
                <a:srgbClr val="00B0F0"/>
              </a:solidFill>
            </a:endParaRPr>
          </a:p>
        </p:txBody>
      </p:sp>
      <p:pic>
        <p:nvPicPr>
          <p:cNvPr id="8194" name="Picture 2"/>
          <p:cNvPicPr>
            <a:picLocks noChangeAspect="1" noChangeArrowheads="1"/>
          </p:cNvPicPr>
          <p:nvPr/>
        </p:nvPicPr>
        <p:blipFill>
          <a:blip r:embed="rId3" cstate="print"/>
          <a:srcRect r="10"/>
          <a:stretch>
            <a:fillRect/>
          </a:stretch>
        </p:blipFill>
        <p:spPr bwMode="auto">
          <a:xfrm>
            <a:off x="142844" y="1214422"/>
            <a:ext cx="3021232" cy="2071702"/>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tretch>
            <a:fillRect/>
          </a:stretch>
        </p:blipFill>
        <p:spPr bwMode="auto">
          <a:xfrm>
            <a:off x="3143240" y="1214422"/>
            <a:ext cx="2934911" cy="2071702"/>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tretch>
            <a:fillRect/>
          </a:stretch>
        </p:blipFill>
        <p:spPr bwMode="auto">
          <a:xfrm>
            <a:off x="5973285" y="1214422"/>
            <a:ext cx="3027872" cy="2071702"/>
          </a:xfrm>
          <a:prstGeom prst="rect">
            <a:avLst/>
          </a:prstGeom>
          <a:noFill/>
          <a:ln w="9525">
            <a:noFill/>
            <a:miter lim="800000"/>
            <a:headEnd/>
            <a:tailEnd/>
          </a:ln>
          <a:effectLst/>
        </p:spPr>
      </p:pic>
      <p:pic>
        <p:nvPicPr>
          <p:cNvPr id="8197" name="Picture 5"/>
          <p:cNvPicPr>
            <a:picLocks noChangeAspect="1" noChangeArrowheads="1"/>
          </p:cNvPicPr>
          <p:nvPr/>
        </p:nvPicPr>
        <p:blipFill>
          <a:blip r:embed="rId6" cstate="print"/>
          <a:srcRect r="52"/>
          <a:stretch>
            <a:fillRect/>
          </a:stretch>
        </p:blipFill>
        <p:spPr bwMode="auto">
          <a:xfrm>
            <a:off x="1071538" y="3429000"/>
            <a:ext cx="3086122" cy="2143140"/>
          </a:xfrm>
          <a:prstGeom prst="rect">
            <a:avLst/>
          </a:prstGeom>
          <a:noFill/>
          <a:ln w="9525">
            <a:noFill/>
            <a:miter lim="800000"/>
            <a:headEnd/>
            <a:tailEnd/>
          </a:ln>
          <a:effectLst/>
        </p:spPr>
      </p:pic>
      <p:pic>
        <p:nvPicPr>
          <p:cNvPr id="8198" name="Picture 6"/>
          <p:cNvPicPr>
            <a:picLocks noChangeAspect="1" noChangeArrowheads="1"/>
          </p:cNvPicPr>
          <p:nvPr/>
        </p:nvPicPr>
        <p:blipFill>
          <a:blip r:embed="rId7" cstate="print"/>
          <a:stretch>
            <a:fillRect/>
          </a:stretch>
        </p:blipFill>
        <p:spPr bwMode="auto">
          <a:xfrm>
            <a:off x="4286248" y="3429000"/>
            <a:ext cx="3086122" cy="214314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914400" y="6196050"/>
            <a:ext cx="7772400" cy="447660"/>
          </a:xfrm>
        </p:spPr>
        <p:txBody>
          <a:bodyPr>
            <a:normAutofit fontScale="92500" lnSpcReduction="10000"/>
          </a:bodyPr>
          <a:lstStyle/>
          <a:p>
            <a:endParaRPr lang="zh-CN" altLang="en-US" dirty="0"/>
          </a:p>
        </p:txBody>
      </p:sp>
      <p:sp>
        <p:nvSpPr>
          <p:cNvPr id="4" name="标题 1"/>
          <p:cNvSpPr>
            <a:spLocks noGrp="1"/>
          </p:cNvSpPr>
          <p:nvPr>
            <p:ph type="title"/>
          </p:nvPr>
        </p:nvSpPr>
        <p:spPr>
          <a:xfrm>
            <a:off x="914400" y="274638"/>
            <a:ext cx="7772400" cy="868346"/>
          </a:xfrm>
        </p:spPr>
        <p:txBody>
          <a:bodyPr>
            <a:normAutofit/>
          </a:bodyPr>
          <a:lstStyle/>
          <a:p>
            <a:r>
              <a:rPr lang="zh-CN" altLang="en-US" dirty="0" smtClean="0"/>
              <a:t>乳头状肾细胞癌</a:t>
            </a:r>
            <a:r>
              <a:rPr lang="en-US" altLang="zh-CN" sz="2400" b="1" dirty="0" smtClean="0">
                <a:solidFill>
                  <a:srgbClr val="00B050"/>
                </a:solidFill>
              </a:rPr>
              <a:t>Papillary RCC</a:t>
            </a:r>
            <a:endParaRPr lang="zh-CN" altLang="en-US" sz="2400" dirty="0"/>
          </a:p>
        </p:txBody>
      </p:sp>
      <p:pic>
        <p:nvPicPr>
          <p:cNvPr id="10242" name="Picture 2"/>
          <p:cNvPicPr>
            <a:picLocks noChangeAspect="1" noChangeArrowheads="1"/>
          </p:cNvPicPr>
          <p:nvPr/>
        </p:nvPicPr>
        <p:blipFill>
          <a:blip r:embed="rId2" cstate="print"/>
          <a:srcRect r="1" b="101"/>
          <a:stretch>
            <a:fillRect/>
          </a:stretch>
        </p:blipFill>
        <p:spPr bwMode="auto">
          <a:xfrm>
            <a:off x="285720" y="1142984"/>
            <a:ext cx="2714644" cy="178595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print"/>
          <a:srcRect b="58"/>
          <a:stretch>
            <a:fillRect/>
          </a:stretch>
        </p:blipFill>
        <p:spPr bwMode="auto">
          <a:xfrm>
            <a:off x="3071802" y="1142985"/>
            <a:ext cx="2678926" cy="178595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cstate="print"/>
          <a:srcRect b="15"/>
          <a:stretch>
            <a:fillRect/>
          </a:stretch>
        </p:blipFill>
        <p:spPr bwMode="auto">
          <a:xfrm>
            <a:off x="1285852" y="3000372"/>
            <a:ext cx="2857520" cy="3452836"/>
          </a:xfrm>
          <a:prstGeom prst="rect">
            <a:avLst/>
          </a:prstGeom>
          <a:noFill/>
          <a:ln w="9525">
            <a:noFill/>
            <a:miter lim="800000"/>
            <a:headEnd/>
            <a:tailEnd/>
          </a:ln>
          <a:effectLst/>
        </p:spPr>
      </p:pic>
      <p:pic>
        <p:nvPicPr>
          <p:cNvPr id="10245" name="Picture 5"/>
          <p:cNvPicPr>
            <a:picLocks noChangeAspect="1" noChangeArrowheads="1"/>
          </p:cNvPicPr>
          <p:nvPr/>
        </p:nvPicPr>
        <p:blipFill>
          <a:blip r:embed="rId5" cstate="print"/>
          <a:srcRect r="73" b="94"/>
          <a:stretch>
            <a:fillRect/>
          </a:stretch>
        </p:blipFill>
        <p:spPr bwMode="auto">
          <a:xfrm>
            <a:off x="5786446" y="1142984"/>
            <a:ext cx="2795400" cy="1785950"/>
          </a:xfrm>
          <a:prstGeom prst="rect">
            <a:avLst/>
          </a:prstGeom>
          <a:noFill/>
          <a:ln w="9525">
            <a:noFill/>
            <a:miter lim="800000"/>
            <a:headEnd/>
            <a:tailEnd/>
          </a:ln>
          <a:effectLst/>
        </p:spPr>
      </p:pic>
      <p:pic>
        <p:nvPicPr>
          <p:cNvPr id="10246" name="Picture 6"/>
          <p:cNvPicPr>
            <a:picLocks noChangeAspect="1" noChangeArrowheads="1"/>
          </p:cNvPicPr>
          <p:nvPr/>
        </p:nvPicPr>
        <p:blipFill>
          <a:blip r:embed="rId6" cstate="print"/>
          <a:stretch>
            <a:fillRect/>
          </a:stretch>
        </p:blipFill>
        <p:spPr bwMode="auto">
          <a:xfrm>
            <a:off x="4572000" y="3000372"/>
            <a:ext cx="2428892" cy="344093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嫌色细胞肾细胞癌</a:t>
            </a:r>
            <a:r>
              <a:rPr lang="en-US" altLang="zh-CN" sz="2700" b="1" dirty="0" err="1" smtClean="0">
                <a:solidFill>
                  <a:srgbClr val="00B050"/>
                </a:solidFill>
              </a:rPr>
              <a:t>Chromophobe</a:t>
            </a:r>
            <a:r>
              <a:rPr lang="en-US" altLang="zh-CN" sz="2700" b="1" dirty="0" smtClean="0">
                <a:solidFill>
                  <a:srgbClr val="00B050"/>
                </a:solidFill>
              </a:rPr>
              <a:t> RCC</a:t>
            </a:r>
            <a:endParaRPr lang="zh-CN" altLang="en-US" sz="2700" dirty="0">
              <a:solidFill>
                <a:srgbClr val="00B050"/>
              </a:solidFill>
            </a:endParaRPr>
          </a:p>
        </p:txBody>
      </p:sp>
      <p:sp>
        <p:nvSpPr>
          <p:cNvPr id="3" name="内容占位符 2"/>
          <p:cNvSpPr>
            <a:spLocks noGrp="1"/>
          </p:cNvSpPr>
          <p:nvPr>
            <p:ph sz="quarter" idx="1"/>
          </p:nvPr>
        </p:nvSpPr>
        <p:spPr>
          <a:xfrm>
            <a:off x="914400" y="1879848"/>
            <a:ext cx="4161656" cy="4357464"/>
          </a:xfrm>
        </p:spPr>
        <p:txBody>
          <a:bodyPr/>
          <a:lstStyle/>
          <a:p>
            <a:r>
              <a:rPr lang="zh-CN" altLang="en-US" dirty="0" smtClean="0"/>
              <a:t>发病平均年龄为</a:t>
            </a:r>
            <a:r>
              <a:rPr lang="en-US" altLang="zh-CN" dirty="0" smtClean="0"/>
              <a:t>60</a:t>
            </a:r>
            <a:r>
              <a:rPr lang="zh-CN" altLang="en-US" dirty="0" smtClean="0"/>
              <a:t>岁。</a:t>
            </a:r>
            <a:endParaRPr lang="en-US" altLang="zh-CN" dirty="0" smtClean="0"/>
          </a:p>
          <a:p>
            <a:r>
              <a:rPr lang="zh-CN" altLang="en-US" dirty="0" smtClean="0"/>
              <a:t>大体病理：边界清晰、实性、宗褐色肿瘤，浅分叶。</a:t>
            </a:r>
            <a:endParaRPr lang="en-US" altLang="zh-CN" dirty="0" smtClean="0"/>
          </a:p>
          <a:p>
            <a:r>
              <a:rPr lang="zh-CN" altLang="en-US" dirty="0" smtClean="0"/>
              <a:t>发生于皮质集合管。具有显著细胞膜的大多形细胞。胞浆胶体铁沉积。</a:t>
            </a:r>
            <a:endParaRPr lang="en-US" altLang="zh-CN" dirty="0" smtClean="0"/>
          </a:p>
          <a:p>
            <a:r>
              <a:rPr lang="en-US" altLang="zh-CN" dirty="0" smtClean="0"/>
              <a:t>CT</a:t>
            </a:r>
            <a:r>
              <a:rPr lang="zh-CN" altLang="en-US" dirty="0" smtClean="0"/>
              <a:t>和</a:t>
            </a:r>
            <a:r>
              <a:rPr lang="en-US" altLang="zh-CN" dirty="0" smtClean="0"/>
              <a:t>MR</a:t>
            </a:r>
            <a:r>
              <a:rPr lang="zh-CN" altLang="en-US" dirty="0" smtClean="0"/>
              <a:t>呈相对均匀性轻度强化。</a:t>
            </a:r>
            <a:endParaRPr lang="en-US" altLang="zh-CN" dirty="0" smtClean="0"/>
          </a:p>
          <a:p>
            <a:r>
              <a:rPr lang="en-US" altLang="zh-CN" dirty="0" smtClean="0"/>
              <a:t>T2WI</a:t>
            </a:r>
            <a:r>
              <a:rPr lang="zh-CN" altLang="en-US" dirty="0" smtClean="0"/>
              <a:t>可呈低信号</a:t>
            </a:r>
            <a:endParaRPr lang="zh-CN" altLang="en-US" dirty="0"/>
          </a:p>
        </p:txBody>
      </p:sp>
      <p:pic>
        <p:nvPicPr>
          <p:cNvPr id="7170" name="Picture 2"/>
          <p:cNvPicPr>
            <a:picLocks noChangeAspect="1" noChangeArrowheads="1"/>
          </p:cNvPicPr>
          <p:nvPr/>
        </p:nvPicPr>
        <p:blipFill>
          <a:blip r:embed="rId2" cstate="print"/>
          <a:srcRect/>
          <a:stretch>
            <a:fillRect/>
          </a:stretch>
        </p:blipFill>
        <p:spPr bwMode="auto">
          <a:xfrm>
            <a:off x="5292080" y="4285781"/>
            <a:ext cx="3289487" cy="2383579"/>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5292080" y="1412777"/>
            <a:ext cx="3302893" cy="2812278"/>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914400" y="6357958"/>
            <a:ext cx="7772400" cy="285752"/>
          </a:xfrm>
        </p:spPr>
        <p:txBody>
          <a:bodyPr>
            <a:noAutofit/>
          </a:bodyPr>
          <a:lstStyle/>
          <a:p>
            <a:r>
              <a:rPr lang="en-US" altLang="zh-CN" sz="1600" dirty="0" smtClean="0"/>
              <a:t>T1a</a:t>
            </a:r>
            <a:endParaRPr lang="zh-CN" altLang="en-US" sz="1600" dirty="0"/>
          </a:p>
        </p:txBody>
      </p:sp>
      <p:sp>
        <p:nvSpPr>
          <p:cNvPr id="4" name="标题 1"/>
          <p:cNvSpPr>
            <a:spLocks noGrp="1"/>
          </p:cNvSpPr>
          <p:nvPr>
            <p:ph type="title"/>
          </p:nvPr>
        </p:nvSpPr>
        <p:spPr>
          <a:xfrm>
            <a:off x="642910" y="71414"/>
            <a:ext cx="8043890" cy="1143000"/>
          </a:xfrm>
        </p:spPr>
        <p:txBody>
          <a:bodyPr>
            <a:normAutofit/>
          </a:bodyPr>
          <a:lstStyle/>
          <a:p>
            <a:r>
              <a:rPr lang="zh-CN" altLang="en-US" sz="4400" dirty="0" smtClean="0"/>
              <a:t>嫌色细胞肾细胞癌</a:t>
            </a:r>
            <a:r>
              <a:rPr lang="en-US" altLang="zh-CN" sz="2700" b="1" dirty="0" err="1" smtClean="0">
                <a:solidFill>
                  <a:srgbClr val="00B050"/>
                </a:solidFill>
              </a:rPr>
              <a:t>Chromophobe</a:t>
            </a:r>
            <a:r>
              <a:rPr lang="en-US" altLang="zh-CN" sz="2700" b="1" dirty="0" smtClean="0">
                <a:solidFill>
                  <a:srgbClr val="00B050"/>
                </a:solidFill>
              </a:rPr>
              <a:t> RCC</a:t>
            </a:r>
            <a:endParaRPr lang="zh-CN" altLang="en-US" sz="2700" dirty="0"/>
          </a:p>
        </p:txBody>
      </p:sp>
      <p:pic>
        <p:nvPicPr>
          <p:cNvPr id="15362" name="Picture 2"/>
          <p:cNvPicPr>
            <a:picLocks noChangeAspect="1" noChangeArrowheads="1"/>
          </p:cNvPicPr>
          <p:nvPr/>
        </p:nvPicPr>
        <p:blipFill>
          <a:blip r:embed="rId3" cstate="print"/>
          <a:stretch>
            <a:fillRect/>
          </a:stretch>
        </p:blipFill>
        <p:spPr bwMode="auto">
          <a:xfrm>
            <a:off x="214282" y="1214422"/>
            <a:ext cx="2786082" cy="2000264"/>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cstate="print"/>
          <a:stretch>
            <a:fillRect/>
          </a:stretch>
        </p:blipFill>
        <p:spPr bwMode="auto">
          <a:xfrm>
            <a:off x="3071801" y="1214422"/>
            <a:ext cx="2815221" cy="2000264"/>
          </a:xfrm>
          <a:prstGeom prst="rect">
            <a:avLst/>
          </a:prstGeom>
          <a:noFill/>
          <a:ln w="9525">
            <a:noFill/>
            <a:miter lim="800000"/>
            <a:headEnd/>
            <a:tailEnd/>
          </a:ln>
          <a:effectLst/>
        </p:spPr>
      </p:pic>
      <p:pic>
        <p:nvPicPr>
          <p:cNvPr id="15364" name="Picture 4"/>
          <p:cNvPicPr>
            <a:picLocks noChangeAspect="1" noChangeArrowheads="1"/>
          </p:cNvPicPr>
          <p:nvPr/>
        </p:nvPicPr>
        <p:blipFill>
          <a:blip r:embed="rId5" cstate="print"/>
          <a:stretch>
            <a:fillRect/>
          </a:stretch>
        </p:blipFill>
        <p:spPr bwMode="auto">
          <a:xfrm>
            <a:off x="5968974" y="1214422"/>
            <a:ext cx="2889306" cy="2000264"/>
          </a:xfrm>
          <a:prstGeom prst="rect">
            <a:avLst/>
          </a:prstGeom>
          <a:noFill/>
          <a:ln w="9525">
            <a:noFill/>
            <a:miter lim="800000"/>
            <a:headEnd/>
            <a:tailEnd/>
          </a:ln>
          <a:effectLst/>
        </p:spPr>
      </p:pic>
      <p:pic>
        <p:nvPicPr>
          <p:cNvPr id="15365" name="Picture 5"/>
          <p:cNvPicPr>
            <a:picLocks noChangeAspect="1" noChangeArrowheads="1"/>
          </p:cNvPicPr>
          <p:nvPr/>
        </p:nvPicPr>
        <p:blipFill>
          <a:blip r:embed="rId6" cstate="print"/>
          <a:srcRect b="46"/>
          <a:stretch>
            <a:fillRect/>
          </a:stretch>
        </p:blipFill>
        <p:spPr bwMode="auto">
          <a:xfrm>
            <a:off x="214282" y="3643338"/>
            <a:ext cx="2786082" cy="1857364"/>
          </a:xfrm>
          <a:prstGeom prst="rect">
            <a:avLst/>
          </a:prstGeom>
          <a:noFill/>
          <a:ln w="9525">
            <a:noFill/>
            <a:miter lim="800000"/>
            <a:headEnd/>
            <a:tailEnd/>
          </a:ln>
          <a:effectLst/>
        </p:spPr>
      </p:pic>
      <p:pic>
        <p:nvPicPr>
          <p:cNvPr id="15366" name="Picture 6"/>
          <p:cNvPicPr>
            <a:picLocks noChangeAspect="1" noChangeArrowheads="1"/>
          </p:cNvPicPr>
          <p:nvPr/>
        </p:nvPicPr>
        <p:blipFill>
          <a:blip r:embed="rId7" cstate="print"/>
          <a:srcRect r="67"/>
          <a:stretch>
            <a:fillRect/>
          </a:stretch>
        </p:blipFill>
        <p:spPr bwMode="auto">
          <a:xfrm>
            <a:off x="3071802" y="3286124"/>
            <a:ext cx="2836611" cy="2643206"/>
          </a:xfrm>
          <a:prstGeom prst="rect">
            <a:avLst/>
          </a:prstGeom>
          <a:noFill/>
          <a:ln w="9525">
            <a:noFill/>
            <a:miter lim="800000"/>
            <a:headEnd/>
            <a:tailEnd/>
          </a:ln>
          <a:effectLst/>
        </p:spPr>
      </p:pic>
      <p:pic>
        <p:nvPicPr>
          <p:cNvPr id="15367" name="Picture 7"/>
          <p:cNvPicPr>
            <a:picLocks noChangeAspect="1" noChangeArrowheads="1"/>
          </p:cNvPicPr>
          <p:nvPr/>
        </p:nvPicPr>
        <p:blipFill>
          <a:blip r:embed="rId8" cstate="print"/>
          <a:srcRect r="58" b="26"/>
          <a:stretch>
            <a:fillRect/>
          </a:stretch>
        </p:blipFill>
        <p:spPr bwMode="auto">
          <a:xfrm>
            <a:off x="6000760" y="3286124"/>
            <a:ext cx="2857520" cy="2643206"/>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74638"/>
            <a:ext cx="8186766" cy="1011222"/>
          </a:xfrm>
        </p:spPr>
        <p:txBody>
          <a:bodyPr>
            <a:normAutofit fontScale="90000"/>
          </a:bodyPr>
          <a:lstStyle/>
          <a:p>
            <a:r>
              <a:rPr lang="zh-CN" altLang="en-US" sz="4400" dirty="0" smtClean="0"/>
              <a:t>嫌色细胞肾细胞癌</a:t>
            </a:r>
            <a:r>
              <a:rPr lang="en-US" altLang="zh-CN" b="1" dirty="0" err="1" smtClean="0">
                <a:solidFill>
                  <a:srgbClr val="00B050"/>
                </a:solidFill>
              </a:rPr>
              <a:t>Chromophobe</a:t>
            </a:r>
            <a:r>
              <a:rPr lang="en-US" altLang="zh-CN" b="1" dirty="0" smtClean="0">
                <a:solidFill>
                  <a:srgbClr val="00B050"/>
                </a:solidFill>
              </a:rPr>
              <a:t> RCC</a:t>
            </a:r>
            <a:endParaRPr lang="zh-CN" altLang="en-US" dirty="0"/>
          </a:p>
        </p:txBody>
      </p:sp>
      <p:pic>
        <p:nvPicPr>
          <p:cNvPr id="4" name="内容占位符 3" descr="10002.jpg"/>
          <p:cNvPicPr>
            <a:picLocks noGrp="1" noChangeAspect="1"/>
          </p:cNvPicPr>
          <p:nvPr>
            <p:ph sz="quarter" idx="1"/>
          </p:nvPr>
        </p:nvPicPr>
        <p:blipFill>
          <a:blip r:embed="rId3" cstate="print"/>
          <a:stretch>
            <a:fillRect/>
          </a:stretch>
        </p:blipFill>
        <p:spPr>
          <a:xfrm>
            <a:off x="142876" y="4071942"/>
            <a:ext cx="2928926" cy="2214578"/>
          </a:xfrm>
        </p:spPr>
      </p:pic>
      <p:pic>
        <p:nvPicPr>
          <p:cNvPr id="6" name="图片 5" descr="10004.jpg"/>
          <p:cNvPicPr>
            <a:picLocks noChangeAspect="1"/>
          </p:cNvPicPr>
          <p:nvPr/>
        </p:nvPicPr>
        <p:blipFill>
          <a:blip r:embed="rId4" cstate="print"/>
          <a:stretch>
            <a:fillRect/>
          </a:stretch>
        </p:blipFill>
        <p:spPr>
          <a:xfrm>
            <a:off x="142844" y="1500174"/>
            <a:ext cx="3000396" cy="2286016"/>
          </a:xfrm>
          <a:prstGeom prst="rect">
            <a:avLst/>
          </a:prstGeom>
        </p:spPr>
      </p:pic>
      <p:pic>
        <p:nvPicPr>
          <p:cNvPr id="7" name="图片 6" descr="10005.jpg"/>
          <p:cNvPicPr>
            <a:picLocks noChangeAspect="1"/>
          </p:cNvPicPr>
          <p:nvPr/>
        </p:nvPicPr>
        <p:blipFill>
          <a:blip r:embed="rId5" cstate="print"/>
          <a:srcRect r="1"/>
          <a:stretch>
            <a:fillRect/>
          </a:stretch>
        </p:blipFill>
        <p:spPr>
          <a:xfrm>
            <a:off x="3071802" y="4071942"/>
            <a:ext cx="3000396" cy="2214578"/>
          </a:xfrm>
          <a:prstGeom prst="rect">
            <a:avLst/>
          </a:prstGeom>
        </p:spPr>
      </p:pic>
      <p:pic>
        <p:nvPicPr>
          <p:cNvPr id="9" name="图片 8" descr="10007.jpg"/>
          <p:cNvPicPr>
            <a:picLocks noChangeAspect="1"/>
          </p:cNvPicPr>
          <p:nvPr/>
        </p:nvPicPr>
        <p:blipFill>
          <a:blip r:embed="rId6" cstate="print"/>
          <a:srcRect r="170" b="213"/>
          <a:stretch>
            <a:fillRect/>
          </a:stretch>
        </p:blipFill>
        <p:spPr>
          <a:xfrm>
            <a:off x="3143240" y="1500174"/>
            <a:ext cx="2875956" cy="2286016"/>
          </a:xfrm>
          <a:prstGeom prst="rect">
            <a:avLst/>
          </a:prstGeom>
        </p:spPr>
      </p:pic>
      <p:pic>
        <p:nvPicPr>
          <p:cNvPr id="12" name="图片 11" descr="10010.jpg"/>
          <p:cNvPicPr>
            <a:picLocks noChangeAspect="1"/>
          </p:cNvPicPr>
          <p:nvPr/>
        </p:nvPicPr>
        <p:blipFill>
          <a:blip r:embed="rId7" cstate="print"/>
          <a:srcRect r="162" b="213"/>
          <a:stretch>
            <a:fillRect/>
          </a:stretch>
        </p:blipFill>
        <p:spPr>
          <a:xfrm>
            <a:off x="6072198" y="4071942"/>
            <a:ext cx="2928926" cy="2214578"/>
          </a:xfrm>
          <a:prstGeom prst="rect">
            <a:avLst/>
          </a:prstGeom>
        </p:spPr>
      </p:pic>
      <p:pic>
        <p:nvPicPr>
          <p:cNvPr id="13" name="图片 12" descr="10011.jpg"/>
          <p:cNvPicPr>
            <a:picLocks noChangeAspect="1"/>
          </p:cNvPicPr>
          <p:nvPr/>
        </p:nvPicPr>
        <p:blipFill>
          <a:blip r:embed="rId8" cstate="print"/>
          <a:srcRect r="1"/>
          <a:stretch>
            <a:fillRect/>
          </a:stretch>
        </p:blipFill>
        <p:spPr>
          <a:xfrm>
            <a:off x="6000760" y="1500174"/>
            <a:ext cx="2956022" cy="22860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AJCC</a:t>
            </a:r>
            <a:r>
              <a:rPr lang="zh-CN" altLang="zh-CN" dirty="0" smtClean="0"/>
              <a:t>肾癌分期</a:t>
            </a:r>
            <a:endParaRPr lang="zh-CN" altLang="en-US" dirty="0"/>
          </a:p>
        </p:txBody>
      </p:sp>
      <p:graphicFrame>
        <p:nvGraphicFramePr>
          <p:cNvPr id="4" name="内容占位符 3"/>
          <p:cNvGraphicFramePr>
            <a:graphicFrameLocks noGrp="1"/>
          </p:cNvGraphicFramePr>
          <p:nvPr>
            <p:ph sz="quarter" idx="1"/>
          </p:nvPr>
        </p:nvGraphicFramePr>
        <p:xfrm>
          <a:off x="1043608" y="1500174"/>
          <a:ext cx="7028854" cy="4157080"/>
        </p:xfrm>
        <a:graphic>
          <a:graphicData uri="http://schemas.openxmlformats.org/drawingml/2006/table">
            <a:tbl>
              <a:tblPr/>
              <a:tblGrid>
                <a:gridCol w="1513588"/>
                <a:gridCol w="1700196"/>
                <a:gridCol w="1907535"/>
                <a:gridCol w="1907535"/>
              </a:tblGrid>
              <a:tr h="564310">
                <a:tc>
                  <a:txBody>
                    <a:bodyPr/>
                    <a:lstStyle/>
                    <a:p>
                      <a:pPr algn="ctr" fontAlgn="ctr"/>
                      <a:r>
                        <a:rPr lang="zh-CN" sz="2400" b="0" i="0" u="none" strike="noStrike" dirty="0">
                          <a:solidFill>
                            <a:srgbClr val="333333"/>
                          </a:solidFill>
                          <a:latin typeface="宋体"/>
                        </a:rPr>
                        <a:t>分期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sz="2400" b="0" i="0" u="none" strike="noStrike" dirty="0">
                          <a:solidFill>
                            <a:srgbClr val="333333"/>
                          </a:solidFill>
                          <a:latin typeface="宋体"/>
                        </a:rPr>
                        <a:t>肿瘤情况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r>
              <a:tr h="601930">
                <a:tc>
                  <a:txBody>
                    <a:bodyPr/>
                    <a:lstStyle/>
                    <a:p>
                      <a:pPr algn="ctr" fontAlgn="t"/>
                      <a:r>
                        <a:rPr lang="en-US" sz="1800" b="0" i="0" u="none" strike="noStrike" dirty="0" err="1">
                          <a:solidFill>
                            <a:srgbClr val="333333"/>
                          </a:solidFill>
                          <a:latin typeface="Arial"/>
                        </a:rPr>
                        <a:t>I</a:t>
                      </a:r>
                      <a:r>
                        <a:rPr lang="en-US" sz="1800" b="0" i="0" u="none" strike="noStrike" dirty="0" err="1">
                          <a:solidFill>
                            <a:srgbClr val="333333"/>
                          </a:solidFill>
                          <a:latin typeface="宋体"/>
                        </a:rPr>
                        <a:t>期</a:t>
                      </a:r>
                      <a:endParaRPr lang="zh-CN" sz="1800" b="0" i="0" u="none" strike="noStrike" dirty="0">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a:solidFill>
                            <a:srgbClr val="333333"/>
                          </a:solidFill>
                          <a:latin typeface="Arial"/>
                        </a:rPr>
                        <a:t>T1</a:t>
                      </a:r>
                      <a:endParaRPr lang="zh-CN" sz="18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a:solidFill>
                            <a:srgbClr val="333333"/>
                          </a:solidFill>
                          <a:latin typeface="Arial"/>
                        </a:rPr>
                        <a:t>N0</a:t>
                      </a:r>
                      <a:endParaRPr lang="zh-CN" sz="18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a:solidFill>
                            <a:srgbClr val="333333"/>
                          </a:solidFill>
                          <a:latin typeface="Arial"/>
                        </a:rPr>
                        <a:t>M0</a:t>
                      </a:r>
                      <a:endParaRPr lang="zh-CN" sz="18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83120">
                <a:tc>
                  <a:txBody>
                    <a:bodyPr/>
                    <a:lstStyle/>
                    <a:p>
                      <a:pPr algn="ctr" fontAlgn="t"/>
                      <a:r>
                        <a:rPr lang="en-US" sz="1800" b="0" i="0" u="none" strike="noStrike" dirty="0" err="1">
                          <a:solidFill>
                            <a:srgbClr val="333333"/>
                          </a:solidFill>
                          <a:latin typeface="宋体"/>
                        </a:rPr>
                        <a:t>Ⅱ期</a:t>
                      </a:r>
                      <a:endParaRPr lang="zh-CN" sz="1800" b="0" i="0" u="none" strike="noStrike" dirty="0">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a:solidFill>
                            <a:srgbClr val="333333"/>
                          </a:solidFill>
                          <a:latin typeface="Arial"/>
                        </a:rPr>
                        <a:t>T2</a:t>
                      </a:r>
                      <a:endParaRPr lang="zh-CN" sz="18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a:solidFill>
                            <a:srgbClr val="333333"/>
                          </a:solidFill>
                          <a:latin typeface="Arial"/>
                        </a:rPr>
                        <a:t>N0</a:t>
                      </a:r>
                      <a:endParaRPr lang="zh-CN" sz="18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a:solidFill>
                            <a:srgbClr val="333333"/>
                          </a:solidFill>
                          <a:latin typeface="Arial"/>
                        </a:rPr>
                        <a:t>M0</a:t>
                      </a:r>
                      <a:endParaRPr lang="zh-CN" sz="18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01930">
                <a:tc rowSpan="2">
                  <a:txBody>
                    <a:bodyPr/>
                    <a:lstStyle/>
                    <a:p>
                      <a:pPr algn="ctr" fontAlgn="ctr"/>
                      <a:r>
                        <a:rPr lang="en-US" sz="2000" b="1" i="0" u="none" strike="noStrike" dirty="0" err="1">
                          <a:solidFill>
                            <a:srgbClr val="333333"/>
                          </a:solidFill>
                          <a:latin typeface="宋体"/>
                        </a:rPr>
                        <a:t>Ⅲ期</a:t>
                      </a:r>
                      <a:endParaRPr lang="zh-CN" sz="2000" b="1" i="0" u="none" strike="noStrike" dirty="0">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1" i="0" u="none" strike="noStrike" dirty="0">
                          <a:solidFill>
                            <a:srgbClr val="FF0000"/>
                          </a:solidFill>
                          <a:latin typeface="Arial"/>
                        </a:rPr>
                        <a:t>T3</a:t>
                      </a:r>
                      <a:endParaRPr lang="zh-CN" sz="1800" b="1" i="0" u="none" strike="noStrike" dirty="0">
                        <a:solidFill>
                          <a:srgbClr val="FF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a:solidFill>
                            <a:srgbClr val="333333"/>
                          </a:solidFill>
                          <a:latin typeface="Arial"/>
                        </a:rPr>
                        <a:t>N0</a:t>
                      </a:r>
                      <a:r>
                        <a:rPr lang="en-US" sz="1800" b="0" i="0" u="none" strike="noStrike">
                          <a:solidFill>
                            <a:srgbClr val="333333"/>
                          </a:solidFill>
                          <a:latin typeface="宋体"/>
                        </a:rPr>
                        <a:t>或</a:t>
                      </a:r>
                      <a:r>
                        <a:rPr lang="en-US" sz="1800" b="0" i="0" u="none" strike="noStrike">
                          <a:solidFill>
                            <a:srgbClr val="333333"/>
                          </a:solidFill>
                          <a:latin typeface="Arial"/>
                        </a:rPr>
                        <a:t>N1</a:t>
                      </a:r>
                      <a:endParaRPr lang="zh-CN" sz="18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a:solidFill>
                            <a:srgbClr val="333333"/>
                          </a:solidFill>
                          <a:latin typeface="Arial"/>
                        </a:rPr>
                        <a:t>M0</a:t>
                      </a:r>
                      <a:endParaRPr lang="zh-CN" sz="18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01930">
                <a:tc vMerge="1">
                  <a:txBody>
                    <a:bodyPr/>
                    <a:lstStyle/>
                    <a:p>
                      <a:endParaRPr lang="zh-CN" altLang="en-US"/>
                    </a:p>
                  </a:txBody>
                  <a:tcPr/>
                </a:tc>
                <a:tc>
                  <a:txBody>
                    <a:bodyPr/>
                    <a:lstStyle/>
                    <a:p>
                      <a:pPr algn="l" fontAlgn="t"/>
                      <a:r>
                        <a:rPr lang="en-US" sz="1800" b="0" i="0" u="none" strike="noStrike">
                          <a:solidFill>
                            <a:srgbClr val="333333"/>
                          </a:solidFill>
                          <a:latin typeface="Arial"/>
                        </a:rPr>
                        <a:t>T1</a:t>
                      </a:r>
                      <a:r>
                        <a:rPr lang="en-US" sz="1800" b="0" i="0" u="none" strike="noStrike">
                          <a:solidFill>
                            <a:srgbClr val="333333"/>
                          </a:solidFill>
                          <a:latin typeface="宋体"/>
                        </a:rPr>
                        <a:t>，</a:t>
                      </a:r>
                      <a:r>
                        <a:rPr lang="en-US" sz="1800" b="0" i="0" u="none" strike="noStrike">
                          <a:solidFill>
                            <a:srgbClr val="333333"/>
                          </a:solidFill>
                          <a:latin typeface="Arial"/>
                        </a:rPr>
                        <a:t>T2</a:t>
                      </a:r>
                      <a:endParaRPr lang="zh-CN" sz="18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1" i="0" u="none" strike="noStrike" dirty="0">
                          <a:solidFill>
                            <a:srgbClr val="FF0000"/>
                          </a:solidFill>
                          <a:latin typeface="Arial"/>
                        </a:rPr>
                        <a:t>N1</a:t>
                      </a:r>
                      <a:endParaRPr lang="zh-CN" sz="1800" b="1" i="0" u="none" strike="noStrike" dirty="0">
                        <a:solidFill>
                          <a:srgbClr val="FF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a:solidFill>
                            <a:srgbClr val="333333"/>
                          </a:solidFill>
                          <a:latin typeface="Arial"/>
                        </a:rPr>
                        <a:t>M0</a:t>
                      </a:r>
                      <a:endParaRPr lang="zh-CN" sz="18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01930">
                <a:tc rowSpan="2">
                  <a:txBody>
                    <a:bodyPr/>
                    <a:lstStyle/>
                    <a:p>
                      <a:pPr algn="ctr" fontAlgn="ctr"/>
                      <a:r>
                        <a:rPr lang="en-US" sz="1800" b="0" i="0" u="none" strike="noStrike" dirty="0" err="1">
                          <a:solidFill>
                            <a:srgbClr val="333333"/>
                          </a:solidFill>
                          <a:latin typeface="宋体"/>
                        </a:rPr>
                        <a:t>Ⅳ期</a:t>
                      </a:r>
                      <a:endParaRPr lang="zh-CN" sz="1800" b="0" i="0" u="none" strike="noStrike" dirty="0">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1" i="0" u="none" strike="noStrike" dirty="0">
                          <a:solidFill>
                            <a:srgbClr val="FF0000"/>
                          </a:solidFill>
                          <a:latin typeface="Arial"/>
                        </a:rPr>
                        <a:t>T4</a:t>
                      </a:r>
                      <a:endParaRPr lang="zh-CN" sz="1800" b="1" i="0" u="none" strike="noStrike" dirty="0">
                        <a:solidFill>
                          <a:srgbClr val="FF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800" b="0" i="0" u="none" strike="noStrike">
                          <a:solidFill>
                            <a:srgbClr val="333333"/>
                          </a:solidFill>
                          <a:latin typeface="宋体"/>
                        </a:rPr>
                        <a:t>任何</a:t>
                      </a:r>
                      <a:r>
                        <a:rPr lang="zh-CN" sz="1800" b="0" i="0" u="none" strike="noStrike">
                          <a:solidFill>
                            <a:srgbClr val="333333"/>
                          </a:solidFill>
                          <a:latin typeface="Arial"/>
                        </a:rPr>
                        <a:t>N</a:t>
                      </a:r>
                      <a:endParaRPr lang="zh-CN" sz="1800" b="0" i="0" u="none" strike="noStrike">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a:solidFill>
                            <a:srgbClr val="333333"/>
                          </a:solidFill>
                          <a:latin typeface="Arial"/>
                        </a:rPr>
                        <a:t>M0</a:t>
                      </a:r>
                      <a:endParaRPr lang="zh-CN" sz="1800" b="0" i="0" u="none" strike="noStrike">
                        <a:solidFill>
                          <a:srgbClr val="333333"/>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01930">
                <a:tc vMerge="1">
                  <a:txBody>
                    <a:bodyPr/>
                    <a:lstStyle/>
                    <a:p>
                      <a:endParaRPr lang="zh-CN" altLang="en-US"/>
                    </a:p>
                  </a:txBody>
                  <a:tcPr/>
                </a:tc>
                <a:tc>
                  <a:txBody>
                    <a:bodyPr/>
                    <a:lstStyle/>
                    <a:p>
                      <a:pPr algn="l" fontAlgn="t"/>
                      <a:r>
                        <a:rPr lang="zh-CN" sz="1800" b="0" i="0" u="none" strike="noStrike" dirty="0">
                          <a:solidFill>
                            <a:srgbClr val="333333"/>
                          </a:solidFill>
                          <a:latin typeface="宋体"/>
                        </a:rPr>
                        <a:t>任何</a:t>
                      </a:r>
                      <a:r>
                        <a:rPr lang="zh-CN" sz="1800" b="0" i="0" u="none" strike="noStrike" dirty="0">
                          <a:solidFill>
                            <a:srgbClr val="333333"/>
                          </a:solidFill>
                          <a:latin typeface="Arial"/>
                        </a:rPr>
                        <a:t>T</a:t>
                      </a:r>
                      <a:endParaRPr lang="zh-CN" sz="1800" b="0" i="0" u="none" strike="noStrike" dirty="0">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sz="1800" b="0" i="0" u="none" strike="noStrike" dirty="0">
                          <a:solidFill>
                            <a:srgbClr val="333333"/>
                          </a:solidFill>
                          <a:latin typeface="宋体"/>
                        </a:rPr>
                        <a:t>任何</a:t>
                      </a:r>
                      <a:r>
                        <a:rPr lang="zh-CN" sz="1800" b="0" i="0" u="none" strike="noStrike" dirty="0">
                          <a:solidFill>
                            <a:srgbClr val="333333"/>
                          </a:solidFill>
                          <a:latin typeface="Arial"/>
                        </a:rPr>
                        <a:t>N</a:t>
                      </a:r>
                      <a:endParaRPr lang="zh-CN" sz="1800" b="0" i="0" u="none" strike="noStrike" dirty="0">
                        <a:solidFill>
                          <a:srgbClr val="333333"/>
                        </a:solidFill>
                        <a:latin typeface="宋体"/>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1" i="0" u="none" strike="noStrike" dirty="0">
                          <a:solidFill>
                            <a:srgbClr val="FF0000"/>
                          </a:solidFill>
                          <a:latin typeface="Arial"/>
                        </a:rPr>
                        <a:t>M1</a:t>
                      </a:r>
                      <a:endParaRPr lang="zh-CN" sz="1800" b="1" i="0" u="none" strike="noStrike" dirty="0">
                        <a:solidFill>
                          <a:srgbClr val="FF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TextBox 4"/>
          <p:cNvSpPr txBox="1"/>
          <p:nvPr/>
        </p:nvSpPr>
        <p:spPr>
          <a:xfrm>
            <a:off x="857224" y="5786454"/>
            <a:ext cx="7715304" cy="923330"/>
          </a:xfrm>
          <a:prstGeom prst="rect">
            <a:avLst/>
          </a:prstGeom>
          <a:noFill/>
        </p:spPr>
        <p:txBody>
          <a:bodyPr wrap="square" rtlCol="0">
            <a:spAutoFit/>
          </a:bodyPr>
          <a:lstStyle/>
          <a:p>
            <a:r>
              <a:rPr lang="zh-CN" altLang="en-US" dirty="0" smtClean="0"/>
              <a:t>引自肾细胞癌诊断治疗指南</a:t>
            </a:r>
            <a:r>
              <a:rPr lang="en-US" altLang="zh-CN" dirty="0" smtClean="0"/>
              <a:t>2014</a:t>
            </a:r>
            <a:r>
              <a:rPr lang="zh-CN" altLang="en-US" dirty="0" smtClean="0"/>
              <a:t>版</a:t>
            </a:r>
            <a:r>
              <a:rPr lang="zh-CN" altLang="en-US" dirty="0" smtClean="0"/>
              <a:t>。</a:t>
            </a:r>
            <a:r>
              <a:rPr lang="zh-CN" altLang="en-US" dirty="0" smtClean="0">
                <a:solidFill>
                  <a:srgbClr val="0070C0"/>
                </a:solidFill>
              </a:rPr>
              <a:t>初诊</a:t>
            </a:r>
            <a:r>
              <a:rPr lang="zh-CN" altLang="en-US" dirty="0" smtClean="0">
                <a:solidFill>
                  <a:srgbClr val="0070C0"/>
                </a:solidFill>
              </a:rPr>
              <a:t>时肿瘤限于肾内的患者，术后五年生存率可达</a:t>
            </a:r>
            <a:r>
              <a:rPr lang="en-US" altLang="zh-CN" dirty="0" smtClean="0">
                <a:solidFill>
                  <a:srgbClr val="0070C0"/>
                </a:solidFill>
              </a:rPr>
              <a:t>70%</a:t>
            </a:r>
            <a:r>
              <a:rPr lang="zh-CN" altLang="en-US" dirty="0" smtClean="0">
                <a:solidFill>
                  <a:srgbClr val="0070C0"/>
                </a:solidFill>
              </a:rPr>
              <a:t>以上，但侵及肾静脉或扩散至肾周围脂肪组织的患者，五年生存率仅</a:t>
            </a:r>
            <a:r>
              <a:rPr lang="en-US" altLang="zh-CN" dirty="0" smtClean="0">
                <a:solidFill>
                  <a:srgbClr val="0070C0"/>
                </a:solidFill>
              </a:rPr>
              <a:t>5</a:t>
            </a:r>
            <a:r>
              <a:rPr lang="zh-CN" altLang="en-US" dirty="0" smtClean="0">
                <a:solidFill>
                  <a:srgbClr val="0070C0"/>
                </a:solidFill>
              </a:rPr>
              <a:t>～</a:t>
            </a:r>
            <a:r>
              <a:rPr lang="en-US" altLang="zh-CN" dirty="0" smtClean="0">
                <a:solidFill>
                  <a:srgbClr val="0070C0"/>
                </a:solidFill>
              </a:rPr>
              <a:t>20%</a:t>
            </a:r>
            <a:r>
              <a:rPr lang="zh-CN" altLang="en-US" dirty="0" smtClean="0">
                <a:solidFill>
                  <a:srgbClr val="0070C0"/>
                </a:solidFill>
              </a:rPr>
              <a:t>。</a:t>
            </a:r>
            <a:endParaRPr lang="zh-CN" altLang="en-US" dirty="0">
              <a:solidFill>
                <a:srgbClr val="0070C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400" dirty="0" smtClean="0"/>
              <a:t>嫌色细胞肾细胞癌</a:t>
            </a:r>
            <a:r>
              <a:rPr lang="en-US" altLang="zh-CN" sz="2700" b="1" dirty="0" err="1" smtClean="0">
                <a:solidFill>
                  <a:srgbClr val="00B050"/>
                </a:solidFill>
              </a:rPr>
              <a:t>Chromophobe</a:t>
            </a:r>
            <a:r>
              <a:rPr lang="en-US" altLang="zh-CN" sz="2700" b="1" dirty="0" smtClean="0">
                <a:solidFill>
                  <a:srgbClr val="00B050"/>
                </a:solidFill>
              </a:rPr>
              <a:t> RCC</a:t>
            </a:r>
            <a:endParaRPr lang="zh-CN" altLang="en-US" sz="2700" dirty="0"/>
          </a:p>
        </p:txBody>
      </p:sp>
      <p:pic>
        <p:nvPicPr>
          <p:cNvPr id="4" name="内容占位符 3" descr="20001.jpg"/>
          <p:cNvPicPr>
            <a:picLocks noGrp="1" noChangeAspect="1"/>
          </p:cNvPicPr>
          <p:nvPr>
            <p:ph sz="quarter" idx="1"/>
          </p:nvPr>
        </p:nvPicPr>
        <p:blipFill>
          <a:blip r:embed="rId2" cstate="print"/>
          <a:stretch>
            <a:fillRect/>
          </a:stretch>
        </p:blipFill>
        <p:spPr>
          <a:xfrm>
            <a:off x="500034" y="4048128"/>
            <a:ext cx="3786214" cy="2524143"/>
          </a:xfrm>
        </p:spPr>
      </p:pic>
      <p:pic>
        <p:nvPicPr>
          <p:cNvPr id="5" name="图片 4" descr="20002.jpg"/>
          <p:cNvPicPr>
            <a:picLocks noChangeAspect="1"/>
          </p:cNvPicPr>
          <p:nvPr/>
        </p:nvPicPr>
        <p:blipFill>
          <a:blip r:embed="rId3" cstate="print"/>
          <a:srcRect r="144"/>
          <a:stretch>
            <a:fillRect/>
          </a:stretch>
        </p:blipFill>
        <p:spPr>
          <a:xfrm>
            <a:off x="500034" y="1571612"/>
            <a:ext cx="3730084" cy="2428892"/>
          </a:xfrm>
          <a:prstGeom prst="rect">
            <a:avLst/>
          </a:prstGeom>
        </p:spPr>
      </p:pic>
      <p:pic>
        <p:nvPicPr>
          <p:cNvPr id="10" name="图片 9" descr="20007.jpg"/>
          <p:cNvPicPr>
            <a:picLocks noChangeAspect="1"/>
          </p:cNvPicPr>
          <p:nvPr/>
        </p:nvPicPr>
        <p:blipFill>
          <a:blip r:embed="rId4" cstate="print"/>
          <a:srcRect r="150" b="287"/>
          <a:stretch>
            <a:fillRect/>
          </a:stretch>
        </p:blipFill>
        <p:spPr>
          <a:xfrm>
            <a:off x="4178070" y="4000504"/>
            <a:ext cx="3894392" cy="2571768"/>
          </a:xfrm>
          <a:prstGeom prst="rect">
            <a:avLst/>
          </a:prstGeom>
        </p:spPr>
      </p:pic>
      <p:pic>
        <p:nvPicPr>
          <p:cNvPr id="11" name="图片 10" descr="20008.jpg"/>
          <p:cNvPicPr>
            <a:picLocks noChangeAspect="1"/>
          </p:cNvPicPr>
          <p:nvPr/>
        </p:nvPicPr>
        <p:blipFill>
          <a:blip r:embed="rId5" cstate="print"/>
          <a:srcRect b="59"/>
          <a:stretch>
            <a:fillRect/>
          </a:stretch>
        </p:blipFill>
        <p:spPr>
          <a:xfrm>
            <a:off x="4214810" y="1571612"/>
            <a:ext cx="3857652" cy="240031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400" dirty="0" smtClean="0"/>
              <a:t>嫌色细胞肾细胞癌</a:t>
            </a:r>
            <a:r>
              <a:rPr lang="en-US" altLang="zh-CN" sz="2700" b="1" dirty="0" err="1" smtClean="0">
                <a:solidFill>
                  <a:srgbClr val="00B050"/>
                </a:solidFill>
              </a:rPr>
              <a:t>Chromophobe</a:t>
            </a:r>
            <a:r>
              <a:rPr lang="en-US" altLang="zh-CN" sz="2700" b="1" dirty="0" smtClean="0">
                <a:solidFill>
                  <a:srgbClr val="00B050"/>
                </a:solidFill>
              </a:rPr>
              <a:t> RCC</a:t>
            </a:r>
            <a:endParaRPr lang="zh-CN" altLang="en-US" sz="2700" dirty="0"/>
          </a:p>
        </p:txBody>
      </p:sp>
      <p:pic>
        <p:nvPicPr>
          <p:cNvPr id="6" name="图片 5" descr="20017.jpg"/>
          <p:cNvPicPr>
            <a:picLocks noChangeAspect="1"/>
          </p:cNvPicPr>
          <p:nvPr/>
        </p:nvPicPr>
        <p:blipFill>
          <a:blip r:embed="rId2" cstate="print"/>
          <a:stretch>
            <a:fillRect/>
          </a:stretch>
        </p:blipFill>
        <p:spPr>
          <a:xfrm>
            <a:off x="571472" y="1420332"/>
            <a:ext cx="3872960" cy="4929222"/>
          </a:xfrm>
          <a:prstGeom prst="rect">
            <a:avLst/>
          </a:prstGeom>
        </p:spPr>
      </p:pic>
      <p:pic>
        <p:nvPicPr>
          <p:cNvPr id="8" name="图片 7" descr="20019.jpg"/>
          <p:cNvPicPr>
            <a:picLocks noChangeAspect="1"/>
          </p:cNvPicPr>
          <p:nvPr/>
        </p:nvPicPr>
        <p:blipFill>
          <a:blip r:embed="rId3" cstate="print"/>
          <a:srcRect r="164" b="88"/>
          <a:stretch>
            <a:fillRect/>
          </a:stretch>
        </p:blipFill>
        <p:spPr>
          <a:xfrm>
            <a:off x="4500562" y="3920662"/>
            <a:ext cx="4143404" cy="2437296"/>
          </a:xfrm>
          <a:prstGeom prst="rect">
            <a:avLst/>
          </a:prstGeom>
        </p:spPr>
      </p:pic>
      <p:pic>
        <p:nvPicPr>
          <p:cNvPr id="10" name="图片 9" descr="20021.jpg"/>
          <p:cNvPicPr>
            <a:picLocks noChangeAspect="1"/>
          </p:cNvPicPr>
          <p:nvPr/>
        </p:nvPicPr>
        <p:blipFill>
          <a:blip r:embed="rId4" cstate="print"/>
          <a:srcRect r="44"/>
          <a:stretch>
            <a:fillRect/>
          </a:stretch>
        </p:blipFill>
        <p:spPr>
          <a:xfrm>
            <a:off x="4500562" y="1420332"/>
            <a:ext cx="4143404" cy="2486042"/>
          </a:xfrm>
          <a:prstGeom prst="rect">
            <a:avLst/>
          </a:prstGeom>
        </p:spPr>
      </p:pic>
      <p:sp>
        <p:nvSpPr>
          <p:cNvPr id="11" name="内容占位符 10"/>
          <p:cNvSpPr>
            <a:spLocks noGrp="1"/>
          </p:cNvSpPr>
          <p:nvPr>
            <p:ph sz="quarter" idx="1"/>
          </p:nvPr>
        </p:nvSpPr>
        <p:spPr>
          <a:xfrm>
            <a:off x="914400" y="6286520"/>
            <a:ext cx="7772400" cy="376222"/>
          </a:xfrm>
        </p:spPr>
        <p:txBody>
          <a:bodyPr>
            <a:normAutofit fontScale="85000" lnSpcReduction="20000"/>
          </a:bodyPr>
          <a:lstStyle/>
          <a:p>
            <a:endParaRPr lang="zh-CN"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集合管癌</a:t>
            </a:r>
            <a:r>
              <a:rPr lang="en-US" altLang="zh-CN" sz="2700" b="1" dirty="0" smtClean="0">
                <a:solidFill>
                  <a:srgbClr val="00B050"/>
                </a:solidFill>
              </a:rPr>
              <a:t>Collecting Duct Carcinoma</a:t>
            </a:r>
            <a:endParaRPr lang="zh-CN" altLang="en-US" sz="2700" dirty="0">
              <a:solidFill>
                <a:srgbClr val="00B050"/>
              </a:solidFill>
            </a:endParaRPr>
          </a:p>
        </p:txBody>
      </p:sp>
      <p:sp>
        <p:nvSpPr>
          <p:cNvPr id="3" name="内容占位符 2"/>
          <p:cNvSpPr>
            <a:spLocks noGrp="1"/>
          </p:cNvSpPr>
          <p:nvPr>
            <p:ph sz="quarter" idx="1"/>
          </p:nvPr>
        </p:nvSpPr>
        <p:spPr>
          <a:xfrm>
            <a:off x="914400" y="1643050"/>
            <a:ext cx="4443418" cy="4714908"/>
          </a:xfrm>
        </p:spPr>
        <p:txBody>
          <a:bodyPr>
            <a:normAutofit/>
          </a:bodyPr>
          <a:lstStyle/>
          <a:p>
            <a:r>
              <a:rPr lang="zh-CN" altLang="en-US" b="1" dirty="0" smtClean="0"/>
              <a:t>高侵袭性，浸润性生长</a:t>
            </a:r>
            <a:r>
              <a:rPr lang="zh-CN" altLang="en-US" dirty="0" smtClean="0"/>
              <a:t>；</a:t>
            </a:r>
            <a:endParaRPr lang="en-US" altLang="zh-CN" dirty="0" smtClean="0"/>
          </a:p>
          <a:p>
            <a:r>
              <a:rPr lang="zh-CN" altLang="en-US" dirty="0" smtClean="0"/>
              <a:t>源于髓质集合管。男</a:t>
            </a:r>
            <a:r>
              <a:rPr lang="en-US" altLang="zh-CN" dirty="0" smtClean="0"/>
              <a:t>:</a:t>
            </a:r>
            <a:r>
              <a:rPr lang="zh-CN" altLang="en-US" dirty="0" smtClean="0"/>
              <a:t>女</a:t>
            </a:r>
            <a:r>
              <a:rPr lang="en-US" altLang="zh-CN" dirty="0" smtClean="0"/>
              <a:t>=2:1</a:t>
            </a:r>
            <a:r>
              <a:rPr lang="zh-CN" altLang="en-US" dirty="0" smtClean="0"/>
              <a:t>，年龄</a:t>
            </a:r>
            <a:r>
              <a:rPr lang="en-US" altLang="zh-CN" dirty="0" smtClean="0"/>
              <a:t>13~83</a:t>
            </a:r>
            <a:r>
              <a:rPr lang="zh-CN" altLang="en-US" dirty="0" smtClean="0"/>
              <a:t>岁。</a:t>
            </a:r>
            <a:endParaRPr lang="en-US" altLang="zh-CN" dirty="0" smtClean="0"/>
          </a:p>
          <a:p>
            <a:r>
              <a:rPr lang="zh-CN" altLang="en-US" dirty="0" smtClean="0"/>
              <a:t>体积小时多见于髓质，大的肿瘤与其它类型不易区别。</a:t>
            </a:r>
            <a:endParaRPr lang="en-US" altLang="zh-CN" dirty="0" smtClean="0"/>
          </a:p>
          <a:p>
            <a:r>
              <a:rPr lang="zh-CN" altLang="en-US" dirty="0" smtClean="0"/>
              <a:t>不均匀性，出血、坏死、钙化。低血供。</a:t>
            </a:r>
            <a:endParaRPr lang="en-US" altLang="zh-CN" dirty="0" smtClean="0"/>
          </a:p>
          <a:p>
            <a:r>
              <a:rPr lang="en-US" altLang="zh-CN" dirty="0" smtClean="0"/>
              <a:t>T2WI</a:t>
            </a:r>
            <a:r>
              <a:rPr lang="zh-CN" altLang="en-US" dirty="0" smtClean="0"/>
              <a:t>常呈低信号。</a:t>
            </a:r>
            <a:endParaRPr lang="en-US" altLang="zh-CN" dirty="0" smtClean="0"/>
          </a:p>
        </p:txBody>
      </p:sp>
      <p:pic>
        <p:nvPicPr>
          <p:cNvPr id="8194" name="Picture 2"/>
          <p:cNvPicPr>
            <a:picLocks noChangeAspect="1" noChangeArrowheads="1"/>
          </p:cNvPicPr>
          <p:nvPr/>
        </p:nvPicPr>
        <p:blipFill>
          <a:blip r:embed="rId2" cstate="print"/>
          <a:srcRect/>
          <a:stretch>
            <a:fillRect/>
          </a:stretch>
        </p:blipFill>
        <p:spPr bwMode="auto">
          <a:xfrm>
            <a:off x="5500694" y="2143116"/>
            <a:ext cx="3228960" cy="2346377"/>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cstate="print"/>
          <a:srcRect r="63"/>
          <a:stretch>
            <a:fillRect/>
          </a:stretch>
        </p:blipFill>
        <p:spPr bwMode="auto">
          <a:xfrm>
            <a:off x="6286512" y="3982644"/>
            <a:ext cx="2500330" cy="1875248"/>
          </a:xfrm>
          <a:prstGeom prst="rect">
            <a:avLst/>
          </a:prstGeom>
          <a:noFill/>
          <a:ln w="9525">
            <a:noFill/>
            <a:miter lim="800000"/>
            <a:headEnd/>
            <a:tailEnd/>
          </a:ln>
          <a:effectLst/>
        </p:spPr>
      </p:pic>
      <p:pic>
        <p:nvPicPr>
          <p:cNvPr id="1031" name="Picture 7"/>
          <p:cNvPicPr>
            <a:picLocks noChangeAspect="1" noChangeArrowheads="1"/>
          </p:cNvPicPr>
          <p:nvPr/>
        </p:nvPicPr>
        <p:blipFill>
          <a:blip r:embed="rId4" cstate="print"/>
          <a:srcRect r="66"/>
          <a:stretch>
            <a:fillRect/>
          </a:stretch>
        </p:blipFill>
        <p:spPr bwMode="auto">
          <a:xfrm>
            <a:off x="4347480" y="3982644"/>
            <a:ext cx="2653412" cy="1857388"/>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r="66" b="60"/>
          <a:stretch>
            <a:fillRect/>
          </a:stretch>
        </p:blipFill>
        <p:spPr bwMode="auto">
          <a:xfrm>
            <a:off x="2506251" y="3982644"/>
            <a:ext cx="2637253" cy="18573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6" cstate="print"/>
          <a:srcRect r="63"/>
          <a:stretch>
            <a:fillRect/>
          </a:stretch>
        </p:blipFill>
        <p:spPr bwMode="auto">
          <a:xfrm>
            <a:off x="6215074" y="1625190"/>
            <a:ext cx="2500330" cy="1875248"/>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cstate="print"/>
          <a:srcRect b="61"/>
          <a:stretch>
            <a:fillRect/>
          </a:stretch>
        </p:blipFill>
        <p:spPr bwMode="auto">
          <a:xfrm>
            <a:off x="4357686" y="1625190"/>
            <a:ext cx="2571768" cy="1870378"/>
          </a:xfrm>
          <a:prstGeom prst="rect">
            <a:avLst/>
          </a:prstGeom>
          <a:noFill/>
          <a:ln w="9525">
            <a:noFill/>
            <a:miter lim="800000"/>
            <a:headEnd/>
            <a:tailEnd/>
          </a:ln>
          <a:effectLst/>
        </p:spPr>
      </p:pic>
      <p:pic>
        <p:nvPicPr>
          <p:cNvPr id="1028" name="Picture 4"/>
          <p:cNvPicPr>
            <a:picLocks noChangeAspect="1" noChangeArrowheads="1"/>
          </p:cNvPicPr>
          <p:nvPr/>
        </p:nvPicPr>
        <p:blipFill>
          <a:blip r:embed="rId8" cstate="print"/>
          <a:srcRect r="29"/>
          <a:stretch>
            <a:fillRect/>
          </a:stretch>
        </p:blipFill>
        <p:spPr bwMode="auto">
          <a:xfrm>
            <a:off x="2357422" y="1625190"/>
            <a:ext cx="2714644" cy="1857388"/>
          </a:xfrm>
          <a:prstGeom prst="rect">
            <a:avLst/>
          </a:prstGeom>
          <a:noFill/>
          <a:ln w="9525">
            <a:noFill/>
            <a:miter lim="800000"/>
            <a:headEnd/>
            <a:tailEnd/>
          </a:ln>
          <a:effectLst/>
        </p:spPr>
      </p:pic>
      <p:sp>
        <p:nvSpPr>
          <p:cNvPr id="3" name="内容占位符 2"/>
          <p:cNvSpPr>
            <a:spLocks noGrp="1"/>
          </p:cNvSpPr>
          <p:nvPr>
            <p:ph sz="quarter" idx="1"/>
          </p:nvPr>
        </p:nvSpPr>
        <p:spPr>
          <a:xfrm>
            <a:off x="539552" y="6093296"/>
            <a:ext cx="7772400" cy="360040"/>
          </a:xfrm>
        </p:spPr>
        <p:txBody>
          <a:bodyPr>
            <a:noAutofit/>
          </a:bodyPr>
          <a:lstStyle/>
          <a:p>
            <a:r>
              <a:rPr lang="en-US" altLang="zh-CN" sz="1800" dirty="0" smtClean="0"/>
              <a:t>T1b</a:t>
            </a:r>
            <a:r>
              <a:rPr lang="zh-CN" altLang="en-US" sz="1800" dirty="0" smtClean="0"/>
              <a:t>，术后</a:t>
            </a:r>
            <a:r>
              <a:rPr lang="en-US" altLang="zh-CN" sz="1800" dirty="0" smtClean="0"/>
              <a:t>3</a:t>
            </a:r>
            <a:r>
              <a:rPr lang="zh-CN" altLang="en-US" sz="1800" dirty="0" smtClean="0"/>
              <a:t>个月发现骨转移</a:t>
            </a:r>
            <a:endParaRPr lang="zh-CN" altLang="en-US" sz="1800" dirty="0"/>
          </a:p>
        </p:txBody>
      </p:sp>
      <p:sp>
        <p:nvSpPr>
          <p:cNvPr id="4" name="标题 1"/>
          <p:cNvSpPr>
            <a:spLocks noGrp="1"/>
          </p:cNvSpPr>
          <p:nvPr>
            <p:ph type="title"/>
          </p:nvPr>
        </p:nvSpPr>
        <p:spPr>
          <a:xfrm>
            <a:off x="914400" y="274638"/>
            <a:ext cx="7772400" cy="796908"/>
          </a:xfrm>
        </p:spPr>
        <p:txBody>
          <a:bodyPr>
            <a:normAutofit/>
          </a:bodyPr>
          <a:lstStyle/>
          <a:p>
            <a:r>
              <a:rPr lang="zh-CN" altLang="en-US" dirty="0" smtClean="0"/>
              <a:t>集合管癌</a:t>
            </a:r>
            <a:r>
              <a:rPr lang="en-US" altLang="zh-CN" sz="2700" b="1" dirty="0" smtClean="0">
                <a:solidFill>
                  <a:srgbClr val="00B050"/>
                </a:solidFill>
              </a:rPr>
              <a:t>Collecting Duct Carcinoma</a:t>
            </a:r>
            <a:endParaRPr lang="zh-CN" altLang="en-US" sz="2700" dirty="0">
              <a:solidFill>
                <a:srgbClr val="00B050"/>
              </a:solidFill>
            </a:endParaRPr>
          </a:p>
        </p:txBody>
      </p:sp>
      <p:pic>
        <p:nvPicPr>
          <p:cNvPr id="1026" name="Picture 2"/>
          <p:cNvPicPr>
            <a:picLocks noChangeAspect="1" noChangeArrowheads="1"/>
          </p:cNvPicPr>
          <p:nvPr/>
        </p:nvPicPr>
        <p:blipFill>
          <a:blip r:embed="rId9" cstate="print"/>
          <a:stretch>
            <a:fillRect/>
          </a:stretch>
        </p:blipFill>
        <p:spPr bwMode="auto">
          <a:xfrm>
            <a:off x="285720" y="1625190"/>
            <a:ext cx="2857520" cy="1857388"/>
          </a:xfrm>
          <a:prstGeom prst="rect">
            <a:avLst/>
          </a:prstGeom>
          <a:noFill/>
          <a:ln w="9525">
            <a:noFill/>
            <a:miter lim="800000"/>
            <a:headEnd/>
            <a:tailEnd/>
          </a:ln>
          <a:effectLst/>
        </p:spPr>
      </p:pic>
      <p:pic>
        <p:nvPicPr>
          <p:cNvPr id="1027" name="Picture 3"/>
          <p:cNvPicPr>
            <a:picLocks noChangeAspect="1" noChangeArrowheads="1"/>
          </p:cNvPicPr>
          <p:nvPr/>
        </p:nvPicPr>
        <p:blipFill>
          <a:blip r:embed="rId10" cstate="print"/>
          <a:srcRect r="33" b="60"/>
          <a:stretch>
            <a:fillRect/>
          </a:stretch>
        </p:blipFill>
        <p:spPr bwMode="auto">
          <a:xfrm>
            <a:off x="357157" y="3982644"/>
            <a:ext cx="2714643" cy="1857388"/>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1" cstate="print"/>
          <a:srcRect r="78" b="13"/>
          <a:stretch>
            <a:fillRect/>
          </a:stretch>
        </p:blipFill>
        <p:spPr bwMode="auto">
          <a:xfrm>
            <a:off x="285720" y="1625190"/>
            <a:ext cx="1324937" cy="1857388"/>
          </a:xfrm>
          <a:prstGeom prst="rect">
            <a:avLst/>
          </a:prstGeom>
          <a:noFill/>
          <a:ln w="9525">
            <a:noFill/>
            <a:miter lim="800000"/>
            <a:headEnd/>
            <a:tailEnd/>
          </a:ln>
          <a:effectLst/>
        </p:spPr>
      </p:pic>
      <p:pic>
        <p:nvPicPr>
          <p:cNvPr id="1035" name="Picture 11"/>
          <p:cNvPicPr>
            <a:picLocks noChangeAspect="1" noChangeArrowheads="1"/>
          </p:cNvPicPr>
          <p:nvPr/>
        </p:nvPicPr>
        <p:blipFill>
          <a:blip r:embed="rId12" cstate="print"/>
          <a:srcRect b="62"/>
          <a:stretch>
            <a:fillRect/>
          </a:stretch>
        </p:blipFill>
        <p:spPr bwMode="auto">
          <a:xfrm>
            <a:off x="285720" y="3982644"/>
            <a:ext cx="1547823" cy="1857388"/>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肾髓样癌</a:t>
            </a:r>
            <a:r>
              <a:rPr lang="en-US" altLang="zh-CN" sz="2700" b="1" dirty="0" smtClean="0">
                <a:solidFill>
                  <a:srgbClr val="00B050"/>
                </a:solidFill>
              </a:rPr>
              <a:t>Renal </a:t>
            </a:r>
            <a:r>
              <a:rPr lang="en-US" altLang="zh-CN" sz="2700" b="1" dirty="0" err="1" smtClean="0">
                <a:solidFill>
                  <a:srgbClr val="00B050"/>
                </a:solidFill>
              </a:rPr>
              <a:t>Medullary</a:t>
            </a:r>
            <a:r>
              <a:rPr lang="en-US" altLang="zh-CN" sz="2700" b="1" dirty="0" smtClean="0">
                <a:solidFill>
                  <a:srgbClr val="00B050"/>
                </a:solidFill>
              </a:rPr>
              <a:t> Carcinoma</a:t>
            </a:r>
            <a:endParaRPr lang="zh-CN" altLang="en-US" sz="2700" dirty="0">
              <a:solidFill>
                <a:srgbClr val="00B050"/>
              </a:solidFill>
            </a:endParaRPr>
          </a:p>
        </p:txBody>
      </p:sp>
      <p:sp>
        <p:nvSpPr>
          <p:cNvPr id="3" name="内容占位符 2"/>
          <p:cNvSpPr>
            <a:spLocks noGrp="1"/>
          </p:cNvSpPr>
          <p:nvPr>
            <p:ph sz="quarter" idx="1"/>
          </p:nvPr>
        </p:nvSpPr>
        <p:spPr>
          <a:xfrm>
            <a:off x="914400" y="1662114"/>
            <a:ext cx="3871914" cy="4695844"/>
          </a:xfrm>
        </p:spPr>
        <p:txBody>
          <a:bodyPr/>
          <a:lstStyle/>
          <a:p>
            <a:r>
              <a:rPr lang="zh-CN" altLang="en-US" dirty="0" smtClean="0"/>
              <a:t>与第七镰状细胞肾病相关，几乎均发生于镰状红细胞贫血患者</a:t>
            </a:r>
            <a:r>
              <a:rPr lang="zh-CN" altLang="en-US" sz="2000" b="1" dirty="0" smtClean="0">
                <a:solidFill>
                  <a:srgbClr val="7030A0"/>
                </a:solidFill>
              </a:rPr>
              <a:t>（年轻黑人人群）</a:t>
            </a:r>
            <a:r>
              <a:rPr lang="zh-CN" altLang="en-US" dirty="0" smtClean="0"/>
              <a:t>。</a:t>
            </a:r>
            <a:endParaRPr lang="en-US" altLang="zh-CN" dirty="0" smtClean="0"/>
          </a:p>
          <a:p>
            <a:r>
              <a:rPr lang="zh-CN" altLang="en-US" dirty="0" smtClean="0"/>
              <a:t>源于髓质集合管，年轻人常见。</a:t>
            </a:r>
            <a:endParaRPr lang="en-US" altLang="zh-CN" dirty="0" smtClean="0"/>
          </a:p>
          <a:p>
            <a:r>
              <a:rPr lang="zh-CN" altLang="en-US" dirty="0" smtClean="0"/>
              <a:t>肿瘤浸润性生长、密度不均匀</a:t>
            </a:r>
            <a:endParaRPr lang="en-US" altLang="zh-CN" dirty="0" smtClean="0"/>
          </a:p>
          <a:p>
            <a:r>
              <a:rPr lang="zh-CN" altLang="en-US" dirty="0" smtClean="0"/>
              <a:t>伴肾盏扩张；低血供</a:t>
            </a:r>
            <a:endParaRPr lang="en-US" altLang="zh-CN" dirty="0" smtClean="0"/>
          </a:p>
          <a:p>
            <a:r>
              <a:rPr lang="en-US" altLang="zh-CN" dirty="0" smtClean="0"/>
              <a:t>T2WI</a:t>
            </a:r>
            <a:r>
              <a:rPr lang="zh-CN" altLang="en-US" dirty="0" smtClean="0"/>
              <a:t>呈低信号</a:t>
            </a:r>
            <a:endParaRPr lang="zh-CN" altLang="en-US" dirty="0"/>
          </a:p>
        </p:txBody>
      </p:sp>
      <p:pic>
        <p:nvPicPr>
          <p:cNvPr id="9218" name="Picture 2"/>
          <p:cNvPicPr>
            <a:picLocks noChangeAspect="1" noChangeArrowheads="1"/>
          </p:cNvPicPr>
          <p:nvPr/>
        </p:nvPicPr>
        <p:blipFill>
          <a:blip r:embed="rId2" cstate="print"/>
          <a:srcRect/>
          <a:stretch>
            <a:fillRect/>
          </a:stretch>
        </p:blipFill>
        <p:spPr bwMode="auto">
          <a:xfrm>
            <a:off x="4929190" y="1643050"/>
            <a:ext cx="3744416" cy="4744477"/>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粘液性管状和梭形细胞癌</a:t>
            </a:r>
            <a:r>
              <a:rPr lang="en-US" altLang="zh-CN" sz="2400" dirty="0" smtClean="0"/>
              <a:t/>
            </a:r>
            <a:br>
              <a:rPr lang="en-US" altLang="zh-CN" sz="2400" dirty="0" smtClean="0"/>
            </a:br>
            <a:r>
              <a:rPr lang="en-US" altLang="zh-CN" sz="2400" b="1" dirty="0" err="1" smtClean="0">
                <a:solidFill>
                  <a:srgbClr val="00B050"/>
                </a:solidFill>
              </a:rPr>
              <a:t>Mucinous</a:t>
            </a:r>
            <a:r>
              <a:rPr lang="en-US" altLang="zh-CN" sz="2400" b="1" dirty="0" smtClean="0">
                <a:solidFill>
                  <a:srgbClr val="00B050"/>
                </a:solidFill>
              </a:rPr>
              <a:t> Tubular and Spindle Cell Carcinoma</a:t>
            </a:r>
            <a:endParaRPr lang="zh-CN" altLang="en-US" sz="2400" dirty="0">
              <a:solidFill>
                <a:srgbClr val="00B050"/>
              </a:solidFill>
            </a:endParaRPr>
          </a:p>
        </p:txBody>
      </p:sp>
      <p:sp>
        <p:nvSpPr>
          <p:cNvPr id="3" name="内容占位符 2"/>
          <p:cNvSpPr>
            <a:spLocks noGrp="1"/>
          </p:cNvSpPr>
          <p:nvPr>
            <p:ph sz="quarter" idx="1"/>
          </p:nvPr>
        </p:nvSpPr>
        <p:spPr>
          <a:xfrm>
            <a:off x="914400" y="2000240"/>
            <a:ext cx="7772400" cy="3286148"/>
          </a:xfrm>
        </p:spPr>
        <p:txBody>
          <a:bodyPr>
            <a:normAutofit/>
          </a:bodyPr>
          <a:lstStyle/>
          <a:p>
            <a:r>
              <a:rPr lang="zh-CN" altLang="en-US" sz="2800" dirty="0" smtClean="0"/>
              <a:t>低级别多形性上皮癌；起源于</a:t>
            </a:r>
            <a:r>
              <a:rPr lang="en-US" altLang="zh-CN" sz="2800" dirty="0" err="1" smtClean="0"/>
              <a:t>Henle</a:t>
            </a:r>
            <a:r>
              <a:rPr lang="zh-CN" altLang="en-US" sz="2800" dirty="0" smtClean="0"/>
              <a:t>袢</a:t>
            </a:r>
            <a:endParaRPr lang="en-US" altLang="zh-CN" sz="2800" dirty="0" smtClean="0"/>
          </a:p>
          <a:p>
            <a:r>
              <a:rPr lang="zh-CN" altLang="en-US" sz="2800" dirty="0" smtClean="0"/>
              <a:t>女性多发；无症状，发病平均年龄</a:t>
            </a:r>
            <a:r>
              <a:rPr lang="en-US" altLang="zh-CN" sz="2800" dirty="0" smtClean="0"/>
              <a:t>53</a:t>
            </a:r>
            <a:r>
              <a:rPr lang="zh-CN" altLang="en-US" sz="2800" dirty="0" smtClean="0"/>
              <a:t>岁</a:t>
            </a:r>
            <a:endParaRPr lang="en-US" altLang="zh-CN" sz="2800" dirty="0" smtClean="0"/>
          </a:p>
          <a:p>
            <a:r>
              <a:rPr lang="zh-CN" altLang="en-US" sz="2800" dirty="0" smtClean="0"/>
              <a:t>大体病理：边缘清晰，均匀的灰色或驼色</a:t>
            </a:r>
            <a:endParaRPr lang="en-US" altLang="zh-CN" sz="2800" dirty="0" smtClean="0"/>
          </a:p>
          <a:p>
            <a:r>
              <a:rPr lang="zh-CN" altLang="en-US" sz="2800" dirty="0" smtClean="0"/>
              <a:t>以往误认为是肾肉瘤样癌</a:t>
            </a:r>
            <a:endParaRPr lang="en-US" altLang="zh-CN" sz="2800" dirty="0" smtClean="0"/>
          </a:p>
          <a:p>
            <a:pPr algn="just"/>
            <a:r>
              <a:rPr lang="zh-CN" altLang="en-US" sz="1600" dirty="0" smtClean="0"/>
              <a:t>肾脏粘液样小管状和梭形细胞癌的特点为</a:t>
            </a:r>
            <a:r>
              <a:rPr lang="en-US" altLang="zh-CN" sz="1600" dirty="0" smtClean="0"/>
              <a:t>: 1) </a:t>
            </a:r>
            <a:r>
              <a:rPr lang="zh-CN" altLang="en-US" sz="1600" dirty="0" smtClean="0"/>
              <a:t>以女性为主</a:t>
            </a:r>
            <a:r>
              <a:rPr lang="en-US" altLang="zh-CN" sz="1600" dirty="0" smtClean="0"/>
              <a:t>; 2) </a:t>
            </a:r>
            <a:r>
              <a:rPr lang="zh-CN" altLang="en-US" sz="1600" dirty="0" smtClean="0"/>
              <a:t>偏离髓质的结节性肿块</a:t>
            </a:r>
            <a:r>
              <a:rPr lang="en-US" altLang="zh-CN" sz="1600" dirty="0" smtClean="0"/>
              <a:t>; 3) </a:t>
            </a:r>
            <a:r>
              <a:rPr lang="zh-CN" altLang="en-US" sz="1600" dirty="0" smtClean="0"/>
              <a:t>管状和梭形结构穿插于粘液样间质内</a:t>
            </a:r>
            <a:r>
              <a:rPr lang="en-US" altLang="zh-CN" sz="1600" dirty="0" smtClean="0"/>
              <a:t>; 4) </a:t>
            </a:r>
            <a:r>
              <a:rPr lang="zh-CN" altLang="en-US" sz="1600" dirty="0" smtClean="0"/>
              <a:t>低级别圆形核和嗜酸性至泡状胞浆</a:t>
            </a:r>
            <a:r>
              <a:rPr lang="en-US" altLang="zh-CN" sz="1600" dirty="0" smtClean="0"/>
              <a:t>; 5) </a:t>
            </a:r>
            <a:r>
              <a:rPr lang="zh-CN" altLang="en-US" sz="1600" dirty="0" smtClean="0"/>
              <a:t>超微结构特征与远端肾单位一致</a:t>
            </a:r>
            <a:r>
              <a:rPr lang="en-US" altLang="zh-CN" sz="1600" dirty="0" smtClean="0"/>
              <a:t>; 6) </a:t>
            </a:r>
            <a:r>
              <a:rPr lang="zh-CN" altLang="en-US" sz="1600" dirty="0" smtClean="0"/>
              <a:t>良性或静默的临床过程。</a:t>
            </a:r>
            <a:r>
              <a:rPr lang="en-US" altLang="zh-CN" sz="1400" dirty="0" smtClean="0"/>
              <a:t> </a:t>
            </a:r>
            <a:r>
              <a:rPr lang="en-US" altLang="zh-CN" sz="1050" dirty="0" err="1" smtClean="0"/>
              <a:t>Parwani</a:t>
            </a:r>
            <a:r>
              <a:rPr lang="en-US" altLang="zh-CN" sz="1050" dirty="0" smtClean="0"/>
              <a:t> AV, Husain AN, Epstein JI, et al. Low- grade </a:t>
            </a:r>
            <a:r>
              <a:rPr lang="en-US" altLang="zh-CN" sz="1050" dirty="0" err="1" smtClean="0"/>
              <a:t>myxoid</a:t>
            </a:r>
            <a:r>
              <a:rPr lang="en-US" altLang="zh-CN" sz="1050" dirty="0" smtClean="0"/>
              <a:t> renal epithelial </a:t>
            </a:r>
            <a:r>
              <a:rPr lang="en-US" altLang="zh-CN" sz="1050" dirty="0" err="1" smtClean="0"/>
              <a:t>neoplasms</a:t>
            </a:r>
            <a:r>
              <a:rPr lang="en-US" altLang="zh-CN" sz="1050" dirty="0" smtClean="0"/>
              <a:t> with distal </a:t>
            </a:r>
            <a:r>
              <a:rPr lang="en-US" altLang="zh-CN" sz="1050" dirty="0" err="1" smtClean="0"/>
              <a:t>nephron</a:t>
            </a:r>
            <a:r>
              <a:rPr lang="en-US" altLang="zh-CN" sz="1050" dirty="0" smtClean="0"/>
              <a:t> differentiation [J].</a:t>
            </a:r>
            <a:r>
              <a:rPr lang="pt-BR" altLang="zh-CN" sz="1050" dirty="0" smtClean="0"/>
              <a:t>Hum Pathol, 2001, 32(5): 506</a:t>
            </a:r>
            <a:r>
              <a:rPr lang="zh-CN" altLang="pt-BR" sz="1050" dirty="0" smtClean="0"/>
              <a:t>～</a:t>
            </a:r>
            <a:r>
              <a:rPr lang="pt-BR" altLang="zh-CN" sz="1050" dirty="0" smtClean="0"/>
              <a:t>512.</a:t>
            </a:r>
            <a:endParaRPr lang="en-US" altLang="zh-CN" sz="1600" dirty="0"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914400" y="6338926"/>
            <a:ext cx="7772400" cy="304784"/>
          </a:xfrm>
        </p:spPr>
        <p:txBody>
          <a:bodyPr>
            <a:normAutofit fontScale="62500" lnSpcReduction="20000"/>
          </a:bodyPr>
          <a:lstStyle/>
          <a:p>
            <a:r>
              <a:rPr lang="zh-CN" altLang="en-US" dirty="0" smtClean="0"/>
              <a:t>女，</a:t>
            </a:r>
            <a:r>
              <a:rPr lang="en-US" altLang="zh-CN" dirty="0" smtClean="0"/>
              <a:t>46</a:t>
            </a:r>
            <a:r>
              <a:rPr lang="zh-CN" altLang="en-US" dirty="0" smtClean="0"/>
              <a:t>岁；</a:t>
            </a:r>
            <a:r>
              <a:rPr lang="en-US" altLang="zh-CN" dirty="0" smtClean="0"/>
              <a:t>T2a</a:t>
            </a:r>
            <a:endParaRPr lang="zh-CN" altLang="en-US" dirty="0"/>
          </a:p>
        </p:txBody>
      </p:sp>
      <p:sp>
        <p:nvSpPr>
          <p:cNvPr id="4" name="标题 1"/>
          <p:cNvSpPr>
            <a:spLocks noGrp="1"/>
          </p:cNvSpPr>
          <p:nvPr>
            <p:ph type="title"/>
          </p:nvPr>
        </p:nvSpPr>
        <p:spPr/>
        <p:txBody>
          <a:bodyPr>
            <a:normAutofit/>
          </a:bodyPr>
          <a:lstStyle/>
          <a:p>
            <a:r>
              <a:rPr lang="zh-CN" altLang="en-US" dirty="0" smtClean="0"/>
              <a:t>粘液性管状和梭形细胞癌</a:t>
            </a:r>
            <a:r>
              <a:rPr lang="en-US" altLang="zh-CN" sz="2400" dirty="0" smtClean="0"/>
              <a:t/>
            </a:r>
            <a:br>
              <a:rPr lang="en-US" altLang="zh-CN" sz="2400" dirty="0" smtClean="0"/>
            </a:br>
            <a:r>
              <a:rPr lang="en-US" altLang="zh-CN" sz="2400" b="1" dirty="0" err="1" smtClean="0">
                <a:solidFill>
                  <a:srgbClr val="00B050"/>
                </a:solidFill>
              </a:rPr>
              <a:t>Mucinous</a:t>
            </a:r>
            <a:r>
              <a:rPr lang="en-US" altLang="zh-CN" sz="2400" b="1" dirty="0" smtClean="0">
                <a:solidFill>
                  <a:srgbClr val="00B050"/>
                </a:solidFill>
              </a:rPr>
              <a:t> Tubular and Spindle Cell Carcinoma</a:t>
            </a:r>
            <a:endParaRPr lang="zh-CN" altLang="en-US" sz="2400" dirty="0">
              <a:solidFill>
                <a:srgbClr val="00B050"/>
              </a:solidFill>
            </a:endParaRPr>
          </a:p>
        </p:txBody>
      </p:sp>
      <p:pic>
        <p:nvPicPr>
          <p:cNvPr id="8194" name="Picture 2"/>
          <p:cNvPicPr>
            <a:picLocks noChangeAspect="1" noChangeArrowheads="1"/>
          </p:cNvPicPr>
          <p:nvPr/>
        </p:nvPicPr>
        <p:blipFill>
          <a:blip r:embed="rId3" cstate="print"/>
          <a:srcRect r="30"/>
          <a:stretch>
            <a:fillRect/>
          </a:stretch>
        </p:blipFill>
        <p:spPr bwMode="auto">
          <a:xfrm>
            <a:off x="214281" y="1357298"/>
            <a:ext cx="2900383" cy="2000264"/>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b="67"/>
          <a:stretch>
            <a:fillRect/>
          </a:stretch>
        </p:blipFill>
        <p:spPr bwMode="auto">
          <a:xfrm>
            <a:off x="3214678" y="1357298"/>
            <a:ext cx="2786082" cy="2022434"/>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tretch>
            <a:fillRect/>
          </a:stretch>
        </p:blipFill>
        <p:spPr bwMode="auto">
          <a:xfrm>
            <a:off x="6072198" y="1357298"/>
            <a:ext cx="2857520" cy="2000264"/>
          </a:xfrm>
          <a:prstGeom prst="rect">
            <a:avLst/>
          </a:prstGeom>
          <a:noFill/>
          <a:ln w="9525">
            <a:noFill/>
            <a:miter lim="800000"/>
            <a:headEnd/>
            <a:tailEnd/>
          </a:ln>
          <a:effectLst/>
        </p:spPr>
      </p:pic>
      <p:pic>
        <p:nvPicPr>
          <p:cNvPr id="8197" name="Picture 5"/>
          <p:cNvPicPr>
            <a:picLocks noChangeAspect="1" noChangeArrowheads="1"/>
          </p:cNvPicPr>
          <p:nvPr/>
        </p:nvPicPr>
        <p:blipFill>
          <a:blip r:embed="rId6" cstate="print"/>
          <a:srcRect r="22" b="84"/>
          <a:stretch>
            <a:fillRect/>
          </a:stretch>
        </p:blipFill>
        <p:spPr bwMode="auto">
          <a:xfrm>
            <a:off x="214282" y="3643314"/>
            <a:ext cx="2900383" cy="2071702"/>
          </a:xfrm>
          <a:prstGeom prst="rect">
            <a:avLst/>
          </a:prstGeom>
          <a:noFill/>
          <a:ln w="9525">
            <a:noFill/>
            <a:miter lim="800000"/>
            <a:headEnd/>
            <a:tailEnd/>
          </a:ln>
          <a:effectLst/>
        </p:spPr>
      </p:pic>
      <p:pic>
        <p:nvPicPr>
          <p:cNvPr id="8198" name="Picture 6"/>
          <p:cNvPicPr>
            <a:picLocks noChangeAspect="1" noChangeArrowheads="1"/>
          </p:cNvPicPr>
          <p:nvPr/>
        </p:nvPicPr>
        <p:blipFill>
          <a:blip r:embed="rId7" cstate="print"/>
          <a:srcRect r="10" b="84"/>
          <a:stretch>
            <a:fillRect/>
          </a:stretch>
        </p:blipFill>
        <p:spPr bwMode="auto">
          <a:xfrm>
            <a:off x="3214679" y="3643314"/>
            <a:ext cx="2796798" cy="2071702"/>
          </a:xfrm>
          <a:prstGeom prst="rect">
            <a:avLst/>
          </a:prstGeom>
          <a:noFill/>
          <a:ln w="9525">
            <a:noFill/>
            <a:miter lim="800000"/>
            <a:headEnd/>
            <a:tailEnd/>
          </a:ln>
          <a:effectLst/>
        </p:spPr>
      </p:pic>
      <p:pic>
        <p:nvPicPr>
          <p:cNvPr id="8199" name="Picture 7"/>
          <p:cNvPicPr>
            <a:picLocks noChangeAspect="1" noChangeArrowheads="1"/>
          </p:cNvPicPr>
          <p:nvPr/>
        </p:nvPicPr>
        <p:blipFill>
          <a:blip r:embed="rId8" cstate="print"/>
          <a:srcRect b="73"/>
          <a:stretch>
            <a:fillRect/>
          </a:stretch>
        </p:blipFill>
        <p:spPr bwMode="auto">
          <a:xfrm>
            <a:off x="6072198" y="3643314"/>
            <a:ext cx="2834961" cy="2071702"/>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638"/>
            <a:ext cx="7772400" cy="939784"/>
          </a:xfrm>
        </p:spPr>
        <p:txBody>
          <a:bodyPr>
            <a:normAutofit fontScale="90000"/>
          </a:bodyPr>
          <a:lstStyle/>
          <a:p>
            <a:r>
              <a:rPr lang="zh-CN" altLang="en-US" dirty="0" smtClean="0"/>
              <a:t>粘液性管状和梭形细胞癌</a:t>
            </a:r>
            <a:r>
              <a:rPr lang="en-US" altLang="zh-CN" sz="2400" dirty="0" smtClean="0"/>
              <a:t/>
            </a:r>
            <a:br>
              <a:rPr lang="en-US" altLang="zh-CN" sz="2400" dirty="0" smtClean="0"/>
            </a:br>
            <a:r>
              <a:rPr lang="en-US" altLang="zh-CN" sz="2400" b="1" dirty="0" err="1" smtClean="0">
                <a:solidFill>
                  <a:srgbClr val="00B050"/>
                </a:solidFill>
              </a:rPr>
              <a:t>Mucinous</a:t>
            </a:r>
            <a:r>
              <a:rPr lang="en-US" altLang="zh-CN" sz="2400" b="1" dirty="0" smtClean="0">
                <a:solidFill>
                  <a:srgbClr val="00B050"/>
                </a:solidFill>
              </a:rPr>
              <a:t> Tubular and Spindle Cell Carcinoma</a:t>
            </a:r>
            <a:endParaRPr lang="zh-CN" altLang="en-US" sz="2400" dirty="0">
              <a:solidFill>
                <a:srgbClr val="00B050"/>
              </a:solidFill>
            </a:endParaRPr>
          </a:p>
        </p:txBody>
      </p:sp>
      <p:sp>
        <p:nvSpPr>
          <p:cNvPr id="3" name="内容占位符 2"/>
          <p:cNvSpPr>
            <a:spLocks noGrp="1"/>
          </p:cNvSpPr>
          <p:nvPr>
            <p:ph sz="quarter" idx="1"/>
          </p:nvPr>
        </p:nvSpPr>
        <p:spPr>
          <a:xfrm>
            <a:off x="914400" y="6196050"/>
            <a:ext cx="7772400" cy="447660"/>
          </a:xfrm>
        </p:spPr>
        <p:txBody>
          <a:bodyPr>
            <a:normAutofit fontScale="92500" lnSpcReduction="10000"/>
          </a:bodyPr>
          <a:lstStyle/>
          <a:p>
            <a:r>
              <a:rPr lang="en-US" altLang="zh-CN" dirty="0" smtClean="0"/>
              <a:t>T1WI</a:t>
            </a:r>
            <a:r>
              <a:rPr lang="zh-CN" altLang="en-US" dirty="0" smtClean="0"/>
              <a:t>，轴位，脂肪抑制</a:t>
            </a:r>
            <a:endParaRPr lang="zh-CN" altLang="en-US" dirty="0"/>
          </a:p>
        </p:txBody>
      </p:sp>
      <p:pic>
        <p:nvPicPr>
          <p:cNvPr id="3074" name="Picture 2"/>
          <p:cNvPicPr>
            <a:picLocks noChangeAspect="1" noChangeArrowheads="1"/>
          </p:cNvPicPr>
          <p:nvPr/>
        </p:nvPicPr>
        <p:blipFill>
          <a:blip r:embed="rId2" cstate="print"/>
          <a:stretch>
            <a:fillRect/>
          </a:stretch>
        </p:blipFill>
        <p:spPr bwMode="auto">
          <a:xfrm>
            <a:off x="785786" y="1214422"/>
            <a:ext cx="7858180" cy="4610132"/>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粘液性管状和梭形细胞癌</a:t>
            </a:r>
            <a:r>
              <a:rPr lang="en-US" altLang="zh-CN" sz="2400" dirty="0" smtClean="0"/>
              <a:t/>
            </a:r>
            <a:br>
              <a:rPr lang="en-US" altLang="zh-CN" sz="2400" dirty="0" smtClean="0"/>
            </a:br>
            <a:r>
              <a:rPr lang="en-US" altLang="zh-CN" sz="2400" b="1" dirty="0" err="1" smtClean="0">
                <a:solidFill>
                  <a:srgbClr val="00B050"/>
                </a:solidFill>
              </a:rPr>
              <a:t>Mucinous</a:t>
            </a:r>
            <a:r>
              <a:rPr lang="en-US" altLang="zh-CN" sz="2400" b="1" dirty="0" smtClean="0">
                <a:solidFill>
                  <a:srgbClr val="00B050"/>
                </a:solidFill>
              </a:rPr>
              <a:t> Tubular and Spindle Cell Carcinoma</a:t>
            </a:r>
            <a:endParaRPr lang="zh-CN" altLang="en-US" sz="2400" dirty="0">
              <a:solidFill>
                <a:srgbClr val="00B050"/>
              </a:solidFill>
            </a:endParaRPr>
          </a:p>
        </p:txBody>
      </p:sp>
      <p:sp>
        <p:nvSpPr>
          <p:cNvPr id="3" name="内容占位符 2"/>
          <p:cNvSpPr>
            <a:spLocks noGrp="1"/>
          </p:cNvSpPr>
          <p:nvPr>
            <p:ph sz="quarter" idx="1"/>
          </p:nvPr>
        </p:nvSpPr>
        <p:spPr>
          <a:xfrm>
            <a:off x="928662" y="6000768"/>
            <a:ext cx="7772400" cy="447660"/>
          </a:xfrm>
        </p:spPr>
        <p:txBody>
          <a:bodyPr>
            <a:normAutofit fontScale="92500" lnSpcReduction="10000"/>
          </a:bodyPr>
          <a:lstStyle/>
          <a:p>
            <a:r>
              <a:rPr lang="en-US" altLang="zh-CN" dirty="0" smtClean="0"/>
              <a:t>T2WI</a:t>
            </a:r>
            <a:r>
              <a:rPr lang="zh-CN" altLang="en-US" dirty="0" smtClean="0"/>
              <a:t>，轴位，脂肪抑制</a:t>
            </a:r>
            <a:r>
              <a:rPr lang="zh-CN" altLang="en-US" sz="1000" dirty="0" smtClean="0"/>
              <a:t>，女，</a:t>
            </a:r>
            <a:r>
              <a:rPr lang="en-US" altLang="zh-CN" sz="1000" dirty="0" smtClean="0"/>
              <a:t>59</a:t>
            </a:r>
            <a:r>
              <a:rPr lang="zh-CN" altLang="en-US" sz="1000" dirty="0" smtClean="0"/>
              <a:t>岁</a:t>
            </a:r>
            <a:endParaRPr lang="zh-CN" altLang="en-US" dirty="0"/>
          </a:p>
        </p:txBody>
      </p:sp>
      <p:pic>
        <p:nvPicPr>
          <p:cNvPr id="2050" name="Picture 2"/>
          <p:cNvPicPr>
            <a:picLocks noChangeAspect="1" noChangeArrowheads="1"/>
          </p:cNvPicPr>
          <p:nvPr/>
        </p:nvPicPr>
        <p:blipFill>
          <a:blip r:embed="rId3" cstate="print"/>
          <a:srcRect b="21"/>
          <a:stretch>
            <a:fillRect/>
          </a:stretch>
        </p:blipFill>
        <p:spPr bwMode="auto">
          <a:xfrm>
            <a:off x="428596" y="1357298"/>
            <a:ext cx="8225575" cy="4429156"/>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638"/>
            <a:ext cx="7772400" cy="939784"/>
          </a:xfrm>
        </p:spPr>
        <p:txBody>
          <a:bodyPr>
            <a:normAutofit fontScale="90000"/>
          </a:bodyPr>
          <a:lstStyle/>
          <a:p>
            <a:r>
              <a:rPr lang="zh-CN" altLang="en-US" dirty="0" smtClean="0"/>
              <a:t>粘液性管状和梭形细胞癌</a:t>
            </a:r>
            <a:r>
              <a:rPr lang="en-US" altLang="zh-CN" sz="2400" dirty="0" smtClean="0"/>
              <a:t/>
            </a:r>
            <a:br>
              <a:rPr lang="en-US" altLang="zh-CN" sz="2400" dirty="0" smtClean="0"/>
            </a:br>
            <a:r>
              <a:rPr lang="en-US" altLang="zh-CN" sz="2400" b="1" dirty="0" err="1" smtClean="0">
                <a:solidFill>
                  <a:srgbClr val="00B050"/>
                </a:solidFill>
              </a:rPr>
              <a:t>Mucinous</a:t>
            </a:r>
            <a:r>
              <a:rPr lang="en-US" altLang="zh-CN" sz="2400" b="1" dirty="0" smtClean="0">
                <a:solidFill>
                  <a:srgbClr val="00B050"/>
                </a:solidFill>
              </a:rPr>
              <a:t> Tubular and Spindle Cell Carcinoma</a:t>
            </a:r>
            <a:endParaRPr lang="zh-CN" altLang="en-US" sz="2400" dirty="0">
              <a:solidFill>
                <a:srgbClr val="00B050"/>
              </a:solidFill>
            </a:endParaRPr>
          </a:p>
        </p:txBody>
      </p:sp>
      <p:sp>
        <p:nvSpPr>
          <p:cNvPr id="3" name="内容占位符 2"/>
          <p:cNvSpPr>
            <a:spLocks noGrp="1"/>
          </p:cNvSpPr>
          <p:nvPr>
            <p:ph sz="quarter" idx="1"/>
          </p:nvPr>
        </p:nvSpPr>
        <p:spPr>
          <a:xfrm>
            <a:off x="914400" y="6196050"/>
            <a:ext cx="7772400" cy="447660"/>
          </a:xfrm>
        </p:spPr>
        <p:txBody>
          <a:bodyPr>
            <a:normAutofit fontScale="92500" lnSpcReduction="10000"/>
          </a:bodyPr>
          <a:lstStyle/>
          <a:p>
            <a:r>
              <a:rPr lang="en-US" altLang="zh-CN" dirty="0" smtClean="0"/>
              <a:t>T1WI</a:t>
            </a:r>
            <a:r>
              <a:rPr lang="zh-CN" altLang="en-US" dirty="0" smtClean="0"/>
              <a:t>，增强多期扫描</a:t>
            </a:r>
            <a:endParaRPr lang="zh-CN" altLang="en-US" dirty="0"/>
          </a:p>
        </p:txBody>
      </p:sp>
      <p:pic>
        <p:nvPicPr>
          <p:cNvPr id="4098" name="Picture 2"/>
          <p:cNvPicPr>
            <a:picLocks noChangeAspect="1" noChangeArrowheads="1"/>
          </p:cNvPicPr>
          <p:nvPr/>
        </p:nvPicPr>
        <p:blipFill>
          <a:blip r:embed="rId2" cstate="print"/>
          <a:stretch>
            <a:fillRect/>
          </a:stretch>
        </p:blipFill>
        <p:spPr bwMode="auto">
          <a:xfrm>
            <a:off x="642909" y="1214422"/>
            <a:ext cx="3585507" cy="242889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r="18"/>
          <a:stretch>
            <a:fillRect/>
          </a:stretch>
        </p:blipFill>
        <p:spPr bwMode="auto">
          <a:xfrm>
            <a:off x="4357686" y="3714752"/>
            <a:ext cx="3429024" cy="2428892"/>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tretch>
            <a:fillRect/>
          </a:stretch>
        </p:blipFill>
        <p:spPr bwMode="auto">
          <a:xfrm>
            <a:off x="4357685" y="1214422"/>
            <a:ext cx="3400449" cy="2428892"/>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cstate="print"/>
          <a:srcRect b="7"/>
          <a:stretch>
            <a:fillRect/>
          </a:stretch>
        </p:blipFill>
        <p:spPr bwMode="auto">
          <a:xfrm>
            <a:off x="642910" y="3714751"/>
            <a:ext cx="3571900" cy="24353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t>治疗</a:t>
            </a:r>
            <a:endParaRPr lang="zh-CN" altLang="en-US" b="1" dirty="0"/>
          </a:p>
        </p:txBody>
      </p:sp>
      <p:sp>
        <p:nvSpPr>
          <p:cNvPr id="3" name="内容占位符 2"/>
          <p:cNvSpPr>
            <a:spLocks noGrp="1"/>
          </p:cNvSpPr>
          <p:nvPr>
            <p:ph sz="quarter" idx="1"/>
          </p:nvPr>
        </p:nvSpPr>
        <p:spPr>
          <a:xfrm>
            <a:off x="714348" y="1447800"/>
            <a:ext cx="7972452" cy="4910158"/>
          </a:xfrm>
        </p:spPr>
        <p:txBody>
          <a:bodyPr>
            <a:normAutofit fontScale="92500" lnSpcReduction="10000"/>
          </a:bodyPr>
          <a:lstStyle/>
          <a:p>
            <a:pPr algn="just"/>
            <a:r>
              <a:rPr lang="zh-CN" altLang="en-US" dirty="0" smtClean="0"/>
              <a:t>局限性肾癌的治疗：</a:t>
            </a:r>
            <a:r>
              <a:rPr lang="en-US" altLang="zh-CN" dirty="0" smtClean="0"/>
              <a:t>T1-T2N0M0</a:t>
            </a:r>
            <a:r>
              <a:rPr lang="zh-CN" altLang="en-US" dirty="0" smtClean="0"/>
              <a:t>期，临床分期为</a:t>
            </a:r>
            <a:r>
              <a:rPr lang="en-US" altLang="zh-CN" dirty="0" smtClean="0"/>
              <a:t>Ⅰ</a:t>
            </a:r>
            <a:r>
              <a:rPr lang="zh-CN" altLang="en-US" dirty="0" smtClean="0"/>
              <a:t>、</a:t>
            </a:r>
            <a:r>
              <a:rPr lang="en-US" altLang="zh-CN" dirty="0" smtClean="0"/>
              <a:t>Ⅱ</a:t>
            </a:r>
            <a:r>
              <a:rPr lang="zh-CN" altLang="en-US" dirty="0" smtClean="0"/>
              <a:t>期。</a:t>
            </a:r>
            <a:endParaRPr lang="en-US" altLang="zh-CN" dirty="0" smtClean="0"/>
          </a:p>
          <a:p>
            <a:pPr algn="just"/>
            <a:r>
              <a:rPr lang="zh-CN" altLang="en-US" b="1" dirty="0" smtClean="0"/>
              <a:t>根治性肾切除术</a:t>
            </a:r>
            <a:r>
              <a:rPr lang="zh-CN" altLang="en-US" dirty="0" smtClean="0"/>
              <a:t>：不推荐对局限性肾癌患者行区域或扩大淋巴结清扫术。但术中可触及到明显增大的淋巴结或</a:t>
            </a:r>
            <a:r>
              <a:rPr lang="en-US" altLang="zh-CN" dirty="0" smtClean="0"/>
              <a:t>CT</a:t>
            </a:r>
            <a:r>
              <a:rPr lang="zh-CN" altLang="en-US" dirty="0" smtClean="0"/>
              <a:t>扫描发现增大淋巴结时，为了目前病理分期可行肿大淋巴结切除术。</a:t>
            </a:r>
            <a:endParaRPr lang="en-US" altLang="zh-CN" dirty="0" smtClean="0"/>
          </a:p>
          <a:p>
            <a:pPr algn="just"/>
            <a:r>
              <a:rPr lang="zh-CN" altLang="en-US" b="1" dirty="0" smtClean="0"/>
              <a:t>保留肾单位手术</a:t>
            </a:r>
            <a:r>
              <a:rPr lang="zh-CN" altLang="en-US" dirty="0" smtClean="0"/>
              <a:t>（</a:t>
            </a:r>
            <a:r>
              <a:rPr lang="en-US" altLang="zh-CN" dirty="0" smtClean="0"/>
              <a:t>NSS</a:t>
            </a:r>
            <a:r>
              <a:rPr lang="zh-CN" altLang="en-US" dirty="0" smtClean="0"/>
              <a:t>）：</a:t>
            </a:r>
            <a:r>
              <a:rPr lang="zh-CN" altLang="en-US" dirty="0" smtClean="0">
                <a:solidFill>
                  <a:srgbClr val="0070C0"/>
                </a:solidFill>
              </a:rPr>
              <a:t>适应症</a:t>
            </a:r>
            <a:r>
              <a:rPr lang="zh-CN" altLang="en-US" dirty="0" smtClean="0"/>
              <a:t>和</a:t>
            </a:r>
            <a:r>
              <a:rPr lang="zh-CN" altLang="en-US" dirty="0" smtClean="0">
                <a:solidFill>
                  <a:srgbClr val="0070C0"/>
                </a:solidFill>
              </a:rPr>
              <a:t>相对适应症</a:t>
            </a:r>
            <a:r>
              <a:rPr lang="zh-CN" altLang="en-US" dirty="0" smtClean="0"/>
              <a:t>多考虑术后肾功能的保留；</a:t>
            </a:r>
            <a:r>
              <a:rPr lang="zh-CN" altLang="en-US" dirty="0" smtClean="0">
                <a:solidFill>
                  <a:srgbClr val="0070C0"/>
                </a:solidFill>
              </a:rPr>
              <a:t>可选择适应症</a:t>
            </a:r>
            <a:r>
              <a:rPr lang="en-US" altLang="zh-CN" dirty="0" smtClean="0"/>
              <a:t>-</a:t>
            </a:r>
            <a:r>
              <a:rPr lang="zh-CN" altLang="en-US" dirty="0" smtClean="0"/>
              <a:t>对侧肾功能正常，临床分期</a:t>
            </a:r>
            <a:r>
              <a:rPr lang="en-US" altLang="zh-CN" dirty="0" smtClean="0"/>
              <a:t>T1a</a:t>
            </a:r>
            <a:r>
              <a:rPr lang="zh-CN" altLang="en-US" dirty="0" smtClean="0"/>
              <a:t>（肿瘤≦</a:t>
            </a:r>
            <a:r>
              <a:rPr lang="en-US" altLang="zh-CN" dirty="0" smtClean="0"/>
              <a:t>4cm</a:t>
            </a:r>
            <a:r>
              <a:rPr lang="zh-CN" altLang="en-US" dirty="0" smtClean="0"/>
              <a:t>），肿瘤位于肾脏周边，单发的无症状肾癌患者。临床分期</a:t>
            </a:r>
            <a:r>
              <a:rPr lang="en-US" altLang="zh-CN" dirty="0" smtClean="0"/>
              <a:t>T1b</a:t>
            </a:r>
            <a:r>
              <a:rPr lang="zh-CN" altLang="en-US" dirty="0" smtClean="0"/>
              <a:t>（</a:t>
            </a:r>
            <a:r>
              <a:rPr lang="en-US" altLang="zh-CN" dirty="0" smtClean="0"/>
              <a:t>4~7cm</a:t>
            </a:r>
            <a:r>
              <a:rPr lang="zh-CN" altLang="en-US" dirty="0" smtClean="0"/>
              <a:t>）也可选择实施</a:t>
            </a:r>
            <a:r>
              <a:rPr lang="zh-CN" altLang="en-US" dirty="0" smtClean="0"/>
              <a:t>。</a:t>
            </a:r>
            <a:endParaRPr lang="en-US" altLang="zh-CN" dirty="0" smtClean="0"/>
          </a:p>
          <a:p>
            <a:pPr algn="just"/>
            <a:r>
              <a:rPr lang="zh-CN" altLang="en-US" dirty="0" smtClean="0"/>
              <a:t>肾癌对放疗、化疗均不敏感。以索拉非尼和舒尼替尼为代表的靶向抗肿瘤药物是晚期肾癌的一线治疗药物，但对转移性肾癌的疗效十分有限，并且容易产生耐药。</a:t>
            </a:r>
            <a:endParaRPr lang="zh-CN"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571472" y="1643050"/>
            <a:ext cx="7772400" cy="4376750"/>
          </a:xfrm>
        </p:spPr>
        <p:txBody>
          <a:bodyPr>
            <a:normAutofit/>
          </a:bodyPr>
          <a:lstStyle/>
          <a:p>
            <a:pPr algn="just"/>
            <a:r>
              <a:rPr lang="en-US" altLang="zh-CN" sz="2800" b="1" dirty="0" smtClean="0">
                <a:solidFill>
                  <a:srgbClr val="7030A0"/>
                </a:solidFill>
              </a:rPr>
              <a:t>20%</a:t>
            </a:r>
            <a:r>
              <a:rPr lang="zh-CN" altLang="en-US" sz="2800" b="1" dirty="0" smtClean="0">
                <a:solidFill>
                  <a:srgbClr val="7030A0"/>
                </a:solidFill>
              </a:rPr>
              <a:t>发生于儿童和青少年</a:t>
            </a:r>
            <a:endParaRPr lang="en-US" altLang="zh-CN" sz="2800" b="1" dirty="0" smtClean="0">
              <a:solidFill>
                <a:srgbClr val="7030A0"/>
              </a:solidFill>
            </a:endParaRPr>
          </a:p>
          <a:p>
            <a:pPr algn="just"/>
            <a:r>
              <a:rPr lang="zh-CN" altLang="en-US" sz="2800" dirty="0" smtClean="0"/>
              <a:t>转入因子</a:t>
            </a:r>
            <a:r>
              <a:rPr lang="en-US" altLang="zh-CN" sz="2800" dirty="0" smtClean="0"/>
              <a:t>E3</a:t>
            </a:r>
            <a:r>
              <a:rPr lang="zh-CN" altLang="en-US" sz="2800" dirty="0" smtClean="0"/>
              <a:t>蛋白（</a:t>
            </a:r>
            <a:r>
              <a:rPr lang="en-US" altLang="zh-CN" sz="2800" dirty="0" smtClean="0"/>
              <a:t>TFE3)</a:t>
            </a:r>
            <a:r>
              <a:rPr lang="zh-CN" altLang="en-US" sz="2800" dirty="0" smtClean="0"/>
              <a:t>过渡表达</a:t>
            </a:r>
            <a:endParaRPr lang="en-US" altLang="zh-CN" sz="2800" dirty="0" smtClean="0"/>
          </a:p>
          <a:p>
            <a:pPr algn="just"/>
            <a:r>
              <a:rPr lang="zh-CN" altLang="en-US" sz="2800" dirty="0" smtClean="0"/>
              <a:t>大体病理：</a:t>
            </a:r>
            <a:r>
              <a:rPr lang="zh-CN" altLang="en-US" sz="2800" b="1" dirty="0" smtClean="0">
                <a:solidFill>
                  <a:schemeClr val="accent1">
                    <a:lumMod val="75000"/>
                  </a:schemeClr>
                </a:solidFill>
              </a:rPr>
              <a:t>与透明细胞癌类似</a:t>
            </a:r>
            <a:r>
              <a:rPr lang="zh-CN" altLang="en-US" sz="2800" dirty="0" smtClean="0"/>
              <a:t>，肿瘤呈黄褐色，伴出血、坏死。特征性表现：由透明细胞组成的乳头状结构。</a:t>
            </a:r>
            <a:r>
              <a:rPr lang="zh-CN" altLang="en-US" sz="2800" b="1" dirty="0" smtClean="0">
                <a:solidFill>
                  <a:srgbClr val="00B0F0"/>
                </a:solidFill>
              </a:rPr>
              <a:t>常规</a:t>
            </a:r>
            <a:r>
              <a:rPr lang="en-US" altLang="zh-CN" sz="2800" b="1" dirty="0" smtClean="0">
                <a:solidFill>
                  <a:srgbClr val="00B0F0"/>
                </a:solidFill>
              </a:rPr>
              <a:t>HE</a:t>
            </a:r>
            <a:r>
              <a:rPr lang="zh-CN" altLang="en-US" sz="2800" b="1" dirty="0" smtClean="0">
                <a:solidFill>
                  <a:srgbClr val="00B0F0"/>
                </a:solidFill>
              </a:rPr>
              <a:t>染色很难鉴别 </a:t>
            </a:r>
            <a:r>
              <a:rPr lang="zh-CN" altLang="en-US" sz="2800" dirty="0" smtClean="0"/>
              <a:t>。免疫组化和细胞遗传学分析是鉴别</a:t>
            </a:r>
            <a:r>
              <a:rPr lang="en-US" altLang="zh-CN" sz="2800" dirty="0" smtClean="0"/>
              <a:t>Xp11.2</a:t>
            </a:r>
            <a:r>
              <a:rPr lang="zh-CN" altLang="en-US" sz="2800" dirty="0" smtClean="0"/>
              <a:t>易位性肾癌与透明细胞癌和乳头状细胞癌的关键。</a:t>
            </a:r>
            <a:endParaRPr lang="en-US" altLang="zh-CN" sz="2800" dirty="0" smtClean="0"/>
          </a:p>
          <a:p>
            <a:pPr algn="just"/>
            <a:r>
              <a:rPr lang="zh-CN" altLang="en-US" sz="2800" b="1" dirty="0" smtClean="0">
                <a:solidFill>
                  <a:srgbClr val="7030A0"/>
                </a:solidFill>
              </a:rPr>
              <a:t>强化程度明显小于透明细胞癌。</a:t>
            </a:r>
            <a:endParaRPr lang="zh-CN" altLang="en-US" sz="2800" b="1" dirty="0">
              <a:solidFill>
                <a:srgbClr val="7030A0"/>
              </a:solidFill>
            </a:endParaRPr>
          </a:p>
        </p:txBody>
      </p:sp>
      <p:sp>
        <p:nvSpPr>
          <p:cNvPr id="4" name="标题 1"/>
          <p:cNvSpPr>
            <a:spLocks noGrp="1"/>
          </p:cNvSpPr>
          <p:nvPr>
            <p:ph type="title"/>
          </p:nvPr>
        </p:nvSpPr>
        <p:spPr>
          <a:xfrm>
            <a:off x="142844" y="417514"/>
            <a:ext cx="8858312" cy="939784"/>
          </a:xfrm>
        </p:spPr>
        <p:txBody>
          <a:bodyPr>
            <a:normAutofit fontScale="90000"/>
          </a:bodyPr>
          <a:lstStyle/>
          <a:p>
            <a:r>
              <a:rPr lang="en-US" altLang="zh-CN" sz="4400" dirty="0" smtClean="0"/>
              <a:t>Xp11.2</a:t>
            </a:r>
            <a:r>
              <a:rPr lang="zh-CN" altLang="en-US" sz="4400" dirty="0" smtClean="0"/>
              <a:t>易位</a:t>
            </a:r>
            <a:r>
              <a:rPr lang="en-US" altLang="zh-CN" sz="4400" dirty="0" smtClean="0"/>
              <a:t>/TFE3</a:t>
            </a:r>
            <a:r>
              <a:rPr lang="zh-CN" altLang="en-US" sz="4400" dirty="0" smtClean="0"/>
              <a:t>基因融合相关性肾癌</a:t>
            </a:r>
            <a:r>
              <a:rPr lang="en-US" altLang="zh-CN" dirty="0" smtClean="0"/>
              <a:t/>
            </a:r>
            <a:br>
              <a:rPr lang="en-US" altLang="zh-CN" dirty="0" smtClean="0"/>
            </a:br>
            <a:r>
              <a:rPr lang="en-US" altLang="zh-CN" sz="2700" b="1" dirty="0" smtClean="0">
                <a:solidFill>
                  <a:srgbClr val="00B050"/>
                </a:solidFill>
              </a:rPr>
              <a:t>Xp11.2 Translocation–</a:t>
            </a:r>
            <a:r>
              <a:rPr lang="en-US" altLang="zh-CN" sz="2700" b="1" i="1" dirty="0" smtClean="0">
                <a:solidFill>
                  <a:srgbClr val="00B050"/>
                </a:solidFill>
              </a:rPr>
              <a:t>TFE3 Gene Fusion Carcinoma</a:t>
            </a:r>
            <a:endParaRPr lang="zh-CN" altLang="en-US" sz="2700" dirty="0">
              <a:solidFill>
                <a:srgbClr val="00B05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4400" dirty="0" smtClean="0"/>
              <a:t>Xp11</a:t>
            </a:r>
            <a:r>
              <a:rPr lang="zh-CN" altLang="en-US" sz="4400" dirty="0" smtClean="0"/>
              <a:t>易位癌</a:t>
            </a:r>
            <a:r>
              <a:rPr lang="en-US" altLang="zh-CN" dirty="0" smtClean="0"/>
              <a:t/>
            </a:r>
            <a:br>
              <a:rPr lang="en-US" altLang="zh-CN" dirty="0" smtClean="0"/>
            </a:br>
            <a:r>
              <a:rPr lang="en-US" altLang="zh-CN" sz="2700" b="1" dirty="0" smtClean="0">
                <a:solidFill>
                  <a:srgbClr val="00B050"/>
                </a:solidFill>
              </a:rPr>
              <a:t>Xp11.2 Translocation–</a:t>
            </a:r>
            <a:r>
              <a:rPr lang="en-US" altLang="zh-CN" sz="2700" b="1" i="1" dirty="0" smtClean="0">
                <a:solidFill>
                  <a:srgbClr val="00B050"/>
                </a:solidFill>
              </a:rPr>
              <a:t>TFE3 Gene Fusion Carcinoma</a:t>
            </a:r>
            <a:endParaRPr lang="zh-CN" altLang="en-US" sz="2700" dirty="0">
              <a:solidFill>
                <a:srgbClr val="00B050"/>
              </a:solidFill>
            </a:endParaRPr>
          </a:p>
        </p:txBody>
      </p:sp>
      <p:sp>
        <p:nvSpPr>
          <p:cNvPr id="3" name="内容占位符 2"/>
          <p:cNvSpPr>
            <a:spLocks noGrp="1"/>
          </p:cNvSpPr>
          <p:nvPr>
            <p:ph sz="quarter" idx="1"/>
          </p:nvPr>
        </p:nvSpPr>
        <p:spPr>
          <a:xfrm>
            <a:off x="611560" y="5733256"/>
            <a:ext cx="3744416" cy="397024"/>
          </a:xfrm>
        </p:spPr>
        <p:txBody>
          <a:bodyPr>
            <a:normAutofit/>
          </a:bodyPr>
          <a:lstStyle/>
          <a:p>
            <a:pPr>
              <a:buNone/>
            </a:pPr>
            <a:r>
              <a:rPr lang="zh-CN" altLang="en-US" sz="1800" dirty="0" smtClean="0"/>
              <a:t>男，</a:t>
            </a:r>
            <a:r>
              <a:rPr lang="en-US" altLang="zh-CN" sz="1800" dirty="0" smtClean="0"/>
              <a:t>7</a:t>
            </a:r>
            <a:r>
              <a:rPr lang="zh-CN" altLang="en-US" sz="1800" dirty="0" smtClean="0"/>
              <a:t>岁；</a:t>
            </a:r>
            <a:r>
              <a:rPr lang="en-US" altLang="zh-CN" sz="1800" dirty="0" smtClean="0"/>
              <a:t>T1aN1</a:t>
            </a:r>
            <a:endParaRPr lang="zh-CN" altLang="en-US" sz="1800" dirty="0"/>
          </a:p>
        </p:txBody>
      </p:sp>
      <p:pic>
        <p:nvPicPr>
          <p:cNvPr id="5122" name="Picture 2"/>
          <p:cNvPicPr>
            <a:picLocks noChangeAspect="1" noChangeArrowheads="1"/>
          </p:cNvPicPr>
          <p:nvPr/>
        </p:nvPicPr>
        <p:blipFill>
          <a:blip r:embed="rId3" cstate="print"/>
          <a:srcRect b="58"/>
          <a:stretch>
            <a:fillRect/>
          </a:stretch>
        </p:blipFill>
        <p:spPr bwMode="auto">
          <a:xfrm>
            <a:off x="642910" y="1857364"/>
            <a:ext cx="2428892" cy="1785950"/>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b="60"/>
          <a:stretch>
            <a:fillRect/>
          </a:stretch>
        </p:blipFill>
        <p:spPr bwMode="auto">
          <a:xfrm>
            <a:off x="3143240" y="1857364"/>
            <a:ext cx="2428892" cy="1785950"/>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r="9" b="42"/>
          <a:stretch>
            <a:fillRect/>
          </a:stretch>
        </p:blipFill>
        <p:spPr bwMode="auto">
          <a:xfrm>
            <a:off x="5715007" y="1857364"/>
            <a:ext cx="2455681" cy="1785950"/>
          </a:xfrm>
          <a:prstGeom prst="rect">
            <a:avLst/>
          </a:prstGeom>
          <a:noFill/>
          <a:ln w="9525">
            <a:noFill/>
            <a:miter lim="800000"/>
            <a:headEnd/>
            <a:tailEnd/>
          </a:ln>
          <a:effectLst/>
        </p:spPr>
      </p:pic>
      <p:pic>
        <p:nvPicPr>
          <p:cNvPr id="5125" name="Picture 5"/>
          <p:cNvPicPr>
            <a:picLocks noChangeAspect="1" noChangeArrowheads="1"/>
          </p:cNvPicPr>
          <p:nvPr/>
        </p:nvPicPr>
        <p:blipFill>
          <a:blip r:embed="rId6" cstate="print"/>
          <a:srcRect b="16"/>
          <a:stretch>
            <a:fillRect/>
          </a:stretch>
        </p:blipFill>
        <p:spPr bwMode="auto">
          <a:xfrm>
            <a:off x="642910" y="3786190"/>
            <a:ext cx="2428892" cy="1857388"/>
          </a:xfrm>
          <a:prstGeom prst="rect">
            <a:avLst/>
          </a:prstGeom>
          <a:noFill/>
          <a:ln w="9525">
            <a:noFill/>
            <a:miter lim="800000"/>
            <a:headEnd/>
            <a:tailEnd/>
          </a:ln>
          <a:effectLst/>
        </p:spPr>
      </p:pic>
      <p:pic>
        <p:nvPicPr>
          <p:cNvPr id="5126" name="Picture 6"/>
          <p:cNvPicPr>
            <a:picLocks noChangeAspect="1" noChangeArrowheads="1"/>
          </p:cNvPicPr>
          <p:nvPr/>
        </p:nvPicPr>
        <p:blipFill>
          <a:blip r:embed="rId7" cstate="print"/>
          <a:srcRect b="14"/>
          <a:stretch>
            <a:fillRect/>
          </a:stretch>
        </p:blipFill>
        <p:spPr bwMode="auto">
          <a:xfrm>
            <a:off x="3143240" y="3786190"/>
            <a:ext cx="2428892" cy="1857388"/>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cstate="print"/>
          <a:srcRect b="33"/>
          <a:stretch>
            <a:fillRect/>
          </a:stretch>
        </p:blipFill>
        <p:spPr bwMode="auto">
          <a:xfrm>
            <a:off x="5715008" y="3786190"/>
            <a:ext cx="1357322" cy="1500198"/>
          </a:xfrm>
          <a:prstGeom prst="rect">
            <a:avLst/>
          </a:prstGeom>
          <a:noFill/>
          <a:ln w="9525">
            <a:noFill/>
            <a:miter lim="800000"/>
            <a:headEnd/>
            <a:tailEnd/>
          </a:ln>
          <a:effectLst/>
        </p:spPr>
      </p:pic>
      <p:pic>
        <p:nvPicPr>
          <p:cNvPr id="5128" name="Picture 8"/>
          <p:cNvPicPr>
            <a:picLocks noChangeAspect="1" noChangeArrowheads="1"/>
          </p:cNvPicPr>
          <p:nvPr/>
        </p:nvPicPr>
        <p:blipFill>
          <a:blip r:embed="rId9" cstate="print"/>
          <a:srcRect b="33"/>
          <a:stretch>
            <a:fillRect/>
          </a:stretch>
        </p:blipFill>
        <p:spPr bwMode="auto">
          <a:xfrm>
            <a:off x="7072330" y="3786190"/>
            <a:ext cx="1357322" cy="1500198"/>
          </a:xfrm>
          <a:prstGeom prst="rect">
            <a:avLst/>
          </a:prstGeom>
          <a:noFill/>
          <a:ln w="9525">
            <a:noFill/>
            <a:miter lim="800000"/>
            <a:headEnd/>
            <a:tailEnd/>
          </a:ln>
          <a:effectLst/>
        </p:spPr>
      </p:pic>
      <p:pic>
        <p:nvPicPr>
          <p:cNvPr id="5129" name="Picture 9"/>
          <p:cNvPicPr>
            <a:picLocks noChangeAspect="1" noChangeArrowheads="1"/>
          </p:cNvPicPr>
          <p:nvPr/>
        </p:nvPicPr>
        <p:blipFill>
          <a:blip r:embed="rId10" cstate="print"/>
          <a:stretch>
            <a:fillRect/>
          </a:stretch>
        </p:blipFill>
        <p:spPr bwMode="auto">
          <a:xfrm>
            <a:off x="7072330" y="5286388"/>
            <a:ext cx="1357322" cy="1285884"/>
          </a:xfrm>
          <a:prstGeom prst="rect">
            <a:avLst/>
          </a:prstGeom>
          <a:noFill/>
          <a:ln w="9525">
            <a:noFill/>
            <a:miter lim="800000"/>
            <a:headEnd/>
            <a:tailEnd/>
          </a:ln>
          <a:effectLst/>
        </p:spPr>
      </p:pic>
      <p:pic>
        <p:nvPicPr>
          <p:cNvPr id="5130" name="Picture 10"/>
          <p:cNvPicPr>
            <a:picLocks noChangeAspect="1" noChangeArrowheads="1"/>
          </p:cNvPicPr>
          <p:nvPr/>
        </p:nvPicPr>
        <p:blipFill>
          <a:blip r:embed="rId11" cstate="print"/>
          <a:srcRect b="150"/>
          <a:stretch>
            <a:fillRect/>
          </a:stretch>
        </p:blipFill>
        <p:spPr bwMode="auto">
          <a:xfrm>
            <a:off x="5715008" y="5214950"/>
            <a:ext cx="1357322" cy="1357322"/>
          </a:xfrm>
          <a:prstGeom prst="rect">
            <a:avLst/>
          </a:prstGeom>
          <a:noFill/>
          <a:ln w="9525">
            <a:noFill/>
            <a:miter lim="800000"/>
            <a:headEnd/>
            <a:tailEnd/>
          </a:ln>
          <a:effectLst/>
        </p:spPr>
      </p:pic>
      <p:sp>
        <p:nvSpPr>
          <p:cNvPr id="13" name="TextBox 12"/>
          <p:cNvSpPr txBox="1"/>
          <p:nvPr/>
        </p:nvSpPr>
        <p:spPr>
          <a:xfrm>
            <a:off x="571472" y="6143644"/>
            <a:ext cx="4500594" cy="369332"/>
          </a:xfrm>
          <a:prstGeom prst="rect">
            <a:avLst/>
          </a:prstGeom>
          <a:noFill/>
        </p:spPr>
        <p:txBody>
          <a:bodyPr wrap="square" rtlCol="0">
            <a:spAutoFit/>
          </a:bodyPr>
          <a:lstStyle/>
          <a:p>
            <a:r>
              <a:rPr lang="zh-CN" altLang="en-US" dirty="0" smtClean="0"/>
              <a:t>平扫密度不均匀，增强：快进快出</a:t>
            </a:r>
            <a:endParaRPr lang="zh-CN"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539552" y="6237312"/>
            <a:ext cx="3672408" cy="360040"/>
          </a:xfrm>
        </p:spPr>
        <p:txBody>
          <a:bodyPr>
            <a:noAutofit/>
          </a:bodyPr>
          <a:lstStyle/>
          <a:p>
            <a:r>
              <a:rPr lang="zh-CN" altLang="en-US" sz="1800" dirty="0" smtClean="0"/>
              <a:t>女，</a:t>
            </a:r>
            <a:r>
              <a:rPr lang="en-US" altLang="zh-CN" sz="1800" dirty="0" smtClean="0"/>
              <a:t>20</a:t>
            </a:r>
            <a:r>
              <a:rPr lang="zh-CN" altLang="en-US" sz="1800" dirty="0" smtClean="0"/>
              <a:t>岁；</a:t>
            </a:r>
            <a:r>
              <a:rPr lang="en-US" altLang="zh-CN" sz="1800" dirty="0" smtClean="0"/>
              <a:t>T3b</a:t>
            </a:r>
            <a:endParaRPr lang="zh-CN" altLang="en-US" sz="1800" dirty="0"/>
          </a:p>
        </p:txBody>
      </p:sp>
      <p:sp>
        <p:nvSpPr>
          <p:cNvPr id="4" name="标题 1"/>
          <p:cNvSpPr>
            <a:spLocks noGrp="1"/>
          </p:cNvSpPr>
          <p:nvPr>
            <p:ph type="title"/>
          </p:nvPr>
        </p:nvSpPr>
        <p:spPr/>
        <p:txBody>
          <a:bodyPr>
            <a:normAutofit fontScale="90000"/>
          </a:bodyPr>
          <a:lstStyle/>
          <a:p>
            <a:r>
              <a:rPr lang="en-US" altLang="zh-CN" sz="4400" dirty="0" smtClean="0"/>
              <a:t>Xp11</a:t>
            </a:r>
            <a:r>
              <a:rPr lang="zh-CN" altLang="en-US" sz="4400" dirty="0" smtClean="0"/>
              <a:t>易位癌</a:t>
            </a:r>
            <a:r>
              <a:rPr lang="en-US" altLang="zh-CN" dirty="0" smtClean="0"/>
              <a:t/>
            </a:r>
            <a:br>
              <a:rPr lang="en-US" altLang="zh-CN" dirty="0" smtClean="0"/>
            </a:br>
            <a:r>
              <a:rPr lang="en-US" altLang="zh-CN" sz="2700" b="1" dirty="0" smtClean="0">
                <a:solidFill>
                  <a:srgbClr val="00B050"/>
                </a:solidFill>
              </a:rPr>
              <a:t>Xp11.2 Translocation–</a:t>
            </a:r>
            <a:r>
              <a:rPr lang="en-US" altLang="zh-CN" sz="2700" b="1" i="1" dirty="0" smtClean="0">
                <a:solidFill>
                  <a:srgbClr val="00B050"/>
                </a:solidFill>
              </a:rPr>
              <a:t>TFE3 Gene Fusion Carcinoma</a:t>
            </a:r>
            <a:endParaRPr lang="zh-CN" altLang="en-US" sz="2700" dirty="0">
              <a:solidFill>
                <a:srgbClr val="00B050"/>
              </a:solidFill>
            </a:endParaRPr>
          </a:p>
        </p:txBody>
      </p:sp>
      <p:pic>
        <p:nvPicPr>
          <p:cNvPr id="1026" name="Picture 2"/>
          <p:cNvPicPr>
            <a:picLocks noChangeAspect="1" noChangeArrowheads="1"/>
          </p:cNvPicPr>
          <p:nvPr/>
        </p:nvPicPr>
        <p:blipFill>
          <a:blip r:embed="rId3" cstate="print"/>
          <a:srcRect r="70" b="38"/>
          <a:stretch>
            <a:fillRect/>
          </a:stretch>
        </p:blipFill>
        <p:spPr bwMode="auto">
          <a:xfrm>
            <a:off x="422384" y="1500174"/>
            <a:ext cx="2792294" cy="2071702"/>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r="70" b="38"/>
          <a:stretch>
            <a:fillRect/>
          </a:stretch>
        </p:blipFill>
        <p:spPr bwMode="auto">
          <a:xfrm>
            <a:off x="3258162" y="1500174"/>
            <a:ext cx="2792294" cy="2071702"/>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r="35"/>
          <a:stretch>
            <a:fillRect/>
          </a:stretch>
        </p:blipFill>
        <p:spPr bwMode="auto">
          <a:xfrm>
            <a:off x="6072198" y="1500175"/>
            <a:ext cx="2702220" cy="2071702"/>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tretch>
            <a:fillRect/>
          </a:stretch>
        </p:blipFill>
        <p:spPr bwMode="auto">
          <a:xfrm>
            <a:off x="428594" y="3771902"/>
            <a:ext cx="2786083" cy="2228866"/>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cstate="print"/>
          <a:srcRect r="58" b="102"/>
          <a:stretch>
            <a:fillRect/>
          </a:stretch>
        </p:blipFill>
        <p:spPr bwMode="auto">
          <a:xfrm>
            <a:off x="3214678" y="3786190"/>
            <a:ext cx="2888580" cy="2214578"/>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cstate="print"/>
          <a:srcRect r="32"/>
          <a:stretch>
            <a:fillRect/>
          </a:stretch>
        </p:blipFill>
        <p:spPr bwMode="auto">
          <a:xfrm>
            <a:off x="6086906" y="3786190"/>
            <a:ext cx="2699936" cy="2238971"/>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z="4400" dirty="0" smtClean="0"/>
              <a:t>肾癌相关的神经母细胞瘤</a:t>
            </a:r>
            <a:r>
              <a:rPr lang="en-US" altLang="zh-CN" dirty="0" smtClean="0"/>
              <a:t/>
            </a:r>
            <a:br>
              <a:rPr lang="en-US" altLang="zh-CN" dirty="0" smtClean="0"/>
            </a:br>
            <a:r>
              <a:rPr lang="en-US" altLang="zh-CN" b="1" dirty="0" smtClean="0"/>
              <a:t> </a:t>
            </a:r>
            <a:r>
              <a:rPr lang="en-US" altLang="zh-CN" sz="2700" b="1" dirty="0" err="1" smtClean="0">
                <a:solidFill>
                  <a:srgbClr val="00B050"/>
                </a:solidFill>
              </a:rPr>
              <a:t>Neuroblastoma</a:t>
            </a:r>
            <a:r>
              <a:rPr lang="en-US" altLang="zh-CN" sz="2700" b="1" dirty="0" smtClean="0">
                <a:solidFill>
                  <a:srgbClr val="00B050"/>
                </a:solidFill>
              </a:rPr>
              <a:t>-associated RCC</a:t>
            </a:r>
            <a:endParaRPr lang="zh-CN" altLang="en-US" sz="2700" dirty="0">
              <a:solidFill>
                <a:srgbClr val="00B050"/>
              </a:solidFill>
            </a:endParaRPr>
          </a:p>
        </p:txBody>
      </p:sp>
      <p:sp>
        <p:nvSpPr>
          <p:cNvPr id="3" name="内容占位符 2"/>
          <p:cNvSpPr>
            <a:spLocks noGrp="1"/>
          </p:cNvSpPr>
          <p:nvPr>
            <p:ph sz="quarter" idx="1"/>
          </p:nvPr>
        </p:nvSpPr>
        <p:spPr>
          <a:xfrm>
            <a:off x="928662" y="1857364"/>
            <a:ext cx="7772400" cy="3552836"/>
          </a:xfrm>
        </p:spPr>
        <p:txBody>
          <a:bodyPr>
            <a:normAutofit/>
          </a:bodyPr>
          <a:lstStyle/>
          <a:p>
            <a:pPr algn="just"/>
            <a:r>
              <a:rPr lang="zh-CN" altLang="en-US" sz="3000" dirty="0" smtClean="0"/>
              <a:t>小儿，占年轻人肾癌的</a:t>
            </a:r>
            <a:r>
              <a:rPr lang="en-US" altLang="zh-CN" sz="3000" dirty="0" smtClean="0"/>
              <a:t>2.5%</a:t>
            </a:r>
          </a:p>
          <a:p>
            <a:pPr algn="just"/>
            <a:r>
              <a:rPr lang="zh-CN" altLang="en-US" sz="3000" dirty="0" smtClean="0"/>
              <a:t>神经母细胞瘤诊断后数年发病</a:t>
            </a:r>
            <a:endParaRPr lang="en-US" altLang="zh-CN" sz="3000" dirty="0" smtClean="0"/>
          </a:p>
          <a:p>
            <a:pPr algn="just"/>
            <a:r>
              <a:rPr lang="zh-CN" altLang="en-US" sz="3000" dirty="0" smtClean="0"/>
              <a:t>肿瘤不均匀实变</a:t>
            </a:r>
            <a:endParaRPr lang="en-US" altLang="zh-CN" sz="3000" dirty="0" smtClean="0"/>
          </a:p>
          <a:p>
            <a:pPr algn="just"/>
            <a:r>
              <a:rPr lang="zh-CN" altLang="en-US" sz="2200" dirty="0" smtClean="0"/>
              <a:t>神经母细胞瘤</a:t>
            </a:r>
            <a:r>
              <a:rPr lang="en-US" altLang="zh-CN" sz="2200" dirty="0" smtClean="0"/>
              <a:t>( NB) </a:t>
            </a:r>
            <a:r>
              <a:rPr lang="zh-CN" altLang="en-US" sz="2200" dirty="0" smtClean="0"/>
              <a:t>又称交感神经母细胞瘤，来源于神经嵴的原始神经外胚层移行细胞或多潜能交感干细胞，发生于肾上腺髓质，腹膜后、后纵隔、下颈部和盆腔后壁的交感神经系统，多见于婴幼儿。该病高度恶性，浸润性生长，常早期转移且起病隐匿，临床表现无特征性，确诊时多已是晚期。</a:t>
            </a:r>
            <a:endParaRPr lang="zh-CN" altLang="en-US" sz="22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smtClean="0"/>
              <a:t>肾癌相关的神经母细胞瘤</a:t>
            </a:r>
            <a:r>
              <a:rPr lang="en-US" altLang="zh-CN" sz="2400" dirty="0" smtClean="0"/>
              <a:t/>
            </a:r>
            <a:br>
              <a:rPr lang="en-US" altLang="zh-CN" sz="2400" dirty="0" smtClean="0"/>
            </a:br>
            <a:r>
              <a:rPr lang="en-US" altLang="zh-CN" sz="2400" b="1" dirty="0" smtClean="0"/>
              <a:t> </a:t>
            </a:r>
            <a:r>
              <a:rPr lang="en-US" altLang="zh-CN" sz="2400" b="1" dirty="0" err="1" smtClean="0">
                <a:solidFill>
                  <a:srgbClr val="00B050"/>
                </a:solidFill>
              </a:rPr>
              <a:t>Neuroblastoma</a:t>
            </a:r>
            <a:r>
              <a:rPr lang="en-US" altLang="zh-CN" sz="2400" b="1" dirty="0" smtClean="0">
                <a:solidFill>
                  <a:srgbClr val="00B050"/>
                </a:solidFill>
              </a:rPr>
              <a:t>-associated RCC</a:t>
            </a:r>
            <a:endParaRPr lang="zh-CN" altLang="en-US" sz="2400" dirty="0"/>
          </a:p>
        </p:txBody>
      </p:sp>
      <p:sp>
        <p:nvSpPr>
          <p:cNvPr id="3" name="内容占位符 2"/>
          <p:cNvSpPr>
            <a:spLocks noGrp="1"/>
          </p:cNvSpPr>
          <p:nvPr>
            <p:ph sz="quarter" idx="1"/>
          </p:nvPr>
        </p:nvSpPr>
        <p:spPr>
          <a:xfrm>
            <a:off x="914400" y="5981736"/>
            <a:ext cx="7772400" cy="233346"/>
          </a:xfrm>
        </p:spPr>
        <p:txBody>
          <a:bodyPr>
            <a:normAutofit fontScale="40000" lnSpcReduction="20000"/>
          </a:bodyPr>
          <a:lstStyle/>
          <a:p>
            <a:r>
              <a:rPr lang="zh-CN" altLang="en-US" dirty="0" smtClean="0"/>
              <a:t>姜涛</a:t>
            </a:r>
            <a:r>
              <a:rPr lang="en-US" altLang="zh-CN" dirty="0" smtClean="0"/>
              <a:t>,</a:t>
            </a:r>
            <a:r>
              <a:rPr lang="zh-CN" altLang="en-US" dirty="0" smtClean="0"/>
              <a:t>马林</a:t>
            </a:r>
            <a:r>
              <a:rPr lang="en-US" altLang="zh-CN" dirty="0" smtClean="0"/>
              <a:t>,</a:t>
            </a:r>
            <a:r>
              <a:rPr lang="zh-CN" altLang="en-US" dirty="0" smtClean="0"/>
              <a:t>程流泉</a:t>
            </a:r>
            <a:r>
              <a:rPr lang="en-US" altLang="zh-CN" dirty="0" smtClean="0"/>
              <a:t>,</a:t>
            </a:r>
            <a:r>
              <a:rPr lang="zh-CN" altLang="en-US" dirty="0" smtClean="0"/>
              <a:t>娄昕</a:t>
            </a:r>
            <a:r>
              <a:rPr lang="en-US" altLang="zh-CN" dirty="0" smtClean="0"/>
              <a:t>,</a:t>
            </a:r>
            <a:r>
              <a:rPr lang="zh-CN" altLang="en-US" dirty="0" smtClean="0"/>
              <a:t>蔡幼铨</a:t>
            </a:r>
            <a:r>
              <a:rPr lang="en-US" altLang="zh-CN" dirty="0" smtClean="0"/>
              <a:t>,</a:t>
            </a:r>
            <a:r>
              <a:rPr lang="zh-CN" altLang="en-US" dirty="0" smtClean="0"/>
              <a:t>谢立旗</a:t>
            </a:r>
            <a:r>
              <a:rPr lang="en-US" altLang="zh-CN" dirty="0" smtClean="0"/>
              <a:t>,. </a:t>
            </a:r>
            <a:r>
              <a:rPr lang="zh-CN" altLang="en-US" dirty="0" smtClean="0">
                <a:hlinkClick r:id="rId2" action="ppaction://hlinkfile" tooltip="肾脏神经母细胞瘤影像1例"/>
              </a:rPr>
              <a:t>肾脏神经母细胞瘤影像</a:t>
            </a:r>
            <a:r>
              <a:rPr lang="en-US" altLang="zh-CN" dirty="0" smtClean="0">
                <a:hlinkClick r:id="rId2" action="ppaction://hlinkfile" tooltip="肾脏神经母细胞瘤影像1例"/>
              </a:rPr>
              <a:t>1</a:t>
            </a:r>
            <a:r>
              <a:rPr lang="zh-CN" altLang="en-US" dirty="0" smtClean="0">
                <a:hlinkClick r:id="rId2" action="ppaction://hlinkfile" tooltip="肾脏神经母细胞瘤影像1例"/>
              </a:rPr>
              <a:t>例</a:t>
            </a:r>
            <a:r>
              <a:rPr lang="en-US" altLang="zh-CN" dirty="0" smtClean="0"/>
              <a:t>. </a:t>
            </a:r>
            <a:r>
              <a:rPr lang="zh-CN" altLang="en-US" i="1" dirty="0" smtClean="0"/>
              <a:t>中国医学影像学杂志</a:t>
            </a:r>
            <a:r>
              <a:rPr lang="zh-CN" altLang="en-US" dirty="0" smtClean="0"/>
              <a:t> </a:t>
            </a:r>
            <a:r>
              <a:rPr lang="en-US" altLang="zh-CN" i="1" dirty="0" smtClean="0"/>
              <a:t>, 2014, (12)</a:t>
            </a:r>
            <a:r>
              <a:rPr lang="zh-CN" altLang="en-US" dirty="0" smtClean="0"/>
              <a:t> </a:t>
            </a:r>
            <a:endParaRPr lang="zh-CN" altLang="en-US" dirty="0"/>
          </a:p>
        </p:txBody>
      </p:sp>
      <p:pic>
        <p:nvPicPr>
          <p:cNvPr id="3074" name="Picture 2"/>
          <p:cNvPicPr>
            <a:picLocks noChangeAspect="1" noChangeArrowheads="1"/>
          </p:cNvPicPr>
          <p:nvPr/>
        </p:nvPicPr>
        <p:blipFill>
          <a:blip r:embed="rId3" cstate="print"/>
          <a:srcRect/>
          <a:stretch>
            <a:fillRect/>
          </a:stretch>
        </p:blipFill>
        <p:spPr bwMode="auto">
          <a:xfrm>
            <a:off x="357158" y="1357298"/>
            <a:ext cx="2143140" cy="214314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2500297" y="1357298"/>
            <a:ext cx="2139027" cy="2143140"/>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4643438" y="1357298"/>
            <a:ext cx="2143140" cy="2143140"/>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cstate="print"/>
          <a:srcRect/>
          <a:stretch>
            <a:fillRect/>
          </a:stretch>
        </p:blipFill>
        <p:spPr bwMode="auto">
          <a:xfrm>
            <a:off x="6786578" y="1357298"/>
            <a:ext cx="2143140" cy="2143140"/>
          </a:xfrm>
          <a:prstGeom prst="rect">
            <a:avLst/>
          </a:prstGeom>
          <a:noFill/>
          <a:ln w="9525">
            <a:noFill/>
            <a:miter lim="800000"/>
            <a:headEnd/>
            <a:tailEnd/>
          </a:ln>
          <a:effectLst/>
        </p:spPr>
      </p:pic>
      <p:pic>
        <p:nvPicPr>
          <p:cNvPr id="3078" name="Picture 6"/>
          <p:cNvPicPr>
            <a:picLocks noChangeAspect="1" noChangeArrowheads="1"/>
          </p:cNvPicPr>
          <p:nvPr/>
        </p:nvPicPr>
        <p:blipFill>
          <a:blip r:embed="rId7" cstate="print"/>
          <a:srcRect/>
          <a:stretch>
            <a:fillRect/>
          </a:stretch>
        </p:blipFill>
        <p:spPr bwMode="auto">
          <a:xfrm>
            <a:off x="357158" y="3571876"/>
            <a:ext cx="2143140" cy="2143140"/>
          </a:xfrm>
          <a:prstGeom prst="rect">
            <a:avLst/>
          </a:prstGeom>
          <a:noFill/>
          <a:ln w="9525">
            <a:noFill/>
            <a:miter lim="800000"/>
            <a:headEnd/>
            <a:tailEnd/>
          </a:ln>
          <a:effectLst/>
        </p:spPr>
      </p:pic>
      <p:pic>
        <p:nvPicPr>
          <p:cNvPr id="3079" name="Picture 7"/>
          <p:cNvPicPr>
            <a:picLocks noChangeAspect="1" noChangeArrowheads="1"/>
          </p:cNvPicPr>
          <p:nvPr/>
        </p:nvPicPr>
        <p:blipFill>
          <a:blip r:embed="rId8" cstate="print"/>
          <a:srcRect/>
          <a:stretch>
            <a:fillRect/>
          </a:stretch>
        </p:blipFill>
        <p:spPr bwMode="auto">
          <a:xfrm>
            <a:off x="2500298" y="3571876"/>
            <a:ext cx="2143140" cy="2143140"/>
          </a:xfrm>
          <a:prstGeom prst="rect">
            <a:avLst/>
          </a:prstGeom>
          <a:noFill/>
          <a:ln w="9525">
            <a:noFill/>
            <a:miter lim="800000"/>
            <a:headEnd/>
            <a:tailEnd/>
          </a:ln>
          <a:effectLst/>
        </p:spPr>
      </p:pic>
      <p:pic>
        <p:nvPicPr>
          <p:cNvPr id="3080" name="Picture 8"/>
          <p:cNvPicPr>
            <a:picLocks noChangeAspect="1" noChangeArrowheads="1"/>
          </p:cNvPicPr>
          <p:nvPr/>
        </p:nvPicPr>
        <p:blipFill>
          <a:blip r:embed="rId9" cstate="print"/>
          <a:srcRect/>
          <a:stretch>
            <a:fillRect/>
          </a:stretch>
        </p:blipFill>
        <p:spPr bwMode="auto">
          <a:xfrm>
            <a:off x="4643438" y="3571326"/>
            <a:ext cx="2151950" cy="2143689"/>
          </a:xfrm>
          <a:prstGeom prst="rect">
            <a:avLst/>
          </a:prstGeom>
          <a:noFill/>
          <a:ln w="9525">
            <a:noFill/>
            <a:miter lim="800000"/>
            <a:headEnd/>
            <a:tailEnd/>
          </a:ln>
          <a:effectLst/>
        </p:spPr>
      </p:pic>
      <p:pic>
        <p:nvPicPr>
          <p:cNvPr id="3081" name="Picture 9"/>
          <p:cNvPicPr>
            <a:picLocks noChangeAspect="1" noChangeArrowheads="1"/>
          </p:cNvPicPr>
          <p:nvPr/>
        </p:nvPicPr>
        <p:blipFill>
          <a:blip r:embed="rId10" cstate="print"/>
          <a:srcRect/>
          <a:stretch>
            <a:fillRect/>
          </a:stretch>
        </p:blipFill>
        <p:spPr bwMode="auto">
          <a:xfrm>
            <a:off x="6786578" y="3571876"/>
            <a:ext cx="2143140" cy="214314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642910" y="1571612"/>
            <a:ext cx="7772400" cy="4572000"/>
          </a:xfrm>
        </p:spPr>
        <p:txBody>
          <a:bodyPr>
            <a:normAutofit fontScale="92500" lnSpcReduction="10000"/>
          </a:bodyPr>
          <a:lstStyle/>
          <a:p>
            <a:pPr algn="just"/>
            <a:r>
              <a:rPr lang="zh-CN" altLang="en-US" dirty="0" smtClean="0"/>
              <a:t>腹膜后（尤其是肾上腺区）、纵隔内较大的分叶状软组织肿块，边界不清晰、包膜不完整，向周围浸润并伴局部淋巴结转移。</a:t>
            </a:r>
            <a:endParaRPr lang="en-US" altLang="zh-CN" dirty="0" smtClean="0"/>
          </a:p>
          <a:p>
            <a:pPr algn="just"/>
            <a:r>
              <a:rPr lang="zh-CN" altLang="en-US" dirty="0" smtClean="0"/>
              <a:t>易坏死、出血、囊变及钙化，其中钙化发生率约为</a:t>
            </a:r>
            <a:r>
              <a:rPr lang="en-US" altLang="zh-CN" dirty="0" smtClean="0"/>
              <a:t>70%</a:t>
            </a:r>
            <a:r>
              <a:rPr lang="zh-CN" altLang="en-US" dirty="0" smtClean="0"/>
              <a:t>。</a:t>
            </a:r>
            <a:endParaRPr lang="en-US" altLang="zh-CN" dirty="0" smtClean="0"/>
          </a:p>
          <a:p>
            <a:pPr algn="just"/>
            <a:r>
              <a:rPr lang="zh-CN" altLang="en-US" dirty="0" smtClean="0"/>
              <a:t>肿瘤</a:t>
            </a:r>
            <a:r>
              <a:rPr lang="en-US" altLang="zh-CN" dirty="0" smtClean="0"/>
              <a:t>T1WI </a:t>
            </a:r>
            <a:r>
              <a:rPr lang="zh-CN" altLang="en-US" dirty="0" smtClean="0"/>
              <a:t>呈等或稍低信号，</a:t>
            </a:r>
            <a:r>
              <a:rPr lang="en-US" altLang="zh-CN" dirty="0" smtClean="0"/>
              <a:t>T2WI </a:t>
            </a:r>
            <a:r>
              <a:rPr lang="zh-CN" altLang="en-US" dirty="0" smtClean="0"/>
              <a:t>呈等或稍高信号，囊变坏死区呈更长</a:t>
            </a:r>
            <a:r>
              <a:rPr lang="en-US" altLang="zh-CN" dirty="0" smtClean="0"/>
              <a:t>T1 </a:t>
            </a:r>
            <a:r>
              <a:rPr lang="zh-CN" altLang="en-US" dirty="0" smtClean="0"/>
              <a:t>更长</a:t>
            </a:r>
            <a:r>
              <a:rPr lang="en-US" altLang="zh-CN" dirty="0" smtClean="0"/>
              <a:t>T2 </a:t>
            </a:r>
            <a:r>
              <a:rPr lang="zh-CN" altLang="en-US" dirty="0" smtClean="0"/>
              <a:t>信号，出血为短</a:t>
            </a:r>
            <a:r>
              <a:rPr lang="en-US" altLang="zh-CN" dirty="0" smtClean="0"/>
              <a:t>T1 </a:t>
            </a:r>
            <a:r>
              <a:rPr lang="zh-CN" altLang="en-US" dirty="0" smtClean="0"/>
              <a:t>信号，钙化为短</a:t>
            </a:r>
            <a:r>
              <a:rPr lang="en-US" altLang="zh-CN" dirty="0" smtClean="0"/>
              <a:t>T2 </a:t>
            </a:r>
            <a:r>
              <a:rPr lang="zh-CN" altLang="en-US" dirty="0" smtClean="0"/>
              <a:t>信号，另外肿瘤内可见由神经纤维和神经节细胞构成的短</a:t>
            </a:r>
            <a:r>
              <a:rPr lang="en-US" altLang="zh-CN" dirty="0" smtClean="0"/>
              <a:t>T2 </a:t>
            </a:r>
            <a:r>
              <a:rPr lang="zh-CN" altLang="en-US" dirty="0" smtClean="0"/>
              <a:t>信号网格。</a:t>
            </a:r>
            <a:r>
              <a:rPr lang="en-US" altLang="zh-CN" dirty="0" smtClean="0"/>
              <a:t>CT </a:t>
            </a:r>
            <a:r>
              <a:rPr lang="zh-CN" altLang="en-US" dirty="0" smtClean="0"/>
              <a:t>呈等或稍低密度。</a:t>
            </a:r>
            <a:r>
              <a:rPr lang="en-US" altLang="zh-CN" dirty="0" smtClean="0"/>
              <a:t>CT </a:t>
            </a:r>
            <a:r>
              <a:rPr lang="zh-CN" altLang="en-US" dirty="0" smtClean="0"/>
              <a:t>对发现钙化敏感，常为沙粒样、片状或团块状钙化。增强扫描可为轻度至明显强化，囊变、坏死区无强化。</a:t>
            </a:r>
            <a:endParaRPr lang="en-US" altLang="zh-CN" dirty="0" smtClean="0"/>
          </a:p>
          <a:p>
            <a:pPr algn="just"/>
            <a:r>
              <a:rPr lang="zh-CN" altLang="en-US" dirty="0" smtClean="0"/>
              <a:t>易跨越中线，包埋腹主动脉及下腔静脉，并将其推压前移。</a:t>
            </a:r>
            <a:endParaRPr lang="zh-CN" altLang="en-US" dirty="0"/>
          </a:p>
        </p:txBody>
      </p:sp>
      <p:sp>
        <p:nvSpPr>
          <p:cNvPr id="4" name="标题 1"/>
          <p:cNvSpPr>
            <a:spLocks noGrp="1"/>
          </p:cNvSpPr>
          <p:nvPr>
            <p:ph type="title"/>
          </p:nvPr>
        </p:nvSpPr>
        <p:spPr/>
        <p:txBody>
          <a:bodyPr>
            <a:noAutofit/>
          </a:bodyPr>
          <a:lstStyle/>
          <a:p>
            <a:r>
              <a:rPr lang="zh-CN" altLang="en-US" dirty="0" smtClean="0"/>
              <a:t>肾癌相关的神经母细胞瘤</a:t>
            </a:r>
            <a:r>
              <a:rPr lang="en-US" altLang="zh-CN" sz="2400" dirty="0" smtClean="0"/>
              <a:t/>
            </a:r>
            <a:br>
              <a:rPr lang="en-US" altLang="zh-CN" sz="2400" dirty="0" smtClean="0"/>
            </a:br>
            <a:r>
              <a:rPr lang="en-US" altLang="zh-CN" sz="2400" b="1" dirty="0" smtClean="0"/>
              <a:t> </a:t>
            </a:r>
            <a:r>
              <a:rPr lang="en-US" altLang="zh-CN" sz="2400" b="1" dirty="0" err="1" smtClean="0">
                <a:solidFill>
                  <a:srgbClr val="00B050"/>
                </a:solidFill>
              </a:rPr>
              <a:t>Neuroblastoma</a:t>
            </a:r>
            <a:r>
              <a:rPr lang="en-US" altLang="zh-CN" sz="2400" b="1" dirty="0" smtClean="0">
                <a:solidFill>
                  <a:srgbClr val="00B050"/>
                </a:solidFill>
              </a:rPr>
              <a:t>-associated RCC</a:t>
            </a:r>
            <a:endParaRPr lang="zh-CN" altLang="en-US"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785786" y="1447800"/>
            <a:ext cx="7772400" cy="4572000"/>
          </a:xfrm>
        </p:spPr>
        <p:txBody>
          <a:bodyPr/>
          <a:lstStyle/>
          <a:p>
            <a:r>
              <a:rPr lang="zh-CN" altLang="en-US" dirty="0" smtClean="0"/>
              <a:t>罕见的肾脏恶性肿瘤</a:t>
            </a:r>
            <a:endParaRPr lang="en-US" altLang="zh-CN" dirty="0" smtClean="0"/>
          </a:p>
          <a:p>
            <a:r>
              <a:rPr lang="zh-CN" altLang="en-US" dirty="0" smtClean="0"/>
              <a:t>指病理学上不能将其归类为任何已知病理类型的肾细胞癌。</a:t>
            </a:r>
            <a:endParaRPr lang="en-US" altLang="zh-CN" dirty="0" smtClean="0"/>
          </a:p>
          <a:p>
            <a:r>
              <a:rPr lang="zh-CN" altLang="en-US" b="1" dirty="0" smtClean="0">
                <a:solidFill>
                  <a:srgbClr val="00B0F0"/>
                </a:solidFill>
              </a:rPr>
              <a:t>形态学多变、恶性程度高、预后极差。</a:t>
            </a:r>
            <a:endParaRPr lang="zh-CN" altLang="en-US" b="1" dirty="0">
              <a:solidFill>
                <a:srgbClr val="00B0F0"/>
              </a:solidFill>
            </a:endParaRPr>
          </a:p>
        </p:txBody>
      </p:sp>
      <p:sp>
        <p:nvSpPr>
          <p:cNvPr id="4" name="标题 1"/>
          <p:cNvSpPr>
            <a:spLocks noGrp="1"/>
          </p:cNvSpPr>
          <p:nvPr>
            <p:ph type="title"/>
          </p:nvPr>
        </p:nvSpPr>
        <p:spPr/>
        <p:txBody>
          <a:bodyPr>
            <a:normAutofit fontScale="90000"/>
          </a:bodyPr>
          <a:lstStyle/>
          <a:p>
            <a:r>
              <a:rPr lang="zh-CN" altLang="en-US" sz="4400" dirty="0" smtClean="0"/>
              <a:t>未分类肾癌</a:t>
            </a:r>
            <a:r>
              <a:rPr lang="en-US" sz="2700" dirty="0" smtClean="0">
                <a:solidFill>
                  <a:srgbClr val="00B050"/>
                </a:solidFill>
              </a:rPr>
              <a:t>(renal cell carcinoma , unclassified)</a:t>
            </a:r>
            <a:endParaRPr lang="zh-CN"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638"/>
            <a:ext cx="7772400" cy="868346"/>
          </a:xfrm>
        </p:spPr>
        <p:txBody>
          <a:bodyPr>
            <a:normAutofit fontScale="90000"/>
          </a:bodyPr>
          <a:lstStyle/>
          <a:p>
            <a:r>
              <a:rPr lang="zh-CN" altLang="en-US" sz="4400" dirty="0" smtClean="0"/>
              <a:t>未分类肾癌</a:t>
            </a:r>
            <a:r>
              <a:rPr lang="en-US" sz="2700" dirty="0" smtClean="0">
                <a:solidFill>
                  <a:srgbClr val="00B050"/>
                </a:solidFill>
              </a:rPr>
              <a:t>(renal cell carcinoma , unclassified)</a:t>
            </a:r>
            <a:endParaRPr lang="zh-CN" altLang="en-US" dirty="0"/>
          </a:p>
        </p:txBody>
      </p:sp>
      <p:sp>
        <p:nvSpPr>
          <p:cNvPr id="3" name="内容占位符 2"/>
          <p:cNvSpPr>
            <a:spLocks noGrp="1"/>
          </p:cNvSpPr>
          <p:nvPr>
            <p:ph sz="quarter" idx="1"/>
          </p:nvPr>
        </p:nvSpPr>
        <p:spPr>
          <a:xfrm>
            <a:off x="539552" y="6338926"/>
            <a:ext cx="7772400" cy="233346"/>
          </a:xfrm>
        </p:spPr>
        <p:txBody>
          <a:bodyPr>
            <a:noAutofit/>
          </a:bodyPr>
          <a:lstStyle/>
          <a:p>
            <a:r>
              <a:rPr lang="en-US" altLang="zh-CN" sz="1600" dirty="0" smtClean="0">
                <a:solidFill>
                  <a:srgbClr val="333333"/>
                </a:solidFill>
                <a:latin typeface="Arial"/>
              </a:rPr>
              <a:t>T3a</a:t>
            </a:r>
            <a:r>
              <a:rPr lang="zh-CN" altLang="en-US" sz="1600" dirty="0" smtClean="0">
                <a:solidFill>
                  <a:srgbClr val="333333"/>
                </a:solidFill>
                <a:latin typeface="Arial"/>
              </a:rPr>
              <a:t>，肿瘤累及包膜外</a:t>
            </a:r>
            <a:endParaRPr lang="zh-CN" altLang="zh-CN" sz="1600" dirty="0" smtClean="0">
              <a:solidFill>
                <a:srgbClr val="333333"/>
              </a:solidFill>
              <a:latin typeface="Arial"/>
            </a:endParaRPr>
          </a:p>
        </p:txBody>
      </p:sp>
      <p:pic>
        <p:nvPicPr>
          <p:cNvPr id="7173" name="Picture 5"/>
          <p:cNvPicPr>
            <a:picLocks noChangeAspect="1" noChangeArrowheads="1"/>
          </p:cNvPicPr>
          <p:nvPr/>
        </p:nvPicPr>
        <p:blipFill>
          <a:blip r:embed="rId3" cstate="print"/>
          <a:srcRect l="7621" r="3471" b="6071"/>
          <a:stretch>
            <a:fillRect/>
          </a:stretch>
        </p:blipFill>
        <p:spPr bwMode="auto">
          <a:xfrm>
            <a:off x="3143239" y="3786190"/>
            <a:ext cx="2742297" cy="2428892"/>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l="30947" t="15181" r="31167" b="19618"/>
          <a:stretch>
            <a:fillRect/>
          </a:stretch>
        </p:blipFill>
        <p:spPr bwMode="auto">
          <a:xfrm>
            <a:off x="428596" y="1285860"/>
            <a:ext cx="2640100" cy="2428892"/>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l="29963" t="11807" r="29200" b="19841"/>
          <a:stretch>
            <a:fillRect/>
          </a:stretch>
        </p:blipFill>
        <p:spPr bwMode="auto">
          <a:xfrm>
            <a:off x="3143239" y="1285860"/>
            <a:ext cx="2714645" cy="2428892"/>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srcRect l="46465" t="31652" r="31141" b="26456"/>
          <a:stretch>
            <a:fillRect/>
          </a:stretch>
        </p:blipFill>
        <p:spPr bwMode="auto">
          <a:xfrm>
            <a:off x="6215074" y="1285860"/>
            <a:ext cx="2428892" cy="2428892"/>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a:srcRect l="30149" t="14595" r="31662" b="19920"/>
          <a:stretch>
            <a:fillRect/>
          </a:stretch>
        </p:blipFill>
        <p:spPr bwMode="auto">
          <a:xfrm>
            <a:off x="428596" y="3786190"/>
            <a:ext cx="2649700" cy="2428892"/>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a:srcRect l="47643" t="36061" r="33498" b="26456"/>
          <a:stretch>
            <a:fillRect/>
          </a:stretch>
        </p:blipFill>
        <p:spPr bwMode="auto">
          <a:xfrm>
            <a:off x="6215074" y="3786190"/>
            <a:ext cx="2428892" cy="2580698"/>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611560" y="6165304"/>
            <a:ext cx="7772400" cy="233346"/>
          </a:xfrm>
        </p:spPr>
        <p:txBody>
          <a:bodyPr>
            <a:noAutofit/>
          </a:bodyPr>
          <a:lstStyle/>
          <a:p>
            <a:r>
              <a:rPr lang="en-US" altLang="zh-CN" sz="1800" dirty="0" smtClean="0"/>
              <a:t>T3a</a:t>
            </a:r>
            <a:r>
              <a:rPr lang="zh-CN" altLang="en-US" sz="1800" dirty="0" smtClean="0"/>
              <a:t>，侵犯肾门周围脂肪组织和左肾静脉</a:t>
            </a:r>
            <a:endParaRPr lang="zh-CN" altLang="en-US" sz="1800" dirty="0"/>
          </a:p>
        </p:txBody>
      </p:sp>
      <p:sp>
        <p:nvSpPr>
          <p:cNvPr id="4" name="标题 1"/>
          <p:cNvSpPr>
            <a:spLocks noGrp="1"/>
          </p:cNvSpPr>
          <p:nvPr>
            <p:ph type="title"/>
          </p:nvPr>
        </p:nvSpPr>
        <p:spPr>
          <a:xfrm>
            <a:off x="914400" y="274638"/>
            <a:ext cx="7772400" cy="868346"/>
          </a:xfrm>
        </p:spPr>
        <p:txBody>
          <a:bodyPr>
            <a:normAutofit fontScale="90000"/>
          </a:bodyPr>
          <a:lstStyle/>
          <a:p>
            <a:r>
              <a:rPr lang="zh-CN" altLang="en-US" sz="4400" dirty="0" smtClean="0"/>
              <a:t>未分类肾癌</a:t>
            </a:r>
            <a:r>
              <a:rPr lang="en-US" sz="2700" dirty="0" smtClean="0">
                <a:solidFill>
                  <a:srgbClr val="00B050"/>
                </a:solidFill>
              </a:rPr>
              <a:t>(renal cell carcinoma , unclassified)</a:t>
            </a:r>
            <a:endParaRPr lang="zh-CN" altLang="en-US" dirty="0"/>
          </a:p>
        </p:txBody>
      </p:sp>
      <p:pic>
        <p:nvPicPr>
          <p:cNvPr id="9218" name="Picture 2"/>
          <p:cNvPicPr>
            <a:picLocks noChangeAspect="1" noChangeArrowheads="1"/>
          </p:cNvPicPr>
          <p:nvPr/>
        </p:nvPicPr>
        <p:blipFill>
          <a:blip r:embed="rId3" cstate="print"/>
          <a:srcRect b="75"/>
          <a:stretch>
            <a:fillRect/>
          </a:stretch>
        </p:blipFill>
        <p:spPr bwMode="auto">
          <a:xfrm>
            <a:off x="99360" y="1357298"/>
            <a:ext cx="2972442" cy="2071702"/>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cstate="print"/>
          <a:srcRect b="77"/>
          <a:stretch>
            <a:fillRect/>
          </a:stretch>
        </p:blipFill>
        <p:spPr bwMode="auto">
          <a:xfrm>
            <a:off x="3071802" y="1357298"/>
            <a:ext cx="2882368" cy="2071702"/>
          </a:xfrm>
          <a:prstGeom prst="rect">
            <a:avLst/>
          </a:prstGeom>
          <a:noFill/>
          <a:ln w="9525">
            <a:noFill/>
            <a:miter lim="800000"/>
            <a:headEnd/>
            <a:tailEnd/>
          </a:ln>
          <a:effectLst/>
        </p:spPr>
      </p:pic>
      <p:pic>
        <p:nvPicPr>
          <p:cNvPr id="9220" name="Picture 4"/>
          <p:cNvPicPr>
            <a:picLocks noChangeAspect="1" noChangeArrowheads="1"/>
          </p:cNvPicPr>
          <p:nvPr/>
        </p:nvPicPr>
        <p:blipFill>
          <a:blip r:embed="rId5" cstate="print"/>
          <a:srcRect b="100"/>
          <a:stretch>
            <a:fillRect/>
          </a:stretch>
        </p:blipFill>
        <p:spPr bwMode="auto">
          <a:xfrm>
            <a:off x="5786446" y="1357298"/>
            <a:ext cx="3255531" cy="2071702"/>
          </a:xfrm>
          <a:prstGeom prst="rect">
            <a:avLst/>
          </a:prstGeom>
          <a:noFill/>
          <a:ln w="9525">
            <a:noFill/>
            <a:miter lim="800000"/>
            <a:headEnd/>
            <a:tailEnd/>
          </a:ln>
          <a:effectLst/>
        </p:spPr>
      </p:pic>
      <p:pic>
        <p:nvPicPr>
          <p:cNvPr id="9221" name="Picture 5"/>
          <p:cNvPicPr>
            <a:picLocks noChangeAspect="1" noChangeArrowheads="1"/>
          </p:cNvPicPr>
          <p:nvPr/>
        </p:nvPicPr>
        <p:blipFill>
          <a:blip r:embed="rId6" cstate="print"/>
          <a:srcRect r="55"/>
          <a:stretch>
            <a:fillRect/>
          </a:stretch>
        </p:blipFill>
        <p:spPr bwMode="auto">
          <a:xfrm>
            <a:off x="110371" y="3500438"/>
            <a:ext cx="2961431" cy="2035984"/>
          </a:xfrm>
          <a:prstGeom prst="rect">
            <a:avLst/>
          </a:prstGeom>
          <a:noFill/>
          <a:ln w="9525">
            <a:noFill/>
            <a:miter lim="800000"/>
            <a:headEnd/>
            <a:tailEnd/>
          </a:ln>
          <a:effectLst/>
        </p:spPr>
      </p:pic>
      <p:pic>
        <p:nvPicPr>
          <p:cNvPr id="9222" name="Picture 6"/>
          <p:cNvPicPr>
            <a:picLocks noChangeAspect="1" noChangeArrowheads="1"/>
          </p:cNvPicPr>
          <p:nvPr/>
        </p:nvPicPr>
        <p:blipFill>
          <a:blip r:embed="rId7" cstate="print"/>
          <a:stretch>
            <a:fillRect/>
          </a:stretch>
        </p:blipFill>
        <p:spPr bwMode="auto">
          <a:xfrm>
            <a:off x="6143636" y="3500437"/>
            <a:ext cx="2857520" cy="2021173"/>
          </a:xfrm>
          <a:prstGeom prst="rect">
            <a:avLst/>
          </a:prstGeom>
          <a:noFill/>
          <a:ln w="9525">
            <a:noFill/>
            <a:miter lim="800000"/>
            <a:headEnd/>
            <a:tailEnd/>
          </a:ln>
          <a:effectLst/>
        </p:spPr>
      </p:pic>
      <p:pic>
        <p:nvPicPr>
          <p:cNvPr id="9223" name="Picture 7"/>
          <p:cNvPicPr>
            <a:picLocks noChangeAspect="1" noChangeArrowheads="1"/>
          </p:cNvPicPr>
          <p:nvPr/>
        </p:nvPicPr>
        <p:blipFill>
          <a:blip r:embed="rId8" cstate="print"/>
          <a:srcRect r="33"/>
          <a:stretch>
            <a:fillRect/>
          </a:stretch>
        </p:blipFill>
        <p:spPr bwMode="auto">
          <a:xfrm>
            <a:off x="3357554" y="3500438"/>
            <a:ext cx="2571768" cy="2012788"/>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小结</a:t>
            </a:r>
            <a:r>
              <a:rPr lang="en-US" altLang="zh-CN" dirty="0" smtClean="0"/>
              <a:t>-</a:t>
            </a:r>
            <a:r>
              <a:rPr lang="zh-CN" altLang="en-US" dirty="0" smtClean="0">
                <a:solidFill>
                  <a:srgbClr val="00B0F0"/>
                </a:solidFill>
              </a:rPr>
              <a:t>预后</a:t>
            </a:r>
            <a:endParaRPr lang="zh-CN" altLang="en-US" dirty="0">
              <a:solidFill>
                <a:srgbClr val="00B0F0"/>
              </a:solidFill>
            </a:endParaRPr>
          </a:p>
        </p:txBody>
      </p:sp>
      <p:sp>
        <p:nvSpPr>
          <p:cNvPr id="3" name="内容占位符 2"/>
          <p:cNvSpPr>
            <a:spLocks noGrp="1"/>
          </p:cNvSpPr>
          <p:nvPr>
            <p:ph sz="quarter" idx="1"/>
          </p:nvPr>
        </p:nvSpPr>
        <p:spPr>
          <a:xfrm>
            <a:off x="571472" y="1447800"/>
            <a:ext cx="7772400" cy="4572000"/>
          </a:xfrm>
        </p:spPr>
        <p:txBody>
          <a:bodyPr>
            <a:normAutofit lnSpcReduction="10000"/>
          </a:bodyPr>
          <a:lstStyle/>
          <a:p>
            <a:r>
              <a:rPr lang="zh-CN" altLang="zh-CN" b="1" dirty="0" smtClean="0"/>
              <a:t>影响肾癌预后的最主要因素是</a:t>
            </a:r>
            <a:r>
              <a:rPr lang="zh-CN" altLang="zh-CN" b="1" dirty="0" smtClean="0">
                <a:solidFill>
                  <a:srgbClr val="FF0000"/>
                </a:solidFill>
              </a:rPr>
              <a:t>病理分期</a:t>
            </a:r>
            <a:r>
              <a:rPr lang="zh-CN" altLang="zh-CN" dirty="0" smtClean="0"/>
              <a:t>，此外，组织学分级、患者的行为状态评分、症状、肿瘤中是否有组织坏死、一些生化指标的异常和变化等因素也与肾癌的预后有关。既往认为肾癌的预后与组织学类型有关，肾乳头状腺癌和嫌色细胞癌的预后好于透明细胞癌；肾乳头状腺癌Ⅰ型的预后好于Ⅱ型；集合管癌预后较透明细胞癌差。但一项有关细胞亚型与</a:t>
            </a:r>
            <a:r>
              <a:rPr lang="en-US" altLang="zh-CN" dirty="0" smtClean="0"/>
              <a:t>RCC</a:t>
            </a:r>
            <a:r>
              <a:rPr lang="zh-CN" altLang="zh-CN" dirty="0" smtClean="0"/>
              <a:t>患者预后的多中心研究结果显示，与</a:t>
            </a:r>
            <a:r>
              <a:rPr lang="en-US" altLang="zh-CN" dirty="0" smtClean="0"/>
              <a:t>TNM</a:t>
            </a:r>
            <a:r>
              <a:rPr lang="zh-CN" altLang="zh-CN" dirty="0" smtClean="0"/>
              <a:t>分期、癌细胞</a:t>
            </a:r>
            <a:r>
              <a:rPr lang="zh-CN" altLang="en-US" dirty="0" smtClean="0"/>
              <a:t>（</a:t>
            </a:r>
            <a:r>
              <a:rPr lang="en-US" altLang="zh-CN" dirty="0" smtClean="0"/>
              <a:t>Fuhrman</a:t>
            </a:r>
            <a:r>
              <a:rPr lang="zh-CN" altLang="en-US" dirty="0" smtClean="0"/>
              <a:t>）</a:t>
            </a:r>
            <a:r>
              <a:rPr lang="zh-CN" altLang="zh-CN" dirty="0" smtClean="0"/>
              <a:t>分级和体能状态评分相比，</a:t>
            </a:r>
            <a:r>
              <a:rPr lang="zh-CN" altLang="zh-CN" b="1" dirty="0" smtClean="0">
                <a:solidFill>
                  <a:srgbClr val="7030A0"/>
                </a:solidFill>
              </a:rPr>
              <a:t>组织学亚型并不是独立的预后因素，在肿瘤的分期、分级相同情况下各亚型之间的预后没有显著性差异</a:t>
            </a:r>
            <a:r>
              <a:rPr lang="zh-CN" altLang="zh-CN" dirty="0" smtClean="0"/>
              <a:t>（证据水平</a:t>
            </a:r>
            <a:r>
              <a:rPr lang="zh-CN" altLang="zh-CN" b="1" dirty="0" smtClean="0"/>
              <a:t>Ⅱ</a:t>
            </a:r>
            <a:r>
              <a:rPr lang="en-US" altLang="zh-CN" b="1" dirty="0" smtClean="0"/>
              <a:t>a</a:t>
            </a:r>
            <a:r>
              <a:rPr lang="zh-CN" altLang="zh-CN" dirty="0" smtClean="0"/>
              <a:t>）。</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关于</a:t>
            </a:r>
            <a:r>
              <a:rPr lang="en-US" altLang="zh-CN" dirty="0" smtClean="0"/>
              <a:t>T</a:t>
            </a:r>
            <a:r>
              <a:rPr lang="zh-CN" altLang="en-US" dirty="0" smtClean="0"/>
              <a:t>分期</a:t>
            </a:r>
            <a:endParaRPr lang="zh-CN" altLang="en-US" dirty="0"/>
          </a:p>
        </p:txBody>
      </p:sp>
      <p:sp>
        <p:nvSpPr>
          <p:cNvPr id="3" name="内容占位符 2"/>
          <p:cNvSpPr>
            <a:spLocks noGrp="1"/>
          </p:cNvSpPr>
          <p:nvPr>
            <p:ph idx="1"/>
          </p:nvPr>
        </p:nvSpPr>
        <p:spPr>
          <a:xfrm>
            <a:off x="457200" y="1600201"/>
            <a:ext cx="8229600" cy="1972815"/>
          </a:xfrm>
        </p:spPr>
        <p:txBody>
          <a:bodyPr>
            <a:normAutofit fontScale="92500"/>
          </a:bodyPr>
          <a:lstStyle/>
          <a:p>
            <a:pPr algn="just"/>
            <a:r>
              <a:rPr lang="en-US" altLang="zh-CN" dirty="0" smtClean="0"/>
              <a:t>T3a</a:t>
            </a:r>
            <a:r>
              <a:rPr lang="zh-CN" altLang="en-US" dirty="0" smtClean="0"/>
              <a:t>：肿瘤侵及肾周脂肪、血管；</a:t>
            </a:r>
            <a:r>
              <a:rPr lang="en-US" altLang="zh-CN" dirty="0" smtClean="0"/>
              <a:t>T4</a:t>
            </a:r>
            <a:r>
              <a:rPr lang="zh-CN" altLang="en-US" dirty="0" smtClean="0"/>
              <a:t>：肿瘤侵透肾周筋膜。</a:t>
            </a:r>
            <a:endParaRPr lang="en-US" altLang="zh-CN" dirty="0" smtClean="0"/>
          </a:p>
          <a:p>
            <a:pPr algn="just"/>
            <a:r>
              <a:rPr lang="en-US" altLang="zh-CN" dirty="0" smtClean="0"/>
              <a:t>CT</a:t>
            </a:r>
            <a:r>
              <a:rPr lang="zh-CN" altLang="en-US" dirty="0" smtClean="0"/>
              <a:t>检查不可靠、无特异性；当出现微侵犯时为假阴性。</a:t>
            </a:r>
            <a:r>
              <a:rPr lang="zh-CN" altLang="en-US" b="1" dirty="0" smtClean="0">
                <a:solidFill>
                  <a:srgbClr val="FF0000"/>
                </a:solidFill>
              </a:rPr>
              <a:t>过诊</a:t>
            </a:r>
            <a:r>
              <a:rPr lang="zh-CN" altLang="en-US" dirty="0" smtClean="0">
                <a:solidFill>
                  <a:srgbClr val="7030A0"/>
                </a:solidFill>
              </a:rPr>
              <a:t>或漏诊</a:t>
            </a:r>
            <a:r>
              <a:rPr lang="zh-CN" altLang="en-US" dirty="0" smtClean="0"/>
              <a:t>。</a:t>
            </a:r>
            <a:endParaRPr lang="en-US" altLang="zh-CN" dirty="0" smtClean="0"/>
          </a:p>
          <a:p>
            <a:pPr algn="just"/>
            <a:r>
              <a:rPr lang="zh-CN" altLang="en-US" b="1" dirty="0" smtClean="0">
                <a:solidFill>
                  <a:srgbClr val="002060"/>
                </a:solidFill>
              </a:rPr>
              <a:t>肾周间隙出现软组织肿块时特异性强。</a:t>
            </a:r>
            <a:endParaRPr lang="zh-CN" altLang="en-US" b="1" dirty="0">
              <a:solidFill>
                <a:srgbClr val="002060"/>
              </a:solidFill>
            </a:endParaRPr>
          </a:p>
        </p:txBody>
      </p:sp>
      <p:pic>
        <p:nvPicPr>
          <p:cNvPr id="1026" name="Picture 2"/>
          <p:cNvPicPr>
            <a:picLocks noChangeAspect="1" noChangeArrowheads="1"/>
          </p:cNvPicPr>
          <p:nvPr/>
        </p:nvPicPr>
        <p:blipFill>
          <a:blip r:embed="rId2" cstate="print"/>
          <a:srcRect r="58449" b="53995"/>
          <a:stretch>
            <a:fillRect/>
          </a:stretch>
        </p:blipFill>
        <p:spPr bwMode="auto">
          <a:xfrm>
            <a:off x="611560" y="3789040"/>
            <a:ext cx="2066317" cy="237626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45706" t="2000" r="2354" b="55995"/>
          <a:stretch>
            <a:fillRect/>
          </a:stretch>
        </p:blipFill>
        <p:spPr bwMode="auto">
          <a:xfrm>
            <a:off x="2771800" y="3789040"/>
            <a:ext cx="2743162" cy="2304256"/>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t="54006" r="41828" b="3989"/>
          <a:stretch>
            <a:fillRect/>
          </a:stretch>
        </p:blipFill>
        <p:spPr bwMode="auto">
          <a:xfrm>
            <a:off x="5580112" y="3789040"/>
            <a:ext cx="3072342" cy="2304256"/>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小结</a:t>
            </a:r>
            <a:r>
              <a:rPr lang="en-US" altLang="zh-CN" dirty="0" smtClean="0"/>
              <a:t>-</a:t>
            </a:r>
            <a:r>
              <a:rPr lang="zh-CN" altLang="en-US" dirty="0" smtClean="0">
                <a:solidFill>
                  <a:srgbClr val="00B0F0"/>
                </a:solidFill>
              </a:rPr>
              <a:t>随访</a:t>
            </a:r>
            <a:endParaRPr lang="zh-CN" altLang="en-US" dirty="0">
              <a:solidFill>
                <a:srgbClr val="00B0F0"/>
              </a:solidFill>
            </a:endParaRPr>
          </a:p>
        </p:txBody>
      </p:sp>
      <p:sp>
        <p:nvSpPr>
          <p:cNvPr id="3" name="内容占位符 2"/>
          <p:cNvSpPr>
            <a:spLocks noGrp="1"/>
          </p:cNvSpPr>
          <p:nvPr>
            <p:ph sz="quarter" idx="1"/>
          </p:nvPr>
        </p:nvSpPr>
        <p:spPr/>
        <p:txBody>
          <a:bodyPr>
            <a:normAutofit/>
          </a:bodyPr>
          <a:lstStyle/>
          <a:p>
            <a:pPr algn="just"/>
            <a:r>
              <a:rPr lang="en-US" altLang="zh-CN" dirty="0" smtClean="0"/>
              <a:t>2010</a:t>
            </a:r>
            <a:r>
              <a:rPr lang="zh-CN" altLang="zh-CN" dirty="0" smtClean="0"/>
              <a:t>年</a:t>
            </a:r>
            <a:r>
              <a:rPr lang="en-US" altLang="zh-CN" dirty="0" smtClean="0"/>
              <a:t>NCCN</a:t>
            </a:r>
            <a:r>
              <a:rPr lang="zh-CN" altLang="zh-CN" dirty="0" smtClean="0"/>
              <a:t>《肾癌临床实践指南》肾癌专家组建议采用该系统判定局限性或局部进展性肾癌术后复发或转移的危险程度，并依据危险程度的高低决定患者随访的时间间隔以及随访检查的项目。</a:t>
            </a:r>
            <a:endParaRPr lang="en-US" altLang="zh-CN" dirty="0" smtClean="0"/>
          </a:p>
          <a:p>
            <a:pPr algn="just"/>
            <a:r>
              <a:rPr lang="zh-CN" altLang="zh-CN" dirty="0" smtClean="0"/>
              <a:t>对于低危组患者，术后</a:t>
            </a:r>
            <a:r>
              <a:rPr lang="en-US" altLang="zh-CN" dirty="0" smtClean="0"/>
              <a:t>5</a:t>
            </a:r>
            <a:r>
              <a:rPr lang="zh-CN" altLang="zh-CN" dirty="0" smtClean="0"/>
              <a:t>年内每年进行</a:t>
            </a:r>
            <a:r>
              <a:rPr lang="en-US" altLang="zh-CN" dirty="0" smtClean="0"/>
              <a:t>1</a:t>
            </a:r>
            <a:r>
              <a:rPr lang="zh-CN" altLang="zh-CN" dirty="0" smtClean="0"/>
              <a:t>次胸部</a:t>
            </a:r>
            <a:r>
              <a:rPr lang="en-US" altLang="zh-CN" dirty="0" smtClean="0"/>
              <a:t>CT</a:t>
            </a:r>
            <a:r>
              <a:rPr lang="zh-CN" altLang="zh-CN" dirty="0" smtClean="0"/>
              <a:t>扫描，并在术后</a:t>
            </a:r>
            <a:r>
              <a:rPr lang="en-US" altLang="zh-CN" dirty="0" smtClean="0"/>
              <a:t>24</a:t>
            </a:r>
            <a:r>
              <a:rPr lang="zh-CN" altLang="zh-CN" dirty="0" smtClean="0"/>
              <a:t>个月和</a:t>
            </a:r>
            <a:r>
              <a:rPr lang="en-US" altLang="zh-CN" dirty="0" smtClean="0"/>
              <a:t>48</a:t>
            </a:r>
            <a:r>
              <a:rPr lang="zh-CN" altLang="zh-CN" dirty="0" smtClean="0"/>
              <a:t>个月时进行腹部</a:t>
            </a:r>
            <a:r>
              <a:rPr lang="en-US" altLang="zh-CN" dirty="0" smtClean="0"/>
              <a:t>CT</a:t>
            </a:r>
            <a:r>
              <a:rPr lang="zh-CN" altLang="zh-CN" dirty="0" smtClean="0"/>
              <a:t>检查。</a:t>
            </a:r>
            <a:endParaRPr lang="en-US" altLang="zh-CN" dirty="0" smtClean="0"/>
          </a:p>
          <a:p>
            <a:pPr algn="just"/>
            <a:r>
              <a:rPr lang="zh-CN" altLang="zh-CN" dirty="0" smtClean="0"/>
              <a:t>对于区域淋巴结转移的患者，术后</a:t>
            </a:r>
            <a:r>
              <a:rPr lang="en-US" altLang="zh-CN" dirty="0" smtClean="0"/>
              <a:t>3</a:t>
            </a:r>
            <a:r>
              <a:rPr lang="zh-CN" altLang="zh-CN" dirty="0" smtClean="0"/>
              <a:t>、</a:t>
            </a:r>
            <a:r>
              <a:rPr lang="en-US" altLang="zh-CN" dirty="0" smtClean="0"/>
              <a:t>6</a:t>
            </a:r>
            <a:r>
              <a:rPr lang="zh-CN" altLang="zh-CN" dirty="0" smtClean="0"/>
              <a:t>、</a:t>
            </a:r>
            <a:r>
              <a:rPr lang="en-US" altLang="zh-CN" dirty="0" smtClean="0"/>
              <a:t>12</a:t>
            </a:r>
            <a:r>
              <a:rPr lang="zh-CN" altLang="zh-CN" dirty="0" smtClean="0"/>
              <a:t>、</a:t>
            </a:r>
            <a:r>
              <a:rPr lang="en-US" altLang="zh-CN" dirty="0" smtClean="0"/>
              <a:t>18</a:t>
            </a:r>
            <a:r>
              <a:rPr lang="zh-CN" altLang="zh-CN" dirty="0" smtClean="0"/>
              <a:t>、</a:t>
            </a:r>
            <a:r>
              <a:rPr lang="en-US" altLang="zh-CN" dirty="0" smtClean="0"/>
              <a:t>24</a:t>
            </a:r>
            <a:r>
              <a:rPr lang="zh-CN" altLang="zh-CN" dirty="0" smtClean="0"/>
              <a:t>和</a:t>
            </a:r>
            <a:r>
              <a:rPr lang="en-US" altLang="zh-CN" dirty="0" smtClean="0"/>
              <a:t>36</a:t>
            </a:r>
            <a:r>
              <a:rPr lang="zh-CN" altLang="zh-CN" dirty="0" smtClean="0"/>
              <a:t>个月时需进行胸部和腹部</a:t>
            </a:r>
            <a:r>
              <a:rPr lang="en-US" altLang="zh-CN" dirty="0" smtClean="0"/>
              <a:t>CT</a:t>
            </a:r>
            <a:r>
              <a:rPr lang="zh-CN" altLang="zh-CN" dirty="0" smtClean="0"/>
              <a:t>检查，随后每年均需进</a:t>
            </a:r>
            <a:r>
              <a:rPr lang="zh-CN" altLang="en-US" dirty="0" smtClean="0"/>
              <a:t>行。</a:t>
            </a:r>
            <a:endParaRPr lang="zh-CN"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28662" y="2571744"/>
            <a:ext cx="7772400" cy="1143000"/>
          </a:xfrm>
        </p:spPr>
        <p:txBody>
          <a:bodyPr>
            <a:noAutofit/>
          </a:bodyPr>
          <a:lstStyle/>
          <a:p>
            <a:pPr algn="ctr"/>
            <a:r>
              <a:rPr lang="zh-CN" altLang="en-US" sz="8000" b="1" dirty="0" smtClean="0">
                <a:solidFill>
                  <a:srgbClr val="002060"/>
                </a:solidFill>
              </a:rPr>
              <a:t>谢谢！</a:t>
            </a:r>
            <a:endParaRPr lang="zh-CN" altLang="en-US" sz="8000" b="1" dirty="0">
              <a:solidFill>
                <a:srgbClr val="002060"/>
              </a:solidFill>
            </a:endParaRPr>
          </a:p>
        </p:txBody>
      </p:sp>
      <p:sp>
        <p:nvSpPr>
          <p:cNvPr id="3" name="内容占位符 2"/>
          <p:cNvSpPr>
            <a:spLocks noGrp="1"/>
          </p:cNvSpPr>
          <p:nvPr>
            <p:ph sz="quarter" idx="1"/>
          </p:nvPr>
        </p:nvSpPr>
        <p:spPr>
          <a:xfrm>
            <a:off x="914400" y="5429264"/>
            <a:ext cx="7772400" cy="590536"/>
          </a:xfrm>
        </p:spPr>
        <p:txBody>
          <a:bodyPr/>
          <a:lstStyle/>
          <a:p>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假阴性，</a:t>
            </a:r>
            <a:r>
              <a:rPr lang="en-US" altLang="zh-CN" dirty="0" smtClean="0"/>
              <a:t>T3aNX</a:t>
            </a:r>
            <a:endParaRPr lang="zh-CN" altLang="en-US" dirty="0"/>
          </a:p>
        </p:txBody>
      </p:sp>
      <p:pic>
        <p:nvPicPr>
          <p:cNvPr id="1027" name="Picture 3"/>
          <p:cNvPicPr>
            <a:picLocks noGrp="1" noChangeAspect="1" noChangeArrowheads="1"/>
          </p:cNvPicPr>
          <p:nvPr>
            <p:ph idx="1"/>
          </p:nvPr>
        </p:nvPicPr>
        <p:blipFill>
          <a:blip r:embed="rId2" cstate="print"/>
          <a:srcRect l="31206" t="18133" r="17782" b="19818"/>
          <a:stretch>
            <a:fillRect/>
          </a:stretch>
        </p:blipFill>
        <p:spPr bwMode="auto">
          <a:xfrm>
            <a:off x="1331640" y="1484784"/>
            <a:ext cx="5976664" cy="4089297"/>
          </a:xfrm>
          <a:prstGeom prst="rect">
            <a:avLst/>
          </a:prstGeom>
          <a:noFill/>
          <a:ln w="9525">
            <a:noFill/>
            <a:miter lim="800000"/>
            <a:headEnd/>
            <a:tailEnd/>
          </a:ln>
        </p:spPr>
      </p:pic>
      <p:sp>
        <p:nvSpPr>
          <p:cNvPr id="7" name="TextBox 6"/>
          <p:cNvSpPr txBox="1"/>
          <p:nvPr/>
        </p:nvSpPr>
        <p:spPr>
          <a:xfrm>
            <a:off x="1785918" y="5733256"/>
            <a:ext cx="5643602" cy="369332"/>
          </a:xfrm>
          <a:prstGeom prst="rect">
            <a:avLst/>
          </a:prstGeom>
          <a:noFill/>
        </p:spPr>
        <p:txBody>
          <a:bodyPr wrap="square" rtlCol="0">
            <a:spAutoFit/>
          </a:bodyPr>
          <a:lstStyle/>
          <a:p>
            <a:r>
              <a:rPr lang="zh-CN" altLang="en-US" dirty="0" smtClean="0"/>
              <a:t>右肾肿瘤边缘光滑，但病理显示侵犯肾周筋膜。</a:t>
            </a:r>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假阳性，</a:t>
            </a:r>
            <a:r>
              <a:rPr lang="en-US" altLang="zh-CN" dirty="0" smtClean="0"/>
              <a:t>T1N0</a:t>
            </a:r>
            <a:endParaRPr lang="zh-CN" altLang="en-US" dirty="0"/>
          </a:p>
        </p:txBody>
      </p:sp>
      <p:pic>
        <p:nvPicPr>
          <p:cNvPr id="2051" name="Picture 3"/>
          <p:cNvPicPr>
            <a:picLocks noGrp="1" noChangeAspect="1" noChangeArrowheads="1"/>
          </p:cNvPicPr>
          <p:nvPr>
            <p:ph idx="1"/>
          </p:nvPr>
        </p:nvPicPr>
        <p:blipFill>
          <a:blip r:embed="rId2" cstate="print"/>
          <a:srcRect l="6148" t="19724" r="6148" b="16636"/>
          <a:stretch>
            <a:fillRect/>
          </a:stretch>
        </p:blipFill>
        <p:spPr bwMode="auto">
          <a:xfrm>
            <a:off x="107504" y="1700808"/>
            <a:ext cx="8820980" cy="3600400"/>
          </a:xfrm>
          <a:prstGeom prst="rect">
            <a:avLst/>
          </a:prstGeom>
          <a:noFill/>
          <a:ln w="9525">
            <a:noFill/>
            <a:miter lim="800000"/>
            <a:headEnd/>
            <a:tailEnd/>
          </a:ln>
        </p:spPr>
      </p:pic>
      <p:sp>
        <p:nvSpPr>
          <p:cNvPr id="7" name="TextBox 6"/>
          <p:cNvSpPr txBox="1"/>
          <p:nvPr/>
        </p:nvSpPr>
        <p:spPr>
          <a:xfrm>
            <a:off x="1187624" y="5445224"/>
            <a:ext cx="6840760" cy="707886"/>
          </a:xfrm>
          <a:prstGeom prst="rect">
            <a:avLst/>
          </a:prstGeom>
          <a:noFill/>
        </p:spPr>
        <p:txBody>
          <a:bodyPr wrap="square" rtlCol="0">
            <a:spAutoFit/>
          </a:bodyPr>
          <a:lstStyle/>
          <a:p>
            <a:r>
              <a:rPr lang="zh-CN" altLang="en-US" sz="2000" dirty="0" smtClean="0"/>
              <a:t>右肾周模糊，下腔静脉可疑充盈缺损。原因：水肿、血管充血或既往炎症。</a:t>
            </a:r>
            <a:endParaRPr lang="zh-CN" alt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638"/>
            <a:ext cx="7772400" cy="939784"/>
          </a:xfrm>
        </p:spPr>
        <p:txBody>
          <a:bodyPr/>
          <a:lstStyle/>
          <a:p>
            <a:r>
              <a:rPr lang="en-US" altLang="zh-CN" dirty="0" smtClean="0"/>
              <a:t>T3a</a:t>
            </a:r>
            <a:endParaRPr lang="zh-CN" altLang="en-US" dirty="0"/>
          </a:p>
        </p:txBody>
      </p:sp>
      <p:sp>
        <p:nvSpPr>
          <p:cNvPr id="3" name="内容占位符 2"/>
          <p:cNvSpPr>
            <a:spLocks noGrp="1"/>
          </p:cNvSpPr>
          <p:nvPr>
            <p:ph idx="1"/>
          </p:nvPr>
        </p:nvSpPr>
        <p:spPr>
          <a:xfrm>
            <a:off x="428596" y="5572140"/>
            <a:ext cx="8229600" cy="1125527"/>
          </a:xfrm>
        </p:spPr>
        <p:txBody>
          <a:bodyPr>
            <a:normAutofit fontScale="70000" lnSpcReduction="20000"/>
          </a:bodyPr>
          <a:lstStyle/>
          <a:p>
            <a:r>
              <a:rPr lang="zh-CN" altLang="en-US" dirty="0" smtClean="0"/>
              <a:t>左肾周间隙模糊，肾静脉癌栓、生殖静脉曲张</a:t>
            </a:r>
            <a:endParaRPr lang="en-US" altLang="zh-CN" dirty="0" smtClean="0"/>
          </a:p>
          <a:p>
            <a:r>
              <a:rPr lang="zh-CN" altLang="en-US" dirty="0" smtClean="0"/>
              <a:t>肾透明细胞癌（</a:t>
            </a:r>
            <a:r>
              <a:rPr lang="en-US" altLang="zh-CN" dirty="0" smtClean="0"/>
              <a:t>Ⅱ</a:t>
            </a:r>
            <a:r>
              <a:rPr lang="zh-CN" altLang="en-US" dirty="0" smtClean="0"/>
              <a:t>级），伴出血坏死，癌组织侵犯肾盂，局部癌组织侵犯至肾包膜，肾周脂肪组织及输尿管切缘未见癌组织。送检“癌栓”示癌组织。</a:t>
            </a:r>
            <a:endParaRPr lang="zh-CN" altLang="en-US" dirty="0"/>
          </a:p>
        </p:txBody>
      </p:sp>
      <p:pic>
        <p:nvPicPr>
          <p:cNvPr id="2050" name="Picture 2"/>
          <p:cNvPicPr>
            <a:picLocks noChangeAspect="1" noChangeArrowheads="1"/>
          </p:cNvPicPr>
          <p:nvPr/>
        </p:nvPicPr>
        <p:blipFill>
          <a:blip r:embed="rId3" cstate="print">
            <a:lum bright="20000"/>
          </a:blip>
          <a:srcRect l="19844" t="24253" r="52680" b="18420"/>
          <a:stretch>
            <a:fillRect/>
          </a:stretch>
        </p:blipFill>
        <p:spPr bwMode="auto">
          <a:xfrm>
            <a:off x="445082" y="1214422"/>
            <a:ext cx="2769596" cy="2000264"/>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l="21284" t="22048" r="52766" b="16216"/>
          <a:stretch>
            <a:fillRect/>
          </a:stretch>
        </p:blipFill>
        <p:spPr bwMode="auto">
          <a:xfrm>
            <a:off x="3357554" y="1214422"/>
            <a:ext cx="2428892" cy="2000264"/>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l="21285" t="28663" r="53529" b="18420"/>
          <a:stretch>
            <a:fillRect/>
          </a:stretch>
        </p:blipFill>
        <p:spPr bwMode="auto">
          <a:xfrm>
            <a:off x="464315" y="3429000"/>
            <a:ext cx="2750363" cy="2000264"/>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print"/>
          <a:srcRect l="18232" t="24253" r="52002" b="5191"/>
          <a:stretch>
            <a:fillRect/>
          </a:stretch>
        </p:blipFill>
        <p:spPr bwMode="auto">
          <a:xfrm>
            <a:off x="5991830" y="1214422"/>
            <a:ext cx="2437822" cy="2000264"/>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l="15179" t="11023" r="48950" b="7396"/>
          <a:stretch>
            <a:fillRect/>
          </a:stretch>
        </p:blipFill>
        <p:spPr bwMode="auto">
          <a:xfrm>
            <a:off x="3317008" y="3429000"/>
            <a:ext cx="2540876" cy="2000264"/>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l="20521" t="22048" r="52003" b="11806"/>
          <a:stretch>
            <a:fillRect/>
          </a:stretch>
        </p:blipFill>
        <p:spPr bwMode="auto">
          <a:xfrm>
            <a:off x="6000760" y="3429000"/>
            <a:ext cx="2428892" cy="2024077"/>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平衡">
  <a:themeElements>
    <a:clrScheme name="平衡">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平衡">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平衡">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3019</TotalTime>
  <Words>3035</Words>
  <Application>Microsoft Office PowerPoint</Application>
  <PresentationFormat>全屏显示(4:3)</PresentationFormat>
  <Paragraphs>310</Paragraphs>
  <Slides>61</Slides>
  <Notes>19</Notes>
  <HiddenSlides>0</HiddenSlides>
  <MMClips>0</MMClips>
  <ScaleCrop>false</ScaleCrop>
  <HeadingPairs>
    <vt:vector size="4" baseType="variant">
      <vt:variant>
        <vt:lpstr>主题</vt:lpstr>
      </vt:variant>
      <vt:variant>
        <vt:i4>1</vt:i4>
      </vt:variant>
      <vt:variant>
        <vt:lpstr>幻灯片标题</vt:lpstr>
      </vt:variant>
      <vt:variant>
        <vt:i4>61</vt:i4>
      </vt:variant>
    </vt:vector>
  </HeadingPairs>
  <TitlesOfParts>
    <vt:vector size="62" baseType="lpstr">
      <vt:lpstr>平衡</vt:lpstr>
      <vt:lpstr>肾细胞癌(RCC) 分期和分型的影像学表现</vt:lpstr>
      <vt:lpstr>肾癌TMN分期</vt:lpstr>
      <vt:lpstr>肾癌TMN分期</vt:lpstr>
      <vt:lpstr>AJCC肾癌分期</vt:lpstr>
      <vt:lpstr>治疗</vt:lpstr>
      <vt:lpstr>关于T分期</vt:lpstr>
      <vt:lpstr>假阴性，T3aNX</vt:lpstr>
      <vt:lpstr>假阳性，T1N0</vt:lpstr>
      <vt:lpstr>T3a</vt:lpstr>
      <vt:lpstr>T4?-T3a：是否侵透肾周筋膜？</vt:lpstr>
      <vt:lpstr>幻灯片 11</vt:lpstr>
      <vt:lpstr>静脉栓塞-对手术方式有影响</vt:lpstr>
      <vt:lpstr>T3aN0M0</vt:lpstr>
      <vt:lpstr>T3a</vt:lpstr>
      <vt:lpstr>淋巴结转移（N0~1）</vt:lpstr>
      <vt:lpstr>cT4N1M0-pT4N0M1</vt:lpstr>
      <vt:lpstr>邻近器官直接侵犯，T4a</vt:lpstr>
      <vt:lpstr>远处转移，M</vt:lpstr>
      <vt:lpstr>肾脏恶性肿瘤</vt:lpstr>
      <vt:lpstr>肾细胞癌分型（2004）</vt:lpstr>
      <vt:lpstr>透明细胞肾细胞癌Clear Cell RCC</vt:lpstr>
      <vt:lpstr>透明细胞肾细胞癌Clear Cell RCC  1</vt:lpstr>
      <vt:lpstr>透明细胞肾细胞癌Clear Cell RCC  2</vt:lpstr>
      <vt:lpstr>透明细胞肾细胞癌Clear Cell RCC     CT&amp;MR3</vt:lpstr>
      <vt:lpstr>透明细胞肾细胞癌Clear Cell RCC   3</vt:lpstr>
      <vt:lpstr>透明细胞肾细胞癌Clear Cell RCC     CT&amp;MR4</vt:lpstr>
      <vt:lpstr>透明细胞肾细胞癌Clear Cell RCC   4</vt:lpstr>
      <vt:lpstr>透明细胞肾细胞癌Clear Cell RCC  4</vt:lpstr>
      <vt:lpstr>多房囊性肾细胞癌Multilocular Cystic RCC</vt:lpstr>
      <vt:lpstr>多房囊性肾细胞癌Multilocular Cystic RCC</vt:lpstr>
      <vt:lpstr>乳头状肾细胞癌Papillary RCC</vt:lpstr>
      <vt:lpstr>乳头状肾细胞癌Papillary RCC</vt:lpstr>
      <vt:lpstr>乳头状肾细胞癌Papillary RCC   CT&amp;MR</vt:lpstr>
      <vt:lpstr>乳头状肾细胞癌Papillary RCC</vt:lpstr>
      <vt:lpstr>乳头状肾细胞癌Papillary RCC       CT&amp;MR</vt:lpstr>
      <vt:lpstr>乳头状肾细胞癌Papillary RCC</vt:lpstr>
      <vt:lpstr>嫌色细胞肾细胞癌Chromophobe RCC</vt:lpstr>
      <vt:lpstr>嫌色细胞肾细胞癌Chromophobe RCC</vt:lpstr>
      <vt:lpstr>嫌色细胞肾细胞癌Chromophobe RCC</vt:lpstr>
      <vt:lpstr>嫌色细胞肾细胞癌Chromophobe RCC</vt:lpstr>
      <vt:lpstr>嫌色细胞肾细胞癌Chromophobe RCC</vt:lpstr>
      <vt:lpstr>集合管癌Collecting Duct Carcinoma</vt:lpstr>
      <vt:lpstr>集合管癌Collecting Duct Carcinoma</vt:lpstr>
      <vt:lpstr>肾髓样癌Renal Medullary Carcinoma</vt:lpstr>
      <vt:lpstr>粘液性管状和梭形细胞癌 Mucinous Tubular and Spindle Cell Carcinoma</vt:lpstr>
      <vt:lpstr>粘液性管状和梭形细胞癌 Mucinous Tubular and Spindle Cell Carcinoma</vt:lpstr>
      <vt:lpstr>粘液性管状和梭形细胞癌 Mucinous Tubular and Spindle Cell Carcinoma</vt:lpstr>
      <vt:lpstr>粘液性管状和梭形细胞癌 Mucinous Tubular and Spindle Cell Carcinoma</vt:lpstr>
      <vt:lpstr>粘液性管状和梭形细胞癌 Mucinous Tubular and Spindle Cell Carcinoma</vt:lpstr>
      <vt:lpstr>Xp11.2易位/TFE3基因融合相关性肾癌 Xp11.2 Translocation–TFE3 Gene Fusion Carcinoma</vt:lpstr>
      <vt:lpstr>Xp11易位癌 Xp11.2 Translocation–TFE3 Gene Fusion Carcinoma</vt:lpstr>
      <vt:lpstr>Xp11易位癌 Xp11.2 Translocation–TFE3 Gene Fusion Carcinoma</vt:lpstr>
      <vt:lpstr>肾癌相关的神经母细胞瘤  Neuroblastoma-associated RCC</vt:lpstr>
      <vt:lpstr>肾癌相关的神经母细胞瘤  Neuroblastoma-associated RCC</vt:lpstr>
      <vt:lpstr>肾癌相关的神经母细胞瘤  Neuroblastoma-associated RCC</vt:lpstr>
      <vt:lpstr>未分类肾癌(renal cell carcinoma , unclassified)</vt:lpstr>
      <vt:lpstr>未分类肾癌(renal cell carcinoma , unclassified)</vt:lpstr>
      <vt:lpstr>未分类肾癌(renal cell carcinoma , unclassified)</vt:lpstr>
      <vt:lpstr>小结-预后</vt:lpstr>
      <vt:lpstr>小结-随访</vt:lpstr>
      <vt:lpstr>谢谢！</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肾细胞癌影像学进展</dc:title>
  <dc:creator>admin</dc:creator>
  <cp:lastModifiedBy>aa</cp:lastModifiedBy>
  <cp:revision>275</cp:revision>
  <dcterms:created xsi:type="dcterms:W3CDTF">2015-03-11T06:38:28Z</dcterms:created>
  <dcterms:modified xsi:type="dcterms:W3CDTF">2016-11-11T03:53:08Z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13416521</vt:lpwstr>
  </property>
  <property fmtid="{D5CDD505-2E9C-101B-9397-08002B2CF9AE}" pid="3" name="NXPowerLiteSettings">
    <vt:lpwstr>B74006B004C800</vt:lpwstr>
  </property>
  <property fmtid="{D5CDD505-2E9C-101B-9397-08002B2CF9AE}" pid="4" name="NXPowerLiteVersion">
    <vt:lpwstr>D5.1.6</vt:lpwstr>
  </property>
</Properties>
</file>