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257" r:id="rId3"/>
    <p:sldId id="261" r:id="rId4"/>
    <p:sldId id="262" r:id="rId5"/>
    <p:sldId id="263" r:id="rId6"/>
    <p:sldId id="264" r:id="rId7"/>
    <p:sldId id="265" r:id="rId8"/>
    <p:sldId id="266" r:id="rId9"/>
    <p:sldId id="267" r:id="rId10"/>
    <p:sldId id="288" r:id="rId11"/>
    <p:sldId id="273"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58" r:id="rId32"/>
    <p:sldId id="259" r:id="rId33"/>
    <p:sldId id="298" r:id="rId34"/>
    <p:sldId id="302" r:id="rId35"/>
    <p:sldId id="299" r:id="rId36"/>
    <p:sldId id="506" r:id="rId37"/>
    <p:sldId id="505" r:id="rId38"/>
    <p:sldId id="507" r:id="rId39"/>
    <p:sldId id="295" r:id="rId40"/>
    <p:sldId id="508" r:id="rId41"/>
    <p:sldId id="296" r:id="rId42"/>
    <p:sldId id="301" r:id="rId43"/>
    <p:sldId id="300" r:id="rId44"/>
    <p:sldId id="509" r:id="rId45"/>
    <p:sldId id="304" r:id="rId46"/>
    <p:sldId id="306" r:id="rId47"/>
    <p:sldId id="307" r:id="rId48"/>
    <p:sldId id="510" r:id="rId49"/>
    <p:sldId id="511" r:id="rId50"/>
    <p:sldId id="520" r:id="rId51"/>
    <p:sldId id="512" r:id="rId52"/>
    <p:sldId id="513" r:id="rId53"/>
    <p:sldId id="521" r:id="rId54"/>
    <p:sldId id="514" r:id="rId55"/>
    <p:sldId id="515" r:id="rId56"/>
    <p:sldId id="516" r:id="rId57"/>
    <p:sldId id="522" r:id="rId58"/>
    <p:sldId id="517" r:id="rId59"/>
    <p:sldId id="518" r:id="rId60"/>
    <p:sldId id="524" r:id="rId61"/>
    <p:sldId id="439" r:id="rId62"/>
    <p:sldId id="526" r:id="rId63"/>
    <p:sldId id="523" r:id="rId64"/>
    <p:sldId id="527" r:id="rId65"/>
    <p:sldId id="528" r:id="rId66"/>
    <p:sldId id="529" r:id="rId67"/>
    <p:sldId id="531" r:id="rId68"/>
    <p:sldId id="532" r:id="rId69"/>
    <p:sldId id="533" r:id="rId70"/>
    <p:sldId id="310" r:id="rId71"/>
    <p:sldId id="535" r:id="rId72"/>
    <p:sldId id="536" r:id="rId73"/>
    <p:sldId id="534" r:id="rId74"/>
    <p:sldId id="311" r:id="rId75"/>
    <p:sldId id="538" r:id="rId76"/>
    <p:sldId id="537" r:id="rId77"/>
    <p:sldId id="539" r:id="rId78"/>
    <p:sldId id="540" r:id="rId79"/>
    <p:sldId id="451" r:id="rId80"/>
    <p:sldId id="452" r:id="rId81"/>
    <p:sldId id="454" r:id="rId82"/>
    <p:sldId id="544" r:id="rId83"/>
    <p:sldId id="541" r:id="rId84"/>
    <p:sldId id="542" r:id="rId85"/>
    <p:sldId id="543" r:id="rId86"/>
    <p:sldId id="504" r:id="rId8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114" autoAdjust="0"/>
  </p:normalViewPr>
  <p:slideViewPr>
    <p:cSldViewPr>
      <p:cViewPr>
        <p:scale>
          <a:sx n="50" d="100"/>
          <a:sy n="50" d="100"/>
        </p:scale>
        <p:origin x="-78"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6C4274-D6D5-41E0-AD21-65F0C1E555E4}" type="datetimeFigureOut">
              <a:rPr lang="zh-CN" altLang="en-US" smtClean="0"/>
              <a:pPr/>
              <a:t>2016/2/27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8EDA-1DBE-4023-B30F-71CA3F7659A7}" type="slidenum">
              <a:rPr lang="zh-CN" altLang="en-US" smtClean="0"/>
              <a:pPr/>
              <a:t>‹#›</a:t>
            </a:fld>
            <a:endParaRPr lang="zh-CN" altLang="en-US"/>
          </a:p>
        </p:txBody>
      </p:sp>
    </p:spTree>
    <p:extLst>
      <p:ext uri="{BB962C8B-B14F-4D97-AF65-F5344CB8AC3E}">
        <p14:creationId xmlns:p14="http://schemas.microsoft.com/office/powerpoint/2010/main" xmlns="" val="3732583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aike.sogou.com/lemma/ShowInnerLink.htm?lemmaId=49974&amp;ss_c=ssc.citiao.lin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baike.baidu.com/view/233460.htm" TargetMode="External"/><Relationship Id="rId13" Type="http://schemas.openxmlformats.org/officeDocument/2006/relationships/hyperlink" Target="http://baike.baidu.com/view/940521.htm" TargetMode="External"/><Relationship Id="rId3" Type="http://schemas.openxmlformats.org/officeDocument/2006/relationships/hyperlink" Target="http://baike.baidu.com/subview/24590/24590.htm" TargetMode="External"/><Relationship Id="rId7" Type="http://schemas.openxmlformats.org/officeDocument/2006/relationships/hyperlink" Target="http://baike.baidu.com/view/826911.htm" TargetMode="External"/><Relationship Id="rId12" Type="http://schemas.openxmlformats.org/officeDocument/2006/relationships/hyperlink" Target="http://baike.baidu.com/subview/940518/940518.htm"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baike.baidu.com/view/265230.htm" TargetMode="External"/><Relationship Id="rId11" Type="http://schemas.openxmlformats.org/officeDocument/2006/relationships/hyperlink" Target="http://baike.baidu.com/view/233422.htm" TargetMode="External"/><Relationship Id="rId5" Type="http://schemas.openxmlformats.org/officeDocument/2006/relationships/hyperlink" Target="http://baike.baidu.com/view/892395.htm" TargetMode="External"/><Relationship Id="rId15" Type="http://schemas.openxmlformats.org/officeDocument/2006/relationships/hyperlink" Target="http://baike.baidu.com/view/940524.htm" TargetMode="External"/><Relationship Id="rId10" Type="http://schemas.openxmlformats.org/officeDocument/2006/relationships/hyperlink" Target="http://baike.baidu.com/view/940517.htm" TargetMode="External"/><Relationship Id="rId4" Type="http://schemas.openxmlformats.org/officeDocument/2006/relationships/hyperlink" Target="http://baike.baidu.com/subview/816880/816880.htm" TargetMode="External"/><Relationship Id="rId9" Type="http://schemas.openxmlformats.org/officeDocument/2006/relationships/hyperlink" Target="http://baike.baidu.com/view/940514.htm" TargetMode="External"/><Relationship Id="rId14" Type="http://schemas.openxmlformats.org/officeDocument/2006/relationships/hyperlink" Target="http://baike.baidu.com/view/940522.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DF8EDA-1DBE-4023-B30F-71CA3F7659A7}" type="slidenum">
              <a:rPr lang="zh-CN" altLang="en-US" smtClean="0"/>
              <a:pPr/>
              <a:t>1</a:t>
            </a:fld>
            <a:endParaRPr lang="zh-CN" altLang="en-US"/>
          </a:p>
        </p:txBody>
      </p:sp>
    </p:spTree>
    <p:extLst>
      <p:ext uri="{BB962C8B-B14F-4D97-AF65-F5344CB8AC3E}">
        <p14:creationId xmlns:p14="http://schemas.microsoft.com/office/powerpoint/2010/main" xmlns="" val="1287391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DF8EDA-1DBE-4023-B30F-71CA3F7659A7}" type="slidenum">
              <a:rPr lang="zh-CN" altLang="en-US" smtClean="0"/>
              <a:pPr/>
              <a:t>23</a:t>
            </a:fld>
            <a:endParaRPr lang="zh-CN" altLang="en-US"/>
          </a:p>
        </p:txBody>
      </p:sp>
    </p:spTree>
    <p:extLst>
      <p:ext uri="{BB962C8B-B14F-4D97-AF65-F5344CB8AC3E}">
        <p14:creationId xmlns:p14="http://schemas.microsoft.com/office/powerpoint/2010/main" xmlns="" val="1111736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DF8EDA-1DBE-4023-B30F-71CA3F7659A7}" type="slidenum">
              <a:rPr lang="zh-CN" altLang="en-US" smtClean="0"/>
              <a:pPr/>
              <a:t>28</a:t>
            </a:fld>
            <a:endParaRPr lang="zh-CN" altLang="en-US"/>
          </a:p>
        </p:txBody>
      </p:sp>
    </p:spTree>
    <p:extLst>
      <p:ext uri="{BB962C8B-B14F-4D97-AF65-F5344CB8AC3E}">
        <p14:creationId xmlns:p14="http://schemas.microsoft.com/office/powerpoint/2010/main" xmlns="" val="214845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DF8EDA-1DBE-4023-B30F-71CA3F7659A7}" type="slidenum">
              <a:rPr lang="zh-CN" altLang="en-US" smtClean="0"/>
              <a:pPr/>
              <a:t>32</a:t>
            </a:fld>
            <a:endParaRPr lang="zh-CN" altLang="en-US"/>
          </a:p>
        </p:txBody>
      </p:sp>
    </p:spTree>
    <p:extLst>
      <p:ext uri="{BB962C8B-B14F-4D97-AF65-F5344CB8AC3E}">
        <p14:creationId xmlns:p14="http://schemas.microsoft.com/office/powerpoint/2010/main" xmlns="" val="3185577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DF8EDA-1DBE-4023-B30F-71CA3F7659A7}" type="slidenum">
              <a:rPr lang="zh-CN" altLang="en-US" smtClean="0"/>
              <a:pPr/>
              <a:t>34</a:t>
            </a:fld>
            <a:endParaRPr lang="zh-CN" altLang="en-US"/>
          </a:p>
        </p:txBody>
      </p:sp>
    </p:spTree>
    <p:extLst>
      <p:ext uri="{BB962C8B-B14F-4D97-AF65-F5344CB8AC3E}">
        <p14:creationId xmlns:p14="http://schemas.microsoft.com/office/powerpoint/2010/main" xmlns="" val="296631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dirty="0" smtClean="0"/>
              <a:t>左侧玻璃体内可见圆锥形肿块，呈中高信号，肿块前端连于晶状体后部，后端连于视盘；</a:t>
            </a:r>
            <a:endParaRPr lang="en-US" altLang="zh-CN" sz="1200" b="1" dirty="0" smtClean="0"/>
          </a:p>
          <a:p>
            <a:r>
              <a:rPr lang="zh-CN" altLang="en-US" sz="1200" b="1" dirty="0" smtClean="0"/>
              <a:t>玻璃体内其它区域呈中等信号，同侧眼球缩小，晶状体轮廓不清。</a:t>
            </a:r>
          </a:p>
          <a:p>
            <a:endParaRPr lang="zh-CN" altLang="en-US" dirty="0"/>
          </a:p>
        </p:txBody>
      </p:sp>
      <p:sp>
        <p:nvSpPr>
          <p:cNvPr id="4" name="灯片编号占位符 3"/>
          <p:cNvSpPr>
            <a:spLocks noGrp="1"/>
          </p:cNvSpPr>
          <p:nvPr>
            <p:ph type="sldNum" sz="quarter" idx="10"/>
          </p:nvPr>
        </p:nvSpPr>
        <p:spPr/>
        <p:txBody>
          <a:bodyPr/>
          <a:lstStyle/>
          <a:p>
            <a:fld id="{7DDF8EDA-1DBE-4023-B30F-71CA3F7659A7}" type="slidenum">
              <a:rPr lang="zh-CN" altLang="en-US" smtClean="0"/>
              <a:pPr/>
              <a:t>42</a:t>
            </a:fld>
            <a:endParaRPr lang="zh-CN" altLang="en-US"/>
          </a:p>
        </p:txBody>
      </p:sp>
    </p:spTree>
    <p:extLst>
      <p:ext uri="{BB962C8B-B14F-4D97-AF65-F5344CB8AC3E}">
        <p14:creationId xmlns:p14="http://schemas.microsoft.com/office/powerpoint/2010/main" xmlns="" val="3387088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DF8EDA-1DBE-4023-B30F-71CA3F7659A7}" type="slidenum">
              <a:rPr lang="zh-CN" altLang="en-US" smtClean="0"/>
              <a:pPr/>
              <a:t>43</a:t>
            </a:fld>
            <a:endParaRPr lang="zh-CN" altLang="en-US"/>
          </a:p>
        </p:txBody>
      </p:sp>
    </p:spTree>
    <p:extLst>
      <p:ext uri="{BB962C8B-B14F-4D97-AF65-F5344CB8AC3E}">
        <p14:creationId xmlns:p14="http://schemas.microsoft.com/office/powerpoint/2010/main" xmlns="" val="1239619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右侧肌锥内可见占位性病变，病变边界清楚，形态尚规则，累及视神经并有视神经增粗，</a:t>
            </a:r>
            <a:r>
              <a:rPr lang="en-US" altLang="zh-CN" sz="1200" dirty="0" smtClean="0"/>
              <a:t>CT</a:t>
            </a:r>
            <a:r>
              <a:rPr lang="zh-CN" altLang="en-US" sz="1200" dirty="0" smtClean="0"/>
              <a:t>平扫呈等密度，增强扫描病变呈中度强化。骨窗示病变周围骨质未见破坏。</a:t>
            </a:r>
            <a:br>
              <a:rPr lang="zh-CN" altLang="en-US" sz="1200" dirty="0" smtClean="0"/>
            </a:br>
            <a:r>
              <a:rPr lang="zh-CN" altLang="en-US" sz="1200" dirty="0" smtClean="0">
                <a:solidFill>
                  <a:srgbClr val="FF0000"/>
                </a:solidFill>
              </a:rPr>
              <a:t>治疗过程及诊断：</a:t>
            </a:r>
            <a:r>
              <a:rPr lang="zh-CN" altLang="en-US" sz="1200" dirty="0" smtClean="0"/>
              <a:t>右侧眶内炎性假瘤（临床诊断）入院后予以甲基强的松龙静滴并抗炎治疗；右眼疼痛渐渐好转，右眼球突出渐回落，视力有所恢复。复查</a:t>
            </a:r>
            <a:r>
              <a:rPr lang="en-US" altLang="zh-CN" sz="1200" dirty="0" smtClean="0"/>
              <a:t>CT</a:t>
            </a:r>
            <a:r>
              <a:rPr lang="zh-CN" altLang="en-US" sz="1200" dirty="0" smtClean="0"/>
              <a:t>，与前次</a:t>
            </a:r>
            <a:r>
              <a:rPr lang="en-US" altLang="zh-CN" sz="1200" dirty="0" smtClean="0"/>
              <a:t>CT</a:t>
            </a:r>
            <a:r>
              <a:rPr lang="zh-CN" altLang="en-US" sz="1200" dirty="0" smtClean="0"/>
              <a:t>对比，右眼眶内肿物缩小，右眼突出减轻。临床诊断右眼眶内炎性假瘤。 </a:t>
            </a:r>
            <a:br>
              <a:rPr lang="zh-CN" altLang="en-US" sz="1200" dirty="0" smtClean="0"/>
            </a:br>
            <a:r>
              <a:rPr lang="zh-CN" altLang="en-US" sz="1200" dirty="0" smtClean="0">
                <a:solidFill>
                  <a:srgbClr val="FF0000"/>
                </a:solidFill>
              </a:rPr>
              <a:t>鉴别诊断：</a:t>
            </a:r>
            <a:r>
              <a:rPr lang="en-US" altLang="zh-CN" sz="1200" dirty="0" smtClean="0"/>
              <a:t>1.</a:t>
            </a:r>
            <a:r>
              <a:rPr lang="zh-CN" altLang="en-US" sz="1200" dirty="0" smtClean="0"/>
              <a:t>眶内血管瘤 </a:t>
            </a:r>
            <a:r>
              <a:rPr lang="en-US" altLang="zh-CN" sz="1200" dirty="0" smtClean="0"/>
              <a:t>2</a:t>
            </a:r>
            <a:r>
              <a:rPr lang="zh-CN" altLang="en-US" sz="1200" dirty="0" smtClean="0"/>
              <a:t>． 眶内神经鞘瘤 </a:t>
            </a:r>
          </a:p>
          <a:p>
            <a:endParaRPr lang="zh-CN" altLang="en-US" dirty="0"/>
          </a:p>
        </p:txBody>
      </p:sp>
      <p:sp>
        <p:nvSpPr>
          <p:cNvPr id="4" name="灯片编号占位符 3"/>
          <p:cNvSpPr>
            <a:spLocks noGrp="1"/>
          </p:cNvSpPr>
          <p:nvPr>
            <p:ph type="sldNum" sz="quarter" idx="10"/>
          </p:nvPr>
        </p:nvSpPr>
        <p:spPr/>
        <p:txBody>
          <a:bodyPr/>
          <a:lstStyle/>
          <a:p>
            <a:fld id="{7DDF8EDA-1DBE-4023-B30F-71CA3F7659A7}" type="slidenum">
              <a:rPr lang="zh-CN" altLang="en-US" smtClean="0"/>
              <a:pPr/>
              <a:t>45</a:t>
            </a:fld>
            <a:endParaRPr lang="zh-CN" altLang="en-US"/>
          </a:p>
        </p:txBody>
      </p:sp>
    </p:spTree>
    <p:extLst>
      <p:ext uri="{BB962C8B-B14F-4D97-AF65-F5344CB8AC3E}">
        <p14:creationId xmlns:p14="http://schemas.microsoft.com/office/powerpoint/2010/main" xmlns="" val="1108485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DF8EDA-1DBE-4023-B30F-71CA3F7659A7}" type="slidenum">
              <a:rPr lang="zh-CN" altLang="en-US" smtClean="0"/>
              <a:pPr/>
              <a:t>77</a:t>
            </a:fld>
            <a:endParaRPr lang="zh-CN" altLang="en-US"/>
          </a:p>
        </p:txBody>
      </p:sp>
    </p:spTree>
    <p:extLst>
      <p:ext uri="{BB962C8B-B14F-4D97-AF65-F5344CB8AC3E}">
        <p14:creationId xmlns:p14="http://schemas.microsoft.com/office/powerpoint/2010/main" xmlns="" val="351211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华文宋体" panose="02010600040101010101" pitchFamily="2" charset="-122"/>
                <a:ea typeface="华文宋体" panose="02010600040101010101" pitchFamily="2" charset="-122"/>
              </a:rPr>
              <a:t>眼眶为四边锥体形骨性深腔，</a:t>
            </a:r>
            <a:r>
              <a:rPr lang="zh-CN" altLang="en-US" b="1" dirty="0" smtClean="0">
                <a:solidFill>
                  <a:srgbClr val="FF9900"/>
                </a:solidFill>
                <a:effectLst/>
                <a:latin typeface="华文宋体" panose="02010600040101010101" pitchFamily="2" charset="-122"/>
                <a:ea typeface="华文宋体" panose="02010600040101010101" pitchFamily="2" charset="-122"/>
              </a:rPr>
              <a:t>眶</a:t>
            </a:r>
            <a:r>
              <a:rPr lang="en-US" altLang="zh-CN" sz="1200" b="1" dirty="0" smtClean="0">
                <a:solidFill>
                  <a:srgbClr val="FFFFFF"/>
                </a:solidFill>
                <a:effectLst/>
                <a:latin typeface="华文宋体" panose="02010600040101010101" pitchFamily="2" charset="-122"/>
                <a:ea typeface="华文宋体" panose="02010600040101010101" pitchFamily="2" charset="-122"/>
              </a:rPr>
              <a:t>orbit</a:t>
            </a:r>
            <a:r>
              <a:rPr lang="zh-CN" altLang="en-US" sz="1200" b="1" dirty="0" smtClean="0">
                <a:solidFill>
                  <a:srgbClr val="FFFFFF"/>
                </a:solidFill>
                <a:effectLst/>
                <a:latin typeface="华文宋体" panose="02010600040101010101" pitchFamily="2" charset="-122"/>
                <a:ea typeface="华文宋体" panose="02010600040101010101" pitchFamily="2" charset="-122"/>
              </a:rPr>
              <a:t>为位于面上部鼻根两侧，左右对称，</a:t>
            </a:r>
            <a:r>
              <a:rPr lang="zh-CN" altLang="en-US" dirty="0" smtClean="0">
                <a:latin typeface="华文宋体" panose="02010600040101010101" pitchFamily="2" charset="-122"/>
                <a:ea typeface="华文宋体" panose="02010600040101010101" pitchFamily="2" charset="-122"/>
              </a:rPr>
              <a:t>开口向前外、尖向后内，由额骨、筛骨、蝶骨、腭骨、泪骨、上颌骨和颧骨</a:t>
            </a:r>
            <a:r>
              <a:rPr lang="en-US" altLang="zh-CN" dirty="0" smtClean="0">
                <a:latin typeface="华文宋体" panose="02010600040101010101" pitchFamily="2" charset="-122"/>
                <a:ea typeface="华文宋体" panose="02010600040101010101" pitchFamily="2" charset="-122"/>
              </a:rPr>
              <a:t>7</a:t>
            </a:r>
            <a:r>
              <a:rPr lang="zh-CN" altLang="en-US" dirty="0" smtClean="0">
                <a:latin typeface="华文宋体" panose="02010600040101010101" pitchFamily="2" charset="-122"/>
                <a:ea typeface="华文宋体" panose="02010600040101010101" pitchFamily="2" charset="-122"/>
              </a:rPr>
              <a:t>块骨构成。</a:t>
            </a:r>
          </a:p>
          <a:p>
            <a:endParaRPr lang="zh-CN" altLang="en-US" dirty="0"/>
          </a:p>
        </p:txBody>
      </p:sp>
      <p:sp>
        <p:nvSpPr>
          <p:cNvPr id="4" name="灯片编号占位符 3"/>
          <p:cNvSpPr>
            <a:spLocks noGrp="1"/>
          </p:cNvSpPr>
          <p:nvPr>
            <p:ph type="sldNum" sz="quarter" idx="10"/>
          </p:nvPr>
        </p:nvSpPr>
        <p:spPr/>
        <p:txBody>
          <a:bodyPr/>
          <a:lstStyle/>
          <a:p>
            <a:fld id="{7DDF8EDA-1DBE-4023-B30F-71CA3F7659A7}" type="slidenum">
              <a:rPr lang="zh-CN" altLang="en-US" smtClean="0"/>
              <a:pPr/>
              <a:t>4</a:t>
            </a:fld>
            <a:endParaRPr lang="zh-CN" altLang="en-US"/>
          </a:p>
        </p:txBody>
      </p:sp>
    </p:spTree>
    <p:extLst>
      <p:ext uri="{BB962C8B-B14F-4D97-AF65-F5344CB8AC3E}">
        <p14:creationId xmlns:p14="http://schemas.microsoft.com/office/powerpoint/2010/main" xmlns="" val="1795638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rgbClr val="FF9900"/>
                </a:solidFill>
                <a:effectLst/>
                <a:latin typeface="华文宋体" panose="02010600040101010101" pitchFamily="2" charset="-122"/>
                <a:ea typeface="华文宋体" panose="02010600040101010101" pitchFamily="2" charset="-122"/>
              </a:rPr>
              <a:t>眶</a:t>
            </a:r>
            <a:r>
              <a:rPr lang="en-US" altLang="zh-CN" sz="1200" b="1" dirty="0" smtClean="0">
                <a:solidFill>
                  <a:srgbClr val="FFFFFF"/>
                </a:solidFill>
                <a:effectLst/>
                <a:latin typeface="华文宋体" panose="02010600040101010101" pitchFamily="2" charset="-122"/>
                <a:ea typeface="华文宋体" panose="02010600040101010101" pitchFamily="2" charset="-122"/>
              </a:rPr>
              <a:t>orbit</a:t>
            </a:r>
            <a:r>
              <a:rPr lang="zh-CN" altLang="en-US" sz="1200" b="1" dirty="0" smtClean="0">
                <a:solidFill>
                  <a:srgbClr val="FFFFFF"/>
                </a:solidFill>
                <a:effectLst/>
                <a:latin typeface="华文宋体" panose="02010600040101010101" pitchFamily="2" charset="-122"/>
                <a:ea typeface="华文宋体" panose="02010600040101010101" pitchFamily="2" charset="-122"/>
              </a:rPr>
              <a:t>容纳眼球及其附属结构。眶有</a:t>
            </a:r>
            <a:r>
              <a:rPr lang="zh-CN" altLang="en-US" sz="1200" b="1" dirty="0" smtClean="0">
                <a:solidFill>
                  <a:srgbClr val="FF9900"/>
                </a:solidFill>
                <a:effectLst/>
                <a:latin typeface="华文宋体" panose="02010600040101010101" pitchFamily="2" charset="-122"/>
                <a:ea typeface="华文宋体" panose="02010600040101010101" pitchFamily="2" charset="-122"/>
              </a:rPr>
              <a:t>上、下、内侧</a:t>
            </a:r>
            <a:r>
              <a:rPr lang="zh-CN" altLang="en-US" sz="1200" b="1" dirty="0" smtClean="0">
                <a:solidFill>
                  <a:srgbClr val="FFFFFF"/>
                </a:solidFill>
                <a:effectLst/>
                <a:latin typeface="华文宋体" panose="02010600040101010101" pitchFamily="2" charset="-122"/>
                <a:ea typeface="华文宋体" panose="02010600040101010101" pitchFamily="2" charset="-122"/>
              </a:rPr>
              <a:t>和</a:t>
            </a:r>
            <a:r>
              <a:rPr lang="zh-CN" altLang="en-US" sz="1200" b="1" dirty="0" smtClean="0">
                <a:solidFill>
                  <a:srgbClr val="FF9900"/>
                </a:solidFill>
                <a:effectLst/>
                <a:latin typeface="华文宋体" panose="02010600040101010101" pitchFamily="2" charset="-122"/>
                <a:ea typeface="华文宋体" panose="02010600040101010101" pitchFamily="2" charset="-122"/>
              </a:rPr>
              <a:t>外侧</a:t>
            </a:r>
            <a:r>
              <a:rPr lang="zh-CN" altLang="en-US" sz="1200" b="1" dirty="0" smtClean="0">
                <a:solidFill>
                  <a:srgbClr val="FFFFFF"/>
                </a:solidFill>
                <a:effectLst/>
                <a:latin typeface="华文宋体" panose="02010600040101010101" pitchFamily="2" charset="-122"/>
                <a:ea typeface="华文宋体" panose="02010600040101010101" pitchFamily="2" charset="-122"/>
              </a:rPr>
              <a:t>四壁。</a:t>
            </a:r>
          </a:p>
          <a:p>
            <a:endParaRPr lang="zh-CN" altLang="en-US" dirty="0"/>
          </a:p>
        </p:txBody>
      </p:sp>
      <p:sp>
        <p:nvSpPr>
          <p:cNvPr id="4" name="灯片编号占位符 3"/>
          <p:cNvSpPr>
            <a:spLocks noGrp="1"/>
          </p:cNvSpPr>
          <p:nvPr>
            <p:ph type="sldNum" sz="quarter" idx="10"/>
          </p:nvPr>
        </p:nvSpPr>
        <p:spPr/>
        <p:txBody>
          <a:bodyPr/>
          <a:lstStyle/>
          <a:p>
            <a:fld id="{7DDF8EDA-1DBE-4023-B30F-71CA3F7659A7}" type="slidenum">
              <a:rPr lang="zh-CN" altLang="en-US" smtClean="0"/>
              <a:pPr/>
              <a:t>5</a:t>
            </a:fld>
            <a:endParaRPr lang="zh-CN" altLang="en-US"/>
          </a:p>
        </p:txBody>
      </p:sp>
    </p:spTree>
    <p:extLst>
      <p:ext uri="{BB962C8B-B14F-4D97-AF65-F5344CB8AC3E}">
        <p14:creationId xmlns:p14="http://schemas.microsoft.com/office/powerpoint/2010/main" xmlns="" val="3551004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A283B464-1DBE-44A8-93DF-04EF10AD0E50}" type="slidenum">
              <a:rPr lang="en-US" altLang="zh-CN"/>
              <a:pPr eaLnBrk="1" hangingPunct="1"/>
              <a:t>6</a:t>
            </a:fld>
            <a:endParaRPr lang="en-US" altLang="zh-CN"/>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zh-CN" altLang="en-US" sz="1200" dirty="0" smtClean="0">
                <a:solidFill>
                  <a:srgbClr val="FFFFFF"/>
                </a:solidFill>
                <a:effectLst/>
                <a:latin typeface="黑体" pitchFamily="2" charset="-122"/>
                <a:ea typeface="黑体" pitchFamily="2" charset="-122"/>
              </a:rPr>
              <a:t>眶上壁除蝶骨小翼部分厚约</a:t>
            </a:r>
            <a:r>
              <a:rPr lang="en-US" altLang="zh-CN" sz="1200" dirty="0" smtClean="0">
                <a:solidFill>
                  <a:srgbClr val="FFFFFF"/>
                </a:solidFill>
                <a:effectLst/>
                <a:latin typeface="黑体" pitchFamily="2" charset="-122"/>
                <a:ea typeface="黑体" pitchFamily="2" charset="-122"/>
              </a:rPr>
              <a:t>3mm</a:t>
            </a:r>
            <a:r>
              <a:rPr lang="zh-CN" altLang="en-US" sz="1200" dirty="0" smtClean="0">
                <a:solidFill>
                  <a:srgbClr val="FFFFFF"/>
                </a:solidFill>
                <a:effectLst/>
                <a:latin typeface="黑体" pitchFamily="2" charset="-122"/>
                <a:ea typeface="黑体" pitchFamily="2" charset="-122"/>
              </a:rPr>
              <a:t>以外，其余均薄而脆弱，半透明，与颅前窝紧密相邻。</a:t>
            </a:r>
            <a:endParaRPr lang="en-US" altLang="zh-CN" sz="1200" dirty="0" smtClean="0">
              <a:solidFill>
                <a:srgbClr val="FFFFFF"/>
              </a:solidFill>
              <a:effectLst/>
              <a:latin typeface="黑体" pitchFamily="2" charset="-122"/>
              <a:ea typeface="黑体" pitchFamily="2" charset="-122"/>
            </a:endParaRPr>
          </a:p>
          <a:p>
            <a:pPr eaLnBrk="1" hangingPunct="1"/>
            <a:r>
              <a:rPr lang="en-US" altLang="zh-CN" sz="1200" dirty="0" smtClean="0"/>
              <a:t>1</a:t>
            </a:r>
            <a:r>
              <a:rPr lang="zh-CN" altLang="en-US" sz="1200" dirty="0" smtClean="0"/>
              <a:t>泪腺窝：位于额骨颧突之后，容纳泪腺。</a:t>
            </a:r>
            <a:r>
              <a:rPr lang="en-US" altLang="zh-CN" sz="1200" dirty="0" smtClean="0"/>
              <a:t>2 </a:t>
            </a:r>
            <a:r>
              <a:rPr lang="zh-CN" altLang="en-US" sz="1200" dirty="0" smtClean="0"/>
              <a:t>眶上切迹（眶上孔）：位于眶上缘内中</a:t>
            </a:r>
            <a:r>
              <a:rPr lang="en-US" altLang="zh-CN" sz="1200" dirty="0" smtClean="0"/>
              <a:t>1/3</a:t>
            </a:r>
            <a:r>
              <a:rPr lang="zh-CN" altLang="en-US" sz="1200" dirty="0" smtClean="0"/>
              <a:t>交界处，常见韧带骨化而形成眶上孔，有眶上神经血管经过。</a:t>
            </a:r>
            <a:endParaRPr lang="zh-CN" altLang="zh-CN"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B05182A7-30C1-4597-B606-1EEAB9107ED9}" type="slidenum">
              <a:rPr lang="en-US" altLang="zh-CN"/>
              <a:pPr eaLnBrk="1" hangingPunct="1"/>
              <a:t>7</a:t>
            </a:fld>
            <a:endParaRPr lang="en-US" altLang="zh-CN"/>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zh-CN" altLang="en-US" dirty="0" smtClean="0"/>
              <a:t>眶内壁 呈长方形，由上颌骨额突、泪骨、筛骨纸板、蝶骨体（仅有一小部分）四块骨从前向后连接。前部为泪囊窝，向下借鼻泪管与鼻腔相通。筛骨纸板构成眶内壁的大部分，是眶壁中最薄的部分，厚度仅为</a:t>
            </a:r>
            <a:r>
              <a:rPr lang="en-US" altLang="zh-CN" dirty="0" smtClean="0"/>
              <a:t>0.2</a:t>
            </a:r>
            <a:r>
              <a:rPr lang="zh-CN" altLang="en-US" dirty="0" smtClean="0"/>
              <a:t>～</a:t>
            </a:r>
            <a:r>
              <a:rPr lang="en-US" altLang="zh-CN" dirty="0" smtClean="0"/>
              <a:t>0.4mm</a:t>
            </a:r>
            <a:r>
              <a:rPr lang="zh-CN" altLang="en-US" dirty="0" smtClean="0"/>
              <a:t>，骨壁薄如纸。筛骨纸板与额骨眶板交界处有筛前孔和筛后孔。</a:t>
            </a:r>
            <a:endParaRPr lang="en-US" altLang="zh-CN" dirty="0" smtClean="0"/>
          </a:p>
          <a:p>
            <a:r>
              <a:rPr lang="zh-CN" altLang="en-US" sz="1200" b="0" i="0" u="none" strike="noStrike" kern="1200" dirty="0" smtClean="0">
                <a:solidFill>
                  <a:schemeClr val="tx1"/>
                </a:solidFill>
                <a:effectLst/>
                <a:latin typeface="+mn-lt"/>
                <a:ea typeface="+mn-ea"/>
                <a:cs typeface="+mn-cs"/>
                <a:hlinkClick r:id="rId3"/>
              </a:rPr>
              <a:t>眼泪</a:t>
            </a:r>
            <a:r>
              <a:rPr lang="zh-CN" altLang="en-US" sz="1200" b="0" i="0" kern="1200" dirty="0" smtClean="0">
                <a:solidFill>
                  <a:schemeClr val="tx1"/>
                </a:solidFill>
                <a:effectLst/>
                <a:latin typeface="+mn-lt"/>
                <a:ea typeface="+mn-ea"/>
                <a:cs typeface="+mn-cs"/>
              </a:rPr>
              <a:t>从眼睛排入鼻腔的两个管道，鼻泪管始见于两栖纲。人体鼻泪管</a:t>
            </a:r>
            <a:r>
              <a:rPr lang="en-US" altLang="zh-CN" sz="1200" b="0" i="0" kern="1200" dirty="0" smtClean="0">
                <a:solidFill>
                  <a:schemeClr val="tx1"/>
                </a:solidFill>
                <a:effectLst/>
                <a:latin typeface="+mn-lt"/>
                <a:ea typeface="+mn-ea"/>
                <a:cs typeface="+mn-cs"/>
              </a:rPr>
              <a:t>nasolacrimal duct</a:t>
            </a:r>
            <a:r>
              <a:rPr lang="zh-CN" altLang="en-US" sz="1200" b="0" i="0" kern="1200" dirty="0" smtClean="0">
                <a:solidFill>
                  <a:schemeClr val="tx1"/>
                </a:solidFill>
                <a:effectLst/>
                <a:latin typeface="+mn-lt"/>
                <a:ea typeface="+mn-ea"/>
                <a:cs typeface="+mn-cs"/>
              </a:rPr>
              <a:t>为膜性管道。上部包埋在骨性鼻泪管中，与骨膜紧密相结合；下部在鼻腔外侧壁粘膜深面。下部开口于下鼻道外侧壁的前部。</a:t>
            </a:r>
          </a:p>
          <a:p>
            <a:r>
              <a:rPr lang="zh-CN" altLang="en-US" sz="1200" b="0" i="0" kern="1200" dirty="0" smtClean="0">
                <a:solidFill>
                  <a:schemeClr val="tx1"/>
                </a:solidFill>
                <a:effectLst/>
                <a:latin typeface="+mn-lt"/>
                <a:ea typeface="+mn-ea"/>
                <a:cs typeface="+mn-cs"/>
              </a:rPr>
              <a:t>　　鼻泪管开口处的粘膜内含有丰富的静脉丛，感冒时，黏膜易充血和肿胀，导致鼻泪管下口闭塞，致使鼻泪液向鼻腔引流不畅，故感冒时常常有流泪的现象</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solidFill>
                  <a:srgbClr val="FFFFFF"/>
                </a:solidFill>
                <a:effectLst/>
                <a:latin typeface="宋体" pitchFamily="2" charset="-122"/>
              </a:rPr>
              <a:t>故鼻腔肿瘤可向上侵及泪囊，而泪囊部肿瘤也易于累及鼻腔。</a:t>
            </a:r>
          </a:p>
          <a:p>
            <a:pPr eaLnBrk="1" hangingPunct="1"/>
            <a:endParaRPr lang="zh-CN" altLang="zh-CN"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C52A89AF-A983-4CED-AA96-F958EC58D2E6}" type="slidenum">
              <a:rPr lang="en-US" altLang="zh-CN"/>
              <a:pPr eaLnBrk="1" hangingPunct="1"/>
              <a:t>8</a:t>
            </a:fld>
            <a:endParaRPr lang="en-US" altLang="zh-CN"/>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眶下壁（底壁） 大致呈三角形，是眶壁中最短的一壁，由上颌骨眶面、颧骨眶面和腭骨眶突构成，最薄处仅为</a:t>
            </a:r>
            <a:r>
              <a:rPr lang="en-US" altLang="zh-CN" dirty="0" smtClean="0"/>
              <a:t>0.5</a:t>
            </a:r>
            <a:r>
              <a:rPr lang="zh-CN" altLang="en-US" dirty="0" smtClean="0"/>
              <a:t>～</a:t>
            </a:r>
            <a:r>
              <a:rPr lang="en-US" altLang="zh-CN" dirty="0" smtClean="0"/>
              <a:t>1mm</a:t>
            </a:r>
            <a:r>
              <a:rPr lang="zh-CN" altLang="en-US" dirty="0" smtClean="0"/>
              <a:t>。在眶下壁眶下裂处可见眶下沟，向前形成眶下管，开口于眶下孔，有眶下动脉和眶下神经（属于上颌支）通过。</a:t>
            </a:r>
            <a:r>
              <a:rPr lang="zh-CN" altLang="en-US" sz="1200" b="1" dirty="0" smtClean="0">
                <a:solidFill>
                  <a:srgbClr val="FFFFFF"/>
                </a:solidFill>
                <a:effectLst/>
                <a:latin typeface="黑体" pitchFamily="49" charset="-122"/>
                <a:ea typeface="黑体" pitchFamily="49" charset="-122"/>
              </a:rPr>
              <a:t>眶下壁即上颌窦的顶</a:t>
            </a:r>
            <a:r>
              <a:rPr lang="zh-CN" altLang="en-US" sz="1200" dirty="0" smtClean="0">
                <a:solidFill>
                  <a:srgbClr val="FFFFFF"/>
                </a:solidFill>
                <a:effectLst/>
                <a:latin typeface="黑体" pitchFamily="49" charset="-122"/>
                <a:ea typeface="黑体" pitchFamily="49" charset="-122"/>
              </a:rPr>
              <a:t>，因此眶与上颌窦关系密切，上颌窦炎症常会引起眶内炎性病变，上颌窦肿瘤也易侵及眶腔，引起眼球突出等眶内病变症状。</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pPr eaLnBrk="1" hangingPunct="1"/>
            <a:endParaRPr lang="zh-CN" altLang="zh-CN" dirty="0" smtClean="0">
              <a:latin typeface="Arial" pitchFamily="34" charset="0"/>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A3A1AAD2-2C12-40C1-9C53-1A6A833A60D4}" type="slidenum">
              <a:rPr lang="en-US" altLang="zh-CN"/>
              <a:pPr eaLnBrk="1" hangingPunct="1"/>
              <a:t>9</a:t>
            </a:fld>
            <a:endParaRPr lang="en-US" altLang="zh-CN"/>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rgbClr val="FFFFFF"/>
                </a:solidFill>
                <a:latin typeface="黑体" pitchFamily="2" charset="-122"/>
                <a:ea typeface="黑体" pitchFamily="2" charset="-122"/>
              </a:rPr>
              <a:t>外侧面壁是四壁中唯一不与鼻旁窦相邻的一个壁，且由于此壁短，眼球后部易于经此暴露，进行眼眶手术时，常采用外侧眶缘入路</a:t>
            </a:r>
            <a:r>
              <a:rPr lang="zh-CN" altLang="en-US" sz="1400" dirty="0" smtClean="0">
                <a:solidFill>
                  <a:srgbClr val="FFFFFF"/>
                </a:solidFill>
                <a:latin typeface="黑体" pitchFamily="2" charset="-122"/>
                <a:ea typeface="黑体" pitchFamily="2" charset="-122"/>
              </a:rPr>
              <a:t>。</a:t>
            </a:r>
          </a:p>
          <a:p>
            <a:pPr eaLnBrk="1" hangingPunct="1"/>
            <a:endParaRPr lang="zh-CN" altLang="zh-CN"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人的眼睛近似球形，位于眼眶内。正常成年人其前后径平均为 </a:t>
            </a:r>
            <a:r>
              <a:rPr lang="en-US" altLang="zh-CN" sz="1200" b="0" i="0" kern="1200" dirty="0" smtClean="0">
                <a:solidFill>
                  <a:schemeClr val="tx1"/>
                </a:solidFill>
                <a:effectLst/>
                <a:latin typeface="+mn-lt"/>
                <a:ea typeface="+mn-ea"/>
                <a:cs typeface="+mn-cs"/>
              </a:rPr>
              <a:t>24mm </a:t>
            </a:r>
            <a:r>
              <a:rPr lang="zh-CN" altLang="en-US" sz="1200" b="0" i="0" kern="1200" dirty="0" smtClean="0">
                <a:solidFill>
                  <a:schemeClr val="tx1"/>
                </a:solidFill>
                <a:effectLst/>
                <a:latin typeface="+mn-lt"/>
                <a:ea typeface="+mn-ea"/>
                <a:cs typeface="+mn-cs"/>
              </a:rPr>
              <a:t>，垂直径平均 </a:t>
            </a:r>
            <a:r>
              <a:rPr lang="en-US" altLang="zh-CN" sz="1200" b="0" i="0" kern="1200" dirty="0" smtClean="0">
                <a:solidFill>
                  <a:schemeClr val="tx1"/>
                </a:solidFill>
                <a:effectLst/>
                <a:latin typeface="+mn-lt"/>
                <a:ea typeface="+mn-ea"/>
                <a:cs typeface="+mn-cs"/>
              </a:rPr>
              <a:t>23mm </a:t>
            </a:r>
            <a:r>
              <a:rPr lang="zh-CN" altLang="en-US" sz="1200" b="0" i="0" kern="1200" dirty="0" smtClean="0">
                <a:solidFill>
                  <a:schemeClr val="tx1"/>
                </a:solidFill>
                <a:effectLst/>
                <a:latin typeface="+mn-lt"/>
                <a:ea typeface="+mn-ea"/>
                <a:cs typeface="+mn-cs"/>
              </a:rPr>
              <a:t>。最前端突出于眶外</a:t>
            </a:r>
            <a:r>
              <a:rPr lang="en-US" altLang="zh-CN" sz="1200" b="0" i="0" kern="1200" dirty="0" smtClean="0">
                <a:solidFill>
                  <a:schemeClr val="tx1"/>
                </a:solidFill>
                <a:effectLst/>
                <a:latin typeface="+mn-lt"/>
                <a:ea typeface="+mn-ea"/>
                <a:cs typeface="+mn-cs"/>
              </a:rPr>
              <a:t>12--14mm</a:t>
            </a:r>
            <a:r>
              <a:rPr lang="zh-CN" altLang="en-US" sz="1200" b="0" i="0" kern="1200" dirty="0" smtClean="0">
                <a:solidFill>
                  <a:schemeClr val="tx1"/>
                </a:solidFill>
                <a:effectLst/>
                <a:latin typeface="+mn-lt"/>
                <a:ea typeface="+mn-ea"/>
                <a:cs typeface="+mn-cs"/>
              </a:rPr>
              <a:t>，受眼睑保护。眼球包括眼球壁、眼内腔和内容物、神经、血管等组织。</a:t>
            </a:r>
            <a:r>
              <a:rPr lang="zh-CN" altLang="en-US" dirty="0" smtClean="0"/>
              <a:t/>
            </a:r>
            <a:br>
              <a:rPr lang="zh-CN" altLang="en-US" dirty="0" smtClean="0"/>
            </a:br>
            <a:r>
              <a:rPr lang="zh-CN" altLang="en-US" sz="1200" b="0" i="0" kern="1200" dirty="0" smtClean="0">
                <a:solidFill>
                  <a:schemeClr val="tx1"/>
                </a:solidFill>
                <a:effectLst/>
                <a:latin typeface="+mn-lt"/>
                <a:ea typeface="+mn-ea"/>
                <a:cs typeface="+mn-cs"/>
              </a:rPr>
              <a:t>眼球壁主要分为外、中、内三层。外层由角膜、巩膜组成，眼球外层起维持眼球形状和保护眼内组织的作用。前</a:t>
            </a:r>
            <a:r>
              <a:rPr lang="en-US" altLang="zh-CN" sz="1200" b="0" i="0" kern="1200" dirty="0" smtClean="0">
                <a:solidFill>
                  <a:schemeClr val="tx1"/>
                </a:solidFill>
                <a:effectLst/>
                <a:latin typeface="+mn-lt"/>
                <a:ea typeface="+mn-ea"/>
                <a:cs typeface="+mn-cs"/>
              </a:rPr>
              <a:t>1/6</a:t>
            </a:r>
            <a:r>
              <a:rPr lang="zh-CN" altLang="en-US" sz="1200" b="0" i="0" kern="1200" dirty="0" smtClean="0">
                <a:solidFill>
                  <a:schemeClr val="tx1"/>
                </a:solidFill>
                <a:effectLst/>
                <a:latin typeface="+mn-lt"/>
                <a:ea typeface="+mn-ea"/>
                <a:cs typeface="+mn-cs"/>
              </a:rPr>
              <a:t>为透明的角膜，角膜是接受信息的最前哨入口。角膜是眼球前部的透明部分，光线经此射入眼球。其余</a:t>
            </a:r>
            <a:r>
              <a:rPr lang="en-US" altLang="zh-CN" sz="1200" b="0" i="0" kern="1200" dirty="0" smtClean="0">
                <a:solidFill>
                  <a:schemeClr val="tx1"/>
                </a:solidFill>
                <a:effectLst/>
                <a:latin typeface="+mn-lt"/>
                <a:ea typeface="+mn-ea"/>
                <a:cs typeface="+mn-cs"/>
              </a:rPr>
              <a:t>5/6</a:t>
            </a:r>
            <a:r>
              <a:rPr lang="zh-CN" altLang="en-US" sz="1200" b="0" i="0" kern="1200" dirty="0" smtClean="0">
                <a:solidFill>
                  <a:schemeClr val="tx1"/>
                </a:solidFill>
                <a:effectLst/>
                <a:latin typeface="+mn-lt"/>
                <a:ea typeface="+mn-ea"/>
                <a:cs typeface="+mn-cs"/>
              </a:rPr>
              <a:t>为白色的巩膜，俗称“眼白”。巩膜为致密的胶原纤维结构，不透明，呈乳白色，质地坚韧。</a:t>
            </a:r>
            <a:r>
              <a:rPr lang="zh-CN" altLang="en-US" dirty="0" smtClean="0"/>
              <a:t/>
            </a:r>
            <a:br>
              <a:rPr lang="zh-CN" altLang="en-US" dirty="0" smtClean="0"/>
            </a:br>
            <a:r>
              <a:rPr lang="zh-CN" altLang="en-US" sz="1200" b="0" i="0" kern="1200" dirty="0" smtClean="0">
                <a:solidFill>
                  <a:schemeClr val="tx1"/>
                </a:solidFill>
                <a:effectLst/>
                <a:latin typeface="+mn-lt"/>
                <a:ea typeface="+mn-ea"/>
                <a:cs typeface="+mn-cs"/>
              </a:rPr>
              <a:t>中层又称葡萄膜，色素膜，具有丰富的色素和血管，包括虹膜、睫状体和脉络膜三部分。虹膜：呈环圆形，在葡萄膜的最前部分，位于晶体前，中央有一</a:t>
            </a:r>
            <a:r>
              <a:rPr lang="en-US" altLang="zh-CN" sz="1200" b="0" i="0" kern="1200" dirty="0" smtClean="0">
                <a:solidFill>
                  <a:schemeClr val="tx1"/>
                </a:solidFill>
                <a:effectLst/>
                <a:latin typeface="+mn-lt"/>
                <a:ea typeface="+mn-ea"/>
                <a:cs typeface="+mn-cs"/>
              </a:rPr>
              <a:t>2.5-4mm</a:t>
            </a:r>
            <a:r>
              <a:rPr lang="zh-CN" altLang="en-US" sz="1200" b="0" i="0" kern="1200" dirty="0" smtClean="0">
                <a:solidFill>
                  <a:schemeClr val="tx1"/>
                </a:solidFill>
                <a:effectLst/>
                <a:latin typeface="+mn-lt"/>
                <a:ea typeface="+mn-ea"/>
                <a:cs typeface="+mn-cs"/>
              </a:rPr>
              <a:t>的圆孔，称瞳孔。睫状体前接虹膜根部，后接脉络膜，外侧为巩膜，内侧则通过悬韧带与晶体赤道部相连。脉络膜位于巩膜和视网膜之间。脉络膜的血循环营养视网膜外层，其含有的丰富色素起遮光暗房作用。</a:t>
            </a:r>
            <a:r>
              <a:rPr lang="zh-CN" altLang="en-US" dirty="0" smtClean="0"/>
              <a:t/>
            </a:r>
            <a:br>
              <a:rPr lang="zh-CN" altLang="en-US" dirty="0" smtClean="0"/>
            </a:br>
            <a:r>
              <a:rPr lang="zh-CN" altLang="en-US" sz="1200" b="0" i="0" kern="1200" dirty="0" smtClean="0">
                <a:solidFill>
                  <a:schemeClr val="tx1"/>
                </a:solidFill>
                <a:effectLst/>
                <a:latin typeface="+mn-lt"/>
                <a:ea typeface="+mn-ea"/>
                <a:cs typeface="+mn-cs"/>
              </a:rPr>
              <a:t>内层为视网膜，是一层透明的膜，也是视觉形成的神经信息传递的第一站。具有很精细的网络结构及丰富的代谢和生理功能。 视网膜的视轴正对终点为黄斑中心凹。黄斑区是视网膜上视觉最敏锐的特殊区域，直径约</a:t>
            </a:r>
            <a:r>
              <a:rPr lang="en-US" altLang="zh-CN" sz="1200" b="0" i="0" kern="1200" dirty="0" smtClean="0">
                <a:solidFill>
                  <a:schemeClr val="tx1"/>
                </a:solidFill>
                <a:effectLst/>
                <a:latin typeface="+mn-lt"/>
                <a:ea typeface="+mn-ea"/>
                <a:cs typeface="+mn-cs"/>
              </a:rPr>
              <a:t>1-3mm</a:t>
            </a:r>
            <a:r>
              <a:rPr lang="zh-CN" altLang="en-US" sz="1200" b="0" i="0" kern="1200" dirty="0" smtClean="0">
                <a:solidFill>
                  <a:schemeClr val="tx1"/>
                </a:solidFill>
                <a:effectLst/>
                <a:latin typeface="+mn-lt"/>
                <a:ea typeface="+mn-ea"/>
                <a:cs typeface="+mn-cs"/>
              </a:rPr>
              <a:t>，其中央为一小凹，即中心凹。黄斑鼻侧约</a:t>
            </a:r>
            <a:r>
              <a:rPr lang="en-US" altLang="zh-CN" sz="1200" b="0" i="0" kern="1200" dirty="0" smtClean="0">
                <a:solidFill>
                  <a:schemeClr val="tx1"/>
                </a:solidFill>
                <a:effectLst/>
                <a:latin typeface="+mn-lt"/>
                <a:ea typeface="+mn-ea"/>
                <a:cs typeface="+mn-cs"/>
              </a:rPr>
              <a:t>3mm</a:t>
            </a:r>
            <a:r>
              <a:rPr lang="zh-CN" altLang="en-US" sz="1200" b="0" i="0" kern="1200" dirty="0" smtClean="0">
                <a:solidFill>
                  <a:schemeClr val="tx1"/>
                </a:solidFill>
                <a:effectLst/>
                <a:latin typeface="+mn-lt"/>
                <a:ea typeface="+mn-ea"/>
                <a:cs typeface="+mn-cs"/>
              </a:rPr>
              <a:t>处有一直径为</a:t>
            </a:r>
            <a:r>
              <a:rPr lang="en-US" altLang="zh-CN" sz="1200" b="0" i="0" kern="1200" dirty="0" smtClean="0">
                <a:solidFill>
                  <a:schemeClr val="tx1"/>
                </a:solidFill>
                <a:effectLst/>
                <a:latin typeface="+mn-lt"/>
                <a:ea typeface="+mn-ea"/>
                <a:cs typeface="+mn-cs"/>
              </a:rPr>
              <a:t>1.5mm</a:t>
            </a:r>
            <a:r>
              <a:rPr lang="zh-CN" altLang="en-US" sz="1200" b="0" i="0" kern="1200" dirty="0" smtClean="0">
                <a:solidFill>
                  <a:schemeClr val="tx1"/>
                </a:solidFill>
                <a:effectLst/>
                <a:latin typeface="+mn-lt"/>
                <a:ea typeface="+mn-ea"/>
                <a:cs typeface="+mn-cs"/>
              </a:rPr>
              <a:t>的淡红色区，为视盘，亦称视乳头，是视网膜上视觉纤维汇集向视觉中枢传递的出眼球部位，无感光细胞，故视野上呈现为固有的暗区，称生理盲点。</a:t>
            </a:r>
            <a:endParaRPr lang="zh-CN" altLang="en-US" dirty="0"/>
          </a:p>
        </p:txBody>
      </p:sp>
      <p:sp>
        <p:nvSpPr>
          <p:cNvPr id="4" name="灯片编号占位符 3"/>
          <p:cNvSpPr>
            <a:spLocks noGrp="1"/>
          </p:cNvSpPr>
          <p:nvPr>
            <p:ph type="sldNum" sz="quarter" idx="10"/>
          </p:nvPr>
        </p:nvSpPr>
        <p:spPr/>
        <p:txBody>
          <a:bodyPr/>
          <a:lstStyle/>
          <a:p>
            <a:fld id="{7DDF8EDA-1DBE-4023-B30F-71CA3F7659A7}" type="slidenum">
              <a:rPr lang="zh-CN" altLang="en-US" smtClean="0"/>
              <a:pPr/>
              <a:t>10</a:t>
            </a:fld>
            <a:endParaRPr lang="zh-CN" altLang="en-US"/>
          </a:p>
        </p:txBody>
      </p:sp>
    </p:spTree>
    <p:extLst>
      <p:ext uri="{BB962C8B-B14F-4D97-AF65-F5344CB8AC3E}">
        <p14:creationId xmlns:p14="http://schemas.microsoft.com/office/powerpoint/2010/main" xmlns="" val="217918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眼肌包括运动眼球和</a:t>
            </a:r>
            <a:r>
              <a:rPr lang="zh-CN" altLang="en-US" sz="1200" b="0" i="0" u="none" strike="noStrike" kern="1200" dirty="0" smtClean="0">
                <a:solidFill>
                  <a:schemeClr val="tx1"/>
                </a:solidFill>
                <a:effectLst/>
                <a:latin typeface="+mn-lt"/>
                <a:ea typeface="+mn-ea"/>
                <a:cs typeface="+mn-cs"/>
                <a:hlinkClick r:id="rId3"/>
              </a:rPr>
              <a:t>眼睑</a:t>
            </a:r>
            <a:r>
              <a:rPr lang="zh-CN" altLang="en-US" sz="1200" b="0" i="0" kern="1200" dirty="0" smtClean="0">
                <a:solidFill>
                  <a:schemeClr val="tx1"/>
                </a:solidFill>
                <a:effectLst/>
                <a:latin typeface="+mn-lt"/>
                <a:ea typeface="+mn-ea"/>
                <a:cs typeface="+mn-cs"/>
              </a:rPr>
              <a:t>的肌肉。</a:t>
            </a:r>
          </a:p>
          <a:p>
            <a:r>
              <a:rPr lang="zh-CN" altLang="en-US" sz="1200" b="0" i="0" u="none" strike="noStrike" kern="1200" dirty="0" smtClean="0">
                <a:solidFill>
                  <a:schemeClr val="tx1"/>
                </a:solidFill>
                <a:effectLst/>
                <a:latin typeface="+mn-lt"/>
                <a:ea typeface="+mn-ea"/>
                <a:cs typeface="+mn-cs"/>
                <a:hlinkClick r:id="rId4"/>
              </a:rPr>
              <a:t>眼球外肌</a:t>
            </a:r>
            <a:r>
              <a:rPr lang="zh-CN" altLang="en-US" sz="1200" b="0" i="0" kern="1200" dirty="0" smtClean="0">
                <a:solidFill>
                  <a:schemeClr val="tx1"/>
                </a:solidFill>
                <a:effectLst/>
                <a:latin typeface="+mn-lt"/>
                <a:ea typeface="+mn-ea"/>
                <a:cs typeface="+mn-cs"/>
              </a:rPr>
              <a:t>包括六条运动眼球的肌和一条提</a:t>
            </a:r>
            <a:r>
              <a:rPr lang="zh-CN" altLang="en-US" sz="1200" b="0" i="0" u="none" strike="noStrike" kern="1200" dirty="0" smtClean="0">
                <a:solidFill>
                  <a:schemeClr val="tx1"/>
                </a:solidFill>
                <a:effectLst/>
                <a:latin typeface="+mn-lt"/>
                <a:ea typeface="+mn-ea"/>
                <a:cs typeface="+mn-cs"/>
                <a:hlinkClick r:id="rId5"/>
              </a:rPr>
              <a:t>上睑</a:t>
            </a:r>
            <a:r>
              <a:rPr lang="zh-CN" altLang="en-US" sz="1200" b="0" i="0" kern="1200" dirty="0" smtClean="0">
                <a:solidFill>
                  <a:schemeClr val="tx1"/>
                </a:solidFill>
                <a:effectLst/>
                <a:latin typeface="+mn-lt"/>
                <a:ea typeface="+mn-ea"/>
                <a:cs typeface="+mn-cs"/>
              </a:rPr>
              <a:t>的肌，都是</a:t>
            </a:r>
            <a:r>
              <a:rPr lang="zh-CN" altLang="en-US" sz="1200" b="0" i="0" u="none" strike="noStrike" kern="1200" dirty="0" smtClean="0">
                <a:solidFill>
                  <a:schemeClr val="tx1"/>
                </a:solidFill>
                <a:effectLst/>
                <a:latin typeface="+mn-lt"/>
                <a:ea typeface="+mn-ea"/>
                <a:cs typeface="+mn-cs"/>
                <a:hlinkClick r:id="rId6"/>
              </a:rPr>
              <a:t>骨胳肌</a:t>
            </a:r>
            <a:r>
              <a:rPr lang="zh-CN" altLang="en-US" sz="1200" b="0" i="0" kern="1200" dirty="0" smtClean="0">
                <a:solidFill>
                  <a:schemeClr val="tx1"/>
                </a:solidFill>
                <a:effectLst/>
                <a:latin typeface="+mn-lt"/>
                <a:ea typeface="+mn-ea"/>
                <a:cs typeface="+mn-cs"/>
              </a:rPr>
              <a:t>，统称为</a:t>
            </a:r>
            <a:r>
              <a:rPr lang="zh-CN" altLang="en-US" sz="1200" b="0" i="0" u="none" strike="noStrike" kern="1200" dirty="0" smtClean="0">
                <a:solidFill>
                  <a:schemeClr val="tx1"/>
                </a:solidFill>
                <a:effectLst/>
                <a:latin typeface="+mn-lt"/>
                <a:ea typeface="+mn-ea"/>
                <a:cs typeface="+mn-cs"/>
                <a:hlinkClick r:id="rId7"/>
              </a:rPr>
              <a:t>视器</a:t>
            </a:r>
            <a:r>
              <a:rPr lang="zh-CN" altLang="en-US" sz="1200" b="0" i="0" kern="1200" dirty="0" smtClean="0">
                <a:solidFill>
                  <a:schemeClr val="tx1"/>
                </a:solidFill>
                <a:effectLst/>
                <a:latin typeface="+mn-lt"/>
                <a:ea typeface="+mn-ea"/>
                <a:cs typeface="+mn-cs"/>
              </a:rPr>
              <a:t>的运动装置。</a:t>
            </a:r>
          </a:p>
          <a:p>
            <a:r>
              <a:rPr lang="zh-CN" altLang="en-US" sz="1200" b="0" i="0" kern="1200" dirty="0" smtClean="0">
                <a:solidFill>
                  <a:schemeClr val="tx1"/>
                </a:solidFill>
                <a:effectLst/>
                <a:latin typeface="+mn-lt"/>
                <a:ea typeface="+mn-ea"/>
                <a:cs typeface="+mn-cs"/>
              </a:rPr>
              <a:t>四条直肌共同起自视神经孔周围的总腱环，向前分别止于</a:t>
            </a:r>
            <a:r>
              <a:rPr lang="zh-CN" altLang="en-US" sz="1200" b="0" i="0" u="none" strike="noStrike" kern="1200" dirty="0" smtClean="0">
                <a:solidFill>
                  <a:schemeClr val="tx1"/>
                </a:solidFill>
                <a:effectLst/>
                <a:latin typeface="+mn-lt"/>
                <a:ea typeface="+mn-ea"/>
                <a:cs typeface="+mn-cs"/>
                <a:hlinkClick r:id="rId8"/>
              </a:rPr>
              <a:t>巩膜</a:t>
            </a:r>
            <a:r>
              <a:rPr lang="zh-CN" altLang="en-US" sz="1200" b="0" i="0" kern="1200" dirty="0" smtClean="0">
                <a:solidFill>
                  <a:schemeClr val="tx1"/>
                </a:solidFill>
                <a:effectLst/>
                <a:latin typeface="+mn-lt"/>
                <a:ea typeface="+mn-ea"/>
                <a:cs typeface="+mn-cs"/>
              </a:rPr>
              <a:t>的上、下、内、外四方。</a:t>
            </a:r>
            <a:r>
              <a:rPr lang="zh-CN" altLang="en-US" sz="1200" b="0" i="0" u="none" strike="noStrike" kern="1200" dirty="0" smtClean="0">
                <a:solidFill>
                  <a:schemeClr val="tx1"/>
                </a:solidFill>
                <a:effectLst/>
                <a:latin typeface="+mn-lt"/>
                <a:ea typeface="+mn-ea"/>
                <a:cs typeface="+mn-cs"/>
                <a:hlinkClick r:id="rId9"/>
              </a:rPr>
              <a:t>上直肌</a:t>
            </a:r>
            <a:r>
              <a:rPr lang="zh-CN" altLang="en-US" sz="1200" b="0" i="0" kern="1200" dirty="0" smtClean="0">
                <a:solidFill>
                  <a:schemeClr val="tx1"/>
                </a:solidFill>
                <a:effectLst/>
                <a:latin typeface="+mn-lt"/>
                <a:ea typeface="+mn-ea"/>
                <a:cs typeface="+mn-cs"/>
              </a:rPr>
              <a:t>在眼球的上方，收缩时，使瞳孔转向内上方。</a:t>
            </a:r>
            <a:r>
              <a:rPr lang="zh-CN" altLang="en-US" sz="1200" b="0" i="0" u="none" strike="noStrike" kern="1200" dirty="0" smtClean="0">
                <a:solidFill>
                  <a:schemeClr val="tx1"/>
                </a:solidFill>
                <a:effectLst/>
                <a:latin typeface="+mn-lt"/>
                <a:ea typeface="+mn-ea"/>
                <a:cs typeface="+mn-cs"/>
                <a:hlinkClick r:id="rId10"/>
              </a:rPr>
              <a:t>下直肌</a:t>
            </a:r>
            <a:r>
              <a:rPr lang="zh-CN" altLang="en-US" sz="1200" b="0" i="0" kern="1200" dirty="0" smtClean="0">
                <a:solidFill>
                  <a:schemeClr val="tx1"/>
                </a:solidFill>
                <a:effectLst/>
                <a:latin typeface="+mn-lt"/>
                <a:ea typeface="+mn-ea"/>
                <a:cs typeface="+mn-cs"/>
              </a:rPr>
              <a:t>在</a:t>
            </a:r>
            <a:r>
              <a:rPr lang="zh-CN" altLang="en-US" sz="1200" b="0" i="0" u="none" strike="noStrike" kern="1200" dirty="0" smtClean="0">
                <a:solidFill>
                  <a:schemeClr val="tx1"/>
                </a:solidFill>
                <a:effectLst/>
                <a:latin typeface="+mn-lt"/>
                <a:ea typeface="+mn-ea"/>
                <a:cs typeface="+mn-cs"/>
                <a:hlinkClick r:id="rId11"/>
              </a:rPr>
              <a:t>眼球</a:t>
            </a:r>
            <a:r>
              <a:rPr lang="zh-CN" altLang="en-US" sz="1200" b="0" i="0" kern="1200" dirty="0" smtClean="0">
                <a:solidFill>
                  <a:schemeClr val="tx1"/>
                </a:solidFill>
                <a:effectLst/>
                <a:latin typeface="+mn-lt"/>
                <a:ea typeface="+mn-ea"/>
                <a:cs typeface="+mn-cs"/>
              </a:rPr>
              <a:t>的下侧，作用是使瞳孔转向内下方。</a:t>
            </a:r>
            <a:r>
              <a:rPr lang="zh-CN" altLang="en-US" sz="1200" b="0" i="0" u="none" strike="noStrike" kern="1200" dirty="0" smtClean="0">
                <a:solidFill>
                  <a:schemeClr val="tx1"/>
                </a:solidFill>
                <a:effectLst/>
                <a:latin typeface="+mn-lt"/>
                <a:ea typeface="+mn-ea"/>
                <a:cs typeface="+mn-cs"/>
                <a:hlinkClick r:id="rId12"/>
              </a:rPr>
              <a:t>内直肌</a:t>
            </a:r>
            <a:r>
              <a:rPr lang="zh-CN" altLang="en-US" sz="1200" b="0" i="0" kern="1200" dirty="0" smtClean="0">
                <a:solidFill>
                  <a:schemeClr val="tx1"/>
                </a:solidFill>
                <a:effectLst/>
                <a:latin typeface="+mn-lt"/>
                <a:ea typeface="+mn-ea"/>
                <a:cs typeface="+mn-cs"/>
              </a:rPr>
              <a:t>在眼球内侧，收缩时使瞳孔转向内侧，</a:t>
            </a:r>
            <a:r>
              <a:rPr lang="zh-CN" altLang="en-US" sz="1200" b="0" i="0" u="none" strike="noStrike" kern="1200" dirty="0" smtClean="0">
                <a:solidFill>
                  <a:schemeClr val="tx1"/>
                </a:solidFill>
                <a:effectLst/>
                <a:latin typeface="+mn-lt"/>
                <a:ea typeface="+mn-ea"/>
                <a:cs typeface="+mn-cs"/>
                <a:hlinkClick r:id="rId13"/>
              </a:rPr>
              <a:t>外直肌</a:t>
            </a:r>
            <a:r>
              <a:rPr lang="zh-CN" altLang="en-US" sz="1200" b="0" i="0" kern="1200" dirty="0" smtClean="0">
                <a:solidFill>
                  <a:schemeClr val="tx1"/>
                </a:solidFill>
                <a:effectLst/>
                <a:latin typeface="+mn-lt"/>
                <a:ea typeface="+mn-ea"/>
                <a:cs typeface="+mn-cs"/>
              </a:rPr>
              <a:t>在眼球的外侧，其作用是使瞳孔转向外侧。</a:t>
            </a:r>
          </a:p>
          <a:p>
            <a:r>
              <a:rPr lang="zh-CN" altLang="en-US" sz="1200" b="0" i="0" kern="1200" dirty="0" smtClean="0">
                <a:solidFill>
                  <a:schemeClr val="tx1"/>
                </a:solidFill>
                <a:effectLst/>
                <a:latin typeface="+mn-lt"/>
                <a:ea typeface="+mn-ea"/>
                <a:cs typeface="+mn-cs"/>
              </a:rPr>
              <a:t>两条斜肌即</a:t>
            </a:r>
            <a:r>
              <a:rPr lang="zh-CN" altLang="en-US" sz="1200" b="0" i="0" u="none" strike="noStrike" kern="1200" dirty="0" smtClean="0">
                <a:solidFill>
                  <a:schemeClr val="tx1"/>
                </a:solidFill>
                <a:effectLst/>
                <a:latin typeface="+mn-lt"/>
                <a:ea typeface="+mn-ea"/>
                <a:cs typeface="+mn-cs"/>
                <a:hlinkClick r:id="rId14"/>
              </a:rPr>
              <a:t>上斜肌</a:t>
            </a:r>
            <a:r>
              <a:rPr lang="zh-CN" altLang="en-US" sz="1200" b="0" i="0" kern="1200" dirty="0" smtClean="0">
                <a:solidFill>
                  <a:schemeClr val="tx1"/>
                </a:solidFill>
                <a:effectLst/>
                <a:latin typeface="+mn-lt"/>
                <a:ea typeface="+mn-ea"/>
                <a:cs typeface="+mn-cs"/>
              </a:rPr>
              <a:t>和</a:t>
            </a:r>
            <a:r>
              <a:rPr lang="zh-CN" altLang="en-US" sz="1200" b="0" i="0" u="none" strike="noStrike" kern="1200" dirty="0" smtClean="0">
                <a:solidFill>
                  <a:schemeClr val="tx1"/>
                </a:solidFill>
                <a:effectLst/>
                <a:latin typeface="+mn-lt"/>
                <a:ea typeface="+mn-ea"/>
                <a:cs typeface="+mn-cs"/>
                <a:hlinkClick r:id="rId15"/>
              </a:rPr>
              <a:t>下斜肌</a:t>
            </a:r>
            <a:r>
              <a:rPr lang="zh-CN" altLang="en-US" sz="1200" b="0" i="0" kern="1200" dirty="0" smtClean="0">
                <a:solidFill>
                  <a:schemeClr val="tx1"/>
                </a:solidFill>
                <a:effectLst/>
                <a:latin typeface="+mn-lt"/>
                <a:ea typeface="+mn-ea"/>
                <a:cs typeface="+mn-cs"/>
              </a:rPr>
              <a:t>。上斜肌位于</a:t>
            </a:r>
            <a:r>
              <a:rPr lang="zh-CN" altLang="en-US" sz="1200" b="0" i="0" u="none" strike="noStrike" kern="1200" dirty="0" smtClean="0">
                <a:solidFill>
                  <a:schemeClr val="tx1"/>
                </a:solidFill>
                <a:effectLst/>
                <a:latin typeface="+mn-lt"/>
                <a:ea typeface="+mn-ea"/>
                <a:cs typeface="+mn-cs"/>
                <a:hlinkClick r:id="rId9"/>
              </a:rPr>
              <a:t>上直肌</a:t>
            </a:r>
            <a:r>
              <a:rPr lang="zh-CN" altLang="en-US" sz="1200" b="0" i="0" kern="1200" dirty="0" smtClean="0">
                <a:solidFill>
                  <a:schemeClr val="tx1"/>
                </a:solidFill>
                <a:effectLst/>
                <a:latin typeface="+mn-lt"/>
                <a:ea typeface="+mn-ea"/>
                <a:cs typeface="+mn-cs"/>
              </a:rPr>
              <a:t>和内直肌之间，起自总腱环，以细键通过附于眶内侧壁前上方的纤维滑车，转向后外，止于眼球中纬线后外方，其作用是使瞳孔转向外下方。下斜肌，使瞳孔转向外上方。</a:t>
            </a:r>
          </a:p>
          <a:p>
            <a:r>
              <a:rPr lang="zh-CN" altLang="en-US" sz="1200" b="0" i="0" kern="1200" dirty="0" smtClean="0">
                <a:solidFill>
                  <a:schemeClr val="tx1"/>
                </a:solidFill>
                <a:effectLst/>
                <a:latin typeface="+mn-lt"/>
                <a:ea typeface="+mn-ea"/>
                <a:cs typeface="+mn-cs"/>
              </a:rPr>
              <a:t>另外，还有一条提</a:t>
            </a:r>
            <a:r>
              <a:rPr lang="zh-CN" altLang="en-US" sz="1200" b="0" i="0" u="none" strike="noStrike" kern="1200" dirty="0" smtClean="0">
                <a:solidFill>
                  <a:schemeClr val="tx1"/>
                </a:solidFill>
                <a:effectLst/>
                <a:latin typeface="+mn-lt"/>
                <a:ea typeface="+mn-ea"/>
                <a:cs typeface="+mn-cs"/>
                <a:hlinkClick r:id="rId5"/>
              </a:rPr>
              <a:t>上睑</a:t>
            </a:r>
            <a:r>
              <a:rPr lang="zh-CN" altLang="en-US" sz="1200" b="0" i="0" kern="1200" dirty="0" smtClean="0">
                <a:solidFill>
                  <a:schemeClr val="tx1"/>
                </a:solidFill>
                <a:effectLst/>
                <a:latin typeface="+mn-lt"/>
                <a:ea typeface="+mn-ea"/>
                <a:cs typeface="+mn-cs"/>
              </a:rPr>
              <a:t>肌，位于上直肌的上方，起自视神经孔的上方，向前方止于上睑，作用为提上睑</a:t>
            </a:r>
          </a:p>
          <a:p>
            <a:endParaRPr lang="zh-CN" altLang="en-US" dirty="0"/>
          </a:p>
        </p:txBody>
      </p:sp>
      <p:sp>
        <p:nvSpPr>
          <p:cNvPr id="4" name="灯片编号占位符 3"/>
          <p:cNvSpPr>
            <a:spLocks noGrp="1"/>
          </p:cNvSpPr>
          <p:nvPr>
            <p:ph type="sldNum" sz="quarter" idx="10"/>
          </p:nvPr>
        </p:nvSpPr>
        <p:spPr/>
        <p:txBody>
          <a:bodyPr/>
          <a:lstStyle/>
          <a:p>
            <a:fld id="{7DDF8EDA-1DBE-4023-B30F-71CA3F7659A7}" type="slidenum">
              <a:rPr lang="zh-CN" altLang="en-US" smtClean="0"/>
              <a:pPr/>
              <a:t>11</a:t>
            </a:fld>
            <a:endParaRPr lang="zh-CN" altLang="en-US"/>
          </a:p>
        </p:txBody>
      </p:sp>
    </p:spTree>
    <p:extLst>
      <p:ext uri="{BB962C8B-B14F-4D97-AF65-F5344CB8AC3E}">
        <p14:creationId xmlns:p14="http://schemas.microsoft.com/office/powerpoint/2010/main" xmlns="" val="2648075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05000"/>
            <a:ext cx="7772400" cy="4114800"/>
          </a:xfrm>
        </p:spPr>
        <p:txBody>
          <a:bodyPr/>
          <a:lstStyle/>
          <a:p>
            <a:endParaRPr lang="zh-CN" altLang="en-US"/>
          </a:p>
        </p:txBody>
      </p:sp>
      <p:sp>
        <p:nvSpPr>
          <p:cNvPr id="4" name="日期占位符 3"/>
          <p:cNvSpPr>
            <a:spLocks noGrp="1"/>
          </p:cNvSpPr>
          <p:nvPr>
            <p:ph type="dt" sz="half" idx="10"/>
          </p:nvPr>
        </p:nvSpPr>
        <p:spPr>
          <a:xfrm>
            <a:off x="685800" y="6248400"/>
            <a:ext cx="1905000" cy="457200"/>
          </a:xfrm>
        </p:spPr>
        <p:txBody>
          <a:bodyPr/>
          <a:lstStyle>
            <a:lvl1pPr>
              <a:defRPr/>
            </a:lvl1pPr>
          </a:lstStyle>
          <a:p>
            <a:endParaRPr lang="zh-CN" altLang="zh-CN"/>
          </a:p>
        </p:txBody>
      </p:sp>
      <p:sp>
        <p:nvSpPr>
          <p:cNvPr id="5" name="页脚占位符 4"/>
          <p:cNvSpPr>
            <a:spLocks noGrp="1"/>
          </p:cNvSpPr>
          <p:nvPr>
            <p:ph type="ftr" sz="quarter" idx="11"/>
          </p:nvPr>
        </p:nvSpPr>
        <p:spPr>
          <a:xfrm>
            <a:off x="3124200" y="6248400"/>
            <a:ext cx="2895600" cy="457200"/>
          </a:xfrm>
        </p:spPr>
        <p:txBody>
          <a:bodyPr/>
          <a:lstStyle>
            <a:lvl1pPr>
              <a:defRPr/>
            </a:lvl1pPr>
          </a:lstStyle>
          <a:p>
            <a:endParaRPr lang="zh-CN" altLang="zh-CN"/>
          </a:p>
        </p:txBody>
      </p:sp>
      <p:sp>
        <p:nvSpPr>
          <p:cNvPr id="6" name="灯片编号占位符 5"/>
          <p:cNvSpPr>
            <a:spLocks noGrp="1"/>
          </p:cNvSpPr>
          <p:nvPr>
            <p:ph type="sldNum" sz="quarter" idx="12"/>
          </p:nvPr>
        </p:nvSpPr>
        <p:spPr>
          <a:xfrm>
            <a:off x="6553200" y="6248400"/>
            <a:ext cx="1905000" cy="457200"/>
          </a:xfrm>
        </p:spPr>
        <p:txBody>
          <a:bodyPr/>
          <a:lstStyle>
            <a:lvl1pPr>
              <a:defRPr/>
            </a:lvl1pPr>
          </a:lstStyle>
          <a:p>
            <a:fld id="{39255825-5F5B-4382-9CD2-A7196F832795}" type="slidenum">
              <a:rPr lang="zh-CN" altLang="zh-CN"/>
              <a:pPr/>
              <a:t>‹#›</a:t>
            </a:fld>
            <a:endParaRPr lang="zh-CN" altLang="zh-CN"/>
          </a:p>
        </p:txBody>
      </p:sp>
    </p:spTree>
    <p:extLst>
      <p:ext uri="{BB962C8B-B14F-4D97-AF65-F5344CB8AC3E}">
        <p14:creationId xmlns:p14="http://schemas.microsoft.com/office/powerpoint/2010/main" xmlns="" val="10729617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2016/2/27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2016/2/27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59000">
              <a:srgbClr val="21D6E0">
                <a:alpha val="66000"/>
                <a:lumMod val="84000"/>
              </a:srgbClr>
            </a:gs>
            <a:gs pos="100000">
              <a:srgbClr val="0087E6"/>
            </a:gs>
            <a:gs pos="100000">
              <a:srgbClr val="005CBF"/>
            </a:gs>
          </a:gsLst>
          <a:lin ang="27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2016/2/27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xmlns="" Requires="p14">
      <p:transition p14:dur="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5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6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5" Type="http://schemas.openxmlformats.org/officeDocument/2006/relationships/image" Target="../media/image83.jpeg"/><Relationship Id="rId4" Type="http://schemas.openxmlformats.org/officeDocument/2006/relationships/image" Target="../media/image8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image" Target="../media/image84.jpeg"/><Relationship Id="rId1" Type="http://schemas.openxmlformats.org/officeDocument/2006/relationships/slideLayout" Target="../slideLayouts/slideLayout7.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 Id="rId5" Type="http://schemas.openxmlformats.org/officeDocument/2006/relationships/image" Target="../media/image95.jpeg"/><Relationship Id="rId4" Type="http://schemas.openxmlformats.org/officeDocument/2006/relationships/image" Target="../media/image94.jpeg"/></Relationships>
</file>

<file path=ppt/slides/_rels/slide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smtClean="0">
                <a:latin typeface="华文宋体" panose="02010600040101010101" pitchFamily="2" charset="-122"/>
                <a:ea typeface="华文宋体" panose="02010600040101010101" pitchFamily="2" charset="-122"/>
              </a:rPr>
              <a:t>常见眶内肿瘤</a:t>
            </a:r>
            <a:endParaRPr lang="zh-CN" altLang="en-US" b="1" dirty="0">
              <a:latin typeface="华文宋体" panose="02010600040101010101" pitchFamily="2" charset="-122"/>
              <a:ea typeface="华文宋体" panose="02010600040101010101" pitchFamily="2" charset="-122"/>
            </a:endParaRPr>
          </a:p>
        </p:txBody>
      </p:sp>
      <p:sp>
        <p:nvSpPr>
          <p:cNvPr id="3" name="副标题 2"/>
          <p:cNvSpPr>
            <a:spLocks noGrp="1"/>
          </p:cNvSpPr>
          <p:nvPr>
            <p:ph type="subTitle" idx="1"/>
          </p:nvPr>
        </p:nvSpPr>
        <p:spPr>
          <a:xfrm>
            <a:off x="3059832" y="4653136"/>
            <a:ext cx="6400800" cy="1752600"/>
          </a:xfrm>
        </p:spPr>
        <p:txBody>
          <a:bodyPr/>
          <a:lstStyle/>
          <a:p>
            <a:endParaRPr lang="zh-CN" altLang="en-US" dirty="0">
              <a:solidFill>
                <a:schemeClr val="tx1">
                  <a:lumMod val="95000"/>
                  <a:lumOff val="5000"/>
                </a:schemeClr>
              </a:solidFill>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xmlns="" val="16376752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华文宋体" panose="02010600040101010101" pitchFamily="2" charset="-122"/>
                <a:ea typeface="华文宋体" panose="02010600040101010101" pitchFamily="2" charset="-122"/>
              </a:rPr>
              <a:t>眼球解剖</a:t>
            </a:r>
            <a:endParaRPr lang="zh-CN" altLang="en-US" dirty="0">
              <a:latin typeface="华文宋体" panose="02010600040101010101" pitchFamily="2" charset="-122"/>
              <a:ea typeface="华文宋体" panose="02010600040101010101" pitchFamily="2" charset="-122"/>
            </a:endParaRPr>
          </a:p>
        </p:txBody>
      </p:sp>
      <p:sp>
        <p:nvSpPr>
          <p:cNvPr id="3" name="内容占位符 2"/>
          <p:cNvSpPr>
            <a:spLocks noGrp="1"/>
          </p:cNvSpPr>
          <p:nvPr>
            <p:ph idx="1"/>
          </p:nvPr>
        </p:nvSpPr>
        <p:spPr/>
        <p:txBody>
          <a:bodyPr/>
          <a:lstStyle/>
          <a:p>
            <a:endParaRPr lang="zh-CN" altLang="en-US"/>
          </a:p>
        </p:txBody>
      </p:sp>
      <p:pic>
        <p:nvPicPr>
          <p:cNvPr id="3074" name="Picture 2" descr="C:\Users\Allen\Desktop\ppt\yuchan410120093221445533884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86315" y="1206028"/>
            <a:ext cx="6048672" cy="56166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95878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眼肌</a:t>
            </a:r>
            <a:endParaRPr lang="zh-CN" altLang="en-US" dirty="0"/>
          </a:p>
        </p:txBody>
      </p:sp>
      <p:sp>
        <p:nvSpPr>
          <p:cNvPr id="3" name="内容占位符 2"/>
          <p:cNvSpPr>
            <a:spLocks noGrp="1"/>
          </p:cNvSpPr>
          <p:nvPr>
            <p:ph idx="1"/>
          </p:nvPr>
        </p:nvSpPr>
        <p:spPr/>
        <p:txBody>
          <a:bodyPr/>
          <a:lstStyle/>
          <a:p>
            <a:endParaRPr lang="zh-CN" altLang="en-US"/>
          </a:p>
        </p:txBody>
      </p:sp>
      <p:pic>
        <p:nvPicPr>
          <p:cNvPr id="4098" name="Picture 2" descr="C:\Users\Allen\Desktop\ppt\260931343461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1844824"/>
            <a:ext cx="8426468" cy="40731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36613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眶</a:t>
            </a:r>
            <a:r>
              <a:rPr lang="zh-CN" altLang="en-US" dirty="0" smtClean="0"/>
              <a:t>内筋膜四间隙</a:t>
            </a:r>
            <a:endParaRPr lang="zh-CN" altLang="en-US" dirty="0"/>
          </a:p>
        </p:txBody>
      </p:sp>
      <p:pic>
        <p:nvPicPr>
          <p:cNvPr id="4" name="Picture 2" descr="DSC02816"/>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43608" y="1340768"/>
            <a:ext cx="6912768" cy="5184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Tree>
    <p:extLst>
      <p:ext uri="{BB962C8B-B14F-4D97-AF65-F5344CB8AC3E}">
        <p14:creationId xmlns:p14="http://schemas.microsoft.com/office/powerpoint/2010/main" xmlns="" val="3054590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2146250"/>
          </a:xfrm>
        </p:spPr>
        <p:txBody>
          <a:bodyPr>
            <a:normAutofit/>
          </a:bodyPr>
          <a:lstStyle/>
          <a:p>
            <a:pPr algn="l"/>
            <a:r>
              <a:rPr lang="zh-CN" altLang="zh-CN" sz="3100" dirty="0"/>
              <a:t>一、肌锥内间隙：四条直肌及肌间膜围成，内包括有视神经、眼球运动、感觉、交感副交感神经、血管及其分支、球后脂肪</a:t>
            </a:r>
            <a:r>
              <a:rPr lang="zh-CN" altLang="zh-CN" sz="3100" dirty="0" smtClean="0"/>
              <a:t>；</a:t>
            </a:r>
            <a:endParaRPr lang="zh-CN" altLang="en-US" dirty="0"/>
          </a:p>
        </p:txBody>
      </p:sp>
      <p:pic>
        <p:nvPicPr>
          <p:cNvPr id="4" name="Picture 2" descr="DSC02816"/>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23528" y="2212326"/>
            <a:ext cx="5544615" cy="4158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Tree>
    <p:extLst>
      <p:ext uri="{BB962C8B-B14F-4D97-AF65-F5344CB8AC3E}">
        <p14:creationId xmlns:p14="http://schemas.microsoft.com/office/powerpoint/2010/main" xmlns="" val="23139638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04664"/>
            <a:ext cx="8229600" cy="2074242"/>
          </a:xfrm>
        </p:spPr>
        <p:txBody>
          <a:bodyPr>
            <a:normAutofit/>
          </a:bodyPr>
          <a:lstStyle/>
          <a:p>
            <a:pPr algn="l"/>
            <a:r>
              <a:rPr lang="zh-CN" altLang="zh-CN" sz="3100" dirty="0"/>
              <a:t>二、周围间隙：肌锥内间隙与骨膜之间的间隙，内含有脂肪、血管神经通过；</a:t>
            </a:r>
            <a:r>
              <a:rPr lang="zh-CN" altLang="zh-CN" dirty="0"/>
              <a:t/>
            </a:r>
            <a:br>
              <a:rPr lang="zh-CN" altLang="zh-CN" dirty="0"/>
            </a:br>
            <a:endParaRPr lang="zh-CN" altLang="en-US" dirty="0"/>
          </a:p>
        </p:txBody>
      </p:sp>
      <p:pic>
        <p:nvPicPr>
          <p:cNvPr id="4" name="Picture 2" descr="DSC02816"/>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23527" y="2060848"/>
            <a:ext cx="5842597" cy="43819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Tree>
    <p:extLst>
      <p:ext uri="{BB962C8B-B14F-4D97-AF65-F5344CB8AC3E}">
        <p14:creationId xmlns:p14="http://schemas.microsoft.com/office/powerpoint/2010/main" xmlns="" val="32511788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20688"/>
            <a:ext cx="8229600" cy="2146250"/>
          </a:xfrm>
        </p:spPr>
        <p:txBody>
          <a:bodyPr>
            <a:normAutofit fontScale="90000"/>
          </a:bodyPr>
          <a:lstStyle/>
          <a:p>
            <a:pPr algn="l"/>
            <a:r>
              <a:rPr lang="zh-CN" altLang="zh-CN" sz="3400" dirty="0"/>
              <a:t>三、骨膜下间隙：骨膜与骨壁间的潜在腔隙，系皮样囊肿、鼻窦粘液囊肿、筛窦炎形成骨膜下脓肿以及肿瘤眶侵犯的好发部位；</a:t>
            </a:r>
            <a:r>
              <a:rPr lang="zh-CN" altLang="zh-CN" dirty="0"/>
              <a:t/>
            </a:r>
            <a:br>
              <a:rPr lang="zh-CN" altLang="zh-CN" dirty="0"/>
            </a:br>
            <a:endParaRPr lang="zh-CN" altLang="en-US" dirty="0"/>
          </a:p>
        </p:txBody>
      </p:sp>
      <p:pic>
        <p:nvPicPr>
          <p:cNvPr id="4" name="Picture 2" descr="DSC02816"/>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51521" y="2204864"/>
            <a:ext cx="5938606" cy="4453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Tree>
    <p:extLst>
      <p:ext uri="{BB962C8B-B14F-4D97-AF65-F5344CB8AC3E}">
        <p14:creationId xmlns:p14="http://schemas.microsoft.com/office/powerpoint/2010/main" xmlns="" val="1818686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836712"/>
            <a:ext cx="8229600" cy="1143000"/>
          </a:xfrm>
        </p:spPr>
        <p:txBody>
          <a:bodyPr>
            <a:normAutofit fontScale="90000"/>
          </a:bodyPr>
          <a:lstStyle/>
          <a:p>
            <a:pPr algn="l"/>
            <a:r>
              <a:rPr lang="zh-CN" altLang="zh-CN" sz="3400" dirty="0"/>
              <a:t>四、巩膜表面间隙：眼球筋膜和巩膜之间一潜在间隙；</a:t>
            </a:r>
            <a:r>
              <a:rPr lang="zh-CN" altLang="zh-CN" dirty="0"/>
              <a:t/>
            </a:r>
            <a:br>
              <a:rPr lang="zh-CN" altLang="zh-CN" dirty="0"/>
            </a:br>
            <a:endParaRPr lang="zh-CN" altLang="en-US" dirty="0"/>
          </a:p>
        </p:txBody>
      </p:sp>
      <p:sp>
        <p:nvSpPr>
          <p:cNvPr id="3" name="内容占位符 2"/>
          <p:cNvSpPr>
            <a:spLocks noGrp="1"/>
          </p:cNvSpPr>
          <p:nvPr>
            <p:ph idx="1"/>
          </p:nvPr>
        </p:nvSpPr>
        <p:spPr/>
        <p:txBody>
          <a:bodyPr/>
          <a:lstStyle/>
          <a:p>
            <a:endParaRPr lang="zh-CN" altLang="en-US"/>
          </a:p>
        </p:txBody>
      </p:sp>
      <p:pic>
        <p:nvPicPr>
          <p:cNvPr id="4" name="Picture 2" descr="DSC028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1" y="2204864"/>
            <a:ext cx="5938606" cy="4453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Tree>
    <p:extLst>
      <p:ext uri="{BB962C8B-B14F-4D97-AF65-F5344CB8AC3E}">
        <p14:creationId xmlns:p14="http://schemas.microsoft.com/office/powerpoint/2010/main" xmlns="" val="36286494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0"/>
            <a:ext cx="7772400" cy="1143000"/>
          </a:xfrm>
        </p:spPr>
        <p:txBody>
          <a:bodyPr/>
          <a:lstStyle/>
          <a:p>
            <a:r>
              <a:rPr lang="zh-CN" altLang="zh-CN"/>
              <a:t>眼眶各解剖间隙常见疾病</a:t>
            </a:r>
          </a:p>
        </p:txBody>
      </p:sp>
      <p:graphicFrame>
        <p:nvGraphicFramePr>
          <p:cNvPr id="21507" name="Group 3"/>
          <p:cNvGraphicFramePr>
            <a:graphicFrameLocks noGrp="1"/>
          </p:cNvGraphicFramePr>
          <p:nvPr>
            <p:extLst>
              <p:ext uri="{D42A27DB-BD31-4B8C-83A1-F6EECF244321}">
                <p14:modId xmlns:p14="http://schemas.microsoft.com/office/powerpoint/2010/main" xmlns="" val="1933462086"/>
              </p:ext>
            </p:extLst>
          </p:nvPr>
        </p:nvGraphicFramePr>
        <p:xfrm>
          <a:off x="251520" y="980728"/>
          <a:ext cx="8640960" cy="5397341"/>
        </p:xfrm>
        <a:graphic>
          <a:graphicData uri="http://schemas.openxmlformats.org/drawingml/2006/table">
            <a:tbl>
              <a:tblPr/>
              <a:tblGrid>
                <a:gridCol w="2773741"/>
                <a:gridCol w="2773741"/>
                <a:gridCol w="3093478"/>
              </a:tblGrid>
              <a:tr h="403572">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dirty="0" smtClean="0">
                          <a:ln>
                            <a:noFill/>
                          </a:ln>
                          <a:solidFill>
                            <a:schemeClr val="tx1"/>
                          </a:solidFill>
                          <a:effectLst/>
                          <a:latin typeface="Times New Roman" pitchFamily="18" charset="0"/>
                          <a:ea typeface="宋体" charset="-122"/>
                        </a:rPr>
                        <a:t>肌锥内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dirty="0" smtClean="0">
                          <a:ln>
                            <a:noFill/>
                          </a:ln>
                          <a:solidFill>
                            <a:schemeClr val="tx1"/>
                          </a:solidFill>
                          <a:effectLst/>
                          <a:latin typeface="Times New Roman" pitchFamily="18" charset="0"/>
                          <a:ea typeface="宋体" charset="-122"/>
                        </a:rPr>
                        <a:t>肌锥外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smtClean="0">
                          <a:ln>
                            <a:noFill/>
                          </a:ln>
                          <a:solidFill>
                            <a:schemeClr val="tx1"/>
                          </a:solidFill>
                          <a:effectLst/>
                          <a:latin typeface="Times New Roman" pitchFamily="18" charset="0"/>
                          <a:ea typeface="宋体" charset="-122"/>
                        </a:rPr>
                        <a:t>骨膜下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1" i="0" u="none" strike="noStrike" cap="none" normalizeH="0" baseline="0" smtClean="0">
                          <a:ln>
                            <a:noFill/>
                          </a:ln>
                          <a:solidFill>
                            <a:schemeClr val="tx1"/>
                          </a:solidFill>
                          <a:effectLst/>
                          <a:latin typeface="Times New Roman" pitchFamily="18" charset="0"/>
                          <a:ea typeface="宋体" charset="-122"/>
                        </a:rPr>
                        <a:t>海绵状血管瘤</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dirty="0" smtClean="0">
                          <a:ln>
                            <a:noFill/>
                          </a:ln>
                          <a:solidFill>
                            <a:schemeClr val="tx1"/>
                          </a:solidFill>
                          <a:effectLst/>
                          <a:latin typeface="Times New Roman" pitchFamily="18" charset="0"/>
                          <a:ea typeface="宋体" charset="-122"/>
                        </a:rPr>
                        <a:t>毛细血管瘤</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smtClean="0">
                          <a:ln>
                            <a:noFill/>
                          </a:ln>
                          <a:solidFill>
                            <a:schemeClr val="tx1"/>
                          </a:solidFill>
                          <a:effectLst/>
                          <a:latin typeface="Times New Roman" pitchFamily="18" charset="0"/>
                          <a:ea typeface="宋体" charset="-122"/>
                        </a:rPr>
                        <a:t>皮样囊肿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smtClean="0">
                          <a:ln>
                            <a:noFill/>
                          </a:ln>
                          <a:solidFill>
                            <a:schemeClr val="tx1"/>
                          </a:solidFill>
                          <a:effectLst/>
                          <a:latin typeface="Times New Roman" pitchFamily="18" charset="0"/>
                          <a:ea typeface="宋体" charset="-122"/>
                        </a:rPr>
                        <a:t>视神经脑膜瘤</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1" i="0" u="none" strike="noStrike" cap="none" normalizeH="0" baseline="0" dirty="0" smtClean="0">
                          <a:ln>
                            <a:noFill/>
                          </a:ln>
                          <a:solidFill>
                            <a:schemeClr val="tx1"/>
                          </a:solidFill>
                          <a:effectLst/>
                          <a:latin typeface="Times New Roman" pitchFamily="18" charset="0"/>
                          <a:ea typeface="宋体" charset="-122"/>
                        </a:rPr>
                        <a:t>泪腺病变</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smtClean="0">
                          <a:ln>
                            <a:noFill/>
                          </a:ln>
                          <a:solidFill>
                            <a:schemeClr val="tx1"/>
                          </a:solidFill>
                          <a:effectLst/>
                          <a:latin typeface="Times New Roman" pitchFamily="18" charset="0"/>
                          <a:ea typeface="宋体" charset="-122"/>
                        </a:rPr>
                        <a:t>骨膜脑膜瘤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smtClean="0">
                          <a:ln>
                            <a:noFill/>
                          </a:ln>
                          <a:solidFill>
                            <a:schemeClr val="tx1"/>
                          </a:solidFill>
                          <a:effectLst/>
                          <a:latin typeface="Times New Roman" pitchFamily="18" charset="0"/>
                          <a:ea typeface="宋体" charset="-122"/>
                        </a:rPr>
                        <a:t>视神经胶质瘤</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dirty="0" smtClean="0">
                          <a:ln>
                            <a:noFill/>
                          </a:ln>
                          <a:solidFill>
                            <a:schemeClr val="tx1"/>
                          </a:solidFill>
                          <a:effectLst/>
                          <a:latin typeface="Times New Roman" pitchFamily="18" charset="0"/>
                          <a:ea typeface="宋体" charset="-122"/>
                        </a:rPr>
                        <a:t>淋巴管瘤</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smtClean="0">
                          <a:ln>
                            <a:noFill/>
                          </a:ln>
                          <a:solidFill>
                            <a:schemeClr val="tx1"/>
                          </a:solidFill>
                          <a:effectLst/>
                          <a:latin typeface="Times New Roman" pitchFamily="18" charset="0"/>
                          <a:ea typeface="宋体" charset="-122"/>
                        </a:rPr>
                        <a:t>淋巴瘤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smtClean="0">
                          <a:ln>
                            <a:noFill/>
                          </a:ln>
                          <a:solidFill>
                            <a:schemeClr val="tx1"/>
                          </a:solidFill>
                          <a:effectLst/>
                          <a:latin typeface="Times New Roman" pitchFamily="18" charset="0"/>
                          <a:ea typeface="宋体" charset="-122"/>
                        </a:rPr>
                        <a:t>静脉曲张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dirty="0" smtClean="0">
                          <a:ln>
                            <a:noFill/>
                          </a:ln>
                          <a:solidFill>
                            <a:schemeClr val="tx1"/>
                          </a:solidFill>
                          <a:effectLst/>
                          <a:latin typeface="Times New Roman" pitchFamily="18" charset="0"/>
                          <a:ea typeface="宋体" charset="-122"/>
                        </a:rPr>
                        <a:t>神经鞘瘤</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smtClean="0">
                          <a:ln>
                            <a:noFill/>
                          </a:ln>
                          <a:solidFill>
                            <a:schemeClr val="tx1"/>
                          </a:solidFill>
                          <a:effectLst/>
                          <a:latin typeface="Times New Roman" pitchFamily="18" charset="0"/>
                          <a:ea typeface="宋体" charset="-122"/>
                        </a:rPr>
                        <a:t>血肿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1" i="0" u="none" strike="noStrike" cap="none" normalizeH="0" baseline="0" smtClean="0">
                          <a:ln>
                            <a:noFill/>
                          </a:ln>
                          <a:solidFill>
                            <a:schemeClr val="tx1"/>
                          </a:solidFill>
                          <a:effectLst/>
                          <a:latin typeface="Times New Roman" pitchFamily="18" charset="0"/>
                          <a:ea typeface="宋体" charset="-122"/>
                        </a:rPr>
                        <a:t>淋巴瘤</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dirty="0" smtClean="0">
                          <a:ln>
                            <a:noFill/>
                          </a:ln>
                          <a:solidFill>
                            <a:schemeClr val="tx1"/>
                          </a:solidFill>
                          <a:effectLst/>
                          <a:latin typeface="Times New Roman" pitchFamily="18" charset="0"/>
                          <a:ea typeface="宋体" charset="-122"/>
                        </a:rPr>
                        <a:t>横纹肌肉瘤</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smtClean="0">
                          <a:ln>
                            <a:noFill/>
                          </a:ln>
                          <a:solidFill>
                            <a:schemeClr val="tx1"/>
                          </a:solidFill>
                          <a:effectLst/>
                          <a:latin typeface="Times New Roman" pitchFamily="18" charset="0"/>
                          <a:ea typeface="宋体" charset="-122"/>
                        </a:rPr>
                        <a:t>骨瘤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dirty="0" smtClean="0">
                          <a:ln>
                            <a:noFill/>
                          </a:ln>
                          <a:solidFill>
                            <a:schemeClr val="tx1"/>
                          </a:solidFill>
                          <a:effectLst/>
                          <a:latin typeface="Times New Roman" pitchFamily="18" charset="0"/>
                          <a:ea typeface="宋体" charset="-122"/>
                        </a:rPr>
                        <a:t>静脉血管瘤</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dirty="0" smtClean="0">
                          <a:ln>
                            <a:noFill/>
                          </a:ln>
                          <a:solidFill>
                            <a:schemeClr val="tx1"/>
                          </a:solidFill>
                          <a:effectLst/>
                          <a:latin typeface="Times New Roman" pitchFamily="18" charset="0"/>
                          <a:ea typeface="宋体" charset="-122"/>
                        </a:rPr>
                        <a:t>转移瘤</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dirty="0" smtClean="0">
                          <a:ln>
                            <a:noFill/>
                          </a:ln>
                          <a:solidFill>
                            <a:schemeClr val="tx1"/>
                          </a:solidFill>
                          <a:effectLst/>
                          <a:latin typeface="Times New Roman" pitchFamily="18" charset="0"/>
                          <a:ea typeface="宋体" charset="-122"/>
                        </a:rPr>
                        <a:t>转移瘤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1" i="0" u="none" strike="noStrike" cap="none" normalizeH="0" baseline="0" smtClean="0">
                          <a:ln>
                            <a:noFill/>
                          </a:ln>
                          <a:solidFill>
                            <a:schemeClr val="tx1"/>
                          </a:solidFill>
                          <a:effectLst/>
                          <a:latin typeface="Times New Roman" pitchFamily="18" charset="0"/>
                          <a:ea typeface="宋体" charset="-122"/>
                        </a:rPr>
                        <a:t>炎性假瘤</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1" i="0" u="none" strike="noStrike" cap="none" normalizeH="0" baseline="0" smtClean="0">
                          <a:ln>
                            <a:noFill/>
                          </a:ln>
                          <a:solidFill>
                            <a:schemeClr val="tx1"/>
                          </a:solidFill>
                          <a:effectLst/>
                          <a:latin typeface="Times New Roman" pitchFamily="18" charset="0"/>
                          <a:ea typeface="宋体" charset="-122"/>
                        </a:rPr>
                        <a:t>炎性假瘤</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dirty="0" smtClean="0">
                          <a:ln>
                            <a:noFill/>
                          </a:ln>
                          <a:solidFill>
                            <a:schemeClr val="tx1"/>
                          </a:solidFill>
                          <a:effectLst/>
                          <a:latin typeface="Times New Roman" pitchFamily="18" charset="0"/>
                          <a:ea typeface="宋体" charset="-122"/>
                        </a:rPr>
                        <a:t>脓肿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793">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lang="zh-CN" altLang="en-US" sz="2800" b="0" i="0" kern="1200" dirty="0" smtClean="0">
                          <a:solidFill>
                            <a:schemeClr val="tx1"/>
                          </a:solidFill>
                          <a:effectLst/>
                          <a:latin typeface="Times New Roman" pitchFamily="18" charset="0"/>
                          <a:ea typeface="宋体" charset="-122"/>
                          <a:cs typeface="+mn-cs"/>
                        </a:rPr>
                        <a:t>颈动脉海绵窦瘘</a:t>
                      </a:r>
                      <a:endParaRPr kumimoji="0" lang="zh-CN" altLang="zh-CN" sz="2800" b="0" i="0" u="none" strike="noStrike" cap="none" normalizeH="0" baseline="0" dirty="0" smtClean="0">
                        <a:ln>
                          <a:noFill/>
                        </a:ln>
                        <a:solidFill>
                          <a:schemeClr val="tx1"/>
                        </a:solidFill>
                        <a:effectLst/>
                        <a:latin typeface="Times New Roman" pitchFamily="18"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dirty="0" smtClean="0">
                          <a:ln>
                            <a:noFill/>
                          </a:ln>
                          <a:solidFill>
                            <a:schemeClr val="tx1"/>
                          </a:solidFill>
                          <a:effectLst/>
                          <a:latin typeface="Times New Roman" pitchFamily="18" charset="0"/>
                          <a:ea typeface="宋体" charset="-122"/>
                        </a:rPr>
                        <a:t>骨纤维异常增殖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smtClean="0">
                          <a:ln>
                            <a:noFill/>
                          </a:ln>
                          <a:solidFill>
                            <a:schemeClr val="tx1"/>
                          </a:solidFill>
                          <a:effectLst/>
                          <a:latin typeface="Times New Roman" pitchFamily="18" charset="0"/>
                          <a:ea typeface="宋体" charset="-122"/>
                        </a:rPr>
                        <a:t>转移瘤</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800" b="0"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ea typeface="宋体" charset="-122"/>
                        </a:defRPr>
                      </a:lvl1pPr>
                      <a:lvl2pPr>
                        <a:spcBef>
                          <a:spcPct val="20000"/>
                        </a:spcBef>
                        <a:defRPr sz="2400">
                          <a:solidFill>
                            <a:schemeClr val="tx1"/>
                          </a:solidFill>
                          <a:latin typeface="Times New Roman" pitchFamily="18" charset="0"/>
                          <a:ea typeface="宋体" charset="-122"/>
                        </a:defRPr>
                      </a:lvl2pPr>
                      <a:lvl3pPr>
                        <a:spcBef>
                          <a:spcPct val="20000"/>
                        </a:spcBef>
                        <a:defRPr sz="2000">
                          <a:solidFill>
                            <a:schemeClr val="tx1"/>
                          </a:solidFill>
                          <a:latin typeface="Times New Roman" pitchFamily="18" charset="0"/>
                          <a:ea typeface="宋体" charset="-122"/>
                        </a:defRPr>
                      </a:lvl3pPr>
                      <a:lvl4pPr>
                        <a:spcBef>
                          <a:spcPct val="20000"/>
                        </a:spcBef>
                        <a:defRPr>
                          <a:solidFill>
                            <a:schemeClr val="tx1"/>
                          </a:solidFill>
                          <a:latin typeface="Times New Roman" pitchFamily="18" charset="0"/>
                          <a:ea typeface="宋体" charset="-122"/>
                        </a:defRPr>
                      </a:lvl4pPr>
                      <a:lvl5pPr>
                        <a:spcBef>
                          <a:spcPct val="20000"/>
                        </a:spcBef>
                        <a:defRPr>
                          <a:solidFill>
                            <a:schemeClr val="tx1"/>
                          </a:solidFill>
                          <a:latin typeface="Times New Roman" pitchFamily="18" charset="0"/>
                          <a:ea typeface="宋体" charset="-122"/>
                        </a:defRPr>
                      </a:lvl5pPr>
                      <a:lvl6pPr fontAlgn="base">
                        <a:spcBef>
                          <a:spcPct val="20000"/>
                        </a:spcBef>
                        <a:spcAft>
                          <a:spcPct val="0"/>
                        </a:spcAft>
                        <a:defRPr>
                          <a:solidFill>
                            <a:schemeClr val="tx1"/>
                          </a:solidFill>
                          <a:latin typeface="Times New Roman" pitchFamily="18" charset="0"/>
                          <a:ea typeface="宋体" charset="-122"/>
                        </a:defRPr>
                      </a:lvl6pPr>
                      <a:lvl7pPr fontAlgn="base">
                        <a:spcBef>
                          <a:spcPct val="20000"/>
                        </a:spcBef>
                        <a:spcAft>
                          <a:spcPct val="0"/>
                        </a:spcAft>
                        <a:defRPr>
                          <a:solidFill>
                            <a:schemeClr val="tx1"/>
                          </a:solidFill>
                          <a:latin typeface="Times New Roman" pitchFamily="18" charset="0"/>
                          <a:ea typeface="宋体" charset="-122"/>
                        </a:defRPr>
                      </a:lvl7pPr>
                      <a:lvl8pPr fontAlgn="base">
                        <a:spcBef>
                          <a:spcPct val="20000"/>
                        </a:spcBef>
                        <a:spcAft>
                          <a:spcPct val="0"/>
                        </a:spcAft>
                        <a:defRPr>
                          <a:solidFill>
                            <a:schemeClr val="tx1"/>
                          </a:solidFill>
                          <a:latin typeface="Times New Roman" pitchFamily="18" charset="0"/>
                          <a:ea typeface="宋体" charset="-122"/>
                        </a:defRPr>
                      </a:lvl8pPr>
                      <a:lvl9pPr fontAlgn="base">
                        <a:spcBef>
                          <a:spcPct val="20000"/>
                        </a:spcBef>
                        <a:spcAft>
                          <a:spcPct val="0"/>
                        </a:spcAft>
                        <a:defRPr>
                          <a:solidFill>
                            <a:schemeClr val="tx1"/>
                          </a:solidFill>
                          <a:latin typeface="Times New Roman" pitchFamily="18" charset="0"/>
                          <a:ea typeface="宋体"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800" b="0" i="0" u="none" strike="noStrike" cap="none" normalizeH="0" baseline="0" dirty="0" smtClean="0">
                          <a:ln>
                            <a:noFill/>
                          </a:ln>
                          <a:solidFill>
                            <a:schemeClr val="tx1"/>
                          </a:solidFill>
                          <a:effectLst/>
                          <a:latin typeface="Times New Roman" pitchFamily="18" charset="0"/>
                          <a:ea typeface="宋体" charset="-122"/>
                        </a:rPr>
                        <a:t>肉芽肿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4304567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ChangeArrowheads="1"/>
          </p:cNvSpPr>
          <p:nvPr/>
        </p:nvSpPr>
        <p:spPr bwMode="auto">
          <a:xfrm>
            <a:off x="395288" y="471636"/>
            <a:ext cx="460851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zh-CN" altLang="en-US" sz="2400" b="0" dirty="0" smtClean="0">
                <a:latin typeface="宋体" charset="-122"/>
                <a:ea typeface="宋体" charset="-122"/>
              </a:rPr>
              <a:t>㈠</a:t>
            </a:r>
            <a:r>
              <a:rPr lang="zh-CN" altLang="en-US" sz="2400" b="0" dirty="0">
                <a:latin typeface="宋体" charset="-122"/>
                <a:ea typeface="宋体" charset="-122"/>
              </a:rPr>
              <a:t>正常</a:t>
            </a:r>
            <a:r>
              <a:rPr lang="en-US" altLang="zh-CN" sz="2400" b="0" dirty="0">
                <a:latin typeface="宋体" charset="-122"/>
                <a:ea typeface="宋体" charset="-122"/>
              </a:rPr>
              <a:t>X</a:t>
            </a:r>
            <a:r>
              <a:rPr lang="zh-CN" altLang="en-US" sz="2400" b="0" dirty="0">
                <a:latin typeface="宋体" charset="-122"/>
                <a:ea typeface="宋体" charset="-122"/>
              </a:rPr>
              <a:t>线表现</a:t>
            </a:r>
          </a:p>
        </p:txBody>
      </p:sp>
      <p:sp>
        <p:nvSpPr>
          <p:cNvPr id="218115" name="Rectangle 3"/>
          <p:cNvSpPr>
            <a:spLocks noChangeArrowheads="1"/>
          </p:cNvSpPr>
          <p:nvPr/>
        </p:nvSpPr>
        <p:spPr bwMode="auto">
          <a:xfrm>
            <a:off x="3635375" y="1052513"/>
            <a:ext cx="19446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zh-CN" altLang="en-US" sz="2400" dirty="0">
                <a:ea typeface="宋体" charset="-122"/>
              </a:rPr>
              <a:t>眼眶后前位</a:t>
            </a:r>
          </a:p>
        </p:txBody>
      </p:sp>
      <p:graphicFrame>
        <p:nvGraphicFramePr>
          <p:cNvPr id="218116" name="Object 4"/>
          <p:cNvGraphicFramePr>
            <a:graphicFrameLocks noChangeAspect="1"/>
          </p:cNvGraphicFramePr>
          <p:nvPr/>
        </p:nvGraphicFramePr>
        <p:xfrm>
          <a:off x="1690688" y="1557338"/>
          <a:ext cx="5761037" cy="4973637"/>
        </p:xfrm>
        <a:graphic>
          <a:graphicData uri="http://schemas.openxmlformats.org/presentationml/2006/ole">
            <p:oleObj spid="_x0000_s1058" name="Image" r:id="rId3" imgW="4258269" imgH="3552381" progId="">
              <p:embed/>
            </p:oleObj>
          </a:graphicData>
        </a:graphic>
      </p:graphicFrame>
    </p:spTree>
    <p:extLst>
      <p:ext uri="{BB962C8B-B14F-4D97-AF65-F5344CB8AC3E}">
        <p14:creationId xmlns:p14="http://schemas.microsoft.com/office/powerpoint/2010/main" xmlns="" val="3317272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3635375" y="335240"/>
            <a:ext cx="23050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zh-CN" altLang="en-US" dirty="0">
                <a:ea typeface="宋体" charset="-122"/>
              </a:rPr>
              <a:t>视神经孔位</a:t>
            </a:r>
          </a:p>
        </p:txBody>
      </p:sp>
      <p:pic>
        <p:nvPicPr>
          <p:cNvPr id="219139" name="Picture 3" descr="无标题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8888" y="823913"/>
            <a:ext cx="6856412" cy="603408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12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Contents</a:t>
            </a:r>
            <a:endParaRPr lang="en-US" altLang="zh-CN" b="1" dirty="0"/>
          </a:p>
        </p:txBody>
      </p:sp>
      <p:sp>
        <p:nvSpPr>
          <p:cNvPr id="3" name="内容占位符 2"/>
          <p:cNvSpPr>
            <a:spLocks noGrp="1"/>
          </p:cNvSpPr>
          <p:nvPr>
            <p:ph idx="1"/>
          </p:nvPr>
        </p:nvSpPr>
        <p:spPr/>
        <p:txBody>
          <a:bodyPr>
            <a:normAutofit/>
          </a:bodyPr>
          <a:lstStyle/>
          <a:p>
            <a:pPr>
              <a:lnSpc>
                <a:spcPct val="150000"/>
              </a:lnSpc>
            </a:pPr>
            <a:r>
              <a:rPr lang="en-US" altLang="zh-CN" dirty="0" smtClean="0">
                <a:latin typeface="华文宋体" panose="02010600040101010101" pitchFamily="2" charset="-122"/>
                <a:ea typeface="华文宋体" panose="02010600040101010101" pitchFamily="2" charset="-122"/>
              </a:rPr>
              <a:t>1.</a:t>
            </a:r>
            <a:r>
              <a:rPr lang="zh-CN" altLang="en-US" dirty="0" smtClean="0">
                <a:latin typeface="华文宋体" panose="02010600040101010101" pitchFamily="2" charset="-122"/>
                <a:ea typeface="华文宋体" panose="02010600040101010101" pitchFamily="2" charset="-122"/>
              </a:rPr>
              <a:t>眼眶及眼解剖</a:t>
            </a:r>
            <a:r>
              <a:rPr lang="en-US" altLang="zh-CN" dirty="0" smtClean="0">
                <a:latin typeface="华文宋体" panose="02010600040101010101" pitchFamily="2" charset="-122"/>
                <a:ea typeface="华文宋体" panose="02010600040101010101" pitchFamily="2" charset="-122"/>
              </a:rPr>
              <a:t>(</a:t>
            </a:r>
            <a:r>
              <a:rPr lang="en-US" altLang="zh-CN" b="1" dirty="0">
                <a:latin typeface="华文宋体" panose="02010600040101010101" pitchFamily="2" charset="-122"/>
                <a:ea typeface="华文宋体" panose="02010600040101010101" pitchFamily="2" charset="-122"/>
              </a:rPr>
              <a:t>Orbital </a:t>
            </a:r>
            <a:r>
              <a:rPr lang="en-US" altLang="zh-CN" b="1" dirty="0" smtClean="0">
                <a:latin typeface="华文宋体" panose="02010600040101010101" pitchFamily="2" charset="-122"/>
                <a:ea typeface="华文宋体" panose="02010600040101010101" pitchFamily="2" charset="-122"/>
              </a:rPr>
              <a:t>&amp; eye anatomy</a:t>
            </a:r>
            <a:r>
              <a:rPr lang="en-US" altLang="zh-CN" dirty="0">
                <a:latin typeface="华文宋体" panose="02010600040101010101" pitchFamily="2" charset="-122"/>
                <a:ea typeface="华文宋体" panose="02010600040101010101" pitchFamily="2" charset="-122"/>
              </a:rPr>
              <a:t>)</a:t>
            </a:r>
            <a:endParaRPr lang="en-US" altLang="zh-CN" dirty="0" smtClean="0">
              <a:latin typeface="华文宋体" panose="02010600040101010101" pitchFamily="2" charset="-122"/>
              <a:ea typeface="华文宋体" panose="02010600040101010101" pitchFamily="2" charset="-122"/>
            </a:endParaRPr>
          </a:p>
          <a:p>
            <a:pPr>
              <a:lnSpc>
                <a:spcPct val="150000"/>
              </a:lnSpc>
            </a:pPr>
            <a:r>
              <a:rPr lang="en-US" altLang="zh-CN" dirty="0" smtClean="0">
                <a:latin typeface="华文宋体" panose="02010600040101010101" pitchFamily="2" charset="-122"/>
                <a:ea typeface="华文宋体" panose="02010600040101010101" pitchFamily="2" charset="-122"/>
              </a:rPr>
              <a:t>2.</a:t>
            </a:r>
            <a:r>
              <a:rPr lang="zh-CN" altLang="en-US" dirty="0" smtClean="0">
                <a:latin typeface="华文宋体" panose="02010600040101010101" pitchFamily="2" charset="-122"/>
                <a:ea typeface="华文宋体" panose="02010600040101010101" pitchFamily="2" charset="-122"/>
              </a:rPr>
              <a:t>视网膜母细胞瘤 </a:t>
            </a:r>
            <a:r>
              <a:rPr lang="en-US" altLang="zh-CN" dirty="0" smtClean="0">
                <a:latin typeface="华文宋体" panose="02010600040101010101" pitchFamily="2" charset="-122"/>
                <a:ea typeface="华文宋体" panose="02010600040101010101" pitchFamily="2" charset="-122"/>
              </a:rPr>
              <a:t>(</a:t>
            </a:r>
            <a:r>
              <a:rPr lang="en-US" altLang="zh-CN" b="1" dirty="0">
                <a:latin typeface="华文宋体" panose="02010600040101010101" pitchFamily="2" charset="-122"/>
                <a:ea typeface="华文宋体" panose="02010600040101010101" pitchFamily="2" charset="-122"/>
              </a:rPr>
              <a:t>Retinoblastoma, RB</a:t>
            </a:r>
            <a:r>
              <a:rPr lang="en-US" altLang="zh-CN" dirty="0" smtClean="0">
                <a:latin typeface="华文宋体" panose="02010600040101010101" pitchFamily="2" charset="-122"/>
                <a:ea typeface="华文宋体" panose="02010600040101010101" pitchFamily="2" charset="-122"/>
              </a:rPr>
              <a:t>)</a:t>
            </a:r>
          </a:p>
          <a:p>
            <a:pPr>
              <a:lnSpc>
                <a:spcPct val="150000"/>
              </a:lnSpc>
            </a:pPr>
            <a:r>
              <a:rPr lang="en-US" altLang="zh-CN" dirty="0">
                <a:latin typeface="华文宋体" panose="02010600040101010101" pitchFamily="2" charset="-122"/>
                <a:ea typeface="华文宋体" panose="02010600040101010101" pitchFamily="2" charset="-122"/>
              </a:rPr>
              <a:t>3</a:t>
            </a:r>
            <a:r>
              <a:rPr lang="en-US" altLang="zh-CN" dirty="0" smtClean="0">
                <a:latin typeface="华文宋体" panose="02010600040101010101" pitchFamily="2" charset="-122"/>
                <a:ea typeface="华文宋体" panose="02010600040101010101" pitchFamily="2" charset="-122"/>
              </a:rPr>
              <a:t>.</a:t>
            </a:r>
            <a:r>
              <a:rPr lang="zh-CN" altLang="en-US" dirty="0">
                <a:latin typeface="华文宋体" panose="02010600040101010101" pitchFamily="2" charset="-122"/>
                <a:ea typeface="华文宋体" panose="02010600040101010101" pitchFamily="2" charset="-122"/>
              </a:rPr>
              <a:t>炎性假瘤（</a:t>
            </a:r>
            <a:r>
              <a:rPr lang="en-US" altLang="zh-CN" b="1" dirty="0">
                <a:latin typeface="华文宋体" panose="02010600040101010101" pitchFamily="2" charset="-122"/>
                <a:ea typeface="华文宋体" panose="02010600040101010101" pitchFamily="2" charset="-122"/>
              </a:rPr>
              <a:t>Inflammatory </a:t>
            </a:r>
            <a:r>
              <a:rPr lang="en-US" altLang="zh-CN" b="1" dirty="0" err="1">
                <a:latin typeface="华文宋体" panose="02010600040101010101" pitchFamily="2" charset="-122"/>
                <a:ea typeface="华文宋体" panose="02010600040101010101" pitchFamily="2" charset="-122"/>
              </a:rPr>
              <a:t>pseudotumor</a:t>
            </a:r>
            <a:r>
              <a:rPr lang="en-US" altLang="zh-CN" dirty="0">
                <a:latin typeface="华文宋体" panose="02010600040101010101" pitchFamily="2" charset="-122"/>
                <a:ea typeface="华文宋体" panose="02010600040101010101" pitchFamily="2" charset="-122"/>
              </a:rPr>
              <a:t>)</a:t>
            </a:r>
          </a:p>
          <a:p>
            <a:pPr>
              <a:lnSpc>
                <a:spcPct val="150000"/>
              </a:lnSpc>
            </a:pPr>
            <a:r>
              <a:rPr lang="en-US" altLang="zh-CN" dirty="0" smtClean="0">
                <a:latin typeface="华文宋体" panose="02010600040101010101" pitchFamily="2" charset="-122"/>
                <a:ea typeface="华文宋体" panose="02010600040101010101" pitchFamily="2" charset="-122"/>
              </a:rPr>
              <a:t>4.</a:t>
            </a:r>
            <a:r>
              <a:rPr lang="zh-CN" altLang="en-US" dirty="0" smtClean="0">
                <a:latin typeface="华文宋体" panose="02010600040101010101" pitchFamily="2" charset="-122"/>
                <a:ea typeface="华文宋体" panose="02010600040101010101" pitchFamily="2" charset="-122"/>
              </a:rPr>
              <a:t>海绵状血管瘤</a:t>
            </a:r>
            <a:r>
              <a:rPr lang="en-US" altLang="zh-CN" dirty="0" smtClean="0">
                <a:latin typeface="华文宋体" panose="02010600040101010101" pitchFamily="2" charset="-122"/>
                <a:ea typeface="华文宋体" panose="02010600040101010101" pitchFamily="2" charset="-122"/>
              </a:rPr>
              <a:t>(</a:t>
            </a:r>
            <a:r>
              <a:rPr lang="en-US" altLang="zh-CN" b="1" dirty="0">
                <a:latin typeface="华文宋体" panose="02010600040101010101" pitchFamily="2" charset="-122"/>
                <a:ea typeface="华文宋体" panose="02010600040101010101" pitchFamily="2" charset="-122"/>
              </a:rPr>
              <a:t>cavernous hemangioma</a:t>
            </a:r>
            <a:r>
              <a:rPr lang="en-US" altLang="zh-CN" dirty="0" smtClean="0">
                <a:latin typeface="华文宋体" panose="02010600040101010101" pitchFamily="2" charset="-122"/>
                <a:ea typeface="华文宋体" panose="02010600040101010101" pitchFamily="2" charset="-122"/>
              </a:rPr>
              <a:t>)</a:t>
            </a:r>
          </a:p>
          <a:p>
            <a:pPr>
              <a:lnSpc>
                <a:spcPct val="150000"/>
              </a:lnSpc>
            </a:pPr>
            <a:r>
              <a:rPr lang="en-US" altLang="zh-CN" dirty="0" smtClean="0">
                <a:latin typeface="华文宋体" panose="02010600040101010101" pitchFamily="2" charset="-122"/>
                <a:ea typeface="华文宋体" panose="02010600040101010101" pitchFamily="2" charset="-122"/>
              </a:rPr>
              <a:t>5.</a:t>
            </a:r>
            <a:r>
              <a:rPr lang="zh-CN" altLang="en-US" dirty="0" smtClean="0">
                <a:latin typeface="华文宋体" panose="02010600040101010101" pitchFamily="2" charset="-122"/>
                <a:ea typeface="华文宋体" panose="02010600040101010101" pitchFamily="2" charset="-122"/>
              </a:rPr>
              <a:t> 格雷夫眼病</a:t>
            </a:r>
            <a:r>
              <a:rPr lang="en-US" altLang="zh-CN" dirty="0">
                <a:latin typeface="华文宋体" panose="02010600040101010101" pitchFamily="2" charset="-122"/>
                <a:ea typeface="华文宋体" panose="02010600040101010101" pitchFamily="2" charset="-122"/>
              </a:rPr>
              <a:t>(</a:t>
            </a:r>
            <a:r>
              <a:rPr lang="en-US" altLang="zh-CN" b="1" dirty="0">
                <a:latin typeface="华文宋体" panose="02010600040101010101" pitchFamily="2" charset="-122"/>
                <a:ea typeface="华文宋体" panose="02010600040101010101" pitchFamily="2" charset="-122"/>
              </a:rPr>
              <a:t>Graves disease</a:t>
            </a:r>
            <a:r>
              <a:rPr lang="en-US" altLang="zh-CN" dirty="0" smtClean="0">
                <a:latin typeface="华文宋体" panose="02010600040101010101" pitchFamily="2" charset="-122"/>
                <a:ea typeface="华文宋体" panose="02010600040101010101" pitchFamily="2" charset="-122"/>
              </a:rPr>
              <a:t>)</a:t>
            </a:r>
            <a:endParaRPr lang="zh-CN" altLang="en-US" dirty="0">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xmlns="" val="32982416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3779838" y="101600"/>
            <a:ext cx="194468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dirty="0">
                <a:ea typeface="宋体" charset="-122"/>
              </a:rPr>
              <a:t>眼眶侧位</a:t>
            </a:r>
          </a:p>
        </p:txBody>
      </p:sp>
      <p:graphicFrame>
        <p:nvGraphicFramePr>
          <p:cNvPr id="220163" name="Object 3"/>
          <p:cNvGraphicFramePr>
            <a:graphicFrameLocks noChangeAspect="1"/>
          </p:cNvGraphicFramePr>
          <p:nvPr/>
        </p:nvGraphicFramePr>
        <p:xfrm>
          <a:off x="1187450" y="700088"/>
          <a:ext cx="7078663" cy="6042025"/>
        </p:xfrm>
        <a:graphic>
          <a:graphicData uri="http://schemas.openxmlformats.org/presentationml/2006/ole">
            <p:oleObj spid="_x0000_s2082" name="Image" r:id="rId3" imgW="4095238" imgH="3495238" progId="">
              <p:embed/>
            </p:oleObj>
          </a:graphicData>
        </a:graphic>
      </p:graphicFrame>
    </p:spTree>
    <p:extLst>
      <p:ext uri="{BB962C8B-B14F-4D97-AF65-F5344CB8AC3E}">
        <p14:creationId xmlns:p14="http://schemas.microsoft.com/office/powerpoint/2010/main" xmlns="" val="33449440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971550" y="188913"/>
            <a:ext cx="4176713"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zh-CN" altLang="en-US">
                <a:solidFill>
                  <a:srgbClr val="FFFF00"/>
                </a:solidFill>
                <a:ea typeface="宋体" charset="-122"/>
              </a:rPr>
              <a:t>（二）正常</a:t>
            </a:r>
            <a:r>
              <a:rPr lang="en-US" altLang="zh-CN">
                <a:solidFill>
                  <a:srgbClr val="FFFF00"/>
                </a:solidFill>
                <a:ea typeface="宋体" charset="-122"/>
              </a:rPr>
              <a:t>CT</a:t>
            </a:r>
            <a:r>
              <a:rPr lang="zh-CN" altLang="en-US">
                <a:solidFill>
                  <a:srgbClr val="FFFF00"/>
                </a:solidFill>
                <a:ea typeface="宋体" charset="-122"/>
              </a:rPr>
              <a:t>表现</a:t>
            </a:r>
          </a:p>
        </p:txBody>
      </p:sp>
      <p:pic>
        <p:nvPicPr>
          <p:cNvPr id="221187" name="Picture 3" descr="2007-8-17-5912125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5713" y="720725"/>
            <a:ext cx="6700837" cy="6137275"/>
          </a:xfrm>
          <a:prstGeom prst="rect">
            <a:avLst/>
          </a:prstGeom>
          <a:noFill/>
          <a:extLst>
            <a:ext uri="{909E8E84-426E-40DD-AFC4-6F175D3DCCD1}">
              <a14:hiddenFill xmlns:a14="http://schemas.microsoft.com/office/drawing/2010/main" xmlns="">
                <a:solidFill>
                  <a:srgbClr val="FFFFFF"/>
                </a:solidFill>
              </a14:hiddenFill>
            </a:ext>
          </a:extLst>
        </p:spPr>
      </p:pic>
      <p:sp>
        <p:nvSpPr>
          <p:cNvPr id="221188" name="Line 4"/>
          <p:cNvSpPr>
            <a:spLocks noChangeShapeType="1"/>
          </p:cNvSpPr>
          <p:nvPr/>
        </p:nvSpPr>
        <p:spPr bwMode="auto">
          <a:xfrm>
            <a:off x="5205413" y="2514600"/>
            <a:ext cx="289560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21189" name="Text Box 5"/>
          <p:cNvSpPr txBox="1">
            <a:spLocks noChangeArrowheads="1"/>
          </p:cNvSpPr>
          <p:nvPr/>
        </p:nvSpPr>
        <p:spPr bwMode="auto">
          <a:xfrm>
            <a:off x="7956550" y="2286000"/>
            <a:ext cx="1103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a:solidFill>
                  <a:srgbClr val="FFFF00"/>
                </a:solidFill>
                <a:ea typeface="宋体" charset="-122"/>
              </a:rPr>
              <a:t>下直肌</a:t>
            </a:r>
          </a:p>
        </p:txBody>
      </p:sp>
    </p:spTree>
    <p:extLst>
      <p:ext uri="{BB962C8B-B14F-4D97-AF65-F5344CB8AC3E}">
        <p14:creationId xmlns:p14="http://schemas.microsoft.com/office/powerpoint/2010/main" xmlns="" val="16681260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1189"/>
                                        </p:tgtEl>
                                        <p:attrNameLst>
                                          <p:attrName>style.visibility</p:attrName>
                                        </p:attrNameLst>
                                      </p:cBhvr>
                                      <p:to>
                                        <p:strVal val="visible"/>
                                      </p:to>
                                    </p:set>
                                    <p:anim calcmode="lin" valueType="num">
                                      <p:cBhvr additive="base">
                                        <p:cTn id="7" dur="500" fill="hold"/>
                                        <p:tgtEl>
                                          <p:spTgt spid="221189"/>
                                        </p:tgtEl>
                                        <p:attrNameLst>
                                          <p:attrName>ppt_x</p:attrName>
                                        </p:attrNameLst>
                                      </p:cBhvr>
                                      <p:tavLst>
                                        <p:tav tm="0">
                                          <p:val>
                                            <p:strVal val="1+#ppt_w/2"/>
                                          </p:val>
                                        </p:tav>
                                        <p:tav tm="100000">
                                          <p:val>
                                            <p:strVal val="#ppt_x"/>
                                          </p:val>
                                        </p:tav>
                                      </p:tavLst>
                                    </p:anim>
                                    <p:anim calcmode="lin" valueType="num">
                                      <p:cBhvr additive="base">
                                        <p:cTn id="8" dur="500" fill="hold"/>
                                        <p:tgtEl>
                                          <p:spTgt spid="2211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2007-8-17-5912150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0100" y="7938"/>
            <a:ext cx="7505700" cy="6875462"/>
          </a:xfrm>
          <a:prstGeom prst="rect">
            <a:avLst/>
          </a:prstGeom>
          <a:noFill/>
          <a:extLst>
            <a:ext uri="{909E8E84-426E-40DD-AFC4-6F175D3DCCD1}">
              <a14:hiddenFill xmlns:a14="http://schemas.microsoft.com/office/drawing/2010/main" xmlns="">
                <a:solidFill>
                  <a:srgbClr val="FFFFFF"/>
                </a:solidFill>
              </a14:hiddenFill>
            </a:ext>
          </a:extLst>
        </p:spPr>
      </p:pic>
      <p:sp>
        <p:nvSpPr>
          <p:cNvPr id="223235" name="Line 3"/>
          <p:cNvSpPr>
            <a:spLocks noChangeShapeType="1"/>
          </p:cNvSpPr>
          <p:nvPr/>
        </p:nvSpPr>
        <p:spPr bwMode="auto">
          <a:xfrm>
            <a:off x="2374900" y="2414588"/>
            <a:ext cx="114300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23236" name="Text Box 4"/>
          <p:cNvSpPr txBox="1">
            <a:spLocks noChangeArrowheads="1"/>
          </p:cNvSpPr>
          <p:nvPr/>
        </p:nvSpPr>
        <p:spPr bwMode="auto">
          <a:xfrm>
            <a:off x="1295400" y="2209800"/>
            <a:ext cx="1103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a:ea typeface="宋体" charset="-122"/>
              </a:rPr>
              <a:t>外直肌</a:t>
            </a:r>
          </a:p>
        </p:txBody>
      </p:sp>
      <p:sp>
        <p:nvSpPr>
          <p:cNvPr id="223237" name="Line 5"/>
          <p:cNvSpPr>
            <a:spLocks noChangeShapeType="1"/>
          </p:cNvSpPr>
          <p:nvPr/>
        </p:nvSpPr>
        <p:spPr bwMode="auto">
          <a:xfrm flipH="1">
            <a:off x="2438400" y="2057400"/>
            <a:ext cx="137160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23238" name="Text Box 6"/>
          <p:cNvSpPr txBox="1">
            <a:spLocks noChangeArrowheads="1"/>
          </p:cNvSpPr>
          <p:nvPr/>
        </p:nvSpPr>
        <p:spPr bwMode="auto">
          <a:xfrm>
            <a:off x="1295400" y="1828800"/>
            <a:ext cx="1103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a:ea typeface="宋体" charset="-122"/>
              </a:rPr>
              <a:t>内直肌</a:t>
            </a:r>
          </a:p>
        </p:txBody>
      </p:sp>
      <p:sp>
        <p:nvSpPr>
          <p:cNvPr id="223239" name="Line 7"/>
          <p:cNvSpPr>
            <a:spLocks noChangeShapeType="1"/>
          </p:cNvSpPr>
          <p:nvPr/>
        </p:nvSpPr>
        <p:spPr bwMode="auto">
          <a:xfrm>
            <a:off x="3810000" y="2590800"/>
            <a:ext cx="251460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23240" name="Text Box 8"/>
          <p:cNvSpPr txBox="1">
            <a:spLocks noChangeArrowheads="1"/>
          </p:cNvSpPr>
          <p:nvPr/>
        </p:nvSpPr>
        <p:spPr bwMode="auto">
          <a:xfrm>
            <a:off x="6477000" y="2362200"/>
            <a:ext cx="1103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a:ea typeface="宋体" charset="-122"/>
              </a:rPr>
              <a:t>视神经</a:t>
            </a:r>
          </a:p>
        </p:txBody>
      </p:sp>
      <p:sp>
        <p:nvSpPr>
          <p:cNvPr id="2" name="TextBox 1"/>
          <p:cNvSpPr txBox="1"/>
          <p:nvPr/>
        </p:nvSpPr>
        <p:spPr>
          <a:xfrm>
            <a:off x="1295400" y="1827339"/>
            <a:ext cx="1283097" cy="461665"/>
          </a:xfrm>
          <a:prstGeom prst="rect">
            <a:avLst/>
          </a:prstGeom>
          <a:noFill/>
        </p:spPr>
        <p:txBody>
          <a:bodyPr wrap="square" rtlCol="0">
            <a:spAutoFit/>
          </a:bodyPr>
          <a:lstStyle/>
          <a:p>
            <a:r>
              <a:rPr lang="zh-CN" altLang="en-US" sz="2400" b="1" dirty="0" smtClean="0">
                <a:solidFill>
                  <a:srgbClr val="FFFF00"/>
                </a:solidFill>
              </a:rPr>
              <a:t>内直肌</a:t>
            </a:r>
            <a:endParaRPr lang="zh-CN" altLang="en-US" sz="2400" b="1" dirty="0">
              <a:solidFill>
                <a:srgbClr val="FFFF00"/>
              </a:solidFill>
            </a:endParaRPr>
          </a:p>
        </p:txBody>
      </p:sp>
      <p:sp>
        <p:nvSpPr>
          <p:cNvPr id="3" name="TextBox 2"/>
          <p:cNvSpPr txBox="1"/>
          <p:nvPr/>
        </p:nvSpPr>
        <p:spPr>
          <a:xfrm>
            <a:off x="1292920" y="2229922"/>
            <a:ext cx="1105793" cy="461665"/>
          </a:xfrm>
          <a:prstGeom prst="rect">
            <a:avLst/>
          </a:prstGeom>
          <a:noFill/>
        </p:spPr>
        <p:txBody>
          <a:bodyPr wrap="square" rtlCol="0">
            <a:spAutoFit/>
          </a:bodyPr>
          <a:lstStyle/>
          <a:p>
            <a:r>
              <a:rPr lang="zh-CN" altLang="en-US" sz="2400" b="1" dirty="0" smtClean="0">
                <a:solidFill>
                  <a:srgbClr val="FFFF00"/>
                </a:solidFill>
              </a:rPr>
              <a:t>外直肌</a:t>
            </a:r>
            <a:endParaRPr lang="zh-CN" altLang="en-US" sz="2400" b="1" dirty="0">
              <a:solidFill>
                <a:srgbClr val="FFFF00"/>
              </a:solidFill>
            </a:endParaRPr>
          </a:p>
        </p:txBody>
      </p:sp>
      <p:sp>
        <p:nvSpPr>
          <p:cNvPr id="4" name="TextBox 3"/>
          <p:cNvSpPr txBox="1"/>
          <p:nvPr/>
        </p:nvSpPr>
        <p:spPr>
          <a:xfrm>
            <a:off x="6324599" y="2370513"/>
            <a:ext cx="1255713" cy="461665"/>
          </a:xfrm>
          <a:prstGeom prst="rect">
            <a:avLst/>
          </a:prstGeom>
          <a:noFill/>
        </p:spPr>
        <p:txBody>
          <a:bodyPr wrap="square" rtlCol="0">
            <a:spAutoFit/>
          </a:bodyPr>
          <a:lstStyle/>
          <a:p>
            <a:r>
              <a:rPr lang="zh-CN" altLang="en-US" sz="2400" b="1" dirty="0" smtClean="0">
                <a:solidFill>
                  <a:srgbClr val="FFFF00"/>
                </a:solidFill>
              </a:rPr>
              <a:t>视神经</a:t>
            </a:r>
            <a:endParaRPr lang="zh-CN" altLang="en-US" sz="2400" b="1" dirty="0">
              <a:solidFill>
                <a:srgbClr val="FFFF00"/>
              </a:solidFill>
            </a:endParaRPr>
          </a:p>
        </p:txBody>
      </p:sp>
    </p:spTree>
    <p:extLst>
      <p:ext uri="{BB962C8B-B14F-4D97-AF65-F5344CB8AC3E}">
        <p14:creationId xmlns:p14="http://schemas.microsoft.com/office/powerpoint/2010/main" xmlns="" val="191681594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descr="2007-8-17-5912162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3438" y="0"/>
            <a:ext cx="7477125" cy="6848475"/>
          </a:xfrm>
          <a:prstGeom prst="rect">
            <a:avLst/>
          </a:prstGeom>
          <a:noFill/>
          <a:extLst>
            <a:ext uri="{909E8E84-426E-40DD-AFC4-6F175D3DCCD1}">
              <a14:hiddenFill xmlns:a14="http://schemas.microsoft.com/office/drawing/2010/main" xmlns="">
                <a:solidFill>
                  <a:srgbClr val="FFFFFF"/>
                </a:solidFill>
              </a14:hiddenFill>
            </a:ext>
          </a:extLst>
        </p:spPr>
      </p:pic>
      <p:sp>
        <p:nvSpPr>
          <p:cNvPr id="224259" name="Line 3"/>
          <p:cNvSpPr>
            <a:spLocks noChangeShapeType="1"/>
          </p:cNvSpPr>
          <p:nvPr/>
        </p:nvSpPr>
        <p:spPr bwMode="auto">
          <a:xfrm flipH="1">
            <a:off x="2438400" y="1676400"/>
            <a:ext cx="106680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b="1" dirty="0">
              <a:ea typeface="宋体" charset="-122"/>
            </a:endParaRPr>
          </a:p>
        </p:txBody>
      </p:sp>
      <p:sp>
        <p:nvSpPr>
          <p:cNvPr id="224260" name="Text Box 4"/>
          <p:cNvSpPr txBox="1">
            <a:spLocks noChangeArrowheads="1"/>
          </p:cNvSpPr>
          <p:nvPr/>
        </p:nvSpPr>
        <p:spPr bwMode="auto">
          <a:xfrm>
            <a:off x="1371600" y="1447800"/>
            <a:ext cx="1103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dirty="0">
                <a:ea typeface="宋体" charset="-122"/>
              </a:rPr>
              <a:t>晶状体</a:t>
            </a:r>
          </a:p>
        </p:txBody>
      </p:sp>
      <p:sp>
        <p:nvSpPr>
          <p:cNvPr id="224261" name="Line 5"/>
          <p:cNvSpPr>
            <a:spLocks noChangeShapeType="1"/>
          </p:cNvSpPr>
          <p:nvPr/>
        </p:nvSpPr>
        <p:spPr bwMode="auto">
          <a:xfrm>
            <a:off x="2438400" y="2057400"/>
            <a:ext cx="129540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24262" name="Text Box 6"/>
          <p:cNvSpPr txBox="1">
            <a:spLocks noChangeArrowheads="1"/>
          </p:cNvSpPr>
          <p:nvPr/>
        </p:nvSpPr>
        <p:spPr bwMode="auto">
          <a:xfrm>
            <a:off x="1600200" y="1828800"/>
            <a:ext cx="80021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smtClean="0">
                <a:solidFill>
                  <a:srgbClr val="FFFF00"/>
                </a:solidFill>
                <a:ea typeface="宋体" charset="-122"/>
              </a:rPr>
              <a:t>眼环</a:t>
            </a:r>
            <a:endParaRPr lang="zh-CN" altLang="en-US" sz="2400" b="1" dirty="0">
              <a:solidFill>
                <a:srgbClr val="FFFF00"/>
              </a:solidFill>
              <a:ea typeface="宋体" charset="-122"/>
            </a:endParaRPr>
          </a:p>
        </p:txBody>
      </p:sp>
      <p:sp>
        <p:nvSpPr>
          <p:cNvPr id="224263" name="Line 7"/>
          <p:cNvSpPr>
            <a:spLocks noChangeShapeType="1"/>
          </p:cNvSpPr>
          <p:nvPr/>
        </p:nvSpPr>
        <p:spPr bwMode="auto">
          <a:xfrm flipV="1">
            <a:off x="5257800" y="1905000"/>
            <a:ext cx="137160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24264" name="Text Box 8"/>
          <p:cNvSpPr txBox="1">
            <a:spLocks noChangeArrowheads="1"/>
          </p:cNvSpPr>
          <p:nvPr/>
        </p:nvSpPr>
        <p:spPr bwMode="auto">
          <a:xfrm>
            <a:off x="8534400" y="190500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zh-CN" altLang="en-US" sz="2400" b="0">
              <a:solidFill>
                <a:schemeClr val="bg1"/>
              </a:solidFill>
              <a:ea typeface="宋体" charset="-122"/>
            </a:endParaRPr>
          </a:p>
        </p:txBody>
      </p:sp>
      <p:sp>
        <p:nvSpPr>
          <p:cNvPr id="224268" name="Text Box 12"/>
          <p:cNvSpPr txBox="1">
            <a:spLocks noChangeArrowheads="1"/>
          </p:cNvSpPr>
          <p:nvPr/>
        </p:nvSpPr>
        <p:spPr bwMode="auto">
          <a:xfrm>
            <a:off x="6629400" y="1676400"/>
            <a:ext cx="1103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a:ea typeface="宋体" charset="-122"/>
              </a:rPr>
              <a:t>玻璃体</a:t>
            </a:r>
          </a:p>
        </p:txBody>
      </p:sp>
      <p:sp>
        <p:nvSpPr>
          <p:cNvPr id="2" name="TextBox 1"/>
          <p:cNvSpPr txBox="1"/>
          <p:nvPr/>
        </p:nvSpPr>
        <p:spPr>
          <a:xfrm>
            <a:off x="1187624" y="1447800"/>
            <a:ext cx="1209501" cy="461665"/>
          </a:xfrm>
          <a:prstGeom prst="rect">
            <a:avLst/>
          </a:prstGeom>
          <a:noFill/>
        </p:spPr>
        <p:txBody>
          <a:bodyPr wrap="square" rtlCol="0">
            <a:spAutoFit/>
          </a:bodyPr>
          <a:lstStyle/>
          <a:p>
            <a:r>
              <a:rPr lang="zh-CN" altLang="en-US" sz="2400" b="1" dirty="0" smtClean="0">
                <a:solidFill>
                  <a:srgbClr val="FFFF00"/>
                </a:solidFill>
              </a:rPr>
              <a:t>晶状体</a:t>
            </a:r>
            <a:endParaRPr lang="zh-CN" altLang="en-US" sz="2400" b="1" dirty="0">
              <a:solidFill>
                <a:srgbClr val="FFFF00"/>
              </a:solidFill>
            </a:endParaRPr>
          </a:p>
        </p:txBody>
      </p:sp>
      <p:sp>
        <p:nvSpPr>
          <p:cNvPr id="3" name="TextBox 2"/>
          <p:cNvSpPr txBox="1"/>
          <p:nvPr/>
        </p:nvSpPr>
        <p:spPr>
          <a:xfrm>
            <a:off x="6629400" y="1676400"/>
            <a:ext cx="1103313" cy="461665"/>
          </a:xfrm>
          <a:prstGeom prst="rect">
            <a:avLst/>
          </a:prstGeom>
          <a:noFill/>
        </p:spPr>
        <p:txBody>
          <a:bodyPr wrap="square" rtlCol="0">
            <a:spAutoFit/>
          </a:bodyPr>
          <a:lstStyle/>
          <a:p>
            <a:r>
              <a:rPr lang="zh-CN" altLang="en-US" sz="2400" b="1" dirty="0" smtClean="0">
                <a:solidFill>
                  <a:srgbClr val="FFFF00"/>
                </a:solidFill>
              </a:rPr>
              <a:t>玻璃体</a:t>
            </a:r>
            <a:endParaRPr lang="zh-CN" altLang="en-US" sz="2400" b="1" dirty="0">
              <a:solidFill>
                <a:srgbClr val="FFFF00"/>
              </a:solidFill>
            </a:endParaRPr>
          </a:p>
        </p:txBody>
      </p:sp>
    </p:spTree>
    <p:extLst>
      <p:ext uri="{BB962C8B-B14F-4D97-AF65-F5344CB8AC3E}">
        <p14:creationId xmlns:p14="http://schemas.microsoft.com/office/powerpoint/2010/main" xmlns="" val="31980981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4262"/>
                                        </p:tgtEl>
                                        <p:attrNameLst>
                                          <p:attrName>style.visibility</p:attrName>
                                        </p:attrNameLst>
                                      </p:cBhvr>
                                      <p:to>
                                        <p:strVal val="visible"/>
                                      </p:to>
                                    </p:set>
                                    <p:animEffect transition="in" filter="barn(inVertical)">
                                      <p:cBhvr>
                                        <p:cTn id="12" dur="500"/>
                                        <p:tgtEl>
                                          <p:spTgt spid="22426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2" grpId="0"/>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2007-8-17-5912178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57275" y="9525"/>
            <a:ext cx="7477125" cy="6848475"/>
          </a:xfrm>
          <a:prstGeom prst="rect">
            <a:avLst/>
          </a:prstGeom>
          <a:noFill/>
          <a:extLst>
            <a:ext uri="{909E8E84-426E-40DD-AFC4-6F175D3DCCD1}">
              <a14:hiddenFill xmlns:a14="http://schemas.microsoft.com/office/drawing/2010/main" xmlns="">
                <a:solidFill>
                  <a:srgbClr val="FFFFFF"/>
                </a:solidFill>
              </a14:hiddenFill>
            </a:ext>
          </a:extLst>
        </p:spPr>
      </p:pic>
      <p:sp>
        <p:nvSpPr>
          <p:cNvPr id="225283" name="Line 3"/>
          <p:cNvSpPr>
            <a:spLocks noChangeShapeType="1"/>
          </p:cNvSpPr>
          <p:nvPr/>
        </p:nvSpPr>
        <p:spPr bwMode="auto">
          <a:xfrm>
            <a:off x="5867400" y="1828800"/>
            <a:ext cx="129540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25284" name="Text Box 4"/>
          <p:cNvSpPr txBox="1">
            <a:spLocks noChangeArrowheads="1"/>
          </p:cNvSpPr>
          <p:nvPr/>
        </p:nvSpPr>
        <p:spPr bwMode="auto">
          <a:xfrm>
            <a:off x="7162800" y="1600200"/>
            <a:ext cx="7969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a:solidFill>
                  <a:srgbClr val="FFFF00"/>
                </a:solidFill>
                <a:ea typeface="宋体" charset="-122"/>
              </a:rPr>
              <a:t>泪腺</a:t>
            </a:r>
          </a:p>
        </p:txBody>
      </p:sp>
      <p:sp>
        <p:nvSpPr>
          <p:cNvPr id="225285" name="Line 5"/>
          <p:cNvSpPr>
            <a:spLocks noChangeShapeType="1"/>
          </p:cNvSpPr>
          <p:nvPr/>
        </p:nvSpPr>
        <p:spPr bwMode="auto">
          <a:xfrm>
            <a:off x="2743200" y="1981200"/>
            <a:ext cx="137160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25286" name="Text Box 6"/>
          <p:cNvSpPr txBox="1">
            <a:spLocks noChangeArrowheads="1"/>
          </p:cNvSpPr>
          <p:nvPr/>
        </p:nvSpPr>
        <p:spPr bwMode="auto">
          <a:xfrm>
            <a:off x="1295400" y="1752600"/>
            <a:ext cx="14097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a:ea typeface="宋体" charset="-122"/>
              </a:rPr>
              <a:t>眼眶内壁</a:t>
            </a:r>
          </a:p>
        </p:txBody>
      </p:sp>
      <p:sp>
        <p:nvSpPr>
          <p:cNvPr id="225287" name="Text Box 7"/>
          <p:cNvSpPr txBox="1">
            <a:spLocks noChangeArrowheads="1"/>
          </p:cNvSpPr>
          <p:nvPr/>
        </p:nvSpPr>
        <p:spPr bwMode="auto">
          <a:xfrm>
            <a:off x="1295400" y="2133600"/>
            <a:ext cx="14097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a:solidFill>
                  <a:srgbClr val="FFFF00"/>
                </a:solidFill>
                <a:ea typeface="宋体" charset="-122"/>
              </a:rPr>
              <a:t>眼眶外壁</a:t>
            </a:r>
          </a:p>
        </p:txBody>
      </p:sp>
      <p:sp>
        <p:nvSpPr>
          <p:cNvPr id="225288" name="Line 8"/>
          <p:cNvSpPr>
            <a:spLocks noChangeShapeType="1"/>
          </p:cNvSpPr>
          <p:nvPr/>
        </p:nvSpPr>
        <p:spPr bwMode="auto">
          <a:xfrm>
            <a:off x="2743200" y="2362200"/>
            <a:ext cx="76200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 name="TextBox 1"/>
          <p:cNvSpPr txBox="1"/>
          <p:nvPr/>
        </p:nvSpPr>
        <p:spPr>
          <a:xfrm>
            <a:off x="1295400" y="1752600"/>
            <a:ext cx="1447800" cy="461665"/>
          </a:xfrm>
          <a:prstGeom prst="rect">
            <a:avLst/>
          </a:prstGeom>
          <a:noFill/>
        </p:spPr>
        <p:txBody>
          <a:bodyPr wrap="square" rtlCol="0">
            <a:spAutoFit/>
          </a:bodyPr>
          <a:lstStyle/>
          <a:p>
            <a:r>
              <a:rPr lang="zh-CN" altLang="en-US" sz="2400" b="1" dirty="0" smtClean="0">
                <a:solidFill>
                  <a:srgbClr val="FFFF00"/>
                </a:solidFill>
              </a:rPr>
              <a:t>眼眶内壁</a:t>
            </a:r>
            <a:endParaRPr lang="zh-CN" altLang="en-US" sz="2400" b="1" dirty="0">
              <a:solidFill>
                <a:srgbClr val="FFFF00"/>
              </a:solidFill>
            </a:endParaRPr>
          </a:p>
        </p:txBody>
      </p:sp>
    </p:spTree>
    <p:extLst>
      <p:ext uri="{BB962C8B-B14F-4D97-AF65-F5344CB8AC3E}">
        <p14:creationId xmlns:p14="http://schemas.microsoft.com/office/powerpoint/2010/main" xmlns="" val="22564464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5287"/>
                                        </p:tgtEl>
                                        <p:attrNameLst>
                                          <p:attrName>style.visibility</p:attrName>
                                        </p:attrNameLst>
                                      </p:cBhvr>
                                      <p:to>
                                        <p:strVal val="visible"/>
                                      </p:to>
                                    </p:set>
                                    <p:animEffect transition="in" filter="barn(inVertical)">
                                      <p:cBhvr>
                                        <p:cTn id="12" dur="500"/>
                                        <p:tgtEl>
                                          <p:spTgt spid="2252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5284"/>
                                        </p:tgtEl>
                                        <p:attrNameLst>
                                          <p:attrName>style.visibility</p:attrName>
                                        </p:attrNameLst>
                                      </p:cBhvr>
                                      <p:to>
                                        <p:strVal val="visible"/>
                                      </p:to>
                                    </p:set>
                                    <p:animEffect transition="in" filter="barn(inVertical)">
                                      <p:cBhvr>
                                        <p:cTn id="17" dur="500"/>
                                        <p:tgtEl>
                                          <p:spTgt spid="225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287"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2007-8-17-5912190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3438" y="9525"/>
            <a:ext cx="7477125" cy="6848475"/>
          </a:xfrm>
          <a:prstGeom prst="rect">
            <a:avLst/>
          </a:prstGeom>
          <a:noFill/>
          <a:extLst>
            <a:ext uri="{909E8E84-426E-40DD-AFC4-6F175D3DCCD1}">
              <a14:hiddenFill xmlns:a14="http://schemas.microsoft.com/office/drawing/2010/main" xmlns="">
                <a:solidFill>
                  <a:srgbClr val="FFFFFF"/>
                </a:solidFill>
              </a14:hiddenFill>
            </a:ext>
          </a:extLst>
        </p:spPr>
      </p:pic>
      <p:sp>
        <p:nvSpPr>
          <p:cNvPr id="226307" name="Line 3"/>
          <p:cNvSpPr>
            <a:spLocks noChangeShapeType="1"/>
          </p:cNvSpPr>
          <p:nvPr/>
        </p:nvSpPr>
        <p:spPr bwMode="auto">
          <a:xfrm>
            <a:off x="5105400" y="2209800"/>
            <a:ext cx="129540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26308" name="Text Box 4"/>
          <p:cNvSpPr txBox="1">
            <a:spLocks noChangeArrowheads="1"/>
          </p:cNvSpPr>
          <p:nvPr/>
        </p:nvSpPr>
        <p:spPr bwMode="auto">
          <a:xfrm>
            <a:off x="6477000" y="1981200"/>
            <a:ext cx="1103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a:solidFill>
                  <a:srgbClr val="FFFF00"/>
                </a:solidFill>
                <a:ea typeface="宋体" charset="-122"/>
              </a:rPr>
              <a:t>上直肌</a:t>
            </a:r>
          </a:p>
        </p:txBody>
      </p:sp>
    </p:spTree>
    <p:extLst>
      <p:ext uri="{BB962C8B-B14F-4D97-AF65-F5344CB8AC3E}">
        <p14:creationId xmlns:p14="http://schemas.microsoft.com/office/powerpoint/2010/main" xmlns="" val="19182501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6308"/>
                                        </p:tgtEl>
                                        <p:attrNameLst>
                                          <p:attrName>style.visibility</p:attrName>
                                        </p:attrNameLst>
                                      </p:cBhvr>
                                      <p:to>
                                        <p:strVal val="visible"/>
                                      </p:to>
                                    </p:set>
                                    <p:anim calcmode="lin" valueType="num">
                                      <p:cBhvr additive="base">
                                        <p:cTn id="7" dur="500" fill="hold"/>
                                        <p:tgtEl>
                                          <p:spTgt spid="226308"/>
                                        </p:tgtEl>
                                        <p:attrNameLst>
                                          <p:attrName>ppt_x</p:attrName>
                                        </p:attrNameLst>
                                      </p:cBhvr>
                                      <p:tavLst>
                                        <p:tav tm="0">
                                          <p:val>
                                            <p:strVal val="1+#ppt_w/2"/>
                                          </p:val>
                                        </p:tav>
                                        <p:tav tm="100000">
                                          <p:val>
                                            <p:strVal val="#ppt_x"/>
                                          </p:val>
                                        </p:tav>
                                      </p:tavLst>
                                    </p:anim>
                                    <p:anim calcmode="lin" valueType="num">
                                      <p:cBhvr additive="base">
                                        <p:cTn id="8" dur="500" fill="hold"/>
                                        <p:tgtEl>
                                          <p:spTgt spid="226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1258888" y="230188"/>
            <a:ext cx="3325812"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zh-CN" altLang="en-US">
                <a:solidFill>
                  <a:srgbClr val="FFFF00"/>
                </a:solidFill>
                <a:ea typeface="宋体" charset="-122"/>
              </a:rPr>
              <a:t>（三）正常</a:t>
            </a:r>
            <a:r>
              <a:rPr lang="en-US" altLang="zh-CN">
                <a:solidFill>
                  <a:srgbClr val="FFFF00"/>
                </a:solidFill>
                <a:ea typeface="宋体" charset="-122"/>
              </a:rPr>
              <a:t>MRI</a:t>
            </a:r>
            <a:r>
              <a:rPr lang="zh-CN" altLang="en-US">
                <a:solidFill>
                  <a:srgbClr val="FFFF00"/>
                </a:solidFill>
                <a:ea typeface="宋体" charset="-122"/>
              </a:rPr>
              <a:t>表现</a:t>
            </a:r>
          </a:p>
        </p:txBody>
      </p:sp>
      <p:sp>
        <p:nvSpPr>
          <p:cNvPr id="227331" name="Text Box 3"/>
          <p:cNvSpPr txBox="1">
            <a:spLocks noChangeArrowheads="1"/>
          </p:cNvSpPr>
          <p:nvPr/>
        </p:nvSpPr>
        <p:spPr bwMode="auto">
          <a:xfrm>
            <a:off x="1981200" y="5918200"/>
            <a:ext cx="91082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dirty="0">
                <a:ea typeface="宋体" charset="-122"/>
              </a:rPr>
              <a:t>T2WI </a:t>
            </a:r>
          </a:p>
        </p:txBody>
      </p:sp>
      <p:sp>
        <p:nvSpPr>
          <p:cNvPr id="227332" name="Text Box 4"/>
          <p:cNvSpPr txBox="1">
            <a:spLocks noChangeArrowheads="1"/>
          </p:cNvSpPr>
          <p:nvPr/>
        </p:nvSpPr>
        <p:spPr bwMode="auto">
          <a:xfrm>
            <a:off x="5795963" y="5949950"/>
            <a:ext cx="84189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dirty="0" smtClean="0">
                <a:ea typeface="宋体" charset="-122"/>
              </a:rPr>
              <a:t>T1WI</a:t>
            </a:r>
            <a:endParaRPr lang="en-US" altLang="zh-CN" sz="2400" b="0" dirty="0">
              <a:ea typeface="宋体" charset="-122"/>
            </a:endParaRPr>
          </a:p>
        </p:txBody>
      </p:sp>
      <p:grpSp>
        <p:nvGrpSpPr>
          <p:cNvPr id="227333" name="Group 5"/>
          <p:cNvGrpSpPr>
            <a:grpSpLocks/>
          </p:cNvGrpSpPr>
          <p:nvPr/>
        </p:nvGrpSpPr>
        <p:grpSpPr bwMode="auto">
          <a:xfrm>
            <a:off x="0" y="1233488"/>
            <a:ext cx="9144000" cy="4248150"/>
            <a:chOff x="0" y="777"/>
            <a:chExt cx="5760" cy="2676"/>
          </a:xfrm>
        </p:grpSpPr>
        <p:pic>
          <p:nvPicPr>
            <p:cNvPr id="227334" name="Picture 6" descr="2007-8-17-28593720"/>
            <p:cNvPicPr>
              <a:picLocks noChangeAspect="1" noChangeArrowheads="1"/>
            </p:cNvPicPr>
            <p:nvPr/>
          </p:nvPicPr>
          <p:blipFill>
            <a:blip r:embed="rId2">
              <a:lum bright="6000"/>
              <a:extLst>
                <a:ext uri="{28A0092B-C50C-407E-A947-70E740481C1C}">
                  <a14:useLocalDpi xmlns:a14="http://schemas.microsoft.com/office/drawing/2010/main" xmlns="" val="0"/>
                </a:ext>
              </a:extLst>
            </a:blip>
            <a:srcRect/>
            <a:stretch>
              <a:fillRect/>
            </a:stretch>
          </p:blipFill>
          <p:spPr bwMode="auto">
            <a:xfrm>
              <a:off x="0" y="780"/>
              <a:ext cx="2976" cy="2673"/>
            </a:xfrm>
            <a:prstGeom prst="rect">
              <a:avLst/>
            </a:prstGeom>
            <a:noFill/>
            <a:extLst>
              <a:ext uri="{909E8E84-426E-40DD-AFC4-6F175D3DCCD1}">
                <a14:hiddenFill xmlns:a14="http://schemas.microsoft.com/office/drawing/2010/main" xmlns="">
                  <a:solidFill>
                    <a:srgbClr val="FFFFFF"/>
                  </a:solidFill>
                </a14:hiddenFill>
              </a:ext>
            </a:extLst>
          </p:spPr>
        </p:pic>
        <p:pic>
          <p:nvPicPr>
            <p:cNvPr id="227335" name="Picture 7" descr="2007-8-17-28691939"/>
            <p:cNvPicPr>
              <a:picLocks noChangeAspect="1" noChangeArrowheads="1"/>
            </p:cNvPicPr>
            <p:nvPr/>
          </p:nvPicPr>
          <p:blipFill>
            <a:blip r:embed="rId3">
              <a:lum bright="6000"/>
              <a:extLst>
                <a:ext uri="{28A0092B-C50C-407E-A947-70E740481C1C}">
                  <a14:useLocalDpi xmlns:a14="http://schemas.microsoft.com/office/drawing/2010/main" xmlns="" val="0"/>
                </a:ext>
              </a:extLst>
            </a:blip>
            <a:srcRect/>
            <a:stretch>
              <a:fillRect/>
            </a:stretch>
          </p:blipFill>
          <p:spPr bwMode="auto">
            <a:xfrm>
              <a:off x="2879" y="777"/>
              <a:ext cx="2881" cy="2674"/>
            </a:xfrm>
            <a:prstGeom prst="rect">
              <a:avLst/>
            </a:prstGeom>
            <a:noFill/>
            <a:extLst>
              <a:ext uri="{909E8E84-426E-40DD-AFC4-6F175D3DCCD1}">
                <a14:hiddenFill xmlns:a14="http://schemas.microsoft.com/office/drawing/2010/main" xmlns="">
                  <a:solidFill>
                    <a:srgbClr val="FFFFFF"/>
                  </a:solidFill>
                </a14:hiddenFill>
              </a:ext>
            </a:extLst>
          </p:spPr>
        </p:pic>
        <p:sp>
          <p:nvSpPr>
            <p:cNvPr id="227336" name="Text Box 8"/>
            <p:cNvSpPr txBox="1">
              <a:spLocks noChangeArrowheads="1"/>
            </p:cNvSpPr>
            <p:nvPr/>
          </p:nvSpPr>
          <p:spPr bwMode="auto">
            <a:xfrm>
              <a:off x="144" y="1996"/>
              <a:ext cx="27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b="0">
                  <a:ea typeface="宋体" charset="-122"/>
                </a:rPr>
                <a:t>R</a:t>
              </a:r>
            </a:p>
          </p:txBody>
        </p:sp>
        <p:sp>
          <p:nvSpPr>
            <p:cNvPr id="227337" name="Text Box 9"/>
            <p:cNvSpPr txBox="1">
              <a:spLocks noChangeArrowheads="1"/>
            </p:cNvSpPr>
            <p:nvPr/>
          </p:nvSpPr>
          <p:spPr bwMode="auto">
            <a:xfrm>
              <a:off x="5376" y="1996"/>
              <a:ext cx="24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b="0">
                  <a:ea typeface="宋体" charset="-122"/>
                </a:rPr>
                <a:t>L</a:t>
              </a:r>
            </a:p>
          </p:txBody>
        </p:sp>
      </p:grpSp>
      <p:sp>
        <p:nvSpPr>
          <p:cNvPr id="227338" name="Line 10"/>
          <p:cNvSpPr>
            <a:spLocks noChangeShapeType="1"/>
          </p:cNvSpPr>
          <p:nvPr/>
        </p:nvSpPr>
        <p:spPr bwMode="auto">
          <a:xfrm>
            <a:off x="914400" y="2133600"/>
            <a:ext cx="129540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27339" name="Text Box 11"/>
          <p:cNvSpPr txBox="1">
            <a:spLocks noChangeArrowheads="1"/>
          </p:cNvSpPr>
          <p:nvPr/>
        </p:nvSpPr>
        <p:spPr bwMode="auto">
          <a:xfrm>
            <a:off x="0" y="1905000"/>
            <a:ext cx="9509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000" b="1" dirty="0">
                <a:solidFill>
                  <a:srgbClr val="FFFF00"/>
                </a:solidFill>
                <a:ea typeface="宋体" charset="-122"/>
              </a:rPr>
              <a:t>下直肌</a:t>
            </a:r>
          </a:p>
        </p:txBody>
      </p:sp>
    </p:spTree>
    <p:extLst>
      <p:ext uri="{BB962C8B-B14F-4D97-AF65-F5344CB8AC3E}">
        <p14:creationId xmlns:p14="http://schemas.microsoft.com/office/powerpoint/2010/main" xmlns="" val="40701774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3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27339"/>
                                        </p:tgtEl>
                                        <p:attrNameLst>
                                          <p:attrName>style.visibility</p:attrName>
                                        </p:attrNameLst>
                                      </p:cBhvr>
                                      <p:to>
                                        <p:strVal val="visible"/>
                                      </p:to>
                                    </p:set>
                                    <p:anim calcmode="lin" valueType="num">
                                      <p:cBhvr additive="base">
                                        <p:cTn id="15" dur="500" fill="hold"/>
                                        <p:tgtEl>
                                          <p:spTgt spid="227339"/>
                                        </p:tgtEl>
                                        <p:attrNameLst>
                                          <p:attrName>ppt_x</p:attrName>
                                        </p:attrNameLst>
                                      </p:cBhvr>
                                      <p:tavLst>
                                        <p:tav tm="0">
                                          <p:val>
                                            <p:strVal val="0-#ppt_w/2"/>
                                          </p:val>
                                        </p:tav>
                                        <p:tav tm="100000">
                                          <p:val>
                                            <p:strVal val="#ppt_x"/>
                                          </p:val>
                                        </p:tav>
                                      </p:tavLst>
                                    </p:anim>
                                    <p:anim calcmode="lin" valueType="num">
                                      <p:cBhvr additive="base">
                                        <p:cTn id="16" dur="500" fill="hold"/>
                                        <p:tgtEl>
                                          <p:spTgt spid="2273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p:bldP spid="227332" grpId="0"/>
      <p:bldP spid="2273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期占位符 1"/>
          <p:cNvSpPr>
            <a:spLocks noGrp="1"/>
          </p:cNvSpPr>
          <p:nvPr>
            <p:ph type="dt" sz="half" idx="10"/>
          </p:nvPr>
        </p:nvSpPr>
        <p:spPr/>
        <p:txBody>
          <a:bodyPr/>
          <a:lstStyle/>
          <a:p>
            <a:r>
              <a:rPr lang="zh-CN" altLang="en-US"/>
              <a:t>昆明医学院附一院医学影像中心</a:t>
            </a:r>
            <a:endParaRPr lang="en-US" altLang="zh-CN"/>
          </a:p>
        </p:txBody>
      </p:sp>
      <p:grpSp>
        <p:nvGrpSpPr>
          <p:cNvPr id="228354" name="Group 2"/>
          <p:cNvGrpSpPr>
            <a:grpSpLocks/>
          </p:cNvGrpSpPr>
          <p:nvPr/>
        </p:nvGrpSpPr>
        <p:grpSpPr bwMode="auto">
          <a:xfrm>
            <a:off x="457200" y="0"/>
            <a:ext cx="8242300" cy="6858000"/>
            <a:chOff x="288" y="0"/>
            <a:chExt cx="5192" cy="4320"/>
          </a:xfrm>
        </p:grpSpPr>
        <p:pic>
          <p:nvPicPr>
            <p:cNvPr id="228355" name="Picture 3" descr="2007-8-17-2859376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8" y="0"/>
              <a:ext cx="2592" cy="4320"/>
            </a:xfrm>
            <a:prstGeom prst="rect">
              <a:avLst/>
            </a:prstGeom>
            <a:noFill/>
            <a:extLst>
              <a:ext uri="{909E8E84-426E-40DD-AFC4-6F175D3DCCD1}">
                <a14:hiddenFill xmlns:a14="http://schemas.microsoft.com/office/drawing/2010/main" xmlns="">
                  <a:solidFill>
                    <a:srgbClr val="FFFFFF"/>
                  </a:solidFill>
                </a14:hiddenFill>
              </a:ext>
            </a:extLst>
          </p:spPr>
        </p:pic>
        <p:pic>
          <p:nvPicPr>
            <p:cNvPr id="228356" name="Picture 4" descr="2007-8-17-2869197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80" y="0"/>
              <a:ext cx="2600" cy="4320"/>
            </a:xfrm>
            <a:prstGeom prst="rect">
              <a:avLst/>
            </a:prstGeom>
            <a:noFill/>
            <a:extLst>
              <a:ext uri="{909E8E84-426E-40DD-AFC4-6F175D3DCCD1}">
                <a14:hiddenFill xmlns:a14="http://schemas.microsoft.com/office/drawing/2010/main" xmlns="">
                  <a:solidFill>
                    <a:srgbClr val="FFFFFF"/>
                  </a:solidFill>
                </a14:hiddenFill>
              </a:ext>
            </a:extLst>
          </p:spPr>
        </p:pic>
        <p:sp>
          <p:nvSpPr>
            <p:cNvPr id="228357" name="Text Box 5"/>
            <p:cNvSpPr txBox="1">
              <a:spLocks noChangeArrowheads="1"/>
            </p:cNvSpPr>
            <p:nvPr/>
          </p:nvSpPr>
          <p:spPr bwMode="auto">
            <a:xfrm>
              <a:off x="432" y="1996"/>
              <a:ext cx="27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b="0">
                  <a:ea typeface="宋体" charset="-122"/>
                </a:rPr>
                <a:t>R</a:t>
              </a:r>
            </a:p>
          </p:txBody>
        </p:sp>
        <p:sp>
          <p:nvSpPr>
            <p:cNvPr id="228358" name="Text Box 6"/>
            <p:cNvSpPr txBox="1">
              <a:spLocks noChangeArrowheads="1"/>
            </p:cNvSpPr>
            <p:nvPr/>
          </p:nvSpPr>
          <p:spPr bwMode="auto">
            <a:xfrm>
              <a:off x="4848" y="1996"/>
              <a:ext cx="24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b="0">
                  <a:ea typeface="宋体" charset="-122"/>
                </a:rPr>
                <a:t>L</a:t>
              </a:r>
            </a:p>
          </p:txBody>
        </p:sp>
        <p:sp>
          <p:nvSpPr>
            <p:cNvPr id="228359" name="Text Box 7"/>
            <p:cNvSpPr txBox="1">
              <a:spLocks noChangeArrowheads="1"/>
            </p:cNvSpPr>
            <p:nvPr/>
          </p:nvSpPr>
          <p:spPr bwMode="auto">
            <a:xfrm>
              <a:off x="816" y="3504"/>
              <a:ext cx="3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T2</a:t>
              </a:r>
            </a:p>
          </p:txBody>
        </p:sp>
        <p:sp>
          <p:nvSpPr>
            <p:cNvPr id="228360" name="Text Box 8"/>
            <p:cNvSpPr txBox="1">
              <a:spLocks noChangeArrowheads="1"/>
            </p:cNvSpPr>
            <p:nvPr/>
          </p:nvSpPr>
          <p:spPr bwMode="auto">
            <a:xfrm>
              <a:off x="4656" y="3600"/>
              <a:ext cx="3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T1</a:t>
              </a:r>
            </a:p>
          </p:txBody>
        </p:sp>
      </p:grpSp>
      <p:sp>
        <p:nvSpPr>
          <p:cNvPr id="228361" name="Line 9"/>
          <p:cNvSpPr>
            <a:spLocks noChangeShapeType="1"/>
          </p:cNvSpPr>
          <p:nvPr/>
        </p:nvSpPr>
        <p:spPr bwMode="auto">
          <a:xfrm flipV="1">
            <a:off x="1692275" y="457200"/>
            <a:ext cx="1812925" cy="1905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28362" name="Line 10"/>
          <p:cNvSpPr>
            <a:spLocks noChangeShapeType="1"/>
          </p:cNvSpPr>
          <p:nvPr/>
        </p:nvSpPr>
        <p:spPr bwMode="auto">
          <a:xfrm flipV="1">
            <a:off x="1692275" y="762000"/>
            <a:ext cx="1660525" cy="3175"/>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28363" name="Line 11"/>
          <p:cNvSpPr>
            <a:spLocks noChangeShapeType="1"/>
          </p:cNvSpPr>
          <p:nvPr/>
        </p:nvSpPr>
        <p:spPr bwMode="auto">
          <a:xfrm>
            <a:off x="1692275" y="1412875"/>
            <a:ext cx="1655763"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28364" name="Line 12"/>
          <p:cNvSpPr>
            <a:spLocks noChangeShapeType="1"/>
          </p:cNvSpPr>
          <p:nvPr/>
        </p:nvSpPr>
        <p:spPr bwMode="auto">
          <a:xfrm>
            <a:off x="1676400" y="1676400"/>
            <a:ext cx="236220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28365" name="Text Box 13"/>
          <p:cNvSpPr txBox="1">
            <a:spLocks noChangeArrowheads="1"/>
          </p:cNvSpPr>
          <p:nvPr/>
        </p:nvSpPr>
        <p:spPr bwMode="auto">
          <a:xfrm>
            <a:off x="611188" y="228600"/>
            <a:ext cx="11033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smtClean="0">
                <a:solidFill>
                  <a:srgbClr val="FFFF00"/>
                </a:solidFill>
                <a:ea typeface="宋体" charset="-122"/>
              </a:rPr>
              <a:t>晶状体</a:t>
            </a:r>
            <a:endParaRPr lang="zh-CN" altLang="en-US" sz="2400" b="1" dirty="0">
              <a:solidFill>
                <a:srgbClr val="FFFF00"/>
              </a:solidFill>
              <a:ea typeface="宋体" charset="-122"/>
            </a:endParaRPr>
          </a:p>
        </p:txBody>
      </p:sp>
      <p:sp>
        <p:nvSpPr>
          <p:cNvPr id="228366" name="Text Box 14"/>
          <p:cNvSpPr txBox="1">
            <a:spLocks noChangeArrowheads="1"/>
          </p:cNvSpPr>
          <p:nvPr/>
        </p:nvSpPr>
        <p:spPr bwMode="auto">
          <a:xfrm>
            <a:off x="609600" y="533400"/>
            <a:ext cx="1103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smtClean="0">
                <a:solidFill>
                  <a:srgbClr val="FFFF00"/>
                </a:solidFill>
                <a:ea typeface="宋体" charset="-122"/>
              </a:rPr>
              <a:t>玻璃体</a:t>
            </a:r>
            <a:endParaRPr lang="zh-CN" altLang="en-US" sz="2400" b="1" dirty="0">
              <a:solidFill>
                <a:srgbClr val="FFFF00"/>
              </a:solidFill>
              <a:ea typeface="宋体" charset="-122"/>
            </a:endParaRPr>
          </a:p>
        </p:txBody>
      </p:sp>
      <p:sp>
        <p:nvSpPr>
          <p:cNvPr id="228367" name="Text Box 15"/>
          <p:cNvSpPr txBox="1">
            <a:spLocks noChangeArrowheads="1"/>
          </p:cNvSpPr>
          <p:nvPr/>
        </p:nvSpPr>
        <p:spPr bwMode="auto">
          <a:xfrm>
            <a:off x="588963" y="1219200"/>
            <a:ext cx="11033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a:solidFill>
                  <a:srgbClr val="FFFF00"/>
                </a:solidFill>
                <a:ea typeface="宋体" charset="-122"/>
              </a:rPr>
              <a:t>外直肌</a:t>
            </a:r>
          </a:p>
        </p:txBody>
      </p:sp>
      <p:sp>
        <p:nvSpPr>
          <p:cNvPr id="228368" name="Text Box 16"/>
          <p:cNvSpPr txBox="1">
            <a:spLocks noChangeArrowheads="1"/>
          </p:cNvSpPr>
          <p:nvPr/>
        </p:nvSpPr>
        <p:spPr bwMode="auto">
          <a:xfrm>
            <a:off x="588963" y="1524000"/>
            <a:ext cx="11033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a:solidFill>
                  <a:srgbClr val="FFFF00"/>
                </a:solidFill>
                <a:ea typeface="宋体" charset="-122"/>
              </a:rPr>
              <a:t>内直肌</a:t>
            </a:r>
          </a:p>
        </p:txBody>
      </p:sp>
      <p:sp>
        <p:nvSpPr>
          <p:cNvPr id="228369" name="Line 17"/>
          <p:cNvSpPr>
            <a:spLocks noChangeShapeType="1"/>
          </p:cNvSpPr>
          <p:nvPr/>
        </p:nvSpPr>
        <p:spPr bwMode="auto">
          <a:xfrm>
            <a:off x="1692275" y="1052513"/>
            <a:ext cx="1660525" cy="14287"/>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28370" name="Text Box 18"/>
          <p:cNvSpPr txBox="1">
            <a:spLocks noChangeArrowheads="1"/>
          </p:cNvSpPr>
          <p:nvPr/>
        </p:nvSpPr>
        <p:spPr bwMode="auto">
          <a:xfrm>
            <a:off x="609600" y="884238"/>
            <a:ext cx="1098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2400" b="1" dirty="0">
                <a:solidFill>
                  <a:srgbClr val="FFFF00"/>
                </a:solidFill>
                <a:ea typeface="宋体" charset="-122"/>
              </a:rPr>
              <a:t>眼环</a:t>
            </a:r>
          </a:p>
        </p:txBody>
      </p:sp>
    </p:spTree>
    <p:extLst>
      <p:ext uri="{BB962C8B-B14F-4D97-AF65-F5344CB8AC3E}">
        <p14:creationId xmlns:p14="http://schemas.microsoft.com/office/powerpoint/2010/main" xmlns="" val="11896350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8365"/>
                                        </p:tgtEl>
                                        <p:attrNameLst>
                                          <p:attrName>style.visibility</p:attrName>
                                        </p:attrNameLst>
                                      </p:cBhvr>
                                      <p:to>
                                        <p:strVal val="visible"/>
                                      </p:to>
                                    </p:set>
                                    <p:anim calcmode="lin" valueType="num">
                                      <p:cBhvr additive="base">
                                        <p:cTn id="7" dur="500" fill="hold"/>
                                        <p:tgtEl>
                                          <p:spTgt spid="228365"/>
                                        </p:tgtEl>
                                        <p:attrNameLst>
                                          <p:attrName>ppt_x</p:attrName>
                                        </p:attrNameLst>
                                      </p:cBhvr>
                                      <p:tavLst>
                                        <p:tav tm="0">
                                          <p:val>
                                            <p:strVal val="0-#ppt_w/2"/>
                                          </p:val>
                                        </p:tav>
                                        <p:tav tm="100000">
                                          <p:val>
                                            <p:strVal val="#ppt_x"/>
                                          </p:val>
                                        </p:tav>
                                      </p:tavLst>
                                    </p:anim>
                                    <p:anim calcmode="lin" valueType="num">
                                      <p:cBhvr additive="base">
                                        <p:cTn id="8" dur="500" fill="hold"/>
                                        <p:tgtEl>
                                          <p:spTgt spid="22836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8366"/>
                                        </p:tgtEl>
                                        <p:attrNameLst>
                                          <p:attrName>style.visibility</p:attrName>
                                        </p:attrNameLst>
                                      </p:cBhvr>
                                      <p:to>
                                        <p:strVal val="visible"/>
                                      </p:to>
                                    </p:set>
                                    <p:anim calcmode="lin" valueType="num">
                                      <p:cBhvr additive="base">
                                        <p:cTn id="13" dur="500" fill="hold"/>
                                        <p:tgtEl>
                                          <p:spTgt spid="228366"/>
                                        </p:tgtEl>
                                        <p:attrNameLst>
                                          <p:attrName>ppt_x</p:attrName>
                                        </p:attrNameLst>
                                      </p:cBhvr>
                                      <p:tavLst>
                                        <p:tav tm="0">
                                          <p:val>
                                            <p:strVal val="0-#ppt_w/2"/>
                                          </p:val>
                                        </p:tav>
                                        <p:tav tm="100000">
                                          <p:val>
                                            <p:strVal val="#ppt_x"/>
                                          </p:val>
                                        </p:tav>
                                      </p:tavLst>
                                    </p:anim>
                                    <p:anim calcmode="lin" valueType="num">
                                      <p:cBhvr additive="base">
                                        <p:cTn id="14" dur="500" fill="hold"/>
                                        <p:tgtEl>
                                          <p:spTgt spid="22836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8370"/>
                                        </p:tgtEl>
                                        <p:attrNameLst>
                                          <p:attrName>style.visibility</p:attrName>
                                        </p:attrNameLst>
                                      </p:cBhvr>
                                      <p:to>
                                        <p:strVal val="visible"/>
                                      </p:to>
                                    </p:set>
                                    <p:anim calcmode="lin" valueType="num">
                                      <p:cBhvr additive="base">
                                        <p:cTn id="19" dur="500" fill="hold"/>
                                        <p:tgtEl>
                                          <p:spTgt spid="228370"/>
                                        </p:tgtEl>
                                        <p:attrNameLst>
                                          <p:attrName>ppt_x</p:attrName>
                                        </p:attrNameLst>
                                      </p:cBhvr>
                                      <p:tavLst>
                                        <p:tav tm="0">
                                          <p:val>
                                            <p:strVal val="0-#ppt_w/2"/>
                                          </p:val>
                                        </p:tav>
                                        <p:tav tm="100000">
                                          <p:val>
                                            <p:strVal val="#ppt_x"/>
                                          </p:val>
                                        </p:tav>
                                      </p:tavLst>
                                    </p:anim>
                                    <p:anim calcmode="lin" valueType="num">
                                      <p:cBhvr additive="base">
                                        <p:cTn id="20" dur="500" fill="hold"/>
                                        <p:tgtEl>
                                          <p:spTgt spid="22837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8367"/>
                                        </p:tgtEl>
                                        <p:attrNameLst>
                                          <p:attrName>style.visibility</p:attrName>
                                        </p:attrNameLst>
                                      </p:cBhvr>
                                      <p:to>
                                        <p:strVal val="visible"/>
                                      </p:to>
                                    </p:set>
                                    <p:anim calcmode="lin" valueType="num">
                                      <p:cBhvr additive="base">
                                        <p:cTn id="25" dur="500" fill="hold"/>
                                        <p:tgtEl>
                                          <p:spTgt spid="228367"/>
                                        </p:tgtEl>
                                        <p:attrNameLst>
                                          <p:attrName>ppt_x</p:attrName>
                                        </p:attrNameLst>
                                      </p:cBhvr>
                                      <p:tavLst>
                                        <p:tav tm="0">
                                          <p:val>
                                            <p:strVal val="0-#ppt_w/2"/>
                                          </p:val>
                                        </p:tav>
                                        <p:tav tm="100000">
                                          <p:val>
                                            <p:strVal val="#ppt_x"/>
                                          </p:val>
                                        </p:tav>
                                      </p:tavLst>
                                    </p:anim>
                                    <p:anim calcmode="lin" valueType="num">
                                      <p:cBhvr additive="base">
                                        <p:cTn id="26" dur="500" fill="hold"/>
                                        <p:tgtEl>
                                          <p:spTgt spid="22836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8368"/>
                                        </p:tgtEl>
                                        <p:attrNameLst>
                                          <p:attrName>style.visibility</p:attrName>
                                        </p:attrNameLst>
                                      </p:cBhvr>
                                      <p:to>
                                        <p:strVal val="visible"/>
                                      </p:to>
                                    </p:set>
                                    <p:anim calcmode="lin" valueType="num">
                                      <p:cBhvr additive="base">
                                        <p:cTn id="31" dur="500" fill="hold"/>
                                        <p:tgtEl>
                                          <p:spTgt spid="228368"/>
                                        </p:tgtEl>
                                        <p:attrNameLst>
                                          <p:attrName>ppt_x</p:attrName>
                                        </p:attrNameLst>
                                      </p:cBhvr>
                                      <p:tavLst>
                                        <p:tav tm="0">
                                          <p:val>
                                            <p:strVal val="0-#ppt_w/2"/>
                                          </p:val>
                                        </p:tav>
                                        <p:tav tm="100000">
                                          <p:val>
                                            <p:strVal val="#ppt_x"/>
                                          </p:val>
                                        </p:tav>
                                      </p:tavLst>
                                    </p:anim>
                                    <p:anim calcmode="lin" valueType="num">
                                      <p:cBhvr additive="base">
                                        <p:cTn id="32" dur="500" fill="hold"/>
                                        <p:tgtEl>
                                          <p:spTgt spid="2283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5" grpId="0"/>
      <p:bldP spid="228366" grpId="0"/>
      <p:bldP spid="228367" grpId="0"/>
      <p:bldP spid="228368" grpId="0"/>
      <p:bldP spid="22837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日期占位符 1"/>
          <p:cNvSpPr>
            <a:spLocks noGrp="1"/>
          </p:cNvSpPr>
          <p:nvPr>
            <p:ph type="dt" sz="half" idx="10"/>
          </p:nvPr>
        </p:nvSpPr>
        <p:spPr/>
        <p:txBody>
          <a:bodyPr/>
          <a:lstStyle/>
          <a:p>
            <a:r>
              <a:rPr lang="zh-CN" altLang="en-US"/>
              <a:t>昆明医学院附一院医学影像中心</a:t>
            </a:r>
            <a:endParaRPr lang="en-US" altLang="zh-CN"/>
          </a:p>
        </p:txBody>
      </p:sp>
      <p:grpSp>
        <p:nvGrpSpPr>
          <p:cNvPr id="229378" name="Group 2"/>
          <p:cNvGrpSpPr>
            <a:grpSpLocks/>
          </p:cNvGrpSpPr>
          <p:nvPr/>
        </p:nvGrpSpPr>
        <p:grpSpPr bwMode="auto">
          <a:xfrm>
            <a:off x="508000" y="0"/>
            <a:ext cx="8128000" cy="6858000"/>
            <a:chOff x="320" y="0"/>
            <a:chExt cx="5120" cy="4320"/>
          </a:xfrm>
        </p:grpSpPr>
        <p:pic>
          <p:nvPicPr>
            <p:cNvPr id="229379" name="Picture 3" descr="2007-8-17-2859380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0" y="0"/>
              <a:ext cx="2560" cy="4320"/>
            </a:xfrm>
            <a:prstGeom prst="rect">
              <a:avLst/>
            </a:prstGeom>
            <a:noFill/>
            <a:extLst>
              <a:ext uri="{909E8E84-426E-40DD-AFC4-6F175D3DCCD1}">
                <a14:hiddenFill xmlns:a14="http://schemas.microsoft.com/office/drawing/2010/main" xmlns="">
                  <a:solidFill>
                    <a:srgbClr val="FFFFFF"/>
                  </a:solidFill>
                </a14:hiddenFill>
              </a:ext>
            </a:extLst>
          </p:spPr>
        </p:pic>
        <p:pic>
          <p:nvPicPr>
            <p:cNvPr id="229380" name="Picture 4" descr="2007-8-17-2869200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80" y="0"/>
              <a:ext cx="2560" cy="4320"/>
            </a:xfrm>
            <a:prstGeom prst="rect">
              <a:avLst/>
            </a:prstGeom>
            <a:noFill/>
            <a:extLst>
              <a:ext uri="{909E8E84-426E-40DD-AFC4-6F175D3DCCD1}">
                <a14:hiddenFill xmlns:a14="http://schemas.microsoft.com/office/drawing/2010/main" xmlns="">
                  <a:solidFill>
                    <a:srgbClr val="FFFFFF"/>
                  </a:solidFill>
                </a14:hiddenFill>
              </a:ext>
            </a:extLst>
          </p:spPr>
        </p:pic>
        <p:sp>
          <p:nvSpPr>
            <p:cNvPr id="229381" name="Text Box 5"/>
            <p:cNvSpPr txBox="1">
              <a:spLocks noChangeArrowheads="1"/>
            </p:cNvSpPr>
            <p:nvPr/>
          </p:nvSpPr>
          <p:spPr bwMode="auto">
            <a:xfrm>
              <a:off x="432" y="1996"/>
              <a:ext cx="27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b="0">
                  <a:ea typeface="宋体" charset="-122"/>
                </a:rPr>
                <a:t>R</a:t>
              </a:r>
            </a:p>
          </p:txBody>
        </p:sp>
        <p:sp>
          <p:nvSpPr>
            <p:cNvPr id="229382" name="Text Box 6"/>
            <p:cNvSpPr txBox="1">
              <a:spLocks noChangeArrowheads="1"/>
            </p:cNvSpPr>
            <p:nvPr/>
          </p:nvSpPr>
          <p:spPr bwMode="auto">
            <a:xfrm>
              <a:off x="4848" y="1996"/>
              <a:ext cx="24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b="0">
                  <a:ea typeface="宋体" charset="-122"/>
                </a:rPr>
                <a:t>L</a:t>
              </a:r>
            </a:p>
          </p:txBody>
        </p:sp>
        <p:sp>
          <p:nvSpPr>
            <p:cNvPr id="229383" name="Text Box 7"/>
            <p:cNvSpPr txBox="1">
              <a:spLocks noChangeArrowheads="1"/>
            </p:cNvSpPr>
            <p:nvPr/>
          </p:nvSpPr>
          <p:spPr bwMode="auto">
            <a:xfrm>
              <a:off x="816" y="3504"/>
              <a:ext cx="3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T2</a:t>
              </a:r>
            </a:p>
          </p:txBody>
        </p:sp>
        <p:sp>
          <p:nvSpPr>
            <p:cNvPr id="229384" name="Text Box 8"/>
            <p:cNvSpPr txBox="1">
              <a:spLocks noChangeArrowheads="1"/>
            </p:cNvSpPr>
            <p:nvPr/>
          </p:nvSpPr>
          <p:spPr bwMode="auto">
            <a:xfrm>
              <a:off x="4608" y="3552"/>
              <a:ext cx="3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T1</a:t>
              </a:r>
            </a:p>
          </p:txBody>
        </p:sp>
      </p:grpSp>
      <p:sp>
        <p:nvSpPr>
          <p:cNvPr id="229385" name="Line 9"/>
          <p:cNvSpPr>
            <a:spLocks noChangeShapeType="1"/>
          </p:cNvSpPr>
          <p:nvPr/>
        </p:nvSpPr>
        <p:spPr bwMode="auto">
          <a:xfrm>
            <a:off x="1905000" y="762000"/>
            <a:ext cx="121920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29386" name="Text Box 10"/>
          <p:cNvSpPr txBox="1">
            <a:spLocks noChangeArrowheads="1"/>
          </p:cNvSpPr>
          <p:nvPr/>
        </p:nvSpPr>
        <p:spPr bwMode="auto">
          <a:xfrm>
            <a:off x="1143000" y="533400"/>
            <a:ext cx="7969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a:solidFill>
                  <a:srgbClr val="FFFF00"/>
                </a:solidFill>
                <a:ea typeface="宋体" charset="-122"/>
              </a:rPr>
              <a:t>泪腺</a:t>
            </a:r>
          </a:p>
        </p:txBody>
      </p:sp>
      <p:sp>
        <p:nvSpPr>
          <p:cNvPr id="229387" name="Line 11"/>
          <p:cNvSpPr>
            <a:spLocks noChangeShapeType="1"/>
          </p:cNvSpPr>
          <p:nvPr/>
        </p:nvSpPr>
        <p:spPr bwMode="auto">
          <a:xfrm>
            <a:off x="1905000" y="1371600"/>
            <a:ext cx="190500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29388" name="Text Box 12"/>
          <p:cNvSpPr txBox="1">
            <a:spLocks noChangeArrowheads="1"/>
          </p:cNvSpPr>
          <p:nvPr/>
        </p:nvSpPr>
        <p:spPr bwMode="auto">
          <a:xfrm>
            <a:off x="838200" y="1143000"/>
            <a:ext cx="1103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a:solidFill>
                  <a:srgbClr val="FFFF00"/>
                </a:solidFill>
                <a:ea typeface="宋体" charset="-122"/>
              </a:rPr>
              <a:t>视神经</a:t>
            </a:r>
          </a:p>
        </p:txBody>
      </p:sp>
    </p:spTree>
    <p:extLst>
      <p:ext uri="{BB962C8B-B14F-4D97-AF65-F5344CB8AC3E}">
        <p14:creationId xmlns:p14="http://schemas.microsoft.com/office/powerpoint/2010/main" xmlns="" val="29000715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9386"/>
                                        </p:tgtEl>
                                        <p:attrNameLst>
                                          <p:attrName>style.visibility</p:attrName>
                                        </p:attrNameLst>
                                      </p:cBhvr>
                                      <p:to>
                                        <p:strVal val="visible"/>
                                      </p:to>
                                    </p:set>
                                    <p:anim calcmode="lin" valueType="num">
                                      <p:cBhvr additive="base">
                                        <p:cTn id="7" dur="500" fill="hold"/>
                                        <p:tgtEl>
                                          <p:spTgt spid="229386"/>
                                        </p:tgtEl>
                                        <p:attrNameLst>
                                          <p:attrName>ppt_x</p:attrName>
                                        </p:attrNameLst>
                                      </p:cBhvr>
                                      <p:tavLst>
                                        <p:tav tm="0">
                                          <p:val>
                                            <p:strVal val="0-#ppt_w/2"/>
                                          </p:val>
                                        </p:tav>
                                        <p:tav tm="100000">
                                          <p:val>
                                            <p:strVal val="#ppt_x"/>
                                          </p:val>
                                        </p:tav>
                                      </p:tavLst>
                                    </p:anim>
                                    <p:anim calcmode="lin" valueType="num">
                                      <p:cBhvr additive="base">
                                        <p:cTn id="8" dur="500" fill="hold"/>
                                        <p:tgtEl>
                                          <p:spTgt spid="2293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9388"/>
                                        </p:tgtEl>
                                        <p:attrNameLst>
                                          <p:attrName>style.visibility</p:attrName>
                                        </p:attrNameLst>
                                      </p:cBhvr>
                                      <p:to>
                                        <p:strVal val="visible"/>
                                      </p:to>
                                    </p:set>
                                    <p:anim calcmode="lin" valueType="num">
                                      <p:cBhvr additive="base">
                                        <p:cTn id="13" dur="500" fill="hold"/>
                                        <p:tgtEl>
                                          <p:spTgt spid="229388"/>
                                        </p:tgtEl>
                                        <p:attrNameLst>
                                          <p:attrName>ppt_x</p:attrName>
                                        </p:attrNameLst>
                                      </p:cBhvr>
                                      <p:tavLst>
                                        <p:tav tm="0">
                                          <p:val>
                                            <p:strVal val="0-#ppt_w/2"/>
                                          </p:val>
                                        </p:tav>
                                        <p:tav tm="100000">
                                          <p:val>
                                            <p:strVal val="#ppt_x"/>
                                          </p:val>
                                        </p:tav>
                                      </p:tavLst>
                                    </p:anim>
                                    <p:anim calcmode="lin" valueType="num">
                                      <p:cBhvr additive="base">
                                        <p:cTn id="14" dur="500" fill="hold"/>
                                        <p:tgtEl>
                                          <p:spTgt spid="2293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6" grpId="0"/>
      <p:bldP spid="22938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日期占位符 1"/>
          <p:cNvSpPr>
            <a:spLocks noGrp="1"/>
          </p:cNvSpPr>
          <p:nvPr>
            <p:ph type="dt" sz="half" idx="10"/>
          </p:nvPr>
        </p:nvSpPr>
        <p:spPr/>
        <p:txBody>
          <a:bodyPr/>
          <a:lstStyle/>
          <a:p>
            <a:r>
              <a:rPr lang="zh-CN" altLang="en-US"/>
              <a:t>昆明医学院附一院医学影像中心</a:t>
            </a:r>
            <a:endParaRPr lang="en-US" altLang="zh-CN"/>
          </a:p>
        </p:txBody>
      </p:sp>
      <p:grpSp>
        <p:nvGrpSpPr>
          <p:cNvPr id="230402" name="Group 2"/>
          <p:cNvGrpSpPr>
            <a:grpSpLocks/>
          </p:cNvGrpSpPr>
          <p:nvPr/>
        </p:nvGrpSpPr>
        <p:grpSpPr bwMode="auto">
          <a:xfrm>
            <a:off x="0" y="762000"/>
            <a:ext cx="9144000" cy="5700713"/>
            <a:chOff x="0" y="480"/>
            <a:chExt cx="5760" cy="3591"/>
          </a:xfrm>
        </p:grpSpPr>
        <p:sp>
          <p:nvSpPr>
            <p:cNvPr id="230403" name="Text Box 3"/>
            <p:cNvSpPr txBox="1">
              <a:spLocks noChangeArrowheads="1"/>
            </p:cNvSpPr>
            <p:nvPr/>
          </p:nvSpPr>
          <p:spPr bwMode="auto">
            <a:xfrm>
              <a:off x="1248" y="3696"/>
              <a:ext cx="101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b="0">
                  <a:ea typeface="宋体" charset="-122"/>
                </a:rPr>
                <a:t>T2WI AX</a:t>
              </a:r>
            </a:p>
          </p:txBody>
        </p:sp>
        <p:sp>
          <p:nvSpPr>
            <p:cNvPr id="230404" name="Text Box 4"/>
            <p:cNvSpPr txBox="1">
              <a:spLocks noChangeArrowheads="1"/>
            </p:cNvSpPr>
            <p:nvPr/>
          </p:nvSpPr>
          <p:spPr bwMode="auto">
            <a:xfrm>
              <a:off x="3600" y="3744"/>
              <a:ext cx="101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b="0">
                  <a:ea typeface="宋体" charset="-122"/>
                </a:rPr>
                <a:t>T1WI AX</a:t>
              </a:r>
            </a:p>
          </p:txBody>
        </p:sp>
        <p:pic>
          <p:nvPicPr>
            <p:cNvPr id="230405" name="Picture 5" descr="2007-8-17-2859384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80"/>
              <a:ext cx="2945" cy="3000"/>
            </a:xfrm>
            <a:prstGeom prst="rect">
              <a:avLst/>
            </a:prstGeom>
            <a:noFill/>
            <a:extLst>
              <a:ext uri="{909E8E84-426E-40DD-AFC4-6F175D3DCCD1}">
                <a14:hiddenFill xmlns:a14="http://schemas.microsoft.com/office/drawing/2010/main" xmlns="">
                  <a:solidFill>
                    <a:srgbClr val="FFFFFF"/>
                  </a:solidFill>
                </a14:hiddenFill>
              </a:ext>
            </a:extLst>
          </p:spPr>
        </p:pic>
        <p:pic>
          <p:nvPicPr>
            <p:cNvPr id="230406" name="Picture 6" descr="2007-8-17-2869205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83" y="480"/>
              <a:ext cx="2877" cy="3004"/>
            </a:xfrm>
            <a:prstGeom prst="rect">
              <a:avLst/>
            </a:prstGeom>
            <a:noFill/>
            <a:extLst>
              <a:ext uri="{909E8E84-426E-40DD-AFC4-6F175D3DCCD1}">
                <a14:hiddenFill xmlns:a14="http://schemas.microsoft.com/office/drawing/2010/main" xmlns="">
                  <a:solidFill>
                    <a:srgbClr val="FFFFFF"/>
                  </a:solidFill>
                </a14:hiddenFill>
              </a:ext>
            </a:extLst>
          </p:spPr>
        </p:pic>
        <p:sp>
          <p:nvSpPr>
            <p:cNvPr id="230407" name="Text Box 7"/>
            <p:cNvSpPr txBox="1">
              <a:spLocks noChangeArrowheads="1"/>
            </p:cNvSpPr>
            <p:nvPr/>
          </p:nvSpPr>
          <p:spPr bwMode="auto">
            <a:xfrm>
              <a:off x="144" y="1996"/>
              <a:ext cx="27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b="0">
                  <a:ea typeface="宋体" charset="-122"/>
                </a:rPr>
                <a:t>R</a:t>
              </a:r>
            </a:p>
          </p:txBody>
        </p:sp>
        <p:sp>
          <p:nvSpPr>
            <p:cNvPr id="230408" name="Text Box 8"/>
            <p:cNvSpPr txBox="1">
              <a:spLocks noChangeArrowheads="1"/>
            </p:cNvSpPr>
            <p:nvPr/>
          </p:nvSpPr>
          <p:spPr bwMode="auto">
            <a:xfrm>
              <a:off x="5376" y="1996"/>
              <a:ext cx="24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b="0">
                  <a:ea typeface="宋体" charset="-122"/>
                </a:rPr>
                <a:t>L</a:t>
              </a:r>
            </a:p>
          </p:txBody>
        </p:sp>
      </p:grpSp>
      <p:sp>
        <p:nvSpPr>
          <p:cNvPr id="230409" name="Line 9"/>
          <p:cNvSpPr>
            <a:spLocks noChangeShapeType="1"/>
          </p:cNvSpPr>
          <p:nvPr/>
        </p:nvSpPr>
        <p:spPr bwMode="auto">
          <a:xfrm>
            <a:off x="1143000" y="1600200"/>
            <a:ext cx="99060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30410" name="Text Box 10"/>
          <p:cNvSpPr txBox="1">
            <a:spLocks noChangeArrowheads="1"/>
          </p:cNvSpPr>
          <p:nvPr/>
        </p:nvSpPr>
        <p:spPr bwMode="auto">
          <a:xfrm>
            <a:off x="0" y="1371600"/>
            <a:ext cx="12588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2400" b="1" dirty="0">
                <a:solidFill>
                  <a:srgbClr val="FFFF00"/>
                </a:solidFill>
                <a:ea typeface="宋体" charset="-122"/>
              </a:rPr>
              <a:t>上直肌</a:t>
            </a:r>
          </a:p>
        </p:txBody>
      </p:sp>
    </p:spTree>
    <p:extLst>
      <p:ext uri="{BB962C8B-B14F-4D97-AF65-F5344CB8AC3E}">
        <p14:creationId xmlns:p14="http://schemas.microsoft.com/office/powerpoint/2010/main" xmlns="" val="37627062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0410"/>
                                        </p:tgtEl>
                                        <p:attrNameLst>
                                          <p:attrName>style.visibility</p:attrName>
                                        </p:attrNameLst>
                                      </p:cBhvr>
                                      <p:to>
                                        <p:strVal val="visible"/>
                                      </p:to>
                                    </p:set>
                                    <p:anim calcmode="lin" valueType="num">
                                      <p:cBhvr additive="base">
                                        <p:cTn id="7" dur="500" fill="hold"/>
                                        <p:tgtEl>
                                          <p:spTgt spid="230410"/>
                                        </p:tgtEl>
                                        <p:attrNameLst>
                                          <p:attrName>ppt_x</p:attrName>
                                        </p:attrNameLst>
                                      </p:cBhvr>
                                      <p:tavLst>
                                        <p:tav tm="0">
                                          <p:val>
                                            <p:strVal val="0-#ppt_w/2"/>
                                          </p:val>
                                        </p:tav>
                                        <p:tav tm="100000">
                                          <p:val>
                                            <p:strVal val="#ppt_x"/>
                                          </p:val>
                                        </p:tav>
                                      </p:tavLst>
                                    </p:anim>
                                    <p:anim calcmode="lin" valueType="num">
                                      <p:cBhvr additive="base">
                                        <p:cTn id="8" dur="500" fill="hold"/>
                                        <p:tgtEl>
                                          <p:spTgt spid="2304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420888"/>
            <a:ext cx="8229600" cy="1143000"/>
          </a:xfrm>
        </p:spPr>
        <p:txBody>
          <a:bodyPr/>
          <a:lstStyle/>
          <a:p>
            <a:r>
              <a:rPr lang="zh-CN" altLang="en-US" b="1" dirty="0" smtClean="0">
                <a:latin typeface="华文宋体" panose="02010600040101010101" pitchFamily="2" charset="-122"/>
                <a:ea typeface="华文宋体" panose="02010600040101010101" pitchFamily="2" charset="-122"/>
              </a:rPr>
              <a:t>眼眶大体解剖</a:t>
            </a:r>
            <a:endParaRPr lang="zh-CN" altLang="en-US" b="1" dirty="0">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xmlns="" val="18035213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日期占位符 1"/>
          <p:cNvSpPr>
            <a:spLocks noGrp="1"/>
          </p:cNvSpPr>
          <p:nvPr>
            <p:ph type="dt" sz="half" idx="10"/>
          </p:nvPr>
        </p:nvSpPr>
        <p:spPr/>
        <p:txBody>
          <a:bodyPr/>
          <a:lstStyle/>
          <a:p>
            <a:r>
              <a:rPr lang="zh-CN" altLang="en-US"/>
              <a:t>昆明医学院附一院医学影像中心</a:t>
            </a:r>
            <a:endParaRPr lang="en-US" altLang="zh-CN"/>
          </a:p>
        </p:txBody>
      </p:sp>
      <p:grpSp>
        <p:nvGrpSpPr>
          <p:cNvPr id="231426" name="Group 2"/>
          <p:cNvGrpSpPr>
            <a:grpSpLocks/>
          </p:cNvGrpSpPr>
          <p:nvPr/>
        </p:nvGrpSpPr>
        <p:grpSpPr bwMode="auto">
          <a:xfrm>
            <a:off x="0" y="0"/>
            <a:ext cx="9144000" cy="6477000"/>
            <a:chOff x="0" y="0"/>
            <a:chExt cx="5760" cy="4080"/>
          </a:xfrm>
        </p:grpSpPr>
        <p:pic>
          <p:nvPicPr>
            <p:cNvPr id="231427" name="Picture 3" descr="2007-8-17-2880048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760" cy="4080"/>
            </a:xfrm>
            <a:prstGeom prst="rect">
              <a:avLst/>
            </a:prstGeom>
            <a:noFill/>
            <a:extLst>
              <a:ext uri="{909E8E84-426E-40DD-AFC4-6F175D3DCCD1}">
                <a14:hiddenFill xmlns:a14="http://schemas.microsoft.com/office/drawing/2010/main" xmlns="">
                  <a:solidFill>
                    <a:srgbClr val="FFFFFF"/>
                  </a:solidFill>
                </a14:hiddenFill>
              </a:ext>
            </a:extLst>
          </p:spPr>
        </p:pic>
        <p:sp>
          <p:nvSpPr>
            <p:cNvPr id="231428" name="Text Box 4"/>
            <p:cNvSpPr txBox="1">
              <a:spLocks noChangeArrowheads="1"/>
            </p:cNvSpPr>
            <p:nvPr/>
          </p:nvSpPr>
          <p:spPr bwMode="auto">
            <a:xfrm>
              <a:off x="96" y="1984"/>
              <a:ext cx="27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b="0">
                  <a:ea typeface="宋体" charset="-122"/>
                </a:rPr>
                <a:t>R</a:t>
              </a:r>
            </a:p>
          </p:txBody>
        </p:sp>
        <p:sp>
          <p:nvSpPr>
            <p:cNvPr id="231429" name="Text Box 5"/>
            <p:cNvSpPr txBox="1">
              <a:spLocks noChangeArrowheads="1"/>
            </p:cNvSpPr>
            <p:nvPr/>
          </p:nvSpPr>
          <p:spPr bwMode="auto">
            <a:xfrm>
              <a:off x="5482" y="1996"/>
              <a:ext cx="27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b="0">
                  <a:ea typeface="宋体" charset="-122"/>
                </a:rPr>
                <a:t>L</a:t>
              </a:r>
            </a:p>
          </p:txBody>
        </p:sp>
      </p:grpSp>
      <p:sp>
        <p:nvSpPr>
          <p:cNvPr id="231430" name="Line 6"/>
          <p:cNvSpPr>
            <a:spLocks noChangeShapeType="1"/>
          </p:cNvSpPr>
          <p:nvPr/>
        </p:nvSpPr>
        <p:spPr bwMode="auto">
          <a:xfrm>
            <a:off x="5410200" y="3657600"/>
            <a:ext cx="198120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31431" name="Line 7"/>
          <p:cNvSpPr>
            <a:spLocks noChangeShapeType="1"/>
          </p:cNvSpPr>
          <p:nvPr/>
        </p:nvSpPr>
        <p:spPr bwMode="auto">
          <a:xfrm>
            <a:off x="7391400" y="3657600"/>
            <a:ext cx="228600" cy="152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31432" name="Line 8"/>
          <p:cNvSpPr>
            <a:spLocks noChangeShapeType="1"/>
          </p:cNvSpPr>
          <p:nvPr/>
        </p:nvSpPr>
        <p:spPr bwMode="auto">
          <a:xfrm>
            <a:off x="5257800" y="3200400"/>
            <a:ext cx="2133600"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31433" name="Text Box 9"/>
          <p:cNvSpPr txBox="1">
            <a:spLocks noChangeArrowheads="1"/>
          </p:cNvSpPr>
          <p:nvPr/>
        </p:nvSpPr>
        <p:spPr bwMode="auto">
          <a:xfrm>
            <a:off x="3608388" y="6400800"/>
            <a:ext cx="19256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T2WI</a:t>
            </a:r>
            <a:r>
              <a:rPr lang="en-US" altLang="zh-CN" sz="2400" b="0">
                <a:solidFill>
                  <a:schemeClr val="bg1"/>
                </a:solidFill>
                <a:ea typeface="宋体" charset="-122"/>
              </a:rPr>
              <a:t>  </a:t>
            </a:r>
            <a:r>
              <a:rPr lang="en-US" altLang="zh-CN" sz="2400" b="0">
                <a:ea typeface="宋体" charset="-122"/>
              </a:rPr>
              <a:t>  COR</a:t>
            </a:r>
          </a:p>
        </p:txBody>
      </p:sp>
      <p:sp>
        <p:nvSpPr>
          <p:cNvPr id="231434" name="Line 10"/>
          <p:cNvSpPr>
            <a:spLocks noChangeShapeType="1"/>
          </p:cNvSpPr>
          <p:nvPr/>
        </p:nvSpPr>
        <p:spPr bwMode="auto">
          <a:xfrm>
            <a:off x="6172200" y="3429000"/>
            <a:ext cx="135255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31435" name="Line 11"/>
          <p:cNvSpPr>
            <a:spLocks noChangeShapeType="1"/>
          </p:cNvSpPr>
          <p:nvPr/>
        </p:nvSpPr>
        <p:spPr bwMode="auto">
          <a:xfrm flipV="1">
            <a:off x="1763713" y="3124200"/>
            <a:ext cx="1665287" cy="17463"/>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31436" name="Text Box 12"/>
          <p:cNvSpPr txBox="1">
            <a:spLocks noChangeArrowheads="1"/>
          </p:cNvSpPr>
          <p:nvPr/>
        </p:nvSpPr>
        <p:spPr bwMode="auto">
          <a:xfrm>
            <a:off x="611188" y="2819400"/>
            <a:ext cx="11033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a:solidFill>
                  <a:srgbClr val="FFFF00"/>
                </a:solidFill>
                <a:ea typeface="宋体" charset="-122"/>
              </a:rPr>
              <a:t>上直肌</a:t>
            </a:r>
          </a:p>
        </p:txBody>
      </p:sp>
      <p:sp>
        <p:nvSpPr>
          <p:cNvPr id="231437" name="Line 13"/>
          <p:cNvSpPr>
            <a:spLocks noChangeShapeType="1"/>
          </p:cNvSpPr>
          <p:nvPr/>
        </p:nvSpPr>
        <p:spPr bwMode="auto">
          <a:xfrm flipH="1">
            <a:off x="1763713" y="3500438"/>
            <a:ext cx="1741487"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31438" name="Text Box 14"/>
          <p:cNvSpPr txBox="1">
            <a:spLocks noChangeArrowheads="1"/>
          </p:cNvSpPr>
          <p:nvPr/>
        </p:nvSpPr>
        <p:spPr bwMode="auto">
          <a:xfrm>
            <a:off x="611188" y="3200400"/>
            <a:ext cx="11033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a:solidFill>
                  <a:srgbClr val="FFFF00"/>
                </a:solidFill>
                <a:ea typeface="宋体" charset="-122"/>
              </a:rPr>
              <a:t>视神经</a:t>
            </a:r>
          </a:p>
        </p:txBody>
      </p:sp>
      <p:sp>
        <p:nvSpPr>
          <p:cNvPr id="231439" name="Line 15"/>
          <p:cNvSpPr>
            <a:spLocks noChangeShapeType="1"/>
          </p:cNvSpPr>
          <p:nvPr/>
        </p:nvSpPr>
        <p:spPr bwMode="auto">
          <a:xfrm flipV="1">
            <a:off x="1763713" y="3962400"/>
            <a:ext cx="1893887" cy="42863"/>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31440" name="Text Box 16"/>
          <p:cNvSpPr txBox="1">
            <a:spLocks noChangeArrowheads="1"/>
          </p:cNvSpPr>
          <p:nvPr/>
        </p:nvSpPr>
        <p:spPr bwMode="auto">
          <a:xfrm>
            <a:off x="609600" y="3733800"/>
            <a:ext cx="1103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a:solidFill>
                  <a:srgbClr val="FFFF00"/>
                </a:solidFill>
                <a:ea typeface="宋体" charset="-122"/>
              </a:rPr>
              <a:t>下直肌</a:t>
            </a:r>
          </a:p>
        </p:txBody>
      </p:sp>
      <p:sp>
        <p:nvSpPr>
          <p:cNvPr id="231441" name="Text Box 17"/>
          <p:cNvSpPr txBox="1">
            <a:spLocks noChangeArrowheads="1"/>
          </p:cNvSpPr>
          <p:nvPr/>
        </p:nvSpPr>
        <p:spPr bwMode="auto">
          <a:xfrm>
            <a:off x="7577138" y="2819400"/>
            <a:ext cx="11033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a:solidFill>
                  <a:srgbClr val="FFFF00"/>
                </a:solidFill>
                <a:ea typeface="宋体" charset="-122"/>
              </a:rPr>
              <a:t>上斜肌</a:t>
            </a:r>
          </a:p>
        </p:txBody>
      </p:sp>
      <p:sp>
        <p:nvSpPr>
          <p:cNvPr id="231442" name="Text Box 18"/>
          <p:cNvSpPr txBox="1">
            <a:spLocks noChangeArrowheads="1"/>
          </p:cNvSpPr>
          <p:nvPr/>
        </p:nvSpPr>
        <p:spPr bwMode="auto">
          <a:xfrm>
            <a:off x="7543800" y="3200400"/>
            <a:ext cx="1103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a:solidFill>
                  <a:srgbClr val="FFFF00"/>
                </a:solidFill>
                <a:ea typeface="宋体" charset="-122"/>
              </a:rPr>
              <a:t>外直肌</a:t>
            </a:r>
          </a:p>
        </p:txBody>
      </p:sp>
      <p:sp>
        <p:nvSpPr>
          <p:cNvPr id="231443" name="Text Box 19"/>
          <p:cNvSpPr txBox="1">
            <a:spLocks noChangeArrowheads="1"/>
          </p:cNvSpPr>
          <p:nvPr/>
        </p:nvSpPr>
        <p:spPr bwMode="auto">
          <a:xfrm>
            <a:off x="7543800" y="3657600"/>
            <a:ext cx="1103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1" dirty="0">
                <a:solidFill>
                  <a:srgbClr val="FFFF00"/>
                </a:solidFill>
                <a:ea typeface="宋体" charset="-122"/>
              </a:rPr>
              <a:t>内直肌</a:t>
            </a:r>
          </a:p>
        </p:txBody>
      </p:sp>
      <p:sp>
        <p:nvSpPr>
          <p:cNvPr id="231444" name="Line 20"/>
          <p:cNvSpPr>
            <a:spLocks noChangeShapeType="1"/>
          </p:cNvSpPr>
          <p:nvPr/>
        </p:nvSpPr>
        <p:spPr bwMode="auto">
          <a:xfrm>
            <a:off x="5257800" y="3200400"/>
            <a:ext cx="2266950" cy="1270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xmlns="" val="12730093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31436"/>
                                        </p:tgtEl>
                                        <p:attrNameLst>
                                          <p:attrName>style.visibility</p:attrName>
                                        </p:attrNameLst>
                                      </p:cBhvr>
                                      <p:to>
                                        <p:strVal val="visible"/>
                                      </p:to>
                                    </p:set>
                                    <p:anim calcmode="lin" valueType="num">
                                      <p:cBhvr additive="base">
                                        <p:cTn id="11" dur="500" fill="hold"/>
                                        <p:tgtEl>
                                          <p:spTgt spid="231436"/>
                                        </p:tgtEl>
                                        <p:attrNameLst>
                                          <p:attrName>ppt_x</p:attrName>
                                        </p:attrNameLst>
                                      </p:cBhvr>
                                      <p:tavLst>
                                        <p:tav tm="0">
                                          <p:val>
                                            <p:strVal val="0-#ppt_w/2"/>
                                          </p:val>
                                        </p:tav>
                                        <p:tav tm="100000">
                                          <p:val>
                                            <p:strVal val="#ppt_x"/>
                                          </p:val>
                                        </p:tav>
                                      </p:tavLst>
                                    </p:anim>
                                    <p:anim calcmode="lin" valueType="num">
                                      <p:cBhvr additive="base">
                                        <p:cTn id="12" dur="500" fill="hold"/>
                                        <p:tgtEl>
                                          <p:spTgt spid="23143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31438"/>
                                        </p:tgtEl>
                                        <p:attrNameLst>
                                          <p:attrName>style.visibility</p:attrName>
                                        </p:attrNameLst>
                                      </p:cBhvr>
                                      <p:to>
                                        <p:strVal val="visible"/>
                                      </p:to>
                                    </p:set>
                                    <p:anim calcmode="lin" valueType="num">
                                      <p:cBhvr additive="base">
                                        <p:cTn id="17" dur="500" fill="hold"/>
                                        <p:tgtEl>
                                          <p:spTgt spid="231438"/>
                                        </p:tgtEl>
                                        <p:attrNameLst>
                                          <p:attrName>ppt_x</p:attrName>
                                        </p:attrNameLst>
                                      </p:cBhvr>
                                      <p:tavLst>
                                        <p:tav tm="0">
                                          <p:val>
                                            <p:strVal val="0-#ppt_w/2"/>
                                          </p:val>
                                        </p:tav>
                                        <p:tav tm="100000">
                                          <p:val>
                                            <p:strVal val="#ppt_x"/>
                                          </p:val>
                                        </p:tav>
                                      </p:tavLst>
                                    </p:anim>
                                    <p:anim calcmode="lin" valueType="num">
                                      <p:cBhvr additive="base">
                                        <p:cTn id="18" dur="500" fill="hold"/>
                                        <p:tgtEl>
                                          <p:spTgt spid="23143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31440"/>
                                        </p:tgtEl>
                                        <p:attrNameLst>
                                          <p:attrName>style.visibility</p:attrName>
                                        </p:attrNameLst>
                                      </p:cBhvr>
                                      <p:to>
                                        <p:strVal val="visible"/>
                                      </p:to>
                                    </p:set>
                                    <p:anim calcmode="lin" valueType="num">
                                      <p:cBhvr additive="base">
                                        <p:cTn id="23" dur="500" fill="hold"/>
                                        <p:tgtEl>
                                          <p:spTgt spid="231440"/>
                                        </p:tgtEl>
                                        <p:attrNameLst>
                                          <p:attrName>ppt_x</p:attrName>
                                        </p:attrNameLst>
                                      </p:cBhvr>
                                      <p:tavLst>
                                        <p:tav tm="0">
                                          <p:val>
                                            <p:strVal val="0-#ppt_w/2"/>
                                          </p:val>
                                        </p:tav>
                                        <p:tav tm="100000">
                                          <p:val>
                                            <p:strVal val="#ppt_x"/>
                                          </p:val>
                                        </p:tav>
                                      </p:tavLst>
                                    </p:anim>
                                    <p:anim calcmode="lin" valueType="num">
                                      <p:cBhvr additive="base">
                                        <p:cTn id="24" dur="500" fill="hold"/>
                                        <p:tgtEl>
                                          <p:spTgt spid="231440"/>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31441"/>
                                        </p:tgtEl>
                                        <p:attrNameLst>
                                          <p:attrName>style.visibility</p:attrName>
                                        </p:attrNameLst>
                                      </p:cBhvr>
                                      <p:to>
                                        <p:strVal val="visible"/>
                                      </p:to>
                                    </p:set>
                                    <p:anim calcmode="lin" valueType="num">
                                      <p:cBhvr additive="base">
                                        <p:cTn id="29" dur="500" fill="hold"/>
                                        <p:tgtEl>
                                          <p:spTgt spid="231441"/>
                                        </p:tgtEl>
                                        <p:attrNameLst>
                                          <p:attrName>ppt_x</p:attrName>
                                        </p:attrNameLst>
                                      </p:cBhvr>
                                      <p:tavLst>
                                        <p:tav tm="0">
                                          <p:val>
                                            <p:strVal val="1+#ppt_w/2"/>
                                          </p:val>
                                        </p:tav>
                                        <p:tav tm="100000">
                                          <p:val>
                                            <p:strVal val="#ppt_x"/>
                                          </p:val>
                                        </p:tav>
                                      </p:tavLst>
                                    </p:anim>
                                    <p:anim calcmode="lin" valueType="num">
                                      <p:cBhvr additive="base">
                                        <p:cTn id="30" dur="500" fill="hold"/>
                                        <p:tgtEl>
                                          <p:spTgt spid="231441"/>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31442"/>
                                        </p:tgtEl>
                                        <p:attrNameLst>
                                          <p:attrName>style.visibility</p:attrName>
                                        </p:attrNameLst>
                                      </p:cBhvr>
                                      <p:to>
                                        <p:strVal val="visible"/>
                                      </p:to>
                                    </p:set>
                                    <p:anim calcmode="lin" valueType="num">
                                      <p:cBhvr additive="base">
                                        <p:cTn id="35" dur="500" fill="hold"/>
                                        <p:tgtEl>
                                          <p:spTgt spid="231442"/>
                                        </p:tgtEl>
                                        <p:attrNameLst>
                                          <p:attrName>ppt_x</p:attrName>
                                        </p:attrNameLst>
                                      </p:cBhvr>
                                      <p:tavLst>
                                        <p:tav tm="0">
                                          <p:val>
                                            <p:strVal val="1+#ppt_w/2"/>
                                          </p:val>
                                        </p:tav>
                                        <p:tav tm="100000">
                                          <p:val>
                                            <p:strVal val="#ppt_x"/>
                                          </p:val>
                                        </p:tav>
                                      </p:tavLst>
                                    </p:anim>
                                    <p:anim calcmode="lin" valueType="num">
                                      <p:cBhvr additive="base">
                                        <p:cTn id="36" dur="500" fill="hold"/>
                                        <p:tgtEl>
                                          <p:spTgt spid="231442"/>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31443"/>
                                        </p:tgtEl>
                                        <p:attrNameLst>
                                          <p:attrName>style.visibility</p:attrName>
                                        </p:attrNameLst>
                                      </p:cBhvr>
                                      <p:to>
                                        <p:strVal val="visible"/>
                                      </p:to>
                                    </p:set>
                                    <p:anim calcmode="lin" valueType="num">
                                      <p:cBhvr additive="base">
                                        <p:cTn id="41" dur="500" fill="hold"/>
                                        <p:tgtEl>
                                          <p:spTgt spid="231443"/>
                                        </p:tgtEl>
                                        <p:attrNameLst>
                                          <p:attrName>ppt_x</p:attrName>
                                        </p:attrNameLst>
                                      </p:cBhvr>
                                      <p:tavLst>
                                        <p:tav tm="0">
                                          <p:val>
                                            <p:strVal val="1+#ppt_w/2"/>
                                          </p:val>
                                        </p:tav>
                                        <p:tav tm="100000">
                                          <p:val>
                                            <p:strVal val="#ppt_x"/>
                                          </p:val>
                                        </p:tav>
                                      </p:tavLst>
                                    </p:anim>
                                    <p:anim calcmode="lin" valueType="num">
                                      <p:cBhvr additive="base">
                                        <p:cTn id="42" dur="500" fill="hold"/>
                                        <p:tgtEl>
                                          <p:spTgt spid="2314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3" grpId="0"/>
      <p:bldP spid="231436" grpId="0"/>
      <p:bldP spid="231438" grpId="0"/>
      <p:bldP spid="231440" grpId="0"/>
      <p:bldP spid="231441" grpId="0"/>
      <p:bldP spid="231442" grpId="0"/>
      <p:bldP spid="2314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36912"/>
            <a:ext cx="8229600" cy="1143000"/>
          </a:xfrm>
        </p:spPr>
        <p:txBody>
          <a:bodyPr>
            <a:normAutofit fontScale="90000"/>
          </a:bodyPr>
          <a:lstStyle/>
          <a:p>
            <a:r>
              <a:rPr lang="zh-CN" altLang="en-US" dirty="0"/>
              <a:t>视网膜母细胞瘤 </a:t>
            </a:r>
            <a:r>
              <a:rPr lang="en-US" altLang="zh-CN" dirty="0"/>
              <a:t>(</a:t>
            </a:r>
            <a:r>
              <a:rPr lang="en-US" altLang="zh-CN" b="1" dirty="0"/>
              <a:t>Retinoblastoma, RB</a:t>
            </a:r>
            <a:r>
              <a:rPr lang="en-US" altLang="zh-CN" dirty="0" smtClean="0"/>
              <a:t>)</a:t>
            </a:r>
            <a:endParaRPr lang="zh-CN" altLang="en-US" dirty="0"/>
          </a:p>
        </p:txBody>
      </p:sp>
      <p:pic>
        <p:nvPicPr>
          <p:cNvPr id="3" name="Picture 2" descr="C:\Users\Allen\Desktop\ppt\100343537155351839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1759" y="0"/>
            <a:ext cx="4550413" cy="68484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45118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150000"/>
              </a:lnSpc>
            </a:pPr>
            <a:r>
              <a:rPr lang="zh-CN" altLang="en-US" dirty="0" smtClean="0"/>
              <a:t>影像号：</a:t>
            </a:r>
            <a:r>
              <a:rPr lang="en-US" altLang="zh-CN" dirty="0" smtClean="0"/>
              <a:t>01700212</a:t>
            </a:r>
          </a:p>
          <a:p>
            <a:pPr>
              <a:lnSpc>
                <a:spcPct val="150000"/>
              </a:lnSpc>
            </a:pPr>
            <a:r>
              <a:rPr lang="zh-CN" altLang="en-US" dirty="0" smtClean="0"/>
              <a:t>性别：男</a:t>
            </a:r>
            <a:endParaRPr lang="en-US" altLang="zh-CN" dirty="0" smtClean="0"/>
          </a:p>
          <a:p>
            <a:pPr>
              <a:lnSpc>
                <a:spcPct val="150000"/>
              </a:lnSpc>
            </a:pPr>
            <a:r>
              <a:rPr lang="zh-CN" altLang="en-US" dirty="0" smtClean="0"/>
              <a:t>年龄：</a:t>
            </a:r>
            <a:r>
              <a:rPr lang="en-US" altLang="zh-CN" dirty="0" smtClean="0"/>
              <a:t>4</a:t>
            </a:r>
            <a:r>
              <a:rPr lang="zh-CN" altLang="en-US" dirty="0" smtClean="0"/>
              <a:t>月</a:t>
            </a:r>
            <a:r>
              <a:rPr lang="en-US" altLang="zh-CN" dirty="0" smtClean="0"/>
              <a:t>21</a:t>
            </a:r>
            <a:r>
              <a:rPr lang="zh-CN" altLang="en-US" dirty="0" smtClean="0"/>
              <a:t>天</a:t>
            </a:r>
            <a:endParaRPr lang="en-US" altLang="zh-CN" dirty="0" smtClean="0"/>
          </a:p>
          <a:p>
            <a:pPr>
              <a:lnSpc>
                <a:spcPct val="150000"/>
              </a:lnSpc>
            </a:pPr>
            <a:r>
              <a:rPr lang="zh-CN" altLang="en-US" dirty="0" smtClean="0"/>
              <a:t>病史：视物不清</a:t>
            </a:r>
            <a:endParaRPr lang="en-US" altLang="zh-CN" dirty="0" smtClean="0"/>
          </a:p>
        </p:txBody>
      </p:sp>
      <p:pic>
        <p:nvPicPr>
          <p:cNvPr id="4" name="内容占位符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16896" y="1588015"/>
            <a:ext cx="4747592" cy="4747592"/>
          </a:xfrm>
          <a:prstGeom prst="rect">
            <a:avLst/>
          </a:prstGeom>
        </p:spPr>
      </p:pic>
    </p:spTree>
    <p:extLst>
      <p:ext uri="{BB962C8B-B14F-4D97-AF65-F5344CB8AC3E}">
        <p14:creationId xmlns:p14="http://schemas.microsoft.com/office/powerpoint/2010/main" xmlns="" val="5183687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4294967295"/>
          </p:nvPr>
        </p:nvSpPr>
        <p:spPr>
          <a:xfrm>
            <a:off x="457200" y="188640"/>
            <a:ext cx="8229600" cy="6336704"/>
          </a:xfrm>
        </p:spPr>
        <p:txBody>
          <a:bodyPr>
            <a:normAutofit fontScale="92500" lnSpcReduction="10000"/>
          </a:bodyPr>
          <a:lstStyle/>
          <a:p>
            <a:pPr>
              <a:lnSpc>
                <a:spcPct val="150000"/>
              </a:lnSpc>
            </a:pPr>
            <a:r>
              <a:rPr lang="zh-CN" altLang="en-US" sz="2800" b="1" dirty="0">
                <a:solidFill>
                  <a:srgbClr val="FFFF00"/>
                </a:solidFill>
              </a:rPr>
              <a:t>概述</a:t>
            </a:r>
            <a:r>
              <a:rPr lang="zh-CN" altLang="en-US" sz="2800" b="1" dirty="0" smtClean="0">
                <a:solidFill>
                  <a:srgbClr val="FFFF00"/>
                </a:solidFill>
              </a:rPr>
              <a:t>：</a:t>
            </a:r>
            <a:endParaRPr lang="en-US" altLang="zh-CN" sz="2800" b="1" dirty="0" smtClean="0">
              <a:solidFill>
                <a:srgbClr val="FFFF00"/>
              </a:solidFill>
            </a:endParaRPr>
          </a:p>
          <a:p>
            <a:pPr>
              <a:lnSpc>
                <a:spcPct val="150000"/>
              </a:lnSpc>
            </a:pPr>
            <a:r>
              <a:rPr lang="zh-CN" altLang="en-US" sz="2800" dirty="0" smtClean="0"/>
              <a:t>视网膜母细胞瘤（</a:t>
            </a:r>
            <a:r>
              <a:rPr lang="en-US" altLang="zh-CN" sz="2800" b="1" dirty="0">
                <a:latin typeface="Microsoft Yi Baiti" panose="03000500000000000000" pitchFamily="66" charset="0"/>
                <a:ea typeface="Microsoft Yi Baiti" panose="03000500000000000000" pitchFamily="66" charset="0"/>
              </a:rPr>
              <a:t> Retinoblastoma, RB </a:t>
            </a:r>
            <a:r>
              <a:rPr lang="zh-CN" altLang="en-US" sz="2800" dirty="0" smtClean="0"/>
              <a:t>）</a:t>
            </a:r>
            <a:r>
              <a:rPr lang="zh-CN" altLang="en-US" sz="2800" dirty="0"/>
              <a:t>为</a:t>
            </a:r>
            <a:r>
              <a:rPr lang="zh-CN" altLang="en-US" sz="2800" dirty="0" smtClean="0"/>
              <a:t>婴幼儿最</a:t>
            </a:r>
            <a:r>
              <a:rPr lang="zh-CN" altLang="en-US" sz="2800" dirty="0"/>
              <a:t>常见</a:t>
            </a:r>
            <a:r>
              <a:rPr lang="zh-CN" altLang="en-US" sz="2800" dirty="0" smtClean="0"/>
              <a:t>的眼球内恶性肿瘤。</a:t>
            </a:r>
            <a:endParaRPr lang="en-US" altLang="zh-CN" sz="2800" dirty="0" smtClean="0"/>
          </a:p>
          <a:p>
            <a:pPr>
              <a:lnSpc>
                <a:spcPct val="150000"/>
              </a:lnSpc>
            </a:pPr>
            <a:r>
              <a:rPr lang="zh-CN" altLang="en-US" sz="2800" dirty="0" smtClean="0"/>
              <a:t>具有先天性和遗传性倾向。</a:t>
            </a:r>
            <a:endParaRPr lang="en-US" altLang="zh-CN" sz="2800" dirty="0" smtClean="0"/>
          </a:p>
          <a:p>
            <a:pPr>
              <a:lnSpc>
                <a:spcPct val="150000"/>
              </a:lnSpc>
            </a:pPr>
            <a:r>
              <a:rPr lang="en-US" altLang="zh-CN" sz="2800" dirty="0" smtClean="0"/>
              <a:t>90%</a:t>
            </a:r>
            <a:r>
              <a:rPr lang="zh-CN" altLang="en-US" sz="2800" dirty="0" smtClean="0"/>
              <a:t>发生于</a:t>
            </a:r>
            <a:r>
              <a:rPr lang="en-US" altLang="zh-CN" sz="2800" dirty="0" smtClean="0"/>
              <a:t>3</a:t>
            </a:r>
            <a:r>
              <a:rPr lang="zh-CN" altLang="en-US" sz="2800" dirty="0" smtClean="0"/>
              <a:t>岁以前，</a:t>
            </a:r>
            <a:r>
              <a:rPr lang="zh-CN" altLang="en-US" sz="2800" dirty="0"/>
              <a:t>多为单侧</a:t>
            </a:r>
            <a:r>
              <a:rPr lang="zh-CN" altLang="en-US" sz="2800" dirty="0" smtClean="0"/>
              <a:t>发病，双眼发病约占</a:t>
            </a:r>
            <a:r>
              <a:rPr lang="en-US" altLang="zh-CN" sz="2800" dirty="0" smtClean="0"/>
              <a:t>30%-35%</a:t>
            </a:r>
            <a:r>
              <a:rPr lang="zh-CN" altLang="en-US" sz="2800" dirty="0" smtClean="0"/>
              <a:t>。</a:t>
            </a:r>
            <a:endParaRPr lang="en-US" altLang="zh-CN" sz="2800" dirty="0" smtClean="0"/>
          </a:p>
          <a:p>
            <a:pPr>
              <a:lnSpc>
                <a:spcPct val="150000"/>
              </a:lnSpc>
            </a:pPr>
            <a:r>
              <a:rPr lang="zh-CN" altLang="en-US" sz="2800" dirty="0" smtClean="0"/>
              <a:t>肿瘤生长较快，早期发生坏死变性，并有细砂样或不规则钙质沉着。</a:t>
            </a:r>
            <a:endParaRPr lang="en-US" altLang="zh-CN" sz="2800" dirty="0"/>
          </a:p>
          <a:p>
            <a:pPr>
              <a:lnSpc>
                <a:spcPct val="150000"/>
              </a:lnSpc>
            </a:pPr>
            <a:r>
              <a:rPr lang="zh-CN" altLang="en-US" sz="2800" dirty="0" smtClean="0"/>
              <a:t>肿瘤</a:t>
            </a:r>
            <a:r>
              <a:rPr lang="zh-CN" altLang="en-US" sz="2800" dirty="0"/>
              <a:t>最初生长于视网膜，向周围浸润性生长，侵及玻璃体并沿视神经乳头侵及视神经及颅内</a:t>
            </a:r>
            <a:r>
              <a:rPr lang="zh-CN" altLang="en-US" sz="2800" dirty="0" smtClean="0"/>
              <a:t>。</a:t>
            </a:r>
            <a:endParaRPr lang="en-US" altLang="zh-CN" sz="2800" dirty="0" smtClean="0"/>
          </a:p>
        </p:txBody>
      </p:sp>
    </p:spTree>
    <p:extLst>
      <p:ext uri="{BB962C8B-B14F-4D97-AF65-F5344CB8AC3E}">
        <p14:creationId xmlns:p14="http://schemas.microsoft.com/office/powerpoint/2010/main" xmlns="" val="40168751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fade">
                                      <p:cBhvr>
                                        <p:cTn id="7" dur="500"/>
                                        <p:tgtEl>
                                          <p:spTgt spid="225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fade">
                                      <p:cBhvr>
                                        <p:cTn id="12" dur="500"/>
                                        <p:tgtEl>
                                          <p:spTgt spid="22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fade">
                                      <p:cBhvr>
                                        <p:cTn id="17" dur="500"/>
                                        <p:tgtEl>
                                          <p:spTgt spid="225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Effect transition="in" filter="fade">
                                      <p:cBhvr>
                                        <p:cTn id="22" dur="500"/>
                                        <p:tgtEl>
                                          <p:spTgt spid="2253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animEffect transition="in" filter="fade">
                                      <p:cBhvr>
                                        <p:cTn id="27" dur="5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solidFill>
                  <a:srgbClr val="FFFF00"/>
                </a:solidFill>
              </a:rPr>
              <a:t>临床表现</a:t>
            </a:r>
            <a:endParaRPr lang="zh-CN" altLang="en-US" dirty="0"/>
          </a:p>
        </p:txBody>
      </p:sp>
      <p:sp>
        <p:nvSpPr>
          <p:cNvPr id="3" name="内容占位符 2"/>
          <p:cNvSpPr>
            <a:spLocks noGrp="1"/>
          </p:cNvSpPr>
          <p:nvPr>
            <p:ph idx="1"/>
          </p:nvPr>
        </p:nvSpPr>
        <p:spPr/>
        <p:txBody>
          <a:bodyPr/>
          <a:lstStyle/>
          <a:p>
            <a:pPr>
              <a:lnSpc>
                <a:spcPct val="150000"/>
              </a:lnSpc>
            </a:pPr>
            <a:r>
              <a:rPr lang="zh-CN" altLang="en-US" sz="2800" dirty="0"/>
              <a:t>临床上典型表现为</a:t>
            </a:r>
            <a:r>
              <a:rPr lang="zh-CN" altLang="en-US" sz="2800" dirty="0">
                <a:solidFill>
                  <a:srgbClr val="FFFF00"/>
                </a:solidFill>
              </a:rPr>
              <a:t>白瞳症</a:t>
            </a:r>
            <a:r>
              <a:rPr lang="zh-CN" altLang="en-US" sz="2800" dirty="0"/>
              <a:t>，眼底见灰白色半球形肿物。肿瘤在眼内生长致前房角阻塞，眼压升高，进入临床青光眼期眼球增大、突出</a:t>
            </a:r>
            <a:r>
              <a:rPr lang="zh-CN" altLang="en-US" sz="2800" dirty="0" smtClean="0"/>
              <a:t>。</a:t>
            </a:r>
            <a:endParaRPr lang="en-US" altLang="zh-CN" sz="2800" dirty="0" smtClean="0"/>
          </a:p>
          <a:p>
            <a:pPr>
              <a:lnSpc>
                <a:spcPct val="150000"/>
              </a:lnSpc>
            </a:pPr>
            <a:r>
              <a:rPr lang="zh-CN" altLang="en-US" sz="2800" dirty="0" smtClean="0"/>
              <a:t>若双侧视神经母细胞瘤同时伴发松果体瘤或蝶鞍区原发性神经母细胞瘤，称为三侧性</a:t>
            </a:r>
            <a:r>
              <a:rPr lang="en-US" altLang="zh-CN" sz="2800" dirty="0" err="1" smtClean="0"/>
              <a:t>Rb</a:t>
            </a:r>
            <a:r>
              <a:rPr lang="zh-CN" altLang="en-US" sz="2800" dirty="0"/>
              <a:t>。</a:t>
            </a:r>
          </a:p>
          <a:p>
            <a:endParaRPr lang="zh-CN" altLang="en-US" dirty="0"/>
          </a:p>
        </p:txBody>
      </p:sp>
    </p:spTree>
    <p:extLst>
      <p:ext uri="{BB962C8B-B14F-4D97-AF65-F5344CB8AC3E}">
        <p14:creationId xmlns:p14="http://schemas.microsoft.com/office/powerpoint/2010/main" xmlns="" val="34521405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4294967295"/>
          </p:nvPr>
        </p:nvSpPr>
        <p:spPr>
          <a:xfrm>
            <a:off x="304800" y="0"/>
            <a:ext cx="8515672" cy="6400800"/>
          </a:xfrm>
        </p:spPr>
        <p:txBody>
          <a:bodyPr>
            <a:normAutofit/>
          </a:bodyPr>
          <a:lstStyle/>
          <a:p>
            <a:pPr marL="457200" lvl="1" indent="0">
              <a:buNone/>
            </a:pPr>
            <a:r>
              <a:rPr lang="zh-CN" altLang="en-US" sz="3000" b="1" dirty="0" smtClean="0">
                <a:solidFill>
                  <a:srgbClr val="FFFF00"/>
                </a:solidFill>
              </a:rPr>
              <a:t>讨论：</a:t>
            </a:r>
            <a:endParaRPr lang="en-US" altLang="zh-CN" sz="3000" b="1" dirty="0">
              <a:solidFill>
                <a:srgbClr val="FFFF00"/>
              </a:solidFill>
            </a:endParaRPr>
          </a:p>
          <a:p>
            <a:pPr marL="457200" lvl="1" indent="0">
              <a:lnSpc>
                <a:spcPct val="150000"/>
              </a:lnSpc>
              <a:buNone/>
            </a:pPr>
            <a:r>
              <a:rPr lang="en-US" altLang="zh-CN" sz="3000" b="1" dirty="0" smtClean="0"/>
              <a:t>X</a:t>
            </a:r>
            <a:r>
              <a:rPr lang="zh-CN" altLang="en-US" sz="3000" b="1" dirty="0" smtClean="0"/>
              <a:t>线检查：</a:t>
            </a:r>
            <a:r>
              <a:rPr lang="zh-CN" altLang="en-US" sz="3000" dirty="0" smtClean="0"/>
              <a:t>眼眶内明显的高密度钙化影。</a:t>
            </a:r>
            <a:r>
              <a:rPr lang="zh-CN" altLang="en-US" sz="2400" dirty="0"/>
              <a:t/>
            </a:r>
            <a:br>
              <a:rPr lang="zh-CN" altLang="en-US" sz="2400" dirty="0"/>
            </a:br>
            <a:r>
              <a:rPr lang="en-US" altLang="zh-CN" sz="3000" b="1" dirty="0" smtClean="0"/>
              <a:t>CT</a:t>
            </a:r>
            <a:r>
              <a:rPr lang="zh-CN" altLang="en-US" sz="3000" b="1" dirty="0" smtClean="0"/>
              <a:t>检查：</a:t>
            </a:r>
            <a:r>
              <a:rPr lang="zh-CN" altLang="en-US" sz="3000" dirty="0" smtClean="0"/>
              <a:t>眼球后部圆形或卵圆形肿块，与玻璃体比较呈高密度，</a:t>
            </a:r>
            <a:r>
              <a:rPr lang="en-US" altLang="zh-CN" sz="3000" dirty="0" smtClean="0"/>
              <a:t>95% </a:t>
            </a:r>
            <a:r>
              <a:rPr lang="zh-CN" altLang="en-US" sz="3000" dirty="0" smtClean="0"/>
              <a:t>有钙化，为特征表现。</a:t>
            </a:r>
            <a:endParaRPr lang="en-US" altLang="zh-CN" sz="3000" dirty="0" smtClean="0"/>
          </a:p>
          <a:p>
            <a:pPr marL="457200" lvl="1" indent="0">
              <a:lnSpc>
                <a:spcPct val="150000"/>
              </a:lnSpc>
              <a:buNone/>
            </a:pPr>
            <a:r>
              <a:rPr lang="zh-CN" altLang="en-US" sz="2400" dirty="0"/>
              <a:t/>
            </a:r>
            <a:br>
              <a:rPr lang="zh-CN" altLang="en-US" sz="2400" dirty="0"/>
            </a:br>
            <a:endParaRPr lang="zh-CN" altLang="en-US" sz="2400" dirty="0"/>
          </a:p>
        </p:txBody>
      </p:sp>
      <p:grpSp>
        <p:nvGrpSpPr>
          <p:cNvPr id="3" name="Group 3"/>
          <p:cNvGrpSpPr>
            <a:grpSpLocks/>
          </p:cNvGrpSpPr>
          <p:nvPr/>
        </p:nvGrpSpPr>
        <p:grpSpPr bwMode="auto">
          <a:xfrm>
            <a:off x="1547664" y="2536807"/>
            <a:ext cx="6149343" cy="4214435"/>
            <a:chOff x="0" y="528"/>
            <a:chExt cx="4944" cy="3600"/>
          </a:xfrm>
        </p:grpSpPr>
        <p:pic>
          <p:nvPicPr>
            <p:cNvPr id="4" name="Picture 4" descr="2007-8-17-5784073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28"/>
              <a:ext cx="1632" cy="177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 descr="2007-8-17-5784085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32" y="528"/>
              <a:ext cx="1680" cy="177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2007-8-17-5784098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12" y="528"/>
              <a:ext cx="1632" cy="177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7" descr="2007-8-17-5784110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2304"/>
              <a:ext cx="1632" cy="182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8" descr="2007-8-17-5784123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32" y="2256"/>
              <a:ext cx="1632" cy="187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9" descr="2007-8-17-57841351"/>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264" y="2256"/>
              <a:ext cx="1680" cy="187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1596730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482">
                                            <p:txEl>
                                              <p:pRg st="1" end="1"/>
                                            </p:txEl>
                                          </p:spTgt>
                                        </p:tgtEl>
                                        <p:attrNameLst>
                                          <p:attrName>style.visibility</p:attrName>
                                        </p:attrNameLst>
                                      </p:cBhvr>
                                      <p:to>
                                        <p:strVal val="visible"/>
                                      </p:to>
                                    </p:set>
                                    <p:animEffect transition="in" filter="fade">
                                      <p:cBhvr>
                                        <p:cTn id="7" dur="500"/>
                                        <p:tgtEl>
                                          <p:spTgt spid="14848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1122" name="Group 2"/>
          <p:cNvGrpSpPr>
            <a:grpSpLocks/>
          </p:cNvGrpSpPr>
          <p:nvPr/>
        </p:nvGrpSpPr>
        <p:grpSpPr bwMode="auto">
          <a:xfrm>
            <a:off x="0" y="1066800"/>
            <a:ext cx="9144000" cy="3962400"/>
            <a:chOff x="0" y="576"/>
            <a:chExt cx="5612" cy="2496"/>
          </a:xfrm>
        </p:grpSpPr>
        <p:pic>
          <p:nvPicPr>
            <p:cNvPr id="261123" name="Picture 3" descr="201948103067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76"/>
              <a:ext cx="1807" cy="2496"/>
            </a:xfrm>
            <a:prstGeom prst="rect">
              <a:avLst/>
            </a:prstGeom>
            <a:noFill/>
            <a:extLst>
              <a:ext uri="{909E8E84-426E-40DD-AFC4-6F175D3DCCD1}">
                <a14:hiddenFill xmlns:a14="http://schemas.microsoft.com/office/drawing/2010/main" xmlns="">
                  <a:solidFill>
                    <a:srgbClr val="FFFFFF"/>
                  </a:solidFill>
                </a14:hiddenFill>
              </a:ext>
            </a:extLst>
          </p:spPr>
        </p:pic>
        <p:pic>
          <p:nvPicPr>
            <p:cNvPr id="261124" name="Picture 4" descr="201948303067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76" y="576"/>
              <a:ext cx="1916" cy="2496"/>
            </a:xfrm>
            <a:prstGeom prst="rect">
              <a:avLst/>
            </a:prstGeom>
            <a:noFill/>
            <a:extLst>
              <a:ext uri="{909E8E84-426E-40DD-AFC4-6F175D3DCCD1}">
                <a14:hiddenFill xmlns:a14="http://schemas.microsoft.com/office/drawing/2010/main" xmlns="">
                  <a:solidFill>
                    <a:srgbClr val="FFFFFF"/>
                  </a:solidFill>
                </a14:hiddenFill>
              </a:ext>
            </a:extLst>
          </p:spPr>
        </p:pic>
        <p:pic>
          <p:nvPicPr>
            <p:cNvPr id="261125" name="Picture 5" descr="201948453067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91" y="576"/>
              <a:ext cx="1921" cy="249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61126" name="Text Box 6"/>
          <p:cNvSpPr txBox="1">
            <a:spLocks noChangeArrowheads="1"/>
          </p:cNvSpPr>
          <p:nvPr/>
        </p:nvSpPr>
        <p:spPr bwMode="auto">
          <a:xfrm>
            <a:off x="3563938" y="5589588"/>
            <a:ext cx="118481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dirty="0">
                <a:ea typeface="宋体" charset="-122"/>
              </a:rPr>
              <a:t>CT </a:t>
            </a:r>
            <a:r>
              <a:rPr lang="zh-CN" altLang="en-US" sz="2400" dirty="0">
                <a:ea typeface="宋体" charset="-122"/>
              </a:rPr>
              <a:t>平</a:t>
            </a:r>
            <a:r>
              <a:rPr lang="zh-CN" altLang="en-US" sz="2400" dirty="0" smtClean="0">
                <a:ea typeface="宋体" charset="-122"/>
              </a:rPr>
              <a:t>扫</a:t>
            </a:r>
            <a:endParaRPr lang="en-US" altLang="zh-CN" sz="2400" dirty="0">
              <a:ea typeface="宋体" charset="-122"/>
            </a:endParaRPr>
          </a:p>
        </p:txBody>
      </p:sp>
      <p:sp>
        <p:nvSpPr>
          <p:cNvPr id="261129" name="Text Box 9"/>
          <p:cNvSpPr txBox="1">
            <a:spLocks noChangeArrowheads="1"/>
          </p:cNvSpPr>
          <p:nvPr/>
        </p:nvSpPr>
        <p:spPr bwMode="auto">
          <a:xfrm>
            <a:off x="2871788" y="404813"/>
            <a:ext cx="341632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800" dirty="0">
                <a:solidFill>
                  <a:srgbClr val="FFFF00"/>
                </a:solidFill>
                <a:latin typeface="华文细黑" panose="02010600040101010101" pitchFamily="2" charset="-122"/>
                <a:ea typeface="华文细黑" panose="02010600040101010101" pitchFamily="2" charset="-122"/>
              </a:rPr>
              <a:t>双侧视网膜母细胞瘤</a:t>
            </a:r>
          </a:p>
        </p:txBody>
      </p:sp>
      <p:sp>
        <p:nvSpPr>
          <p:cNvPr id="261130" name="Line 10"/>
          <p:cNvSpPr>
            <a:spLocks noChangeShapeType="1"/>
          </p:cNvSpPr>
          <p:nvPr/>
        </p:nvSpPr>
        <p:spPr bwMode="auto">
          <a:xfrm>
            <a:off x="3132138" y="1052513"/>
            <a:ext cx="3810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61131" name="Line 11"/>
          <p:cNvSpPr>
            <a:spLocks noChangeShapeType="1"/>
          </p:cNvSpPr>
          <p:nvPr/>
        </p:nvSpPr>
        <p:spPr bwMode="auto">
          <a:xfrm flipH="1">
            <a:off x="5219700" y="1052513"/>
            <a:ext cx="53340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61132" name="Line 12"/>
          <p:cNvSpPr>
            <a:spLocks noChangeShapeType="1"/>
          </p:cNvSpPr>
          <p:nvPr/>
        </p:nvSpPr>
        <p:spPr bwMode="auto">
          <a:xfrm>
            <a:off x="3429000" y="1371600"/>
            <a:ext cx="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xmlns="" val="8385808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122"/>
                                        </p:tgtEl>
                                        <p:attrNameLst>
                                          <p:attrName>style.visibility</p:attrName>
                                        </p:attrNameLst>
                                      </p:cBhvr>
                                      <p:to>
                                        <p:strVal val="visible"/>
                                      </p:to>
                                    </p:set>
                                    <p:animEffect transition="in" filter="fade">
                                      <p:cBhvr>
                                        <p:cTn id="7" dur="500"/>
                                        <p:tgtEl>
                                          <p:spTgt spid="261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1126"/>
                                        </p:tgtEl>
                                        <p:attrNameLst>
                                          <p:attrName>style.visibility</p:attrName>
                                        </p:attrNameLst>
                                      </p:cBhvr>
                                      <p:to>
                                        <p:strVal val="visible"/>
                                      </p:to>
                                    </p:set>
                                    <p:animEffect transition="in" filter="fade">
                                      <p:cBhvr>
                                        <p:cTn id="12" dur="500"/>
                                        <p:tgtEl>
                                          <p:spTgt spid="2611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1130"/>
                                        </p:tgtEl>
                                        <p:attrNameLst>
                                          <p:attrName>style.visibility</p:attrName>
                                        </p:attrNameLst>
                                      </p:cBhvr>
                                      <p:to>
                                        <p:strVal val="visible"/>
                                      </p:to>
                                    </p:set>
                                    <p:animEffect transition="in" filter="box(in)">
                                      <p:cBhvr>
                                        <p:cTn id="17" dur="500"/>
                                        <p:tgtEl>
                                          <p:spTgt spid="261130"/>
                                        </p:tgtEl>
                                      </p:cBhvr>
                                    </p:animEffect>
                                  </p:childTnLst>
                                </p:cTn>
                              </p:par>
                            </p:childTnLst>
                          </p:cTn>
                        </p:par>
                        <p:par>
                          <p:cTn id="18" fill="hold">
                            <p:stCondLst>
                              <p:cond delay="500"/>
                            </p:stCondLst>
                            <p:childTnLst>
                              <p:par>
                                <p:cTn id="19" presetID="4" presetClass="entr" presetSubtype="16" fill="hold" grpId="0" nodeType="afterEffect">
                                  <p:stCondLst>
                                    <p:cond delay="0"/>
                                  </p:stCondLst>
                                  <p:childTnLst>
                                    <p:set>
                                      <p:cBhvr>
                                        <p:cTn id="20" dur="1" fill="hold">
                                          <p:stCondLst>
                                            <p:cond delay="0"/>
                                          </p:stCondLst>
                                        </p:cTn>
                                        <p:tgtEl>
                                          <p:spTgt spid="261131"/>
                                        </p:tgtEl>
                                        <p:attrNameLst>
                                          <p:attrName>style.visibility</p:attrName>
                                        </p:attrNameLst>
                                      </p:cBhvr>
                                      <p:to>
                                        <p:strVal val="visible"/>
                                      </p:to>
                                    </p:set>
                                    <p:animEffect transition="in" filter="box(in)">
                                      <p:cBhvr>
                                        <p:cTn id="21" dur="500"/>
                                        <p:tgtEl>
                                          <p:spTgt spid="261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6" grpId="0"/>
      <p:bldP spid="261130" grpId="0" animBg="1"/>
      <p:bldP spid="2611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88640"/>
            <a:ext cx="8229600" cy="6408712"/>
          </a:xfrm>
        </p:spPr>
        <p:txBody>
          <a:bodyPr/>
          <a:lstStyle/>
          <a:p>
            <a:r>
              <a:rPr lang="en-US" altLang="zh-CN" b="1" dirty="0"/>
              <a:t>MRI</a:t>
            </a:r>
            <a:r>
              <a:rPr lang="zh-CN" altLang="en-US" b="1" dirty="0"/>
              <a:t>检查：</a:t>
            </a:r>
            <a:r>
              <a:rPr lang="zh-CN" altLang="en-US" dirty="0"/>
              <a:t>眼球后部向前突起的局限性软组织肿块，边界清楚，</a:t>
            </a:r>
            <a:r>
              <a:rPr lang="en-US" altLang="zh-CN" dirty="0"/>
              <a:t>T1WI</a:t>
            </a:r>
            <a:r>
              <a:rPr lang="zh-CN" altLang="en-US" dirty="0"/>
              <a:t>信号高于玻璃体，</a:t>
            </a:r>
            <a:r>
              <a:rPr lang="en-US" altLang="zh-CN" dirty="0"/>
              <a:t>T2WI</a:t>
            </a:r>
            <a:r>
              <a:rPr lang="zh-CN" altLang="en-US" dirty="0"/>
              <a:t>信号低于玻璃体。</a:t>
            </a:r>
          </a:p>
        </p:txBody>
      </p:sp>
      <p:grpSp>
        <p:nvGrpSpPr>
          <p:cNvPr id="4" name="Group 8"/>
          <p:cNvGrpSpPr>
            <a:grpSpLocks/>
          </p:cNvGrpSpPr>
          <p:nvPr/>
        </p:nvGrpSpPr>
        <p:grpSpPr bwMode="auto">
          <a:xfrm>
            <a:off x="820079" y="1781200"/>
            <a:ext cx="7632848" cy="4314800"/>
            <a:chOff x="196" y="576"/>
            <a:chExt cx="5249" cy="3168"/>
          </a:xfrm>
        </p:grpSpPr>
        <p:pic>
          <p:nvPicPr>
            <p:cNvPr id="5" name="Picture 9" descr="2007-8-17-620530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6" y="576"/>
              <a:ext cx="2684" cy="316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0" descr="2007-8-17-626725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80" y="576"/>
              <a:ext cx="2565" cy="316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 name="Text Box 2"/>
          <p:cNvSpPr txBox="1">
            <a:spLocks noChangeArrowheads="1"/>
          </p:cNvSpPr>
          <p:nvPr/>
        </p:nvSpPr>
        <p:spPr bwMode="auto">
          <a:xfrm>
            <a:off x="2209800" y="6324600"/>
            <a:ext cx="911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dirty="0">
                <a:ea typeface="宋体" charset="-122"/>
              </a:rPr>
              <a:t>T2WI</a:t>
            </a:r>
          </a:p>
        </p:txBody>
      </p:sp>
      <p:sp>
        <p:nvSpPr>
          <p:cNvPr id="8" name="Text Box 3"/>
          <p:cNvSpPr txBox="1">
            <a:spLocks noChangeArrowheads="1"/>
          </p:cNvSpPr>
          <p:nvPr/>
        </p:nvSpPr>
        <p:spPr bwMode="auto">
          <a:xfrm>
            <a:off x="6132363" y="6297386"/>
            <a:ext cx="911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dirty="0">
                <a:ea typeface="宋体" charset="-122"/>
              </a:rPr>
              <a:t>T1WI</a:t>
            </a:r>
          </a:p>
        </p:txBody>
      </p:sp>
    </p:spTree>
    <p:extLst>
      <p:ext uri="{BB962C8B-B14F-4D97-AF65-F5344CB8AC3E}">
        <p14:creationId xmlns:p14="http://schemas.microsoft.com/office/powerpoint/2010/main" xmlns="" val="8571299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2"/>
          <p:cNvSpPr txBox="1">
            <a:spLocks noChangeArrowheads="1"/>
          </p:cNvSpPr>
          <p:nvPr/>
        </p:nvSpPr>
        <p:spPr bwMode="auto">
          <a:xfrm>
            <a:off x="4572000" y="6140450"/>
            <a:ext cx="80021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dirty="0" smtClean="0">
                <a:ea typeface="宋体" charset="-122"/>
              </a:rPr>
              <a:t>增强</a:t>
            </a:r>
            <a:endParaRPr lang="zh-CN" altLang="en-US" sz="2400" dirty="0">
              <a:ea typeface="宋体" charset="-122"/>
            </a:endParaRPr>
          </a:p>
        </p:txBody>
      </p:sp>
      <p:sp>
        <p:nvSpPr>
          <p:cNvPr id="266244" name="Text Box 4"/>
          <p:cNvSpPr txBox="1">
            <a:spLocks noChangeArrowheads="1"/>
          </p:cNvSpPr>
          <p:nvPr/>
        </p:nvSpPr>
        <p:spPr bwMode="auto">
          <a:xfrm>
            <a:off x="-28575" y="3149600"/>
            <a:ext cx="4413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a:ea typeface="宋体" charset="-122"/>
              </a:rPr>
              <a:t>R</a:t>
            </a:r>
          </a:p>
        </p:txBody>
      </p:sp>
      <p:sp>
        <p:nvSpPr>
          <p:cNvPr id="266245" name="Text Box 5"/>
          <p:cNvSpPr txBox="1">
            <a:spLocks noChangeArrowheads="1"/>
          </p:cNvSpPr>
          <p:nvPr/>
        </p:nvSpPr>
        <p:spPr bwMode="auto">
          <a:xfrm>
            <a:off x="8789988" y="3149600"/>
            <a:ext cx="401637"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a:ea typeface="宋体" charset="-122"/>
              </a:rPr>
              <a:t>L</a:t>
            </a:r>
          </a:p>
        </p:txBody>
      </p:sp>
      <p:grpSp>
        <p:nvGrpSpPr>
          <p:cNvPr id="266246" name="Group 6"/>
          <p:cNvGrpSpPr>
            <a:grpSpLocks/>
          </p:cNvGrpSpPr>
          <p:nvPr/>
        </p:nvGrpSpPr>
        <p:grpSpPr bwMode="auto">
          <a:xfrm>
            <a:off x="349250" y="881063"/>
            <a:ext cx="8443913" cy="5095875"/>
            <a:chOff x="218" y="576"/>
            <a:chExt cx="5319" cy="3210"/>
          </a:xfrm>
        </p:grpSpPr>
        <p:pic>
          <p:nvPicPr>
            <p:cNvPr id="266247" name="Picture 7" descr="2007-8-17-633223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8" y="576"/>
              <a:ext cx="2662" cy="3210"/>
            </a:xfrm>
            <a:prstGeom prst="rect">
              <a:avLst/>
            </a:prstGeom>
            <a:noFill/>
            <a:extLst>
              <a:ext uri="{909E8E84-426E-40DD-AFC4-6F175D3DCCD1}">
                <a14:hiddenFill xmlns:a14="http://schemas.microsoft.com/office/drawing/2010/main" xmlns="">
                  <a:solidFill>
                    <a:srgbClr val="FFFFFF"/>
                  </a:solidFill>
                </a14:hiddenFill>
              </a:ext>
            </a:extLst>
          </p:spPr>
        </p:pic>
        <p:pic>
          <p:nvPicPr>
            <p:cNvPr id="266248" name="Picture 8" descr="2007-8-17-633226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80" y="576"/>
              <a:ext cx="2657" cy="320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66249" name="Line 9"/>
          <p:cNvSpPr>
            <a:spLocks noChangeShapeType="1"/>
          </p:cNvSpPr>
          <p:nvPr/>
        </p:nvSpPr>
        <p:spPr bwMode="auto">
          <a:xfrm flipV="1">
            <a:off x="7667625" y="1989138"/>
            <a:ext cx="2286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66250" name="Line 10"/>
          <p:cNvSpPr>
            <a:spLocks noChangeShapeType="1"/>
          </p:cNvSpPr>
          <p:nvPr/>
        </p:nvSpPr>
        <p:spPr bwMode="auto">
          <a:xfrm flipV="1">
            <a:off x="3635375" y="1916113"/>
            <a:ext cx="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xmlns="" val="11598624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46"/>
                                        </p:tgtEl>
                                        <p:attrNameLst>
                                          <p:attrName>style.visibility</p:attrName>
                                        </p:attrNameLst>
                                      </p:cBhvr>
                                      <p:to>
                                        <p:strVal val="visible"/>
                                      </p:to>
                                    </p:set>
                                    <p:animEffect transition="in" filter="fade">
                                      <p:cBhvr>
                                        <p:cTn id="7" dur="500"/>
                                        <p:tgtEl>
                                          <p:spTgt spid="2662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250"/>
                                        </p:tgtEl>
                                        <p:attrNameLst>
                                          <p:attrName>style.visibility</p:attrName>
                                        </p:attrNameLst>
                                      </p:cBhvr>
                                      <p:to>
                                        <p:strVal val="visible"/>
                                      </p:to>
                                    </p:set>
                                    <p:animEffect transition="in" filter="box(in)">
                                      <p:cBhvr>
                                        <p:cTn id="12" dur="500"/>
                                        <p:tgtEl>
                                          <p:spTgt spid="266250"/>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266249"/>
                                        </p:tgtEl>
                                        <p:attrNameLst>
                                          <p:attrName>style.visibility</p:attrName>
                                        </p:attrNameLst>
                                      </p:cBhvr>
                                      <p:to>
                                        <p:strVal val="visible"/>
                                      </p:to>
                                    </p:set>
                                    <p:animEffect transition="in" filter="box(in)">
                                      <p:cBhvr>
                                        <p:cTn id="16" dur="500"/>
                                        <p:tgtEl>
                                          <p:spTgt spid="266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9" grpId="0" animBg="1"/>
      <p:bldP spid="26625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1258888" y="1252052"/>
            <a:ext cx="7389812" cy="4893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D8240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indent="27622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342900" indent="-342900">
              <a:lnSpc>
                <a:spcPct val="150000"/>
              </a:lnSpc>
              <a:buFont typeface="Wingdings" panose="05000000000000000000" pitchFamily="2" charset="2"/>
              <a:buChar char="l"/>
            </a:pPr>
            <a:r>
              <a:rPr lang="zh-CN" altLang="en-US" sz="2600" dirty="0" smtClean="0">
                <a:latin typeface="华文宋体" panose="02010600040101010101" pitchFamily="2" charset="-122"/>
                <a:ea typeface="华文宋体" panose="02010600040101010101" pitchFamily="2" charset="-122"/>
              </a:rPr>
              <a:t>三岁以下儿童，如果眼球大小正常，内有肿块及钙化时，首先考虑</a:t>
            </a:r>
            <a:r>
              <a:rPr lang="en-US" altLang="zh-CN" sz="2600" dirty="0" err="1" smtClean="0">
                <a:latin typeface="华文宋体" panose="02010600040101010101" pitchFamily="2" charset="-122"/>
                <a:ea typeface="华文宋体" panose="02010600040101010101" pitchFamily="2" charset="-122"/>
              </a:rPr>
              <a:t>Rb</a:t>
            </a:r>
            <a:r>
              <a:rPr lang="zh-CN" altLang="en-US" sz="2600" dirty="0" smtClean="0">
                <a:latin typeface="华文宋体" panose="02010600040101010101" pitchFamily="2" charset="-122"/>
                <a:ea typeface="华文宋体" panose="02010600040101010101" pitchFamily="2" charset="-122"/>
              </a:rPr>
              <a:t>。</a:t>
            </a:r>
            <a:endParaRPr lang="en-US" altLang="zh-CN" sz="2600" dirty="0" smtClean="0">
              <a:latin typeface="华文宋体" panose="02010600040101010101" pitchFamily="2" charset="-122"/>
              <a:ea typeface="华文宋体" panose="02010600040101010101" pitchFamily="2" charset="-122"/>
            </a:endParaRPr>
          </a:p>
          <a:p>
            <a:pPr marL="342900" indent="-342900">
              <a:lnSpc>
                <a:spcPct val="150000"/>
              </a:lnSpc>
              <a:buFont typeface="Wingdings" panose="05000000000000000000" pitchFamily="2" charset="2"/>
              <a:buChar char="l"/>
            </a:pPr>
            <a:r>
              <a:rPr lang="zh-CN" altLang="en-US" sz="2600" dirty="0" smtClean="0">
                <a:latin typeface="华文宋体" panose="02010600040101010101" pitchFamily="2" charset="-122"/>
                <a:ea typeface="华文宋体" panose="02010600040101010101" pitchFamily="2" charset="-122"/>
              </a:rPr>
              <a:t>根据</a:t>
            </a:r>
            <a:r>
              <a:rPr lang="en-US" altLang="zh-CN" sz="2600" dirty="0" smtClean="0">
                <a:latin typeface="华文宋体" panose="02010600040101010101" pitchFamily="2" charset="-122"/>
                <a:ea typeface="华文宋体" panose="02010600040101010101" pitchFamily="2" charset="-122"/>
              </a:rPr>
              <a:t>CT</a:t>
            </a:r>
            <a:r>
              <a:rPr lang="zh-CN" altLang="en-US" sz="2600" dirty="0" smtClean="0">
                <a:latin typeface="华文宋体" panose="02010600040101010101" pitchFamily="2" charset="-122"/>
                <a:ea typeface="华文宋体" panose="02010600040101010101" pitchFamily="2" charset="-122"/>
              </a:rPr>
              <a:t>及</a:t>
            </a:r>
            <a:r>
              <a:rPr lang="en-US" altLang="zh-CN" sz="2600" dirty="0" smtClean="0">
                <a:latin typeface="华文宋体" panose="02010600040101010101" pitchFamily="2" charset="-122"/>
                <a:ea typeface="华文宋体" panose="02010600040101010101" pitchFamily="2" charset="-122"/>
              </a:rPr>
              <a:t>MRI</a:t>
            </a:r>
            <a:r>
              <a:rPr lang="zh-CN" altLang="en-US" sz="2600" dirty="0" smtClean="0">
                <a:latin typeface="华文宋体" panose="02010600040101010101" pitchFamily="2" charset="-122"/>
                <a:ea typeface="华文宋体" panose="02010600040101010101" pitchFamily="2" charset="-122"/>
              </a:rPr>
              <a:t>表现，可将视网膜母细胞瘤分为四期：</a:t>
            </a:r>
            <a:endParaRPr lang="en-US" altLang="zh-CN" sz="2600" dirty="0" smtClean="0">
              <a:latin typeface="华文宋体" panose="02010600040101010101" pitchFamily="2" charset="-122"/>
              <a:ea typeface="华文宋体" panose="02010600040101010101" pitchFamily="2" charset="-122"/>
            </a:endParaRPr>
          </a:p>
          <a:p>
            <a:pPr marL="342900" indent="-342900">
              <a:lnSpc>
                <a:spcPct val="150000"/>
              </a:lnSpc>
              <a:buFont typeface="Wingdings" panose="05000000000000000000" pitchFamily="2" charset="2"/>
              <a:buChar char="p"/>
            </a:pPr>
            <a:r>
              <a:rPr lang="en-US" altLang="zh-CN" sz="2600" dirty="0" smtClean="0">
                <a:latin typeface="华文宋体" panose="02010600040101010101" pitchFamily="2" charset="-122"/>
                <a:ea typeface="华文宋体" panose="02010600040101010101" pitchFamily="2" charset="-122"/>
              </a:rPr>
              <a:t>I </a:t>
            </a:r>
            <a:r>
              <a:rPr lang="zh-CN" altLang="en-US" sz="2600" dirty="0" smtClean="0">
                <a:latin typeface="华文宋体" panose="02010600040101010101" pitchFamily="2" charset="-122"/>
                <a:ea typeface="华文宋体" panose="02010600040101010101" pitchFamily="2" charset="-122"/>
              </a:rPr>
              <a:t>肿瘤局限于视网膜 ；</a:t>
            </a:r>
            <a:endParaRPr lang="en-US" altLang="zh-CN" sz="2600" dirty="0" smtClean="0">
              <a:latin typeface="华文宋体" panose="02010600040101010101" pitchFamily="2" charset="-122"/>
              <a:ea typeface="华文宋体" panose="02010600040101010101" pitchFamily="2" charset="-122"/>
            </a:endParaRPr>
          </a:p>
          <a:p>
            <a:pPr marL="342900" indent="-342900">
              <a:lnSpc>
                <a:spcPct val="150000"/>
              </a:lnSpc>
              <a:buFont typeface="Wingdings" panose="05000000000000000000" pitchFamily="2" charset="2"/>
              <a:buChar char="p"/>
            </a:pPr>
            <a:r>
              <a:rPr lang="en-US" altLang="zh-CN" sz="2600" dirty="0" smtClean="0">
                <a:latin typeface="华文宋体" panose="02010600040101010101" pitchFamily="2" charset="-122"/>
                <a:ea typeface="华文宋体" panose="02010600040101010101" pitchFamily="2" charset="-122"/>
              </a:rPr>
              <a:t>II </a:t>
            </a:r>
            <a:r>
              <a:rPr lang="zh-CN" altLang="en-US" sz="2600" dirty="0" smtClean="0">
                <a:latin typeface="华文宋体" panose="02010600040101010101" pitchFamily="2" charset="-122"/>
                <a:ea typeface="华文宋体" panose="02010600040101010101" pitchFamily="2" charset="-122"/>
              </a:rPr>
              <a:t>肿瘤局限于眼球；</a:t>
            </a:r>
            <a:endParaRPr lang="zh-CN" altLang="en-US" sz="2600" dirty="0">
              <a:latin typeface="华文宋体" panose="02010600040101010101" pitchFamily="2" charset="-122"/>
              <a:ea typeface="华文宋体" panose="02010600040101010101" pitchFamily="2" charset="-122"/>
            </a:endParaRPr>
          </a:p>
          <a:p>
            <a:pPr marL="342900" indent="-342900">
              <a:lnSpc>
                <a:spcPct val="150000"/>
              </a:lnSpc>
              <a:buFont typeface="Wingdings" panose="05000000000000000000" pitchFamily="2" charset="2"/>
              <a:buChar char="p"/>
            </a:pPr>
            <a:r>
              <a:rPr lang="en-US" altLang="zh-CN" sz="2600" dirty="0" smtClean="0">
                <a:latin typeface="华文宋体" panose="02010600040101010101" pitchFamily="2" charset="-122"/>
                <a:ea typeface="华文宋体" panose="02010600040101010101" pitchFamily="2" charset="-122"/>
              </a:rPr>
              <a:t>III </a:t>
            </a:r>
            <a:r>
              <a:rPr lang="zh-CN" altLang="en-US" sz="2600" dirty="0" smtClean="0">
                <a:latin typeface="华文宋体" panose="02010600040101010101" pitchFamily="2" charset="-122"/>
                <a:ea typeface="华文宋体" panose="02010600040101010101" pitchFamily="2" charset="-122"/>
              </a:rPr>
              <a:t>肿瘤局部扩散；</a:t>
            </a:r>
            <a:endParaRPr lang="en-US" altLang="zh-CN" sz="2600" dirty="0" smtClean="0">
              <a:latin typeface="华文宋体" panose="02010600040101010101" pitchFamily="2" charset="-122"/>
              <a:ea typeface="华文宋体" panose="02010600040101010101" pitchFamily="2" charset="-122"/>
            </a:endParaRPr>
          </a:p>
          <a:p>
            <a:pPr marL="342900" indent="-342900">
              <a:lnSpc>
                <a:spcPct val="150000"/>
              </a:lnSpc>
              <a:buFont typeface="Wingdings" panose="05000000000000000000" pitchFamily="2" charset="2"/>
              <a:buChar char="p"/>
            </a:pPr>
            <a:r>
              <a:rPr lang="en-US" altLang="zh-CN" sz="2600" dirty="0" smtClean="0">
                <a:latin typeface="华文宋体" panose="02010600040101010101" pitchFamily="2" charset="-122"/>
                <a:ea typeface="华文宋体" panose="02010600040101010101" pitchFamily="2" charset="-122"/>
              </a:rPr>
              <a:t>IV</a:t>
            </a:r>
            <a:r>
              <a:rPr lang="zh-CN" altLang="en-US" sz="2600" dirty="0" smtClean="0">
                <a:latin typeface="华文宋体" panose="02010600040101010101" pitchFamily="2" charset="-122"/>
                <a:ea typeface="华文宋体" panose="02010600040101010101" pitchFamily="2" charset="-122"/>
              </a:rPr>
              <a:t> 远处转移。</a:t>
            </a:r>
            <a:endParaRPr lang="zh-CN" altLang="en-US" sz="2600" dirty="0">
              <a:latin typeface="华文宋体" panose="02010600040101010101" pitchFamily="2" charset="-122"/>
              <a:ea typeface="华文宋体" panose="02010600040101010101" pitchFamily="2" charset="-122"/>
            </a:endParaRPr>
          </a:p>
        </p:txBody>
      </p:sp>
      <p:grpSp>
        <p:nvGrpSpPr>
          <p:cNvPr id="268291" name="Group 3"/>
          <p:cNvGrpSpPr>
            <a:grpSpLocks/>
          </p:cNvGrpSpPr>
          <p:nvPr/>
        </p:nvGrpSpPr>
        <p:grpSpPr bwMode="auto">
          <a:xfrm>
            <a:off x="900113" y="404814"/>
            <a:ext cx="2261285" cy="681038"/>
            <a:chOff x="1292" y="436"/>
            <a:chExt cx="1144" cy="429"/>
          </a:xfrm>
        </p:grpSpPr>
        <p:sp>
          <p:nvSpPr>
            <p:cNvPr id="268292" name="AutoShape 4"/>
            <p:cNvSpPr>
              <a:spLocks noChangeArrowheads="1"/>
            </p:cNvSpPr>
            <p:nvPr/>
          </p:nvSpPr>
          <p:spPr bwMode="gray">
            <a:xfrm>
              <a:off x="1292" y="436"/>
              <a:ext cx="1130" cy="429"/>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268293" name="AutoShape 5"/>
            <p:cNvSpPr>
              <a:spLocks noChangeArrowheads="1"/>
            </p:cNvSpPr>
            <p:nvPr/>
          </p:nvSpPr>
          <p:spPr bwMode="gray">
            <a:xfrm>
              <a:off x="1369" y="512"/>
              <a:ext cx="327" cy="308"/>
            </a:xfrm>
            <a:prstGeom prst="roundRect">
              <a:avLst>
                <a:gd name="adj" fmla="val 11921"/>
              </a:avLst>
            </a:prstGeom>
            <a:gradFill rotWithShape="1">
              <a:gsLst>
                <a:gs pos="0">
                  <a:srgbClr val="EC941E"/>
                </a:gs>
                <a:gs pos="100000">
                  <a:srgbClr val="EC941E">
                    <a:gamma/>
                    <a:shade val="69804"/>
                    <a:invGamma/>
                  </a:srgbClr>
                </a:gs>
              </a:gsLst>
              <a:lin ang="5400000" scaled="1"/>
            </a:gradFill>
            <a:ln w="381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68294" name="Text Box 6"/>
            <p:cNvSpPr txBox="1">
              <a:spLocks noChangeArrowheads="1"/>
            </p:cNvSpPr>
            <p:nvPr/>
          </p:nvSpPr>
          <p:spPr bwMode="gray">
            <a:xfrm>
              <a:off x="1710" y="530"/>
              <a:ext cx="726" cy="2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zh-CN" altLang="en-US" sz="2200" dirty="0" smtClean="0">
                  <a:solidFill>
                    <a:srgbClr val="000000"/>
                  </a:solidFill>
                  <a:ea typeface="华文中宋" pitchFamily="2" charset="-122"/>
                </a:rPr>
                <a:t>诊断特点</a:t>
              </a:r>
              <a:endParaRPr lang="zh-CN" altLang="en-US" sz="2200" dirty="0">
                <a:solidFill>
                  <a:srgbClr val="000000"/>
                </a:solidFill>
                <a:ea typeface="华文中宋" pitchFamily="2" charset="-122"/>
              </a:endParaRPr>
            </a:p>
          </p:txBody>
        </p:sp>
      </p:grpSp>
    </p:spTree>
    <p:extLst>
      <p:ext uri="{BB962C8B-B14F-4D97-AF65-F5344CB8AC3E}">
        <p14:creationId xmlns:p14="http://schemas.microsoft.com/office/powerpoint/2010/main" xmlns="" val="34390237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290">
                                            <p:txEl>
                                              <p:pRg st="1" end="1"/>
                                            </p:txEl>
                                          </p:spTgt>
                                        </p:tgtEl>
                                        <p:attrNameLst>
                                          <p:attrName>style.visibility</p:attrName>
                                        </p:attrNameLst>
                                      </p:cBhvr>
                                      <p:to>
                                        <p:strVal val="visible"/>
                                      </p:to>
                                    </p:set>
                                    <p:animEffect transition="in" filter="fade">
                                      <p:cBhvr>
                                        <p:cTn id="7" dur="500"/>
                                        <p:tgtEl>
                                          <p:spTgt spid="26829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290">
                                            <p:txEl>
                                              <p:pRg st="2" end="2"/>
                                            </p:txEl>
                                          </p:spTgt>
                                        </p:tgtEl>
                                        <p:attrNameLst>
                                          <p:attrName>style.visibility</p:attrName>
                                        </p:attrNameLst>
                                      </p:cBhvr>
                                      <p:to>
                                        <p:strVal val="visible"/>
                                      </p:to>
                                    </p:set>
                                    <p:animEffect transition="in" filter="fade">
                                      <p:cBhvr>
                                        <p:cTn id="12" dur="500"/>
                                        <p:tgtEl>
                                          <p:spTgt spid="2682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8290">
                                            <p:txEl>
                                              <p:pRg st="3" end="3"/>
                                            </p:txEl>
                                          </p:spTgt>
                                        </p:tgtEl>
                                        <p:attrNameLst>
                                          <p:attrName>style.visibility</p:attrName>
                                        </p:attrNameLst>
                                      </p:cBhvr>
                                      <p:to>
                                        <p:strVal val="visible"/>
                                      </p:to>
                                    </p:set>
                                    <p:animEffect transition="in" filter="fade">
                                      <p:cBhvr>
                                        <p:cTn id="17" dur="500"/>
                                        <p:tgtEl>
                                          <p:spTgt spid="26829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8290">
                                            <p:txEl>
                                              <p:pRg st="4" end="4"/>
                                            </p:txEl>
                                          </p:spTgt>
                                        </p:tgtEl>
                                        <p:attrNameLst>
                                          <p:attrName>style.visibility</p:attrName>
                                        </p:attrNameLst>
                                      </p:cBhvr>
                                      <p:to>
                                        <p:strVal val="visible"/>
                                      </p:to>
                                    </p:set>
                                    <p:animEffect transition="in" filter="fade">
                                      <p:cBhvr>
                                        <p:cTn id="22" dur="500"/>
                                        <p:tgtEl>
                                          <p:spTgt spid="26829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8290">
                                            <p:txEl>
                                              <p:pRg st="5" end="5"/>
                                            </p:txEl>
                                          </p:spTgt>
                                        </p:tgtEl>
                                        <p:attrNameLst>
                                          <p:attrName>style.visibility</p:attrName>
                                        </p:attrNameLst>
                                      </p:cBhvr>
                                      <p:to>
                                        <p:strVal val="visible"/>
                                      </p:to>
                                    </p:set>
                                    <p:animEffect transition="in" filter="fade">
                                      <p:cBhvr>
                                        <p:cTn id="27" dur="500"/>
                                        <p:tgtEl>
                                          <p:spTgt spid="2682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3032125" y="1470025"/>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zh-CN" altLang="en-US" sz="1800" b="0">
              <a:latin typeface="华文宋体" panose="02010600040101010101" pitchFamily="2" charset="-122"/>
              <a:ea typeface="华文宋体" panose="02010600040101010101" pitchFamily="2" charset="-122"/>
            </a:endParaRPr>
          </a:p>
        </p:txBody>
      </p:sp>
      <p:pic>
        <p:nvPicPr>
          <p:cNvPr id="21504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l="10106" t="10300" r="5011"/>
          <a:stretch>
            <a:fillRect/>
          </a:stretch>
        </p:blipFill>
        <p:spPr bwMode="auto">
          <a:xfrm>
            <a:off x="2178050" y="0"/>
            <a:ext cx="47863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5044" name="Line 4"/>
          <p:cNvSpPr>
            <a:spLocks noChangeShapeType="1"/>
          </p:cNvSpPr>
          <p:nvPr/>
        </p:nvSpPr>
        <p:spPr bwMode="auto">
          <a:xfrm>
            <a:off x="4572000" y="381000"/>
            <a:ext cx="2895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45" name="Line 5"/>
          <p:cNvSpPr>
            <a:spLocks noChangeShapeType="1"/>
          </p:cNvSpPr>
          <p:nvPr/>
        </p:nvSpPr>
        <p:spPr bwMode="auto">
          <a:xfrm>
            <a:off x="5257800" y="1389063"/>
            <a:ext cx="2209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46" name="Line 6"/>
          <p:cNvSpPr>
            <a:spLocks noChangeShapeType="1"/>
          </p:cNvSpPr>
          <p:nvPr/>
        </p:nvSpPr>
        <p:spPr bwMode="auto">
          <a:xfrm>
            <a:off x="5562600" y="1712913"/>
            <a:ext cx="1905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47" name="Line 7"/>
          <p:cNvSpPr>
            <a:spLocks noChangeShapeType="1"/>
          </p:cNvSpPr>
          <p:nvPr/>
        </p:nvSpPr>
        <p:spPr bwMode="auto">
          <a:xfrm>
            <a:off x="5483225" y="2395538"/>
            <a:ext cx="2058988" cy="0"/>
          </a:xfrm>
          <a:prstGeom prst="line">
            <a:avLst/>
          </a:prstGeom>
          <a:noFill/>
          <a:ln w="38100">
            <a:solidFill>
              <a:srgbClr val="D8240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48" name="Line 8"/>
          <p:cNvSpPr>
            <a:spLocks noChangeShapeType="1"/>
          </p:cNvSpPr>
          <p:nvPr/>
        </p:nvSpPr>
        <p:spPr bwMode="auto">
          <a:xfrm>
            <a:off x="4572000" y="2608263"/>
            <a:ext cx="3657600" cy="4127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49" name="Line 9"/>
          <p:cNvSpPr>
            <a:spLocks noChangeShapeType="1"/>
          </p:cNvSpPr>
          <p:nvPr/>
        </p:nvSpPr>
        <p:spPr bwMode="auto">
          <a:xfrm flipV="1">
            <a:off x="5943600" y="2819400"/>
            <a:ext cx="76200" cy="76200"/>
          </a:xfrm>
          <a:prstGeom prst="line">
            <a:avLst/>
          </a:prstGeom>
          <a:noFill/>
          <a:ln w="38100">
            <a:solidFill>
              <a:srgbClr val="D8240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50" name="Line 10"/>
          <p:cNvSpPr>
            <a:spLocks noChangeShapeType="1"/>
          </p:cNvSpPr>
          <p:nvPr/>
        </p:nvSpPr>
        <p:spPr bwMode="auto">
          <a:xfrm>
            <a:off x="6019800" y="2827338"/>
            <a:ext cx="1524000" cy="0"/>
          </a:xfrm>
          <a:prstGeom prst="line">
            <a:avLst/>
          </a:prstGeom>
          <a:noFill/>
          <a:ln w="38100">
            <a:solidFill>
              <a:srgbClr val="D8240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51" name="Line 11"/>
          <p:cNvSpPr>
            <a:spLocks noChangeShapeType="1"/>
          </p:cNvSpPr>
          <p:nvPr/>
        </p:nvSpPr>
        <p:spPr bwMode="auto">
          <a:xfrm>
            <a:off x="4800600" y="2895600"/>
            <a:ext cx="152400" cy="1524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52" name="Line 12"/>
          <p:cNvSpPr>
            <a:spLocks noChangeShapeType="1"/>
          </p:cNvSpPr>
          <p:nvPr/>
        </p:nvSpPr>
        <p:spPr bwMode="auto">
          <a:xfrm>
            <a:off x="4953000" y="3048000"/>
            <a:ext cx="3352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53" name="Line 13"/>
          <p:cNvSpPr>
            <a:spLocks noChangeShapeType="1"/>
          </p:cNvSpPr>
          <p:nvPr/>
        </p:nvSpPr>
        <p:spPr bwMode="auto">
          <a:xfrm>
            <a:off x="6553200" y="3159125"/>
            <a:ext cx="609600" cy="0"/>
          </a:xfrm>
          <a:prstGeom prst="line">
            <a:avLst/>
          </a:prstGeom>
          <a:noFill/>
          <a:ln w="38100">
            <a:solidFill>
              <a:srgbClr val="D8240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54" name="Line 14"/>
          <p:cNvSpPr>
            <a:spLocks noChangeShapeType="1"/>
          </p:cNvSpPr>
          <p:nvPr/>
        </p:nvSpPr>
        <p:spPr bwMode="auto">
          <a:xfrm>
            <a:off x="4953000" y="3363913"/>
            <a:ext cx="3382963"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55" name="Line 15"/>
          <p:cNvSpPr>
            <a:spLocks noChangeShapeType="1"/>
          </p:cNvSpPr>
          <p:nvPr/>
        </p:nvSpPr>
        <p:spPr bwMode="auto">
          <a:xfrm>
            <a:off x="4800600" y="3630613"/>
            <a:ext cx="27432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56" name="Line 16"/>
          <p:cNvSpPr>
            <a:spLocks noChangeShapeType="1"/>
          </p:cNvSpPr>
          <p:nvPr/>
        </p:nvSpPr>
        <p:spPr bwMode="auto">
          <a:xfrm>
            <a:off x="5943600" y="4364038"/>
            <a:ext cx="1447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57" name="Line 17"/>
          <p:cNvSpPr>
            <a:spLocks noChangeShapeType="1"/>
          </p:cNvSpPr>
          <p:nvPr/>
        </p:nvSpPr>
        <p:spPr bwMode="auto">
          <a:xfrm>
            <a:off x="5410200" y="5257800"/>
            <a:ext cx="2057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58" name="Line 18"/>
          <p:cNvSpPr>
            <a:spLocks noChangeShapeType="1"/>
          </p:cNvSpPr>
          <p:nvPr/>
        </p:nvSpPr>
        <p:spPr bwMode="auto">
          <a:xfrm flipH="1" flipV="1">
            <a:off x="4343400" y="1371600"/>
            <a:ext cx="228600" cy="2286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59" name="Line 19"/>
          <p:cNvSpPr>
            <a:spLocks noChangeShapeType="1"/>
          </p:cNvSpPr>
          <p:nvPr/>
        </p:nvSpPr>
        <p:spPr bwMode="auto">
          <a:xfrm flipH="1">
            <a:off x="1752600" y="1371600"/>
            <a:ext cx="2590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60" name="Line 20"/>
          <p:cNvSpPr>
            <a:spLocks noChangeShapeType="1"/>
          </p:cNvSpPr>
          <p:nvPr/>
        </p:nvSpPr>
        <p:spPr bwMode="auto">
          <a:xfrm flipH="1">
            <a:off x="1524000" y="1600200"/>
            <a:ext cx="2133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61" name="Line 21"/>
          <p:cNvSpPr>
            <a:spLocks noChangeShapeType="1"/>
          </p:cNvSpPr>
          <p:nvPr/>
        </p:nvSpPr>
        <p:spPr bwMode="auto">
          <a:xfrm flipH="1">
            <a:off x="1981200" y="2247900"/>
            <a:ext cx="381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62" name="Line 22"/>
          <p:cNvSpPr>
            <a:spLocks noChangeShapeType="1"/>
          </p:cNvSpPr>
          <p:nvPr/>
        </p:nvSpPr>
        <p:spPr bwMode="auto">
          <a:xfrm flipH="1">
            <a:off x="1143000" y="2438400"/>
            <a:ext cx="2895600" cy="0"/>
          </a:xfrm>
          <a:prstGeom prst="line">
            <a:avLst/>
          </a:prstGeom>
          <a:noFill/>
          <a:ln w="38100">
            <a:solidFill>
              <a:srgbClr val="D8240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63" name="Line 23"/>
          <p:cNvSpPr>
            <a:spLocks noChangeShapeType="1"/>
          </p:cNvSpPr>
          <p:nvPr/>
        </p:nvSpPr>
        <p:spPr bwMode="auto">
          <a:xfrm flipH="1" flipV="1">
            <a:off x="1752600" y="2630488"/>
            <a:ext cx="2362200" cy="36512"/>
          </a:xfrm>
          <a:prstGeom prst="line">
            <a:avLst/>
          </a:prstGeom>
          <a:noFill/>
          <a:ln w="38100">
            <a:solidFill>
              <a:srgbClr val="D8240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64" name="Line 24"/>
          <p:cNvSpPr>
            <a:spLocks noChangeShapeType="1"/>
          </p:cNvSpPr>
          <p:nvPr/>
        </p:nvSpPr>
        <p:spPr bwMode="auto">
          <a:xfrm flipH="1">
            <a:off x="1066800" y="2949575"/>
            <a:ext cx="3505200" cy="2222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65" name="Line 25"/>
          <p:cNvSpPr>
            <a:spLocks noChangeShapeType="1"/>
          </p:cNvSpPr>
          <p:nvPr/>
        </p:nvSpPr>
        <p:spPr bwMode="auto">
          <a:xfrm flipH="1">
            <a:off x="1752600" y="3962400"/>
            <a:ext cx="1981200" cy="0"/>
          </a:xfrm>
          <a:prstGeom prst="line">
            <a:avLst/>
          </a:prstGeom>
          <a:noFill/>
          <a:ln w="38100">
            <a:solidFill>
              <a:srgbClr val="D8240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66" name="Text Box 26"/>
          <p:cNvSpPr txBox="1">
            <a:spLocks noChangeArrowheads="1"/>
          </p:cNvSpPr>
          <p:nvPr/>
        </p:nvSpPr>
        <p:spPr bwMode="auto">
          <a:xfrm>
            <a:off x="7543800" y="228600"/>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额骨</a:t>
            </a:r>
          </a:p>
        </p:txBody>
      </p:sp>
      <p:sp>
        <p:nvSpPr>
          <p:cNvPr id="215067" name="Text Box 27"/>
          <p:cNvSpPr txBox="1">
            <a:spLocks noChangeArrowheads="1"/>
          </p:cNvSpPr>
          <p:nvPr/>
        </p:nvSpPr>
        <p:spPr bwMode="auto">
          <a:xfrm>
            <a:off x="7543800" y="1143000"/>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眉弓</a:t>
            </a:r>
          </a:p>
        </p:txBody>
      </p:sp>
      <p:sp>
        <p:nvSpPr>
          <p:cNvPr id="215068" name="Text Box 28"/>
          <p:cNvSpPr txBox="1">
            <a:spLocks noChangeArrowheads="1"/>
          </p:cNvSpPr>
          <p:nvPr/>
        </p:nvSpPr>
        <p:spPr bwMode="auto">
          <a:xfrm>
            <a:off x="7543800" y="1524000"/>
            <a:ext cx="11144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1" dirty="0">
                <a:latin typeface="华文宋体" panose="02010600040101010101" pitchFamily="2" charset="-122"/>
                <a:ea typeface="华文宋体" panose="02010600040101010101" pitchFamily="2" charset="-122"/>
              </a:rPr>
              <a:t>眶上切迹</a:t>
            </a:r>
          </a:p>
        </p:txBody>
      </p:sp>
      <p:sp>
        <p:nvSpPr>
          <p:cNvPr id="215069" name="Text Box 29"/>
          <p:cNvSpPr txBox="1">
            <a:spLocks noChangeArrowheads="1"/>
          </p:cNvSpPr>
          <p:nvPr/>
        </p:nvSpPr>
        <p:spPr bwMode="auto">
          <a:xfrm>
            <a:off x="7543800" y="2209800"/>
            <a:ext cx="88197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1" dirty="0">
                <a:latin typeface="华文宋体" panose="02010600040101010101" pitchFamily="2" charset="-122"/>
                <a:ea typeface="华文宋体" panose="02010600040101010101" pitchFamily="2" charset="-122"/>
              </a:rPr>
              <a:t>眶上裂</a:t>
            </a:r>
          </a:p>
        </p:txBody>
      </p:sp>
      <p:sp>
        <p:nvSpPr>
          <p:cNvPr id="215070" name="Text Box 30"/>
          <p:cNvSpPr txBox="1">
            <a:spLocks noChangeArrowheads="1"/>
          </p:cNvSpPr>
          <p:nvPr/>
        </p:nvSpPr>
        <p:spPr bwMode="auto">
          <a:xfrm>
            <a:off x="8305800" y="2514600"/>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鼻骨</a:t>
            </a:r>
          </a:p>
        </p:txBody>
      </p:sp>
      <p:sp>
        <p:nvSpPr>
          <p:cNvPr id="215071" name="Text Box 31"/>
          <p:cNvSpPr txBox="1">
            <a:spLocks noChangeArrowheads="1"/>
          </p:cNvSpPr>
          <p:nvPr/>
        </p:nvSpPr>
        <p:spPr bwMode="auto">
          <a:xfrm>
            <a:off x="7543800" y="2667000"/>
            <a:ext cx="88197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1" dirty="0">
                <a:latin typeface="华文宋体" panose="02010600040101010101" pitchFamily="2" charset="-122"/>
                <a:ea typeface="华文宋体" panose="02010600040101010101" pitchFamily="2" charset="-122"/>
              </a:rPr>
              <a:t>眶下裂</a:t>
            </a:r>
          </a:p>
        </p:txBody>
      </p:sp>
      <p:sp>
        <p:nvSpPr>
          <p:cNvPr id="215072" name="Text Box 32"/>
          <p:cNvSpPr txBox="1">
            <a:spLocks noChangeArrowheads="1"/>
          </p:cNvSpPr>
          <p:nvPr/>
        </p:nvSpPr>
        <p:spPr bwMode="auto">
          <a:xfrm>
            <a:off x="8274050" y="2819400"/>
            <a:ext cx="8699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中鼻甲</a:t>
            </a:r>
          </a:p>
        </p:txBody>
      </p:sp>
      <p:sp>
        <p:nvSpPr>
          <p:cNvPr id="215073" name="Text Box 33"/>
          <p:cNvSpPr txBox="1">
            <a:spLocks noChangeArrowheads="1"/>
          </p:cNvSpPr>
          <p:nvPr/>
        </p:nvSpPr>
        <p:spPr bwMode="auto">
          <a:xfrm>
            <a:off x="7162800" y="3028950"/>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颧骨</a:t>
            </a:r>
          </a:p>
        </p:txBody>
      </p:sp>
      <p:sp>
        <p:nvSpPr>
          <p:cNvPr id="215074" name="Text Box 34"/>
          <p:cNvSpPr txBox="1">
            <a:spLocks noChangeArrowheads="1"/>
          </p:cNvSpPr>
          <p:nvPr/>
        </p:nvSpPr>
        <p:spPr bwMode="auto">
          <a:xfrm>
            <a:off x="8274050" y="3148013"/>
            <a:ext cx="8699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下鼻甲</a:t>
            </a:r>
          </a:p>
        </p:txBody>
      </p:sp>
      <p:sp>
        <p:nvSpPr>
          <p:cNvPr id="215075" name="Text Box 35"/>
          <p:cNvSpPr txBox="1">
            <a:spLocks noChangeArrowheads="1"/>
          </p:cNvSpPr>
          <p:nvPr/>
        </p:nvSpPr>
        <p:spPr bwMode="auto">
          <a:xfrm>
            <a:off x="7620000" y="3429000"/>
            <a:ext cx="8699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梨状孔</a:t>
            </a:r>
          </a:p>
        </p:txBody>
      </p:sp>
      <p:sp>
        <p:nvSpPr>
          <p:cNvPr id="215076" name="Text Box 36"/>
          <p:cNvSpPr txBox="1">
            <a:spLocks noChangeArrowheads="1"/>
          </p:cNvSpPr>
          <p:nvPr/>
        </p:nvSpPr>
        <p:spPr bwMode="auto">
          <a:xfrm>
            <a:off x="7467600" y="4191000"/>
            <a:ext cx="8699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dirty="0">
                <a:latin typeface="华文宋体" panose="02010600040101010101" pitchFamily="2" charset="-122"/>
                <a:ea typeface="华文宋体" panose="02010600040101010101" pitchFamily="2" charset="-122"/>
              </a:rPr>
              <a:t>下颌支</a:t>
            </a:r>
          </a:p>
        </p:txBody>
      </p:sp>
      <p:sp>
        <p:nvSpPr>
          <p:cNvPr id="215077" name="Text Box 37"/>
          <p:cNvSpPr txBox="1">
            <a:spLocks noChangeArrowheads="1"/>
          </p:cNvSpPr>
          <p:nvPr/>
        </p:nvSpPr>
        <p:spPr bwMode="auto">
          <a:xfrm>
            <a:off x="7543800" y="5029200"/>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颏孔</a:t>
            </a:r>
          </a:p>
        </p:txBody>
      </p:sp>
      <p:sp>
        <p:nvSpPr>
          <p:cNvPr id="215078" name="Text Box 38"/>
          <p:cNvSpPr txBox="1">
            <a:spLocks noChangeArrowheads="1"/>
          </p:cNvSpPr>
          <p:nvPr/>
        </p:nvSpPr>
        <p:spPr bwMode="auto">
          <a:xfrm>
            <a:off x="914400" y="3810000"/>
            <a:ext cx="8699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上颌骨</a:t>
            </a:r>
          </a:p>
        </p:txBody>
      </p:sp>
      <p:sp>
        <p:nvSpPr>
          <p:cNvPr id="215079" name="Text Box 39"/>
          <p:cNvSpPr txBox="1">
            <a:spLocks noChangeArrowheads="1"/>
          </p:cNvSpPr>
          <p:nvPr/>
        </p:nvSpPr>
        <p:spPr bwMode="auto">
          <a:xfrm>
            <a:off x="914400" y="3062288"/>
            <a:ext cx="88197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1" dirty="0">
                <a:latin typeface="华文宋体" panose="02010600040101010101" pitchFamily="2" charset="-122"/>
                <a:ea typeface="华文宋体" panose="02010600040101010101" pitchFamily="2" charset="-122"/>
              </a:rPr>
              <a:t>眶下孔</a:t>
            </a:r>
          </a:p>
        </p:txBody>
      </p:sp>
      <p:sp>
        <p:nvSpPr>
          <p:cNvPr id="215080" name="Line 40"/>
          <p:cNvSpPr>
            <a:spLocks noChangeShapeType="1"/>
          </p:cNvSpPr>
          <p:nvPr/>
        </p:nvSpPr>
        <p:spPr bwMode="auto">
          <a:xfrm flipH="1">
            <a:off x="1752600" y="3249613"/>
            <a:ext cx="1828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5081" name="Text Box 41"/>
          <p:cNvSpPr txBox="1">
            <a:spLocks noChangeArrowheads="1"/>
          </p:cNvSpPr>
          <p:nvPr/>
        </p:nvSpPr>
        <p:spPr bwMode="auto">
          <a:xfrm>
            <a:off x="0" y="2743200"/>
            <a:ext cx="10985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dirty="0">
                <a:latin typeface="华文宋体" panose="02010600040101010101" pitchFamily="2" charset="-122"/>
                <a:ea typeface="华文宋体" panose="02010600040101010101" pitchFamily="2" charset="-122"/>
              </a:rPr>
              <a:t>鼻甲中隔</a:t>
            </a:r>
          </a:p>
        </p:txBody>
      </p:sp>
      <p:sp>
        <p:nvSpPr>
          <p:cNvPr id="215082" name="Text Box 42"/>
          <p:cNvSpPr txBox="1">
            <a:spLocks noChangeArrowheads="1"/>
          </p:cNvSpPr>
          <p:nvPr/>
        </p:nvSpPr>
        <p:spPr bwMode="auto">
          <a:xfrm>
            <a:off x="838200" y="2438400"/>
            <a:ext cx="64953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1" dirty="0">
                <a:latin typeface="华文宋体" panose="02010600040101010101" pitchFamily="2" charset="-122"/>
                <a:ea typeface="华文宋体" panose="02010600040101010101" pitchFamily="2" charset="-122"/>
              </a:rPr>
              <a:t>泪骨</a:t>
            </a:r>
          </a:p>
        </p:txBody>
      </p:sp>
      <p:sp>
        <p:nvSpPr>
          <p:cNvPr id="215083" name="Text Box 43"/>
          <p:cNvSpPr txBox="1">
            <a:spLocks noChangeArrowheads="1"/>
          </p:cNvSpPr>
          <p:nvPr/>
        </p:nvSpPr>
        <p:spPr bwMode="auto">
          <a:xfrm>
            <a:off x="0" y="2209800"/>
            <a:ext cx="11144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1" dirty="0">
                <a:latin typeface="华文宋体" panose="02010600040101010101" pitchFamily="2" charset="-122"/>
                <a:ea typeface="华文宋体" panose="02010600040101010101" pitchFamily="2" charset="-122"/>
              </a:rPr>
              <a:t>视神经管</a:t>
            </a:r>
          </a:p>
        </p:txBody>
      </p:sp>
      <p:sp>
        <p:nvSpPr>
          <p:cNvPr id="215084" name="Text Box 44"/>
          <p:cNvSpPr txBox="1">
            <a:spLocks noChangeArrowheads="1"/>
          </p:cNvSpPr>
          <p:nvPr/>
        </p:nvSpPr>
        <p:spPr bwMode="auto">
          <a:xfrm>
            <a:off x="1295400" y="2057400"/>
            <a:ext cx="64953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1" dirty="0">
                <a:latin typeface="华文宋体" panose="02010600040101010101" pitchFamily="2" charset="-122"/>
                <a:ea typeface="华文宋体" panose="02010600040101010101" pitchFamily="2" charset="-122"/>
              </a:rPr>
              <a:t>颞骨</a:t>
            </a:r>
          </a:p>
        </p:txBody>
      </p:sp>
      <p:sp>
        <p:nvSpPr>
          <p:cNvPr id="215085" name="Text Box 45"/>
          <p:cNvSpPr txBox="1">
            <a:spLocks noChangeArrowheads="1"/>
          </p:cNvSpPr>
          <p:nvPr/>
        </p:nvSpPr>
        <p:spPr bwMode="auto">
          <a:xfrm>
            <a:off x="685800" y="1447800"/>
            <a:ext cx="88197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1" dirty="0">
                <a:latin typeface="华文宋体" panose="02010600040101010101" pitchFamily="2" charset="-122"/>
                <a:ea typeface="华文宋体" panose="02010600040101010101" pitchFamily="2" charset="-122"/>
              </a:rPr>
              <a:t>眶上孔</a:t>
            </a:r>
          </a:p>
        </p:txBody>
      </p:sp>
      <p:sp>
        <p:nvSpPr>
          <p:cNvPr id="215086" name="Text Box 46"/>
          <p:cNvSpPr txBox="1">
            <a:spLocks noChangeArrowheads="1"/>
          </p:cNvSpPr>
          <p:nvPr/>
        </p:nvSpPr>
        <p:spPr bwMode="auto">
          <a:xfrm>
            <a:off x="762000" y="1143000"/>
            <a:ext cx="88197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dirty="0">
                <a:latin typeface="华文宋体" panose="02010600040101010101" pitchFamily="2" charset="-122"/>
                <a:ea typeface="华文宋体" panose="02010600040101010101" pitchFamily="2" charset="-122"/>
              </a:rPr>
              <a:t>眉骨间</a:t>
            </a:r>
          </a:p>
        </p:txBody>
      </p:sp>
      <p:sp>
        <p:nvSpPr>
          <p:cNvPr id="215087" name="Text Box 47"/>
          <p:cNvSpPr txBox="1">
            <a:spLocks noChangeArrowheads="1"/>
          </p:cNvSpPr>
          <p:nvPr/>
        </p:nvSpPr>
        <p:spPr bwMode="auto">
          <a:xfrm>
            <a:off x="3203575" y="6165850"/>
            <a:ext cx="800100" cy="3762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sz="1800" b="0">
              <a:solidFill>
                <a:schemeClr val="bg1"/>
              </a:solidFill>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xmlns="" val="22297373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8"/>
                                        </p:tgtEl>
                                        <p:attrNameLst>
                                          <p:attrName>style.visibility</p:attrName>
                                        </p:attrNameLst>
                                      </p:cBhvr>
                                      <p:to>
                                        <p:strVal val="visible"/>
                                      </p:to>
                                    </p:set>
                                    <p:anim calcmode="lin" valueType="num">
                                      <p:cBhvr additive="base">
                                        <p:cTn id="19" dur="500" fill="hold"/>
                                        <p:tgtEl>
                                          <p:spTgt spid="215078"/>
                                        </p:tgtEl>
                                        <p:attrNameLst>
                                          <p:attrName>ppt_x</p:attrName>
                                        </p:attrNameLst>
                                      </p:cBhvr>
                                      <p:tavLst>
                                        <p:tav tm="0">
                                          <p:val>
                                            <p:strVal val="0-#ppt_w/2"/>
                                          </p:val>
                                        </p:tav>
                                        <p:tav tm="100000">
                                          <p:val>
                                            <p:strVal val="#ppt_x"/>
                                          </p:val>
                                        </p:tav>
                                      </p:tavLst>
                                    </p:anim>
                                    <p:anim calcmode="lin" valueType="num">
                                      <p:cBhvr additive="base">
                                        <p:cTn id="20" dur="500" fill="hold"/>
                                        <p:tgtEl>
                                          <p:spTgt spid="21507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08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508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21507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215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9" grpId="0"/>
      <p:bldP spid="215071" grpId="0"/>
      <p:bldP spid="215073" grpId="0"/>
      <p:bldP spid="215078" grpId="0"/>
      <p:bldP spid="215078" grpId="1"/>
      <p:bldP spid="215078" grpId="2"/>
      <p:bldP spid="215082" grpId="0"/>
      <p:bldP spid="21508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7266" name="Group 2"/>
          <p:cNvGrpSpPr>
            <a:grpSpLocks/>
          </p:cNvGrpSpPr>
          <p:nvPr/>
        </p:nvGrpSpPr>
        <p:grpSpPr bwMode="auto">
          <a:xfrm>
            <a:off x="582613" y="333375"/>
            <a:ext cx="8024812" cy="5867400"/>
            <a:chOff x="367" y="312"/>
            <a:chExt cx="5055" cy="3696"/>
          </a:xfrm>
        </p:grpSpPr>
        <p:pic>
          <p:nvPicPr>
            <p:cNvPr id="267267" name="Picture 3" descr="2007-8-17-644898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7" y="312"/>
              <a:ext cx="2513" cy="3696"/>
            </a:xfrm>
            <a:prstGeom prst="rect">
              <a:avLst/>
            </a:prstGeom>
            <a:noFill/>
            <a:extLst>
              <a:ext uri="{909E8E84-426E-40DD-AFC4-6F175D3DCCD1}">
                <a14:hiddenFill xmlns:a14="http://schemas.microsoft.com/office/drawing/2010/main" xmlns="">
                  <a:solidFill>
                    <a:srgbClr val="FFFFFF"/>
                  </a:solidFill>
                </a14:hiddenFill>
              </a:ext>
            </a:extLst>
          </p:spPr>
        </p:pic>
        <p:pic>
          <p:nvPicPr>
            <p:cNvPr id="267268" name="Picture 4" descr="2007-8-17-660031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80" y="312"/>
              <a:ext cx="2542" cy="3696"/>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67269" name="Text Box 5"/>
          <p:cNvSpPr txBox="1">
            <a:spLocks noChangeArrowheads="1"/>
          </p:cNvSpPr>
          <p:nvPr/>
        </p:nvSpPr>
        <p:spPr bwMode="auto">
          <a:xfrm>
            <a:off x="0" y="3068638"/>
            <a:ext cx="4048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R</a:t>
            </a:r>
          </a:p>
        </p:txBody>
      </p:sp>
      <p:sp>
        <p:nvSpPr>
          <p:cNvPr id="267270" name="Text Box 6"/>
          <p:cNvSpPr txBox="1">
            <a:spLocks noChangeArrowheads="1"/>
          </p:cNvSpPr>
          <p:nvPr/>
        </p:nvSpPr>
        <p:spPr bwMode="auto">
          <a:xfrm>
            <a:off x="8789988" y="3200400"/>
            <a:ext cx="3698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L</a:t>
            </a:r>
          </a:p>
        </p:txBody>
      </p:sp>
      <p:sp>
        <p:nvSpPr>
          <p:cNvPr id="267271" name="Text Box 7"/>
          <p:cNvSpPr txBox="1">
            <a:spLocks noChangeArrowheads="1"/>
          </p:cNvSpPr>
          <p:nvPr/>
        </p:nvSpPr>
        <p:spPr bwMode="auto">
          <a:xfrm>
            <a:off x="2195513" y="6237288"/>
            <a:ext cx="862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COR</a:t>
            </a:r>
          </a:p>
        </p:txBody>
      </p:sp>
      <p:sp>
        <p:nvSpPr>
          <p:cNvPr id="267272" name="Text Box 8"/>
          <p:cNvSpPr txBox="1">
            <a:spLocks noChangeArrowheads="1"/>
          </p:cNvSpPr>
          <p:nvPr/>
        </p:nvSpPr>
        <p:spPr bwMode="auto">
          <a:xfrm>
            <a:off x="6443663" y="6237288"/>
            <a:ext cx="844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SAG</a:t>
            </a:r>
          </a:p>
        </p:txBody>
      </p:sp>
      <p:sp>
        <p:nvSpPr>
          <p:cNvPr id="267273" name="Text Box 9"/>
          <p:cNvSpPr txBox="1">
            <a:spLocks noChangeArrowheads="1"/>
          </p:cNvSpPr>
          <p:nvPr/>
        </p:nvSpPr>
        <p:spPr bwMode="auto">
          <a:xfrm>
            <a:off x="3670300" y="6211888"/>
            <a:ext cx="80021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dirty="0" smtClean="0">
                <a:ea typeface="宋体" charset="-122"/>
              </a:rPr>
              <a:t>增强</a:t>
            </a:r>
            <a:endParaRPr lang="zh-CN" altLang="en-US" sz="2400" dirty="0">
              <a:ea typeface="宋体" charset="-122"/>
            </a:endParaRPr>
          </a:p>
        </p:txBody>
      </p:sp>
      <p:sp>
        <p:nvSpPr>
          <p:cNvPr id="267274" name="Line 10"/>
          <p:cNvSpPr>
            <a:spLocks noChangeShapeType="1"/>
          </p:cNvSpPr>
          <p:nvPr/>
        </p:nvSpPr>
        <p:spPr bwMode="auto">
          <a:xfrm flipV="1">
            <a:off x="3779838" y="4437063"/>
            <a:ext cx="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67275" name="Line 11"/>
          <p:cNvSpPr>
            <a:spLocks noChangeShapeType="1"/>
          </p:cNvSpPr>
          <p:nvPr/>
        </p:nvSpPr>
        <p:spPr bwMode="auto">
          <a:xfrm flipV="1">
            <a:off x="5148263" y="3500438"/>
            <a:ext cx="0" cy="36036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12" name="圆角矩形 11"/>
          <p:cNvSpPr/>
          <p:nvPr/>
        </p:nvSpPr>
        <p:spPr>
          <a:xfrm>
            <a:off x="1213236" y="1901500"/>
            <a:ext cx="273630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atin typeface="华文新魏" panose="02010800040101010101" pitchFamily="2" charset="-122"/>
                <a:ea typeface="华文新魏" panose="02010800040101010101" pitchFamily="2" charset="-122"/>
              </a:rPr>
              <a:t>请您来分分期</a:t>
            </a:r>
            <a:endParaRPr lang="zh-CN" altLang="en-US" sz="28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xmlns="" val="19662347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67274"/>
                                        </p:tgtEl>
                                        <p:attrNameLst>
                                          <p:attrName>style.visibility</p:attrName>
                                        </p:attrNameLst>
                                      </p:cBhvr>
                                      <p:to>
                                        <p:strVal val="visible"/>
                                      </p:to>
                                    </p:set>
                                    <p:animEffect transition="in" filter="box(in)">
                                      <p:cBhvr>
                                        <p:cTn id="7" dur="500"/>
                                        <p:tgtEl>
                                          <p:spTgt spid="267274"/>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67275"/>
                                        </p:tgtEl>
                                        <p:attrNameLst>
                                          <p:attrName>style.visibility</p:attrName>
                                        </p:attrNameLst>
                                      </p:cBhvr>
                                      <p:to>
                                        <p:strVal val="visible"/>
                                      </p:to>
                                    </p:set>
                                    <p:animEffect transition="in" filter="box(in)">
                                      <p:cBhvr>
                                        <p:cTn id="11" dur="500"/>
                                        <p:tgtEl>
                                          <p:spTgt spid="26727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4" grpId="0" animBg="1"/>
      <p:bldP spid="267275"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6" name="Rectangle 4"/>
          <p:cNvSpPr>
            <a:spLocks noChangeArrowheads="1"/>
          </p:cNvSpPr>
          <p:nvPr/>
        </p:nvSpPr>
        <p:spPr bwMode="auto">
          <a:xfrm>
            <a:off x="2124075" y="2205038"/>
            <a:ext cx="5310188"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457200" indent="-457200">
              <a:buFont typeface="Arial" panose="020B0604020202020204" pitchFamily="34" charset="0"/>
              <a:buChar char="•"/>
            </a:pPr>
            <a:r>
              <a:rPr lang="zh-CN" altLang="en-US" sz="2800" b="1" dirty="0" smtClean="0">
                <a:latin typeface="宋体" charset="-122"/>
                <a:ea typeface="宋体" charset="-122"/>
              </a:rPr>
              <a:t>永存原始玻璃体增生症</a:t>
            </a:r>
            <a:endParaRPr lang="zh-CN" altLang="en-US" sz="2800" b="1" dirty="0">
              <a:latin typeface="宋体" charset="-122"/>
              <a:ea typeface="宋体" charset="-122"/>
            </a:endParaRPr>
          </a:p>
          <a:p>
            <a:endParaRPr lang="en-US" altLang="zh-CN" sz="2800" b="1" dirty="0" smtClean="0">
              <a:latin typeface="宋体" charset="-122"/>
              <a:ea typeface="宋体" charset="-122"/>
            </a:endParaRPr>
          </a:p>
          <a:p>
            <a:r>
              <a:rPr lang="zh-CN" altLang="en-US" sz="2800" b="1" dirty="0" smtClean="0">
                <a:latin typeface="宋体" charset="-122"/>
                <a:ea typeface="宋体" charset="-122"/>
              </a:rPr>
              <a:t>                                             </a:t>
            </a:r>
            <a:endParaRPr lang="zh-CN" altLang="en-US" sz="2800" b="1" dirty="0">
              <a:latin typeface="宋体" charset="-122"/>
              <a:ea typeface="宋体" charset="-122"/>
            </a:endParaRPr>
          </a:p>
          <a:p>
            <a:pPr marL="457200" indent="-457200">
              <a:buFont typeface="Arial" panose="020B0604020202020204" pitchFamily="34" charset="0"/>
              <a:buChar char="•"/>
            </a:pPr>
            <a:r>
              <a:rPr lang="en-US" altLang="zh-CN" sz="2800" b="1" dirty="0">
                <a:latin typeface="宋体" charset="-122"/>
                <a:ea typeface="宋体" charset="-122"/>
              </a:rPr>
              <a:t>Coats</a:t>
            </a:r>
            <a:r>
              <a:rPr lang="zh-CN" altLang="en-US" sz="2800" b="1" dirty="0">
                <a:latin typeface="宋体" charset="-122"/>
                <a:ea typeface="宋体" charset="-122"/>
              </a:rPr>
              <a:t>病（渗出性视网膜炎）</a:t>
            </a:r>
          </a:p>
        </p:txBody>
      </p:sp>
      <p:sp>
        <p:nvSpPr>
          <p:cNvPr id="361478" name="AutoShape 6"/>
          <p:cNvSpPr>
            <a:spLocks noChangeArrowheads="1"/>
          </p:cNvSpPr>
          <p:nvPr/>
        </p:nvSpPr>
        <p:spPr bwMode="gray">
          <a:xfrm>
            <a:off x="1331640" y="769142"/>
            <a:ext cx="2089150" cy="72072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361480" name="Rectangle 8"/>
          <p:cNvSpPr>
            <a:spLocks noChangeArrowheads="1"/>
          </p:cNvSpPr>
          <p:nvPr/>
        </p:nvSpPr>
        <p:spPr bwMode="auto">
          <a:xfrm>
            <a:off x="1534482" y="867896"/>
            <a:ext cx="266382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2800" b="1" dirty="0">
                <a:solidFill>
                  <a:srgbClr val="FF3300"/>
                </a:solidFill>
                <a:ea typeface="宋体" charset="-122"/>
              </a:rPr>
              <a:t>鉴别诊断</a:t>
            </a:r>
          </a:p>
        </p:txBody>
      </p:sp>
    </p:spTree>
    <p:extLst>
      <p:ext uri="{BB962C8B-B14F-4D97-AF65-F5344CB8AC3E}">
        <p14:creationId xmlns:p14="http://schemas.microsoft.com/office/powerpoint/2010/main" xmlns="" val="40234021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1480"/>
                                        </p:tgtEl>
                                        <p:attrNameLst>
                                          <p:attrName>style.visibility</p:attrName>
                                        </p:attrNameLst>
                                      </p:cBhvr>
                                      <p:to>
                                        <p:strVal val="visible"/>
                                      </p:to>
                                    </p:set>
                                    <p:animEffect transition="in" filter="fade">
                                      <p:cBhvr>
                                        <p:cTn id="7" dur="500"/>
                                        <p:tgtEl>
                                          <p:spTgt spid="3614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1478"/>
                                        </p:tgtEl>
                                        <p:attrNameLst>
                                          <p:attrName>style.visibility</p:attrName>
                                        </p:attrNameLst>
                                      </p:cBhvr>
                                      <p:to>
                                        <p:strVal val="visible"/>
                                      </p:to>
                                    </p:set>
                                    <p:animEffect transition="in" filter="fade">
                                      <p:cBhvr>
                                        <p:cTn id="12" dur="500"/>
                                        <p:tgtEl>
                                          <p:spTgt spid="3614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1476"/>
                                        </p:tgtEl>
                                        <p:attrNameLst>
                                          <p:attrName>style.visibility</p:attrName>
                                        </p:attrNameLst>
                                      </p:cBhvr>
                                      <p:to>
                                        <p:strVal val="visible"/>
                                      </p:to>
                                    </p:set>
                                    <p:animEffect transition="in" filter="fade">
                                      <p:cBhvr>
                                        <p:cTn id="17" dur="500"/>
                                        <p:tgtEl>
                                          <p:spTgt spid="361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6" grpId="0"/>
      <p:bldP spid="361478" grpId="0" animBg="1"/>
      <p:bldP spid="36148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620688"/>
          </a:xfrm>
        </p:spPr>
        <p:txBody>
          <a:bodyPr>
            <a:noAutofit/>
          </a:bodyPr>
          <a:lstStyle/>
          <a:p>
            <a:pPr algn="l"/>
            <a:r>
              <a:rPr lang="zh-CN" altLang="en-US" sz="2800" dirty="0"/>
              <a:t>鉴别诊断</a:t>
            </a:r>
          </a:p>
        </p:txBody>
      </p:sp>
      <p:sp>
        <p:nvSpPr>
          <p:cNvPr id="3" name="内容占位符 2"/>
          <p:cNvSpPr>
            <a:spLocks noGrp="1"/>
          </p:cNvSpPr>
          <p:nvPr>
            <p:ph idx="1"/>
          </p:nvPr>
        </p:nvSpPr>
        <p:spPr>
          <a:xfrm>
            <a:off x="514400" y="476672"/>
            <a:ext cx="8229600" cy="5433467"/>
          </a:xfrm>
        </p:spPr>
        <p:txBody>
          <a:bodyPr>
            <a:normAutofit/>
          </a:bodyPr>
          <a:lstStyle/>
          <a:p>
            <a:pPr>
              <a:lnSpc>
                <a:spcPct val="150000"/>
              </a:lnSpc>
              <a:buFont typeface="Wingdings" panose="05000000000000000000" pitchFamily="2" charset="2"/>
              <a:buChar char="l"/>
            </a:pPr>
            <a:r>
              <a:rPr lang="zh-CN" altLang="en-US" sz="2800" dirty="0" smtClean="0"/>
              <a:t>永存原始</a:t>
            </a:r>
            <a:r>
              <a:rPr lang="zh-CN" altLang="en-US" sz="2800" dirty="0"/>
              <a:t>玻璃体增殖症（</a:t>
            </a:r>
            <a:r>
              <a:rPr lang="en-US" altLang="zh-CN" sz="2800" dirty="0"/>
              <a:t>PHPV</a:t>
            </a:r>
            <a:r>
              <a:rPr lang="zh-CN" altLang="en-US" sz="2800" dirty="0"/>
              <a:t>）</a:t>
            </a:r>
            <a:r>
              <a:rPr lang="zh-CN" altLang="en-US" sz="2800" dirty="0" smtClean="0"/>
              <a:t>：</a:t>
            </a:r>
            <a:r>
              <a:rPr lang="zh-CN" altLang="en-US" sz="2400" dirty="0"/>
              <a:t>一种在出生时即出现的先天眼部异常，系原始玻璃体未退化并在晶状体后方增殖的结果。常为</a:t>
            </a:r>
            <a:r>
              <a:rPr lang="zh-CN" altLang="en-US" sz="2400" dirty="0" smtClean="0"/>
              <a:t>单眼足月</a:t>
            </a:r>
            <a:r>
              <a:rPr lang="zh-CN" altLang="en-US" sz="2400" dirty="0"/>
              <a:t>产儿，在出生时即被发现。小眼球伴有因晶状体后纤维血管团块而表现为白瞳症</a:t>
            </a:r>
            <a:endParaRPr lang="en-US" altLang="zh-CN" sz="2400" dirty="0"/>
          </a:p>
          <a:p>
            <a:pPr>
              <a:lnSpc>
                <a:spcPct val="150000"/>
              </a:lnSpc>
              <a:buFont typeface="Wingdings" panose="05000000000000000000" pitchFamily="2" charset="2"/>
              <a:buChar char="l"/>
            </a:pPr>
            <a:r>
              <a:rPr lang="en-US" altLang="zh-CN" sz="2400" dirty="0" smtClean="0"/>
              <a:t>CT</a:t>
            </a:r>
            <a:r>
              <a:rPr lang="zh-CN" altLang="en-US" sz="2400" dirty="0"/>
              <a:t>表现</a:t>
            </a:r>
            <a:r>
              <a:rPr lang="zh-CN" altLang="en-US" sz="2400" b="1" dirty="0"/>
              <a:t>为患侧眼球缩小</a:t>
            </a:r>
            <a:r>
              <a:rPr lang="zh-CN" altLang="en-US" sz="2400" dirty="0"/>
              <a:t>，玻璃体密度增高，可见不规则肿块，但无钙化，晶体缩小不规则，亦可为双侧性。</a:t>
            </a:r>
          </a:p>
          <a:p>
            <a:endParaRPr lang="zh-CN"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39752" y="3933056"/>
            <a:ext cx="4235650" cy="29249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041085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418058"/>
          </a:xfrm>
        </p:spPr>
        <p:txBody>
          <a:bodyPr>
            <a:noAutofit/>
          </a:bodyPr>
          <a:lstStyle/>
          <a:p>
            <a:pPr algn="l"/>
            <a:r>
              <a:rPr lang="zh-CN" altLang="en-US" sz="3200" dirty="0" smtClean="0"/>
              <a:t>鉴别诊断</a:t>
            </a:r>
            <a:endParaRPr lang="zh-CN" altLang="en-US" sz="3200" dirty="0"/>
          </a:p>
        </p:txBody>
      </p:sp>
      <p:sp>
        <p:nvSpPr>
          <p:cNvPr id="3" name="内容占位符 2"/>
          <p:cNvSpPr>
            <a:spLocks noGrp="1"/>
          </p:cNvSpPr>
          <p:nvPr>
            <p:ph idx="1"/>
          </p:nvPr>
        </p:nvSpPr>
        <p:spPr>
          <a:xfrm>
            <a:off x="467544" y="332656"/>
            <a:ext cx="8229600" cy="4525963"/>
          </a:xfrm>
        </p:spPr>
        <p:txBody>
          <a:bodyPr>
            <a:normAutofit/>
          </a:bodyPr>
          <a:lstStyle/>
          <a:p>
            <a:pPr>
              <a:lnSpc>
                <a:spcPct val="150000"/>
              </a:lnSpc>
              <a:buFont typeface="Wingdings" panose="05000000000000000000" pitchFamily="2" charset="2"/>
              <a:buChar char="l"/>
            </a:pPr>
            <a:r>
              <a:rPr lang="zh-CN" altLang="en-US" sz="2600" dirty="0" smtClean="0"/>
              <a:t>渗出性</a:t>
            </a:r>
            <a:r>
              <a:rPr lang="zh-CN" altLang="en-US" sz="2600" dirty="0"/>
              <a:t>视网膜炎（</a:t>
            </a:r>
            <a:r>
              <a:rPr lang="en-US" altLang="zh-CN" sz="2600" dirty="0"/>
              <a:t>Coat’s</a:t>
            </a:r>
            <a:r>
              <a:rPr lang="zh-CN" altLang="en-US" sz="2600" dirty="0"/>
              <a:t>）</a:t>
            </a:r>
            <a:r>
              <a:rPr lang="zh-CN" altLang="en-US" sz="2600" dirty="0" smtClean="0"/>
              <a:t>病：</a:t>
            </a:r>
            <a:r>
              <a:rPr lang="zh-CN" altLang="en-US" sz="2600" dirty="0"/>
              <a:t>该病是一种先天性视网膜小血管</a:t>
            </a:r>
            <a:r>
              <a:rPr lang="zh-CN" altLang="en-US" sz="2600" dirty="0" smtClean="0"/>
              <a:t>异常渗血</a:t>
            </a:r>
            <a:r>
              <a:rPr lang="en-US" altLang="zh-CN" sz="2600" dirty="0"/>
              <a:t>-</a:t>
            </a:r>
            <a:r>
              <a:rPr lang="zh-CN" altLang="en-US" sz="2600" dirty="0"/>
              <a:t>视网膜屏障受损所致，以毛细血管扩张为特征的原发性视网膜畸形，年龄多在</a:t>
            </a:r>
            <a:r>
              <a:rPr lang="en-US" altLang="zh-CN" sz="2600" dirty="0"/>
              <a:t>5</a:t>
            </a:r>
            <a:r>
              <a:rPr lang="zh-CN" altLang="en-US" sz="2600" dirty="0"/>
              <a:t>岁以上，</a:t>
            </a:r>
            <a:r>
              <a:rPr lang="en-US" altLang="zh-CN" sz="2600" dirty="0"/>
              <a:t>6</a:t>
            </a:r>
            <a:r>
              <a:rPr lang="zh-CN" altLang="en-US" sz="2600" dirty="0"/>
              <a:t>～</a:t>
            </a:r>
            <a:r>
              <a:rPr lang="en-US" altLang="zh-CN" sz="2600" dirty="0"/>
              <a:t>8</a:t>
            </a:r>
            <a:r>
              <a:rPr lang="zh-CN" altLang="en-US" sz="2600" dirty="0"/>
              <a:t>岁居多。</a:t>
            </a:r>
            <a:r>
              <a:rPr lang="en-US" altLang="zh-CN" sz="2600" dirty="0"/>
              <a:t>CT</a:t>
            </a:r>
            <a:r>
              <a:rPr lang="zh-CN" altLang="en-US" sz="2600" dirty="0"/>
              <a:t>表现为眼球内后极突入玻璃体的边界清楚均一软组织密度影，眼球不增大，无钙化，无眼外侵犯及晶状体改变</a:t>
            </a:r>
            <a:r>
              <a:rPr lang="zh-CN" altLang="en-US" dirty="0" smtClean="0"/>
              <a:t>。</a:t>
            </a:r>
            <a:endParaRPr lang="en-US" altLang="zh-CN"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7704" y="980728"/>
            <a:ext cx="6192688" cy="54495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135776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708920"/>
            <a:ext cx="8229600" cy="1143000"/>
          </a:xfrm>
        </p:spPr>
        <p:txBody>
          <a:bodyPr>
            <a:normAutofit fontScale="90000"/>
          </a:bodyPr>
          <a:lstStyle/>
          <a:p>
            <a:r>
              <a:rPr lang="zh-CN" altLang="en-US" sz="5300" b="1" dirty="0" smtClean="0"/>
              <a:t>特发性眶炎症</a:t>
            </a:r>
            <a:r>
              <a:rPr lang="en-US" altLang="zh-CN" b="1" dirty="0" smtClean="0"/>
              <a:t/>
            </a:r>
            <a:br>
              <a:rPr lang="en-US" altLang="zh-CN" b="1" dirty="0" smtClean="0"/>
            </a:br>
            <a:r>
              <a:rPr lang="zh-CN" altLang="en-US" b="1" dirty="0" smtClean="0"/>
              <a:t>（炎性假瘤）</a:t>
            </a:r>
            <a:endParaRPr lang="zh-CN" altLang="en-US" b="1" dirty="0"/>
          </a:p>
        </p:txBody>
      </p:sp>
    </p:spTree>
    <p:extLst>
      <p:ext uri="{BB962C8B-B14F-4D97-AF65-F5344CB8AC3E}">
        <p14:creationId xmlns:p14="http://schemas.microsoft.com/office/powerpoint/2010/main" xmlns="" val="328875707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50857" y="5445224"/>
            <a:ext cx="8229600" cy="484187"/>
          </a:xfrm>
        </p:spPr>
        <p:txBody>
          <a:bodyPr/>
          <a:lstStyle/>
          <a:p>
            <a:pPr>
              <a:lnSpc>
                <a:spcPct val="90000"/>
              </a:lnSpc>
            </a:pPr>
            <a:r>
              <a:rPr lang="zh-CN" altLang="en-US" sz="2400" dirty="0"/>
              <a:t>女性，</a:t>
            </a:r>
            <a:r>
              <a:rPr lang="en-US" altLang="zh-CN" sz="2400" dirty="0"/>
              <a:t>20</a:t>
            </a:r>
            <a:r>
              <a:rPr lang="zh-CN" altLang="en-US" sz="2400" dirty="0"/>
              <a:t>岁，因右眼持续性疼痛伴眼球突出一周就诊。 </a:t>
            </a:r>
          </a:p>
        </p:txBody>
      </p:sp>
      <p:pic>
        <p:nvPicPr>
          <p:cNvPr id="5124" name="Picture 4" descr="眼眶炎性假瘤"/>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548680"/>
            <a:ext cx="8700945" cy="451289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C:\Users\Allen\Desktop\10083795594a9e242a.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11603" r="707" b="19114"/>
          <a:stretch/>
        </p:blipFill>
        <p:spPr bwMode="auto">
          <a:xfrm>
            <a:off x="2110634" y="0"/>
            <a:ext cx="4804516" cy="50615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6616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barn(inVertical)">
                                      <p:cBhvr>
                                        <p:cTn id="14"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a:xfrm>
            <a:off x="683568" y="476672"/>
            <a:ext cx="7772400" cy="6019800"/>
          </a:xfrm>
        </p:spPr>
        <p:txBody>
          <a:bodyPr>
            <a:normAutofit fontScale="92500" lnSpcReduction="20000"/>
          </a:bodyPr>
          <a:lstStyle/>
          <a:p>
            <a:pPr>
              <a:lnSpc>
                <a:spcPct val="150000"/>
              </a:lnSpc>
            </a:pPr>
            <a:r>
              <a:rPr lang="zh-CN" altLang="en-US" sz="2800" b="1" dirty="0">
                <a:solidFill>
                  <a:srgbClr val="FF0000"/>
                </a:solidFill>
              </a:rPr>
              <a:t>讨论</a:t>
            </a:r>
            <a:r>
              <a:rPr lang="zh-CN" altLang="en-US" sz="2800" b="1" dirty="0" smtClean="0">
                <a:solidFill>
                  <a:srgbClr val="FF0000"/>
                </a:solidFill>
              </a:rPr>
              <a:t>：</a:t>
            </a:r>
            <a:r>
              <a:rPr lang="zh-CN" altLang="en-US" sz="2800" dirty="0" smtClean="0"/>
              <a:t>特发性眶炎症（</a:t>
            </a:r>
            <a:r>
              <a:rPr lang="en-US" altLang="zh-CN" sz="2800" dirty="0" smtClean="0"/>
              <a:t>idiopathic orbital inflammation)</a:t>
            </a:r>
            <a:r>
              <a:rPr lang="zh-CN" altLang="en-US" sz="2800" dirty="0" smtClean="0"/>
              <a:t>，又称为炎性假瘤（</a:t>
            </a:r>
            <a:r>
              <a:rPr lang="en-US" altLang="zh-CN" sz="2800" dirty="0" err="1" smtClean="0"/>
              <a:t>pseudotumor</a:t>
            </a:r>
            <a:r>
              <a:rPr lang="zh-CN" altLang="en-US" sz="2800" dirty="0" smtClean="0"/>
              <a:t>）是原发于眼眶组织的</a:t>
            </a:r>
            <a:r>
              <a:rPr lang="zh-CN" altLang="en-US" sz="2800" b="1" dirty="0" smtClean="0"/>
              <a:t>非特异性增殖性炎症</a:t>
            </a:r>
            <a:r>
              <a:rPr lang="zh-CN" altLang="en-US" sz="2800" dirty="0" smtClean="0"/>
              <a:t>，多数认为是一种免疫反应性炎症。</a:t>
            </a:r>
            <a:endParaRPr lang="en-US" altLang="zh-CN" sz="2800" dirty="0" smtClean="0"/>
          </a:p>
          <a:p>
            <a:pPr>
              <a:lnSpc>
                <a:spcPct val="150000"/>
              </a:lnSpc>
            </a:pPr>
            <a:r>
              <a:rPr lang="zh-CN" altLang="en-US" sz="2800" dirty="0" smtClean="0"/>
              <a:t>是</a:t>
            </a:r>
            <a:r>
              <a:rPr lang="zh-CN" altLang="en-US" sz="2800" dirty="0"/>
              <a:t>成人眼球突出最常见的原因之一</a:t>
            </a:r>
            <a:r>
              <a:rPr lang="zh-CN" altLang="en-US" sz="2800" dirty="0" smtClean="0"/>
              <a:t>，</a:t>
            </a:r>
            <a:r>
              <a:rPr lang="zh-CN" altLang="en-US" sz="2800" b="1" dirty="0" smtClean="0"/>
              <a:t>中年男性</a:t>
            </a:r>
            <a:r>
              <a:rPr lang="zh-CN" altLang="en-US" sz="2800" dirty="0" smtClean="0"/>
              <a:t>多见，</a:t>
            </a:r>
            <a:r>
              <a:rPr lang="zh-CN" altLang="en-US" sz="2800" dirty="0"/>
              <a:t>多</a:t>
            </a:r>
            <a:r>
              <a:rPr lang="zh-CN" altLang="en-US" sz="2800" b="1" dirty="0"/>
              <a:t>单侧</a:t>
            </a:r>
            <a:r>
              <a:rPr lang="zh-CN" altLang="en-US" sz="2800" dirty="0" smtClean="0"/>
              <a:t>发病。</a:t>
            </a:r>
            <a:endParaRPr lang="en-US" altLang="zh-CN" sz="2800" dirty="0" smtClean="0"/>
          </a:p>
          <a:p>
            <a:pPr>
              <a:lnSpc>
                <a:spcPct val="150000"/>
              </a:lnSpc>
            </a:pPr>
            <a:r>
              <a:rPr lang="zh-CN" altLang="en-US" sz="2800" dirty="0" smtClean="0"/>
              <a:t>急性起病，但发展缓慢，可反复发作，但</a:t>
            </a:r>
            <a:r>
              <a:rPr lang="zh-CN" altLang="en-US" sz="2800" b="1" dirty="0"/>
              <a:t>激素治疗有效</a:t>
            </a:r>
            <a:r>
              <a:rPr lang="zh-CN" altLang="en-US" sz="2800" dirty="0" smtClean="0"/>
              <a:t>。</a:t>
            </a:r>
            <a:endParaRPr lang="en-US" altLang="zh-CN" sz="2800" dirty="0" smtClean="0"/>
          </a:p>
          <a:p>
            <a:pPr>
              <a:lnSpc>
                <a:spcPct val="150000"/>
              </a:lnSpc>
            </a:pPr>
            <a:r>
              <a:rPr lang="zh-CN" altLang="en-US" sz="2800" dirty="0" smtClean="0"/>
              <a:t>临床表现是眼眶痛、眼球运动障碍、复视和眼球突出，眼睑和结膜肿胀充血。</a:t>
            </a:r>
            <a:r>
              <a:rPr lang="zh-CN" altLang="en-US" sz="2800" dirty="0"/>
              <a:t/>
            </a:r>
            <a:br>
              <a:rPr lang="zh-CN" altLang="en-US" sz="2800" dirty="0"/>
            </a:br>
            <a:endParaRPr lang="zh-CN" altLang="en-US" sz="2800" dirty="0"/>
          </a:p>
        </p:txBody>
      </p:sp>
    </p:spTree>
    <p:extLst>
      <p:ext uri="{BB962C8B-B14F-4D97-AF65-F5344CB8AC3E}">
        <p14:creationId xmlns:p14="http://schemas.microsoft.com/office/powerpoint/2010/main" xmlns="" val="26398058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4294967295"/>
          </p:nvPr>
        </p:nvSpPr>
        <p:spPr>
          <a:xfrm>
            <a:off x="683568" y="260648"/>
            <a:ext cx="8077200" cy="6172200"/>
          </a:xfrm>
        </p:spPr>
        <p:txBody>
          <a:bodyPr>
            <a:noAutofit/>
          </a:bodyPr>
          <a:lstStyle/>
          <a:p>
            <a:pPr marL="0" indent="0">
              <a:lnSpc>
                <a:spcPct val="150000"/>
              </a:lnSpc>
              <a:buNone/>
            </a:pPr>
            <a:r>
              <a:rPr lang="zh-CN" altLang="en-US" sz="2400" dirty="0">
                <a:latin typeface="华文宋体" panose="02010600040101010101" pitchFamily="2" charset="-122"/>
                <a:ea typeface="华文宋体" panose="02010600040101010101" pitchFamily="2" charset="-122"/>
              </a:rPr>
              <a:t>根据其发生部位，眼眶炎性假瘤分型：</a:t>
            </a:r>
            <a:endParaRPr lang="en-US" altLang="zh-CN" sz="2400" dirty="0">
              <a:latin typeface="华文宋体" panose="02010600040101010101" pitchFamily="2" charset="-122"/>
              <a:ea typeface="华文宋体" panose="02010600040101010101" pitchFamily="2" charset="-122"/>
            </a:endParaRPr>
          </a:p>
          <a:p>
            <a:pPr marL="0" indent="0">
              <a:lnSpc>
                <a:spcPct val="150000"/>
              </a:lnSpc>
              <a:buNone/>
            </a:pPr>
            <a:r>
              <a:rPr lang="en-US" altLang="zh-CN" sz="2400" dirty="0">
                <a:latin typeface="华文宋体" panose="02010600040101010101" pitchFamily="2" charset="-122"/>
                <a:ea typeface="华文宋体" panose="02010600040101010101" pitchFamily="2" charset="-122"/>
              </a:rPr>
              <a:t>①</a:t>
            </a:r>
            <a:r>
              <a:rPr lang="zh-CN" altLang="en-US" sz="2400" dirty="0">
                <a:solidFill>
                  <a:srgbClr val="FF0000"/>
                </a:solidFill>
                <a:latin typeface="华文宋体" panose="02010600040101010101" pitchFamily="2" charset="-122"/>
                <a:ea typeface="华文宋体" panose="02010600040101010101" pitchFamily="2" charset="-122"/>
              </a:rPr>
              <a:t>眶隔前炎型</a:t>
            </a:r>
            <a:r>
              <a:rPr lang="zh-CN" altLang="en-US" sz="2400" dirty="0">
                <a:latin typeface="华文宋体" panose="02010600040101010101" pitchFamily="2" charset="-122"/>
                <a:ea typeface="华文宋体" panose="02010600040101010101" pitchFamily="2" charset="-122"/>
              </a:rPr>
              <a:t>：眼睑组织肿胀增厚</a:t>
            </a:r>
            <a:r>
              <a:rPr lang="en-US" altLang="zh-CN" sz="2400" dirty="0">
                <a:latin typeface="华文宋体" panose="02010600040101010101" pitchFamily="2" charset="-122"/>
                <a:ea typeface="华文宋体" panose="02010600040101010101" pitchFamily="2" charset="-122"/>
              </a:rPr>
              <a:t>;</a:t>
            </a:r>
            <a:r>
              <a:rPr lang="zh-CN" altLang="en-US" sz="2400" dirty="0">
                <a:latin typeface="华文宋体" panose="02010600040101010101" pitchFamily="2" charset="-122"/>
                <a:ea typeface="华文宋体" panose="02010600040101010101" pitchFamily="2" charset="-122"/>
              </a:rPr>
              <a:t>（病例一）</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②</a:t>
            </a:r>
            <a:r>
              <a:rPr lang="zh-CN" altLang="en-US" sz="2400" dirty="0">
                <a:solidFill>
                  <a:srgbClr val="FF0000"/>
                </a:solidFill>
                <a:latin typeface="华文宋体" panose="02010600040101010101" pitchFamily="2" charset="-122"/>
                <a:ea typeface="华文宋体" panose="02010600040101010101" pitchFamily="2" charset="-122"/>
              </a:rPr>
              <a:t>巩膜周围炎型</a:t>
            </a:r>
            <a:r>
              <a:rPr lang="zh-CN" altLang="en-US" sz="2400" dirty="0">
                <a:latin typeface="华文宋体" panose="02010600040101010101" pitchFamily="2" charset="-122"/>
                <a:ea typeface="华文宋体" panose="02010600040101010101" pitchFamily="2" charset="-122"/>
              </a:rPr>
              <a:t>：眼球壁增厚； （病例一）</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③</a:t>
            </a:r>
            <a:r>
              <a:rPr lang="zh-CN" altLang="en-US" sz="2400" dirty="0">
                <a:solidFill>
                  <a:srgbClr val="FF0000"/>
                </a:solidFill>
                <a:latin typeface="华文宋体" panose="02010600040101010101" pitchFamily="2" charset="-122"/>
                <a:ea typeface="华文宋体" panose="02010600040101010101" pitchFamily="2" charset="-122"/>
              </a:rPr>
              <a:t>泪腺炎型</a:t>
            </a:r>
            <a:r>
              <a:rPr lang="zh-CN" altLang="en-US" sz="2400" dirty="0">
                <a:latin typeface="华文宋体" panose="02010600040101010101" pitchFamily="2" charset="-122"/>
                <a:ea typeface="华文宋体" panose="02010600040101010101" pitchFamily="2" charset="-122"/>
              </a:rPr>
              <a:t>：泪腺增大； （病例一）</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④</a:t>
            </a:r>
            <a:r>
              <a:rPr lang="zh-CN" altLang="en-US" sz="2400" dirty="0">
                <a:solidFill>
                  <a:srgbClr val="FF0000"/>
                </a:solidFill>
                <a:latin typeface="华文宋体" panose="02010600040101010101" pitchFamily="2" charset="-122"/>
                <a:ea typeface="华文宋体" panose="02010600040101010101" pitchFamily="2" charset="-122"/>
              </a:rPr>
              <a:t>肿块型</a:t>
            </a:r>
            <a:r>
              <a:rPr lang="zh-CN" altLang="en-US" sz="2400" dirty="0">
                <a:latin typeface="华文宋体" panose="02010600040101010101" pitchFamily="2" charset="-122"/>
                <a:ea typeface="华文宋体" panose="02010600040101010101" pitchFamily="2" charset="-122"/>
              </a:rPr>
              <a:t>：眶内软组织肿块，边界清，轻中度强化；（病例二，三）</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⑤</a:t>
            </a:r>
            <a:r>
              <a:rPr lang="zh-CN" altLang="en-US" sz="2400" dirty="0">
                <a:solidFill>
                  <a:srgbClr val="FF0000"/>
                </a:solidFill>
                <a:latin typeface="华文宋体" panose="02010600040101010101" pitchFamily="2" charset="-122"/>
                <a:ea typeface="华文宋体" panose="02010600040101010101" pitchFamily="2" charset="-122"/>
              </a:rPr>
              <a:t>肌炎型</a:t>
            </a:r>
            <a:r>
              <a:rPr lang="zh-CN" altLang="en-US" sz="2400" dirty="0">
                <a:latin typeface="华文宋体" panose="02010600040101010101" pitchFamily="2" charset="-122"/>
                <a:ea typeface="华文宋体" panose="02010600040101010101" pitchFamily="2" charset="-122"/>
              </a:rPr>
              <a:t>：眼外肌的肌腹及肌腱同时增粗，上直肌及内直肌常见</a:t>
            </a:r>
            <a:r>
              <a:rPr lang="en-US" altLang="zh-CN" sz="2400" dirty="0">
                <a:latin typeface="华文宋体" panose="02010600040101010101" pitchFamily="2" charset="-122"/>
                <a:ea typeface="华文宋体" panose="02010600040101010101" pitchFamily="2" charset="-122"/>
              </a:rPr>
              <a:t>; </a:t>
            </a:r>
            <a:r>
              <a:rPr lang="zh-CN" altLang="en-US" sz="2400" dirty="0">
                <a:latin typeface="华文宋体" panose="02010600040101010101" pitchFamily="2" charset="-122"/>
                <a:ea typeface="华文宋体" panose="02010600040101010101" pitchFamily="2" charset="-122"/>
              </a:rPr>
              <a:t>（病例四）</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⑥</a:t>
            </a:r>
            <a:r>
              <a:rPr lang="zh-CN" altLang="en-US" sz="2400" dirty="0">
                <a:solidFill>
                  <a:srgbClr val="FF0000"/>
                </a:solidFill>
                <a:latin typeface="华文宋体" panose="02010600040101010101" pitchFamily="2" charset="-122"/>
                <a:ea typeface="华文宋体" panose="02010600040101010101" pitchFamily="2" charset="-122"/>
              </a:rPr>
              <a:t>视神经束膜炎型</a:t>
            </a:r>
            <a:r>
              <a:rPr lang="zh-CN" altLang="en-US" sz="2400" dirty="0">
                <a:latin typeface="华文宋体" panose="02010600040101010101" pitchFamily="2" charset="-122"/>
                <a:ea typeface="华文宋体" panose="02010600040101010101" pitchFamily="2" charset="-122"/>
              </a:rPr>
              <a:t>：视神经增粗，边缘模糊</a:t>
            </a:r>
            <a:r>
              <a:rPr lang="en-US" altLang="zh-CN" sz="2400" dirty="0">
                <a:latin typeface="华文宋体" panose="02010600040101010101" pitchFamily="2" charset="-122"/>
                <a:ea typeface="华文宋体" panose="02010600040101010101" pitchFamily="2" charset="-122"/>
              </a:rPr>
              <a:t>;</a:t>
            </a:r>
            <a:r>
              <a:rPr lang="zh-CN" altLang="en-US" sz="2400" dirty="0">
                <a:latin typeface="华文宋体" panose="02010600040101010101" pitchFamily="2" charset="-122"/>
                <a:ea typeface="华文宋体" panose="02010600040101010101" pitchFamily="2" charset="-122"/>
              </a:rPr>
              <a:t> （病例五）</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⑦</a:t>
            </a:r>
            <a:r>
              <a:rPr lang="zh-CN" altLang="en-US" sz="2400" dirty="0">
                <a:solidFill>
                  <a:srgbClr val="FF0000"/>
                </a:solidFill>
                <a:latin typeface="华文宋体" panose="02010600040101010101" pitchFamily="2" charset="-122"/>
                <a:ea typeface="华文宋体" panose="02010600040101010101" pitchFamily="2" charset="-122"/>
              </a:rPr>
              <a:t>弥漫型</a:t>
            </a:r>
            <a:r>
              <a:rPr lang="zh-CN" altLang="en-US" sz="2400" dirty="0">
                <a:latin typeface="华文宋体" panose="02010600040101010101" pitchFamily="2" charset="-122"/>
                <a:ea typeface="华文宋体" panose="02010600040101010101" pitchFamily="2" charset="-122"/>
              </a:rPr>
              <a:t>。 </a:t>
            </a:r>
          </a:p>
          <a:p>
            <a:pPr marL="0" indent="0">
              <a:lnSpc>
                <a:spcPct val="150000"/>
              </a:lnSpc>
              <a:buNone/>
            </a:pPr>
            <a:endParaRPr lang="zh-CN" altLang="en-US" sz="2800" dirty="0"/>
          </a:p>
        </p:txBody>
      </p:sp>
    </p:spTree>
    <p:extLst>
      <p:ext uri="{BB962C8B-B14F-4D97-AF65-F5344CB8AC3E}">
        <p14:creationId xmlns:p14="http://schemas.microsoft.com/office/powerpoint/2010/main" xmlns="" val="16883399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2"/>
          <p:cNvSpPr txBox="1">
            <a:spLocks noChangeArrowheads="1"/>
          </p:cNvSpPr>
          <p:nvPr/>
        </p:nvSpPr>
        <p:spPr bwMode="auto">
          <a:xfrm>
            <a:off x="1981200" y="6400800"/>
            <a:ext cx="911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T2WI</a:t>
            </a:r>
          </a:p>
        </p:txBody>
      </p:sp>
      <p:sp>
        <p:nvSpPr>
          <p:cNvPr id="236547" name="Text Box 3"/>
          <p:cNvSpPr txBox="1">
            <a:spLocks noChangeArrowheads="1"/>
          </p:cNvSpPr>
          <p:nvPr/>
        </p:nvSpPr>
        <p:spPr bwMode="auto">
          <a:xfrm>
            <a:off x="6400800" y="6400800"/>
            <a:ext cx="911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T1WI</a:t>
            </a:r>
          </a:p>
        </p:txBody>
      </p:sp>
      <p:sp>
        <p:nvSpPr>
          <p:cNvPr id="236548" name="Text Box 4"/>
          <p:cNvSpPr txBox="1">
            <a:spLocks noChangeArrowheads="1"/>
          </p:cNvSpPr>
          <p:nvPr/>
        </p:nvSpPr>
        <p:spPr bwMode="auto">
          <a:xfrm>
            <a:off x="4276725" y="6400800"/>
            <a:ext cx="590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AX</a:t>
            </a:r>
          </a:p>
        </p:txBody>
      </p:sp>
      <p:grpSp>
        <p:nvGrpSpPr>
          <p:cNvPr id="236549" name="Group 5"/>
          <p:cNvGrpSpPr>
            <a:grpSpLocks/>
          </p:cNvGrpSpPr>
          <p:nvPr/>
        </p:nvGrpSpPr>
        <p:grpSpPr bwMode="auto">
          <a:xfrm>
            <a:off x="19050" y="1257300"/>
            <a:ext cx="9144000" cy="4800600"/>
            <a:chOff x="0" y="648"/>
            <a:chExt cx="5760" cy="3024"/>
          </a:xfrm>
        </p:grpSpPr>
        <p:pic>
          <p:nvPicPr>
            <p:cNvPr id="236550" name="Picture 6" descr="2007-9-6-3049705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8"/>
              <a:ext cx="2910" cy="3024"/>
            </a:xfrm>
            <a:prstGeom prst="rect">
              <a:avLst/>
            </a:prstGeom>
            <a:noFill/>
            <a:extLst>
              <a:ext uri="{909E8E84-426E-40DD-AFC4-6F175D3DCCD1}">
                <a14:hiddenFill xmlns:a14="http://schemas.microsoft.com/office/drawing/2010/main" xmlns="">
                  <a:solidFill>
                    <a:srgbClr val="FFFFFF"/>
                  </a:solidFill>
                </a14:hiddenFill>
              </a:ext>
            </a:extLst>
          </p:spPr>
        </p:pic>
        <p:pic>
          <p:nvPicPr>
            <p:cNvPr id="236551" name="Picture 7" descr="2007-9-6-3055402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10" y="648"/>
              <a:ext cx="2850" cy="3024"/>
            </a:xfrm>
            <a:prstGeom prst="rect">
              <a:avLst/>
            </a:prstGeom>
            <a:noFill/>
            <a:extLst>
              <a:ext uri="{909E8E84-426E-40DD-AFC4-6F175D3DCCD1}">
                <a14:hiddenFill xmlns:a14="http://schemas.microsoft.com/office/drawing/2010/main" xmlns="">
                  <a:solidFill>
                    <a:srgbClr val="FFFFFF"/>
                  </a:solidFill>
                </a14:hiddenFill>
              </a:ext>
            </a:extLst>
          </p:spPr>
        </p:pic>
        <p:sp>
          <p:nvSpPr>
            <p:cNvPr id="236552" name="Text Box 8"/>
            <p:cNvSpPr txBox="1">
              <a:spLocks noChangeArrowheads="1"/>
            </p:cNvSpPr>
            <p:nvPr/>
          </p:nvSpPr>
          <p:spPr bwMode="auto">
            <a:xfrm>
              <a:off x="5505" y="2016"/>
              <a:ext cx="255"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2400" b="0">
                  <a:ea typeface="宋体" charset="-122"/>
                </a:rPr>
                <a:t>L</a:t>
              </a:r>
            </a:p>
          </p:txBody>
        </p:sp>
        <p:sp>
          <p:nvSpPr>
            <p:cNvPr id="236553" name="Text Box 9"/>
            <p:cNvSpPr txBox="1">
              <a:spLocks noChangeArrowheads="1"/>
            </p:cNvSpPr>
            <p:nvPr/>
          </p:nvSpPr>
          <p:spPr bwMode="auto">
            <a:xfrm>
              <a:off x="0" y="2016"/>
              <a:ext cx="255"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R</a:t>
              </a:r>
            </a:p>
          </p:txBody>
        </p:sp>
      </p:grpSp>
      <p:sp>
        <p:nvSpPr>
          <p:cNvPr id="236554" name="Text Box 10"/>
          <p:cNvSpPr txBox="1">
            <a:spLocks noChangeArrowheads="1"/>
          </p:cNvSpPr>
          <p:nvPr/>
        </p:nvSpPr>
        <p:spPr bwMode="auto">
          <a:xfrm>
            <a:off x="152400" y="1447800"/>
            <a:ext cx="549275" cy="161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spAutoFit/>
          </a:bodyPr>
          <a:lstStyle/>
          <a:p>
            <a:r>
              <a:rPr lang="zh-CN" altLang="en-US" sz="2400" b="0">
                <a:ea typeface="宋体" charset="-122"/>
              </a:rPr>
              <a:t>软组织增厚</a:t>
            </a:r>
          </a:p>
        </p:txBody>
      </p:sp>
      <p:sp>
        <p:nvSpPr>
          <p:cNvPr id="236555" name="Line 11"/>
          <p:cNvSpPr>
            <a:spLocks noChangeShapeType="1"/>
          </p:cNvSpPr>
          <p:nvPr/>
        </p:nvSpPr>
        <p:spPr bwMode="auto">
          <a:xfrm>
            <a:off x="1066800" y="1905000"/>
            <a:ext cx="457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36556" name="Line 12"/>
          <p:cNvSpPr>
            <a:spLocks noChangeShapeType="1"/>
          </p:cNvSpPr>
          <p:nvPr/>
        </p:nvSpPr>
        <p:spPr bwMode="auto">
          <a:xfrm>
            <a:off x="4724400" y="1905000"/>
            <a:ext cx="5334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36558" name="Text Box 14"/>
          <p:cNvSpPr txBox="1">
            <a:spLocks noChangeArrowheads="1"/>
          </p:cNvSpPr>
          <p:nvPr/>
        </p:nvSpPr>
        <p:spPr bwMode="auto">
          <a:xfrm>
            <a:off x="3841750" y="581026"/>
            <a:ext cx="13684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2400" dirty="0">
                <a:solidFill>
                  <a:srgbClr val="FFFF00"/>
                </a:solidFill>
                <a:ea typeface="宋体" charset="-122"/>
              </a:rPr>
              <a:t>病例一</a:t>
            </a:r>
          </a:p>
        </p:txBody>
      </p:sp>
    </p:spTree>
    <p:extLst>
      <p:ext uri="{BB962C8B-B14F-4D97-AF65-F5344CB8AC3E}">
        <p14:creationId xmlns:p14="http://schemas.microsoft.com/office/powerpoint/2010/main" xmlns="" val="39291501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6555"/>
                                        </p:tgtEl>
                                        <p:attrNameLst>
                                          <p:attrName>style.visibility</p:attrName>
                                        </p:attrNameLst>
                                      </p:cBhvr>
                                      <p:to>
                                        <p:strVal val="visible"/>
                                      </p:to>
                                    </p:set>
                                    <p:animEffect transition="in" filter="box(in)">
                                      <p:cBhvr>
                                        <p:cTn id="7" dur="500"/>
                                        <p:tgtEl>
                                          <p:spTgt spid="236555"/>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36556"/>
                                        </p:tgtEl>
                                        <p:attrNameLst>
                                          <p:attrName>style.visibility</p:attrName>
                                        </p:attrNameLst>
                                      </p:cBhvr>
                                      <p:to>
                                        <p:strVal val="visible"/>
                                      </p:to>
                                    </p:set>
                                    <p:animEffect transition="in" filter="box(in)">
                                      <p:cBhvr>
                                        <p:cTn id="11" dur="500"/>
                                        <p:tgtEl>
                                          <p:spTgt spid="2365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36554"/>
                                        </p:tgtEl>
                                        <p:attrNameLst>
                                          <p:attrName>style.visibility</p:attrName>
                                        </p:attrNameLst>
                                      </p:cBhvr>
                                      <p:to>
                                        <p:strVal val="visible"/>
                                      </p:to>
                                    </p:set>
                                    <p:anim calcmode="lin" valueType="num">
                                      <p:cBhvr additive="base">
                                        <p:cTn id="16" dur="500" fill="hold"/>
                                        <p:tgtEl>
                                          <p:spTgt spid="236554"/>
                                        </p:tgtEl>
                                        <p:attrNameLst>
                                          <p:attrName>ppt_x</p:attrName>
                                        </p:attrNameLst>
                                      </p:cBhvr>
                                      <p:tavLst>
                                        <p:tav tm="0">
                                          <p:val>
                                            <p:strVal val="0-#ppt_w/2"/>
                                          </p:val>
                                        </p:tav>
                                        <p:tav tm="100000">
                                          <p:val>
                                            <p:strVal val="#ppt_x"/>
                                          </p:val>
                                        </p:tav>
                                      </p:tavLst>
                                    </p:anim>
                                    <p:anim calcmode="lin" valueType="num">
                                      <p:cBhvr additive="base">
                                        <p:cTn id="17" dur="500" fill="hold"/>
                                        <p:tgtEl>
                                          <p:spTgt spid="236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4" grpId="0"/>
      <p:bldP spid="236555" grpId="0" animBg="1"/>
      <p:bldP spid="23655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2"/>
          <p:cNvSpPr txBox="1">
            <a:spLocks noChangeArrowheads="1"/>
          </p:cNvSpPr>
          <p:nvPr/>
        </p:nvSpPr>
        <p:spPr bwMode="auto">
          <a:xfrm>
            <a:off x="4319588" y="260350"/>
            <a:ext cx="504825"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3200">
                <a:solidFill>
                  <a:srgbClr val="FFFF00"/>
                </a:solidFill>
                <a:ea typeface="宋体" charset="-122"/>
              </a:rPr>
              <a:t>增强</a:t>
            </a:r>
          </a:p>
        </p:txBody>
      </p:sp>
      <p:sp>
        <p:nvSpPr>
          <p:cNvPr id="238595" name="Text Box 3"/>
          <p:cNvSpPr txBox="1">
            <a:spLocks noChangeArrowheads="1"/>
          </p:cNvSpPr>
          <p:nvPr/>
        </p:nvSpPr>
        <p:spPr bwMode="auto">
          <a:xfrm>
            <a:off x="2041525" y="6165850"/>
            <a:ext cx="51943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2400">
                <a:ea typeface="宋体" charset="-122"/>
              </a:rPr>
              <a:t>增厚强化的软组织明显（箭头所指）</a:t>
            </a:r>
          </a:p>
        </p:txBody>
      </p:sp>
      <p:pic>
        <p:nvPicPr>
          <p:cNvPr id="238599" name="Picture 7" descr="2007-9-6-3060548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0825" y="0"/>
            <a:ext cx="3914775" cy="3438525"/>
          </a:xfrm>
          <a:prstGeom prst="rect">
            <a:avLst/>
          </a:prstGeom>
          <a:noFill/>
          <a:extLst>
            <a:ext uri="{909E8E84-426E-40DD-AFC4-6F175D3DCCD1}">
              <a14:hiddenFill xmlns:a14="http://schemas.microsoft.com/office/drawing/2010/main" xmlns="">
                <a:solidFill>
                  <a:srgbClr val="FFFFFF"/>
                </a:solidFill>
              </a14:hiddenFill>
            </a:ext>
          </a:extLst>
        </p:spPr>
      </p:pic>
      <p:pic>
        <p:nvPicPr>
          <p:cNvPr id="238601" name="Picture 9" descr="2007-9-6-3060556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6825" y="0"/>
            <a:ext cx="3816350" cy="3478213"/>
          </a:xfrm>
          <a:prstGeom prst="rect">
            <a:avLst/>
          </a:prstGeom>
          <a:noFill/>
          <a:extLst>
            <a:ext uri="{909E8E84-426E-40DD-AFC4-6F175D3DCCD1}">
              <a14:hiddenFill xmlns:a14="http://schemas.microsoft.com/office/drawing/2010/main" xmlns="">
                <a:solidFill>
                  <a:srgbClr val="FFFFFF"/>
                </a:solidFill>
              </a14:hiddenFill>
            </a:ext>
          </a:extLst>
        </p:spPr>
      </p:pic>
      <p:pic>
        <p:nvPicPr>
          <p:cNvPr id="238602" name="Picture 10" descr="2007-9-6-3060559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38425" y="2708275"/>
            <a:ext cx="3867150" cy="3395663"/>
          </a:xfrm>
          <a:prstGeom prst="rect">
            <a:avLst/>
          </a:prstGeom>
          <a:noFill/>
          <a:extLst>
            <a:ext uri="{909E8E84-426E-40DD-AFC4-6F175D3DCCD1}">
              <a14:hiddenFill xmlns:a14="http://schemas.microsoft.com/office/drawing/2010/main" xmlns="">
                <a:solidFill>
                  <a:srgbClr val="FFFFFF"/>
                </a:solidFill>
              </a14:hiddenFill>
            </a:ext>
          </a:extLst>
        </p:spPr>
      </p:pic>
      <p:sp>
        <p:nvSpPr>
          <p:cNvPr id="238603" name="Text Box 11"/>
          <p:cNvSpPr txBox="1">
            <a:spLocks noChangeArrowheads="1"/>
          </p:cNvSpPr>
          <p:nvPr/>
        </p:nvSpPr>
        <p:spPr bwMode="auto">
          <a:xfrm>
            <a:off x="395288" y="3381375"/>
            <a:ext cx="4048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R</a:t>
            </a:r>
          </a:p>
        </p:txBody>
      </p:sp>
      <p:sp>
        <p:nvSpPr>
          <p:cNvPr id="238604" name="Text Box 12"/>
          <p:cNvSpPr txBox="1">
            <a:spLocks noChangeArrowheads="1"/>
          </p:cNvSpPr>
          <p:nvPr/>
        </p:nvSpPr>
        <p:spPr bwMode="auto">
          <a:xfrm>
            <a:off x="8775700" y="3381375"/>
            <a:ext cx="3698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L</a:t>
            </a:r>
          </a:p>
        </p:txBody>
      </p:sp>
      <p:sp>
        <p:nvSpPr>
          <p:cNvPr id="238605" name="Line 13"/>
          <p:cNvSpPr>
            <a:spLocks noChangeShapeType="1"/>
          </p:cNvSpPr>
          <p:nvPr/>
        </p:nvSpPr>
        <p:spPr bwMode="auto">
          <a:xfrm>
            <a:off x="900113" y="404813"/>
            <a:ext cx="2286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38607" name="Line 15"/>
          <p:cNvSpPr>
            <a:spLocks noChangeShapeType="1"/>
          </p:cNvSpPr>
          <p:nvPr/>
        </p:nvSpPr>
        <p:spPr bwMode="auto">
          <a:xfrm>
            <a:off x="5651500" y="333375"/>
            <a:ext cx="2286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38609" name="Line 17"/>
          <p:cNvSpPr>
            <a:spLocks noChangeShapeType="1"/>
          </p:cNvSpPr>
          <p:nvPr/>
        </p:nvSpPr>
        <p:spPr bwMode="auto">
          <a:xfrm>
            <a:off x="3276600" y="3276600"/>
            <a:ext cx="2286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38611" name="Text Box 19"/>
          <p:cNvSpPr txBox="1">
            <a:spLocks noChangeArrowheads="1"/>
          </p:cNvSpPr>
          <p:nvPr/>
        </p:nvSpPr>
        <p:spPr bwMode="auto">
          <a:xfrm>
            <a:off x="4133850" y="1341438"/>
            <a:ext cx="8763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a:ea typeface="宋体" charset="-122"/>
              </a:rPr>
              <a:t>FAT</a:t>
            </a:r>
          </a:p>
        </p:txBody>
      </p:sp>
      <p:sp>
        <p:nvSpPr>
          <p:cNvPr id="238612" name="Text Box 20"/>
          <p:cNvSpPr txBox="1">
            <a:spLocks noChangeArrowheads="1"/>
          </p:cNvSpPr>
          <p:nvPr/>
        </p:nvSpPr>
        <p:spPr bwMode="auto">
          <a:xfrm>
            <a:off x="3768725" y="1989138"/>
            <a:ext cx="181133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a:ea typeface="宋体" charset="-122"/>
              </a:rPr>
              <a:t>（压脂）</a:t>
            </a:r>
          </a:p>
        </p:txBody>
      </p:sp>
    </p:spTree>
    <p:extLst>
      <p:ext uri="{BB962C8B-B14F-4D97-AF65-F5344CB8AC3E}">
        <p14:creationId xmlns:p14="http://schemas.microsoft.com/office/powerpoint/2010/main" xmlns="" val="6513650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8605"/>
                                        </p:tgtEl>
                                        <p:attrNameLst>
                                          <p:attrName>style.visibility</p:attrName>
                                        </p:attrNameLst>
                                      </p:cBhvr>
                                      <p:to>
                                        <p:strVal val="visible"/>
                                      </p:to>
                                    </p:set>
                                    <p:animEffect transition="in" filter="box(in)">
                                      <p:cBhvr>
                                        <p:cTn id="7" dur="500"/>
                                        <p:tgtEl>
                                          <p:spTgt spid="238605"/>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38607"/>
                                        </p:tgtEl>
                                        <p:attrNameLst>
                                          <p:attrName>style.visibility</p:attrName>
                                        </p:attrNameLst>
                                      </p:cBhvr>
                                      <p:to>
                                        <p:strVal val="visible"/>
                                      </p:to>
                                    </p:set>
                                    <p:animEffect transition="in" filter="box(in)">
                                      <p:cBhvr>
                                        <p:cTn id="11" dur="500"/>
                                        <p:tgtEl>
                                          <p:spTgt spid="238607"/>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38609"/>
                                        </p:tgtEl>
                                        <p:attrNameLst>
                                          <p:attrName>style.visibility</p:attrName>
                                        </p:attrNameLst>
                                      </p:cBhvr>
                                      <p:to>
                                        <p:strVal val="visible"/>
                                      </p:to>
                                    </p:set>
                                    <p:animEffect transition="in" filter="box(in)">
                                      <p:cBhvr>
                                        <p:cTn id="15" dur="500"/>
                                        <p:tgtEl>
                                          <p:spTgt spid="238609"/>
                                        </p:tgtEl>
                                      </p:cBhvr>
                                    </p:animEffect>
                                  </p:childTnLst>
                                </p:cTn>
                              </p:par>
                            </p:childTnLst>
                          </p:cTn>
                        </p:par>
                        <p:par>
                          <p:cTn id="16" fill="hold" nodeType="afterGroup">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238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p:bldP spid="238605" grpId="0" animBg="1"/>
      <p:bldP spid="238607" grpId="0" animBg="1"/>
      <p:bldP spid="23860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88" name="Text Box 24"/>
          <p:cNvSpPr txBox="1">
            <a:spLocks noChangeArrowheads="1"/>
          </p:cNvSpPr>
          <p:nvPr/>
        </p:nvSpPr>
        <p:spPr bwMode="auto">
          <a:xfrm>
            <a:off x="8274050" y="3159125"/>
            <a:ext cx="8699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泪后嵴</a:t>
            </a:r>
          </a:p>
        </p:txBody>
      </p:sp>
      <p:pic>
        <p:nvPicPr>
          <p:cNvPr id="2160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l="11771" t="5212" r="4781" b="10286"/>
          <a:stretch>
            <a:fillRect/>
          </a:stretch>
        </p:blipFill>
        <p:spPr bwMode="auto">
          <a:xfrm>
            <a:off x="1649413" y="0"/>
            <a:ext cx="584517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6067" name="Line 3"/>
          <p:cNvSpPr>
            <a:spLocks noChangeShapeType="1"/>
          </p:cNvSpPr>
          <p:nvPr/>
        </p:nvSpPr>
        <p:spPr bwMode="auto">
          <a:xfrm>
            <a:off x="5181600" y="542925"/>
            <a:ext cx="2667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6068" name="Line 4"/>
          <p:cNvSpPr>
            <a:spLocks noChangeShapeType="1"/>
          </p:cNvSpPr>
          <p:nvPr/>
        </p:nvSpPr>
        <p:spPr bwMode="auto">
          <a:xfrm>
            <a:off x="5715000" y="1746250"/>
            <a:ext cx="21336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6069" name="Line 5"/>
          <p:cNvSpPr>
            <a:spLocks noChangeShapeType="1"/>
          </p:cNvSpPr>
          <p:nvPr/>
        </p:nvSpPr>
        <p:spPr bwMode="auto">
          <a:xfrm>
            <a:off x="5486400" y="1914525"/>
            <a:ext cx="152400" cy="168275"/>
          </a:xfrm>
          <a:prstGeom prst="line">
            <a:avLst/>
          </a:prstGeom>
          <a:noFill/>
          <a:ln w="38100">
            <a:solidFill>
              <a:srgbClr val="D8240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6070" name="Line 6"/>
          <p:cNvSpPr>
            <a:spLocks noChangeShapeType="1"/>
          </p:cNvSpPr>
          <p:nvPr/>
        </p:nvSpPr>
        <p:spPr bwMode="auto">
          <a:xfrm>
            <a:off x="5638800" y="2082800"/>
            <a:ext cx="2057400" cy="22225"/>
          </a:xfrm>
          <a:prstGeom prst="line">
            <a:avLst/>
          </a:prstGeom>
          <a:noFill/>
          <a:ln w="38100">
            <a:solidFill>
              <a:srgbClr val="D8240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6071" name="Line 7"/>
          <p:cNvSpPr>
            <a:spLocks noChangeShapeType="1"/>
          </p:cNvSpPr>
          <p:nvPr/>
        </p:nvSpPr>
        <p:spPr bwMode="auto">
          <a:xfrm>
            <a:off x="5562600" y="2587625"/>
            <a:ext cx="2209800" cy="0"/>
          </a:xfrm>
          <a:prstGeom prst="line">
            <a:avLst/>
          </a:prstGeom>
          <a:noFill/>
          <a:ln w="38100">
            <a:solidFill>
              <a:srgbClr val="D8240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6072" name="Line 8"/>
          <p:cNvSpPr>
            <a:spLocks noChangeShapeType="1"/>
          </p:cNvSpPr>
          <p:nvPr/>
        </p:nvSpPr>
        <p:spPr bwMode="auto">
          <a:xfrm>
            <a:off x="6248400" y="3046413"/>
            <a:ext cx="1447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6073" name="Line 9"/>
          <p:cNvSpPr>
            <a:spLocks noChangeShapeType="1"/>
          </p:cNvSpPr>
          <p:nvPr/>
        </p:nvSpPr>
        <p:spPr bwMode="auto">
          <a:xfrm flipV="1">
            <a:off x="5943600" y="3260725"/>
            <a:ext cx="2286000" cy="4763"/>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6074" name="Line 10"/>
          <p:cNvSpPr>
            <a:spLocks noChangeShapeType="1"/>
          </p:cNvSpPr>
          <p:nvPr/>
        </p:nvSpPr>
        <p:spPr bwMode="auto">
          <a:xfrm>
            <a:off x="5791200" y="4367213"/>
            <a:ext cx="1905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6075" name="Line 11"/>
          <p:cNvSpPr>
            <a:spLocks noChangeShapeType="1"/>
          </p:cNvSpPr>
          <p:nvPr/>
        </p:nvSpPr>
        <p:spPr bwMode="auto">
          <a:xfrm flipV="1">
            <a:off x="5105400" y="4859338"/>
            <a:ext cx="26670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6076" name="Line 12"/>
          <p:cNvSpPr>
            <a:spLocks noChangeShapeType="1"/>
          </p:cNvSpPr>
          <p:nvPr/>
        </p:nvSpPr>
        <p:spPr bwMode="auto">
          <a:xfrm flipH="1">
            <a:off x="1371600" y="820738"/>
            <a:ext cx="2590800" cy="8413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6077" name="Line 13"/>
          <p:cNvSpPr>
            <a:spLocks noChangeShapeType="1"/>
          </p:cNvSpPr>
          <p:nvPr/>
        </p:nvSpPr>
        <p:spPr bwMode="auto">
          <a:xfrm flipH="1">
            <a:off x="1371600" y="1662113"/>
            <a:ext cx="1676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6078" name="Line 14"/>
          <p:cNvSpPr>
            <a:spLocks noChangeShapeType="1"/>
          </p:cNvSpPr>
          <p:nvPr/>
        </p:nvSpPr>
        <p:spPr bwMode="auto">
          <a:xfrm flipH="1">
            <a:off x="1371600" y="2082800"/>
            <a:ext cx="3657600" cy="0"/>
          </a:xfrm>
          <a:prstGeom prst="line">
            <a:avLst/>
          </a:prstGeom>
          <a:noFill/>
          <a:ln w="38100">
            <a:solidFill>
              <a:srgbClr val="D8240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6079" name="Line 15"/>
          <p:cNvSpPr>
            <a:spLocks noChangeShapeType="1"/>
          </p:cNvSpPr>
          <p:nvPr/>
        </p:nvSpPr>
        <p:spPr bwMode="auto">
          <a:xfrm flipH="1">
            <a:off x="1371600" y="2879725"/>
            <a:ext cx="2362200" cy="0"/>
          </a:xfrm>
          <a:prstGeom prst="line">
            <a:avLst/>
          </a:prstGeom>
          <a:noFill/>
          <a:ln w="38100">
            <a:solidFill>
              <a:srgbClr val="D8240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6080" name="Line 16"/>
          <p:cNvSpPr>
            <a:spLocks noChangeShapeType="1"/>
          </p:cNvSpPr>
          <p:nvPr/>
        </p:nvSpPr>
        <p:spPr bwMode="auto">
          <a:xfrm flipH="1">
            <a:off x="1295400" y="3640138"/>
            <a:ext cx="2743200" cy="0"/>
          </a:xfrm>
          <a:prstGeom prst="line">
            <a:avLst/>
          </a:prstGeom>
          <a:noFill/>
          <a:ln w="38100">
            <a:solidFill>
              <a:srgbClr val="D8240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6081" name="Line 17"/>
          <p:cNvSpPr>
            <a:spLocks noChangeShapeType="1"/>
          </p:cNvSpPr>
          <p:nvPr/>
        </p:nvSpPr>
        <p:spPr bwMode="auto">
          <a:xfrm flipH="1">
            <a:off x="838200" y="4102100"/>
            <a:ext cx="33528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6082" name="Line 18"/>
          <p:cNvSpPr>
            <a:spLocks noChangeShapeType="1"/>
          </p:cNvSpPr>
          <p:nvPr/>
        </p:nvSpPr>
        <p:spPr bwMode="auto">
          <a:xfrm flipH="1">
            <a:off x="1447800" y="4476750"/>
            <a:ext cx="1143000" cy="0"/>
          </a:xfrm>
          <a:prstGeom prst="line">
            <a:avLst/>
          </a:prstGeom>
          <a:noFill/>
          <a:ln w="38100">
            <a:solidFill>
              <a:srgbClr val="D8240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6083" name="Text Box 19"/>
          <p:cNvSpPr txBox="1">
            <a:spLocks noChangeArrowheads="1"/>
          </p:cNvSpPr>
          <p:nvPr/>
        </p:nvSpPr>
        <p:spPr bwMode="auto">
          <a:xfrm>
            <a:off x="7848600" y="315913"/>
            <a:ext cx="10985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眶上切迹</a:t>
            </a:r>
          </a:p>
        </p:txBody>
      </p:sp>
      <p:sp>
        <p:nvSpPr>
          <p:cNvPr id="216084" name="Text Box 20"/>
          <p:cNvSpPr txBox="1">
            <a:spLocks noChangeArrowheads="1"/>
          </p:cNvSpPr>
          <p:nvPr/>
        </p:nvSpPr>
        <p:spPr bwMode="auto">
          <a:xfrm>
            <a:off x="7848600" y="1493838"/>
            <a:ext cx="8699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筛后孔</a:t>
            </a:r>
          </a:p>
        </p:txBody>
      </p:sp>
      <p:sp>
        <p:nvSpPr>
          <p:cNvPr id="216085" name="Text Box 21"/>
          <p:cNvSpPr txBox="1">
            <a:spLocks noChangeArrowheads="1"/>
          </p:cNvSpPr>
          <p:nvPr/>
        </p:nvSpPr>
        <p:spPr bwMode="auto">
          <a:xfrm>
            <a:off x="7772400" y="1914525"/>
            <a:ext cx="10985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视神经管</a:t>
            </a:r>
          </a:p>
        </p:txBody>
      </p:sp>
      <p:sp>
        <p:nvSpPr>
          <p:cNvPr id="216086" name="Text Box 22"/>
          <p:cNvSpPr txBox="1">
            <a:spLocks noChangeArrowheads="1"/>
          </p:cNvSpPr>
          <p:nvPr/>
        </p:nvSpPr>
        <p:spPr bwMode="auto">
          <a:xfrm>
            <a:off x="7772400" y="2419350"/>
            <a:ext cx="10985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筛骨眶板</a:t>
            </a:r>
          </a:p>
        </p:txBody>
      </p:sp>
      <p:sp>
        <p:nvSpPr>
          <p:cNvPr id="216087" name="Text Box 23"/>
          <p:cNvSpPr txBox="1">
            <a:spLocks noChangeArrowheads="1"/>
          </p:cNvSpPr>
          <p:nvPr/>
        </p:nvSpPr>
        <p:spPr bwMode="auto">
          <a:xfrm>
            <a:off x="7696200" y="2840038"/>
            <a:ext cx="8699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泪囊窝</a:t>
            </a:r>
          </a:p>
        </p:txBody>
      </p:sp>
      <p:sp>
        <p:nvSpPr>
          <p:cNvPr id="216089" name="Line 25"/>
          <p:cNvSpPr>
            <a:spLocks noChangeShapeType="1"/>
          </p:cNvSpPr>
          <p:nvPr/>
        </p:nvSpPr>
        <p:spPr bwMode="auto">
          <a:xfrm>
            <a:off x="5105400" y="3516313"/>
            <a:ext cx="2438400" cy="0"/>
          </a:xfrm>
          <a:prstGeom prst="line">
            <a:avLst/>
          </a:prstGeom>
          <a:noFill/>
          <a:ln w="38100">
            <a:solidFill>
              <a:srgbClr val="D8240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latin typeface="华文宋体" panose="02010600040101010101" pitchFamily="2" charset="-122"/>
              <a:ea typeface="华文宋体" panose="02010600040101010101" pitchFamily="2" charset="-122"/>
            </a:endParaRPr>
          </a:p>
        </p:txBody>
      </p:sp>
      <p:sp>
        <p:nvSpPr>
          <p:cNvPr id="216090" name="Text Box 26"/>
          <p:cNvSpPr txBox="1">
            <a:spLocks noChangeArrowheads="1"/>
          </p:cNvSpPr>
          <p:nvPr/>
        </p:nvSpPr>
        <p:spPr bwMode="auto">
          <a:xfrm>
            <a:off x="7543800" y="3389313"/>
            <a:ext cx="132715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上颌骨眶面</a:t>
            </a:r>
          </a:p>
        </p:txBody>
      </p:sp>
      <p:sp>
        <p:nvSpPr>
          <p:cNvPr id="216091" name="Text Box 27"/>
          <p:cNvSpPr txBox="1">
            <a:spLocks noChangeArrowheads="1"/>
          </p:cNvSpPr>
          <p:nvPr/>
        </p:nvSpPr>
        <p:spPr bwMode="auto">
          <a:xfrm>
            <a:off x="7772400" y="4102100"/>
            <a:ext cx="8699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上颌骨</a:t>
            </a:r>
          </a:p>
        </p:txBody>
      </p:sp>
      <p:sp>
        <p:nvSpPr>
          <p:cNvPr id="216092" name="Text Box 28"/>
          <p:cNvSpPr txBox="1">
            <a:spLocks noChangeArrowheads="1"/>
          </p:cNvSpPr>
          <p:nvPr/>
        </p:nvSpPr>
        <p:spPr bwMode="auto">
          <a:xfrm>
            <a:off x="7848600" y="4691063"/>
            <a:ext cx="8699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眶下孔</a:t>
            </a:r>
          </a:p>
        </p:txBody>
      </p:sp>
      <p:sp>
        <p:nvSpPr>
          <p:cNvPr id="216093" name="Text Box 29"/>
          <p:cNvSpPr txBox="1">
            <a:spLocks noChangeArrowheads="1"/>
          </p:cNvSpPr>
          <p:nvPr/>
        </p:nvSpPr>
        <p:spPr bwMode="auto">
          <a:xfrm>
            <a:off x="685800" y="4270375"/>
            <a:ext cx="641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颧骨</a:t>
            </a:r>
          </a:p>
        </p:txBody>
      </p:sp>
      <p:sp>
        <p:nvSpPr>
          <p:cNvPr id="216094" name="Text Box 30"/>
          <p:cNvSpPr txBox="1">
            <a:spLocks noChangeArrowheads="1"/>
          </p:cNvSpPr>
          <p:nvPr/>
        </p:nvSpPr>
        <p:spPr bwMode="auto">
          <a:xfrm>
            <a:off x="0" y="3933825"/>
            <a:ext cx="8699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眶下沟</a:t>
            </a:r>
          </a:p>
        </p:txBody>
      </p:sp>
      <p:sp>
        <p:nvSpPr>
          <p:cNvPr id="216095" name="Text Box 31"/>
          <p:cNvSpPr txBox="1">
            <a:spLocks noChangeArrowheads="1"/>
          </p:cNvSpPr>
          <p:nvPr/>
        </p:nvSpPr>
        <p:spPr bwMode="auto">
          <a:xfrm>
            <a:off x="468313" y="3429000"/>
            <a:ext cx="8699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眶下裂</a:t>
            </a:r>
          </a:p>
        </p:txBody>
      </p:sp>
      <p:sp>
        <p:nvSpPr>
          <p:cNvPr id="216096" name="Text Box 32"/>
          <p:cNvSpPr txBox="1">
            <a:spLocks noChangeArrowheads="1"/>
          </p:cNvSpPr>
          <p:nvPr/>
        </p:nvSpPr>
        <p:spPr bwMode="auto">
          <a:xfrm>
            <a:off x="228600" y="2671763"/>
            <a:ext cx="10985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蝶骨眶面</a:t>
            </a:r>
          </a:p>
        </p:txBody>
      </p:sp>
      <p:sp>
        <p:nvSpPr>
          <p:cNvPr id="216097" name="Text Box 33"/>
          <p:cNvSpPr txBox="1">
            <a:spLocks noChangeArrowheads="1"/>
          </p:cNvSpPr>
          <p:nvPr/>
        </p:nvSpPr>
        <p:spPr bwMode="auto">
          <a:xfrm>
            <a:off x="381000" y="1914525"/>
            <a:ext cx="8699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眶上裂</a:t>
            </a:r>
          </a:p>
        </p:txBody>
      </p:sp>
      <p:sp>
        <p:nvSpPr>
          <p:cNvPr id="216098" name="Text Box 34"/>
          <p:cNvSpPr txBox="1">
            <a:spLocks noChangeArrowheads="1"/>
          </p:cNvSpPr>
          <p:nvPr/>
        </p:nvSpPr>
        <p:spPr bwMode="auto">
          <a:xfrm>
            <a:off x="533400" y="1493838"/>
            <a:ext cx="8699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1800" b="0">
                <a:latin typeface="华文宋体" panose="02010600040101010101" pitchFamily="2" charset="-122"/>
                <a:ea typeface="华文宋体" panose="02010600040101010101" pitchFamily="2" charset="-122"/>
              </a:rPr>
              <a:t>泪腺窝</a:t>
            </a:r>
          </a:p>
        </p:txBody>
      </p:sp>
      <p:sp>
        <p:nvSpPr>
          <p:cNvPr id="216099" name="Text Box 35"/>
          <p:cNvSpPr txBox="1">
            <a:spLocks noChangeArrowheads="1"/>
          </p:cNvSpPr>
          <p:nvPr/>
        </p:nvSpPr>
        <p:spPr bwMode="auto">
          <a:xfrm>
            <a:off x="381000" y="736600"/>
            <a:ext cx="8699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1800" b="0">
                <a:latin typeface="华文宋体" panose="02010600040101010101" pitchFamily="2" charset="-122"/>
                <a:ea typeface="华文宋体" panose="02010600040101010101" pitchFamily="2" charset="-122"/>
              </a:rPr>
              <a:t>眶上缘</a:t>
            </a:r>
          </a:p>
        </p:txBody>
      </p:sp>
      <p:sp>
        <p:nvSpPr>
          <p:cNvPr id="216100" name="Text Box 36"/>
          <p:cNvSpPr txBox="1">
            <a:spLocks noChangeArrowheads="1"/>
          </p:cNvSpPr>
          <p:nvPr/>
        </p:nvSpPr>
        <p:spPr bwMode="auto">
          <a:xfrm>
            <a:off x="3276600" y="6165850"/>
            <a:ext cx="990600" cy="366713"/>
          </a:xfrm>
          <a:prstGeom prst="rect">
            <a:avLst/>
          </a:prstGeom>
          <a:solidFill>
            <a:schemeClr val="tx1"/>
          </a:solidFill>
          <a:ln>
            <a:noFill/>
          </a:ln>
          <a:effectLst/>
          <a:extLs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zh-CN" altLang="en-US" sz="1800" b="0">
              <a:solidFill>
                <a:schemeClr val="bg1"/>
              </a:solidFill>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xmlns="" val="40136154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0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0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60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609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6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85" grpId="0"/>
      <p:bldP spid="216086" grpId="0"/>
      <p:bldP spid="216090" grpId="0"/>
      <p:bldP spid="216095" grpId="0"/>
      <p:bldP spid="216096" grpId="0"/>
      <p:bldP spid="21609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4294967295"/>
          </p:nvPr>
        </p:nvSpPr>
        <p:spPr>
          <a:xfrm>
            <a:off x="683568" y="260648"/>
            <a:ext cx="8077200" cy="6172200"/>
          </a:xfrm>
        </p:spPr>
        <p:txBody>
          <a:bodyPr>
            <a:noAutofit/>
          </a:bodyPr>
          <a:lstStyle/>
          <a:p>
            <a:pPr marL="0" indent="0">
              <a:lnSpc>
                <a:spcPct val="150000"/>
              </a:lnSpc>
              <a:buNone/>
            </a:pPr>
            <a:r>
              <a:rPr lang="zh-CN" altLang="en-US" sz="2400" dirty="0">
                <a:latin typeface="华文宋体" panose="02010600040101010101" pitchFamily="2" charset="-122"/>
                <a:ea typeface="华文宋体" panose="02010600040101010101" pitchFamily="2" charset="-122"/>
              </a:rPr>
              <a:t>根据其发生部位，眼眶炎性假瘤分型：</a:t>
            </a:r>
            <a:endParaRPr lang="en-US" altLang="zh-CN" sz="2400" dirty="0">
              <a:latin typeface="华文宋体" panose="02010600040101010101" pitchFamily="2" charset="-122"/>
              <a:ea typeface="华文宋体" panose="02010600040101010101" pitchFamily="2" charset="-122"/>
            </a:endParaRPr>
          </a:p>
          <a:p>
            <a:pPr marL="0" indent="0">
              <a:lnSpc>
                <a:spcPct val="150000"/>
              </a:lnSpc>
              <a:buNone/>
            </a:pPr>
            <a:r>
              <a:rPr lang="en-US" altLang="zh-CN" sz="2400" dirty="0">
                <a:latin typeface="华文宋体" panose="02010600040101010101" pitchFamily="2" charset="-122"/>
                <a:ea typeface="华文宋体" panose="02010600040101010101" pitchFamily="2" charset="-122"/>
              </a:rPr>
              <a:t>①</a:t>
            </a:r>
            <a:r>
              <a:rPr lang="zh-CN" altLang="en-US" sz="2400" dirty="0">
                <a:solidFill>
                  <a:srgbClr val="FF0000"/>
                </a:solidFill>
                <a:latin typeface="华文宋体" panose="02010600040101010101" pitchFamily="2" charset="-122"/>
                <a:ea typeface="华文宋体" panose="02010600040101010101" pitchFamily="2" charset="-122"/>
              </a:rPr>
              <a:t>眶隔前炎型</a:t>
            </a:r>
            <a:r>
              <a:rPr lang="zh-CN" altLang="en-US" sz="2400" dirty="0">
                <a:latin typeface="华文宋体" panose="02010600040101010101" pitchFamily="2" charset="-122"/>
                <a:ea typeface="华文宋体" panose="02010600040101010101" pitchFamily="2" charset="-122"/>
              </a:rPr>
              <a:t>：眼睑组织肿胀增厚</a:t>
            </a:r>
            <a:r>
              <a:rPr lang="en-US" altLang="zh-CN" sz="2400" dirty="0">
                <a:latin typeface="华文宋体" panose="02010600040101010101" pitchFamily="2" charset="-122"/>
                <a:ea typeface="华文宋体" panose="02010600040101010101" pitchFamily="2" charset="-122"/>
              </a:rPr>
              <a:t>;</a:t>
            </a:r>
            <a:r>
              <a:rPr lang="zh-CN" altLang="en-US" sz="2400" dirty="0">
                <a:latin typeface="华文宋体" panose="02010600040101010101" pitchFamily="2" charset="-122"/>
                <a:ea typeface="华文宋体" panose="02010600040101010101" pitchFamily="2" charset="-122"/>
              </a:rPr>
              <a:t>（病例一）</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②</a:t>
            </a:r>
            <a:r>
              <a:rPr lang="zh-CN" altLang="en-US" sz="2400" dirty="0">
                <a:solidFill>
                  <a:srgbClr val="FF0000"/>
                </a:solidFill>
                <a:latin typeface="华文宋体" panose="02010600040101010101" pitchFamily="2" charset="-122"/>
                <a:ea typeface="华文宋体" panose="02010600040101010101" pitchFamily="2" charset="-122"/>
              </a:rPr>
              <a:t>巩膜周围炎型</a:t>
            </a:r>
            <a:r>
              <a:rPr lang="zh-CN" altLang="en-US" sz="2400" dirty="0">
                <a:latin typeface="华文宋体" panose="02010600040101010101" pitchFamily="2" charset="-122"/>
                <a:ea typeface="华文宋体" panose="02010600040101010101" pitchFamily="2" charset="-122"/>
              </a:rPr>
              <a:t>：眼球壁增厚； （病例一）</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③</a:t>
            </a:r>
            <a:r>
              <a:rPr lang="zh-CN" altLang="en-US" sz="2400" dirty="0">
                <a:solidFill>
                  <a:srgbClr val="FF0000"/>
                </a:solidFill>
                <a:latin typeface="华文宋体" panose="02010600040101010101" pitchFamily="2" charset="-122"/>
                <a:ea typeface="华文宋体" panose="02010600040101010101" pitchFamily="2" charset="-122"/>
              </a:rPr>
              <a:t>泪腺炎型</a:t>
            </a:r>
            <a:r>
              <a:rPr lang="zh-CN" altLang="en-US" sz="2400" dirty="0">
                <a:latin typeface="华文宋体" panose="02010600040101010101" pitchFamily="2" charset="-122"/>
                <a:ea typeface="华文宋体" panose="02010600040101010101" pitchFamily="2" charset="-122"/>
              </a:rPr>
              <a:t>：泪腺增大； （病例一）</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④</a:t>
            </a:r>
            <a:r>
              <a:rPr lang="zh-CN" altLang="en-US" sz="2400" dirty="0">
                <a:solidFill>
                  <a:srgbClr val="FF0000"/>
                </a:solidFill>
                <a:latin typeface="华文宋体" panose="02010600040101010101" pitchFamily="2" charset="-122"/>
                <a:ea typeface="华文宋体" panose="02010600040101010101" pitchFamily="2" charset="-122"/>
              </a:rPr>
              <a:t>肿块型</a:t>
            </a:r>
            <a:r>
              <a:rPr lang="zh-CN" altLang="en-US" sz="2400" dirty="0">
                <a:latin typeface="华文宋体" panose="02010600040101010101" pitchFamily="2" charset="-122"/>
                <a:ea typeface="华文宋体" panose="02010600040101010101" pitchFamily="2" charset="-122"/>
              </a:rPr>
              <a:t>：眶内软组织肿块，边界清，轻中度强化；（病例二，三）</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⑤</a:t>
            </a:r>
            <a:r>
              <a:rPr lang="zh-CN" altLang="en-US" sz="2400" dirty="0">
                <a:solidFill>
                  <a:srgbClr val="FF0000"/>
                </a:solidFill>
                <a:latin typeface="华文宋体" panose="02010600040101010101" pitchFamily="2" charset="-122"/>
                <a:ea typeface="华文宋体" panose="02010600040101010101" pitchFamily="2" charset="-122"/>
              </a:rPr>
              <a:t>肌炎型</a:t>
            </a:r>
            <a:r>
              <a:rPr lang="zh-CN" altLang="en-US" sz="2400" dirty="0">
                <a:latin typeface="华文宋体" panose="02010600040101010101" pitchFamily="2" charset="-122"/>
                <a:ea typeface="华文宋体" panose="02010600040101010101" pitchFamily="2" charset="-122"/>
              </a:rPr>
              <a:t>：眼外肌的肌腹及肌腱同时增粗，上直肌及内直肌常见</a:t>
            </a:r>
            <a:r>
              <a:rPr lang="en-US" altLang="zh-CN" sz="2400" dirty="0">
                <a:latin typeface="华文宋体" panose="02010600040101010101" pitchFamily="2" charset="-122"/>
                <a:ea typeface="华文宋体" panose="02010600040101010101" pitchFamily="2" charset="-122"/>
              </a:rPr>
              <a:t>; </a:t>
            </a:r>
            <a:r>
              <a:rPr lang="zh-CN" altLang="en-US" sz="2400" dirty="0">
                <a:latin typeface="华文宋体" panose="02010600040101010101" pitchFamily="2" charset="-122"/>
                <a:ea typeface="华文宋体" panose="02010600040101010101" pitchFamily="2" charset="-122"/>
              </a:rPr>
              <a:t>（病例四）</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⑥</a:t>
            </a:r>
            <a:r>
              <a:rPr lang="zh-CN" altLang="en-US" sz="2400" dirty="0">
                <a:solidFill>
                  <a:srgbClr val="FF0000"/>
                </a:solidFill>
                <a:latin typeface="华文宋体" panose="02010600040101010101" pitchFamily="2" charset="-122"/>
                <a:ea typeface="华文宋体" panose="02010600040101010101" pitchFamily="2" charset="-122"/>
              </a:rPr>
              <a:t>视神经束膜炎型</a:t>
            </a:r>
            <a:r>
              <a:rPr lang="zh-CN" altLang="en-US" sz="2400" dirty="0">
                <a:latin typeface="华文宋体" panose="02010600040101010101" pitchFamily="2" charset="-122"/>
                <a:ea typeface="华文宋体" panose="02010600040101010101" pitchFamily="2" charset="-122"/>
              </a:rPr>
              <a:t>：视神经增粗，边缘模糊</a:t>
            </a:r>
            <a:r>
              <a:rPr lang="en-US" altLang="zh-CN" sz="2400" dirty="0">
                <a:latin typeface="华文宋体" panose="02010600040101010101" pitchFamily="2" charset="-122"/>
                <a:ea typeface="华文宋体" panose="02010600040101010101" pitchFamily="2" charset="-122"/>
              </a:rPr>
              <a:t>;</a:t>
            </a:r>
            <a:r>
              <a:rPr lang="zh-CN" altLang="en-US" sz="2400" dirty="0">
                <a:latin typeface="华文宋体" panose="02010600040101010101" pitchFamily="2" charset="-122"/>
                <a:ea typeface="华文宋体" panose="02010600040101010101" pitchFamily="2" charset="-122"/>
              </a:rPr>
              <a:t> （病例五）</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⑦</a:t>
            </a:r>
            <a:r>
              <a:rPr lang="zh-CN" altLang="en-US" sz="2400" dirty="0">
                <a:solidFill>
                  <a:srgbClr val="FF0000"/>
                </a:solidFill>
                <a:latin typeface="华文宋体" panose="02010600040101010101" pitchFamily="2" charset="-122"/>
                <a:ea typeface="华文宋体" panose="02010600040101010101" pitchFamily="2" charset="-122"/>
              </a:rPr>
              <a:t>弥漫型</a:t>
            </a:r>
            <a:r>
              <a:rPr lang="zh-CN" altLang="en-US" sz="2400" dirty="0">
                <a:latin typeface="华文宋体" panose="02010600040101010101" pitchFamily="2" charset="-122"/>
                <a:ea typeface="华文宋体" panose="02010600040101010101" pitchFamily="2" charset="-122"/>
              </a:rPr>
              <a:t>。 </a:t>
            </a:r>
          </a:p>
          <a:p>
            <a:pPr marL="0" indent="0">
              <a:lnSpc>
                <a:spcPct val="150000"/>
              </a:lnSpc>
              <a:buNone/>
            </a:pPr>
            <a:endParaRPr lang="zh-CN" altLang="en-US" sz="2800" dirty="0"/>
          </a:p>
        </p:txBody>
      </p:sp>
    </p:spTree>
    <p:extLst>
      <p:ext uri="{BB962C8B-B14F-4D97-AF65-F5344CB8AC3E}">
        <p14:creationId xmlns:p14="http://schemas.microsoft.com/office/powerpoint/2010/main" xmlns="" val="19345525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Line 2"/>
          <p:cNvSpPr>
            <a:spLocks noChangeShapeType="1"/>
          </p:cNvSpPr>
          <p:nvPr/>
        </p:nvSpPr>
        <p:spPr bwMode="auto">
          <a:xfrm>
            <a:off x="2743200" y="1143000"/>
            <a:ext cx="30480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0643" name="Line 3"/>
          <p:cNvSpPr>
            <a:spLocks noChangeShapeType="1"/>
          </p:cNvSpPr>
          <p:nvPr/>
        </p:nvSpPr>
        <p:spPr bwMode="auto">
          <a:xfrm>
            <a:off x="6781800" y="1295400"/>
            <a:ext cx="381000" cy="152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0644" name="Line 4"/>
          <p:cNvSpPr>
            <a:spLocks noChangeShapeType="1"/>
          </p:cNvSpPr>
          <p:nvPr/>
        </p:nvSpPr>
        <p:spPr bwMode="auto">
          <a:xfrm>
            <a:off x="2819400" y="4114800"/>
            <a:ext cx="30480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0645" name="Line 5"/>
          <p:cNvSpPr>
            <a:spLocks noChangeShapeType="1"/>
          </p:cNvSpPr>
          <p:nvPr/>
        </p:nvSpPr>
        <p:spPr bwMode="auto">
          <a:xfrm>
            <a:off x="7010400" y="4114800"/>
            <a:ext cx="30480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0647" name="Text Box 7"/>
          <p:cNvSpPr txBox="1">
            <a:spLocks noChangeArrowheads="1"/>
          </p:cNvSpPr>
          <p:nvPr/>
        </p:nvSpPr>
        <p:spPr bwMode="auto">
          <a:xfrm>
            <a:off x="4006850" y="92075"/>
            <a:ext cx="1357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2400">
                <a:solidFill>
                  <a:srgbClr val="FFFF00"/>
                </a:solidFill>
                <a:ea typeface="宋体" charset="-122"/>
              </a:rPr>
              <a:t>病例二</a:t>
            </a:r>
          </a:p>
        </p:txBody>
      </p:sp>
      <p:grpSp>
        <p:nvGrpSpPr>
          <p:cNvPr id="240648" name="Group 8"/>
          <p:cNvGrpSpPr>
            <a:grpSpLocks/>
          </p:cNvGrpSpPr>
          <p:nvPr/>
        </p:nvGrpSpPr>
        <p:grpSpPr bwMode="auto">
          <a:xfrm>
            <a:off x="530225" y="563563"/>
            <a:ext cx="8050213" cy="5729287"/>
            <a:chOff x="342" y="432"/>
            <a:chExt cx="5071" cy="3609"/>
          </a:xfrm>
        </p:grpSpPr>
        <p:pic>
          <p:nvPicPr>
            <p:cNvPr id="240649" name="Picture 9" descr="31125809524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 y="432"/>
              <a:ext cx="5070" cy="1798"/>
            </a:xfrm>
            <a:prstGeom prst="rect">
              <a:avLst/>
            </a:prstGeom>
            <a:noFill/>
            <a:extLst>
              <a:ext uri="{909E8E84-426E-40DD-AFC4-6F175D3DCCD1}">
                <a14:hiddenFill xmlns:a14="http://schemas.microsoft.com/office/drawing/2010/main" xmlns="">
                  <a:solidFill>
                    <a:srgbClr val="FFFFFF"/>
                  </a:solidFill>
                </a14:hiddenFill>
              </a:ext>
            </a:extLst>
          </p:spPr>
        </p:pic>
        <p:pic>
          <p:nvPicPr>
            <p:cNvPr id="240650" name="Picture 10" descr="31125818524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9" y="2160"/>
              <a:ext cx="5064" cy="188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40651" name="Text Box 11"/>
          <p:cNvSpPr txBox="1">
            <a:spLocks noChangeArrowheads="1"/>
          </p:cNvSpPr>
          <p:nvPr/>
        </p:nvSpPr>
        <p:spPr bwMode="auto">
          <a:xfrm>
            <a:off x="-15875" y="3200400"/>
            <a:ext cx="4048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R</a:t>
            </a:r>
          </a:p>
        </p:txBody>
      </p:sp>
      <p:sp>
        <p:nvSpPr>
          <p:cNvPr id="240652" name="Text Box 12"/>
          <p:cNvSpPr txBox="1">
            <a:spLocks noChangeArrowheads="1"/>
          </p:cNvSpPr>
          <p:nvPr/>
        </p:nvSpPr>
        <p:spPr bwMode="auto">
          <a:xfrm>
            <a:off x="8774113" y="3200400"/>
            <a:ext cx="3698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L</a:t>
            </a:r>
          </a:p>
        </p:txBody>
      </p:sp>
      <p:sp>
        <p:nvSpPr>
          <p:cNvPr id="240653" name="Text Box 13"/>
          <p:cNvSpPr txBox="1">
            <a:spLocks noChangeArrowheads="1"/>
          </p:cNvSpPr>
          <p:nvPr/>
        </p:nvSpPr>
        <p:spPr bwMode="auto">
          <a:xfrm>
            <a:off x="2111375" y="6308725"/>
            <a:ext cx="4908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CT                    </a:t>
            </a:r>
            <a:r>
              <a:rPr lang="zh-CN" altLang="en-US" sz="2400">
                <a:ea typeface="宋体" charset="-122"/>
              </a:rPr>
              <a:t>增强                   </a:t>
            </a:r>
            <a:r>
              <a:rPr lang="en-US" altLang="zh-CN" sz="2400">
                <a:ea typeface="宋体" charset="-122"/>
              </a:rPr>
              <a:t>AX</a:t>
            </a:r>
          </a:p>
        </p:txBody>
      </p:sp>
      <p:sp>
        <p:nvSpPr>
          <p:cNvPr id="240654" name="Line 14"/>
          <p:cNvSpPr>
            <a:spLocks noChangeShapeType="1"/>
          </p:cNvSpPr>
          <p:nvPr/>
        </p:nvSpPr>
        <p:spPr bwMode="auto">
          <a:xfrm flipV="1">
            <a:off x="2987675" y="1371600"/>
            <a:ext cx="136525" cy="328613"/>
          </a:xfrm>
          <a:prstGeom prst="line">
            <a:avLst/>
          </a:prstGeom>
          <a:noFill/>
          <a:ln w="38100">
            <a:solidFill>
              <a:srgbClr val="D8240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0655" name="Line 15"/>
          <p:cNvSpPr>
            <a:spLocks noChangeShapeType="1"/>
          </p:cNvSpPr>
          <p:nvPr/>
        </p:nvSpPr>
        <p:spPr bwMode="auto">
          <a:xfrm flipV="1">
            <a:off x="7164388" y="1447800"/>
            <a:ext cx="150812" cy="325438"/>
          </a:xfrm>
          <a:prstGeom prst="line">
            <a:avLst/>
          </a:prstGeom>
          <a:noFill/>
          <a:ln w="38100">
            <a:solidFill>
              <a:srgbClr val="D8240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0656" name="Line 16"/>
          <p:cNvSpPr>
            <a:spLocks noChangeShapeType="1"/>
          </p:cNvSpPr>
          <p:nvPr/>
        </p:nvSpPr>
        <p:spPr bwMode="auto">
          <a:xfrm flipV="1">
            <a:off x="2987675" y="4221163"/>
            <a:ext cx="157163" cy="358775"/>
          </a:xfrm>
          <a:prstGeom prst="line">
            <a:avLst/>
          </a:prstGeom>
          <a:noFill/>
          <a:ln w="38100">
            <a:solidFill>
              <a:srgbClr val="D8240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0657" name="Line 17"/>
          <p:cNvSpPr>
            <a:spLocks noChangeShapeType="1"/>
          </p:cNvSpPr>
          <p:nvPr/>
        </p:nvSpPr>
        <p:spPr bwMode="auto">
          <a:xfrm flipV="1">
            <a:off x="7092950" y="4149725"/>
            <a:ext cx="150813" cy="358775"/>
          </a:xfrm>
          <a:prstGeom prst="line">
            <a:avLst/>
          </a:prstGeom>
          <a:noFill/>
          <a:ln w="38100">
            <a:solidFill>
              <a:srgbClr val="D8240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xmlns="" val="20115252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0654"/>
                                        </p:tgtEl>
                                        <p:attrNameLst>
                                          <p:attrName>style.visibility</p:attrName>
                                        </p:attrNameLst>
                                      </p:cBhvr>
                                      <p:to>
                                        <p:strVal val="visible"/>
                                      </p:to>
                                    </p:set>
                                    <p:animEffect transition="in" filter="box(in)">
                                      <p:cBhvr>
                                        <p:cTn id="7" dur="500"/>
                                        <p:tgtEl>
                                          <p:spTgt spid="240654"/>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40655"/>
                                        </p:tgtEl>
                                        <p:attrNameLst>
                                          <p:attrName>style.visibility</p:attrName>
                                        </p:attrNameLst>
                                      </p:cBhvr>
                                      <p:to>
                                        <p:strVal val="visible"/>
                                      </p:to>
                                    </p:set>
                                    <p:animEffect transition="in" filter="box(in)">
                                      <p:cBhvr>
                                        <p:cTn id="11" dur="500"/>
                                        <p:tgtEl>
                                          <p:spTgt spid="240655"/>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40656"/>
                                        </p:tgtEl>
                                        <p:attrNameLst>
                                          <p:attrName>style.visibility</p:attrName>
                                        </p:attrNameLst>
                                      </p:cBhvr>
                                      <p:to>
                                        <p:strVal val="visible"/>
                                      </p:to>
                                    </p:set>
                                    <p:animEffect transition="in" filter="box(in)">
                                      <p:cBhvr>
                                        <p:cTn id="15" dur="500"/>
                                        <p:tgtEl>
                                          <p:spTgt spid="240656"/>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40657"/>
                                        </p:tgtEl>
                                        <p:attrNameLst>
                                          <p:attrName>style.visibility</p:attrName>
                                        </p:attrNameLst>
                                      </p:cBhvr>
                                      <p:to>
                                        <p:strVal val="visible"/>
                                      </p:to>
                                    </p:set>
                                    <p:animEffect transition="in" filter="box(in)">
                                      <p:cBhvr>
                                        <p:cTn id="19" dur="500"/>
                                        <p:tgtEl>
                                          <p:spTgt spid="240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4" grpId="0" animBg="1"/>
      <p:bldP spid="240655" grpId="0" animBg="1"/>
      <p:bldP spid="240656" grpId="0" animBg="1"/>
      <p:bldP spid="24065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2"/>
          <p:cNvSpPr txBox="1">
            <a:spLocks noChangeArrowheads="1"/>
          </p:cNvSpPr>
          <p:nvPr/>
        </p:nvSpPr>
        <p:spPr bwMode="auto">
          <a:xfrm>
            <a:off x="3943350" y="163513"/>
            <a:ext cx="14208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2400">
                <a:solidFill>
                  <a:srgbClr val="FFFF00"/>
                </a:solidFill>
                <a:ea typeface="宋体" charset="-122"/>
              </a:rPr>
              <a:t>病例三</a:t>
            </a:r>
          </a:p>
        </p:txBody>
      </p:sp>
      <p:sp>
        <p:nvSpPr>
          <p:cNvPr id="241667" name="Line 3"/>
          <p:cNvSpPr>
            <a:spLocks noChangeShapeType="1"/>
          </p:cNvSpPr>
          <p:nvPr/>
        </p:nvSpPr>
        <p:spPr bwMode="auto">
          <a:xfrm flipV="1">
            <a:off x="1371600" y="2209800"/>
            <a:ext cx="2286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1668" name="Line 4"/>
          <p:cNvSpPr>
            <a:spLocks noChangeShapeType="1"/>
          </p:cNvSpPr>
          <p:nvPr/>
        </p:nvSpPr>
        <p:spPr bwMode="auto">
          <a:xfrm flipV="1">
            <a:off x="6096000" y="2286000"/>
            <a:ext cx="1524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1669" name="Line 5"/>
          <p:cNvSpPr>
            <a:spLocks noChangeShapeType="1"/>
          </p:cNvSpPr>
          <p:nvPr/>
        </p:nvSpPr>
        <p:spPr bwMode="auto">
          <a:xfrm flipV="1">
            <a:off x="1371600" y="4953000"/>
            <a:ext cx="15240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1670" name="Line 6"/>
          <p:cNvSpPr>
            <a:spLocks noChangeShapeType="1"/>
          </p:cNvSpPr>
          <p:nvPr/>
        </p:nvSpPr>
        <p:spPr bwMode="auto">
          <a:xfrm flipV="1">
            <a:off x="6096000" y="5029200"/>
            <a:ext cx="1524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1671" name="Text Box 7"/>
          <p:cNvSpPr txBox="1">
            <a:spLocks noChangeArrowheads="1"/>
          </p:cNvSpPr>
          <p:nvPr/>
        </p:nvSpPr>
        <p:spPr bwMode="auto">
          <a:xfrm>
            <a:off x="3954463" y="6308725"/>
            <a:ext cx="18415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sz="2400">
                <a:ea typeface="宋体" charset="-122"/>
              </a:rPr>
              <a:t>MRI     AX</a:t>
            </a:r>
          </a:p>
        </p:txBody>
      </p:sp>
      <p:pic>
        <p:nvPicPr>
          <p:cNvPr id="241673" name="Picture 9" descr="1900174039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351213"/>
            <a:ext cx="4572000" cy="2895600"/>
          </a:xfrm>
          <a:prstGeom prst="rect">
            <a:avLst/>
          </a:prstGeom>
          <a:noFill/>
          <a:extLst>
            <a:ext uri="{909E8E84-426E-40DD-AFC4-6F175D3DCCD1}">
              <a14:hiddenFill xmlns:a14="http://schemas.microsoft.com/office/drawing/2010/main" xmlns="">
                <a:solidFill>
                  <a:srgbClr val="FFFFFF"/>
                </a:solidFill>
              </a14:hiddenFill>
            </a:ext>
          </a:extLst>
        </p:spPr>
      </p:pic>
      <p:pic>
        <p:nvPicPr>
          <p:cNvPr id="241674" name="Picture 10" descr="19001554391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3588" y="611188"/>
            <a:ext cx="4592637" cy="2740025"/>
          </a:xfrm>
          <a:prstGeom prst="rect">
            <a:avLst/>
          </a:prstGeom>
          <a:noFill/>
          <a:extLst>
            <a:ext uri="{909E8E84-426E-40DD-AFC4-6F175D3DCCD1}">
              <a14:hiddenFill xmlns:a14="http://schemas.microsoft.com/office/drawing/2010/main" xmlns="">
                <a:solidFill>
                  <a:srgbClr val="FFFFFF"/>
                </a:solidFill>
              </a14:hiddenFill>
            </a:ext>
          </a:extLst>
        </p:spPr>
      </p:pic>
      <p:pic>
        <p:nvPicPr>
          <p:cNvPr id="241675" name="Picture 11" descr="1900173539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612775"/>
            <a:ext cx="4572000" cy="2741613"/>
          </a:xfrm>
          <a:prstGeom prst="rect">
            <a:avLst/>
          </a:prstGeom>
          <a:noFill/>
          <a:extLst>
            <a:ext uri="{909E8E84-426E-40DD-AFC4-6F175D3DCCD1}">
              <a14:hiddenFill xmlns:a14="http://schemas.microsoft.com/office/drawing/2010/main" xmlns="">
                <a:solidFill>
                  <a:srgbClr val="FFFFFF"/>
                </a:solidFill>
              </a14:hiddenFill>
            </a:ext>
          </a:extLst>
        </p:spPr>
      </p:pic>
      <p:pic>
        <p:nvPicPr>
          <p:cNvPr id="241676" name="Picture 12" descr="19001748391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72000" y="3351213"/>
            <a:ext cx="4616450" cy="2895600"/>
          </a:xfrm>
          <a:prstGeom prst="rect">
            <a:avLst/>
          </a:prstGeom>
          <a:noFill/>
          <a:extLst>
            <a:ext uri="{909E8E84-426E-40DD-AFC4-6F175D3DCCD1}">
              <a14:hiddenFill xmlns:a14="http://schemas.microsoft.com/office/drawing/2010/main" xmlns="">
                <a:solidFill>
                  <a:srgbClr val="FFFFFF"/>
                </a:solidFill>
              </a14:hiddenFill>
            </a:ext>
          </a:extLst>
        </p:spPr>
      </p:pic>
      <p:sp>
        <p:nvSpPr>
          <p:cNvPr id="241677" name="Text Box 13"/>
          <p:cNvSpPr txBox="1">
            <a:spLocks noChangeArrowheads="1"/>
          </p:cNvSpPr>
          <p:nvPr/>
        </p:nvSpPr>
        <p:spPr bwMode="auto">
          <a:xfrm>
            <a:off x="3810000" y="760413"/>
            <a:ext cx="539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T2</a:t>
            </a:r>
          </a:p>
        </p:txBody>
      </p:sp>
      <p:sp>
        <p:nvSpPr>
          <p:cNvPr id="241678" name="Text Box 14"/>
          <p:cNvSpPr txBox="1">
            <a:spLocks noChangeArrowheads="1"/>
          </p:cNvSpPr>
          <p:nvPr/>
        </p:nvSpPr>
        <p:spPr bwMode="auto">
          <a:xfrm>
            <a:off x="4800600" y="760413"/>
            <a:ext cx="539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T1</a:t>
            </a:r>
          </a:p>
        </p:txBody>
      </p:sp>
      <p:sp>
        <p:nvSpPr>
          <p:cNvPr id="241679" name="Text Box 15"/>
          <p:cNvSpPr txBox="1">
            <a:spLocks noChangeArrowheads="1"/>
          </p:cNvSpPr>
          <p:nvPr/>
        </p:nvSpPr>
        <p:spPr bwMode="auto">
          <a:xfrm>
            <a:off x="3422650" y="3429000"/>
            <a:ext cx="11493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T2</a:t>
            </a:r>
            <a:r>
              <a:rPr lang="zh-CN" altLang="en-US" sz="2400" b="0">
                <a:ea typeface="宋体" charset="-122"/>
              </a:rPr>
              <a:t>压脂</a:t>
            </a:r>
          </a:p>
        </p:txBody>
      </p:sp>
      <p:sp>
        <p:nvSpPr>
          <p:cNvPr id="241680" name="Text Box 16"/>
          <p:cNvSpPr txBox="1">
            <a:spLocks noChangeArrowheads="1"/>
          </p:cNvSpPr>
          <p:nvPr/>
        </p:nvSpPr>
        <p:spPr bwMode="auto">
          <a:xfrm>
            <a:off x="4716463" y="3429000"/>
            <a:ext cx="793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0">
                <a:ea typeface="宋体" charset="-122"/>
              </a:rPr>
              <a:t>增强</a:t>
            </a:r>
          </a:p>
        </p:txBody>
      </p:sp>
      <p:sp>
        <p:nvSpPr>
          <p:cNvPr id="241681" name="Text Box 17"/>
          <p:cNvSpPr txBox="1">
            <a:spLocks noChangeArrowheads="1"/>
          </p:cNvSpPr>
          <p:nvPr/>
        </p:nvSpPr>
        <p:spPr bwMode="auto">
          <a:xfrm>
            <a:off x="0" y="3351213"/>
            <a:ext cx="4048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R</a:t>
            </a:r>
          </a:p>
        </p:txBody>
      </p:sp>
      <p:sp>
        <p:nvSpPr>
          <p:cNvPr id="241682" name="Text Box 18"/>
          <p:cNvSpPr txBox="1">
            <a:spLocks noChangeArrowheads="1"/>
          </p:cNvSpPr>
          <p:nvPr/>
        </p:nvSpPr>
        <p:spPr bwMode="auto">
          <a:xfrm>
            <a:off x="8789988" y="3351213"/>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L</a:t>
            </a:r>
          </a:p>
        </p:txBody>
      </p:sp>
      <p:sp>
        <p:nvSpPr>
          <p:cNvPr id="241683" name="Line 19"/>
          <p:cNvSpPr>
            <a:spLocks noChangeShapeType="1"/>
          </p:cNvSpPr>
          <p:nvPr/>
        </p:nvSpPr>
        <p:spPr bwMode="auto">
          <a:xfrm flipV="1">
            <a:off x="1295400" y="2057400"/>
            <a:ext cx="22860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1684" name="Line 20"/>
          <p:cNvSpPr>
            <a:spLocks noChangeShapeType="1"/>
          </p:cNvSpPr>
          <p:nvPr/>
        </p:nvSpPr>
        <p:spPr bwMode="auto">
          <a:xfrm flipV="1">
            <a:off x="5867400" y="2133600"/>
            <a:ext cx="22860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1685" name="Line 21"/>
          <p:cNvSpPr>
            <a:spLocks noChangeShapeType="1"/>
          </p:cNvSpPr>
          <p:nvPr/>
        </p:nvSpPr>
        <p:spPr bwMode="auto">
          <a:xfrm flipV="1">
            <a:off x="1219200" y="4800600"/>
            <a:ext cx="2286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1686" name="Line 22"/>
          <p:cNvSpPr>
            <a:spLocks noChangeShapeType="1"/>
          </p:cNvSpPr>
          <p:nvPr/>
        </p:nvSpPr>
        <p:spPr bwMode="auto">
          <a:xfrm flipV="1">
            <a:off x="6019800" y="4876800"/>
            <a:ext cx="22860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xmlns="" val="6231141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1683"/>
                                        </p:tgtEl>
                                        <p:attrNameLst>
                                          <p:attrName>style.visibility</p:attrName>
                                        </p:attrNameLst>
                                      </p:cBhvr>
                                      <p:to>
                                        <p:strVal val="visible"/>
                                      </p:to>
                                    </p:set>
                                    <p:animEffect transition="in" filter="box(in)">
                                      <p:cBhvr>
                                        <p:cTn id="7" dur="500"/>
                                        <p:tgtEl>
                                          <p:spTgt spid="241683"/>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41684"/>
                                        </p:tgtEl>
                                        <p:attrNameLst>
                                          <p:attrName>style.visibility</p:attrName>
                                        </p:attrNameLst>
                                      </p:cBhvr>
                                      <p:to>
                                        <p:strVal val="visible"/>
                                      </p:to>
                                    </p:set>
                                    <p:animEffect transition="in" filter="box(in)">
                                      <p:cBhvr>
                                        <p:cTn id="11" dur="500"/>
                                        <p:tgtEl>
                                          <p:spTgt spid="241684"/>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41685"/>
                                        </p:tgtEl>
                                        <p:attrNameLst>
                                          <p:attrName>style.visibility</p:attrName>
                                        </p:attrNameLst>
                                      </p:cBhvr>
                                      <p:to>
                                        <p:strVal val="visible"/>
                                      </p:to>
                                    </p:set>
                                    <p:animEffect transition="in" filter="box(in)">
                                      <p:cBhvr>
                                        <p:cTn id="15" dur="500"/>
                                        <p:tgtEl>
                                          <p:spTgt spid="241685"/>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41686"/>
                                        </p:tgtEl>
                                        <p:attrNameLst>
                                          <p:attrName>style.visibility</p:attrName>
                                        </p:attrNameLst>
                                      </p:cBhvr>
                                      <p:to>
                                        <p:strVal val="visible"/>
                                      </p:to>
                                    </p:set>
                                    <p:animEffect transition="in" filter="box(in)">
                                      <p:cBhvr>
                                        <p:cTn id="19" dur="500"/>
                                        <p:tgtEl>
                                          <p:spTgt spid="241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83" grpId="0" animBg="1"/>
      <p:bldP spid="241684" grpId="0" animBg="1"/>
      <p:bldP spid="241685" grpId="0" animBg="1"/>
      <p:bldP spid="24168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4294967295"/>
          </p:nvPr>
        </p:nvSpPr>
        <p:spPr>
          <a:xfrm>
            <a:off x="683568" y="260648"/>
            <a:ext cx="8077200" cy="6172200"/>
          </a:xfrm>
        </p:spPr>
        <p:txBody>
          <a:bodyPr>
            <a:noAutofit/>
          </a:bodyPr>
          <a:lstStyle/>
          <a:p>
            <a:pPr marL="0" indent="0">
              <a:lnSpc>
                <a:spcPct val="150000"/>
              </a:lnSpc>
              <a:buNone/>
            </a:pPr>
            <a:r>
              <a:rPr lang="zh-CN" altLang="en-US" sz="2400" dirty="0">
                <a:latin typeface="华文宋体" panose="02010600040101010101" pitchFamily="2" charset="-122"/>
                <a:ea typeface="华文宋体" panose="02010600040101010101" pitchFamily="2" charset="-122"/>
              </a:rPr>
              <a:t>根据其发生部位，眼眶炎性假瘤分型：</a:t>
            </a:r>
            <a:endParaRPr lang="en-US" altLang="zh-CN" sz="2400" dirty="0">
              <a:latin typeface="华文宋体" panose="02010600040101010101" pitchFamily="2" charset="-122"/>
              <a:ea typeface="华文宋体" panose="02010600040101010101" pitchFamily="2" charset="-122"/>
            </a:endParaRPr>
          </a:p>
          <a:p>
            <a:pPr marL="0" indent="0">
              <a:lnSpc>
                <a:spcPct val="150000"/>
              </a:lnSpc>
              <a:buNone/>
            </a:pPr>
            <a:r>
              <a:rPr lang="en-US" altLang="zh-CN" sz="2400" dirty="0">
                <a:latin typeface="华文宋体" panose="02010600040101010101" pitchFamily="2" charset="-122"/>
                <a:ea typeface="华文宋体" panose="02010600040101010101" pitchFamily="2" charset="-122"/>
              </a:rPr>
              <a:t>①</a:t>
            </a:r>
            <a:r>
              <a:rPr lang="zh-CN" altLang="en-US" sz="2400" dirty="0">
                <a:solidFill>
                  <a:srgbClr val="FF0000"/>
                </a:solidFill>
                <a:latin typeface="华文宋体" panose="02010600040101010101" pitchFamily="2" charset="-122"/>
                <a:ea typeface="华文宋体" panose="02010600040101010101" pitchFamily="2" charset="-122"/>
              </a:rPr>
              <a:t>眶隔前炎型</a:t>
            </a:r>
            <a:r>
              <a:rPr lang="zh-CN" altLang="en-US" sz="2400" dirty="0">
                <a:latin typeface="华文宋体" panose="02010600040101010101" pitchFamily="2" charset="-122"/>
                <a:ea typeface="华文宋体" panose="02010600040101010101" pitchFamily="2" charset="-122"/>
              </a:rPr>
              <a:t>：眼睑组织肿胀增厚</a:t>
            </a:r>
            <a:r>
              <a:rPr lang="en-US" altLang="zh-CN" sz="2400" dirty="0">
                <a:latin typeface="华文宋体" panose="02010600040101010101" pitchFamily="2" charset="-122"/>
                <a:ea typeface="华文宋体" panose="02010600040101010101" pitchFamily="2" charset="-122"/>
              </a:rPr>
              <a:t>;</a:t>
            </a:r>
            <a:r>
              <a:rPr lang="zh-CN" altLang="en-US" sz="2400" dirty="0">
                <a:latin typeface="华文宋体" panose="02010600040101010101" pitchFamily="2" charset="-122"/>
                <a:ea typeface="华文宋体" panose="02010600040101010101" pitchFamily="2" charset="-122"/>
              </a:rPr>
              <a:t>（病例一）</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②</a:t>
            </a:r>
            <a:r>
              <a:rPr lang="zh-CN" altLang="en-US" sz="2400" dirty="0">
                <a:solidFill>
                  <a:srgbClr val="FF0000"/>
                </a:solidFill>
                <a:latin typeface="华文宋体" panose="02010600040101010101" pitchFamily="2" charset="-122"/>
                <a:ea typeface="华文宋体" panose="02010600040101010101" pitchFamily="2" charset="-122"/>
              </a:rPr>
              <a:t>巩膜周围炎型</a:t>
            </a:r>
            <a:r>
              <a:rPr lang="zh-CN" altLang="en-US" sz="2400" dirty="0">
                <a:latin typeface="华文宋体" panose="02010600040101010101" pitchFamily="2" charset="-122"/>
                <a:ea typeface="华文宋体" panose="02010600040101010101" pitchFamily="2" charset="-122"/>
              </a:rPr>
              <a:t>：眼球壁增厚； （病例一）</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③</a:t>
            </a:r>
            <a:r>
              <a:rPr lang="zh-CN" altLang="en-US" sz="2400" dirty="0">
                <a:solidFill>
                  <a:srgbClr val="FF0000"/>
                </a:solidFill>
                <a:latin typeface="华文宋体" panose="02010600040101010101" pitchFamily="2" charset="-122"/>
                <a:ea typeface="华文宋体" panose="02010600040101010101" pitchFamily="2" charset="-122"/>
              </a:rPr>
              <a:t>泪腺炎型</a:t>
            </a:r>
            <a:r>
              <a:rPr lang="zh-CN" altLang="en-US" sz="2400" dirty="0">
                <a:latin typeface="华文宋体" panose="02010600040101010101" pitchFamily="2" charset="-122"/>
                <a:ea typeface="华文宋体" panose="02010600040101010101" pitchFamily="2" charset="-122"/>
              </a:rPr>
              <a:t>：泪腺增大； （病例一）</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④</a:t>
            </a:r>
            <a:r>
              <a:rPr lang="zh-CN" altLang="en-US" sz="2400" dirty="0">
                <a:solidFill>
                  <a:srgbClr val="FF0000"/>
                </a:solidFill>
                <a:latin typeface="华文宋体" panose="02010600040101010101" pitchFamily="2" charset="-122"/>
                <a:ea typeface="华文宋体" panose="02010600040101010101" pitchFamily="2" charset="-122"/>
              </a:rPr>
              <a:t>肿块型</a:t>
            </a:r>
            <a:r>
              <a:rPr lang="zh-CN" altLang="en-US" sz="2400" dirty="0">
                <a:latin typeface="华文宋体" panose="02010600040101010101" pitchFamily="2" charset="-122"/>
                <a:ea typeface="华文宋体" panose="02010600040101010101" pitchFamily="2" charset="-122"/>
              </a:rPr>
              <a:t>：眶内软组织肿块，边界清，轻中度强化；（病例二，三）</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⑤</a:t>
            </a:r>
            <a:r>
              <a:rPr lang="zh-CN" altLang="en-US" sz="2400" dirty="0">
                <a:solidFill>
                  <a:srgbClr val="FF0000"/>
                </a:solidFill>
                <a:latin typeface="华文宋体" panose="02010600040101010101" pitchFamily="2" charset="-122"/>
                <a:ea typeface="华文宋体" panose="02010600040101010101" pitchFamily="2" charset="-122"/>
              </a:rPr>
              <a:t>肌炎型</a:t>
            </a:r>
            <a:r>
              <a:rPr lang="zh-CN" altLang="en-US" sz="2400" dirty="0">
                <a:latin typeface="华文宋体" panose="02010600040101010101" pitchFamily="2" charset="-122"/>
                <a:ea typeface="华文宋体" panose="02010600040101010101" pitchFamily="2" charset="-122"/>
              </a:rPr>
              <a:t>：眼外肌的肌腹及肌腱同时增粗，上直肌及内直肌常见</a:t>
            </a:r>
            <a:r>
              <a:rPr lang="en-US" altLang="zh-CN" sz="2400" dirty="0">
                <a:latin typeface="华文宋体" panose="02010600040101010101" pitchFamily="2" charset="-122"/>
                <a:ea typeface="华文宋体" panose="02010600040101010101" pitchFamily="2" charset="-122"/>
              </a:rPr>
              <a:t>; </a:t>
            </a:r>
            <a:r>
              <a:rPr lang="zh-CN" altLang="en-US" sz="2400" dirty="0">
                <a:latin typeface="华文宋体" panose="02010600040101010101" pitchFamily="2" charset="-122"/>
                <a:ea typeface="华文宋体" panose="02010600040101010101" pitchFamily="2" charset="-122"/>
              </a:rPr>
              <a:t>（病例四）</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⑥</a:t>
            </a:r>
            <a:r>
              <a:rPr lang="zh-CN" altLang="en-US" sz="2400" dirty="0">
                <a:solidFill>
                  <a:srgbClr val="FF0000"/>
                </a:solidFill>
                <a:latin typeface="华文宋体" panose="02010600040101010101" pitchFamily="2" charset="-122"/>
                <a:ea typeface="华文宋体" panose="02010600040101010101" pitchFamily="2" charset="-122"/>
              </a:rPr>
              <a:t>视神经束膜炎型</a:t>
            </a:r>
            <a:r>
              <a:rPr lang="zh-CN" altLang="en-US" sz="2400" dirty="0">
                <a:latin typeface="华文宋体" panose="02010600040101010101" pitchFamily="2" charset="-122"/>
                <a:ea typeface="华文宋体" panose="02010600040101010101" pitchFamily="2" charset="-122"/>
              </a:rPr>
              <a:t>：视神经增粗，边缘模糊</a:t>
            </a:r>
            <a:r>
              <a:rPr lang="en-US" altLang="zh-CN" sz="2400" dirty="0">
                <a:latin typeface="华文宋体" panose="02010600040101010101" pitchFamily="2" charset="-122"/>
                <a:ea typeface="华文宋体" panose="02010600040101010101" pitchFamily="2" charset="-122"/>
              </a:rPr>
              <a:t>;</a:t>
            </a:r>
            <a:r>
              <a:rPr lang="zh-CN" altLang="en-US" sz="2400" dirty="0">
                <a:latin typeface="华文宋体" panose="02010600040101010101" pitchFamily="2" charset="-122"/>
                <a:ea typeface="华文宋体" panose="02010600040101010101" pitchFamily="2" charset="-122"/>
              </a:rPr>
              <a:t> （病例五）</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⑦</a:t>
            </a:r>
            <a:r>
              <a:rPr lang="zh-CN" altLang="en-US" sz="2400" dirty="0">
                <a:solidFill>
                  <a:srgbClr val="FF0000"/>
                </a:solidFill>
                <a:latin typeface="华文宋体" panose="02010600040101010101" pitchFamily="2" charset="-122"/>
                <a:ea typeface="华文宋体" panose="02010600040101010101" pitchFamily="2" charset="-122"/>
              </a:rPr>
              <a:t>弥漫型</a:t>
            </a:r>
            <a:r>
              <a:rPr lang="zh-CN" altLang="en-US" sz="2400" dirty="0">
                <a:latin typeface="华文宋体" panose="02010600040101010101" pitchFamily="2" charset="-122"/>
                <a:ea typeface="华文宋体" panose="02010600040101010101" pitchFamily="2" charset="-122"/>
              </a:rPr>
              <a:t>。 </a:t>
            </a:r>
          </a:p>
          <a:p>
            <a:pPr marL="0" indent="0">
              <a:lnSpc>
                <a:spcPct val="150000"/>
              </a:lnSpc>
              <a:buNone/>
            </a:pPr>
            <a:endParaRPr lang="zh-CN" altLang="en-US" sz="2800" dirty="0"/>
          </a:p>
        </p:txBody>
      </p:sp>
    </p:spTree>
    <p:extLst>
      <p:ext uri="{BB962C8B-B14F-4D97-AF65-F5344CB8AC3E}">
        <p14:creationId xmlns:p14="http://schemas.microsoft.com/office/powerpoint/2010/main" xmlns="" val="19345525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3943350" y="379413"/>
            <a:ext cx="14922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2400">
                <a:solidFill>
                  <a:srgbClr val="FFFF00"/>
                </a:solidFill>
                <a:ea typeface="宋体" charset="-122"/>
              </a:rPr>
              <a:t>病例四</a:t>
            </a:r>
          </a:p>
        </p:txBody>
      </p:sp>
      <p:sp>
        <p:nvSpPr>
          <p:cNvPr id="242691" name="Text Box 3"/>
          <p:cNvSpPr txBox="1">
            <a:spLocks noChangeArrowheads="1"/>
          </p:cNvSpPr>
          <p:nvPr/>
        </p:nvSpPr>
        <p:spPr bwMode="auto">
          <a:xfrm>
            <a:off x="3957638" y="6237288"/>
            <a:ext cx="15033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MRI    AX</a:t>
            </a:r>
          </a:p>
        </p:txBody>
      </p:sp>
      <p:pic>
        <p:nvPicPr>
          <p:cNvPr id="242693" name="Picture 5" descr="2007-8-17-3020870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884238"/>
            <a:ext cx="4572000" cy="5089525"/>
          </a:xfrm>
          <a:prstGeom prst="rect">
            <a:avLst/>
          </a:prstGeom>
          <a:noFill/>
          <a:extLst>
            <a:ext uri="{909E8E84-426E-40DD-AFC4-6F175D3DCCD1}">
              <a14:hiddenFill xmlns:a14="http://schemas.microsoft.com/office/drawing/2010/main" xmlns="">
                <a:solidFill>
                  <a:srgbClr val="FFFFFF"/>
                </a:solidFill>
              </a14:hiddenFill>
            </a:ext>
          </a:extLst>
        </p:spPr>
      </p:pic>
      <p:pic>
        <p:nvPicPr>
          <p:cNvPr id="242695" name="Picture 7" descr="2007-8-17-2995433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884238"/>
            <a:ext cx="4568825" cy="5089525"/>
          </a:xfrm>
          <a:prstGeom prst="rect">
            <a:avLst/>
          </a:prstGeom>
          <a:noFill/>
          <a:extLst>
            <a:ext uri="{909E8E84-426E-40DD-AFC4-6F175D3DCCD1}">
              <a14:hiddenFill xmlns:a14="http://schemas.microsoft.com/office/drawing/2010/main" xmlns="">
                <a:solidFill>
                  <a:srgbClr val="FFFFFF"/>
                </a:solidFill>
              </a14:hiddenFill>
            </a:ext>
          </a:extLst>
        </p:spPr>
      </p:pic>
      <p:sp>
        <p:nvSpPr>
          <p:cNvPr id="242697" name="Text Box 9"/>
          <p:cNvSpPr txBox="1">
            <a:spLocks noChangeArrowheads="1"/>
          </p:cNvSpPr>
          <p:nvPr/>
        </p:nvSpPr>
        <p:spPr bwMode="auto">
          <a:xfrm>
            <a:off x="250825" y="908050"/>
            <a:ext cx="6000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a:ea typeface="宋体" charset="-122"/>
              </a:rPr>
              <a:t>T2</a:t>
            </a:r>
          </a:p>
        </p:txBody>
      </p:sp>
      <p:sp>
        <p:nvSpPr>
          <p:cNvPr id="242698" name="Text Box 10"/>
          <p:cNvSpPr txBox="1">
            <a:spLocks noChangeArrowheads="1"/>
          </p:cNvSpPr>
          <p:nvPr/>
        </p:nvSpPr>
        <p:spPr bwMode="auto">
          <a:xfrm>
            <a:off x="8316913" y="908050"/>
            <a:ext cx="6000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a:ea typeface="宋体" charset="-122"/>
              </a:rPr>
              <a:t>T1</a:t>
            </a:r>
          </a:p>
        </p:txBody>
      </p:sp>
      <p:sp>
        <p:nvSpPr>
          <p:cNvPr id="242699" name="Text Box 11"/>
          <p:cNvSpPr txBox="1">
            <a:spLocks noChangeArrowheads="1"/>
          </p:cNvSpPr>
          <p:nvPr/>
        </p:nvSpPr>
        <p:spPr bwMode="auto">
          <a:xfrm>
            <a:off x="8789988" y="3263900"/>
            <a:ext cx="401637"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a:ea typeface="宋体" charset="-122"/>
              </a:rPr>
              <a:t>L</a:t>
            </a:r>
          </a:p>
        </p:txBody>
      </p:sp>
      <p:sp>
        <p:nvSpPr>
          <p:cNvPr id="242700" name="Text Box 12"/>
          <p:cNvSpPr txBox="1">
            <a:spLocks noChangeArrowheads="1"/>
          </p:cNvSpPr>
          <p:nvPr/>
        </p:nvSpPr>
        <p:spPr bwMode="auto">
          <a:xfrm>
            <a:off x="228600" y="3263900"/>
            <a:ext cx="4413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a:ea typeface="宋体" charset="-122"/>
              </a:rPr>
              <a:t>R</a:t>
            </a:r>
          </a:p>
        </p:txBody>
      </p:sp>
      <p:sp>
        <p:nvSpPr>
          <p:cNvPr id="242703" name="Line 15"/>
          <p:cNvSpPr>
            <a:spLocks noChangeShapeType="1"/>
          </p:cNvSpPr>
          <p:nvPr/>
        </p:nvSpPr>
        <p:spPr bwMode="auto">
          <a:xfrm flipH="1">
            <a:off x="3276600" y="1916113"/>
            <a:ext cx="3810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2704" name="Line 16"/>
          <p:cNvSpPr>
            <a:spLocks noChangeShapeType="1"/>
          </p:cNvSpPr>
          <p:nvPr/>
        </p:nvSpPr>
        <p:spPr bwMode="auto">
          <a:xfrm flipH="1">
            <a:off x="6948488" y="1989138"/>
            <a:ext cx="36036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xmlns="" val="10582257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2703"/>
                                        </p:tgtEl>
                                        <p:attrNameLst>
                                          <p:attrName>style.visibility</p:attrName>
                                        </p:attrNameLst>
                                      </p:cBhvr>
                                      <p:to>
                                        <p:strVal val="visible"/>
                                      </p:to>
                                    </p:set>
                                    <p:animEffect transition="in" filter="box(in)">
                                      <p:cBhvr>
                                        <p:cTn id="7" dur="500"/>
                                        <p:tgtEl>
                                          <p:spTgt spid="242703"/>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42704"/>
                                        </p:tgtEl>
                                        <p:attrNameLst>
                                          <p:attrName>style.visibility</p:attrName>
                                        </p:attrNameLst>
                                      </p:cBhvr>
                                      <p:to>
                                        <p:strVal val="visible"/>
                                      </p:to>
                                    </p:set>
                                    <p:animEffect transition="in" filter="box(in)">
                                      <p:cBhvr>
                                        <p:cTn id="11" dur="500"/>
                                        <p:tgtEl>
                                          <p:spTgt spid="242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3" grpId="0" animBg="1"/>
      <p:bldP spid="24270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40" name="Picture 4" descr="2007-8-17-3056059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4572000" cy="3200400"/>
          </a:xfrm>
          <a:prstGeom prst="rect">
            <a:avLst/>
          </a:prstGeom>
          <a:noFill/>
          <a:extLst>
            <a:ext uri="{909E8E84-426E-40DD-AFC4-6F175D3DCCD1}">
              <a14:hiddenFill xmlns:a14="http://schemas.microsoft.com/office/drawing/2010/main" xmlns="">
                <a:solidFill>
                  <a:srgbClr val="FFFFFF"/>
                </a:solidFill>
              </a14:hiddenFill>
            </a:ext>
          </a:extLst>
        </p:spPr>
      </p:pic>
      <p:pic>
        <p:nvPicPr>
          <p:cNvPr id="244741" name="Picture 5" descr="2007-8-17-3056063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0"/>
            <a:ext cx="4572000" cy="3213100"/>
          </a:xfrm>
          <a:prstGeom prst="rect">
            <a:avLst/>
          </a:prstGeom>
          <a:noFill/>
          <a:extLst>
            <a:ext uri="{909E8E84-426E-40DD-AFC4-6F175D3DCCD1}">
              <a14:hiddenFill xmlns:a14="http://schemas.microsoft.com/office/drawing/2010/main" xmlns="">
                <a:solidFill>
                  <a:srgbClr val="FFFFFF"/>
                </a:solidFill>
              </a14:hiddenFill>
            </a:ext>
          </a:extLst>
        </p:spPr>
      </p:pic>
      <p:sp>
        <p:nvSpPr>
          <p:cNvPr id="244743" name="Text Box 7"/>
          <p:cNvSpPr txBox="1">
            <a:spLocks noChangeArrowheads="1"/>
          </p:cNvSpPr>
          <p:nvPr/>
        </p:nvSpPr>
        <p:spPr bwMode="auto">
          <a:xfrm>
            <a:off x="0" y="0"/>
            <a:ext cx="4413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a:ea typeface="宋体" charset="-122"/>
              </a:rPr>
              <a:t>R</a:t>
            </a:r>
          </a:p>
        </p:txBody>
      </p:sp>
      <p:sp>
        <p:nvSpPr>
          <p:cNvPr id="244744" name="Text Box 8"/>
          <p:cNvSpPr txBox="1">
            <a:spLocks noChangeArrowheads="1"/>
          </p:cNvSpPr>
          <p:nvPr/>
        </p:nvSpPr>
        <p:spPr bwMode="auto">
          <a:xfrm>
            <a:off x="8742363" y="0"/>
            <a:ext cx="401637"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a:ea typeface="宋体" charset="-122"/>
              </a:rPr>
              <a:t>L</a:t>
            </a:r>
          </a:p>
        </p:txBody>
      </p:sp>
      <p:sp>
        <p:nvSpPr>
          <p:cNvPr id="244746" name="Line 10"/>
          <p:cNvSpPr>
            <a:spLocks noChangeShapeType="1"/>
          </p:cNvSpPr>
          <p:nvPr/>
        </p:nvSpPr>
        <p:spPr bwMode="auto">
          <a:xfrm flipV="1">
            <a:off x="8027988" y="2133600"/>
            <a:ext cx="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4747" name="Line 11"/>
          <p:cNvSpPr>
            <a:spLocks noChangeShapeType="1"/>
          </p:cNvSpPr>
          <p:nvPr/>
        </p:nvSpPr>
        <p:spPr bwMode="auto">
          <a:xfrm flipV="1">
            <a:off x="2411413" y="2060575"/>
            <a:ext cx="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4745" name="Text Box 9"/>
          <p:cNvSpPr txBox="1">
            <a:spLocks noChangeArrowheads="1"/>
          </p:cNvSpPr>
          <p:nvPr/>
        </p:nvSpPr>
        <p:spPr bwMode="auto">
          <a:xfrm>
            <a:off x="4089400" y="404813"/>
            <a:ext cx="963613"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zh-CN" sz="2400">
                <a:ea typeface="宋体" charset="-122"/>
              </a:rPr>
              <a:t>T2WI</a:t>
            </a:r>
          </a:p>
          <a:p>
            <a:pPr algn="ctr"/>
            <a:r>
              <a:rPr lang="en-US" altLang="zh-CN" sz="2400">
                <a:ea typeface="宋体" charset="-122"/>
              </a:rPr>
              <a:t>FAT COR</a:t>
            </a:r>
          </a:p>
        </p:txBody>
      </p:sp>
      <p:pic>
        <p:nvPicPr>
          <p:cNvPr id="244748" name="Picture 12" descr="2007-8-17-3066441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0" y="3213100"/>
            <a:ext cx="4572000" cy="3024188"/>
          </a:xfrm>
          <a:prstGeom prst="rect">
            <a:avLst/>
          </a:prstGeom>
          <a:noFill/>
          <a:extLst>
            <a:ext uri="{909E8E84-426E-40DD-AFC4-6F175D3DCCD1}">
              <a14:hiddenFill xmlns:a14="http://schemas.microsoft.com/office/drawing/2010/main" xmlns="">
                <a:solidFill>
                  <a:srgbClr val="FFFFFF"/>
                </a:solidFill>
              </a14:hiddenFill>
            </a:ext>
          </a:extLst>
        </p:spPr>
      </p:pic>
      <p:pic>
        <p:nvPicPr>
          <p:cNvPr id="244749" name="Picture 13" descr="2007-8-17-3066445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3141663"/>
            <a:ext cx="4572000" cy="3108325"/>
          </a:xfrm>
          <a:prstGeom prst="rect">
            <a:avLst/>
          </a:prstGeom>
          <a:noFill/>
          <a:extLst>
            <a:ext uri="{909E8E84-426E-40DD-AFC4-6F175D3DCCD1}">
              <a14:hiddenFill xmlns:a14="http://schemas.microsoft.com/office/drawing/2010/main" xmlns="">
                <a:solidFill>
                  <a:srgbClr val="FFFFFF"/>
                </a:solidFill>
              </a14:hiddenFill>
            </a:ext>
          </a:extLst>
        </p:spPr>
      </p:pic>
      <p:sp>
        <p:nvSpPr>
          <p:cNvPr id="244752" name="Text Box 16"/>
          <p:cNvSpPr txBox="1">
            <a:spLocks noChangeArrowheads="1"/>
          </p:cNvSpPr>
          <p:nvPr/>
        </p:nvSpPr>
        <p:spPr bwMode="auto">
          <a:xfrm>
            <a:off x="4089400" y="4076700"/>
            <a:ext cx="963613"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zh-CN" altLang="en-US" sz="2400">
                <a:ea typeface="宋体" charset="-122"/>
              </a:rPr>
              <a:t>增强</a:t>
            </a:r>
          </a:p>
          <a:p>
            <a:pPr algn="ctr"/>
            <a:r>
              <a:rPr lang="en-US" altLang="zh-CN" sz="2400">
                <a:ea typeface="宋体" charset="-122"/>
              </a:rPr>
              <a:t>FAT</a:t>
            </a:r>
            <a:r>
              <a:rPr lang="en-US" altLang="zh-CN" sz="2400" b="0">
                <a:ea typeface="宋体" charset="-122"/>
              </a:rPr>
              <a:t> COR</a:t>
            </a:r>
          </a:p>
        </p:txBody>
      </p:sp>
      <p:sp>
        <p:nvSpPr>
          <p:cNvPr id="244753" name="Line 17"/>
          <p:cNvSpPr>
            <a:spLocks noChangeShapeType="1"/>
          </p:cNvSpPr>
          <p:nvPr/>
        </p:nvSpPr>
        <p:spPr bwMode="auto">
          <a:xfrm flipV="1">
            <a:off x="2484438" y="5300663"/>
            <a:ext cx="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4754" name="Line 18"/>
          <p:cNvSpPr>
            <a:spLocks noChangeShapeType="1"/>
          </p:cNvSpPr>
          <p:nvPr/>
        </p:nvSpPr>
        <p:spPr bwMode="auto">
          <a:xfrm flipV="1">
            <a:off x="8027988" y="5445125"/>
            <a:ext cx="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xmlns="" val="17681960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4747"/>
                                        </p:tgtEl>
                                        <p:attrNameLst>
                                          <p:attrName>style.visibility</p:attrName>
                                        </p:attrNameLst>
                                      </p:cBhvr>
                                      <p:to>
                                        <p:strVal val="visible"/>
                                      </p:to>
                                    </p:set>
                                    <p:animEffect transition="in" filter="box(in)">
                                      <p:cBhvr>
                                        <p:cTn id="7" dur="500"/>
                                        <p:tgtEl>
                                          <p:spTgt spid="244747"/>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44746"/>
                                        </p:tgtEl>
                                        <p:attrNameLst>
                                          <p:attrName>style.visibility</p:attrName>
                                        </p:attrNameLst>
                                      </p:cBhvr>
                                      <p:to>
                                        <p:strVal val="visible"/>
                                      </p:to>
                                    </p:set>
                                    <p:animEffect transition="in" filter="box(in)">
                                      <p:cBhvr>
                                        <p:cTn id="11" dur="500"/>
                                        <p:tgtEl>
                                          <p:spTgt spid="244746"/>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44753"/>
                                        </p:tgtEl>
                                        <p:attrNameLst>
                                          <p:attrName>style.visibility</p:attrName>
                                        </p:attrNameLst>
                                      </p:cBhvr>
                                      <p:to>
                                        <p:strVal val="visible"/>
                                      </p:to>
                                    </p:set>
                                    <p:animEffect transition="in" filter="box(in)">
                                      <p:cBhvr>
                                        <p:cTn id="15" dur="500"/>
                                        <p:tgtEl>
                                          <p:spTgt spid="244753"/>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44754"/>
                                        </p:tgtEl>
                                        <p:attrNameLst>
                                          <p:attrName>style.visibility</p:attrName>
                                        </p:attrNameLst>
                                      </p:cBhvr>
                                      <p:to>
                                        <p:strVal val="visible"/>
                                      </p:to>
                                    </p:set>
                                    <p:animEffect transition="in" filter="box(in)">
                                      <p:cBhvr>
                                        <p:cTn id="19" dur="500"/>
                                        <p:tgtEl>
                                          <p:spTgt spid="24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6" grpId="0" animBg="1"/>
      <p:bldP spid="244747" grpId="0" animBg="1"/>
      <p:bldP spid="244753" grpId="0" animBg="1"/>
      <p:bldP spid="24475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7" name="Picture 3" descr="2007-8-17-30758379"/>
          <p:cNvPicPr>
            <a:picLocks noChangeAspect="1" noChangeArrowheads="1"/>
          </p:cNvPicPr>
          <p:nvPr/>
        </p:nvPicPr>
        <p:blipFill>
          <a:blip r:embed="rId2">
            <a:extLst>
              <a:ext uri="{28A0092B-C50C-407E-A947-70E740481C1C}">
                <a14:useLocalDpi xmlns:a14="http://schemas.microsoft.com/office/drawing/2010/main" xmlns="" val="0"/>
              </a:ext>
            </a:extLst>
          </a:blip>
          <a:srcRect l="-443" t="4724" r="12476" b="812"/>
          <a:stretch>
            <a:fillRect/>
          </a:stretch>
        </p:blipFill>
        <p:spPr bwMode="auto">
          <a:xfrm>
            <a:off x="-65088" y="696913"/>
            <a:ext cx="4624388" cy="4965700"/>
          </a:xfrm>
          <a:prstGeom prst="rect">
            <a:avLst/>
          </a:prstGeom>
          <a:noFill/>
          <a:extLst>
            <a:ext uri="{909E8E84-426E-40DD-AFC4-6F175D3DCCD1}">
              <a14:hiddenFill xmlns:a14="http://schemas.microsoft.com/office/drawing/2010/main" xmlns="">
                <a:solidFill>
                  <a:srgbClr val="FFFFFF"/>
                </a:solidFill>
              </a14:hiddenFill>
            </a:ext>
          </a:extLst>
        </p:spPr>
      </p:pic>
      <p:pic>
        <p:nvPicPr>
          <p:cNvPr id="246788" name="Picture 4" descr="2007-8-17-3075842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60888" y="696913"/>
            <a:ext cx="4621212" cy="4968875"/>
          </a:xfrm>
          <a:prstGeom prst="rect">
            <a:avLst/>
          </a:prstGeom>
          <a:noFill/>
          <a:extLst>
            <a:ext uri="{909E8E84-426E-40DD-AFC4-6F175D3DCCD1}">
              <a14:hiddenFill xmlns:a14="http://schemas.microsoft.com/office/drawing/2010/main" xmlns="">
                <a:solidFill>
                  <a:srgbClr val="FFFFFF"/>
                </a:solidFill>
              </a14:hiddenFill>
            </a:ext>
          </a:extLst>
        </p:spPr>
      </p:pic>
      <p:sp>
        <p:nvSpPr>
          <p:cNvPr id="246789" name="Text Box 5"/>
          <p:cNvSpPr txBox="1">
            <a:spLocks noChangeArrowheads="1"/>
          </p:cNvSpPr>
          <p:nvPr/>
        </p:nvSpPr>
        <p:spPr bwMode="auto">
          <a:xfrm>
            <a:off x="-12700" y="2951163"/>
            <a:ext cx="3873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A</a:t>
            </a:r>
          </a:p>
        </p:txBody>
      </p:sp>
      <p:sp>
        <p:nvSpPr>
          <p:cNvPr id="246790" name="Text Box 6"/>
          <p:cNvSpPr txBox="1">
            <a:spLocks noChangeArrowheads="1"/>
          </p:cNvSpPr>
          <p:nvPr/>
        </p:nvSpPr>
        <p:spPr bwMode="auto">
          <a:xfrm>
            <a:off x="8853488" y="2951163"/>
            <a:ext cx="3873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P</a:t>
            </a:r>
          </a:p>
        </p:txBody>
      </p:sp>
      <p:sp>
        <p:nvSpPr>
          <p:cNvPr id="246791" name="Text Box 7"/>
          <p:cNvSpPr txBox="1">
            <a:spLocks noChangeArrowheads="1"/>
          </p:cNvSpPr>
          <p:nvPr/>
        </p:nvSpPr>
        <p:spPr bwMode="auto">
          <a:xfrm>
            <a:off x="3419475" y="6021388"/>
            <a:ext cx="28241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SAG  </a:t>
            </a:r>
            <a:r>
              <a:rPr lang="zh-CN" altLang="en-US" sz="2400">
                <a:ea typeface="宋体" charset="-122"/>
              </a:rPr>
              <a:t>增强（</a:t>
            </a:r>
            <a:r>
              <a:rPr lang="en-US" altLang="zh-CN" sz="2400">
                <a:ea typeface="宋体" charset="-122"/>
              </a:rPr>
              <a:t>FAT</a:t>
            </a:r>
            <a:r>
              <a:rPr lang="zh-CN" altLang="en-US" sz="2400">
                <a:ea typeface="宋体" charset="-122"/>
              </a:rPr>
              <a:t>）</a:t>
            </a:r>
          </a:p>
        </p:txBody>
      </p:sp>
      <p:sp>
        <p:nvSpPr>
          <p:cNvPr id="246792" name="Line 8"/>
          <p:cNvSpPr>
            <a:spLocks noChangeShapeType="1"/>
          </p:cNvSpPr>
          <p:nvPr/>
        </p:nvSpPr>
        <p:spPr bwMode="auto">
          <a:xfrm flipV="1">
            <a:off x="5508625" y="2924175"/>
            <a:ext cx="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xmlns="" val="14791306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6792"/>
                                        </p:tgtEl>
                                        <p:attrNameLst>
                                          <p:attrName>style.visibility</p:attrName>
                                        </p:attrNameLst>
                                      </p:cBhvr>
                                      <p:to>
                                        <p:strVal val="visible"/>
                                      </p:to>
                                    </p:set>
                                    <p:animEffect transition="in" filter="box(in)">
                                      <p:cBhvr>
                                        <p:cTn id="7" dur="500"/>
                                        <p:tgtEl>
                                          <p:spTgt spid="246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4294967295"/>
          </p:nvPr>
        </p:nvSpPr>
        <p:spPr>
          <a:xfrm>
            <a:off x="683568" y="260648"/>
            <a:ext cx="8077200" cy="6172200"/>
          </a:xfrm>
        </p:spPr>
        <p:txBody>
          <a:bodyPr>
            <a:noAutofit/>
          </a:bodyPr>
          <a:lstStyle/>
          <a:p>
            <a:pPr marL="0" indent="0">
              <a:lnSpc>
                <a:spcPct val="150000"/>
              </a:lnSpc>
              <a:buNone/>
            </a:pPr>
            <a:r>
              <a:rPr lang="zh-CN" altLang="en-US" sz="2400" dirty="0">
                <a:latin typeface="华文宋体" panose="02010600040101010101" pitchFamily="2" charset="-122"/>
                <a:ea typeface="华文宋体" panose="02010600040101010101" pitchFamily="2" charset="-122"/>
              </a:rPr>
              <a:t>根据其发生部位，眼眶炎性假瘤分型：</a:t>
            </a:r>
            <a:endParaRPr lang="en-US" altLang="zh-CN" sz="2400" dirty="0">
              <a:latin typeface="华文宋体" panose="02010600040101010101" pitchFamily="2" charset="-122"/>
              <a:ea typeface="华文宋体" panose="02010600040101010101" pitchFamily="2" charset="-122"/>
            </a:endParaRPr>
          </a:p>
          <a:p>
            <a:pPr marL="0" indent="0">
              <a:lnSpc>
                <a:spcPct val="150000"/>
              </a:lnSpc>
              <a:buNone/>
            </a:pPr>
            <a:r>
              <a:rPr lang="en-US" altLang="zh-CN" sz="2400" dirty="0">
                <a:latin typeface="华文宋体" panose="02010600040101010101" pitchFamily="2" charset="-122"/>
                <a:ea typeface="华文宋体" panose="02010600040101010101" pitchFamily="2" charset="-122"/>
              </a:rPr>
              <a:t>①</a:t>
            </a:r>
            <a:r>
              <a:rPr lang="zh-CN" altLang="en-US" sz="2400" dirty="0">
                <a:solidFill>
                  <a:srgbClr val="FF0000"/>
                </a:solidFill>
                <a:latin typeface="华文宋体" panose="02010600040101010101" pitchFamily="2" charset="-122"/>
                <a:ea typeface="华文宋体" panose="02010600040101010101" pitchFamily="2" charset="-122"/>
              </a:rPr>
              <a:t>眶隔前炎型</a:t>
            </a:r>
            <a:r>
              <a:rPr lang="zh-CN" altLang="en-US" sz="2400" dirty="0">
                <a:latin typeface="华文宋体" panose="02010600040101010101" pitchFamily="2" charset="-122"/>
                <a:ea typeface="华文宋体" panose="02010600040101010101" pitchFamily="2" charset="-122"/>
              </a:rPr>
              <a:t>：眼睑组织肿胀增厚</a:t>
            </a:r>
            <a:r>
              <a:rPr lang="en-US" altLang="zh-CN" sz="2400" dirty="0">
                <a:latin typeface="华文宋体" panose="02010600040101010101" pitchFamily="2" charset="-122"/>
                <a:ea typeface="华文宋体" panose="02010600040101010101" pitchFamily="2" charset="-122"/>
              </a:rPr>
              <a:t>;</a:t>
            </a:r>
            <a:r>
              <a:rPr lang="zh-CN" altLang="en-US" sz="2400" dirty="0">
                <a:latin typeface="华文宋体" panose="02010600040101010101" pitchFamily="2" charset="-122"/>
                <a:ea typeface="华文宋体" panose="02010600040101010101" pitchFamily="2" charset="-122"/>
              </a:rPr>
              <a:t>（病例一）</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②</a:t>
            </a:r>
            <a:r>
              <a:rPr lang="zh-CN" altLang="en-US" sz="2400" dirty="0">
                <a:solidFill>
                  <a:srgbClr val="FF0000"/>
                </a:solidFill>
                <a:latin typeface="华文宋体" panose="02010600040101010101" pitchFamily="2" charset="-122"/>
                <a:ea typeface="华文宋体" panose="02010600040101010101" pitchFamily="2" charset="-122"/>
              </a:rPr>
              <a:t>巩膜周围炎型</a:t>
            </a:r>
            <a:r>
              <a:rPr lang="zh-CN" altLang="en-US" sz="2400" dirty="0">
                <a:latin typeface="华文宋体" panose="02010600040101010101" pitchFamily="2" charset="-122"/>
                <a:ea typeface="华文宋体" panose="02010600040101010101" pitchFamily="2" charset="-122"/>
              </a:rPr>
              <a:t>：眼球壁增厚； （病例一）</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③</a:t>
            </a:r>
            <a:r>
              <a:rPr lang="zh-CN" altLang="en-US" sz="2400" dirty="0">
                <a:solidFill>
                  <a:srgbClr val="FF0000"/>
                </a:solidFill>
                <a:latin typeface="华文宋体" panose="02010600040101010101" pitchFamily="2" charset="-122"/>
                <a:ea typeface="华文宋体" panose="02010600040101010101" pitchFamily="2" charset="-122"/>
              </a:rPr>
              <a:t>泪腺炎型</a:t>
            </a:r>
            <a:r>
              <a:rPr lang="zh-CN" altLang="en-US" sz="2400" dirty="0">
                <a:latin typeface="华文宋体" panose="02010600040101010101" pitchFamily="2" charset="-122"/>
                <a:ea typeface="华文宋体" panose="02010600040101010101" pitchFamily="2" charset="-122"/>
              </a:rPr>
              <a:t>：泪腺增大； （病例一）</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④</a:t>
            </a:r>
            <a:r>
              <a:rPr lang="zh-CN" altLang="en-US" sz="2400" dirty="0">
                <a:solidFill>
                  <a:srgbClr val="FF0000"/>
                </a:solidFill>
                <a:latin typeface="华文宋体" panose="02010600040101010101" pitchFamily="2" charset="-122"/>
                <a:ea typeface="华文宋体" panose="02010600040101010101" pitchFamily="2" charset="-122"/>
              </a:rPr>
              <a:t>肿块型</a:t>
            </a:r>
            <a:r>
              <a:rPr lang="zh-CN" altLang="en-US" sz="2400" dirty="0">
                <a:latin typeface="华文宋体" panose="02010600040101010101" pitchFamily="2" charset="-122"/>
                <a:ea typeface="华文宋体" panose="02010600040101010101" pitchFamily="2" charset="-122"/>
              </a:rPr>
              <a:t>：眶内软组织肿块，边界清，轻中度强化；（病例二，三）</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⑤</a:t>
            </a:r>
            <a:r>
              <a:rPr lang="zh-CN" altLang="en-US" sz="2400" dirty="0">
                <a:solidFill>
                  <a:srgbClr val="FF0000"/>
                </a:solidFill>
                <a:latin typeface="华文宋体" panose="02010600040101010101" pitchFamily="2" charset="-122"/>
                <a:ea typeface="华文宋体" panose="02010600040101010101" pitchFamily="2" charset="-122"/>
              </a:rPr>
              <a:t>肌炎型</a:t>
            </a:r>
            <a:r>
              <a:rPr lang="zh-CN" altLang="en-US" sz="2400" dirty="0">
                <a:latin typeface="华文宋体" panose="02010600040101010101" pitchFamily="2" charset="-122"/>
                <a:ea typeface="华文宋体" panose="02010600040101010101" pitchFamily="2" charset="-122"/>
              </a:rPr>
              <a:t>：眼外肌的肌腹及肌腱同时增粗，上直肌及内直肌常见</a:t>
            </a:r>
            <a:r>
              <a:rPr lang="en-US" altLang="zh-CN" sz="2400" dirty="0">
                <a:latin typeface="华文宋体" panose="02010600040101010101" pitchFamily="2" charset="-122"/>
                <a:ea typeface="华文宋体" panose="02010600040101010101" pitchFamily="2" charset="-122"/>
              </a:rPr>
              <a:t>; </a:t>
            </a:r>
            <a:r>
              <a:rPr lang="zh-CN" altLang="en-US" sz="2400" dirty="0">
                <a:latin typeface="华文宋体" panose="02010600040101010101" pitchFamily="2" charset="-122"/>
                <a:ea typeface="华文宋体" panose="02010600040101010101" pitchFamily="2" charset="-122"/>
              </a:rPr>
              <a:t>（病例四）</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⑥</a:t>
            </a:r>
            <a:r>
              <a:rPr lang="zh-CN" altLang="en-US" sz="2400" dirty="0">
                <a:solidFill>
                  <a:srgbClr val="FF0000"/>
                </a:solidFill>
                <a:latin typeface="华文宋体" panose="02010600040101010101" pitchFamily="2" charset="-122"/>
                <a:ea typeface="华文宋体" panose="02010600040101010101" pitchFamily="2" charset="-122"/>
              </a:rPr>
              <a:t>视神经束膜炎型</a:t>
            </a:r>
            <a:r>
              <a:rPr lang="zh-CN" altLang="en-US" sz="2400" dirty="0">
                <a:latin typeface="华文宋体" panose="02010600040101010101" pitchFamily="2" charset="-122"/>
                <a:ea typeface="华文宋体" panose="02010600040101010101" pitchFamily="2" charset="-122"/>
              </a:rPr>
              <a:t>：视神经增粗，边缘模糊</a:t>
            </a:r>
            <a:r>
              <a:rPr lang="en-US" altLang="zh-CN" sz="2400" dirty="0">
                <a:latin typeface="华文宋体" panose="02010600040101010101" pitchFamily="2" charset="-122"/>
                <a:ea typeface="华文宋体" panose="02010600040101010101" pitchFamily="2" charset="-122"/>
              </a:rPr>
              <a:t>;</a:t>
            </a:r>
            <a:r>
              <a:rPr lang="zh-CN" altLang="en-US" sz="2400" dirty="0">
                <a:latin typeface="华文宋体" panose="02010600040101010101" pitchFamily="2" charset="-122"/>
                <a:ea typeface="华文宋体" panose="02010600040101010101" pitchFamily="2" charset="-122"/>
              </a:rPr>
              <a:t> （病例五）</a:t>
            </a:r>
          </a:p>
          <a:p>
            <a:pPr marL="0" indent="0">
              <a:lnSpc>
                <a:spcPct val="150000"/>
              </a:lnSpc>
              <a:buNone/>
            </a:pPr>
            <a:r>
              <a:rPr lang="zh-CN" altLang="en-US" sz="2400" dirty="0">
                <a:latin typeface="华文宋体" panose="02010600040101010101" pitchFamily="2" charset="-122"/>
                <a:ea typeface="华文宋体" panose="02010600040101010101" pitchFamily="2" charset="-122"/>
              </a:rPr>
              <a:t>⑦</a:t>
            </a:r>
            <a:r>
              <a:rPr lang="zh-CN" altLang="en-US" sz="2400" dirty="0">
                <a:solidFill>
                  <a:srgbClr val="FF0000"/>
                </a:solidFill>
                <a:latin typeface="华文宋体" panose="02010600040101010101" pitchFamily="2" charset="-122"/>
                <a:ea typeface="华文宋体" panose="02010600040101010101" pitchFamily="2" charset="-122"/>
              </a:rPr>
              <a:t>弥漫型</a:t>
            </a:r>
            <a:r>
              <a:rPr lang="zh-CN" altLang="en-US" sz="2400" dirty="0">
                <a:latin typeface="华文宋体" panose="02010600040101010101" pitchFamily="2" charset="-122"/>
                <a:ea typeface="华文宋体" panose="02010600040101010101" pitchFamily="2" charset="-122"/>
              </a:rPr>
              <a:t>。 </a:t>
            </a:r>
          </a:p>
          <a:p>
            <a:pPr marL="0" indent="0">
              <a:lnSpc>
                <a:spcPct val="150000"/>
              </a:lnSpc>
              <a:buNone/>
            </a:pPr>
            <a:endParaRPr lang="zh-CN" altLang="en-US" sz="2800" dirty="0"/>
          </a:p>
        </p:txBody>
      </p:sp>
    </p:spTree>
    <p:extLst>
      <p:ext uri="{BB962C8B-B14F-4D97-AF65-F5344CB8AC3E}">
        <p14:creationId xmlns:p14="http://schemas.microsoft.com/office/powerpoint/2010/main" xmlns="" val="19345525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 Box 2"/>
          <p:cNvSpPr txBox="1">
            <a:spLocks noChangeArrowheads="1"/>
          </p:cNvSpPr>
          <p:nvPr/>
        </p:nvSpPr>
        <p:spPr bwMode="auto">
          <a:xfrm>
            <a:off x="3943350" y="188913"/>
            <a:ext cx="1420813"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a:solidFill>
                  <a:srgbClr val="FFFF00"/>
                </a:solidFill>
                <a:ea typeface="宋体" charset="-122"/>
              </a:rPr>
              <a:t>病例五</a:t>
            </a:r>
          </a:p>
        </p:txBody>
      </p:sp>
      <p:pic>
        <p:nvPicPr>
          <p:cNvPr id="247813" name="Picture 5" descr="2007-8-17-1403197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44575"/>
            <a:ext cx="4572000" cy="4768850"/>
          </a:xfrm>
          <a:prstGeom prst="rect">
            <a:avLst/>
          </a:prstGeom>
          <a:noFill/>
          <a:extLst>
            <a:ext uri="{909E8E84-426E-40DD-AFC4-6F175D3DCCD1}">
              <a14:hiddenFill xmlns:a14="http://schemas.microsoft.com/office/drawing/2010/main" xmlns="">
                <a:solidFill>
                  <a:srgbClr val="FFFFFF"/>
                </a:solidFill>
              </a14:hiddenFill>
            </a:ext>
          </a:extLst>
        </p:spPr>
      </p:pic>
      <p:sp>
        <p:nvSpPr>
          <p:cNvPr id="247814" name="Text Box 6"/>
          <p:cNvSpPr txBox="1">
            <a:spLocks noChangeArrowheads="1"/>
          </p:cNvSpPr>
          <p:nvPr/>
        </p:nvSpPr>
        <p:spPr bwMode="auto">
          <a:xfrm>
            <a:off x="0" y="3168650"/>
            <a:ext cx="4413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a:ea typeface="宋体" charset="-122"/>
              </a:rPr>
              <a:t>R</a:t>
            </a:r>
          </a:p>
        </p:txBody>
      </p:sp>
      <p:sp>
        <p:nvSpPr>
          <p:cNvPr id="247816" name="Text Box 8"/>
          <p:cNvSpPr txBox="1">
            <a:spLocks noChangeArrowheads="1"/>
          </p:cNvSpPr>
          <p:nvPr/>
        </p:nvSpPr>
        <p:spPr bwMode="auto">
          <a:xfrm>
            <a:off x="1979613" y="6000750"/>
            <a:ext cx="911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T2WI</a:t>
            </a:r>
          </a:p>
        </p:txBody>
      </p:sp>
      <p:sp>
        <p:nvSpPr>
          <p:cNvPr id="247817" name="Line 9"/>
          <p:cNvSpPr>
            <a:spLocks noChangeShapeType="1"/>
          </p:cNvSpPr>
          <p:nvPr/>
        </p:nvSpPr>
        <p:spPr bwMode="auto">
          <a:xfrm flipV="1">
            <a:off x="1547813" y="2349500"/>
            <a:ext cx="38100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pic>
        <p:nvPicPr>
          <p:cNvPr id="247818" name="Picture 10" descr="2007-8-17-1412850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1052513"/>
            <a:ext cx="4572000" cy="4752975"/>
          </a:xfrm>
          <a:prstGeom prst="rect">
            <a:avLst/>
          </a:prstGeom>
          <a:noFill/>
          <a:extLst>
            <a:ext uri="{909E8E84-426E-40DD-AFC4-6F175D3DCCD1}">
              <a14:hiddenFill xmlns:a14="http://schemas.microsoft.com/office/drawing/2010/main" xmlns="">
                <a:solidFill>
                  <a:srgbClr val="FFFFFF"/>
                </a:solidFill>
              </a14:hiddenFill>
            </a:ext>
          </a:extLst>
        </p:spPr>
      </p:pic>
      <p:sp>
        <p:nvSpPr>
          <p:cNvPr id="247819" name="Line 11"/>
          <p:cNvSpPr>
            <a:spLocks noChangeShapeType="1"/>
          </p:cNvSpPr>
          <p:nvPr/>
        </p:nvSpPr>
        <p:spPr bwMode="auto">
          <a:xfrm flipV="1">
            <a:off x="5508625" y="2276475"/>
            <a:ext cx="38100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7815" name="Text Box 7"/>
          <p:cNvSpPr txBox="1">
            <a:spLocks noChangeArrowheads="1"/>
          </p:cNvSpPr>
          <p:nvPr/>
        </p:nvSpPr>
        <p:spPr bwMode="auto">
          <a:xfrm>
            <a:off x="8613775" y="3148013"/>
            <a:ext cx="40163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a:ea typeface="宋体" charset="-122"/>
              </a:rPr>
              <a:t>L</a:t>
            </a:r>
          </a:p>
        </p:txBody>
      </p:sp>
      <p:sp>
        <p:nvSpPr>
          <p:cNvPr id="247820" name="Rectangle 12"/>
          <p:cNvSpPr>
            <a:spLocks noChangeArrowheads="1"/>
          </p:cNvSpPr>
          <p:nvPr/>
        </p:nvSpPr>
        <p:spPr bwMode="auto">
          <a:xfrm>
            <a:off x="4232275" y="6021388"/>
            <a:ext cx="608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AX</a:t>
            </a:r>
            <a:endParaRPr lang="zh-CN" altLang="en-US" sz="2400">
              <a:ea typeface="宋体" charset="-122"/>
            </a:endParaRPr>
          </a:p>
        </p:txBody>
      </p:sp>
      <p:sp>
        <p:nvSpPr>
          <p:cNvPr id="247821" name="Text Box 13"/>
          <p:cNvSpPr txBox="1">
            <a:spLocks noChangeArrowheads="1"/>
          </p:cNvSpPr>
          <p:nvPr/>
        </p:nvSpPr>
        <p:spPr bwMode="auto">
          <a:xfrm>
            <a:off x="6011863" y="6021388"/>
            <a:ext cx="911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T2WI</a:t>
            </a:r>
          </a:p>
        </p:txBody>
      </p:sp>
    </p:spTree>
    <p:extLst>
      <p:ext uri="{BB962C8B-B14F-4D97-AF65-F5344CB8AC3E}">
        <p14:creationId xmlns:p14="http://schemas.microsoft.com/office/powerpoint/2010/main" xmlns="" val="22616282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7817"/>
                                        </p:tgtEl>
                                        <p:attrNameLst>
                                          <p:attrName>style.visibility</p:attrName>
                                        </p:attrNameLst>
                                      </p:cBhvr>
                                      <p:to>
                                        <p:strVal val="visible"/>
                                      </p:to>
                                    </p:set>
                                    <p:animEffect transition="in" filter="box(in)">
                                      <p:cBhvr>
                                        <p:cTn id="7" dur="500"/>
                                        <p:tgtEl>
                                          <p:spTgt spid="247817"/>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47819"/>
                                        </p:tgtEl>
                                        <p:attrNameLst>
                                          <p:attrName>style.visibility</p:attrName>
                                        </p:attrNameLst>
                                      </p:cBhvr>
                                      <p:to>
                                        <p:strVal val="visible"/>
                                      </p:to>
                                    </p:set>
                                    <p:animEffect transition="in" filter="box(in)">
                                      <p:cBhvr>
                                        <p:cTn id="11" dur="500"/>
                                        <p:tgtEl>
                                          <p:spTgt spid="247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7" grpId="0" animBg="1"/>
      <p:bldP spid="24781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descr="2007-8-17-1422611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85850"/>
            <a:ext cx="4594225" cy="4686300"/>
          </a:xfrm>
          <a:prstGeom prst="rect">
            <a:avLst/>
          </a:prstGeom>
          <a:noFill/>
          <a:extLst>
            <a:ext uri="{909E8E84-426E-40DD-AFC4-6F175D3DCCD1}">
              <a14:hiddenFill xmlns:a14="http://schemas.microsoft.com/office/drawing/2010/main" xmlns="">
                <a:solidFill>
                  <a:srgbClr val="FFFFFF"/>
                </a:solidFill>
              </a14:hiddenFill>
            </a:ext>
          </a:extLst>
        </p:spPr>
      </p:pic>
      <p:pic>
        <p:nvPicPr>
          <p:cNvPr id="249859" name="Picture 3" descr="2007-8-17-1422616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1085850"/>
            <a:ext cx="4594225" cy="4686300"/>
          </a:xfrm>
          <a:prstGeom prst="rect">
            <a:avLst/>
          </a:prstGeom>
          <a:noFill/>
          <a:extLst>
            <a:ext uri="{909E8E84-426E-40DD-AFC4-6F175D3DCCD1}">
              <a14:hiddenFill xmlns:a14="http://schemas.microsoft.com/office/drawing/2010/main" xmlns="">
                <a:solidFill>
                  <a:srgbClr val="FFFFFF"/>
                </a:solidFill>
              </a14:hiddenFill>
            </a:ext>
          </a:extLst>
        </p:spPr>
      </p:pic>
      <p:sp>
        <p:nvSpPr>
          <p:cNvPr id="249860" name="Text Box 4"/>
          <p:cNvSpPr txBox="1">
            <a:spLocks noChangeArrowheads="1"/>
          </p:cNvSpPr>
          <p:nvPr/>
        </p:nvSpPr>
        <p:spPr bwMode="auto">
          <a:xfrm>
            <a:off x="0" y="3149600"/>
            <a:ext cx="4413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a:ea typeface="宋体" charset="-122"/>
              </a:rPr>
              <a:t>R</a:t>
            </a:r>
          </a:p>
        </p:txBody>
      </p:sp>
      <p:sp>
        <p:nvSpPr>
          <p:cNvPr id="249861" name="Text Box 5"/>
          <p:cNvSpPr txBox="1">
            <a:spLocks noChangeArrowheads="1"/>
          </p:cNvSpPr>
          <p:nvPr/>
        </p:nvSpPr>
        <p:spPr bwMode="auto">
          <a:xfrm>
            <a:off x="8739188" y="3200400"/>
            <a:ext cx="404812"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zh-CN">
                <a:ea typeface="宋体" charset="-122"/>
              </a:rPr>
              <a:t>L</a:t>
            </a:r>
          </a:p>
        </p:txBody>
      </p:sp>
      <p:sp>
        <p:nvSpPr>
          <p:cNvPr id="249862" name="Text Box 6"/>
          <p:cNvSpPr txBox="1">
            <a:spLocks noChangeArrowheads="1"/>
          </p:cNvSpPr>
          <p:nvPr/>
        </p:nvSpPr>
        <p:spPr bwMode="auto">
          <a:xfrm>
            <a:off x="3721100" y="6021388"/>
            <a:ext cx="19954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a:ea typeface="宋体" charset="-122"/>
              </a:rPr>
              <a:t>增强（</a:t>
            </a:r>
            <a:r>
              <a:rPr lang="en-US" altLang="zh-CN" sz="2400">
                <a:ea typeface="宋体" charset="-122"/>
              </a:rPr>
              <a:t>FAT</a:t>
            </a:r>
            <a:r>
              <a:rPr lang="zh-CN" altLang="en-US" sz="2400">
                <a:ea typeface="宋体" charset="-122"/>
              </a:rPr>
              <a:t>）</a:t>
            </a:r>
          </a:p>
        </p:txBody>
      </p:sp>
      <p:sp>
        <p:nvSpPr>
          <p:cNvPr id="249863" name="Line 7"/>
          <p:cNvSpPr>
            <a:spLocks noChangeShapeType="1"/>
          </p:cNvSpPr>
          <p:nvPr/>
        </p:nvSpPr>
        <p:spPr bwMode="auto">
          <a:xfrm flipV="1">
            <a:off x="1447800" y="2286000"/>
            <a:ext cx="45720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49864" name="Line 8"/>
          <p:cNvSpPr>
            <a:spLocks noChangeShapeType="1"/>
          </p:cNvSpPr>
          <p:nvPr/>
        </p:nvSpPr>
        <p:spPr bwMode="auto">
          <a:xfrm flipV="1">
            <a:off x="5562600" y="2286000"/>
            <a:ext cx="38100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xmlns="" val="38242792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600450" y="344488"/>
            <a:ext cx="5081588" cy="1071562"/>
          </a:xfrm>
        </p:spPr>
        <p:txBody>
          <a:bodyPr>
            <a:normAutofit fontScale="90000"/>
          </a:bodyPr>
          <a:lstStyle/>
          <a:p>
            <a:pPr eaLnBrk="1" hangingPunct="1"/>
            <a:r>
              <a:rPr lang="zh-CN" altLang="en-US" sz="2800" smtClean="0">
                <a:solidFill>
                  <a:srgbClr val="FFFFFF"/>
                </a:solidFill>
                <a:effectLst/>
                <a:latin typeface="华文宋体" panose="02010600040101010101" pitchFamily="2" charset="-122"/>
                <a:ea typeface="华文宋体" panose="02010600040101010101" pitchFamily="2" charset="-122"/>
              </a:rPr>
              <a:t>（一）</a:t>
            </a:r>
            <a:r>
              <a:rPr lang="zh-CN" altLang="en-US" sz="2800" smtClean="0">
                <a:solidFill>
                  <a:srgbClr val="FFFFFF"/>
                </a:solidFill>
                <a:effectLst/>
                <a:latin typeface="华文宋体" panose="02010600040101010101" pitchFamily="2" charset="-122"/>
                <a:ea typeface="华文宋体" panose="02010600040101010101" pitchFamily="2" charset="-122"/>
                <a:cs typeface="Times New Roman" pitchFamily="18" charset="0"/>
              </a:rPr>
              <a:t> </a:t>
            </a:r>
            <a:r>
              <a:rPr lang="zh-CN" altLang="en-US" sz="3200" b="1" smtClean="0">
                <a:solidFill>
                  <a:srgbClr val="FF9900"/>
                </a:solidFill>
                <a:effectLst/>
                <a:latin typeface="华文宋体" panose="02010600040101010101" pitchFamily="2" charset="-122"/>
                <a:ea typeface="华文宋体" panose="02010600040101010101" pitchFamily="2" charset="-122"/>
              </a:rPr>
              <a:t>眶上壁</a:t>
            </a:r>
            <a:br>
              <a:rPr lang="zh-CN" altLang="en-US" sz="3200" b="1" smtClean="0">
                <a:solidFill>
                  <a:srgbClr val="FF9900"/>
                </a:solidFill>
                <a:effectLst/>
                <a:latin typeface="华文宋体" panose="02010600040101010101" pitchFamily="2" charset="-122"/>
                <a:ea typeface="华文宋体" panose="02010600040101010101" pitchFamily="2" charset="-122"/>
              </a:rPr>
            </a:br>
            <a:r>
              <a:rPr lang="zh-CN" altLang="en-US" sz="2800" b="1" smtClean="0">
                <a:solidFill>
                  <a:srgbClr val="FFFFFF"/>
                </a:solidFill>
                <a:effectLst/>
                <a:latin typeface="华文宋体" panose="02010600040101010101" pitchFamily="2" charset="-122"/>
                <a:ea typeface="华文宋体" panose="02010600040101010101" pitchFamily="2" charset="-122"/>
              </a:rPr>
              <a:t>      </a:t>
            </a:r>
            <a:r>
              <a:rPr lang="en-US" altLang="zh-CN" sz="2800" smtClean="0">
                <a:solidFill>
                  <a:srgbClr val="FFFFFF"/>
                </a:solidFill>
                <a:effectLst/>
                <a:latin typeface="华文宋体" panose="02010600040101010101" pitchFamily="2" charset="-122"/>
                <a:ea typeface="华文宋体" panose="02010600040101010101" pitchFamily="2" charset="-122"/>
              </a:rPr>
              <a:t>superior wall of orbit </a:t>
            </a:r>
            <a:br>
              <a:rPr lang="en-US" altLang="zh-CN" sz="2800" smtClean="0">
                <a:solidFill>
                  <a:srgbClr val="FFFFFF"/>
                </a:solidFill>
                <a:effectLst/>
                <a:latin typeface="华文宋体" panose="02010600040101010101" pitchFamily="2" charset="-122"/>
                <a:ea typeface="华文宋体" panose="02010600040101010101" pitchFamily="2" charset="-122"/>
              </a:rPr>
            </a:br>
            <a:endParaRPr lang="en-US" altLang="zh-CN" sz="2800" smtClean="0">
              <a:solidFill>
                <a:srgbClr val="FFFFFF"/>
              </a:solidFill>
              <a:effectLst/>
              <a:latin typeface="华文宋体" panose="02010600040101010101" pitchFamily="2" charset="-122"/>
              <a:ea typeface="华文宋体" panose="02010600040101010101" pitchFamily="2" charset="-122"/>
            </a:endParaRPr>
          </a:p>
        </p:txBody>
      </p:sp>
      <p:sp>
        <p:nvSpPr>
          <p:cNvPr id="10243" name="Rectangle 3"/>
          <p:cNvSpPr>
            <a:spLocks noGrp="1" noChangeArrowheads="1"/>
          </p:cNvSpPr>
          <p:nvPr>
            <p:ph type="body" idx="1"/>
          </p:nvPr>
        </p:nvSpPr>
        <p:spPr>
          <a:xfrm>
            <a:off x="323850" y="692150"/>
            <a:ext cx="3200400" cy="5905500"/>
          </a:xfrm>
        </p:spPr>
        <p:txBody>
          <a:bodyPr/>
          <a:lstStyle/>
          <a:p>
            <a:pPr algn="just" eaLnBrk="1" hangingPunct="1">
              <a:lnSpc>
                <a:spcPct val="150000"/>
              </a:lnSpc>
            </a:pPr>
            <a:r>
              <a:rPr lang="en-US" altLang="zh-CN" sz="2800" dirty="0" smtClean="0">
                <a:solidFill>
                  <a:srgbClr val="FFFFFF"/>
                </a:solidFill>
                <a:effectLst/>
                <a:latin typeface="华文宋体" panose="02010600040101010101" pitchFamily="2" charset="-122"/>
                <a:ea typeface="华文宋体" panose="02010600040101010101" pitchFamily="2" charset="-122"/>
              </a:rPr>
              <a:t>        </a:t>
            </a:r>
            <a:r>
              <a:rPr lang="zh-CN" altLang="en-US" sz="2400" dirty="0" smtClean="0">
                <a:solidFill>
                  <a:srgbClr val="FFFFFF"/>
                </a:solidFill>
                <a:effectLst/>
                <a:latin typeface="华文宋体" panose="02010600040101010101" pitchFamily="2" charset="-122"/>
                <a:ea typeface="华文宋体" panose="02010600040101010101" pitchFamily="2" charset="-122"/>
              </a:rPr>
              <a:t>眶上壁又称眶顶，大致呈三角形，由</a:t>
            </a:r>
            <a:r>
              <a:rPr lang="zh-CN" altLang="en-US" sz="2400" b="1" dirty="0" smtClean="0">
                <a:solidFill>
                  <a:srgbClr val="FFFF00"/>
                </a:solidFill>
                <a:effectLst/>
                <a:latin typeface="华文宋体" panose="02010600040101010101" pitchFamily="2" charset="-122"/>
                <a:ea typeface="华文宋体" panose="02010600040101010101" pitchFamily="2" charset="-122"/>
              </a:rPr>
              <a:t>额骨眶部</a:t>
            </a:r>
            <a:r>
              <a:rPr lang="zh-CN" altLang="en-US" sz="2400" dirty="0" smtClean="0">
                <a:solidFill>
                  <a:srgbClr val="FFFFFF"/>
                </a:solidFill>
                <a:effectLst/>
                <a:latin typeface="华文宋体" panose="02010600040101010101" pitchFamily="2" charset="-122"/>
                <a:ea typeface="华文宋体" panose="02010600040101010101" pitchFamily="2" charset="-122"/>
              </a:rPr>
              <a:t>和</a:t>
            </a:r>
            <a:r>
              <a:rPr lang="zh-CN" altLang="en-US" sz="2400" b="1" dirty="0" smtClean="0">
                <a:solidFill>
                  <a:srgbClr val="FFFF00"/>
                </a:solidFill>
                <a:effectLst/>
                <a:latin typeface="华文宋体" panose="02010600040101010101" pitchFamily="2" charset="-122"/>
                <a:ea typeface="华文宋体" panose="02010600040101010101" pitchFamily="2" charset="-122"/>
              </a:rPr>
              <a:t>蝶骨小翼</a:t>
            </a:r>
            <a:r>
              <a:rPr lang="zh-CN" altLang="en-US" sz="2400" dirty="0" smtClean="0">
                <a:solidFill>
                  <a:srgbClr val="FFFFFF"/>
                </a:solidFill>
                <a:effectLst/>
                <a:latin typeface="华文宋体" panose="02010600040101010101" pitchFamily="2" charset="-122"/>
                <a:ea typeface="华文宋体" panose="02010600040101010101" pitchFamily="2" charset="-122"/>
              </a:rPr>
              <a:t>构成。</a:t>
            </a:r>
          </a:p>
          <a:p>
            <a:pPr algn="just" eaLnBrk="1" hangingPunct="1">
              <a:lnSpc>
                <a:spcPct val="150000"/>
              </a:lnSpc>
            </a:pPr>
            <a:r>
              <a:rPr lang="zh-CN" altLang="en-US" sz="2400" dirty="0" smtClean="0">
                <a:solidFill>
                  <a:srgbClr val="FFFFFF"/>
                </a:solidFill>
                <a:effectLst/>
                <a:latin typeface="华文宋体" panose="02010600040101010101" pitchFamily="2" charset="-122"/>
                <a:ea typeface="华文宋体" panose="02010600040101010101" pitchFamily="2" charset="-122"/>
              </a:rPr>
              <a:t>    额骨眶部是颅底骨折的好发部位之一。</a:t>
            </a:r>
            <a:endParaRPr lang="en-US" altLang="zh-CN" sz="2400" dirty="0" smtClean="0">
              <a:solidFill>
                <a:srgbClr val="FFFFFF"/>
              </a:solidFill>
              <a:effectLst/>
              <a:latin typeface="华文宋体" panose="02010600040101010101" pitchFamily="2" charset="-122"/>
              <a:ea typeface="华文宋体" panose="02010600040101010101" pitchFamily="2" charset="-122"/>
            </a:endParaRPr>
          </a:p>
          <a:p>
            <a:pPr algn="just">
              <a:lnSpc>
                <a:spcPct val="150000"/>
              </a:lnSpc>
            </a:pPr>
            <a:r>
              <a:rPr lang="zh-CN" altLang="en-US" sz="2400" dirty="0" smtClean="0">
                <a:latin typeface="华文宋体" panose="02010600040101010101" pitchFamily="2" charset="-122"/>
                <a:ea typeface="华文宋体" panose="02010600040101010101" pitchFamily="2" charset="-122"/>
              </a:rPr>
              <a:t>泪腺窝</a:t>
            </a:r>
            <a:endParaRPr lang="en-US" altLang="zh-CN" sz="2400" dirty="0" smtClean="0">
              <a:latin typeface="华文宋体" panose="02010600040101010101" pitchFamily="2" charset="-122"/>
              <a:ea typeface="华文宋体" panose="02010600040101010101" pitchFamily="2" charset="-122"/>
            </a:endParaRPr>
          </a:p>
          <a:p>
            <a:pPr algn="just">
              <a:lnSpc>
                <a:spcPct val="150000"/>
              </a:lnSpc>
            </a:pPr>
            <a:r>
              <a:rPr lang="zh-CN" altLang="en-US" sz="2400" dirty="0">
                <a:latin typeface="华文宋体" panose="02010600040101010101" pitchFamily="2" charset="-122"/>
                <a:ea typeface="华文宋体" panose="02010600040101010101" pitchFamily="2" charset="-122"/>
              </a:rPr>
              <a:t>眶上切迹</a:t>
            </a:r>
            <a:endParaRPr lang="zh-CN" altLang="en-US" sz="2400" dirty="0" smtClean="0">
              <a:solidFill>
                <a:srgbClr val="FFFFFF"/>
              </a:solidFill>
              <a:effectLst/>
              <a:latin typeface="华文宋体" panose="02010600040101010101" pitchFamily="2" charset="-122"/>
              <a:ea typeface="华文宋体" panose="02010600040101010101" pitchFamily="2" charset="-122"/>
            </a:endParaRPr>
          </a:p>
        </p:txBody>
      </p:sp>
      <p:pic>
        <p:nvPicPr>
          <p:cNvPr id="5124" name="Picture 5" descr="C:\Users\Allen\Desktop\ppt\2533-121225154620.jpg"/>
          <p:cNvPicPr>
            <a:picLocks noChangeAspect="1" noChangeArrowheads="1"/>
          </p:cNvPicPr>
          <p:nvPr/>
        </p:nvPicPr>
        <p:blipFill>
          <a:blip r:embed="rId3">
            <a:extLst>
              <a:ext uri="{28A0092B-C50C-407E-A947-70E740481C1C}">
                <a14:useLocalDpi xmlns:a14="http://schemas.microsoft.com/office/drawing/2010/main" xmlns="" val="0"/>
              </a:ext>
            </a:extLst>
          </a:blip>
          <a:srcRect l="14349" t="11903" r="9315" b="11903"/>
          <a:stretch>
            <a:fillRect/>
          </a:stretch>
        </p:blipFill>
        <p:spPr bwMode="auto">
          <a:xfrm>
            <a:off x="3657600" y="1295400"/>
            <a:ext cx="5478463"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62958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wipe(up)">
                                      <p:cBhvr>
                                        <p:cTn id="12" dur="5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wipe(up)">
                                      <p:cBhvr>
                                        <p:cTn id="17" dur="500"/>
                                        <p:tgtEl>
                                          <p:spTgt spid="10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wipe(up)">
                                      <p:cBhvr>
                                        <p:cTn id="22" dur="500"/>
                                        <p:tgtEl>
                                          <p:spTgt spid="102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Effect transition="in" filter="wipe(up)">
                                      <p:cBhvr>
                                        <p:cTn id="27"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490066"/>
          </a:xfrm>
        </p:spPr>
        <p:txBody>
          <a:bodyPr>
            <a:normAutofit fontScale="90000"/>
          </a:bodyPr>
          <a:lstStyle/>
          <a:p>
            <a:pPr algn="l"/>
            <a:r>
              <a:rPr lang="en-US" altLang="zh-CN" dirty="0" smtClean="0"/>
              <a:t>CT</a:t>
            </a:r>
            <a:r>
              <a:rPr lang="zh-CN" altLang="en-US" dirty="0" smtClean="0"/>
              <a:t>表现</a:t>
            </a:r>
            <a:endParaRPr lang="zh-CN" altLang="en-US" dirty="0"/>
          </a:p>
        </p:txBody>
      </p:sp>
      <p:sp>
        <p:nvSpPr>
          <p:cNvPr id="3" name="内容占位符 2"/>
          <p:cNvSpPr>
            <a:spLocks noGrp="1"/>
          </p:cNvSpPr>
          <p:nvPr>
            <p:ph idx="1"/>
          </p:nvPr>
        </p:nvSpPr>
        <p:spPr>
          <a:xfrm>
            <a:off x="457200" y="836712"/>
            <a:ext cx="8229600" cy="5688632"/>
          </a:xfrm>
        </p:spPr>
        <p:txBody>
          <a:bodyPr>
            <a:noAutofit/>
          </a:bodyPr>
          <a:lstStyle/>
          <a:p>
            <a:pPr>
              <a:lnSpc>
                <a:spcPct val="160000"/>
              </a:lnSpc>
            </a:pPr>
            <a:r>
              <a:rPr lang="zh-CN" altLang="en-US" sz="2300" dirty="0" smtClean="0">
                <a:latin typeface="华文宋体" panose="02010600040101010101" pitchFamily="2" charset="-122"/>
                <a:ea typeface="华文宋体" panose="02010600040101010101" pitchFamily="2" charset="-122"/>
              </a:rPr>
              <a:t>眶隔前型：隔前眼睑组织肿胀增厚</a:t>
            </a:r>
            <a:endParaRPr lang="en-US" altLang="zh-CN" sz="2300" dirty="0" smtClean="0">
              <a:latin typeface="华文宋体" panose="02010600040101010101" pitchFamily="2" charset="-122"/>
              <a:ea typeface="华文宋体" panose="02010600040101010101" pitchFamily="2" charset="-122"/>
            </a:endParaRPr>
          </a:p>
          <a:p>
            <a:pPr>
              <a:lnSpc>
                <a:spcPct val="160000"/>
              </a:lnSpc>
            </a:pPr>
            <a:r>
              <a:rPr lang="zh-CN" altLang="en-US" sz="2300" dirty="0" smtClean="0">
                <a:latin typeface="华文宋体" panose="02010600040101010101" pitchFamily="2" charset="-122"/>
                <a:ea typeface="华文宋体" panose="02010600040101010101" pitchFamily="2" charset="-122"/>
              </a:rPr>
              <a:t>肌炎型：</a:t>
            </a:r>
            <a:r>
              <a:rPr lang="zh-CN" altLang="en-US" sz="2300" b="1" dirty="0" smtClean="0">
                <a:latin typeface="华文宋体" panose="02010600040101010101" pitchFamily="2" charset="-122"/>
                <a:ea typeface="华文宋体" panose="02010600040101010101" pitchFamily="2" charset="-122"/>
              </a:rPr>
              <a:t>眼外肌肌腹与肌腱同时增粗</a:t>
            </a:r>
            <a:r>
              <a:rPr lang="zh-CN" altLang="en-US" sz="2300" dirty="0" smtClean="0">
                <a:latin typeface="华文宋体" panose="02010600040101010101" pitchFamily="2" charset="-122"/>
                <a:ea typeface="华文宋体" panose="02010600040101010101" pitchFamily="2" charset="-122"/>
              </a:rPr>
              <a:t>，上直肌与内直肌最易受累；</a:t>
            </a:r>
            <a:endParaRPr lang="en-US" altLang="zh-CN" sz="2300" dirty="0" smtClean="0">
              <a:latin typeface="华文宋体" panose="02010600040101010101" pitchFamily="2" charset="-122"/>
              <a:ea typeface="华文宋体" panose="02010600040101010101" pitchFamily="2" charset="-122"/>
            </a:endParaRPr>
          </a:p>
          <a:p>
            <a:pPr>
              <a:lnSpc>
                <a:spcPct val="160000"/>
              </a:lnSpc>
            </a:pPr>
            <a:r>
              <a:rPr lang="zh-CN" altLang="en-US" sz="2300" dirty="0" smtClean="0">
                <a:latin typeface="华文宋体" panose="02010600040101010101" pitchFamily="2" charset="-122"/>
                <a:ea typeface="华文宋体" panose="02010600040101010101" pitchFamily="2" charset="-122"/>
              </a:rPr>
              <a:t>泪腺型：泪腺睑部与眶部同时增大，睑部增大明显，多为单侧；</a:t>
            </a:r>
            <a:endParaRPr lang="en-US" altLang="zh-CN" sz="2300" dirty="0" smtClean="0">
              <a:latin typeface="华文宋体" panose="02010600040101010101" pitchFamily="2" charset="-122"/>
              <a:ea typeface="华文宋体" panose="02010600040101010101" pitchFamily="2" charset="-122"/>
            </a:endParaRPr>
          </a:p>
          <a:p>
            <a:pPr>
              <a:lnSpc>
                <a:spcPct val="160000"/>
              </a:lnSpc>
            </a:pPr>
            <a:r>
              <a:rPr lang="zh-CN" altLang="en-US" sz="2300" dirty="0" smtClean="0">
                <a:latin typeface="华文宋体" panose="02010600040101010101" pitchFamily="2" charset="-122"/>
                <a:ea typeface="华文宋体" panose="02010600040101010101" pitchFamily="2" charset="-122"/>
              </a:rPr>
              <a:t>巩膜周围炎型：眼环增厚；</a:t>
            </a:r>
            <a:endParaRPr lang="en-US" altLang="zh-CN" sz="2300" dirty="0" smtClean="0">
              <a:latin typeface="华文宋体" panose="02010600040101010101" pitchFamily="2" charset="-122"/>
              <a:ea typeface="华文宋体" panose="02010600040101010101" pitchFamily="2" charset="-122"/>
            </a:endParaRPr>
          </a:p>
          <a:p>
            <a:pPr>
              <a:lnSpc>
                <a:spcPct val="160000"/>
              </a:lnSpc>
            </a:pPr>
            <a:r>
              <a:rPr lang="zh-CN" altLang="en-US" sz="2300" dirty="0" smtClean="0">
                <a:latin typeface="华文宋体" panose="02010600040101010101" pitchFamily="2" charset="-122"/>
                <a:ea typeface="华文宋体" panose="02010600040101010101" pitchFamily="2" charset="-122"/>
              </a:rPr>
              <a:t>视神经束膜炎性：视神经增粗，边缘模糊；</a:t>
            </a:r>
            <a:endParaRPr lang="en-US" altLang="zh-CN" sz="2300" dirty="0" smtClean="0">
              <a:latin typeface="华文宋体" panose="02010600040101010101" pitchFamily="2" charset="-122"/>
              <a:ea typeface="华文宋体" panose="02010600040101010101" pitchFamily="2" charset="-122"/>
            </a:endParaRPr>
          </a:p>
          <a:p>
            <a:pPr>
              <a:lnSpc>
                <a:spcPct val="160000"/>
              </a:lnSpc>
            </a:pPr>
            <a:r>
              <a:rPr lang="zh-CN" altLang="en-US" sz="2300" dirty="0" smtClean="0">
                <a:latin typeface="华文宋体" panose="02010600040101010101" pitchFamily="2" charset="-122"/>
                <a:ea typeface="华文宋体" panose="02010600040101010101" pitchFamily="2" charset="-122"/>
              </a:rPr>
              <a:t>弥漫型：眶内脂肪低密度影被软组织密度影取代，泪腺增大，眼外肌增粗并于周围软组织无明确分界，增强扫描眶内弥漫强化，视神经不强化。</a:t>
            </a:r>
            <a:endParaRPr lang="en-US" altLang="zh-CN" sz="2300" dirty="0" smtClean="0">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xmlns="" val="9415098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476672"/>
            <a:ext cx="8064896" cy="5032147"/>
          </a:xfrm>
          <a:prstGeom prst="rect">
            <a:avLst/>
          </a:prstGeom>
        </p:spPr>
        <p:txBody>
          <a:bodyPr wrap="square">
            <a:spAutoFit/>
          </a:bodyPr>
          <a:lstStyle/>
          <a:p>
            <a:pPr>
              <a:lnSpc>
                <a:spcPct val="150000"/>
              </a:lnSpc>
            </a:pPr>
            <a:r>
              <a:rPr lang="zh-CN" altLang="en-US" sz="2800" dirty="0">
                <a:solidFill>
                  <a:srgbClr val="FF0000"/>
                </a:solidFill>
                <a:latin typeface="华文宋体" panose="02010600040101010101" pitchFamily="2" charset="-122"/>
                <a:ea typeface="华文宋体" panose="02010600040101010101" pitchFamily="2" charset="-122"/>
              </a:rPr>
              <a:t>影像诊断要点</a:t>
            </a:r>
            <a:r>
              <a:rPr lang="zh-CN" altLang="en-US" sz="2800" dirty="0" smtClean="0">
                <a:solidFill>
                  <a:srgbClr val="FF0000"/>
                </a:solidFill>
                <a:latin typeface="华文宋体" panose="02010600040101010101" pitchFamily="2" charset="-122"/>
                <a:ea typeface="华文宋体" panose="02010600040101010101" pitchFamily="2" charset="-122"/>
              </a:rPr>
              <a:t>：</a:t>
            </a:r>
            <a:endParaRPr lang="en-US" altLang="zh-CN" sz="2800" dirty="0" smtClean="0">
              <a:solidFill>
                <a:srgbClr val="FF0000"/>
              </a:solidFill>
              <a:latin typeface="华文宋体" panose="02010600040101010101" pitchFamily="2" charset="-122"/>
              <a:ea typeface="华文宋体" panose="02010600040101010101" pitchFamily="2" charset="-122"/>
            </a:endParaRPr>
          </a:p>
          <a:p>
            <a:pPr>
              <a:lnSpc>
                <a:spcPct val="150000"/>
              </a:lnSpc>
            </a:pPr>
            <a:r>
              <a:rPr lang="zh-CN" altLang="en-US" sz="2800" dirty="0" smtClean="0">
                <a:latin typeface="华文宋体" panose="02010600040101010101" pitchFamily="2" charset="-122"/>
                <a:ea typeface="华文宋体" panose="02010600040101010101" pitchFamily="2" charset="-122"/>
              </a:rPr>
              <a:t>眼眶</a:t>
            </a:r>
            <a:r>
              <a:rPr lang="zh-CN" altLang="en-US" sz="2800" dirty="0">
                <a:latin typeface="华文宋体" panose="02010600040101010101" pitchFamily="2" charset="-122"/>
                <a:ea typeface="华文宋体" panose="02010600040101010101" pitchFamily="2" charset="-122"/>
              </a:rPr>
              <a:t>炎性假瘤影像学诊断缺乏特异性，但能够确定病变的范围</a:t>
            </a:r>
            <a:r>
              <a:rPr lang="zh-CN" altLang="en-US" sz="2800" dirty="0" smtClean="0">
                <a:latin typeface="华文宋体" panose="02010600040101010101" pitchFamily="2" charset="-122"/>
                <a:ea typeface="华文宋体" panose="02010600040101010101" pitchFamily="2" charset="-122"/>
              </a:rPr>
              <a:t>。</a:t>
            </a:r>
            <a:endParaRPr lang="en-US" altLang="zh-CN" sz="2800" dirty="0" smtClean="0">
              <a:latin typeface="华文宋体" panose="02010600040101010101" pitchFamily="2" charset="-122"/>
              <a:ea typeface="华文宋体" panose="02010600040101010101" pitchFamily="2" charset="-122"/>
            </a:endParaRPr>
          </a:p>
          <a:p>
            <a:pPr>
              <a:lnSpc>
                <a:spcPct val="150000"/>
              </a:lnSpc>
            </a:pPr>
            <a:r>
              <a:rPr lang="en-US" altLang="zh-CN" sz="2800" dirty="0" smtClean="0">
                <a:latin typeface="华文宋体" panose="02010600040101010101" pitchFamily="2" charset="-122"/>
                <a:ea typeface="华文宋体" panose="02010600040101010101" pitchFamily="2" charset="-122"/>
              </a:rPr>
              <a:t>CT</a:t>
            </a:r>
            <a:r>
              <a:rPr lang="zh-CN" altLang="en-US" sz="2800" dirty="0">
                <a:latin typeface="华文宋体" panose="02010600040101010101" pitchFamily="2" charset="-122"/>
                <a:ea typeface="华文宋体" panose="02010600040101010101" pitchFamily="2" charset="-122"/>
              </a:rPr>
              <a:t>表现为灶性或弥漫性肿块，与周围组织交界不清，或呈铸型关系，造影剂增强后可</a:t>
            </a:r>
            <a:r>
              <a:rPr lang="zh-CN" altLang="en-US" sz="2800" dirty="0" smtClean="0">
                <a:latin typeface="华文宋体" panose="02010600040101010101" pitchFamily="2" charset="-122"/>
                <a:ea typeface="华文宋体" panose="02010600040101010101" pitchFamily="2" charset="-122"/>
              </a:rPr>
              <a:t>强化</a:t>
            </a:r>
            <a:r>
              <a:rPr lang="zh-CN" altLang="en-US" sz="2800" dirty="0">
                <a:latin typeface="华文宋体" panose="02010600040101010101" pitchFamily="2" charset="-122"/>
                <a:ea typeface="华文宋体" panose="02010600040101010101" pitchFamily="2" charset="-122"/>
              </a:rPr>
              <a:t>。</a:t>
            </a:r>
            <a:endParaRPr lang="en-US" altLang="zh-CN" sz="2800" dirty="0" smtClean="0">
              <a:latin typeface="华文宋体" panose="02010600040101010101" pitchFamily="2" charset="-122"/>
              <a:ea typeface="华文宋体" panose="02010600040101010101" pitchFamily="2" charset="-122"/>
            </a:endParaRPr>
          </a:p>
          <a:p>
            <a:pPr>
              <a:lnSpc>
                <a:spcPct val="150000"/>
              </a:lnSpc>
            </a:pPr>
            <a:r>
              <a:rPr lang="zh-CN" altLang="en-US" sz="2800" dirty="0" smtClean="0">
                <a:latin typeface="华文宋体" panose="02010600040101010101" pitchFamily="2" charset="-122"/>
                <a:ea typeface="华文宋体" panose="02010600040101010101" pitchFamily="2" charset="-122"/>
              </a:rPr>
              <a:t>另外可见眼</a:t>
            </a:r>
            <a:r>
              <a:rPr lang="zh-CN" altLang="en-US" sz="2800" dirty="0">
                <a:latin typeface="华文宋体" panose="02010600040101010101" pitchFamily="2" charset="-122"/>
                <a:ea typeface="华文宋体" panose="02010600040101010101" pitchFamily="2" charset="-122"/>
              </a:rPr>
              <a:t>外肌肥大、泪腺肿大、眼环增厚、视神经增粗等，不伴有骨破坏。</a:t>
            </a:r>
            <a:r>
              <a:rPr lang="zh-CN" altLang="en-US" sz="2200" dirty="0"/>
              <a:t/>
            </a:r>
            <a:br>
              <a:rPr lang="zh-CN" altLang="en-US" sz="2200" dirty="0"/>
            </a:br>
            <a:endParaRPr lang="zh-CN" altLang="en-US" dirty="0"/>
          </a:p>
        </p:txBody>
      </p:sp>
    </p:spTree>
    <p:extLst>
      <p:ext uri="{BB962C8B-B14F-4D97-AF65-F5344CB8AC3E}">
        <p14:creationId xmlns:p14="http://schemas.microsoft.com/office/powerpoint/2010/main" xmlns="" val="9024243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6" name="Rectangle 4"/>
          <p:cNvSpPr>
            <a:spLocks noChangeArrowheads="1"/>
          </p:cNvSpPr>
          <p:nvPr/>
        </p:nvSpPr>
        <p:spPr bwMode="auto">
          <a:xfrm>
            <a:off x="2124075" y="2205038"/>
            <a:ext cx="5310188"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457200" indent="-457200">
              <a:buFont typeface="Arial" panose="020B0604020202020204" pitchFamily="34" charset="0"/>
              <a:buChar char="•"/>
            </a:pPr>
            <a:r>
              <a:rPr lang="zh-CN" altLang="en-US" sz="2800" b="1" dirty="0" smtClean="0">
                <a:latin typeface="宋体" charset="-122"/>
                <a:ea typeface="宋体" charset="-122"/>
              </a:rPr>
              <a:t>海绵</a:t>
            </a:r>
            <a:r>
              <a:rPr lang="zh-CN" altLang="en-US" sz="2800" b="1" dirty="0">
                <a:latin typeface="宋体" charset="-122"/>
                <a:ea typeface="宋体" charset="-122"/>
              </a:rPr>
              <a:t>状</a:t>
            </a:r>
            <a:r>
              <a:rPr lang="zh-CN" altLang="en-US" sz="2800" b="1" dirty="0" smtClean="0">
                <a:latin typeface="宋体" charset="-122"/>
                <a:ea typeface="宋体" charset="-122"/>
              </a:rPr>
              <a:t>血管瘤</a:t>
            </a:r>
            <a:endParaRPr lang="en-US" altLang="zh-CN" sz="2800" b="1" dirty="0">
              <a:latin typeface="宋体" charset="-122"/>
              <a:ea typeface="宋体" charset="-122"/>
            </a:endParaRPr>
          </a:p>
          <a:p>
            <a:pPr marL="457200" indent="-457200">
              <a:buFont typeface="Arial" panose="020B0604020202020204" pitchFamily="34" charset="0"/>
              <a:buChar char="•"/>
            </a:pPr>
            <a:endParaRPr lang="en-US" altLang="zh-CN" sz="2800" b="1" dirty="0" smtClean="0">
              <a:latin typeface="宋体" charset="-122"/>
              <a:ea typeface="宋体" charset="-122"/>
            </a:endParaRPr>
          </a:p>
          <a:p>
            <a:r>
              <a:rPr lang="zh-CN" altLang="en-US" sz="2800" b="1" dirty="0" smtClean="0">
                <a:latin typeface="宋体" charset="-122"/>
                <a:ea typeface="宋体" charset="-122"/>
              </a:rPr>
              <a:t>                                             </a:t>
            </a:r>
          </a:p>
          <a:p>
            <a:pPr marL="457200" indent="-457200">
              <a:buFont typeface="Arial" panose="020B0604020202020204" pitchFamily="34" charset="0"/>
              <a:buChar char="•"/>
            </a:pPr>
            <a:r>
              <a:rPr lang="zh-CN" altLang="en-US" sz="2800" b="1" dirty="0" smtClean="0">
                <a:latin typeface="宋体" charset="-122"/>
                <a:ea typeface="宋体" charset="-122"/>
              </a:rPr>
              <a:t>神经鞘瘤</a:t>
            </a:r>
            <a:endParaRPr lang="en-US" altLang="zh-CN" sz="2800" b="1" dirty="0">
              <a:latin typeface="宋体" charset="-122"/>
              <a:ea typeface="宋体" charset="-122"/>
            </a:endParaRPr>
          </a:p>
          <a:p>
            <a:pPr marL="457200" indent="-457200">
              <a:buFont typeface="Arial" panose="020B0604020202020204" pitchFamily="34" charset="0"/>
              <a:buChar char="•"/>
            </a:pPr>
            <a:endParaRPr lang="zh-CN" altLang="en-US" sz="2800" b="1" dirty="0">
              <a:latin typeface="宋体" charset="-122"/>
              <a:ea typeface="宋体" charset="-122"/>
            </a:endParaRPr>
          </a:p>
        </p:txBody>
      </p:sp>
      <p:sp>
        <p:nvSpPr>
          <p:cNvPr id="361478" name="AutoShape 6"/>
          <p:cNvSpPr>
            <a:spLocks noChangeArrowheads="1"/>
          </p:cNvSpPr>
          <p:nvPr/>
        </p:nvSpPr>
        <p:spPr bwMode="gray">
          <a:xfrm>
            <a:off x="1331640" y="769142"/>
            <a:ext cx="2089150" cy="72072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361480" name="Rectangle 8"/>
          <p:cNvSpPr>
            <a:spLocks noChangeArrowheads="1"/>
          </p:cNvSpPr>
          <p:nvPr/>
        </p:nvSpPr>
        <p:spPr bwMode="auto">
          <a:xfrm>
            <a:off x="1534482" y="867896"/>
            <a:ext cx="266382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2800" b="1" dirty="0">
                <a:solidFill>
                  <a:srgbClr val="FF3300"/>
                </a:solidFill>
                <a:ea typeface="宋体" charset="-122"/>
              </a:rPr>
              <a:t>鉴别诊断</a:t>
            </a:r>
          </a:p>
        </p:txBody>
      </p:sp>
    </p:spTree>
    <p:extLst>
      <p:ext uri="{BB962C8B-B14F-4D97-AF65-F5344CB8AC3E}">
        <p14:creationId xmlns:p14="http://schemas.microsoft.com/office/powerpoint/2010/main" xmlns="" val="22448244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1480"/>
                                        </p:tgtEl>
                                        <p:attrNameLst>
                                          <p:attrName>style.visibility</p:attrName>
                                        </p:attrNameLst>
                                      </p:cBhvr>
                                      <p:to>
                                        <p:strVal val="visible"/>
                                      </p:to>
                                    </p:set>
                                    <p:animEffect transition="in" filter="fade">
                                      <p:cBhvr>
                                        <p:cTn id="7" dur="500"/>
                                        <p:tgtEl>
                                          <p:spTgt spid="3614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1478"/>
                                        </p:tgtEl>
                                        <p:attrNameLst>
                                          <p:attrName>style.visibility</p:attrName>
                                        </p:attrNameLst>
                                      </p:cBhvr>
                                      <p:to>
                                        <p:strVal val="visible"/>
                                      </p:to>
                                    </p:set>
                                    <p:animEffect transition="in" filter="fade">
                                      <p:cBhvr>
                                        <p:cTn id="12" dur="500"/>
                                        <p:tgtEl>
                                          <p:spTgt spid="3614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1476"/>
                                        </p:tgtEl>
                                        <p:attrNameLst>
                                          <p:attrName>style.visibility</p:attrName>
                                        </p:attrNameLst>
                                      </p:cBhvr>
                                      <p:to>
                                        <p:strVal val="visible"/>
                                      </p:to>
                                    </p:set>
                                    <p:animEffect transition="in" filter="fade">
                                      <p:cBhvr>
                                        <p:cTn id="17" dur="500"/>
                                        <p:tgtEl>
                                          <p:spTgt spid="361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6" grpId="0"/>
      <p:bldP spid="361478" grpId="0" animBg="1"/>
      <p:bldP spid="36148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404664"/>
            <a:ext cx="8280920" cy="4201150"/>
          </a:xfrm>
          <a:prstGeom prst="rect">
            <a:avLst/>
          </a:prstGeom>
        </p:spPr>
        <p:txBody>
          <a:bodyPr wrap="square">
            <a:spAutoFit/>
          </a:bodyPr>
          <a:lstStyle/>
          <a:p>
            <a:pPr>
              <a:lnSpc>
                <a:spcPct val="150000"/>
              </a:lnSpc>
            </a:pPr>
            <a:r>
              <a:rPr lang="zh-CN" altLang="en-US" sz="3200" dirty="0">
                <a:solidFill>
                  <a:srgbClr val="FF0000"/>
                </a:solidFill>
                <a:latin typeface="+mn-ea"/>
              </a:rPr>
              <a:t>与血管瘤鉴别</a:t>
            </a:r>
            <a:r>
              <a:rPr lang="zh-CN" altLang="en-US" sz="3200" dirty="0" smtClean="0">
                <a:solidFill>
                  <a:srgbClr val="FF0000"/>
                </a:solidFill>
                <a:latin typeface="+mn-ea"/>
              </a:rPr>
              <a:t>：</a:t>
            </a:r>
            <a:endParaRPr lang="en-US" altLang="zh-CN" sz="3200" dirty="0" smtClean="0">
              <a:solidFill>
                <a:srgbClr val="FF0000"/>
              </a:solidFill>
              <a:latin typeface="+mn-ea"/>
            </a:endParaRPr>
          </a:p>
          <a:p>
            <a:pPr>
              <a:lnSpc>
                <a:spcPct val="150000"/>
              </a:lnSpc>
            </a:pPr>
            <a:r>
              <a:rPr lang="zh-CN" altLang="en-US" sz="3200" dirty="0">
                <a:latin typeface="华文宋体" panose="02010600040101010101" pitchFamily="2" charset="-122"/>
                <a:ea typeface="华文宋体" panose="02010600040101010101" pitchFamily="2" charset="-122"/>
              </a:rPr>
              <a:t>肿瘤</a:t>
            </a:r>
            <a:r>
              <a:rPr lang="zh-CN" altLang="en-US" sz="3200" dirty="0" smtClean="0">
                <a:latin typeface="华文宋体" panose="02010600040101010101" pitchFamily="2" charset="-122"/>
                <a:ea typeface="华文宋体" panose="02010600040101010101" pitchFamily="2" charset="-122"/>
              </a:rPr>
              <a:t>增强</a:t>
            </a:r>
            <a:r>
              <a:rPr lang="zh-CN" altLang="en-US" sz="3200" dirty="0">
                <a:latin typeface="华文宋体" panose="02010600040101010101" pitchFamily="2" charset="-122"/>
                <a:ea typeface="华文宋体" panose="02010600040101010101" pitchFamily="2" charset="-122"/>
              </a:rPr>
              <a:t>扫描后强化明显</a:t>
            </a:r>
            <a:r>
              <a:rPr lang="zh-CN" altLang="en-US" sz="3200" dirty="0" smtClean="0">
                <a:latin typeface="华文宋体" panose="02010600040101010101" pitchFamily="2" charset="-122"/>
                <a:ea typeface="华文宋体" panose="02010600040101010101" pitchFamily="2" charset="-122"/>
              </a:rPr>
              <a:t>，</a:t>
            </a:r>
            <a:r>
              <a:rPr lang="zh-CN" altLang="en-US" sz="3200" b="1" dirty="0" smtClean="0">
                <a:latin typeface="华文宋体" panose="02010600040101010101" pitchFamily="2" charset="-122"/>
                <a:ea typeface="华文宋体" panose="02010600040101010101" pitchFamily="2" charset="-122"/>
              </a:rPr>
              <a:t>渐进性强化</a:t>
            </a:r>
            <a:r>
              <a:rPr lang="zh-CN" altLang="en-US" sz="3200" dirty="0" smtClean="0">
                <a:latin typeface="华文宋体" panose="02010600040101010101" pitchFamily="2" charset="-122"/>
                <a:ea typeface="华文宋体" panose="02010600040101010101" pitchFamily="2" charset="-122"/>
              </a:rPr>
              <a:t>，肿块</a:t>
            </a:r>
            <a:r>
              <a:rPr lang="zh-CN" altLang="en-US" sz="3200" dirty="0">
                <a:latin typeface="华文宋体" panose="02010600040101010101" pitchFamily="2" charset="-122"/>
                <a:ea typeface="华文宋体" panose="02010600040101010101" pitchFamily="2" charset="-122"/>
              </a:rPr>
              <a:t>境界清楚，眼球壁和眼肌均不受侵犯，无眼环和眼肌增厚的表现，瘤体内出现</a:t>
            </a:r>
            <a:r>
              <a:rPr lang="zh-CN" altLang="en-US" sz="3200" b="1" dirty="0">
                <a:latin typeface="华文宋体" panose="02010600040101010101" pitchFamily="2" charset="-122"/>
                <a:ea typeface="华文宋体" panose="02010600040101010101" pitchFamily="2" charset="-122"/>
              </a:rPr>
              <a:t>静脉石</a:t>
            </a:r>
            <a:r>
              <a:rPr lang="zh-CN" altLang="en-US" sz="3200" dirty="0">
                <a:latin typeface="华文宋体" panose="02010600040101010101" pitchFamily="2" charset="-122"/>
                <a:ea typeface="华文宋体" panose="02010600040101010101" pitchFamily="2" charset="-122"/>
              </a:rPr>
              <a:t>有助于诊断。</a:t>
            </a:r>
            <a:r>
              <a:rPr lang="zh-CN" altLang="en-US" sz="2400" dirty="0"/>
              <a:t/>
            </a:r>
            <a:br>
              <a:rPr lang="zh-CN" altLang="en-US" sz="2400" dirty="0"/>
            </a:br>
            <a:endParaRPr lang="zh-CN" altLang="en-US" dirty="0"/>
          </a:p>
        </p:txBody>
      </p:sp>
    </p:spTree>
    <p:extLst>
      <p:ext uri="{BB962C8B-B14F-4D97-AF65-F5344CB8AC3E}">
        <p14:creationId xmlns:p14="http://schemas.microsoft.com/office/powerpoint/2010/main" xmlns="" val="21578212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476672"/>
            <a:ext cx="7704856" cy="5635517"/>
          </a:xfrm>
          <a:prstGeom prst="rect">
            <a:avLst/>
          </a:prstGeom>
        </p:spPr>
        <p:txBody>
          <a:bodyPr wrap="square">
            <a:spAutoFit/>
          </a:bodyPr>
          <a:lstStyle/>
          <a:p>
            <a:pPr>
              <a:lnSpc>
                <a:spcPct val="150000"/>
              </a:lnSpc>
            </a:pPr>
            <a:r>
              <a:rPr lang="zh-CN" altLang="en-US" sz="3200" dirty="0">
                <a:solidFill>
                  <a:srgbClr val="FF0000"/>
                </a:solidFill>
              </a:rPr>
              <a:t>与神经鞘瘤的鉴别</a:t>
            </a:r>
            <a:r>
              <a:rPr lang="zh-CN" altLang="en-US" sz="3200" dirty="0" smtClean="0">
                <a:solidFill>
                  <a:srgbClr val="FF0000"/>
                </a:solidFill>
              </a:rPr>
              <a:t>：</a:t>
            </a:r>
            <a:endParaRPr lang="en-US" altLang="zh-CN" sz="3200" dirty="0" smtClean="0">
              <a:solidFill>
                <a:srgbClr val="FF0000"/>
              </a:solidFill>
            </a:endParaRPr>
          </a:p>
          <a:p>
            <a:pPr>
              <a:lnSpc>
                <a:spcPct val="150000"/>
              </a:lnSpc>
            </a:pPr>
            <a:r>
              <a:rPr lang="zh-CN" altLang="en-US" sz="3200" dirty="0" smtClean="0"/>
              <a:t>神经鞘瘤一般</a:t>
            </a:r>
            <a:r>
              <a:rPr lang="zh-CN" altLang="en-US" sz="3200" dirty="0"/>
              <a:t>与视神经联系紧密，根据其成分的不同肿瘤可出现囊样变，增强扫描其实性部分可见中度至明显强化。肿块境界清楚，病变生长方式与眶前后径一致呈长椭圆形或条索状。但肿块型炎性假瘤与眶内神经鞘瘤有时难以鉴别。</a:t>
            </a:r>
            <a:r>
              <a:rPr lang="zh-CN" altLang="en-US" dirty="0"/>
              <a:t/>
            </a:r>
            <a:br>
              <a:rPr lang="zh-CN" altLang="en-US" dirty="0"/>
            </a:br>
            <a:endParaRPr lang="zh-CN" altLang="en-US" dirty="0"/>
          </a:p>
        </p:txBody>
      </p:sp>
    </p:spTree>
    <p:extLst>
      <p:ext uri="{BB962C8B-B14F-4D97-AF65-F5344CB8AC3E}">
        <p14:creationId xmlns:p14="http://schemas.microsoft.com/office/powerpoint/2010/main" xmlns="" val="36529166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916832"/>
            <a:ext cx="7772400" cy="1470025"/>
          </a:xfrm>
        </p:spPr>
        <p:txBody>
          <a:bodyPr>
            <a:normAutofit/>
          </a:bodyPr>
          <a:lstStyle/>
          <a:p>
            <a:r>
              <a:rPr lang="zh-CN" altLang="en-US" sz="4000" dirty="0" smtClean="0"/>
              <a:t>眼眶脉管性病变</a:t>
            </a:r>
            <a:endParaRPr lang="zh-CN" altLang="en-US" sz="4000" dirty="0"/>
          </a:p>
        </p:txBody>
      </p:sp>
      <p:sp>
        <p:nvSpPr>
          <p:cNvPr id="3" name="副标题 2"/>
          <p:cNvSpPr>
            <a:spLocks noGrp="1"/>
          </p:cNvSpPr>
          <p:nvPr>
            <p:ph type="subTitle" idx="1"/>
          </p:nvPr>
        </p:nvSpPr>
        <p:spPr>
          <a:xfrm>
            <a:off x="1331640" y="3573016"/>
            <a:ext cx="6400800" cy="1752600"/>
          </a:xfrm>
        </p:spPr>
        <p:txBody>
          <a:bodyPr>
            <a:normAutofit/>
          </a:bodyPr>
          <a:lstStyle/>
          <a:p>
            <a:r>
              <a:rPr lang="zh-CN" altLang="en-US" sz="3600" b="1" dirty="0">
                <a:solidFill>
                  <a:schemeClr val="tx1"/>
                </a:solidFill>
              </a:rPr>
              <a:t>海绵状</a:t>
            </a:r>
            <a:r>
              <a:rPr lang="zh-CN" altLang="en-US" sz="3600" b="1" dirty="0" smtClean="0">
                <a:solidFill>
                  <a:schemeClr val="tx1"/>
                </a:solidFill>
              </a:rPr>
              <a:t>血管瘤</a:t>
            </a:r>
            <a:r>
              <a:rPr lang="zh-CN" altLang="en-US" sz="3600" dirty="0" smtClean="0"/>
              <a:t> </a:t>
            </a:r>
            <a:endParaRPr lang="zh-CN" altLang="en-US" sz="3600" dirty="0"/>
          </a:p>
        </p:txBody>
      </p:sp>
    </p:spTree>
    <p:extLst>
      <p:ext uri="{BB962C8B-B14F-4D97-AF65-F5344CB8AC3E}">
        <p14:creationId xmlns:p14="http://schemas.microsoft.com/office/powerpoint/2010/main" xmlns="" val="20768429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8" name="Picture 4" descr="151132291068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6600" y="1600200"/>
            <a:ext cx="3810000" cy="2743200"/>
          </a:xfrm>
          <a:prstGeom prst="rect">
            <a:avLst/>
          </a:prstGeom>
          <a:noFill/>
          <a:extLst>
            <a:ext uri="{909E8E84-426E-40DD-AFC4-6F175D3DCCD1}">
              <a14:hiddenFill xmlns:a14="http://schemas.microsoft.com/office/drawing/2010/main" xmlns="">
                <a:solidFill>
                  <a:srgbClr val="FFFFFF"/>
                </a:solidFill>
              </a14:hiddenFill>
            </a:ext>
          </a:extLst>
        </p:spPr>
      </p:pic>
      <p:pic>
        <p:nvPicPr>
          <p:cNvPr id="272389" name="Picture 5" descr="151132391068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46600" y="1600200"/>
            <a:ext cx="3810000" cy="2743200"/>
          </a:xfrm>
          <a:prstGeom prst="rect">
            <a:avLst/>
          </a:prstGeom>
          <a:noFill/>
          <a:extLst>
            <a:ext uri="{909E8E84-426E-40DD-AFC4-6F175D3DCCD1}">
              <a14:hiddenFill xmlns:a14="http://schemas.microsoft.com/office/drawing/2010/main" xmlns="">
                <a:solidFill>
                  <a:srgbClr val="FFFFFF"/>
                </a:solidFill>
              </a14:hiddenFill>
            </a:ext>
          </a:extLst>
        </p:spPr>
      </p:pic>
      <p:pic>
        <p:nvPicPr>
          <p:cNvPr id="272390" name="Picture 6" descr="151133111068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6600" y="4267200"/>
            <a:ext cx="3810000" cy="2590800"/>
          </a:xfrm>
          <a:prstGeom prst="rect">
            <a:avLst/>
          </a:prstGeom>
          <a:noFill/>
          <a:extLst>
            <a:ext uri="{909E8E84-426E-40DD-AFC4-6F175D3DCCD1}">
              <a14:hiddenFill xmlns:a14="http://schemas.microsoft.com/office/drawing/2010/main" xmlns="">
                <a:solidFill>
                  <a:srgbClr val="FFFFFF"/>
                </a:solidFill>
              </a14:hiddenFill>
            </a:ext>
          </a:extLst>
        </p:spPr>
      </p:pic>
      <p:pic>
        <p:nvPicPr>
          <p:cNvPr id="272391" name="Picture 7" descr="151133271068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46600" y="4267200"/>
            <a:ext cx="3810000"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272392" name="Text Box 8"/>
          <p:cNvSpPr txBox="1">
            <a:spLocks noChangeArrowheads="1"/>
          </p:cNvSpPr>
          <p:nvPr/>
        </p:nvSpPr>
        <p:spPr bwMode="auto">
          <a:xfrm>
            <a:off x="203200" y="3733800"/>
            <a:ext cx="4048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R</a:t>
            </a:r>
          </a:p>
        </p:txBody>
      </p:sp>
      <p:sp>
        <p:nvSpPr>
          <p:cNvPr id="272393" name="Text Box 9"/>
          <p:cNvSpPr txBox="1">
            <a:spLocks noChangeArrowheads="1"/>
          </p:cNvSpPr>
          <p:nvPr/>
        </p:nvSpPr>
        <p:spPr bwMode="auto">
          <a:xfrm>
            <a:off x="8585200" y="3733800"/>
            <a:ext cx="354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L</a:t>
            </a:r>
          </a:p>
        </p:txBody>
      </p:sp>
      <p:sp>
        <p:nvSpPr>
          <p:cNvPr id="272394" name="Text Box 10"/>
          <p:cNvSpPr txBox="1">
            <a:spLocks noChangeArrowheads="1"/>
          </p:cNvSpPr>
          <p:nvPr/>
        </p:nvSpPr>
        <p:spPr bwMode="auto">
          <a:xfrm>
            <a:off x="3924300" y="1171575"/>
            <a:ext cx="14906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2400" dirty="0">
                <a:solidFill>
                  <a:srgbClr val="FFFF00"/>
                </a:solidFill>
                <a:ea typeface="宋体" charset="-122"/>
              </a:rPr>
              <a:t>病例一</a:t>
            </a:r>
          </a:p>
        </p:txBody>
      </p:sp>
      <p:sp>
        <p:nvSpPr>
          <p:cNvPr id="272395" name="Text Box 11"/>
          <p:cNvSpPr txBox="1">
            <a:spLocks noChangeArrowheads="1"/>
          </p:cNvSpPr>
          <p:nvPr/>
        </p:nvSpPr>
        <p:spPr bwMode="auto">
          <a:xfrm>
            <a:off x="0" y="6400800"/>
            <a:ext cx="590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CT</a:t>
            </a:r>
          </a:p>
        </p:txBody>
      </p:sp>
      <p:sp>
        <p:nvSpPr>
          <p:cNvPr id="272396" name="Text Box 12"/>
          <p:cNvSpPr txBox="1">
            <a:spLocks noChangeArrowheads="1"/>
          </p:cNvSpPr>
          <p:nvPr/>
        </p:nvSpPr>
        <p:spPr bwMode="auto">
          <a:xfrm>
            <a:off x="8553450" y="6400800"/>
            <a:ext cx="608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AX</a:t>
            </a:r>
          </a:p>
        </p:txBody>
      </p:sp>
      <p:sp>
        <p:nvSpPr>
          <p:cNvPr id="272397" name="Line 13"/>
          <p:cNvSpPr>
            <a:spLocks noChangeShapeType="1"/>
          </p:cNvSpPr>
          <p:nvPr/>
        </p:nvSpPr>
        <p:spPr bwMode="auto">
          <a:xfrm flipV="1">
            <a:off x="914400" y="2667000"/>
            <a:ext cx="45720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72398" name="Line 14"/>
          <p:cNvSpPr>
            <a:spLocks noChangeShapeType="1"/>
          </p:cNvSpPr>
          <p:nvPr/>
        </p:nvSpPr>
        <p:spPr bwMode="auto">
          <a:xfrm flipV="1">
            <a:off x="4876800" y="2819400"/>
            <a:ext cx="38100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72399" name="Line 15"/>
          <p:cNvSpPr>
            <a:spLocks noChangeShapeType="1"/>
          </p:cNvSpPr>
          <p:nvPr/>
        </p:nvSpPr>
        <p:spPr bwMode="auto">
          <a:xfrm flipV="1">
            <a:off x="1143000" y="5486400"/>
            <a:ext cx="38100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72400" name="Line 16"/>
          <p:cNvSpPr>
            <a:spLocks noChangeShapeType="1"/>
          </p:cNvSpPr>
          <p:nvPr/>
        </p:nvSpPr>
        <p:spPr bwMode="auto">
          <a:xfrm flipV="1">
            <a:off x="4800600" y="5257800"/>
            <a:ext cx="30480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xmlns="" val="37588967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2397"/>
                                        </p:tgtEl>
                                        <p:attrNameLst>
                                          <p:attrName>style.visibility</p:attrName>
                                        </p:attrNameLst>
                                      </p:cBhvr>
                                      <p:to>
                                        <p:strVal val="visible"/>
                                      </p:to>
                                    </p:set>
                                    <p:animEffect transition="in" filter="box(in)">
                                      <p:cBhvr>
                                        <p:cTn id="7" dur="500"/>
                                        <p:tgtEl>
                                          <p:spTgt spid="272397"/>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72398"/>
                                        </p:tgtEl>
                                        <p:attrNameLst>
                                          <p:attrName>style.visibility</p:attrName>
                                        </p:attrNameLst>
                                      </p:cBhvr>
                                      <p:to>
                                        <p:strVal val="visible"/>
                                      </p:to>
                                    </p:set>
                                    <p:animEffect transition="in" filter="box(in)">
                                      <p:cBhvr>
                                        <p:cTn id="11" dur="500"/>
                                        <p:tgtEl>
                                          <p:spTgt spid="272398"/>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72399"/>
                                        </p:tgtEl>
                                        <p:attrNameLst>
                                          <p:attrName>style.visibility</p:attrName>
                                        </p:attrNameLst>
                                      </p:cBhvr>
                                      <p:to>
                                        <p:strVal val="visible"/>
                                      </p:to>
                                    </p:set>
                                    <p:animEffect transition="in" filter="box(in)">
                                      <p:cBhvr>
                                        <p:cTn id="15" dur="500"/>
                                        <p:tgtEl>
                                          <p:spTgt spid="272399"/>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72400"/>
                                        </p:tgtEl>
                                        <p:attrNameLst>
                                          <p:attrName>style.visibility</p:attrName>
                                        </p:attrNameLst>
                                      </p:cBhvr>
                                      <p:to>
                                        <p:strVal val="visible"/>
                                      </p:to>
                                    </p:set>
                                    <p:animEffect transition="in" filter="box(in)">
                                      <p:cBhvr>
                                        <p:cTn id="19" dur="500"/>
                                        <p:tgtEl>
                                          <p:spTgt spid="272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7" grpId="0" animBg="1"/>
      <p:bldP spid="272398" grpId="0" animBg="1"/>
      <p:bldP spid="272399" grpId="0" animBg="1"/>
      <p:bldP spid="27240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3938588" y="595313"/>
            <a:ext cx="16414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2400" dirty="0" smtClean="0">
                <a:solidFill>
                  <a:srgbClr val="FFFF00"/>
                </a:solidFill>
                <a:ea typeface="宋体" charset="-122"/>
              </a:rPr>
              <a:t>病例二</a:t>
            </a:r>
            <a:endParaRPr lang="en-US" altLang="zh-CN" sz="2400" dirty="0">
              <a:solidFill>
                <a:srgbClr val="FFFF00"/>
              </a:solidFill>
              <a:ea typeface="宋体" charset="-122"/>
            </a:endParaRPr>
          </a:p>
        </p:txBody>
      </p:sp>
      <p:grpSp>
        <p:nvGrpSpPr>
          <p:cNvPr id="278531" name="Group 3"/>
          <p:cNvGrpSpPr>
            <a:grpSpLocks/>
          </p:cNvGrpSpPr>
          <p:nvPr/>
        </p:nvGrpSpPr>
        <p:grpSpPr bwMode="auto">
          <a:xfrm>
            <a:off x="0" y="981075"/>
            <a:ext cx="9194800" cy="5497513"/>
            <a:chOff x="-2" y="617"/>
            <a:chExt cx="5792" cy="3463"/>
          </a:xfrm>
        </p:grpSpPr>
        <p:pic>
          <p:nvPicPr>
            <p:cNvPr id="278532" name="Picture 4" descr="2007-8-17-2698728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 y="660"/>
              <a:ext cx="2882" cy="3000"/>
            </a:xfrm>
            <a:prstGeom prst="rect">
              <a:avLst/>
            </a:prstGeom>
            <a:noFill/>
            <a:extLst>
              <a:ext uri="{909E8E84-426E-40DD-AFC4-6F175D3DCCD1}">
                <a14:hiddenFill xmlns:a14="http://schemas.microsoft.com/office/drawing/2010/main" xmlns="">
                  <a:solidFill>
                    <a:srgbClr val="FFFFFF"/>
                  </a:solidFill>
                </a14:hiddenFill>
              </a:ext>
            </a:extLst>
          </p:spPr>
        </p:pic>
        <p:pic>
          <p:nvPicPr>
            <p:cNvPr id="278533" name="Picture 5" descr="2007-8-17-2708764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80" y="660"/>
              <a:ext cx="2880" cy="3000"/>
            </a:xfrm>
            <a:prstGeom prst="rect">
              <a:avLst/>
            </a:prstGeom>
            <a:noFill/>
            <a:extLst>
              <a:ext uri="{909E8E84-426E-40DD-AFC4-6F175D3DCCD1}">
                <a14:hiddenFill xmlns:a14="http://schemas.microsoft.com/office/drawing/2010/main" xmlns="">
                  <a:solidFill>
                    <a:srgbClr val="FFFFFF"/>
                  </a:solidFill>
                </a14:hiddenFill>
              </a:ext>
            </a:extLst>
          </p:spPr>
        </p:pic>
        <p:sp>
          <p:nvSpPr>
            <p:cNvPr id="278534" name="Text Box 6"/>
            <p:cNvSpPr txBox="1">
              <a:spLocks noChangeArrowheads="1"/>
            </p:cNvSpPr>
            <p:nvPr/>
          </p:nvSpPr>
          <p:spPr bwMode="auto">
            <a:xfrm>
              <a:off x="0" y="1984"/>
              <a:ext cx="27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a:ea typeface="宋体" charset="-122"/>
                </a:rPr>
                <a:t>R</a:t>
              </a:r>
            </a:p>
          </p:txBody>
        </p:sp>
        <p:sp>
          <p:nvSpPr>
            <p:cNvPr id="278535" name="Text Box 7"/>
            <p:cNvSpPr txBox="1">
              <a:spLocks noChangeArrowheads="1"/>
            </p:cNvSpPr>
            <p:nvPr/>
          </p:nvSpPr>
          <p:spPr bwMode="auto">
            <a:xfrm>
              <a:off x="5537" y="1984"/>
              <a:ext cx="253"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a:ea typeface="宋体" charset="-122"/>
                </a:rPr>
                <a:t>L</a:t>
              </a:r>
            </a:p>
          </p:txBody>
        </p:sp>
        <p:sp>
          <p:nvSpPr>
            <p:cNvPr id="278536" name="Text Box 8"/>
            <p:cNvSpPr txBox="1">
              <a:spLocks noChangeArrowheads="1"/>
            </p:cNvSpPr>
            <p:nvPr/>
          </p:nvSpPr>
          <p:spPr bwMode="auto">
            <a:xfrm>
              <a:off x="86" y="617"/>
              <a:ext cx="37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a:ea typeface="宋体" charset="-122"/>
                </a:rPr>
                <a:t>T2</a:t>
              </a:r>
            </a:p>
          </p:txBody>
        </p:sp>
        <p:sp>
          <p:nvSpPr>
            <p:cNvPr id="278537" name="Text Box 9"/>
            <p:cNvSpPr txBox="1">
              <a:spLocks noChangeArrowheads="1"/>
            </p:cNvSpPr>
            <p:nvPr/>
          </p:nvSpPr>
          <p:spPr bwMode="auto">
            <a:xfrm>
              <a:off x="5270" y="617"/>
              <a:ext cx="37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a:ea typeface="宋体" charset="-122"/>
                </a:rPr>
                <a:t>T1</a:t>
              </a:r>
            </a:p>
          </p:txBody>
        </p:sp>
        <p:sp>
          <p:nvSpPr>
            <p:cNvPr id="278538" name="Text Box 10"/>
            <p:cNvSpPr txBox="1">
              <a:spLocks noChangeArrowheads="1"/>
            </p:cNvSpPr>
            <p:nvPr/>
          </p:nvSpPr>
          <p:spPr bwMode="auto">
            <a:xfrm>
              <a:off x="2694" y="3792"/>
              <a:ext cx="38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AX</a:t>
              </a:r>
            </a:p>
          </p:txBody>
        </p:sp>
      </p:grpSp>
      <p:sp>
        <p:nvSpPr>
          <p:cNvPr id="278539" name="Line 11"/>
          <p:cNvSpPr>
            <a:spLocks noChangeShapeType="1"/>
          </p:cNvSpPr>
          <p:nvPr/>
        </p:nvSpPr>
        <p:spPr bwMode="auto">
          <a:xfrm flipV="1">
            <a:off x="2667000" y="2590800"/>
            <a:ext cx="3048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78540" name="Line 12"/>
          <p:cNvSpPr>
            <a:spLocks noChangeShapeType="1"/>
          </p:cNvSpPr>
          <p:nvPr/>
        </p:nvSpPr>
        <p:spPr bwMode="auto">
          <a:xfrm flipV="1">
            <a:off x="6553200" y="2590800"/>
            <a:ext cx="30480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xmlns="" val="5053950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8539"/>
                                        </p:tgtEl>
                                        <p:attrNameLst>
                                          <p:attrName>style.visibility</p:attrName>
                                        </p:attrNameLst>
                                      </p:cBhvr>
                                      <p:to>
                                        <p:strVal val="visible"/>
                                      </p:to>
                                    </p:set>
                                    <p:animEffect transition="in" filter="box(in)">
                                      <p:cBhvr>
                                        <p:cTn id="7" dur="500"/>
                                        <p:tgtEl>
                                          <p:spTgt spid="278539"/>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78540"/>
                                        </p:tgtEl>
                                        <p:attrNameLst>
                                          <p:attrName>style.visibility</p:attrName>
                                        </p:attrNameLst>
                                      </p:cBhvr>
                                      <p:to>
                                        <p:strVal val="visible"/>
                                      </p:to>
                                    </p:set>
                                    <p:animEffect transition="in" filter="box(in)">
                                      <p:cBhvr>
                                        <p:cTn id="11" dur="500"/>
                                        <p:tgtEl>
                                          <p:spTgt spid="278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9" grpId="0" animBg="1"/>
      <p:bldP spid="27854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ext Box 2"/>
          <p:cNvSpPr txBox="1">
            <a:spLocks noChangeArrowheads="1"/>
          </p:cNvSpPr>
          <p:nvPr/>
        </p:nvSpPr>
        <p:spPr bwMode="auto">
          <a:xfrm>
            <a:off x="0" y="320040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zh-CN" altLang="en-US" sz="2400" b="0">
              <a:solidFill>
                <a:schemeClr val="bg1"/>
              </a:solidFill>
              <a:ea typeface="宋体" charset="-122"/>
            </a:endParaRPr>
          </a:p>
        </p:txBody>
      </p:sp>
      <p:grpSp>
        <p:nvGrpSpPr>
          <p:cNvPr id="280579" name="Group 3"/>
          <p:cNvGrpSpPr>
            <a:grpSpLocks/>
          </p:cNvGrpSpPr>
          <p:nvPr/>
        </p:nvGrpSpPr>
        <p:grpSpPr bwMode="auto">
          <a:xfrm>
            <a:off x="0" y="981075"/>
            <a:ext cx="9191625" cy="5545138"/>
            <a:chOff x="0" y="635"/>
            <a:chExt cx="5790" cy="3493"/>
          </a:xfrm>
        </p:grpSpPr>
        <p:pic>
          <p:nvPicPr>
            <p:cNvPr id="280580" name="Picture 4" descr="2007-8-17-2724847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36"/>
              <a:ext cx="2869" cy="3048"/>
            </a:xfrm>
            <a:prstGeom prst="rect">
              <a:avLst/>
            </a:prstGeom>
            <a:noFill/>
            <a:extLst>
              <a:ext uri="{909E8E84-426E-40DD-AFC4-6F175D3DCCD1}">
                <a14:hiddenFill xmlns:a14="http://schemas.microsoft.com/office/drawing/2010/main" xmlns="">
                  <a:solidFill>
                    <a:srgbClr val="FFFFFF"/>
                  </a:solidFill>
                </a14:hiddenFill>
              </a:ext>
            </a:extLst>
          </p:spPr>
        </p:pic>
        <p:pic>
          <p:nvPicPr>
            <p:cNvPr id="280581" name="Picture 5" descr="2007-8-17-2724850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70" y="635"/>
              <a:ext cx="2890" cy="3049"/>
            </a:xfrm>
            <a:prstGeom prst="rect">
              <a:avLst/>
            </a:prstGeom>
            <a:noFill/>
            <a:extLst>
              <a:ext uri="{909E8E84-426E-40DD-AFC4-6F175D3DCCD1}">
                <a14:hiddenFill xmlns:a14="http://schemas.microsoft.com/office/drawing/2010/main" xmlns="">
                  <a:solidFill>
                    <a:srgbClr val="FFFFFF"/>
                  </a:solidFill>
                </a14:hiddenFill>
              </a:ext>
            </a:extLst>
          </p:spPr>
        </p:pic>
        <p:sp>
          <p:nvSpPr>
            <p:cNvPr id="280582" name="Text Box 6"/>
            <p:cNvSpPr txBox="1">
              <a:spLocks noChangeArrowheads="1"/>
            </p:cNvSpPr>
            <p:nvPr/>
          </p:nvSpPr>
          <p:spPr bwMode="auto">
            <a:xfrm>
              <a:off x="0" y="1984"/>
              <a:ext cx="27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a:ea typeface="宋体" charset="-122"/>
                </a:rPr>
                <a:t>R</a:t>
              </a:r>
            </a:p>
          </p:txBody>
        </p:sp>
        <p:sp>
          <p:nvSpPr>
            <p:cNvPr id="280583" name="Text Box 7"/>
            <p:cNvSpPr txBox="1">
              <a:spLocks noChangeArrowheads="1"/>
            </p:cNvSpPr>
            <p:nvPr/>
          </p:nvSpPr>
          <p:spPr bwMode="auto">
            <a:xfrm>
              <a:off x="5537" y="1984"/>
              <a:ext cx="253"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a:ea typeface="宋体" charset="-122"/>
                </a:rPr>
                <a:t>L</a:t>
              </a:r>
            </a:p>
          </p:txBody>
        </p:sp>
        <p:sp>
          <p:nvSpPr>
            <p:cNvPr id="280584" name="Text Box 8"/>
            <p:cNvSpPr txBox="1">
              <a:spLocks noChangeArrowheads="1"/>
            </p:cNvSpPr>
            <p:nvPr/>
          </p:nvSpPr>
          <p:spPr bwMode="auto">
            <a:xfrm>
              <a:off x="2008" y="3840"/>
              <a:ext cx="2375"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MRI     AX       </a:t>
              </a:r>
              <a:r>
                <a:rPr lang="zh-CN" altLang="en-US" sz="2400">
                  <a:ea typeface="宋体" charset="-122"/>
                </a:rPr>
                <a:t>增强</a:t>
              </a:r>
              <a:r>
                <a:rPr lang="zh-CN" altLang="en-US" sz="2400" b="0">
                  <a:ea typeface="宋体" charset="-122"/>
                </a:rPr>
                <a:t>（</a:t>
              </a:r>
              <a:r>
                <a:rPr lang="en-US" altLang="zh-CN" sz="2400" b="0">
                  <a:ea typeface="宋体" charset="-122"/>
                </a:rPr>
                <a:t>FAT)</a:t>
              </a:r>
              <a:endParaRPr lang="zh-CN" altLang="en-US" sz="2400" b="0">
                <a:ea typeface="宋体" charset="-122"/>
              </a:endParaRPr>
            </a:p>
          </p:txBody>
        </p:sp>
      </p:grpSp>
      <p:sp>
        <p:nvSpPr>
          <p:cNvPr id="280585" name="Line 9"/>
          <p:cNvSpPr>
            <a:spLocks noChangeShapeType="1"/>
          </p:cNvSpPr>
          <p:nvPr/>
        </p:nvSpPr>
        <p:spPr bwMode="auto">
          <a:xfrm flipV="1">
            <a:off x="2590800" y="2590800"/>
            <a:ext cx="30480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80586" name="Line 10"/>
          <p:cNvSpPr>
            <a:spLocks noChangeShapeType="1"/>
          </p:cNvSpPr>
          <p:nvPr/>
        </p:nvSpPr>
        <p:spPr bwMode="auto">
          <a:xfrm flipV="1">
            <a:off x="6705600" y="2514600"/>
            <a:ext cx="22860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xmlns="" val="3504874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0585"/>
                                        </p:tgtEl>
                                        <p:attrNameLst>
                                          <p:attrName>style.visibility</p:attrName>
                                        </p:attrNameLst>
                                      </p:cBhvr>
                                      <p:to>
                                        <p:strVal val="visible"/>
                                      </p:to>
                                    </p:set>
                                    <p:animEffect transition="in" filter="box(in)">
                                      <p:cBhvr>
                                        <p:cTn id="7" dur="500"/>
                                        <p:tgtEl>
                                          <p:spTgt spid="280585"/>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80586"/>
                                        </p:tgtEl>
                                        <p:attrNameLst>
                                          <p:attrName>style.visibility</p:attrName>
                                        </p:attrNameLst>
                                      </p:cBhvr>
                                      <p:to>
                                        <p:strVal val="visible"/>
                                      </p:to>
                                    </p:set>
                                    <p:animEffect transition="in" filter="box(in)">
                                      <p:cBhvr>
                                        <p:cTn id="11" dur="500"/>
                                        <p:tgtEl>
                                          <p:spTgt spid="280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5" grpId="0" animBg="1"/>
      <p:bldP spid="28058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1" name="Picture 3" descr="2007-8-17-2748697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949325"/>
            <a:ext cx="4605338" cy="4957763"/>
          </a:xfrm>
          <a:prstGeom prst="rect">
            <a:avLst/>
          </a:prstGeom>
          <a:noFill/>
          <a:extLst>
            <a:ext uri="{909E8E84-426E-40DD-AFC4-6F175D3DCCD1}">
              <a14:hiddenFill xmlns:a14="http://schemas.microsoft.com/office/drawing/2010/main" xmlns="">
                <a:solidFill>
                  <a:srgbClr val="FFFFFF"/>
                </a:solidFill>
              </a14:hiddenFill>
            </a:ext>
          </a:extLst>
        </p:spPr>
      </p:pic>
      <p:pic>
        <p:nvPicPr>
          <p:cNvPr id="283652" name="Picture 4" descr="2007-8-17-2748693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949325"/>
            <a:ext cx="4572000" cy="4957763"/>
          </a:xfrm>
          <a:prstGeom prst="rect">
            <a:avLst/>
          </a:prstGeom>
          <a:noFill/>
          <a:extLst>
            <a:ext uri="{909E8E84-426E-40DD-AFC4-6F175D3DCCD1}">
              <a14:hiddenFill xmlns:a14="http://schemas.microsoft.com/office/drawing/2010/main" xmlns="">
                <a:solidFill>
                  <a:srgbClr val="FFFFFF"/>
                </a:solidFill>
              </a14:hiddenFill>
            </a:ext>
          </a:extLst>
        </p:spPr>
      </p:pic>
      <p:sp>
        <p:nvSpPr>
          <p:cNvPr id="283653" name="Text Box 5"/>
          <p:cNvSpPr txBox="1">
            <a:spLocks noChangeArrowheads="1"/>
          </p:cNvSpPr>
          <p:nvPr/>
        </p:nvSpPr>
        <p:spPr bwMode="auto">
          <a:xfrm>
            <a:off x="0" y="3128963"/>
            <a:ext cx="36195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a:latin typeface="宋体" charset="-122"/>
                <a:ea typeface="宋体" charset="-122"/>
              </a:rPr>
              <a:t>R</a:t>
            </a:r>
          </a:p>
        </p:txBody>
      </p:sp>
      <p:sp>
        <p:nvSpPr>
          <p:cNvPr id="283654" name="Text Box 6"/>
          <p:cNvSpPr txBox="1">
            <a:spLocks noChangeArrowheads="1"/>
          </p:cNvSpPr>
          <p:nvPr/>
        </p:nvSpPr>
        <p:spPr bwMode="auto">
          <a:xfrm>
            <a:off x="8789988" y="3128963"/>
            <a:ext cx="36195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a:latin typeface="宋体" charset="-122"/>
                <a:ea typeface="宋体" charset="-122"/>
              </a:rPr>
              <a:t>L</a:t>
            </a:r>
          </a:p>
        </p:txBody>
      </p:sp>
      <p:sp>
        <p:nvSpPr>
          <p:cNvPr id="283655" name="Text Box 7"/>
          <p:cNvSpPr txBox="1">
            <a:spLocks noChangeArrowheads="1"/>
          </p:cNvSpPr>
          <p:nvPr/>
        </p:nvSpPr>
        <p:spPr bwMode="auto">
          <a:xfrm>
            <a:off x="2916238" y="6021388"/>
            <a:ext cx="48387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MRI        AX       </a:t>
            </a:r>
            <a:r>
              <a:rPr lang="zh-CN" altLang="en-US" sz="2400">
                <a:ea typeface="宋体" charset="-122"/>
              </a:rPr>
              <a:t>延时增强</a:t>
            </a:r>
            <a:r>
              <a:rPr lang="zh-CN" altLang="en-US" sz="2400" b="0">
                <a:ea typeface="宋体" charset="-122"/>
              </a:rPr>
              <a:t>（</a:t>
            </a:r>
            <a:r>
              <a:rPr lang="en-US" altLang="zh-CN" sz="2400" b="0">
                <a:ea typeface="宋体" charset="-122"/>
              </a:rPr>
              <a:t>FAT</a:t>
            </a:r>
            <a:r>
              <a:rPr lang="zh-CN" altLang="en-US" sz="2400" b="0">
                <a:ea typeface="宋体" charset="-122"/>
              </a:rPr>
              <a:t>）</a:t>
            </a:r>
          </a:p>
        </p:txBody>
      </p:sp>
      <p:sp>
        <p:nvSpPr>
          <p:cNvPr id="283656" name="Line 8"/>
          <p:cNvSpPr>
            <a:spLocks noChangeShapeType="1"/>
          </p:cNvSpPr>
          <p:nvPr/>
        </p:nvSpPr>
        <p:spPr bwMode="auto">
          <a:xfrm flipV="1">
            <a:off x="2438400" y="2514600"/>
            <a:ext cx="30480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83657" name="Line 9"/>
          <p:cNvSpPr>
            <a:spLocks noChangeShapeType="1"/>
          </p:cNvSpPr>
          <p:nvPr/>
        </p:nvSpPr>
        <p:spPr bwMode="auto">
          <a:xfrm flipV="1">
            <a:off x="6629400" y="2590800"/>
            <a:ext cx="38100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xmlns="" val="38421894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3656"/>
                                        </p:tgtEl>
                                        <p:attrNameLst>
                                          <p:attrName>style.visibility</p:attrName>
                                        </p:attrNameLst>
                                      </p:cBhvr>
                                      <p:to>
                                        <p:strVal val="visible"/>
                                      </p:to>
                                    </p:set>
                                    <p:animEffect transition="in" filter="box(in)">
                                      <p:cBhvr>
                                        <p:cTn id="7" dur="500"/>
                                        <p:tgtEl>
                                          <p:spTgt spid="283656"/>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83657"/>
                                        </p:tgtEl>
                                        <p:attrNameLst>
                                          <p:attrName>style.visibility</p:attrName>
                                        </p:attrNameLst>
                                      </p:cBhvr>
                                      <p:to>
                                        <p:strVal val="visible"/>
                                      </p:to>
                                    </p:set>
                                    <p:animEffect transition="in" filter="box(in)">
                                      <p:cBhvr>
                                        <p:cTn id="11" dur="500"/>
                                        <p:tgtEl>
                                          <p:spTgt spid="283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6" grpId="0" animBg="1"/>
      <p:bldP spid="28365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78188" y="344488"/>
            <a:ext cx="5403850" cy="1071562"/>
          </a:xfrm>
        </p:spPr>
        <p:txBody>
          <a:bodyPr>
            <a:normAutofit fontScale="90000"/>
          </a:bodyPr>
          <a:lstStyle/>
          <a:p>
            <a:pPr eaLnBrk="1" hangingPunct="1">
              <a:defRPr/>
            </a:pPr>
            <a:r>
              <a:rPr lang="zh-CN" altLang="en-US" sz="3200" smtClean="0">
                <a:solidFill>
                  <a:srgbClr val="FFFFFF"/>
                </a:solidFill>
              </a:rPr>
              <a:t>（二）</a:t>
            </a:r>
            <a:r>
              <a:rPr lang="zh-CN" altLang="en-US" sz="3200" smtClean="0">
                <a:solidFill>
                  <a:srgbClr val="FFFFFF"/>
                </a:solidFill>
                <a:cs typeface="Times New Roman" pitchFamily="18" charset="0"/>
              </a:rPr>
              <a:t>  </a:t>
            </a:r>
            <a:r>
              <a:rPr lang="zh-CN" altLang="en-US" sz="3200" smtClean="0">
                <a:solidFill>
                  <a:srgbClr val="FF9900"/>
                </a:solidFill>
                <a:cs typeface="Times New Roman" pitchFamily="18" charset="0"/>
              </a:rPr>
              <a:t>  </a:t>
            </a:r>
            <a:r>
              <a:rPr lang="zh-CN" altLang="en-US" sz="3200" b="1" smtClean="0">
                <a:solidFill>
                  <a:srgbClr val="FF9900"/>
                </a:solidFill>
                <a:ea typeface="黑体" pitchFamily="2" charset="-122"/>
              </a:rPr>
              <a:t>眶内侧壁</a:t>
            </a:r>
            <a:r>
              <a:rPr lang="zh-CN" altLang="en-US" sz="3200" b="1" smtClean="0">
                <a:solidFill>
                  <a:srgbClr val="FF9900"/>
                </a:solidFill>
              </a:rPr>
              <a:t/>
            </a:r>
            <a:br>
              <a:rPr lang="zh-CN" altLang="en-US" sz="3200" b="1" smtClean="0">
                <a:solidFill>
                  <a:srgbClr val="FF9900"/>
                </a:solidFill>
              </a:rPr>
            </a:br>
            <a:r>
              <a:rPr lang="zh-CN" altLang="en-US" sz="3200" b="1" smtClean="0">
                <a:solidFill>
                  <a:srgbClr val="FFFFFF"/>
                </a:solidFill>
              </a:rPr>
              <a:t>             </a:t>
            </a:r>
            <a:r>
              <a:rPr lang="en-US" altLang="zh-CN" sz="3200" smtClean="0">
                <a:solidFill>
                  <a:srgbClr val="FFFFFF"/>
                </a:solidFill>
              </a:rPr>
              <a:t>medial wall of orbit </a:t>
            </a:r>
            <a:br>
              <a:rPr lang="en-US" altLang="zh-CN" sz="3200" smtClean="0">
                <a:solidFill>
                  <a:srgbClr val="FFFFFF"/>
                </a:solidFill>
              </a:rPr>
            </a:br>
            <a:endParaRPr lang="en-US" altLang="zh-CN" sz="3200" smtClean="0">
              <a:solidFill>
                <a:srgbClr val="FFFFFF"/>
              </a:solidFill>
            </a:endParaRPr>
          </a:p>
        </p:txBody>
      </p:sp>
      <p:sp>
        <p:nvSpPr>
          <p:cNvPr id="14339" name="Rectangle 3"/>
          <p:cNvSpPr>
            <a:spLocks noGrp="1" noChangeArrowheads="1"/>
          </p:cNvSpPr>
          <p:nvPr>
            <p:ph type="body" idx="1"/>
          </p:nvPr>
        </p:nvSpPr>
        <p:spPr>
          <a:xfrm>
            <a:off x="228600" y="762000"/>
            <a:ext cx="3581400" cy="5486400"/>
          </a:xfrm>
        </p:spPr>
        <p:txBody>
          <a:bodyPr>
            <a:normAutofit lnSpcReduction="10000"/>
          </a:bodyPr>
          <a:lstStyle/>
          <a:p>
            <a:pPr algn="just" eaLnBrk="1" hangingPunct="1"/>
            <a:r>
              <a:rPr lang="en-US" altLang="zh-CN" sz="2000" dirty="0" smtClean="0">
                <a:solidFill>
                  <a:srgbClr val="FFFFFF"/>
                </a:solidFill>
                <a:effectLst/>
                <a:latin typeface="黑体" pitchFamily="2" charset="-122"/>
                <a:ea typeface="黑体" pitchFamily="2" charset="-122"/>
              </a:rPr>
              <a:t> </a:t>
            </a:r>
            <a:r>
              <a:rPr lang="zh-CN" altLang="en-US" sz="2000" dirty="0" smtClean="0">
                <a:solidFill>
                  <a:srgbClr val="FFFFFF"/>
                </a:solidFill>
                <a:effectLst/>
                <a:latin typeface="黑体" pitchFamily="2" charset="-122"/>
                <a:ea typeface="黑体" pitchFamily="2" charset="-122"/>
              </a:rPr>
              <a:t>此壁略成长方形，从前向后依次由</a:t>
            </a:r>
            <a:r>
              <a:rPr lang="zh-CN" altLang="en-US" sz="2000" dirty="0" smtClean="0">
                <a:solidFill>
                  <a:srgbClr val="FFFF00"/>
                </a:solidFill>
                <a:effectLst/>
                <a:latin typeface="黑体" pitchFamily="2" charset="-122"/>
                <a:ea typeface="黑体" pitchFamily="2" charset="-122"/>
              </a:rPr>
              <a:t>上颌骨额突、泪骨、筛骨眶板</a:t>
            </a:r>
            <a:r>
              <a:rPr lang="zh-CN" altLang="en-US" sz="2000" dirty="0" smtClean="0">
                <a:solidFill>
                  <a:srgbClr val="FFFFFF"/>
                </a:solidFill>
                <a:effectLst/>
                <a:latin typeface="黑体" pitchFamily="2" charset="-122"/>
                <a:ea typeface="黑体" pitchFamily="2" charset="-122"/>
              </a:rPr>
              <a:t>和</a:t>
            </a:r>
            <a:r>
              <a:rPr lang="zh-CN" altLang="en-US" sz="2000" dirty="0" smtClean="0">
                <a:solidFill>
                  <a:srgbClr val="FFFF00"/>
                </a:solidFill>
                <a:effectLst/>
                <a:latin typeface="黑体" pitchFamily="2" charset="-122"/>
                <a:ea typeface="黑体" pitchFamily="2" charset="-122"/>
              </a:rPr>
              <a:t>蝶骨体</a:t>
            </a:r>
            <a:r>
              <a:rPr lang="zh-CN" altLang="en-US" sz="2000" dirty="0" smtClean="0">
                <a:solidFill>
                  <a:srgbClr val="FFFFFF"/>
                </a:solidFill>
                <a:effectLst/>
                <a:latin typeface="黑体" pitchFamily="2" charset="-122"/>
                <a:ea typeface="黑体" pitchFamily="2" charset="-122"/>
              </a:rPr>
              <a:t>的侧面构成。</a:t>
            </a:r>
          </a:p>
          <a:p>
            <a:pPr algn="just" eaLnBrk="1" hangingPunct="1"/>
            <a:r>
              <a:rPr lang="zh-CN" altLang="en-US" sz="2400" dirty="0" smtClean="0">
                <a:solidFill>
                  <a:srgbClr val="FFFFFF"/>
                </a:solidFill>
                <a:effectLst/>
                <a:latin typeface="华文宋体" panose="02010600040101010101" pitchFamily="2" charset="-122"/>
                <a:ea typeface="华文宋体" panose="02010600040101010101" pitchFamily="2" charset="-122"/>
              </a:rPr>
              <a:t> 此壁最薄弱，仅厚约</a:t>
            </a:r>
            <a:r>
              <a:rPr lang="en-US" altLang="zh-CN" sz="2400" dirty="0" smtClean="0">
                <a:solidFill>
                  <a:srgbClr val="FFFFFF"/>
                </a:solidFill>
                <a:effectLst/>
                <a:latin typeface="华文宋体" panose="02010600040101010101" pitchFamily="2" charset="-122"/>
                <a:ea typeface="华文宋体" panose="02010600040101010101" pitchFamily="2" charset="-122"/>
              </a:rPr>
              <a:t>0.2-0.4mm, </a:t>
            </a:r>
            <a:r>
              <a:rPr lang="zh-CN" altLang="en-US" sz="2400" dirty="0" smtClean="0">
                <a:solidFill>
                  <a:srgbClr val="FFFFFF"/>
                </a:solidFill>
                <a:effectLst/>
                <a:latin typeface="华文宋体" panose="02010600040101010101" pitchFamily="2" charset="-122"/>
                <a:ea typeface="华文宋体" panose="02010600040101010101" pitchFamily="2" charset="-122"/>
              </a:rPr>
              <a:t>尤其是筛骨眶板，薄如纸片，易骨折破碎。</a:t>
            </a:r>
            <a:endParaRPr lang="en-US" altLang="zh-CN" sz="2400" dirty="0" smtClean="0">
              <a:solidFill>
                <a:srgbClr val="FFFFFF"/>
              </a:solidFill>
              <a:effectLst/>
              <a:latin typeface="华文宋体" panose="02010600040101010101" pitchFamily="2" charset="-122"/>
              <a:ea typeface="华文宋体" panose="02010600040101010101" pitchFamily="2" charset="-122"/>
            </a:endParaRPr>
          </a:p>
          <a:p>
            <a:pPr algn="just" eaLnBrk="1" hangingPunct="1"/>
            <a:endParaRPr lang="en-US" altLang="zh-CN" sz="2400" b="1" dirty="0">
              <a:solidFill>
                <a:srgbClr val="FFFFFF"/>
              </a:solidFill>
              <a:latin typeface="华文宋体" panose="02010600040101010101" pitchFamily="2" charset="-122"/>
              <a:ea typeface="华文宋体" panose="02010600040101010101" pitchFamily="2" charset="-122"/>
            </a:endParaRPr>
          </a:p>
          <a:p>
            <a:pPr algn="just" eaLnBrk="1" hangingPunct="1"/>
            <a:r>
              <a:rPr lang="zh-CN" altLang="en-US" sz="2400" b="1" dirty="0" smtClean="0">
                <a:solidFill>
                  <a:srgbClr val="FFFF00"/>
                </a:solidFill>
                <a:effectLst/>
                <a:latin typeface="华文宋体" panose="02010600040101010101" pitchFamily="2" charset="-122"/>
                <a:ea typeface="华文宋体" panose="02010600040101010101" pitchFamily="2" charset="-122"/>
              </a:rPr>
              <a:t>泪囊窝</a:t>
            </a:r>
            <a:r>
              <a:rPr lang="en-US" altLang="zh-CN" sz="2400" b="1" dirty="0" smtClean="0">
                <a:solidFill>
                  <a:srgbClr val="FFFFFF"/>
                </a:solidFill>
                <a:effectLst/>
                <a:latin typeface="华文宋体" panose="02010600040101010101" pitchFamily="2" charset="-122"/>
                <a:ea typeface="华文宋体" panose="02010600040101010101" pitchFamily="2" charset="-122"/>
              </a:rPr>
              <a:t>fossa for lacrimal sac</a:t>
            </a:r>
            <a:r>
              <a:rPr lang="zh-CN" altLang="en-US" sz="2400" b="1" dirty="0" smtClean="0">
                <a:solidFill>
                  <a:srgbClr val="FFFFFF"/>
                </a:solidFill>
                <a:effectLst/>
                <a:latin typeface="华文宋体" panose="02010600040101010101" pitchFamily="2" charset="-122"/>
                <a:ea typeface="华文宋体" panose="02010600040101010101" pitchFamily="2" charset="-122"/>
              </a:rPr>
              <a:t>，</a:t>
            </a:r>
            <a:r>
              <a:rPr lang="zh-CN" altLang="en-US" sz="2400" dirty="0" smtClean="0">
                <a:solidFill>
                  <a:srgbClr val="FFFFFF"/>
                </a:solidFill>
                <a:effectLst/>
                <a:latin typeface="华文宋体" panose="02010600040101010101" pitchFamily="2" charset="-122"/>
                <a:ea typeface="华文宋体" panose="02010600040101010101" pitchFamily="2" charset="-122"/>
              </a:rPr>
              <a:t>由上颌骨额突和泪骨构成。</a:t>
            </a:r>
          </a:p>
          <a:p>
            <a:pPr algn="just" eaLnBrk="1" hangingPunct="1"/>
            <a:r>
              <a:rPr lang="zh-CN" altLang="en-US" sz="2400" dirty="0" smtClean="0">
                <a:solidFill>
                  <a:srgbClr val="FFFFFF"/>
                </a:solidFill>
                <a:effectLst/>
                <a:latin typeface="华文宋体" panose="02010600040101010101" pitchFamily="2" charset="-122"/>
                <a:ea typeface="华文宋体" panose="02010600040101010101" pitchFamily="2" charset="-122"/>
              </a:rPr>
              <a:t>泪囊窝的前界为</a:t>
            </a:r>
            <a:r>
              <a:rPr lang="zh-CN" altLang="en-US" sz="2400" b="1" dirty="0" smtClean="0">
                <a:solidFill>
                  <a:srgbClr val="FF9900"/>
                </a:solidFill>
                <a:effectLst/>
                <a:latin typeface="华文宋体" panose="02010600040101010101" pitchFamily="2" charset="-122"/>
                <a:ea typeface="华文宋体" panose="02010600040101010101" pitchFamily="2" charset="-122"/>
              </a:rPr>
              <a:t>泪前嵴</a:t>
            </a:r>
            <a:r>
              <a:rPr lang="zh-CN" altLang="en-US" sz="2400" dirty="0" smtClean="0">
                <a:solidFill>
                  <a:srgbClr val="FFFFFF"/>
                </a:solidFill>
                <a:effectLst/>
                <a:latin typeface="华文宋体" panose="02010600040101010101" pitchFamily="2" charset="-122"/>
                <a:ea typeface="华文宋体" panose="02010600040101010101" pitchFamily="2" charset="-122"/>
              </a:rPr>
              <a:t>，后界为</a:t>
            </a:r>
            <a:r>
              <a:rPr lang="zh-CN" altLang="en-US" sz="2400" b="1" dirty="0" smtClean="0">
                <a:solidFill>
                  <a:srgbClr val="FF9900"/>
                </a:solidFill>
                <a:effectLst/>
                <a:latin typeface="华文宋体" panose="02010600040101010101" pitchFamily="2" charset="-122"/>
                <a:ea typeface="华文宋体" panose="02010600040101010101" pitchFamily="2" charset="-122"/>
              </a:rPr>
              <a:t>泪后嵴</a:t>
            </a:r>
            <a:r>
              <a:rPr lang="zh-CN" altLang="en-US" sz="2400" dirty="0" smtClean="0">
                <a:solidFill>
                  <a:srgbClr val="FFFFFF"/>
                </a:solidFill>
                <a:effectLst/>
                <a:latin typeface="华文宋体" panose="02010600040101010101" pitchFamily="2" charset="-122"/>
                <a:ea typeface="华文宋体" panose="02010600040101010101" pitchFamily="2" charset="-122"/>
              </a:rPr>
              <a:t>，下方续骨性鼻泪管。</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67200" y="2044700"/>
            <a:ext cx="4876800" cy="4813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直接箭头连接符 6"/>
          <p:cNvCxnSpPr/>
          <p:nvPr/>
        </p:nvCxnSpPr>
        <p:spPr>
          <a:xfrm>
            <a:off x="2411760" y="1412776"/>
            <a:ext cx="4032448" cy="25922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3563888" y="1196752"/>
            <a:ext cx="3141712" cy="2664296"/>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1331640" y="1700808"/>
            <a:ext cx="5832648" cy="21602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850484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4340"/>
                                        </p:tgtEl>
                                        <p:attrNameLst>
                                          <p:attrName>style.visibility</p:attrName>
                                        </p:attrNameLst>
                                      </p:cBhvr>
                                      <p:to>
                                        <p:strVal val="visible"/>
                                      </p:to>
                                    </p:set>
                                    <p:animEffect transition="in" filter="box(in)">
                                      <p:cBhvr>
                                        <p:cTn id="13" dur="500"/>
                                        <p:tgtEl>
                                          <p:spTgt spid="143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4339">
                                            <p:txEl>
                                              <p:pRg st="0" end="0"/>
                                            </p:txEl>
                                          </p:spTgt>
                                        </p:tgtEl>
                                        <p:attrNameLst>
                                          <p:attrName>style.visibility</p:attrName>
                                        </p:attrNameLst>
                                      </p:cBhvr>
                                      <p:to>
                                        <p:strVal val="visible"/>
                                      </p:to>
                                    </p:set>
                                    <p:animEffect transition="in" filter="wipe(up)">
                                      <p:cBhvr>
                                        <p:cTn id="31" dur="500"/>
                                        <p:tgtEl>
                                          <p:spTgt spid="14339">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4339">
                                            <p:txEl>
                                              <p:pRg st="1" end="1"/>
                                            </p:txEl>
                                          </p:spTgt>
                                        </p:tgtEl>
                                        <p:attrNameLst>
                                          <p:attrName>style.visibility</p:attrName>
                                        </p:attrNameLst>
                                      </p:cBhvr>
                                      <p:to>
                                        <p:strVal val="visible"/>
                                      </p:to>
                                    </p:set>
                                    <p:animEffect transition="in" filter="wipe(up)">
                                      <p:cBhvr>
                                        <p:cTn id="36" dur="500"/>
                                        <p:tgtEl>
                                          <p:spTgt spid="14339">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4339">
                                            <p:txEl>
                                              <p:pRg st="3" end="3"/>
                                            </p:txEl>
                                          </p:spTgt>
                                        </p:tgtEl>
                                        <p:attrNameLst>
                                          <p:attrName>style.visibility</p:attrName>
                                        </p:attrNameLst>
                                      </p:cBhvr>
                                      <p:to>
                                        <p:strVal val="visible"/>
                                      </p:to>
                                    </p:set>
                                    <p:animEffect transition="in" filter="wipe(up)">
                                      <p:cBhvr>
                                        <p:cTn id="41" dur="500"/>
                                        <p:tgtEl>
                                          <p:spTgt spid="14339">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4339">
                                            <p:txEl>
                                              <p:pRg st="4" end="4"/>
                                            </p:txEl>
                                          </p:spTgt>
                                        </p:tgtEl>
                                        <p:attrNameLst>
                                          <p:attrName>style.visibility</p:attrName>
                                        </p:attrNameLst>
                                      </p:cBhvr>
                                      <p:to>
                                        <p:strVal val="visible"/>
                                      </p:to>
                                    </p:set>
                                    <p:animEffect transition="in" filter="wipe(up)">
                                      <p:cBhvr>
                                        <p:cTn id="46"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4294967295"/>
          </p:nvPr>
        </p:nvSpPr>
        <p:spPr>
          <a:xfrm>
            <a:off x="609600" y="533400"/>
            <a:ext cx="8229600" cy="5943600"/>
          </a:xfrm>
        </p:spPr>
        <p:txBody>
          <a:bodyPr>
            <a:normAutofit/>
          </a:bodyPr>
          <a:lstStyle/>
          <a:p>
            <a:pPr>
              <a:lnSpc>
                <a:spcPct val="150000"/>
              </a:lnSpc>
            </a:pPr>
            <a:r>
              <a:rPr lang="zh-CN" altLang="en-US" sz="3500" dirty="0" smtClean="0">
                <a:solidFill>
                  <a:srgbClr val="FF0000"/>
                </a:solidFill>
              </a:rPr>
              <a:t>综述：</a:t>
            </a:r>
            <a:r>
              <a:rPr lang="zh-CN" altLang="en-US" sz="3500" dirty="0"/>
              <a:t>海绵状</a:t>
            </a:r>
            <a:r>
              <a:rPr lang="zh-CN" altLang="en-US" sz="3500" dirty="0" smtClean="0"/>
              <a:t>血管瘤是成人眶内常见的良性</a:t>
            </a:r>
            <a:r>
              <a:rPr lang="zh-CN" altLang="en-US" sz="3500" dirty="0"/>
              <a:t>眼眶肿瘤之一。女性好发，年龄</a:t>
            </a:r>
            <a:r>
              <a:rPr lang="en-US" altLang="zh-CN" sz="3500" dirty="0"/>
              <a:t>30</a:t>
            </a:r>
            <a:r>
              <a:rPr lang="zh-CN" altLang="en-US" sz="3500" dirty="0"/>
              <a:t>～</a:t>
            </a:r>
            <a:r>
              <a:rPr lang="en-US" altLang="zh-CN" sz="3500" dirty="0"/>
              <a:t>50</a:t>
            </a:r>
            <a:r>
              <a:rPr lang="zh-CN" altLang="en-US" sz="3500" dirty="0"/>
              <a:t>岁，大多数单发。</a:t>
            </a:r>
            <a:br>
              <a:rPr lang="zh-CN" altLang="en-US" sz="3500" dirty="0"/>
            </a:br>
            <a:r>
              <a:rPr lang="zh-CN" altLang="en-US" sz="3500" dirty="0" smtClean="0"/>
              <a:t>临床</a:t>
            </a:r>
            <a:r>
              <a:rPr lang="zh-CN" altLang="en-US" sz="3500" dirty="0"/>
              <a:t>特点为慢性、进行性生长，造成眶内结构移位或受压。海绵状血管瘤常有</a:t>
            </a:r>
            <a:r>
              <a:rPr lang="zh-CN" altLang="en-US" sz="3500" dirty="0" smtClean="0"/>
              <a:t>眼球突出。</a:t>
            </a:r>
            <a:r>
              <a:rPr lang="zh-CN" altLang="en-US" sz="2800" dirty="0"/>
              <a:t/>
            </a:r>
            <a:br>
              <a:rPr lang="zh-CN" altLang="en-US" sz="2800" dirty="0"/>
            </a:br>
            <a:endParaRPr lang="zh-CN" altLang="en-US" sz="2800" dirty="0"/>
          </a:p>
        </p:txBody>
      </p:sp>
    </p:spTree>
    <p:extLst>
      <p:ext uri="{BB962C8B-B14F-4D97-AF65-F5344CB8AC3E}">
        <p14:creationId xmlns:p14="http://schemas.microsoft.com/office/powerpoint/2010/main" xmlns="" val="209508597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404664"/>
            <a:ext cx="8229600" cy="5721499"/>
          </a:xfrm>
        </p:spPr>
        <p:txBody>
          <a:bodyPr>
            <a:normAutofit/>
          </a:bodyPr>
          <a:lstStyle/>
          <a:p>
            <a:pPr marL="0" indent="0">
              <a:lnSpc>
                <a:spcPct val="150000"/>
              </a:lnSpc>
              <a:buNone/>
            </a:pPr>
            <a:r>
              <a:rPr lang="en-US" altLang="zh-CN" b="1" dirty="0" smtClean="0"/>
              <a:t>CT</a:t>
            </a:r>
            <a:r>
              <a:rPr lang="zh-CN" altLang="en-US" b="1" dirty="0" smtClean="0"/>
              <a:t>表现：</a:t>
            </a:r>
            <a:endParaRPr lang="en-US" altLang="zh-CN" b="1" dirty="0" smtClean="0"/>
          </a:p>
          <a:p>
            <a:pPr>
              <a:lnSpc>
                <a:spcPct val="150000"/>
              </a:lnSpc>
            </a:pPr>
            <a:r>
              <a:rPr lang="zh-CN" altLang="en-US" dirty="0" smtClean="0"/>
              <a:t>多位于肌</a:t>
            </a:r>
            <a:r>
              <a:rPr lang="zh-CN" altLang="en-US" dirty="0"/>
              <a:t>锥</a:t>
            </a:r>
            <a:r>
              <a:rPr lang="zh-CN" altLang="en-US" dirty="0" smtClean="0"/>
              <a:t>内，卵</a:t>
            </a:r>
            <a:r>
              <a:rPr lang="zh-CN" altLang="en-US" dirty="0"/>
              <a:t>圆形或圆形、</a:t>
            </a:r>
            <a:r>
              <a:rPr lang="zh-CN" altLang="en-US" dirty="0" smtClean="0"/>
              <a:t>边界清楚。</a:t>
            </a:r>
            <a:endParaRPr lang="en-US" altLang="zh-CN" dirty="0" smtClean="0"/>
          </a:p>
          <a:p>
            <a:pPr>
              <a:lnSpc>
                <a:spcPct val="150000"/>
              </a:lnSpc>
            </a:pPr>
            <a:r>
              <a:rPr lang="zh-CN" altLang="en-US" dirty="0" smtClean="0"/>
              <a:t>大部分肿瘤与眼外肌等密度，少数肿瘤内可见小圆形高密度钙化，静脉石。</a:t>
            </a:r>
            <a:endParaRPr lang="en-US" altLang="zh-CN" dirty="0" smtClean="0"/>
          </a:p>
          <a:p>
            <a:pPr>
              <a:lnSpc>
                <a:spcPct val="150000"/>
              </a:lnSpc>
            </a:pPr>
            <a:r>
              <a:rPr lang="zh-CN" altLang="en-US" dirty="0" smtClean="0"/>
              <a:t>强化</a:t>
            </a:r>
            <a:r>
              <a:rPr lang="zh-CN" altLang="en-US" dirty="0"/>
              <a:t>明显并有延迟强化的</a:t>
            </a:r>
            <a:r>
              <a:rPr lang="zh-CN" altLang="en-US" dirty="0" smtClean="0"/>
              <a:t>肿块，</a:t>
            </a:r>
            <a:r>
              <a:rPr lang="zh-CN" altLang="en-US" dirty="0"/>
              <a:t>少数肿瘤可生长在肌锥外间隙。</a:t>
            </a:r>
            <a:br>
              <a:rPr lang="zh-CN" altLang="en-US" dirty="0"/>
            </a:br>
            <a:endParaRPr lang="zh-CN" altLang="en-US" dirty="0"/>
          </a:p>
        </p:txBody>
      </p:sp>
    </p:spTree>
    <p:extLst>
      <p:ext uri="{BB962C8B-B14F-4D97-AF65-F5344CB8AC3E}">
        <p14:creationId xmlns:p14="http://schemas.microsoft.com/office/powerpoint/2010/main" xmlns="" val="26827299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60648"/>
            <a:ext cx="8229600" cy="5865515"/>
          </a:xfrm>
        </p:spPr>
        <p:txBody>
          <a:bodyPr>
            <a:normAutofit lnSpcReduction="10000"/>
          </a:bodyPr>
          <a:lstStyle/>
          <a:p>
            <a:pPr marL="0" indent="0">
              <a:buNone/>
            </a:pPr>
            <a:r>
              <a:rPr lang="en-US" altLang="zh-CN" b="1" dirty="0"/>
              <a:t>MRI</a:t>
            </a:r>
            <a:r>
              <a:rPr lang="zh-CN" altLang="en-US" b="1" dirty="0"/>
              <a:t>表现：</a:t>
            </a:r>
            <a:endParaRPr lang="en-US" altLang="zh-CN" b="1" dirty="0"/>
          </a:p>
          <a:p>
            <a:pPr>
              <a:lnSpc>
                <a:spcPct val="150000"/>
              </a:lnSpc>
            </a:pPr>
            <a:r>
              <a:rPr lang="en-US" altLang="zh-CN" dirty="0" smtClean="0"/>
              <a:t>T1WI</a:t>
            </a:r>
            <a:r>
              <a:rPr lang="zh-CN" altLang="en-US" dirty="0"/>
              <a:t>信号均匀，信号强度高于肌肉和眼球，明显低于脂肪；</a:t>
            </a:r>
            <a:r>
              <a:rPr lang="en-US" altLang="zh-CN" dirty="0"/>
              <a:t>T2WI</a:t>
            </a:r>
            <a:r>
              <a:rPr lang="zh-CN" altLang="en-US" dirty="0"/>
              <a:t>信号较高，信号明显高于其他组织。如肿瘤有流空的血管或钙化影，可表现为条状的低信号</a:t>
            </a:r>
            <a:r>
              <a:rPr lang="zh-CN" altLang="en-US" dirty="0" smtClean="0"/>
              <a:t>影。</a:t>
            </a:r>
            <a:endParaRPr lang="en-US" altLang="zh-CN" dirty="0" smtClean="0"/>
          </a:p>
          <a:p>
            <a:pPr>
              <a:lnSpc>
                <a:spcPct val="150000"/>
              </a:lnSpc>
            </a:pPr>
            <a:r>
              <a:rPr lang="zh-CN" altLang="en-US" dirty="0" smtClean="0"/>
              <a:t>动态增强扫描，肿块呈“</a:t>
            </a:r>
            <a:r>
              <a:rPr lang="zh-CN" altLang="en-US" b="1" dirty="0" smtClean="0"/>
              <a:t>渐进性强化</a:t>
            </a:r>
            <a:r>
              <a:rPr lang="zh-CN" altLang="en-US" dirty="0" smtClean="0"/>
              <a:t>”</a:t>
            </a:r>
            <a:endParaRPr lang="en-US" altLang="zh-CN" dirty="0" smtClean="0"/>
          </a:p>
          <a:p>
            <a:pPr>
              <a:lnSpc>
                <a:spcPct val="150000"/>
              </a:lnSpc>
            </a:pPr>
            <a:r>
              <a:rPr lang="zh-CN" altLang="en-US" dirty="0"/>
              <a:t>小</a:t>
            </a:r>
            <a:r>
              <a:rPr lang="zh-CN" altLang="en-US" dirty="0" smtClean="0"/>
              <a:t>片状强化</a:t>
            </a:r>
            <a:r>
              <a:rPr lang="en-US" altLang="zh-CN" dirty="0" smtClean="0"/>
              <a:t>—</a:t>
            </a:r>
            <a:r>
              <a:rPr lang="zh-CN" altLang="en-US" dirty="0" smtClean="0"/>
              <a:t>逐渐扩大</a:t>
            </a:r>
            <a:r>
              <a:rPr lang="en-US" altLang="zh-CN" dirty="0" smtClean="0"/>
              <a:t>—</a:t>
            </a:r>
            <a:r>
              <a:rPr lang="zh-CN" altLang="en-US" dirty="0" smtClean="0"/>
              <a:t>整个肿瘤明显均匀强化（特异征象）</a:t>
            </a:r>
            <a:endParaRPr lang="zh-CN" altLang="en-US" dirty="0"/>
          </a:p>
          <a:p>
            <a:endParaRPr lang="zh-CN" altLang="en-US" dirty="0"/>
          </a:p>
        </p:txBody>
      </p:sp>
    </p:spTree>
    <p:extLst>
      <p:ext uri="{BB962C8B-B14F-4D97-AF65-F5344CB8AC3E}">
        <p14:creationId xmlns:p14="http://schemas.microsoft.com/office/powerpoint/2010/main" xmlns="" val="16293764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899592" y="2550885"/>
            <a:ext cx="8672513"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marL="514350" indent="-514350">
              <a:buFont typeface="+mj-lt"/>
              <a:buAutoNum type="arabicPeriod"/>
            </a:pPr>
            <a:r>
              <a:rPr lang="zh-CN" altLang="en-US" sz="2800" dirty="0" smtClean="0">
                <a:latin typeface="宋体" charset="-122"/>
                <a:ea typeface="宋体" charset="-122"/>
              </a:rPr>
              <a:t>眶</a:t>
            </a:r>
            <a:r>
              <a:rPr lang="zh-CN" altLang="en-US" sz="2800" dirty="0">
                <a:latin typeface="宋体" charset="-122"/>
                <a:ea typeface="宋体" charset="-122"/>
              </a:rPr>
              <a:t>内球外边界清晰，密度均匀的肿块</a:t>
            </a:r>
            <a:r>
              <a:rPr lang="zh-CN" altLang="en-US" sz="2800" dirty="0" smtClean="0">
                <a:latin typeface="宋体" charset="-122"/>
                <a:ea typeface="宋体" charset="-122"/>
              </a:rPr>
              <a:t>；</a:t>
            </a:r>
            <a:endParaRPr lang="en-US" altLang="zh-CN" sz="2800" dirty="0" smtClean="0">
              <a:latin typeface="宋体" charset="-122"/>
              <a:ea typeface="宋体" charset="-122"/>
            </a:endParaRPr>
          </a:p>
          <a:p>
            <a:pPr marL="514350" indent="-514350">
              <a:buFont typeface="+mj-lt"/>
              <a:buAutoNum type="arabicPeriod"/>
            </a:pPr>
            <a:endParaRPr lang="en-US" altLang="zh-CN" sz="2800" dirty="0" smtClean="0">
              <a:latin typeface="宋体" charset="-122"/>
              <a:ea typeface="宋体" charset="-122"/>
            </a:endParaRPr>
          </a:p>
          <a:p>
            <a:pPr marL="514350" indent="-514350">
              <a:buFont typeface="+mj-lt"/>
              <a:buAutoNum type="arabicPeriod"/>
            </a:pPr>
            <a:r>
              <a:rPr lang="en-US" altLang="zh-CN" sz="2800" dirty="0" smtClean="0">
                <a:latin typeface="宋体" charset="-122"/>
                <a:ea typeface="宋体" charset="-122"/>
              </a:rPr>
              <a:t>CT</a:t>
            </a:r>
            <a:r>
              <a:rPr lang="zh-CN" altLang="en-US" sz="2800" dirty="0" smtClean="0">
                <a:latin typeface="宋体" charset="-122"/>
                <a:ea typeface="宋体" charset="-122"/>
              </a:rPr>
              <a:t>值</a:t>
            </a:r>
            <a:r>
              <a:rPr lang="en-US" altLang="zh-CN" sz="2800" dirty="0" smtClean="0">
                <a:latin typeface="宋体" charset="-122"/>
                <a:ea typeface="宋体" charset="-122"/>
              </a:rPr>
              <a:t>55HU</a:t>
            </a:r>
            <a:r>
              <a:rPr lang="zh-CN" altLang="en-US" sz="2800" dirty="0" smtClean="0">
                <a:latin typeface="宋体" charset="-122"/>
                <a:ea typeface="宋体" charset="-122"/>
              </a:rPr>
              <a:t>左右；</a:t>
            </a:r>
            <a:r>
              <a:rPr lang="en-US" altLang="zh-CN" sz="2800" dirty="0" smtClean="0">
                <a:latin typeface="宋体" charset="-122"/>
                <a:ea typeface="宋体" charset="-122"/>
              </a:rPr>
              <a:t>MRI</a:t>
            </a:r>
            <a:r>
              <a:rPr lang="zh-CN" altLang="en-US" sz="2800" dirty="0" smtClean="0">
                <a:latin typeface="宋体" charset="-122"/>
                <a:ea typeface="宋体" charset="-122"/>
              </a:rPr>
              <a:t>呈长或等</a:t>
            </a:r>
            <a:r>
              <a:rPr lang="en-US" altLang="zh-CN" sz="2800" dirty="0" smtClean="0">
                <a:latin typeface="宋体" charset="-122"/>
                <a:ea typeface="宋体" charset="-122"/>
              </a:rPr>
              <a:t>T1</a:t>
            </a:r>
            <a:r>
              <a:rPr lang="zh-CN" altLang="en-US" sz="2800" dirty="0" smtClean="0">
                <a:latin typeface="宋体" charset="-122"/>
                <a:ea typeface="宋体" charset="-122"/>
              </a:rPr>
              <a:t>，明显长</a:t>
            </a:r>
            <a:r>
              <a:rPr lang="en-US" altLang="zh-CN" sz="2800" dirty="0" smtClean="0">
                <a:latin typeface="宋体" charset="-122"/>
                <a:ea typeface="宋体" charset="-122"/>
              </a:rPr>
              <a:t>T2</a:t>
            </a:r>
            <a:r>
              <a:rPr lang="zh-CN" altLang="en-US" sz="2800" dirty="0" smtClean="0">
                <a:latin typeface="宋体" charset="-122"/>
                <a:ea typeface="宋体" charset="-122"/>
              </a:rPr>
              <a:t>信号；</a:t>
            </a:r>
            <a:endParaRPr lang="en-US" altLang="zh-CN" sz="2800" dirty="0" smtClean="0">
              <a:latin typeface="宋体" charset="-122"/>
              <a:ea typeface="宋体" charset="-122"/>
            </a:endParaRPr>
          </a:p>
          <a:p>
            <a:pPr marL="514350" indent="-514350">
              <a:buFont typeface="+mj-lt"/>
              <a:buAutoNum type="arabicPeriod"/>
            </a:pPr>
            <a:endParaRPr lang="en-US" altLang="zh-CN" sz="2800" dirty="0" smtClean="0">
              <a:latin typeface="宋体" charset="-122"/>
              <a:ea typeface="宋体" charset="-122"/>
            </a:endParaRPr>
          </a:p>
          <a:p>
            <a:pPr marL="514350" indent="-514350">
              <a:buFont typeface="+mj-lt"/>
              <a:buAutoNum type="arabicPeriod"/>
            </a:pPr>
            <a:r>
              <a:rPr lang="zh-CN" altLang="en-US" sz="2800" b="1" dirty="0" smtClean="0">
                <a:latin typeface="宋体" charset="-122"/>
                <a:ea typeface="宋体" charset="-122"/>
              </a:rPr>
              <a:t>渐进性</a:t>
            </a:r>
            <a:r>
              <a:rPr lang="zh-CN" altLang="en-US" sz="2800" b="1" dirty="0">
                <a:latin typeface="宋体" charset="-122"/>
                <a:ea typeface="宋体" charset="-122"/>
              </a:rPr>
              <a:t>强化</a:t>
            </a:r>
            <a:r>
              <a:rPr lang="zh-CN" altLang="en-US" sz="2800" dirty="0">
                <a:latin typeface="宋体" charset="-122"/>
                <a:ea typeface="宋体" charset="-122"/>
              </a:rPr>
              <a:t>。</a:t>
            </a:r>
          </a:p>
        </p:txBody>
      </p:sp>
      <p:grpSp>
        <p:nvGrpSpPr>
          <p:cNvPr id="284675" name="Group 3"/>
          <p:cNvGrpSpPr>
            <a:grpSpLocks/>
          </p:cNvGrpSpPr>
          <p:nvPr/>
        </p:nvGrpSpPr>
        <p:grpSpPr bwMode="auto">
          <a:xfrm>
            <a:off x="1331913" y="765175"/>
            <a:ext cx="1944687" cy="863600"/>
            <a:chOff x="1292" y="436"/>
            <a:chExt cx="1130" cy="429"/>
          </a:xfrm>
        </p:grpSpPr>
        <p:sp>
          <p:nvSpPr>
            <p:cNvPr id="284676" name="AutoShape 4"/>
            <p:cNvSpPr>
              <a:spLocks noChangeArrowheads="1"/>
            </p:cNvSpPr>
            <p:nvPr/>
          </p:nvSpPr>
          <p:spPr bwMode="gray">
            <a:xfrm>
              <a:off x="1292" y="436"/>
              <a:ext cx="1130" cy="429"/>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284677" name="AutoShape 5"/>
            <p:cNvSpPr>
              <a:spLocks noChangeArrowheads="1"/>
            </p:cNvSpPr>
            <p:nvPr/>
          </p:nvSpPr>
          <p:spPr bwMode="gray">
            <a:xfrm>
              <a:off x="1369" y="512"/>
              <a:ext cx="327" cy="308"/>
            </a:xfrm>
            <a:prstGeom prst="roundRect">
              <a:avLst>
                <a:gd name="adj" fmla="val 11921"/>
              </a:avLst>
            </a:prstGeom>
            <a:gradFill rotWithShape="1">
              <a:gsLst>
                <a:gs pos="0">
                  <a:srgbClr val="EC941E"/>
                </a:gs>
                <a:gs pos="100000">
                  <a:srgbClr val="EC941E">
                    <a:gamma/>
                    <a:shade val="69804"/>
                    <a:invGamma/>
                  </a:srgbClr>
                </a:gs>
              </a:gsLst>
              <a:lin ang="5400000" scaled="1"/>
            </a:gradFill>
            <a:ln w="381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84678" name="Text Box 6"/>
            <p:cNvSpPr txBox="1">
              <a:spLocks noChangeArrowheads="1"/>
            </p:cNvSpPr>
            <p:nvPr/>
          </p:nvSpPr>
          <p:spPr bwMode="gray">
            <a:xfrm>
              <a:off x="1787" y="503"/>
              <a:ext cx="635"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zh-CN" altLang="en-US" sz="3200">
                  <a:solidFill>
                    <a:srgbClr val="000000"/>
                  </a:solidFill>
                  <a:ea typeface="华文中宋" pitchFamily="2" charset="-122"/>
                </a:rPr>
                <a:t>特点</a:t>
              </a:r>
            </a:p>
          </p:txBody>
        </p:sp>
      </p:grpSp>
    </p:spTree>
    <p:extLst>
      <p:ext uri="{BB962C8B-B14F-4D97-AF65-F5344CB8AC3E}">
        <p14:creationId xmlns:p14="http://schemas.microsoft.com/office/powerpoint/2010/main" xmlns="" val="38588091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674">
                                            <p:txEl>
                                              <p:pRg st="0" end="0"/>
                                            </p:txEl>
                                          </p:spTgt>
                                        </p:tgtEl>
                                        <p:attrNameLst>
                                          <p:attrName>style.visibility</p:attrName>
                                        </p:attrNameLst>
                                      </p:cBhvr>
                                      <p:to>
                                        <p:strVal val="visible"/>
                                      </p:to>
                                    </p:set>
                                    <p:animEffect transition="in" filter="fade">
                                      <p:cBhvr>
                                        <p:cTn id="7" dur="500"/>
                                        <p:tgtEl>
                                          <p:spTgt spid="284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674">
                                            <p:txEl>
                                              <p:pRg st="2" end="2"/>
                                            </p:txEl>
                                          </p:spTgt>
                                        </p:tgtEl>
                                        <p:attrNameLst>
                                          <p:attrName>style.visibility</p:attrName>
                                        </p:attrNameLst>
                                      </p:cBhvr>
                                      <p:to>
                                        <p:strVal val="visible"/>
                                      </p:to>
                                    </p:set>
                                    <p:animEffect transition="in" filter="fade">
                                      <p:cBhvr>
                                        <p:cTn id="12" dur="500"/>
                                        <p:tgtEl>
                                          <p:spTgt spid="28467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4674">
                                            <p:txEl>
                                              <p:pRg st="4" end="4"/>
                                            </p:txEl>
                                          </p:spTgt>
                                        </p:tgtEl>
                                        <p:attrNameLst>
                                          <p:attrName>style.visibility</p:attrName>
                                        </p:attrNameLst>
                                      </p:cBhvr>
                                      <p:to>
                                        <p:strVal val="visible"/>
                                      </p:to>
                                    </p:set>
                                    <p:animEffect transition="in" filter="fade">
                                      <p:cBhvr>
                                        <p:cTn id="17" dur="500"/>
                                        <p:tgtEl>
                                          <p:spTgt spid="2846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4294967295"/>
          </p:nvPr>
        </p:nvSpPr>
        <p:spPr>
          <a:xfrm>
            <a:off x="609600" y="533400"/>
            <a:ext cx="8229600" cy="5943600"/>
          </a:xfrm>
        </p:spPr>
        <p:txBody>
          <a:bodyPr>
            <a:normAutofit/>
          </a:bodyPr>
          <a:lstStyle/>
          <a:p>
            <a:pPr marL="0" indent="0">
              <a:lnSpc>
                <a:spcPct val="150000"/>
              </a:lnSpc>
              <a:buNone/>
            </a:pPr>
            <a:r>
              <a:rPr lang="zh-CN" altLang="en-US" sz="2800" b="1" dirty="0" smtClean="0"/>
              <a:t>鉴别诊断</a:t>
            </a:r>
            <a:endParaRPr lang="en-US" altLang="zh-CN" sz="2800" b="1" dirty="0" smtClean="0"/>
          </a:p>
          <a:p>
            <a:pPr>
              <a:lnSpc>
                <a:spcPct val="150000"/>
              </a:lnSpc>
            </a:pPr>
            <a:r>
              <a:rPr lang="zh-CN" altLang="en-US" dirty="0" smtClean="0">
                <a:solidFill>
                  <a:srgbClr val="FF0000"/>
                </a:solidFill>
              </a:rPr>
              <a:t>眶</a:t>
            </a:r>
            <a:r>
              <a:rPr lang="zh-CN" altLang="en-US" dirty="0">
                <a:solidFill>
                  <a:srgbClr val="FF0000"/>
                </a:solidFill>
              </a:rPr>
              <a:t>内炎性假瘤的鉴别</a:t>
            </a:r>
            <a:r>
              <a:rPr lang="zh-CN" altLang="en-US" dirty="0" smtClean="0">
                <a:solidFill>
                  <a:srgbClr val="FF0000"/>
                </a:solidFill>
              </a:rPr>
              <a:t>：</a:t>
            </a:r>
            <a:endParaRPr lang="en-US" altLang="zh-CN" dirty="0" smtClean="0">
              <a:solidFill>
                <a:srgbClr val="FF0000"/>
              </a:solidFill>
            </a:endParaRPr>
          </a:p>
          <a:p>
            <a:pPr>
              <a:lnSpc>
                <a:spcPct val="150000"/>
              </a:lnSpc>
            </a:pPr>
            <a:r>
              <a:rPr lang="zh-CN" altLang="en-US" dirty="0" smtClean="0"/>
              <a:t>炎性假瘤</a:t>
            </a:r>
            <a:r>
              <a:rPr lang="zh-CN" altLang="en-US" dirty="0"/>
              <a:t>常累及多种眶内组织，强化程度亦不如血管瘤强化</a:t>
            </a:r>
            <a:r>
              <a:rPr lang="zh-CN" altLang="en-US" dirty="0" smtClean="0"/>
              <a:t>明显；</a:t>
            </a:r>
            <a:endParaRPr lang="en-US" altLang="zh-CN" dirty="0" smtClean="0"/>
          </a:p>
          <a:p>
            <a:pPr>
              <a:lnSpc>
                <a:spcPct val="150000"/>
              </a:lnSpc>
            </a:pPr>
            <a:r>
              <a:rPr lang="zh-CN" altLang="en-US" dirty="0" smtClean="0"/>
              <a:t>炎性假瘤</a:t>
            </a:r>
            <a:r>
              <a:rPr lang="zh-CN" altLang="en-US" dirty="0"/>
              <a:t>内很少可见到流空的血管影及条状或斑片状钙化影</a:t>
            </a:r>
            <a:r>
              <a:rPr lang="zh-CN" altLang="en-US" dirty="0" smtClean="0"/>
              <a:t>。</a:t>
            </a:r>
            <a:endParaRPr lang="en-US" altLang="zh-CN" dirty="0" smtClean="0"/>
          </a:p>
        </p:txBody>
      </p:sp>
    </p:spTree>
    <p:extLst>
      <p:ext uri="{BB962C8B-B14F-4D97-AF65-F5344CB8AC3E}">
        <p14:creationId xmlns:p14="http://schemas.microsoft.com/office/powerpoint/2010/main" xmlns="" val="23559517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410">
                                            <p:txEl>
                                              <p:pRg st="2" end="2"/>
                                            </p:txEl>
                                          </p:spTgt>
                                        </p:tgtEl>
                                        <p:attrNameLst>
                                          <p:attrName>style.visibility</p:attrName>
                                        </p:attrNameLst>
                                      </p:cBhvr>
                                      <p:to>
                                        <p:strVal val="visible"/>
                                      </p:to>
                                    </p:set>
                                    <p:animEffect transition="in" filter="fade">
                                      <p:cBhvr>
                                        <p:cTn id="7" dur="500"/>
                                        <p:tgtEl>
                                          <p:spTgt spid="1454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5410">
                                            <p:txEl>
                                              <p:pRg st="3" end="3"/>
                                            </p:txEl>
                                          </p:spTgt>
                                        </p:tgtEl>
                                        <p:attrNameLst>
                                          <p:attrName>style.visibility</p:attrName>
                                        </p:attrNameLst>
                                      </p:cBhvr>
                                      <p:to>
                                        <p:strVal val="visible"/>
                                      </p:to>
                                    </p:set>
                                    <p:animEffect transition="in" filter="fade">
                                      <p:cBhvr>
                                        <p:cTn id="10" dur="500"/>
                                        <p:tgtEl>
                                          <p:spTgt spid="1454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631311"/>
            <a:ext cx="7992888" cy="6001643"/>
          </a:xfrm>
          <a:prstGeom prst="rect">
            <a:avLst/>
          </a:prstGeom>
        </p:spPr>
        <p:txBody>
          <a:bodyPr wrap="square">
            <a:spAutoFit/>
          </a:bodyPr>
          <a:lstStyle/>
          <a:p>
            <a:pPr>
              <a:lnSpc>
                <a:spcPct val="150000"/>
              </a:lnSpc>
            </a:pPr>
            <a:r>
              <a:rPr lang="zh-CN" altLang="en-US" sz="3200" dirty="0" smtClean="0">
                <a:solidFill>
                  <a:srgbClr val="FF0000"/>
                </a:solidFill>
              </a:rPr>
              <a:t>神经鞘瘤</a:t>
            </a:r>
            <a:r>
              <a:rPr lang="zh-CN" altLang="en-US" sz="3200" dirty="0">
                <a:solidFill>
                  <a:srgbClr val="FF0000"/>
                </a:solidFill>
              </a:rPr>
              <a:t>的鉴别</a:t>
            </a:r>
            <a:r>
              <a:rPr lang="zh-CN" altLang="en-US" sz="3200" dirty="0" smtClean="0">
                <a:solidFill>
                  <a:srgbClr val="FF0000"/>
                </a:solidFill>
              </a:rPr>
              <a:t>：</a:t>
            </a:r>
            <a:endParaRPr lang="en-US" altLang="zh-CN" sz="3200" dirty="0" smtClean="0">
              <a:solidFill>
                <a:srgbClr val="FF0000"/>
              </a:solidFill>
            </a:endParaRPr>
          </a:p>
          <a:p>
            <a:pPr marL="457200" indent="-457200">
              <a:lnSpc>
                <a:spcPct val="150000"/>
              </a:lnSpc>
              <a:buFont typeface="Arial" panose="020B0604020202020204" pitchFamily="34" charset="0"/>
              <a:buChar char="•"/>
            </a:pPr>
            <a:r>
              <a:rPr lang="zh-CN" altLang="en-US" sz="3200" dirty="0" smtClean="0"/>
              <a:t>眶</a:t>
            </a:r>
            <a:r>
              <a:rPr lang="zh-CN" altLang="en-US" sz="3200" dirty="0"/>
              <a:t>内神经组织丰富，故眶内任何部位均可发生神经鞘瘤</a:t>
            </a:r>
            <a:r>
              <a:rPr lang="zh-CN" altLang="en-US" sz="3200" dirty="0" smtClean="0"/>
              <a:t>。</a:t>
            </a:r>
            <a:endParaRPr lang="en-US" altLang="zh-CN" sz="3200" dirty="0" smtClean="0"/>
          </a:p>
          <a:p>
            <a:pPr marL="457200" indent="-457200">
              <a:lnSpc>
                <a:spcPct val="150000"/>
              </a:lnSpc>
              <a:buFont typeface="Arial" panose="020B0604020202020204" pitchFamily="34" charset="0"/>
              <a:buChar char="•"/>
            </a:pPr>
            <a:r>
              <a:rPr lang="zh-CN" altLang="en-US" sz="3200" dirty="0" smtClean="0"/>
              <a:t>眶</a:t>
            </a:r>
            <a:r>
              <a:rPr lang="zh-CN" altLang="en-US" sz="3200" dirty="0"/>
              <a:t>内神经鞘瘤易发生囊变，</a:t>
            </a:r>
            <a:r>
              <a:rPr lang="en-US" altLang="zh-CN" sz="3200" dirty="0"/>
              <a:t>MRI</a:t>
            </a:r>
            <a:r>
              <a:rPr lang="zh-CN" altLang="en-US" sz="3200" dirty="0"/>
              <a:t>表现为信号不均匀，增强扫描呈不均匀明显</a:t>
            </a:r>
            <a:r>
              <a:rPr lang="zh-CN" altLang="en-US" sz="3200" dirty="0" smtClean="0"/>
              <a:t>强化。</a:t>
            </a:r>
            <a:endParaRPr lang="en-US" altLang="zh-CN" sz="3200" dirty="0" smtClean="0"/>
          </a:p>
          <a:p>
            <a:pPr marL="457200" indent="-457200">
              <a:lnSpc>
                <a:spcPct val="150000"/>
              </a:lnSpc>
              <a:buFont typeface="Arial" panose="020B0604020202020204" pitchFamily="34" charset="0"/>
              <a:buChar char="•"/>
            </a:pPr>
            <a:r>
              <a:rPr lang="zh-CN" altLang="en-US" sz="3200" dirty="0" smtClean="0"/>
              <a:t>血管瘤</a:t>
            </a:r>
            <a:r>
              <a:rPr lang="zh-CN" altLang="en-US" sz="3200" dirty="0"/>
              <a:t>动态增强扫描呈渐进性强化特点。有时在影像上两者较难鉴别。</a:t>
            </a:r>
            <a:br>
              <a:rPr lang="zh-CN" altLang="en-US" sz="3200" dirty="0"/>
            </a:br>
            <a:endParaRPr lang="zh-CN" altLang="en-US" sz="3200" dirty="0"/>
          </a:p>
        </p:txBody>
      </p:sp>
    </p:spTree>
    <p:extLst>
      <p:ext uri="{BB962C8B-B14F-4D97-AF65-F5344CB8AC3E}">
        <p14:creationId xmlns:p14="http://schemas.microsoft.com/office/powerpoint/2010/main" xmlns="" val="7371363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Graves </a:t>
            </a:r>
            <a:r>
              <a:rPr lang="zh-CN" altLang="en-US" dirty="0" smtClean="0"/>
              <a:t>眼病</a:t>
            </a:r>
            <a:endParaRPr lang="zh-CN" altLang="en-US" dirty="0"/>
          </a:p>
        </p:txBody>
      </p:sp>
      <p:sp>
        <p:nvSpPr>
          <p:cNvPr id="3" name="副标题 2"/>
          <p:cNvSpPr>
            <a:spLocks noGrp="1"/>
          </p:cNvSpPr>
          <p:nvPr>
            <p:ph type="subTitle" idx="1"/>
          </p:nvPr>
        </p:nvSpPr>
        <p:spPr>
          <a:xfrm>
            <a:off x="1475656" y="3140968"/>
            <a:ext cx="6400800" cy="1752600"/>
          </a:xfrm>
        </p:spPr>
        <p:txBody>
          <a:bodyPr/>
          <a:lstStyle/>
          <a:p>
            <a:r>
              <a:rPr lang="zh-CN" altLang="en-US" b="1" dirty="0" smtClean="0">
                <a:solidFill>
                  <a:schemeClr val="tx1"/>
                </a:solidFill>
              </a:rPr>
              <a:t>（</a:t>
            </a:r>
            <a:r>
              <a:rPr lang="en-US" altLang="zh-CN" b="1" dirty="0" smtClean="0">
                <a:solidFill>
                  <a:schemeClr val="tx1"/>
                </a:solidFill>
              </a:rPr>
              <a:t>Graves </a:t>
            </a:r>
            <a:r>
              <a:rPr lang="en-US" altLang="zh-CN" b="1" dirty="0" err="1" smtClean="0">
                <a:solidFill>
                  <a:schemeClr val="tx1"/>
                </a:solidFill>
              </a:rPr>
              <a:t>ophthalmopathy</a:t>
            </a:r>
            <a:r>
              <a:rPr lang="zh-CN" altLang="en-US" b="1" dirty="0">
                <a:solidFill>
                  <a:schemeClr val="tx1"/>
                </a:solidFill>
              </a:rPr>
              <a:t>）</a:t>
            </a:r>
          </a:p>
        </p:txBody>
      </p:sp>
      <p:pic>
        <p:nvPicPr>
          <p:cNvPr id="3074" name="Picture 2" descr="C:\Users\Allen\Desktop\ppt\5612277146d151ef-3a289eb7d2cc718b-b4e16af24f225683ba4258cd76f8d12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7003" y="476672"/>
            <a:ext cx="9431003" cy="59866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68367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764704"/>
            <a:ext cx="8229600" cy="4525963"/>
          </a:xfrm>
        </p:spPr>
        <p:txBody>
          <a:bodyPr>
            <a:normAutofit lnSpcReduction="10000"/>
          </a:bodyPr>
          <a:lstStyle/>
          <a:p>
            <a:pPr marL="0" indent="0">
              <a:lnSpc>
                <a:spcPct val="150000"/>
              </a:lnSpc>
              <a:buNone/>
            </a:pPr>
            <a:r>
              <a:rPr lang="en-US" altLang="zh-CN" b="1" dirty="0" smtClean="0"/>
              <a:t>CT</a:t>
            </a:r>
            <a:r>
              <a:rPr lang="zh-CN" altLang="en-US" b="1" dirty="0" smtClean="0"/>
              <a:t>表现</a:t>
            </a:r>
            <a:endParaRPr lang="en-US" altLang="zh-CN" b="1" dirty="0" smtClean="0"/>
          </a:p>
          <a:p>
            <a:pPr>
              <a:lnSpc>
                <a:spcPct val="150000"/>
              </a:lnSpc>
            </a:pPr>
            <a:r>
              <a:rPr lang="zh-CN" altLang="en-US" dirty="0" smtClean="0"/>
              <a:t>眼外肌增粗，主要是</a:t>
            </a:r>
            <a:r>
              <a:rPr lang="zh-CN" altLang="en-US" b="1" dirty="0" smtClean="0"/>
              <a:t>肌腹增粗，肌腱不增粗</a:t>
            </a:r>
            <a:r>
              <a:rPr lang="zh-CN" altLang="en-US" dirty="0" smtClean="0"/>
              <a:t>。增强后有不同程度强化。</a:t>
            </a:r>
            <a:endParaRPr lang="en-US" altLang="zh-CN" dirty="0" smtClean="0"/>
          </a:p>
          <a:p>
            <a:pPr>
              <a:lnSpc>
                <a:spcPct val="150000"/>
              </a:lnSpc>
            </a:pPr>
            <a:r>
              <a:rPr lang="zh-CN" altLang="en-US" dirty="0" smtClean="0"/>
              <a:t>眶尖部眼外肌增粗常压迫视神经，造成视神经水肿、增粗，增粗的视神经边界清楚，密度均匀。</a:t>
            </a:r>
            <a:endParaRPr lang="zh-CN" altLang="en-US" dirty="0"/>
          </a:p>
        </p:txBody>
      </p:sp>
    </p:spTree>
    <p:extLst>
      <p:ext uri="{BB962C8B-B14F-4D97-AF65-F5344CB8AC3E}">
        <p14:creationId xmlns:p14="http://schemas.microsoft.com/office/powerpoint/2010/main" xmlns="" val="30446954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620688"/>
            <a:ext cx="8229600" cy="4525963"/>
          </a:xfrm>
        </p:spPr>
        <p:txBody>
          <a:bodyPr>
            <a:noAutofit/>
          </a:bodyPr>
          <a:lstStyle/>
          <a:p>
            <a:pPr marL="0" indent="0">
              <a:lnSpc>
                <a:spcPct val="150000"/>
              </a:lnSpc>
              <a:buNone/>
            </a:pPr>
            <a:r>
              <a:rPr lang="en-US" altLang="zh-CN" b="1" dirty="0" smtClean="0"/>
              <a:t>MRI</a:t>
            </a:r>
            <a:r>
              <a:rPr lang="zh-CN" altLang="en-US" b="1" dirty="0" smtClean="0"/>
              <a:t>表现</a:t>
            </a:r>
            <a:endParaRPr lang="en-US" altLang="zh-CN" b="1" dirty="0" smtClean="0"/>
          </a:p>
          <a:p>
            <a:pPr>
              <a:lnSpc>
                <a:spcPct val="150000"/>
              </a:lnSpc>
            </a:pPr>
            <a:r>
              <a:rPr lang="zh-CN" altLang="en-US" dirty="0"/>
              <a:t>急性</a:t>
            </a:r>
            <a:r>
              <a:rPr lang="zh-CN" altLang="en-US" dirty="0" smtClean="0"/>
              <a:t>期和亚急性期，增粗的眼外肌呈长</a:t>
            </a:r>
            <a:r>
              <a:rPr lang="en-US" altLang="zh-CN" dirty="0" smtClean="0"/>
              <a:t>T1</a:t>
            </a:r>
            <a:r>
              <a:rPr lang="zh-CN" altLang="en-US" dirty="0" smtClean="0"/>
              <a:t>长</a:t>
            </a:r>
            <a:r>
              <a:rPr lang="en-US" altLang="zh-CN" dirty="0" smtClean="0"/>
              <a:t>T2</a:t>
            </a:r>
            <a:r>
              <a:rPr lang="zh-CN" altLang="en-US" dirty="0" smtClean="0"/>
              <a:t>信号。</a:t>
            </a:r>
            <a:endParaRPr lang="en-US" altLang="zh-CN" dirty="0" smtClean="0"/>
          </a:p>
          <a:p>
            <a:pPr>
              <a:lnSpc>
                <a:spcPct val="150000"/>
              </a:lnSpc>
            </a:pPr>
            <a:r>
              <a:rPr lang="zh-CN" altLang="en-US" dirty="0" smtClean="0"/>
              <a:t>晚期眼外肌纤维化，</a:t>
            </a:r>
            <a:r>
              <a:rPr lang="en-US" altLang="zh-CN" dirty="0" smtClean="0"/>
              <a:t>T1WI</a:t>
            </a:r>
            <a:r>
              <a:rPr lang="zh-CN" altLang="en-US" dirty="0" smtClean="0"/>
              <a:t>及</a:t>
            </a:r>
            <a:r>
              <a:rPr lang="en-US" altLang="zh-CN" dirty="0" smtClean="0"/>
              <a:t>T2WI</a:t>
            </a:r>
            <a:r>
              <a:rPr lang="zh-CN" altLang="en-US" dirty="0" smtClean="0"/>
              <a:t>均呈低信号。</a:t>
            </a:r>
            <a:endParaRPr lang="en-US" altLang="zh-CN" dirty="0" smtClean="0"/>
          </a:p>
          <a:p>
            <a:pPr>
              <a:lnSpc>
                <a:spcPct val="150000"/>
              </a:lnSpc>
            </a:pPr>
            <a:r>
              <a:rPr lang="zh-CN" altLang="en-US" dirty="0" smtClean="0"/>
              <a:t>增强扫描示增粗的眼外肌轻</a:t>
            </a:r>
            <a:r>
              <a:rPr lang="en-US" altLang="zh-CN" dirty="0" smtClean="0"/>
              <a:t>-</a:t>
            </a:r>
            <a:r>
              <a:rPr lang="zh-CN" altLang="en-US" dirty="0" smtClean="0"/>
              <a:t>中度强化</a:t>
            </a:r>
            <a:endParaRPr lang="en-US" altLang="zh-CN" dirty="0" smtClean="0"/>
          </a:p>
          <a:p>
            <a:pPr>
              <a:lnSpc>
                <a:spcPct val="150000"/>
              </a:lnSpc>
            </a:pPr>
            <a:r>
              <a:rPr lang="zh-CN" altLang="en-US" dirty="0" smtClean="0"/>
              <a:t>晚期眼外肌纤维化时无强化。</a:t>
            </a:r>
            <a:endParaRPr lang="zh-CN" altLang="en-US" dirty="0"/>
          </a:p>
        </p:txBody>
      </p:sp>
    </p:spTree>
    <p:extLst>
      <p:ext uri="{BB962C8B-B14F-4D97-AF65-F5344CB8AC3E}">
        <p14:creationId xmlns:p14="http://schemas.microsoft.com/office/powerpoint/2010/main" xmlns="" val="6945407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Text Box 3"/>
          <p:cNvSpPr txBox="1">
            <a:spLocks noChangeArrowheads="1"/>
          </p:cNvSpPr>
          <p:nvPr/>
        </p:nvSpPr>
        <p:spPr bwMode="auto">
          <a:xfrm>
            <a:off x="4276725" y="6400800"/>
            <a:ext cx="608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AX</a:t>
            </a:r>
          </a:p>
        </p:txBody>
      </p:sp>
      <p:pic>
        <p:nvPicPr>
          <p:cNvPr id="251909" name="Picture 5" descr="2007-8-24-1730798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913" y="876300"/>
            <a:ext cx="4633913"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251910" name="Picture 6" descr="2007-8-24-1740839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876300"/>
            <a:ext cx="4632325"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251913" name="Text Box 9"/>
          <p:cNvSpPr txBox="1">
            <a:spLocks noChangeArrowheads="1"/>
          </p:cNvSpPr>
          <p:nvPr/>
        </p:nvSpPr>
        <p:spPr bwMode="auto">
          <a:xfrm>
            <a:off x="0" y="990600"/>
            <a:ext cx="539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T2</a:t>
            </a:r>
          </a:p>
        </p:txBody>
      </p:sp>
      <p:sp>
        <p:nvSpPr>
          <p:cNvPr id="251916" name="Text Box 12"/>
          <p:cNvSpPr txBox="1">
            <a:spLocks noChangeArrowheads="1"/>
          </p:cNvSpPr>
          <p:nvPr/>
        </p:nvSpPr>
        <p:spPr bwMode="auto">
          <a:xfrm>
            <a:off x="8604250" y="1066800"/>
            <a:ext cx="539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T1</a:t>
            </a:r>
          </a:p>
        </p:txBody>
      </p:sp>
      <p:sp>
        <p:nvSpPr>
          <p:cNvPr id="251917" name="Text Box 13"/>
          <p:cNvSpPr txBox="1">
            <a:spLocks noChangeArrowheads="1"/>
          </p:cNvSpPr>
          <p:nvPr/>
        </p:nvSpPr>
        <p:spPr bwMode="auto">
          <a:xfrm>
            <a:off x="0" y="3200400"/>
            <a:ext cx="4048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R</a:t>
            </a:r>
          </a:p>
        </p:txBody>
      </p:sp>
      <p:sp>
        <p:nvSpPr>
          <p:cNvPr id="251918" name="Text Box 14"/>
          <p:cNvSpPr txBox="1">
            <a:spLocks noChangeArrowheads="1"/>
          </p:cNvSpPr>
          <p:nvPr/>
        </p:nvSpPr>
        <p:spPr bwMode="auto">
          <a:xfrm>
            <a:off x="8789988" y="3200400"/>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L</a:t>
            </a:r>
          </a:p>
        </p:txBody>
      </p:sp>
      <p:sp>
        <p:nvSpPr>
          <p:cNvPr id="251919" name="Line 15"/>
          <p:cNvSpPr>
            <a:spLocks noChangeShapeType="1"/>
          </p:cNvSpPr>
          <p:nvPr/>
        </p:nvSpPr>
        <p:spPr bwMode="auto">
          <a:xfrm flipH="1" flipV="1">
            <a:off x="3276600" y="1828800"/>
            <a:ext cx="30480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51920" name="Line 16"/>
          <p:cNvSpPr>
            <a:spLocks noChangeShapeType="1"/>
          </p:cNvSpPr>
          <p:nvPr/>
        </p:nvSpPr>
        <p:spPr bwMode="auto">
          <a:xfrm flipV="1">
            <a:off x="1295400" y="1828800"/>
            <a:ext cx="3810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51921" name="Line 17"/>
          <p:cNvSpPr>
            <a:spLocks noChangeShapeType="1"/>
          </p:cNvSpPr>
          <p:nvPr/>
        </p:nvSpPr>
        <p:spPr bwMode="auto">
          <a:xfrm flipV="1">
            <a:off x="5334000" y="1752600"/>
            <a:ext cx="228600" cy="228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51922" name="Line 18"/>
          <p:cNvSpPr>
            <a:spLocks noChangeShapeType="1"/>
          </p:cNvSpPr>
          <p:nvPr/>
        </p:nvSpPr>
        <p:spPr bwMode="auto">
          <a:xfrm flipH="1" flipV="1">
            <a:off x="7162800" y="1752600"/>
            <a:ext cx="3048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pic>
        <p:nvPicPr>
          <p:cNvPr id="251924" name="Picture 20" descr="2007-8-24-1730808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150" y="3644900"/>
            <a:ext cx="4629150" cy="2743200"/>
          </a:xfrm>
          <a:prstGeom prst="rect">
            <a:avLst/>
          </a:prstGeom>
          <a:noFill/>
          <a:extLst>
            <a:ext uri="{909E8E84-426E-40DD-AFC4-6F175D3DCCD1}">
              <a14:hiddenFill xmlns:a14="http://schemas.microsoft.com/office/drawing/2010/main" xmlns="">
                <a:solidFill>
                  <a:srgbClr val="FFFFFF"/>
                </a:solidFill>
              </a14:hiddenFill>
            </a:ext>
          </a:extLst>
        </p:spPr>
      </p:pic>
      <p:pic>
        <p:nvPicPr>
          <p:cNvPr id="251925" name="Picture 21" descr="2007-8-24-1740847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16438" y="3644900"/>
            <a:ext cx="4627562" cy="2743200"/>
          </a:xfrm>
          <a:prstGeom prst="rect">
            <a:avLst/>
          </a:prstGeom>
          <a:noFill/>
          <a:extLst>
            <a:ext uri="{909E8E84-426E-40DD-AFC4-6F175D3DCCD1}">
              <a14:hiddenFill xmlns:a14="http://schemas.microsoft.com/office/drawing/2010/main" xmlns="">
                <a:solidFill>
                  <a:srgbClr val="FFFFFF"/>
                </a:solidFill>
              </a14:hiddenFill>
            </a:ext>
          </a:extLst>
        </p:spPr>
      </p:pic>
      <p:sp>
        <p:nvSpPr>
          <p:cNvPr id="251926" name="Text Box 22"/>
          <p:cNvSpPr txBox="1">
            <a:spLocks noChangeArrowheads="1"/>
          </p:cNvSpPr>
          <p:nvPr/>
        </p:nvSpPr>
        <p:spPr bwMode="auto">
          <a:xfrm>
            <a:off x="0" y="3721100"/>
            <a:ext cx="539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T2</a:t>
            </a:r>
          </a:p>
        </p:txBody>
      </p:sp>
      <p:sp>
        <p:nvSpPr>
          <p:cNvPr id="251927" name="Text Box 23"/>
          <p:cNvSpPr txBox="1">
            <a:spLocks noChangeArrowheads="1"/>
          </p:cNvSpPr>
          <p:nvPr/>
        </p:nvSpPr>
        <p:spPr bwMode="auto">
          <a:xfrm>
            <a:off x="8604250" y="3721100"/>
            <a:ext cx="539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T1</a:t>
            </a:r>
          </a:p>
        </p:txBody>
      </p:sp>
      <p:sp>
        <p:nvSpPr>
          <p:cNvPr id="251928" name="Line 24"/>
          <p:cNvSpPr>
            <a:spLocks noChangeShapeType="1"/>
          </p:cNvSpPr>
          <p:nvPr/>
        </p:nvSpPr>
        <p:spPr bwMode="auto">
          <a:xfrm flipV="1">
            <a:off x="1524000" y="4940300"/>
            <a:ext cx="15240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51929" name="Line 25"/>
          <p:cNvSpPr>
            <a:spLocks noChangeShapeType="1"/>
          </p:cNvSpPr>
          <p:nvPr/>
        </p:nvSpPr>
        <p:spPr bwMode="auto">
          <a:xfrm flipH="1" flipV="1">
            <a:off x="2133600" y="4711700"/>
            <a:ext cx="304800" cy="76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51930" name="Line 26"/>
          <p:cNvSpPr>
            <a:spLocks noChangeShapeType="1"/>
          </p:cNvSpPr>
          <p:nvPr/>
        </p:nvSpPr>
        <p:spPr bwMode="auto">
          <a:xfrm flipV="1">
            <a:off x="6477000" y="4940300"/>
            <a:ext cx="304800" cy="152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xmlns="" val="2683764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1920"/>
                                        </p:tgtEl>
                                        <p:attrNameLst>
                                          <p:attrName>style.visibility</p:attrName>
                                        </p:attrNameLst>
                                      </p:cBhvr>
                                      <p:to>
                                        <p:strVal val="visible"/>
                                      </p:to>
                                    </p:set>
                                    <p:animEffect transition="in" filter="box(in)">
                                      <p:cBhvr>
                                        <p:cTn id="7" dur="500"/>
                                        <p:tgtEl>
                                          <p:spTgt spid="251920"/>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51919"/>
                                        </p:tgtEl>
                                        <p:attrNameLst>
                                          <p:attrName>style.visibility</p:attrName>
                                        </p:attrNameLst>
                                      </p:cBhvr>
                                      <p:to>
                                        <p:strVal val="visible"/>
                                      </p:to>
                                    </p:set>
                                    <p:animEffect transition="in" filter="box(in)">
                                      <p:cBhvr>
                                        <p:cTn id="11" dur="500"/>
                                        <p:tgtEl>
                                          <p:spTgt spid="251919"/>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51921"/>
                                        </p:tgtEl>
                                        <p:attrNameLst>
                                          <p:attrName>style.visibility</p:attrName>
                                        </p:attrNameLst>
                                      </p:cBhvr>
                                      <p:to>
                                        <p:strVal val="visible"/>
                                      </p:to>
                                    </p:set>
                                    <p:animEffect transition="in" filter="box(in)">
                                      <p:cBhvr>
                                        <p:cTn id="15" dur="500"/>
                                        <p:tgtEl>
                                          <p:spTgt spid="251921"/>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51922"/>
                                        </p:tgtEl>
                                        <p:attrNameLst>
                                          <p:attrName>style.visibility</p:attrName>
                                        </p:attrNameLst>
                                      </p:cBhvr>
                                      <p:to>
                                        <p:strVal val="visible"/>
                                      </p:to>
                                    </p:set>
                                    <p:animEffect transition="in" filter="box(in)">
                                      <p:cBhvr>
                                        <p:cTn id="19" dur="500"/>
                                        <p:tgtEl>
                                          <p:spTgt spid="251922"/>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51928"/>
                                        </p:tgtEl>
                                        <p:attrNameLst>
                                          <p:attrName>style.visibility</p:attrName>
                                        </p:attrNameLst>
                                      </p:cBhvr>
                                      <p:to>
                                        <p:strVal val="visible"/>
                                      </p:to>
                                    </p:set>
                                    <p:animEffect transition="in" filter="box(in)">
                                      <p:cBhvr>
                                        <p:cTn id="23" dur="500"/>
                                        <p:tgtEl>
                                          <p:spTgt spid="251928"/>
                                        </p:tgtEl>
                                      </p:cBhvr>
                                    </p:animEffect>
                                  </p:childTnLst>
                                </p:cTn>
                              </p:par>
                            </p:childTnLst>
                          </p:cTn>
                        </p:par>
                        <p:par>
                          <p:cTn id="24" fill="hold" nodeType="afterGroup">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251929"/>
                                        </p:tgtEl>
                                        <p:attrNameLst>
                                          <p:attrName>style.visibility</p:attrName>
                                        </p:attrNameLst>
                                      </p:cBhvr>
                                      <p:to>
                                        <p:strVal val="visible"/>
                                      </p:to>
                                    </p:set>
                                    <p:animEffect transition="in" filter="box(in)">
                                      <p:cBhvr>
                                        <p:cTn id="27" dur="500"/>
                                        <p:tgtEl>
                                          <p:spTgt spid="251929"/>
                                        </p:tgtEl>
                                      </p:cBhvr>
                                    </p:animEffect>
                                  </p:childTnLst>
                                </p:cTn>
                              </p:par>
                            </p:childTnLst>
                          </p:cTn>
                        </p:par>
                        <p:par>
                          <p:cTn id="28" fill="hold" nodeType="afterGroup">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251930"/>
                                        </p:tgtEl>
                                        <p:attrNameLst>
                                          <p:attrName>style.visibility</p:attrName>
                                        </p:attrNameLst>
                                      </p:cBhvr>
                                      <p:to>
                                        <p:strVal val="visible"/>
                                      </p:to>
                                    </p:set>
                                    <p:animEffect transition="in" filter="box(in)">
                                      <p:cBhvr>
                                        <p:cTn id="31" dur="500"/>
                                        <p:tgtEl>
                                          <p:spTgt spid="251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9" grpId="0" animBg="1"/>
      <p:bldP spid="251920" grpId="0" animBg="1"/>
      <p:bldP spid="251921" grpId="0" animBg="1"/>
      <p:bldP spid="251922" grpId="0" animBg="1"/>
      <p:bldP spid="251928" grpId="0" animBg="1"/>
      <p:bldP spid="251929" grpId="0" animBg="1"/>
      <p:bldP spid="25193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54425" y="346075"/>
            <a:ext cx="4875213" cy="944563"/>
          </a:xfrm>
        </p:spPr>
        <p:txBody>
          <a:bodyPr>
            <a:normAutofit fontScale="90000"/>
          </a:bodyPr>
          <a:lstStyle/>
          <a:p>
            <a:pPr eaLnBrk="1" hangingPunct="1"/>
            <a:r>
              <a:rPr lang="zh-CN" altLang="en-US" sz="3200" smtClean="0">
                <a:solidFill>
                  <a:srgbClr val="FFFFFF"/>
                </a:solidFill>
                <a:effectLst/>
              </a:rPr>
              <a:t>（三）</a:t>
            </a:r>
            <a:r>
              <a:rPr lang="zh-CN" altLang="en-US" sz="3200" smtClean="0">
                <a:solidFill>
                  <a:srgbClr val="FFFFFF"/>
                </a:solidFill>
                <a:effectLst/>
                <a:ea typeface="黑体" pitchFamily="49" charset="-122"/>
              </a:rPr>
              <a:t> </a:t>
            </a:r>
            <a:r>
              <a:rPr lang="zh-CN" altLang="en-US" sz="3200" smtClean="0">
                <a:solidFill>
                  <a:srgbClr val="FFFFFF"/>
                </a:solidFill>
                <a:effectLst/>
                <a:latin typeface="黑体" pitchFamily="49" charset="-122"/>
                <a:ea typeface="黑体" pitchFamily="49" charset="-122"/>
              </a:rPr>
              <a:t> </a:t>
            </a:r>
            <a:r>
              <a:rPr lang="zh-CN" altLang="en-US" sz="3200" b="1" smtClean="0">
                <a:solidFill>
                  <a:srgbClr val="FF9900"/>
                </a:solidFill>
                <a:effectLst/>
                <a:latin typeface="黑体" pitchFamily="49" charset="-122"/>
                <a:ea typeface="黑体" pitchFamily="49" charset="-122"/>
              </a:rPr>
              <a:t>眶下壁</a:t>
            </a:r>
            <a:br>
              <a:rPr lang="zh-CN" altLang="en-US" sz="3200" b="1" smtClean="0">
                <a:solidFill>
                  <a:srgbClr val="FF9900"/>
                </a:solidFill>
                <a:effectLst/>
                <a:latin typeface="黑体" pitchFamily="49" charset="-122"/>
                <a:ea typeface="黑体" pitchFamily="49" charset="-122"/>
              </a:rPr>
            </a:br>
            <a:r>
              <a:rPr lang="zh-CN" altLang="en-US" sz="3200" b="1" smtClean="0">
                <a:solidFill>
                  <a:srgbClr val="FFFFFF"/>
                </a:solidFill>
                <a:effectLst/>
              </a:rPr>
              <a:t>    </a:t>
            </a:r>
            <a:r>
              <a:rPr lang="en-US" altLang="zh-CN" sz="3200" smtClean="0">
                <a:solidFill>
                  <a:srgbClr val="FFFFFF"/>
                </a:solidFill>
                <a:effectLst/>
              </a:rPr>
              <a:t>inferior wall of orbit </a:t>
            </a:r>
            <a:br>
              <a:rPr lang="en-US" altLang="zh-CN" sz="3200" smtClean="0">
                <a:solidFill>
                  <a:srgbClr val="FFFFFF"/>
                </a:solidFill>
                <a:effectLst/>
              </a:rPr>
            </a:br>
            <a:endParaRPr lang="en-US" altLang="zh-CN" sz="3200" smtClean="0">
              <a:solidFill>
                <a:srgbClr val="FFFFFF"/>
              </a:solidFill>
              <a:effectLst/>
            </a:endParaRPr>
          </a:p>
        </p:txBody>
      </p:sp>
      <p:sp>
        <p:nvSpPr>
          <p:cNvPr id="18435" name="Rectangle 3"/>
          <p:cNvSpPr>
            <a:spLocks noGrp="1" noChangeArrowheads="1"/>
          </p:cNvSpPr>
          <p:nvPr>
            <p:ph type="body" idx="1"/>
          </p:nvPr>
        </p:nvSpPr>
        <p:spPr>
          <a:xfrm>
            <a:off x="304800" y="762000"/>
            <a:ext cx="3619500" cy="4953000"/>
          </a:xfrm>
        </p:spPr>
        <p:txBody>
          <a:bodyPr>
            <a:noAutofit/>
          </a:bodyPr>
          <a:lstStyle/>
          <a:p>
            <a:pPr algn="just" eaLnBrk="1" hangingPunct="1">
              <a:lnSpc>
                <a:spcPct val="120000"/>
              </a:lnSpc>
            </a:pPr>
            <a:r>
              <a:rPr lang="en-US" altLang="zh-CN" sz="2800" dirty="0" smtClean="0">
                <a:solidFill>
                  <a:srgbClr val="FFFFFF"/>
                </a:solidFill>
                <a:effectLst/>
                <a:latin typeface="华文宋体" panose="02010600040101010101" pitchFamily="2" charset="-122"/>
                <a:ea typeface="华文宋体" panose="02010600040101010101" pitchFamily="2" charset="-122"/>
              </a:rPr>
              <a:t> </a:t>
            </a:r>
            <a:r>
              <a:rPr lang="zh-CN" altLang="en-US" sz="2800" b="1" dirty="0" smtClean="0">
                <a:solidFill>
                  <a:srgbClr val="FFFFFF"/>
                </a:solidFill>
                <a:effectLst/>
                <a:latin typeface="华文宋体" panose="02010600040101010101" pitchFamily="2" charset="-122"/>
                <a:ea typeface="华文宋体" panose="02010600040101010101" pitchFamily="2" charset="-122"/>
              </a:rPr>
              <a:t>眶下壁大致呈三角形，与眶上壁相似。</a:t>
            </a:r>
          </a:p>
          <a:p>
            <a:pPr algn="just" eaLnBrk="1" hangingPunct="1">
              <a:lnSpc>
                <a:spcPct val="120000"/>
              </a:lnSpc>
            </a:pPr>
            <a:r>
              <a:rPr lang="zh-CN" altLang="en-US" sz="2800" b="1" dirty="0" smtClean="0">
                <a:solidFill>
                  <a:srgbClr val="FFFFFF"/>
                </a:solidFill>
                <a:effectLst/>
                <a:latin typeface="华文宋体" panose="02010600040101010101" pitchFamily="2" charset="-122"/>
                <a:ea typeface="华文宋体" panose="02010600040101010101" pitchFamily="2" charset="-122"/>
              </a:rPr>
              <a:t>眶下壁在四壁中最短，长约</a:t>
            </a:r>
            <a:r>
              <a:rPr lang="en-US" altLang="zh-CN" sz="2800" b="1" dirty="0" smtClean="0">
                <a:solidFill>
                  <a:srgbClr val="FFFFFF"/>
                </a:solidFill>
                <a:effectLst/>
                <a:latin typeface="华文宋体" panose="02010600040101010101" pitchFamily="2" charset="-122"/>
                <a:ea typeface="华文宋体" panose="02010600040101010101" pitchFamily="2" charset="-122"/>
              </a:rPr>
              <a:t>47.6mm</a:t>
            </a:r>
            <a:r>
              <a:rPr lang="zh-CN" altLang="en-US" sz="2800" b="1" dirty="0" smtClean="0">
                <a:solidFill>
                  <a:srgbClr val="FFFFFF"/>
                </a:solidFill>
                <a:effectLst/>
                <a:latin typeface="华文宋体" panose="02010600040101010101" pitchFamily="2" charset="-122"/>
                <a:ea typeface="华文宋体" panose="02010600040101010101" pitchFamily="2" charset="-122"/>
              </a:rPr>
              <a:t>，主要由</a:t>
            </a:r>
            <a:r>
              <a:rPr lang="zh-CN" altLang="en-US" sz="2800" b="1" dirty="0" smtClean="0">
                <a:solidFill>
                  <a:srgbClr val="FFFF00"/>
                </a:solidFill>
                <a:effectLst/>
                <a:latin typeface="华文宋体" panose="02010600040101010101" pitchFamily="2" charset="-122"/>
                <a:ea typeface="华文宋体" panose="02010600040101010101" pitchFamily="2" charset="-122"/>
              </a:rPr>
              <a:t>上颌骨眶面、颧骨眶面</a:t>
            </a:r>
            <a:r>
              <a:rPr lang="zh-CN" altLang="en-US" sz="2800" b="1" dirty="0" smtClean="0">
                <a:solidFill>
                  <a:srgbClr val="FFFFFF"/>
                </a:solidFill>
                <a:effectLst/>
                <a:latin typeface="华文宋体" panose="02010600040101010101" pitchFamily="2" charset="-122"/>
                <a:ea typeface="华文宋体" panose="02010600040101010101" pitchFamily="2" charset="-122"/>
              </a:rPr>
              <a:t>及</a:t>
            </a:r>
            <a:r>
              <a:rPr lang="zh-CN" altLang="en-US" sz="2800" b="1" dirty="0" smtClean="0">
                <a:solidFill>
                  <a:srgbClr val="FFFF00"/>
                </a:solidFill>
                <a:effectLst/>
                <a:latin typeface="华文宋体" panose="02010600040101010101" pitchFamily="2" charset="-122"/>
                <a:ea typeface="华文宋体" panose="02010600040101010101" pitchFamily="2" charset="-122"/>
              </a:rPr>
              <a:t>腭骨眶突</a:t>
            </a:r>
            <a:r>
              <a:rPr lang="zh-CN" altLang="en-US" sz="2800" b="1" dirty="0" smtClean="0">
                <a:solidFill>
                  <a:srgbClr val="FFFFFF"/>
                </a:solidFill>
                <a:effectLst/>
                <a:latin typeface="华文宋体" panose="02010600040101010101" pitchFamily="2" charset="-122"/>
                <a:ea typeface="华文宋体" panose="02010600040101010101" pitchFamily="2" charset="-122"/>
              </a:rPr>
              <a:t>构成，其中以上颌骨的面积最大，颧骨构成其前外侧部</a:t>
            </a:r>
            <a:r>
              <a:rPr lang="zh-CN" altLang="en-US" sz="2800" b="1" dirty="0">
                <a:solidFill>
                  <a:srgbClr val="FFFFFF"/>
                </a:solidFill>
                <a:latin typeface="华文宋体" panose="02010600040101010101" pitchFamily="2" charset="-122"/>
                <a:ea typeface="华文宋体" panose="02010600040101010101" pitchFamily="2" charset="-122"/>
              </a:rPr>
              <a:t>。</a:t>
            </a:r>
            <a:endParaRPr lang="en-US" altLang="zh-CN" sz="2800" b="1" dirty="0" smtClean="0">
              <a:solidFill>
                <a:srgbClr val="FFFFFF"/>
              </a:solidFill>
              <a:effectLst/>
              <a:latin typeface="华文宋体" panose="02010600040101010101" pitchFamily="2" charset="-122"/>
              <a:ea typeface="华文宋体" panose="02010600040101010101" pitchFamily="2" charset="-122"/>
            </a:endParaRPr>
          </a:p>
        </p:txBody>
      </p:sp>
      <p:pic>
        <p:nvPicPr>
          <p:cNvPr id="6" name="Picture 5" descr="C:\Users\Allen\Desktop\ppt\2533-121225154620.jpg"/>
          <p:cNvPicPr>
            <a:picLocks noChangeAspect="1" noChangeArrowheads="1"/>
          </p:cNvPicPr>
          <p:nvPr/>
        </p:nvPicPr>
        <p:blipFill>
          <a:blip r:embed="rId3">
            <a:extLst>
              <a:ext uri="{28A0092B-C50C-407E-A947-70E740481C1C}">
                <a14:useLocalDpi xmlns:a14="http://schemas.microsoft.com/office/drawing/2010/main" xmlns="" val="0"/>
              </a:ext>
            </a:extLst>
          </a:blip>
          <a:srcRect l="14349" t="11903" r="9315" b="11903"/>
          <a:stretch>
            <a:fillRect/>
          </a:stretch>
        </p:blipFill>
        <p:spPr bwMode="auto">
          <a:xfrm>
            <a:off x="3903279" y="1295400"/>
            <a:ext cx="5232784" cy="429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257443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wipe(up)">
                                      <p:cBhvr>
                                        <p:cTn id="12" dur="500"/>
                                        <p:tgtEl>
                                          <p:spTgt spid="184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wipe(up)">
                                      <p:cBhvr>
                                        <p:cTn id="17"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9" name="Picture 3" descr="2007-8-24-1744837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3213" y="0"/>
            <a:ext cx="3048000"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254982" name="Picture 6" descr="2007-8-24-1744834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2971800"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254983" name="Picture 7" descr="2007-8-24-1744840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67400" y="0"/>
            <a:ext cx="3276600" cy="3429000"/>
          </a:xfrm>
          <a:prstGeom prst="rect">
            <a:avLst/>
          </a:prstGeom>
          <a:noFill/>
          <a:extLst>
            <a:ext uri="{909E8E84-426E-40DD-AFC4-6F175D3DCCD1}">
              <a14:hiddenFill xmlns:a14="http://schemas.microsoft.com/office/drawing/2010/main" xmlns="">
                <a:solidFill>
                  <a:srgbClr val="FFFFFF"/>
                </a:solidFill>
              </a14:hiddenFill>
            </a:ext>
          </a:extLst>
        </p:spPr>
      </p:pic>
      <p:sp>
        <p:nvSpPr>
          <p:cNvPr id="254985" name="Text Box 9"/>
          <p:cNvSpPr txBox="1">
            <a:spLocks noChangeArrowheads="1"/>
          </p:cNvSpPr>
          <p:nvPr/>
        </p:nvSpPr>
        <p:spPr bwMode="auto">
          <a:xfrm>
            <a:off x="0" y="3200400"/>
            <a:ext cx="4048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R</a:t>
            </a:r>
          </a:p>
        </p:txBody>
      </p:sp>
      <p:sp>
        <p:nvSpPr>
          <p:cNvPr id="254986" name="Text Box 10"/>
          <p:cNvSpPr txBox="1">
            <a:spLocks noChangeArrowheads="1"/>
          </p:cNvSpPr>
          <p:nvPr/>
        </p:nvSpPr>
        <p:spPr bwMode="auto">
          <a:xfrm>
            <a:off x="8789988" y="3200400"/>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b="0">
                <a:ea typeface="宋体" charset="-122"/>
              </a:rPr>
              <a:t>L</a:t>
            </a:r>
          </a:p>
        </p:txBody>
      </p:sp>
      <p:sp>
        <p:nvSpPr>
          <p:cNvPr id="254987" name="Text Box 11"/>
          <p:cNvSpPr txBox="1">
            <a:spLocks noChangeArrowheads="1"/>
          </p:cNvSpPr>
          <p:nvPr/>
        </p:nvSpPr>
        <p:spPr bwMode="auto">
          <a:xfrm>
            <a:off x="2484438" y="188913"/>
            <a:ext cx="911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T2WI</a:t>
            </a:r>
          </a:p>
        </p:txBody>
      </p:sp>
      <p:pic>
        <p:nvPicPr>
          <p:cNvPr id="254988" name="Picture 12" descr="2007-8-24-1753954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27363" y="3141663"/>
            <a:ext cx="3089275" cy="3197225"/>
          </a:xfrm>
          <a:prstGeom prst="rect">
            <a:avLst/>
          </a:prstGeom>
          <a:noFill/>
          <a:extLst>
            <a:ext uri="{909E8E84-426E-40DD-AFC4-6F175D3DCCD1}">
              <a14:hiddenFill xmlns:a14="http://schemas.microsoft.com/office/drawing/2010/main" xmlns="">
                <a:solidFill>
                  <a:srgbClr val="FFFFFF"/>
                </a:solidFill>
              </a14:hiddenFill>
            </a:ext>
          </a:extLst>
        </p:spPr>
      </p:pic>
      <p:pic>
        <p:nvPicPr>
          <p:cNvPr id="254989" name="Picture 13" descr="2007-8-24-1753958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092825" y="3141663"/>
            <a:ext cx="3051175" cy="3198812"/>
          </a:xfrm>
          <a:prstGeom prst="rect">
            <a:avLst/>
          </a:prstGeom>
          <a:noFill/>
          <a:extLst>
            <a:ext uri="{909E8E84-426E-40DD-AFC4-6F175D3DCCD1}">
              <a14:hiddenFill xmlns:a14="http://schemas.microsoft.com/office/drawing/2010/main" xmlns="">
                <a:solidFill>
                  <a:srgbClr val="FFFFFF"/>
                </a:solidFill>
              </a14:hiddenFill>
            </a:ext>
          </a:extLst>
        </p:spPr>
      </p:pic>
      <p:pic>
        <p:nvPicPr>
          <p:cNvPr id="254990" name="Picture 14" descr="2007-8-24-1753961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0" y="3141663"/>
            <a:ext cx="3124200" cy="3200400"/>
          </a:xfrm>
          <a:prstGeom prst="rect">
            <a:avLst/>
          </a:prstGeom>
          <a:noFill/>
          <a:extLst>
            <a:ext uri="{909E8E84-426E-40DD-AFC4-6F175D3DCCD1}">
              <a14:hiddenFill xmlns:a14="http://schemas.microsoft.com/office/drawing/2010/main" xmlns="">
                <a:solidFill>
                  <a:srgbClr val="FFFFFF"/>
                </a:solidFill>
              </a14:hiddenFill>
            </a:ext>
          </a:extLst>
        </p:spPr>
      </p:pic>
      <p:sp>
        <p:nvSpPr>
          <p:cNvPr id="254991" name="Text Box 15"/>
          <p:cNvSpPr txBox="1">
            <a:spLocks noChangeArrowheads="1"/>
          </p:cNvSpPr>
          <p:nvPr/>
        </p:nvSpPr>
        <p:spPr bwMode="auto">
          <a:xfrm>
            <a:off x="3044825" y="6389688"/>
            <a:ext cx="31115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2400" b="0">
                <a:ea typeface="宋体" charset="-122"/>
              </a:rPr>
              <a:t>  </a:t>
            </a:r>
            <a:r>
              <a:rPr lang="en-US" altLang="zh-CN" sz="2400">
                <a:ea typeface="宋体" charset="-122"/>
              </a:rPr>
              <a:t>COR        </a:t>
            </a:r>
            <a:r>
              <a:rPr lang="zh-CN" altLang="en-US" sz="2400">
                <a:ea typeface="宋体" charset="-122"/>
              </a:rPr>
              <a:t>增强</a:t>
            </a:r>
            <a:r>
              <a:rPr lang="en-US" altLang="zh-CN" sz="2400">
                <a:ea typeface="宋体" charset="-122"/>
              </a:rPr>
              <a:t>(FAT)</a:t>
            </a:r>
            <a:endParaRPr lang="zh-CN" altLang="en-US" sz="2400">
              <a:ea typeface="宋体" charset="-122"/>
            </a:endParaRPr>
          </a:p>
        </p:txBody>
      </p:sp>
      <p:sp>
        <p:nvSpPr>
          <p:cNvPr id="254992" name="Rectangle 16"/>
          <p:cNvSpPr>
            <a:spLocks noChangeArrowheads="1"/>
          </p:cNvSpPr>
          <p:nvPr/>
        </p:nvSpPr>
        <p:spPr bwMode="auto">
          <a:xfrm>
            <a:off x="5580063" y="187325"/>
            <a:ext cx="862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COR</a:t>
            </a:r>
            <a:endParaRPr lang="zh-CN" altLang="en-US" sz="2400">
              <a:ea typeface="宋体" charset="-122"/>
            </a:endParaRPr>
          </a:p>
        </p:txBody>
      </p:sp>
    </p:spTree>
    <p:extLst>
      <p:ext uri="{BB962C8B-B14F-4D97-AF65-F5344CB8AC3E}">
        <p14:creationId xmlns:p14="http://schemas.microsoft.com/office/powerpoint/2010/main" xmlns="" val="1359599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ChangeArrowheads="1"/>
          </p:cNvSpPr>
          <p:nvPr/>
        </p:nvSpPr>
        <p:spPr bwMode="auto">
          <a:xfrm>
            <a:off x="0" y="618391"/>
            <a:ext cx="8278813" cy="1661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zh-CN" altLang="en-US" sz="2800" dirty="0">
                <a:latin typeface="宋体" charset="-122"/>
                <a:ea typeface="宋体" charset="-122"/>
              </a:rPr>
              <a:t>甲状腺功能异常＋眼征→</a:t>
            </a:r>
            <a:r>
              <a:rPr lang="en-US" altLang="zh-CN" sz="2800" dirty="0">
                <a:latin typeface="宋体" charset="-122"/>
                <a:ea typeface="宋体" charset="-122"/>
              </a:rPr>
              <a:t>Graves</a:t>
            </a:r>
            <a:r>
              <a:rPr lang="zh-CN" altLang="en-US" sz="2800" dirty="0">
                <a:latin typeface="宋体" charset="-122"/>
                <a:ea typeface="宋体" charset="-122"/>
              </a:rPr>
              <a:t>眶病</a:t>
            </a:r>
          </a:p>
          <a:p>
            <a:pPr algn="ctr"/>
            <a:endParaRPr lang="zh-CN" altLang="en-US" sz="2800" dirty="0">
              <a:latin typeface="宋体" charset="-122"/>
              <a:ea typeface="宋体" charset="-122"/>
            </a:endParaRPr>
          </a:p>
          <a:p>
            <a:pPr algn="ctr"/>
            <a:r>
              <a:rPr lang="zh-CN" altLang="en-US" sz="2800" dirty="0">
                <a:latin typeface="宋体" charset="-122"/>
                <a:ea typeface="宋体" charset="-122"/>
              </a:rPr>
              <a:t>  甲状腺功能正常＋眼征→眼型</a:t>
            </a:r>
            <a:r>
              <a:rPr lang="en-US" altLang="zh-CN" sz="2800" dirty="0">
                <a:latin typeface="宋体" charset="-122"/>
                <a:ea typeface="宋体" charset="-122"/>
              </a:rPr>
              <a:t>Graves</a:t>
            </a:r>
            <a:r>
              <a:rPr lang="zh-CN" altLang="en-US" sz="2800" dirty="0">
                <a:latin typeface="宋体" charset="-122"/>
                <a:ea typeface="宋体" charset="-122"/>
              </a:rPr>
              <a:t>病</a:t>
            </a:r>
          </a:p>
          <a:p>
            <a:pPr algn="ctr"/>
            <a:endParaRPr lang="zh-CN" altLang="en-US" dirty="0">
              <a:latin typeface="宋体" charset="-122"/>
              <a:ea typeface="宋体" charset="-122"/>
            </a:endParaRPr>
          </a:p>
        </p:txBody>
      </p:sp>
      <p:sp>
        <p:nvSpPr>
          <p:cNvPr id="259075" name="Rectangle 3"/>
          <p:cNvSpPr>
            <a:spLocks noChangeArrowheads="1"/>
          </p:cNvSpPr>
          <p:nvPr/>
        </p:nvSpPr>
        <p:spPr bwMode="auto">
          <a:xfrm>
            <a:off x="3059113" y="2205038"/>
            <a:ext cx="633730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3200" dirty="0">
                <a:solidFill>
                  <a:srgbClr val="FFFF00"/>
                </a:solidFill>
                <a:latin typeface="宋体" charset="-122"/>
                <a:ea typeface="宋体" charset="-122"/>
              </a:rPr>
              <a:t>眼外肌增粗，以肌腹增粗为主，</a:t>
            </a:r>
          </a:p>
          <a:p>
            <a:r>
              <a:rPr lang="zh-CN" altLang="en-US" sz="3200" dirty="0">
                <a:solidFill>
                  <a:srgbClr val="FFFF00"/>
                </a:solidFill>
                <a:latin typeface="宋体" charset="-122"/>
                <a:ea typeface="宋体" charset="-122"/>
              </a:rPr>
              <a:t>肌腱不增粗。</a:t>
            </a:r>
          </a:p>
        </p:txBody>
      </p:sp>
      <p:sp>
        <p:nvSpPr>
          <p:cNvPr id="259076" name="Rectangle 4"/>
          <p:cNvSpPr>
            <a:spLocks noChangeArrowheads="1"/>
          </p:cNvSpPr>
          <p:nvPr/>
        </p:nvSpPr>
        <p:spPr bwMode="auto">
          <a:xfrm>
            <a:off x="3059113" y="3773488"/>
            <a:ext cx="588645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3200" dirty="0">
                <a:ea typeface="宋体" charset="-122"/>
              </a:rPr>
              <a:t>下直肌→内直肌→</a:t>
            </a:r>
            <a:r>
              <a:rPr lang="zh-CN" altLang="en-US" sz="3200" dirty="0" smtClean="0">
                <a:ea typeface="宋体" charset="-122"/>
              </a:rPr>
              <a:t>上直肌，外直肌最少见。</a:t>
            </a:r>
            <a:endParaRPr lang="zh-CN" altLang="en-US" sz="3200" dirty="0">
              <a:ea typeface="宋体" charset="-122"/>
            </a:endParaRPr>
          </a:p>
        </p:txBody>
      </p:sp>
      <p:sp>
        <p:nvSpPr>
          <p:cNvPr id="259077" name="Rectangle 5"/>
          <p:cNvSpPr>
            <a:spLocks noChangeArrowheads="1"/>
          </p:cNvSpPr>
          <p:nvPr/>
        </p:nvSpPr>
        <p:spPr bwMode="auto">
          <a:xfrm>
            <a:off x="3059113" y="5157788"/>
            <a:ext cx="387798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zh-CN" altLang="en-US" sz="3200" dirty="0">
                <a:ea typeface="宋体" charset="-122"/>
              </a:rPr>
              <a:t>炎性假瘤；动静脉瘘</a:t>
            </a:r>
          </a:p>
        </p:txBody>
      </p:sp>
      <p:grpSp>
        <p:nvGrpSpPr>
          <p:cNvPr id="259078" name="Group 6"/>
          <p:cNvGrpSpPr>
            <a:grpSpLocks/>
          </p:cNvGrpSpPr>
          <p:nvPr/>
        </p:nvGrpSpPr>
        <p:grpSpPr bwMode="auto">
          <a:xfrm>
            <a:off x="538163" y="2244725"/>
            <a:ext cx="2233612" cy="608013"/>
            <a:chOff x="1292" y="436"/>
            <a:chExt cx="1130" cy="429"/>
          </a:xfrm>
        </p:grpSpPr>
        <p:sp>
          <p:nvSpPr>
            <p:cNvPr id="259079" name="AutoShape 7"/>
            <p:cNvSpPr>
              <a:spLocks noChangeArrowheads="1"/>
            </p:cNvSpPr>
            <p:nvPr/>
          </p:nvSpPr>
          <p:spPr bwMode="gray">
            <a:xfrm>
              <a:off x="1292" y="436"/>
              <a:ext cx="1130" cy="429"/>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259080" name="AutoShape 8"/>
            <p:cNvSpPr>
              <a:spLocks noChangeArrowheads="1"/>
            </p:cNvSpPr>
            <p:nvPr/>
          </p:nvSpPr>
          <p:spPr bwMode="gray">
            <a:xfrm>
              <a:off x="1369" y="512"/>
              <a:ext cx="327" cy="308"/>
            </a:xfrm>
            <a:prstGeom prst="roundRect">
              <a:avLst>
                <a:gd name="adj" fmla="val 11921"/>
              </a:avLst>
            </a:prstGeom>
            <a:gradFill rotWithShape="1">
              <a:gsLst>
                <a:gs pos="0">
                  <a:srgbClr val="EC941E"/>
                </a:gs>
                <a:gs pos="100000">
                  <a:srgbClr val="EC941E">
                    <a:gamma/>
                    <a:shade val="69804"/>
                    <a:invGamma/>
                  </a:srgbClr>
                </a:gs>
              </a:gsLst>
              <a:lin ang="5400000" scaled="1"/>
            </a:gradFill>
            <a:ln w="381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59081" name="Text Box 9"/>
            <p:cNvSpPr txBox="1">
              <a:spLocks noChangeArrowheads="1"/>
            </p:cNvSpPr>
            <p:nvPr/>
          </p:nvSpPr>
          <p:spPr bwMode="gray">
            <a:xfrm>
              <a:off x="1787" y="503"/>
              <a:ext cx="635" cy="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zh-CN" altLang="en-US" sz="2400">
                  <a:solidFill>
                    <a:srgbClr val="000000"/>
                  </a:solidFill>
                  <a:ea typeface="华文中宋" pitchFamily="2" charset="-122"/>
                </a:rPr>
                <a:t>特点</a:t>
              </a:r>
            </a:p>
          </p:txBody>
        </p:sp>
      </p:grpSp>
      <p:sp>
        <p:nvSpPr>
          <p:cNvPr id="259083" name="AutoShape 11"/>
          <p:cNvSpPr>
            <a:spLocks noChangeArrowheads="1"/>
          </p:cNvSpPr>
          <p:nvPr/>
        </p:nvSpPr>
        <p:spPr bwMode="gray">
          <a:xfrm>
            <a:off x="539750" y="5013325"/>
            <a:ext cx="2232025" cy="720725"/>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259084" name="AutoShape 12"/>
          <p:cNvSpPr>
            <a:spLocks noChangeArrowheads="1"/>
          </p:cNvSpPr>
          <p:nvPr/>
        </p:nvSpPr>
        <p:spPr bwMode="gray">
          <a:xfrm>
            <a:off x="684213" y="5086350"/>
            <a:ext cx="561975" cy="585788"/>
          </a:xfrm>
          <a:prstGeom prst="roundRect">
            <a:avLst>
              <a:gd name="adj" fmla="val 11921"/>
            </a:avLst>
          </a:prstGeom>
          <a:gradFill rotWithShape="1">
            <a:gsLst>
              <a:gs pos="0">
                <a:srgbClr val="0066CC"/>
              </a:gs>
              <a:gs pos="100000">
                <a:srgbClr val="0066CC">
                  <a:gamma/>
                  <a:shade val="69804"/>
                  <a:invGamma/>
                </a:srgbClr>
              </a:gs>
            </a:gsLst>
            <a:lin ang="5400000" scaled="1"/>
          </a:gradFill>
          <a:ln w="381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59085" name="Rectangle 13"/>
          <p:cNvSpPr>
            <a:spLocks noChangeArrowheads="1"/>
          </p:cNvSpPr>
          <p:nvPr/>
        </p:nvSpPr>
        <p:spPr bwMode="auto">
          <a:xfrm>
            <a:off x="1189038" y="5086350"/>
            <a:ext cx="15113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2400">
                <a:solidFill>
                  <a:srgbClr val="FF3300"/>
                </a:solidFill>
                <a:ea typeface="宋体" charset="-122"/>
              </a:rPr>
              <a:t>鉴别诊断</a:t>
            </a:r>
          </a:p>
        </p:txBody>
      </p:sp>
      <p:sp>
        <p:nvSpPr>
          <p:cNvPr id="259087" name="AutoShape 15"/>
          <p:cNvSpPr>
            <a:spLocks noChangeArrowheads="1"/>
          </p:cNvSpPr>
          <p:nvPr/>
        </p:nvSpPr>
        <p:spPr bwMode="gray">
          <a:xfrm>
            <a:off x="538163" y="3646488"/>
            <a:ext cx="2233612" cy="6858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a:p>
        </p:txBody>
      </p:sp>
      <p:sp>
        <p:nvSpPr>
          <p:cNvPr id="259088" name="Freeform 16"/>
          <p:cNvSpPr>
            <a:spLocks/>
          </p:cNvSpPr>
          <p:nvPr/>
        </p:nvSpPr>
        <p:spPr bwMode="gray">
          <a:xfrm>
            <a:off x="754063" y="3829050"/>
            <a:ext cx="431800" cy="358775"/>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99">
                  <a:gamma/>
                  <a:tint val="42353"/>
                  <a:invGamma/>
                </a:srgbClr>
              </a:gs>
              <a:gs pos="100000">
                <a:srgbClr val="009999">
                  <a:alpha val="0"/>
                </a:srgbClr>
              </a:gs>
            </a:gsLst>
            <a:lin ang="2700000" scaled="1"/>
          </a:gra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zh-CN" altLang="en-US"/>
          </a:p>
        </p:txBody>
      </p:sp>
      <p:sp>
        <p:nvSpPr>
          <p:cNvPr id="259089" name="Rectangle 17"/>
          <p:cNvSpPr>
            <a:spLocks noChangeArrowheads="1"/>
          </p:cNvSpPr>
          <p:nvPr/>
        </p:nvSpPr>
        <p:spPr bwMode="auto">
          <a:xfrm>
            <a:off x="1473200" y="3716338"/>
            <a:ext cx="1370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CN" altLang="en-US" sz="2400">
                <a:solidFill>
                  <a:srgbClr val="000099"/>
                </a:solidFill>
                <a:ea typeface="宋体" charset="-122"/>
              </a:rPr>
              <a:t>发病率</a:t>
            </a:r>
          </a:p>
        </p:txBody>
      </p:sp>
    </p:spTree>
    <p:extLst>
      <p:ext uri="{BB962C8B-B14F-4D97-AF65-F5344CB8AC3E}">
        <p14:creationId xmlns:p14="http://schemas.microsoft.com/office/powerpoint/2010/main" xmlns="" val="31467177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074">
                                            <p:txEl>
                                              <p:pRg st="0" end="0"/>
                                            </p:txEl>
                                          </p:spTgt>
                                        </p:tgtEl>
                                        <p:attrNameLst>
                                          <p:attrName>style.visibility</p:attrName>
                                        </p:attrNameLst>
                                      </p:cBhvr>
                                      <p:to>
                                        <p:strVal val="visible"/>
                                      </p:to>
                                    </p:set>
                                    <p:animEffect transition="in" filter="fade">
                                      <p:cBhvr>
                                        <p:cTn id="7" dur="500"/>
                                        <p:tgtEl>
                                          <p:spTgt spid="2590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9075">
                                            <p:txEl>
                                              <p:pRg st="0" end="0"/>
                                            </p:txEl>
                                          </p:spTgt>
                                        </p:tgtEl>
                                        <p:attrNameLst>
                                          <p:attrName>style.visibility</p:attrName>
                                        </p:attrNameLst>
                                      </p:cBhvr>
                                      <p:to>
                                        <p:strVal val="visible"/>
                                      </p:to>
                                    </p:set>
                                    <p:animEffect transition="in" filter="fade">
                                      <p:cBhvr>
                                        <p:cTn id="12" dur="500"/>
                                        <p:tgtEl>
                                          <p:spTgt spid="25907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59075">
                                            <p:txEl>
                                              <p:pRg st="1" end="1"/>
                                            </p:txEl>
                                          </p:spTgt>
                                        </p:tgtEl>
                                        <p:attrNameLst>
                                          <p:attrName>style.visibility</p:attrName>
                                        </p:attrNameLst>
                                      </p:cBhvr>
                                      <p:to>
                                        <p:strVal val="visible"/>
                                      </p:to>
                                    </p:set>
                                    <p:animEffect transition="in" filter="fade">
                                      <p:cBhvr>
                                        <p:cTn id="15" dur="500"/>
                                        <p:tgtEl>
                                          <p:spTgt spid="25907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9076">
                                            <p:txEl>
                                              <p:pRg st="0" end="0"/>
                                            </p:txEl>
                                          </p:spTgt>
                                        </p:tgtEl>
                                        <p:attrNameLst>
                                          <p:attrName>style.visibility</p:attrName>
                                        </p:attrNameLst>
                                      </p:cBhvr>
                                      <p:to>
                                        <p:strVal val="visible"/>
                                      </p:to>
                                    </p:set>
                                    <p:animEffect transition="in" filter="fade">
                                      <p:cBhvr>
                                        <p:cTn id="20" dur="500"/>
                                        <p:tgtEl>
                                          <p:spTgt spid="25907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9077">
                                            <p:txEl>
                                              <p:pRg st="0" end="0"/>
                                            </p:txEl>
                                          </p:spTgt>
                                        </p:tgtEl>
                                        <p:attrNameLst>
                                          <p:attrName>style.visibility</p:attrName>
                                        </p:attrNameLst>
                                      </p:cBhvr>
                                      <p:to>
                                        <p:strVal val="visible"/>
                                      </p:to>
                                    </p:set>
                                    <p:animEffect transition="in" filter="fade">
                                      <p:cBhvr>
                                        <p:cTn id="25" dur="500"/>
                                        <p:tgtEl>
                                          <p:spTgt spid="2590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llen\Desktop\ppt\128443310148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476672"/>
            <a:ext cx="9162695" cy="61206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矩形 1"/>
          <p:cNvSpPr/>
          <p:nvPr/>
        </p:nvSpPr>
        <p:spPr>
          <a:xfrm>
            <a:off x="3779912" y="1340768"/>
            <a:ext cx="4358886"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5400" b="1" cap="all" spc="0" dirty="0" smtClean="0">
                <a:ln/>
                <a:solidFill>
                  <a:schemeClr val="bg2">
                    <a:lumMod val="1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隶书" panose="02010509060101010101" pitchFamily="49" charset="-122"/>
                <a:ea typeface="隶书" panose="02010509060101010101" pitchFamily="49" charset="-122"/>
              </a:rPr>
              <a:t>你学会了吗？</a:t>
            </a:r>
            <a:endParaRPr lang="zh-CN" altLang="en-US" sz="5400" b="1" cap="all" spc="0" dirty="0">
              <a:ln/>
              <a:solidFill>
                <a:schemeClr val="bg2">
                  <a:lumMod val="1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xmlns="" val="18368912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p:txBody>
          <a:bodyPr/>
          <a:lstStyle/>
          <a:p>
            <a:r>
              <a:rPr lang="zh-CN" altLang="en-US" dirty="0"/>
              <a:t>男，</a:t>
            </a:r>
            <a:r>
              <a:rPr lang="en-US" altLang="zh-CN" dirty="0"/>
              <a:t>2</a:t>
            </a:r>
            <a:r>
              <a:rPr lang="zh-CN" altLang="en-US" dirty="0"/>
              <a:t>岁，发现右眼红、伴“白瞳”一周。</a:t>
            </a:r>
            <a:br>
              <a:rPr lang="zh-CN" altLang="en-US" dirty="0"/>
            </a:br>
            <a:r>
              <a:rPr lang="en-US" altLang="zh-CN" dirty="0"/>
              <a:t>CT</a:t>
            </a:r>
            <a:r>
              <a:rPr lang="zh-CN" altLang="en-US" dirty="0"/>
              <a:t>平扫：</a:t>
            </a:r>
            <a:br>
              <a:rPr lang="zh-CN" altLang="en-US" dirty="0"/>
            </a:br>
            <a:endParaRPr lang="zh-CN" altLang="en-US" dirty="0"/>
          </a:p>
        </p:txBody>
      </p:sp>
      <p:pic>
        <p:nvPicPr>
          <p:cNvPr id="20484" name="Picture 4" descr="视网膜母细胞瘤"/>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85" y="2708920"/>
            <a:ext cx="9144000" cy="216130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827584" y="548680"/>
            <a:ext cx="3600400" cy="646331"/>
          </a:xfrm>
          <a:prstGeom prst="rect">
            <a:avLst/>
          </a:prstGeom>
          <a:noFill/>
        </p:spPr>
        <p:txBody>
          <a:bodyPr wrap="square" rtlCol="0">
            <a:spAutoFit/>
          </a:bodyPr>
          <a:lstStyle/>
          <a:p>
            <a:r>
              <a:rPr lang="zh-CN" altLang="en-US" sz="3600" b="1" dirty="0" smtClean="0"/>
              <a:t>测试题</a:t>
            </a:r>
            <a:endParaRPr lang="zh-CN" altLang="en-US" sz="3600" b="1" dirty="0"/>
          </a:p>
        </p:txBody>
      </p:sp>
      <p:sp>
        <p:nvSpPr>
          <p:cNvPr id="3" name="TextBox 2"/>
          <p:cNvSpPr txBox="1"/>
          <p:nvPr/>
        </p:nvSpPr>
        <p:spPr>
          <a:xfrm>
            <a:off x="2411760" y="5229200"/>
            <a:ext cx="4752528" cy="523220"/>
          </a:xfrm>
          <a:prstGeom prst="rect">
            <a:avLst/>
          </a:prstGeom>
          <a:noFill/>
        </p:spPr>
        <p:txBody>
          <a:bodyPr wrap="square" rtlCol="0">
            <a:spAutoFit/>
          </a:bodyPr>
          <a:lstStyle/>
          <a:p>
            <a:pPr algn="ctr"/>
            <a:r>
              <a:rPr lang="zh-CN" altLang="en-US" sz="2800" dirty="0" smtClean="0"/>
              <a:t>视网膜母细胞瘤</a:t>
            </a:r>
            <a:endParaRPr lang="zh-CN" altLang="en-US" sz="2800" dirty="0"/>
          </a:p>
        </p:txBody>
      </p:sp>
    </p:spTree>
    <p:extLst>
      <p:ext uri="{BB962C8B-B14F-4D97-AF65-F5344CB8AC3E}">
        <p14:creationId xmlns:p14="http://schemas.microsoft.com/office/powerpoint/2010/main" xmlns="" val="273419083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arn(inVertical)">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8050" name="Group 2"/>
          <p:cNvGrpSpPr>
            <a:grpSpLocks/>
          </p:cNvGrpSpPr>
          <p:nvPr/>
        </p:nvGrpSpPr>
        <p:grpSpPr bwMode="auto">
          <a:xfrm>
            <a:off x="-81930" y="-2115616"/>
            <a:ext cx="9313863" cy="6477000"/>
            <a:chOff x="-58" y="240"/>
            <a:chExt cx="5867" cy="4080"/>
          </a:xfrm>
        </p:grpSpPr>
        <p:pic>
          <p:nvPicPr>
            <p:cNvPr id="258054" name="Picture 6" descr="2007-8-16-5731899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160"/>
              <a:ext cx="1488" cy="1920"/>
            </a:xfrm>
            <a:prstGeom prst="rect">
              <a:avLst/>
            </a:prstGeom>
            <a:noFill/>
            <a:extLst>
              <a:ext uri="{909E8E84-426E-40DD-AFC4-6F175D3DCCD1}">
                <a14:hiddenFill xmlns:a14="http://schemas.microsoft.com/office/drawing/2010/main" xmlns="">
                  <a:solidFill>
                    <a:srgbClr val="FFFFFF"/>
                  </a:solidFill>
                </a14:hiddenFill>
              </a:ext>
            </a:extLst>
          </p:spPr>
        </p:pic>
        <p:pic>
          <p:nvPicPr>
            <p:cNvPr id="258055" name="Picture 7" descr="2007-8-16-5731925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40" y="2160"/>
              <a:ext cx="1344" cy="1920"/>
            </a:xfrm>
            <a:prstGeom prst="rect">
              <a:avLst/>
            </a:prstGeom>
            <a:noFill/>
            <a:extLst>
              <a:ext uri="{909E8E84-426E-40DD-AFC4-6F175D3DCCD1}">
                <a14:hiddenFill xmlns:a14="http://schemas.microsoft.com/office/drawing/2010/main" xmlns="">
                  <a:solidFill>
                    <a:srgbClr val="FFFFFF"/>
                  </a:solidFill>
                </a14:hiddenFill>
              </a:ext>
            </a:extLst>
          </p:spPr>
        </p:pic>
        <p:pic>
          <p:nvPicPr>
            <p:cNvPr id="258056" name="Picture 8" descr="2007-8-16-5731937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84" y="2160"/>
              <a:ext cx="1584" cy="1920"/>
            </a:xfrm>
            <a:prstGeom prst="rect">
              <a:avLst/>
            </a:prstGeom>
            <a:noFill/>
            <a:extLst>
              <a:ext uri="{909E8E84-426E-40DD-AFC4-6F175D3DCCD1}">
                <a14:hiddenFill xmlns:a14="http://schemas.microsoft.com/office/drawing/2010/main" xmlns="">
                  <a:solidFill>
                    <a:srgbClr val="FFFFFF"/>
                  </a:solidFill>
                </a14:hiddenFill>
              </a:ext>
            </a:extLst>
          </p:spPr>
        </p:pic>
        <p:pic>
          <p:nvPicPr>
            <p:cNvPr id="258057" name="Picture 9" descr="2007-8-16-5731951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72" y="2160"/>
              <a:ext cx="1488" cy="1920"/>
            </a:xfrm>
            <a:prstGeom prst="rect">
              <a:avLst/>
            </a:prstGeom>
            <a:noFill/>
            <a:extLst>
              <a:ext uri="{909E8E84-426E-40DD-AFC4-6F175D3DCCD1}">
                <a14:hiddenFill xmlns:a14="http://schemas.microsoft.com/office/drawing/2010/main" xmlns="">
                  <a:solidFill>
                    <a:srgbClr val="FFFFFF"/>
                  </a:solidFill>
                </a14:hiddenFill>
              </a:ext>
            </a:extLst>
          </p:spPr>
        </p:pic>
        <p:sp>
          <p:nvSpPr>
            <p:cNvPr id="258059" name="Text Box 11"/>
            <p:cNvSpPr txBox="1">
              <a:spLocks noChangeArrowheads="1"/>
            </p:cNvSpPr>
            <p:nvPr/>
          </p:nvSpPr>
          <p:spPr bwMode="auto">
            <a:xfrm>
              <a:off x="2401" y="4032"/>
              <a:ext cx="95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CT   COR</a:t>
              </a:r>
            </a:p>
          </p:txBody>
        </p:sp>
        <p:sp>
          <p:nvSpPr>
            <p:cNvPr id="258061" name="Text Box 13"/>
            <p:cNvSpPr txBox="1">
              <a:spLocks noChangeArrowheads="1"/>
            </p:cNvSpPr>
            <p:nvPr/>
          </p:nvSpPr>
          <p:spPr bwMode="auto">
            <a:xfrm>
              <a:off x="5537" y="240"/>
              <a:ext cx="116"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tLang="zh-CN" sz="2400" b="0" dirty="0">
                <a:ea typeface="宋体" charset="-122"/>
              </a:endParaRPr>
            </a:p>
          </p:txBody>
        </p:sp>
        <p:sp>
          <p:nvSpPr>
            <p:cNvPr id="258062" name="Text Box 14"/>
            <p:cNvSpPr txBox="1">
              <a:spLocks noChangeArrowheads="1"/>
            </p:cNvSpPr>
            <p:nvPr/>
          </p:nvSpPr>
          <p:spPr bwMode="auto">
            <a:xfrm>
              <a:off x="-58" y="2137"/>
              <a:ext cx="23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L</a:t>
              </a:r>
            </a:p>
          </p:txBody>
        </p:sp>
        <p:sp>
          <p:nvSpPr>
            <p:cNvPr id="258063" name="Text Box 15"/>
            <p:cNvSpPr txBox="1">
              <a:spLocks noChangeArrowheads="1"/>
            </p:cNvSpPr>
            <p:nvPr/>
          </p:nvSpPr>
          <p:spPr bwMode="auto">
            <a:xfrm>
              <a:off x="5554" y="2160"/>
              <a:ext cx="255"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CN" sz="2400">
                  <a:ea typeface="宋体" charset="-122"/>
                </a:rPr>
                <a:t>R</a:t>
              </a:r>
            </a:p>
          </p:txBody>
        </p:sp>
      </p:grpSp>
      <p:sp>
        <p:nvSpPr>
          <p:cNvPr id="258065" name="Line 17"/>
          <p:cNvSpPr>
            <a:spLocks noChangeShapeType="1"/>
          </p:cNvSpPr>
          <p:nvPr/>
        </p:nvSpPr>
        <p:spPr bwMode="auto">
          <a:xfrm>
            <a:off x="3562350" y="2170634"/>
            <a:ext cx="30480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58066" name="Line 18"/>
          <p:cNvSpPr>
            <a:spLocks noChangeShapeType="1"/>
          </p:cNvSpPr>
          <p:nvPr/>
        </p:nvSpPr>
        <p:spPr bwMode="auto">
          <a:xfrm flipV="1">
            <a:off x="3333750" y="2852936"/>
            <a:ext cx="533400" cy="304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58067" name="Text Box 19"/>
          <p:cNvSpPr txBox="1">
            <a:spLocks noChangeArrowheads="1"/>
          </p:cNvSpPr>
          <p:nvPr/>
        </p:nvSpPr>
        <p:spPr bwMode="auto">
          <a:xfrm>
            <a:off x="3195228" y="4581128"/>
            <a:ext cx="246903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zh-CN" sz="3200" dirty="0" smtClean="0">
                <a:ea typeface="宋体" charset="-122"/>
              </a:rPr>
              <a:t>Graves </a:t>
            </a:r>
            <a:r>
              <a:rPr lang="zh-CN" altLang="en-US" sz="3200" dirty="0" smtClean="0">
                <a:ea typeface="宋体" charset="-122"/>
              </a:rPr>
              <a:t>眼病</a:t>
            </a:r>
            <a:endParaRPr lang="zh-CN" altLang="en-US" sz="3200" dirty="0">
              <a:ea typeface="宋体" charset="-122"/>
            </a:endParaRPr>
          </a:p>
        </p:txBody>
      </p:sp>
    </p:spTree>
    <p:extLst>
      <p:ext uri="{BB962C8B-B14F-4D97-AF65-F5344CB8AC3E}">
        <p14:creationId xmlns:p14="http://schemas.microsoft.com/office/powerpoint/2010/main" xmlns="" val="19754875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58066"/>
                                        </p:tgtEl>
                                        <p:attrNameLst>
                                          <p:attrName>style.visibility</p:attrName>
                                        </p:attrNameLst>
                                      </p:cBhvr>
                                      <p:to>
                                        <p:strVal val="visible"/>
                                      </p:to>
                                    </p:set>
                                    <p:animEffect transition="in" filter="box(in)">
                                      <p:cBhvr>
                                        <p:cTn id="7" dur="500"/>
                                        <p:tgtEl>
                                          <p:spTgt spid="258066"/>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58065"/>
                                        </p:tgtEl>
                                        <p:attrNameLst>
                                          <p:attrName>style.visibility</p:attrName>
                                        </p:attrNameLst>
                                      </p:cBhvr>
                                      <p:to>
                                        <p:strVal val="visible"/>
                                      </p:to>
                                    </p:set>
                                    <p:animEffect transition="in" filter="box(in)">
                                      <p:cBhvr>
                                        <p:cTn id="11" dur="500"/>
                                        <p:tgtEl>
                                          <p:spTgt spid="25806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58067"/>
                                        </p:tgtEl>
                                        <p:attrNameLst>
                                          <p:attrName>style.visibility</p:attrName>
                                        </p:attrNameLst>
                                      </p:cBhvr>
                                      <p:to>
                                        <p:strVal val="visible"/>
                                      </p:to>
                                    </p:set>
                                    <p:animEffect transition="in" filter="circle(in)">
                                      <p:cBhvr>
                                        <p:cTn id="16" dur="2000"/>
                                        <p:tgtEl>
                                          <p:spTgt spid="25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65" grpId="0" animBg="1"/>
      <p:bldP spid="258066" grpId="0" animBg="1"/>
      <p:bldP spid="25806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476671"/>
            <a:ext cx="5616624" cy="3878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矩形 2"/>
          <p:cNvSpPr/>
          <p:nvPr/>
        </p:nvSpPr>
        <p:spPr>
          <a:xfrm>
            <a:off x="1202354" y="4753530"/>
            <a:ext cx="6019212" cy="584775"/>
          </a:xfrm>
          <a:prstGeom prst="rect">
            <a:avLst/>
          </a:prstGeom>
        </p:spPr>
        <p:txBody>
          <a:bodyPr wrap="none">
            <a:spAutoFit/>
          </a:bodyPr>
          <a:lstStyle/>
          <a:p>
            <a:r>
              <a:rPr lang="zh-CN" altLang="en-US" sz="3200" dirty="0"/>
              <a:t>永存原始玻璃体增殖症（</a:t>
            </a:r>
            <a:r>
              <a:rPr lang="en-US" altLang="zh-CN" sz="3200" dirty="0"/>
              <a:t>PHPV</a:t>
            </a:r>
            <a:r>
              <a:rPr lang="zh-CN" altLang="en-US" sz="3200" dirty="0"/>
              <a:t>）</a:t>
            </a:r>
          </a:p>
        </p:txBody>
      </p:sp>
    </p:spTree>
    <p:extLst>
      <p:ext uri="{BB962C8B-B14F-4D97-AF65-F5344CB8AC3E}">
        <p14:creationId xmlns:p14="http://schemas.microsoft.com/office/powerpoint/2010/main" xmlns="" val="20274244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llen\Desktop\ppt\12734017028783.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8554" b="5869"/>
          <a:stretch/>
        </p:blipFill>
        <p:spPr bwMode="auto">
          <a:xfrm>
            <a:off x="1265634" y="-1"/>
            <a:ext cx="648072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362502" name="Rectangle 6"/>
          <p:cNvSpPr>
            <a:spLocks noChangeArrowheads="1"/>
          </p:cNvSpPr>
          <p:nvPr/>
        </p:nvSpPr>
        <p:spPr bwMode="auto">
          <a:xfrm>
            <a:off x="444500" y="444500"/>
            <a:ext cx="8686800" cy="6400800"/>
          </a:xfrm>
          <a:prstGeom prst="rect">
            <a:avLst/>
          </a:prstGeom>
          <a:noFill/>
          <a:ln w="19050" cap="rnd">
            <a:solidFill>
              <a:schemeClr val="accent1"/>
            </a:solidFill>
            <a:prstDash val="sysDot"/>
            <a:miter lim="800000"/>
            <a:headEnd/>
            <a:tailEnd/>
          </a:ln>
          <a:effectLst/>
          <a:extLst>
            <a:ext uri="{909E8E84-426E-40DD-AFC4-6F175D3DCCD1}">
              <a14:hiddenFill xmlns:a14="http://schemas.microsoft.com/office/drawing/2010/main" xmlns="">
                <a:gradFill rotWithShape="1">
                  <a:gsLst>
                    <a:gs pos="0">
                      <a:schemeClr val="accent1"/>
                    </a:gs>
                    <a:gs pos="100000">
                      <a:schemeClr val="accent1">
                        <a:gamma/>
                        <a:shade val="81961"/>
                        <a:invGamma/>
                      </a:schemeClr>
                    </a:gs>
                  </a:gsLst>
                  <a:lin ang="5400000" scaled="1"/>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62506" name="Rectangle 10"/>
          <p:cNvSpPr>
            <a:spLocks noChangeArrowheads="1"/>
          </p:cNvSpPr>
          <p:nvPr/>
        </p:nvSpPr>
        <p:spPr bwMode="auto">
          <a:xfrm>
            <a:off x="977900" y="749300"/>
            <a:ext cx="7772400" cy="5791200"/>
          </a:xfrm>
          <a:prstGeom prst="rect">
            <a:avLst/>
          </a:prstGeom>
          <a:noFill/>
          <a:ln w="19050" cap="rnd">
            <a:solidFill>
              <a:schemeClr val="tx1"/>
            </a:solidFill>
            <a:prstDash val="sysDot"/>
            <a:miter lim="800000"/>
            <a:headEnd/>
            <a:tailEnd/>
          </a:ln>
          <a:effectLst/>
          <a:extLst>
            <a:ext uri="{909E8E84-426E-40DD-AFC4-6F175D3DCCD1}">
              <a14:hiddenFill xmlns:a14="http://schemas.microsoft.com/office/drawing/2010/main" xmlns="">
                <a:gradFill rotWithShape="1">
                  <a:gsLst>
                    <a:gs pos="0">
                      <a:schemeClr val="accent1"/>
                    </a:gs>
                    <a:gs pos="100000">
                      <a:schemeClr val="accent1">
                        <a:gamma/>
                        <a:shade val="81961"/>
                        <a:invGamma/>
                      </a:schemeClr>
                    </a:gs>
                  </a:gsLst>
                  <a:lin ang="5400000" scaled="1"/>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62507" name="Rectangle 11"/>
          <p:cNvSpPr>
            <a:spLocks noChangeArrowheads="1"/>
          </p:cNvSpPr>
          <p:nvPr/>
        </p:nvSpPr>
        <p:spPr bwMode="auto">
          <a:xfrm>
            <a:off x="749300" y="901700"/>
            <a:ext cx="8229600" cy="5791200"/>
          </a:xfrm>
          <a:prstGeom prst="rect">
            <a:avLst/>
          </a:prstGeom>
          <a:noFill/>
          <a:ln w="19050" cap="rnd">
            <a:solidFill>
              <a:schemeClr val="tx1"/>
            </a:solidFill>
            <a:prstDash val="sysDot"/>
            <a:miter lim="800000"/>
            <a:headEnd/>
            <a:tailEnd/>
          </a:ln>
          <a:effectLst/>
          <a:extLst>
            <a:ext uri="{909E8E84-426E-40DD-AFC4-6F175D3DCCD1}">
              <a14:hiddenFill xmlns:a14="http://schemas.microsoft.com/office/drawing/2010/main" xmlns="">
                <a:gradFill rotWithShape="1">
                  <a:gsLst>
                    <a:gs pos="0">
                      <a:schemeClr val="accent1"/>
                    </a:gs>
                    <a:gs pos="100000">
                      <a:schemeClr val="accent1">
                        <a:gamma/>
                        <a:shade val="81961"/>
                        <a:invGamma/>
                      </a:schemeClr>
                    </a:gs>
                  </a:gsLst>
                  <a:lin ang="5400000" scaled="1"/>
                </a:gra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362518" name="WordArt 22"/>
          <p:cNvSpPr>
            <a:spLocks noChangeArrowheads="1" noChangeShapeType="1" noTextEdit="1"/>
          </p:cNvSpPr>
          <p:nvPr/>
        </p:nvSpPr>
        <p:spPr bwMode="gray">
          <a:xfrm>
            <a:off x="4527376" y="5589240"/>
            <a:ext cx="4495800" cy="609600"/>
          </a:xfrm>
          <a:prstGeom prst="rect">
            <a:avLst/>
          </a:prstGeom>
        </p:spPr>
        <p:txBody>
          <a:bodyPr wrap="none" fromWordArt="1">
            <a:prstTxWarp prst="textPlain">
              <a:avLst>
                <a:gd name="adj" fmla="val 50000"/>
              </a:avLst>
            </a:prstTxWarp>
          </a:bodyPr>
          <a:lstStyle/>
          <a:p>
            <a:pPr algn="ctr"/>
            <a:r>
              <a:rPr lang="en-US" altLang="zh-CN" sz="3600" kern="10" dirty="0">
                <a:ln w="28575">
                  <a:solidFill>
                    <a:schemeClr val="tx1"/>
                  </a:solidFill>
                  <a:round/>
                  <a:headEnd/>
                  <a:tailEnd/>
                </a:ln>
                <a:gradFill rotWithShape="1">
                  <a:gsLst>
                    <a:gs pos="0">
                      <a:schemeClr val="accent2"/>
                    </a:gs>
                    <a:gs pos="100000">
                      <a:schemeClr val="hlink"/>
                    </a:gs>
                  </a:gsLst>
                  <a:lin ang="0" scaled="1"/>
                </a:gradFill>
                <a:effectLst>
                  <a:outerShdw dist="91581" dir="3378596" algn="ctr" rotWithShape="0">
                    <a:schemeClr val="bg1"/>
                  </a:outerShdw>
                </a:effectLst>
                <a:latin typeface="Arial Black"/>
              </a:rPr>
              <a:t>Thank You</a:t>
            </a:r>
            <a:endParaRPr lang="zh-CN" altLang="en-US" sz="3600" kern="10" dirty="0">
              <a:ln w="28575">
                <a:solidFill>
                  <a:schemeClr val="tx1"/>
                </a:solidFill>
                <a:round/>
                <a:headEnd/>
                <a:tailEnd/>
              </a:ln>
              <a:gradFill rotWithShape="1">
                <a:gsLst>
                  <a:gs pos="0">
                    <a:schemeClr val="accent2"/>
                  </a:gs>
                  <a:gs pos="100000">
                    <a:schemeClr val="hlink"/>
                  </a:gs>
                </a:gsLst>
                <a:lin ang="0" scaled="1"/>
              </a:gradFill>
              <a:effectLst>
                <a:outerShdw dist="91581" dir="3378596" algn="ctr" rotWithShape="0">
                  <a:schemeClr val="bg1"/>
                </a:outerShdw>
              </a:effectLst>
              <a:latin typeface="Arial Black"/>
            </a:endParaRPr>
          </a:p>
        </p:txBody>
      </p:sp>
    </p:spTree>
    <p:extLst>
      <p:ext uri="{BB962C8B-B14F-4D97-AF65-F5344CB8AC3E}">
        <p14:creationId xmlns:p14="http://schemas.microsoft.com/office/powerpoint/2010/main" xmlns="" val="38945372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425825" y="284163"/>
            <a:ext cx="5256213" cy="942975"/>
          </a:xfrm>
        </p:spPr>
        <p:txBody>
          <a:bodyPr>
            <a:normAutofit fontScale="90000"/>
          </a:bodyPr>
          <a:lstStyle/>
          <a:p>
            <a:pPr eaLnBrk="1" hangingPunct="1"/>
            <a:r>
              <a:rPr lang="zh-CN" altLang="en-US" sz="3600" b="1" dirty="0" smtClean="0">
                <a:solidFill>
                  <a:srgbClr val="FFC000"/>
                </a:solidFill>
                <a:effectLst/>
                <a:latin typeface="华文宋体" panose="02010600040101010101" pitchFamily="2" charset="-122"/>
                <a:ea typeface="华文宋体" panose="02010600040101010101" pitchFamily="2" charset="-122"/>
              </a:rPr>
              <a:t>（四）</a:t>
            </a:r>
            <a:r>
              <a:rPr lang="zh-CN" altLang="en-US" sz="3200" b="1" dirty="0" smtClean="0">
                <a:solidFill>
                  <a:srgbClr val="FFC000"/>
                </a:solidFill>
                <a:effectLst/>
                <a:latin typeface="华文宋体" panose="02010600040101010101" pitchFamily="2" charset="-122"/>
                <a:ea typeface="华文宋体" panose="02010600040101010101" pitchFamily="2" charset="-122"/>
              </a:rPr>
              <a:t>眶外侧壁</a:t>
            </a:r>
            <a:br>
              <a:rPr lang="zh-CN" altLang="en-US" sz="3200" b="1" dirty="0" smtClean="0">
                <a:solidFill>
                  <a:srgbClr val="FFC000"/>
                </a:solidFill>
                <a:effectLst/>
                <a:latin typeface="华文宋体" panose="02010600040101010101" pitchFamily="2" charset="-122"/>
                <a:ea typeface="华文宋体" panose="02010600040101010101" pitchFamily="2" charset="-122"/>
              </a:rPr>
            </a:br>
            <a:r>
              <a:rPr lang="zh-CN" altLang="en-US" sz="3600" b="1" dirty="0" smtClean="0">
                <a:solidFill>
                  <a:srgbClr val="FFC000"/>
                </a:solidFill>
                <a:effectLst/>
                <a:latin typeface="华文宋体" panose="02010600040101010101" pitchFamily="2" charset="-122"/>
                <a:ea typeface="华文宋体" panose="02010600040101010101" pitchFamily="2" charset="-122"/>
              </a:rPr>
              <a:t>         </a:t>
            </a:r>
            <a:r>
              <a:rPr lang="en-US" altLang="zh-CN" sz="3600" dirty="0" smtClean="0">
                <a:solidFill>
                  <a:srgbClr val="FFC000"/>
                </a:solidFill>
                <a:effectLst/>
                <a:latin typeface="华文宋体" panose="02010600040101010101" pitchFamily="2" charset="-122"/>
                <a:ea typeface="华文宋体" panose="02010600040101010101" pitchFamily="2" charset="-122"/>
              </a:rPr>
              <a:t>lateral wall of orbit </a:t>
            </a:r>
            <a:r>
              <a:rPr lang="en-US" altLang="zh-CN" sz="3600" dirty="0" smtClean="0">
                <a:solidFill>
                  <a:srgbClr val="FFFFFF"/>
                </a:solidFill>
                <a:effectLst/>
                <a:latin typeface="华文宋体" panose="02010600040101010101" pitchFamily="2" charset="-122"/>
                <a:ea typeface="华文宋体" panose="02010600040101010101" pitchFamily="2" charset="-122"/>
              </a:rPr>
              <a:t/>
            </a:r>
            <a:br>
              <a:rPr lang="en-US" altLang="zh-CN" sz="3600" dirty="0" smtClean="0">
                <a:solidFill>
                  <a:srgbClr val="FFFFFF"/>
                </a:solidFill>
                <a:effectLst/>
                <a:latin typeface="华文宋体" panose="02010600040101010101" pitchFamily="2" charset="-122"/>
                <a:ea typeface="华文宋体" panose="02010600040101010101" pitchFamily="2" charset="-122"/>
              </a:rPr>
            </a:br>
            <a:endParaRPr lang="en-US" altLang="zh-CN" sz="3600" dirty="0" smtClean="0">
              <a:solidFill>
                <a:srgbClr val="FFFFFF"/>
              </a:solidFill>
              <a:effectLst/>
              <a:latin typeface="华文宋体" panose="02010600040101010101" pitchFamily="2" charset="-122"/>
              <a:ea typeface="华文宋体" panose="02010600040101010101" pitchFamily="2" charset="-122"/>
            </a:endParaRPr>
          </a:p>
        </p:txBody>
      </p:sp>
      <p:sp>
        <p:nvSpPr>
          <p:cNvPr id="27651" name="Rectangle 3"/>
          <p:cNvSpPr>
            <a:spLocks noGrp="1" noChangeArrowheads="1"/>
          </p:cNvSpPr>
          <p:nvPr>
            <p:ph type="body" idx="1"/>
          </p:nvPr>
        </p:nvSpPr>
        <p:spPr>
          <a:xfrm>
            <a:off x="381000" y="533400"/>
            <a:ext cx="3543300" cy="5943600"/>
          </a:xfrm>
        </p:spPr>
        <p:txBody>
          <a:bodyPr>
            <a:normAutofit/>
          </a:bodyPr>
          <a:lstStyle/>
          <a:p>
            <a:pPr algn="just" eaLnBrk="1" hangingPunct="1">
              <a:lnSpc>
                <a:spcPct val="150000"/>
              </a:lnSpc>
              <a:defRPr/>
            </a:pPr>
            <a:r>
              <a:rPr lang="en-US" altLang="zh-CN" dirty="0" smtClean="0">
                <a:solidFill>
                  <a:srgbClr val="FFFFFF"/>
                </a:solidFill>
                <a:latin typeface="华文宋体" panose="02010600040101010101" pitchFamily="2" charset="-122"/>
                <a:ea typeface="华文宋体" panose="02010600040101010101" pitchFamily="2" charset="-122"/>
              </a:rPr>
              <a:t> </a:t>
            </a:r>
            <a:r>
              <a:rPr lang="zh-CN" altLang="en-US" sz="2800" dirty="0" smtClean="0">
                <a:solidFill>
                  <a:srgbClr val="FFFFFF"/>
                </a:solidFill>
                <a:latin typeface="华文宋体" panose="02010600040101010101" pitchFamily="2" charset="-122"/>
                <a:ea typeface="华文宋体" panose="02010600040101010101" pitchFamily="2" charset="-122"/>
              </a:rPr>
              <a:t>眶外侧壁呈三角形，朝向前内方。此壁的后</a:t>
            </a:r>
            <a:r>
              <a:rPr lang="en-US" altLang="zh-CN" sz="2800" dirty="0" smtClean="0">
                <a:solidFill>
                  <a:srgbClr val="FFFFFF"/>
                </a:solidFill>
                <a:latin typeface="华文宋体" panose="02010600040101010101" pitchFamily="2" charset="-122"/>
                <a:ea typeface="华文宋体" panose="02010600040101010101" pitchFamily="2" charset="-122"/>
              </a:rPr>
              <a:t>2/3</a:t>
            </a:r>
            <a:r>
              <a:rPr lang="zh-CN" altLang="en-US" sz="2800" dirty="0" smtClean="0">
                <a:solidFill>
                  <a:srgbClr val="FFFFFF"/>
                </a:solidFill>
                <a:latin typeface="华文宋体" panose="02010600040101010101" pitchFamily="2" charset="-122"/>
                <a:ea typeface="华文宋体" panose="02010600040101010101" pitchFamily="2" charset="-122"/>
              </a:rPr>
              <a:t>由</a:t>
            </a:r>
            <a:r>
              <a:rPr lang="zh-CN" altLang="en-US" sz="2800" b="1" dirty="0" smtClean="0">
                <a:solidFill>
                  <a:srgbClr val="FFFF00"/>
                </a:solidFill>
                <a:latin typeface="华文宋体" panose="02010600040101010101" pitchFamily="2" charset="-122"/>
                <a:ea typeface="华文宋体" panose="02010600040101010101" pitchFamily="2" charset="-122"/>
              </a:rPr>
              <a:t>蝶骨大翼的眶面</a:t>
            </a:r>
            <a:r>
              <a:rPr lang="zh-CN" altLang="en-US" sz="2800" dirty="0" smtClean="0">
                <a:solidFill>
                  <a:srgbClr val="FFFFFF"/>
                </a:solidFill>
                <a:latin typeface="华文宋体" panose="02010600040101010101" pitchFamily="2" charset="-122"/>
                <a:ea typeface="华文宋体" panose="02010600040101010101" pitchFamily="2" charset="-122"/>
              </a:rPr>
              <a:t>构成，前</a:t>
            </a:r>
            <a:r>
              <a:rPr lang="en-US" altLang="zh-CN" sz="2800" dirty="0" smtClean="0">
                <a:solidFill>
                  <a:srgbClr val="FFFFFF"/>
                </a:solidFill>
                <a:latin typeface="华文宋体" panose="02010600040101010101" pitchFamily="2" charset="-122"/>
                <a:ea typeface="华文宋体" panose="02010600040101010101" pitchFamily="2" charset="-122"/>
              </a:rPr>
              <a:t>1/3</a:t>
            </a:r>
            <a:r>
              <a:rPr lang="zh-CN" altLang="en-US" sz="2800" dirty="0" smtClean="0">
                <a:solidFill>
                  <a:srgbClr val="FFFFFF"/>
                </a:solidFill>
                <a:latin typeface="华文宋体" panose="02010600040101010101" pitchFamily="2" charset="-122"/>
                <a:ea typeface="华文宋体" panose="02010600040101010101" pitchFamily="2" charset="-122"/>
              </a:rPr>
              <a:t>由</a:t>
            </a:r>
            <a:r>
              <a:rPr lang="zh-CN" altLang="en-US" sz="2800" b="1" dirty="0" smtClean="0">
                <a:solidFill>
                  <a:srgbClr val="FFFF00"/>
                </a:solidFill>
                <a:latin typeface="华文宋体" panose="02010600040101010101" pitchFamily="2" charset="-122"/>
                <a:ea typeface="华文宋体" panose="02010600040101010101" pitchFamily="2" charset="-122"/>
              </a:rPr>
              <a:t>颧骨眶面</a:t>
            </a:r>
            <a:r>
              <a:rPr lang="zh-CN" altLang="en-US" sz="2800" dirty="0" smtClean="0">
                <a:solidFill>
                  <a:srgbClr val="FFFFFF"/>
                </a:solidFill>
                <a:latin typeface="华文宋体" panose="02010600040101010101" pitchFamily="2" charset="-122"/>
                <a:ea typeface="华文宋体" panose="02010600040101010101" pitchFamily="2" charset="-122"/>
              </a:rPr>
              <a:t>构成。</a:t>
            </a:r>
          </a:p>
          <a:p>
            <a:pPr algn="just" eaLnBrk="1" hangingPunct="1">
              <a:lnSpc>
                <a:spcPct val="150000"/>
              </a:lnSpc>
              <a:defRPr/>
            </a:pPr>
            <a:r>
              <a:rPr lang="zh-CN" altLang="en-US" sz="2800" dirty="0" smtClean="0">
                <a:solidFill>
                  <a:srgbClr val="FFFFFF"/>
                </a:solidFill>
                <a:latin typeface="华文宋体" panose="02010600040101010101" pitchFamily="2" charset="-122"/>
                <a:ea typeface="华文宋体" panose="02010600040101010101" pitchFamily="2" charset="-122"/>
              </a:rPr>
              <a:t> 外侧面壁是四壁中较坚固的一壁，尤其在眶缘处最坚固。</a:t>
            </a:r>
          </a:p>
        </p:txBody>
      </p:sp>
      <p:pic>
        <p:nvPicPr>
          <p:cNvPr id="11268" name="Picture 5" descr="C:\Users\Allen\Desktop\ppt\2533-121225154620.jpg"/>
          <p:cNvPicPr>
            <a:picLocks noChangeAspect="1" noChangeArrowheads="1"/>
          </p:cNvPicPr>
          <p:nvPr/>
        </p:nvPicPr>
        <p:blipFill>
          <a:blip r:embed="rId3">
            <a:extLst>
              <a:ext uri="{28A0092B-C50C-407E-A947-70E740481C1C}">
                <a14:useLocalDpi xmlns:a14="http://schemas.microsoft.com/office/drawing/2010/main" xmlns="" val="0"/>
              </a:ext>
            </a:extLst>
          </a:blip>
          <a:srcRect l="14349" t="11903" r="9315" b="11903"/>
          <a:stretch>
            <a:fillRect/>
          </a:stretch>
        </p:blipFill>
        <p:spPr bwMode="auto">
          <a:xfrm>
            <a:off x="3962400" y="1387231"/>
            <a:ext cx="5181600" cy="425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719624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7651">
                                            <p:txEl>
                                              <p:pRg st="0" end="0"/>
                                            </p:txEl>
                                          </p:spTgt>
                                        </p:tgtEl>
                                        <p:attrNameLst>
                                          <p:attrName>style.visibility</p:attrName>
                                        </p:attrNameLst>
                                      </p:cBhvr>
                                      <p:to>
                                        <p:strVal val="visible"/>
                                      </p:to>
                                    </p:set>
                                    <p:animEffect transition="in" filter="wipe(up)">
                                      <p:cBhvr>
                                        <p:cTn id="13" dur="500"/>
                                        <p:tgtEl>
                                          <p:spTgt spid="2765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7651">
                                            <p:txEl>
                                              <p:pRg st="1" end="1"/>
                                            </p:txEl>
                                          </p:spTgt>
                                        </p:tgtEl>
                                        <p:attrNameLst>
                                          <p:attrName>style.visibility</p:attrName>
                                        </p:attrNameLst>
                                      </p:cBhvr>
                                      <p:to>
                                        <p:strVal val="visible"/>
                                      </p:to>
                                    </p:set>
                                    <p:animEffect transition="in" filter="wipe(up)">
                                      <p:cBhvr>
                                        <p:cTn id="18"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1" grpId="0" build="p" autoUpdateAnimBg="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3365</TotalTime>
  <Words>3398</Words>
  <Application>Microsoft Office PowerPoint</Application>
  <PresentationFormat>全屏显示(4:3)</PresentationFormat>
  <Paragraphs>433</Paragraphs>
  <Slides>86</Slides>
  <Notes>17</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86</vt:i4>
      </vt:variant>
    </vt:vector>
  </HeadingPairs>
  <TitlesOfParts>
    <vt:vector size="88" baseType="lpstr">
      <vt:lpstr>Office 主题</vt:lpstr>
      <vt:lpstr>Image</vt:lpstr>
      <vt:lpstr>常见眶内肿瘤</vt:lpstr>
      <vt:lpstr>Contents</vt:lpstr>
      <vt:lpstr>眼眶大体解剖</vt:lpstr>
      <vt:lpstr>幻灯片 4</vt:lpstr>
      <vt:lpstr>幻灯片 5</vt:lpstr>
      <vt:lpstr>（一） 眶上壁       superior wall of orbit  </vt:lpstr>
      <vt:lpstr>（二）    眶内侧壁              medial wall of orbit  </vt:lpstr>
      <vt:lpstr>（三）  眶下壁     inferior wall of orbit  </vt:lpstr>
      <vt:lpstr>（四）眶外侧壁          lateral wall of orbit  </vt:lpstr>
      <vt:lpstr>眼球解剖</vt:lpstr>
      <vt:lpstr>眼肌</vt:lpstr>
      <vt:lpstr>眶内筋膜四间隙</vt:lpstr>
      <vt:lpstr>一、肌锥内间隙：四条直肌及肌间膜围成，内包括有视神经、眼球运动、感觉、交感副交感神经、血管及其分支、球后脂肪；</vt:lpstr>
      <vt:lpstr>二、周围间隙：肌锥内间隙与骨膜之间的间隙，内含有脂肪、血管神经通过； </vt:lpstr>
      <vt:lpstr>三、骨膜下间隙：骨膜与骨壁间的潜在腔隙，系皮样囊肿、鼻窦粘液囊肿、筛窦炎形成骨膜下脓肿以及肿瘤眶侵犯的好发部位； </vt:lpstr>
      <vt:lpstr>四、巩膜表面间隙：眼球筋膜和巩膜之间一潜在间隙； </vt:lpstr>
      <vt:lpstr>眼眶各解剖间隙常见疾病</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视网膜母细胞瘤 (Retinoblastoma, RB)</vt:lpstr>
      <vt:lpstr>幻灯片 32</vt:lpstr>
      <vt:lpstr>幻灯片 33</vt:lpstr>
      <vt:lpstr>临床表现</vt:lpstr>
      <vt:lpstr>幻灯片 35</vt:lpstr>
      <vt:lpstr>幻灯片 36</vt:lpstr>
      <vt:lpstr>幻灯片 37</vt:lpstr>
      <vt:lpstr>幻灯片 38</vt:lpstr>
      <vt:lpstr>幻灯片 39</vt:lpstr>
      <vt:lpstr>幻灯片 40</vt:lpstr>
      <vt:lpstr>幻灯片 41</vt:lpstr>
      <vt:lpstr>鉴别诊断</vt:lpstr>
      <vt:lpstr>鉴别诊断</vt:lpstr>
      <vt:lpstr>特发性眶炎症 （炎性假瘤）</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CT表现</vt:lpstr>
      <vt:lpstr>幻灯片 61</vt:lpstr>
      <vt:lpstr>幻灯片 62</vt:lpstr>
      <vt:lpstr>幻灯片 63</vt:lpstr>
      <vt:lpstr>幻灯片 64</vt:lpstr>
      <vt:lpstr>眼眶脉管性病变</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Graves 眼病</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常见眶内肿瘤</dc:title>
  <dc:creator>chengxu li</dc:creator>
  <cp:lastModifiedBy>USER</cp:lastModifiedBy>
  <cp:revision>69</cp:revision>
  <cp:lastPrinted>2015-12-01T06:12:02Z</cp:lastPrinted>
  <dcterms:created xsi:type="dcterms:W3CDTF">2015-11-12T10:18:06Z</dcterms:created>
  <dcterms:modified xsi:type="dcterms:W3CDTF">2016-02-27T12:15:04Z</dcterms:modified>
</cp:coreProperties>
</file>