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6" r:id="rId2"/>
    <p:sldId id="307" r:id="rId3"/>
    <p:sldId id="258" r:id="rId4"/>
    <p:sldId id="259" r:id="rId5"/>
    <p:sldId id="261" r:id="rId6"/>
    <p:sldId id="262" r:id="rId7"/>
    <p:sldId id="263" r:id="rId8"/>
    <p:sldId id="266" r:id="rId9"/>
    <p:sldId id="268" r:id="rId10"/>
    <p:sldId id="269" r:id="rId11"/>
    <p:sldId id="270" r:id="rId12"/>
    <p:sldId id="295" r:id="rId13"/>
    <p:sldId id="297" r:id="rId14"/>
    <p:sldId id="274" r:id="rId15"/>
    <p:sldId id="309" r:id="rId16"/>
    <p:sldId id="275" r:id="rId17"/>
    <p:sldId id="276" r:id="rId18"/>
    <p:sldId id="310" r:id="rId19"/>
    <p:sldId id="285" r:id="rId20"/>
    <p:sldId id="286" r:id="rId21"/>
    <p:sldId id="298" r:id="rId22"/>
    <p:sldId id="299" r:id="rId23"/>
    <p:sldId id="300" r:id="rId24"/>
    <p:sldId id="301" r:id="rId25"/>
    <p:sldId id="302" r:id="rId26"/>
    <p:sldId id="303" r:id="rId27"/>
    <p:sldId id="304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0" autoAdjust="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554E64A5-6952-49ED-AF2C-AB3F7567F57C}" type="datetimeFigureOut">
              <a:rPr lang="zh-CN" altLang="en-US" smtClean="0"/>
              <a:pPr/>
              <a:t>2014/8/14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CAD4276F-5243-4054-B964-CBBD5DFB81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538286"/>
          </a:xfrm>
        </p:spPr>
        <p:txBody>
          <a:bodyPr/>
          <a:lstStyle/>
          <a:p>
            <a:r>
              <a:rPr lang="zh-CN" altLang="en-US" dirty="0" smtClean="0"/>
              <a:t>松果体区肿瘤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_80O~(KAM)IBUW}{$]C7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913"/>
            <a:ext cx="9324975" cy="3733801"/>
          </a:xfrm>
          <a:prstGeom prst="rect">
            <a:avLst/>
          </a:prstGeom>
          <a:noFill/>
        </p:spPr>
      </p:pic>
      <p:pic>
        <p:nvPicPr>
          <p:cNvPr id="80899" name="Picture 3" descr="GCAC0NKW[(U1IZ8)P`H0@Q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9625"/>
            <a:ext cx="9324975" cy="350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宋体" pitchFamily="2" charset="-122"/>
              </a:rPr>
              <a:t>畸胎瘤</a:t>
            </a:r>
            <a:r>
              <a:rPr lang="zh-CN" altLang="en-US"/>
              <a:t> </a:t>
            </a:r>
            <a:r>
              <a:rPr lang="en-US" altLang="zh-CN">
                <a:latin typeface="宋体" pitchFamily="2" charset="-122"/>
                <a:ea typeface="宋体" pitchFamily="2" charset="-122"/>
              </a:rPr>
              <a:t>(teratoma)</a:t>
            </a:r>
            <a:endParaRPr lang="zh-CN" altLang="en-US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宋体" pitchFamily="2" charset="-122"/>
                <a:ea typeface="宋体" pitchFamily="2" charset="-122"/>
              </a:rPr>
              <a:t>是松果体区第二个常见的肿瘤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，颅内畸胎瘤</a:t>
            </a:r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50%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位于松果体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区</a:t>
            </a:r>
            <a:endParaRPr lang="zh-CN" altLang="en-US" dirty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dirty="0" smtClean="0">
                <a:solidFill>
                  <a:srgbClr val="FF0000"/>
                </a:solidFill>
                <a:ea typeface="宋体" pitchFamily="2" charset="-122"/>
              </a:rPr>
              <a:t>儿童</a:t>
            </a:r>
            <a:r>
              <a:rPr lang="zh-CN" altLang="en-US" dirty="0">
                <a:ea typeface="宋体" pitchFamily="2" charset="-122"/>
              </a:rPr>
              <a:t>多见，平均</a:t>
            </a:r>
            <a:r>
              <a:rPr lang="zh-CN" altLang="en-US" dirty="0" smtClean="0">
                <a:ea typeface="宋体" pitchFamily="2" charset="-122"/>
              </a:rPr>
              <a:t>年龄</a:t>
            </a:r>
            <a:r>
              <a:rPr lang="en-US" altLang="zh-CN" dirty="0" smtClean="0">
                <a:ea typeface="宋体" pitchFamily="2" charset="-122"/>
              </a:rPr>
              <a:t>12</a:t>
            </a:r>
            <a:r>
              <a:rPr lang="zh-CN" altLang="en-US" dirty="0" smtClean="0">
                <a:ea typeface="宋体" pitchFamily="2" charset="-122"/>
              </a:rPr>
              <a:t>岁</a:t>
            </a:r>
            <a:endParaRPr lang="zh-CN" altLang="en-US" dirty="0">
              <a:ea typeface="宋体" pitchFamily="2" charset="-122"/>
            </a:endParaRPr>
          </a:p>
          <a:p>
            <a:r>
              <a:rPr lang="zh-CN" altLang="en-US" dirty="0" smtClean="0">
                <a:ea typeface="宋体" pitchFamily="2" charset="-122"/>
              </a:rPr>
              <a:t>多数呈部分囊性，囊内含脂质、毛发和牙齿，钙化</a:t>
            </a:r>
            <a:r>
              <a:rPr lang="en-US" altLang="zh-CN" dirty="0" smtClean="0">
                <a:ea typeface="宋体" pitchFamily="2" charset="-122"/>
              </a:rPr>
              <a:t>(50</a:t>
            </a:r>
            <a:r>
              <a:rPr lang="zh-CN" altLang="en-US" dirty="0" smtClean="0">
                <a:ea typeface="宋体" pitchFamily="2" charset="-122"/>
              </a:rPr>
              <a:t>％</a:t>
            </a:r>
            <a:r>
              <a:rPr lang="en-US" altLang="zh-CN" dirty="0" smtClean="0">
                <a:ea typeface="宋体" pitchFamily="2" charset="-122"/>
              </a:rPr>
              <a:t>)</a:t>
            </a:r>
            <a:r>
              <a:rPr lang="zh-CN" altLang="en-US" dirty="0" smtClean="0">
                <a:ea typeface="宋体" pitchFamily="2" charset="-122"/>
              </a:rPr>
              <a:t>和出血</a:t>
            </a:r>
            <a:endParaRPr lang="zh-CN" altLang="en-US" dirty="0" smtClean="0"/>
          </a:p>
          <a:p>
            <a:r>
              <a:rPr lang="zh-CN" altLang="en-US" dirty="0" smtClean="0">
                <a:ea typeface="宋体" pitchFamily="2" charset="-122"/>
              </a:rPr>
              <a:t>不</a:t>
            </a:r>
            <a:r>
              <a:rPr lang="zh-CN" altLang="en-US" dirty="0" smtClean="0">
                <a:ea typeface="宋体" pitchFamily="2" charset="-122"/>
              </a:rPr>
              <a:t>均质之混杂</a:t>
            </a:r>
            <a:r>
              <a:rPr lang="zh-CN" altLang="en-US" dirty="0" smtClean="0">
                <a:ea typeface="宋体" pitchFamily="2" charset="-122"/>
              </a:rPr>
              <a:t>密度或信号</a:t>
            </a:r>
            <a:endParaRPr lang="zh-CN" altLang="en-US" dirty="0" smtClean="0">
              <a:ea typeface="宋体" pitchFamily="2" charset="-122"/>
            </a:endParaRPr>
          </a:p>
          <a:p>
            <a:r>
              <a:rPr lang="zh-CN" altLang="en-US" dirty="0" smtClean="0">
                <a:ea typeface="宋体" pitchFamily="2" charset="-122"/>
              </a:rPr>
              <a:t>实质部分可轻度强化或不强化，显著强化，考虑恶性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1125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836613"/>
            <a:ext cx="39401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631602" y="4437112"/>
            <a:ext cx="1708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zh-CN" altLang="en-US" sz="2400" dirty="0"/>
              <a:t>斑点状钙化</a:t>
            </a: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4067944" y="5229200"/>
            <a:ext cx="12969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zh-CN" altLang="en-US" sz="2800" dirty="0"/>
              <a:t>脂肪</a:t>
            </a:r>
          </a:p>
        </p:txBody>
      </p:sp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6254" y="3183360"/>
            <a:ext cx="3487746" cy="367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4744" y="1484784"/>
            <a:ext cx="4481512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zh-CN" altLang="en-US" dirty="0">
              <a:ea typeface="宋体" pitchFamily="2" charset="-122"/>
            </a:endParaRPr>
          </a:p>
          <a:p>
            <a:pPr>
              <a:buFontTx/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755650" y="549275"/>
            <a:ext cx="8207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zh-CN" altLang="en-US" sz="2400" dirty="0"/>
              <a:t>       一般认为，松果体区若出现很不均质混杂信号（密度）的肿瘤时则提示畸胎瘤（另两种常见肿瘤均质）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446856" y="260648"/>
            <a:ext cx="8229600" cy="1143000"/>
          </a:xfrm>
        </p:spPr>
        <p:txBody>
          <a:bodyPr/>
          <a:lstStyle/>
          <a:p>
            <a:r>
              <a:rPr lang="zh-CN" altLang="en-US" sz="4000" dirty="0" smtClean="0">
                <a:ea typeface="宋体" pitchFamily="2" charset="-122"/>
              </a:rPr>
              <a:t>松果体细胞瘤</a:t>
            </a:r>
            <a:endParaRPr lang="zh-CN" altLang="en-US" sz="4000" dirty="0">
              <a:ea typeface="宋体" pitchFamily="2" charset="-122"/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zh-CN" altLang="en-US" sz="2800" dirty="0">
                <a:latin typeface="宋体" pitchFamily="2" charset="-122"/>
                <a:ea typeface="宋体" pitchFamily="2" charset="-122"/>
              </a:rPr>
              <a:t>起源于松果体主质细胞．是真正的松果体本身的</a:t>
            </a:r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肿瘤</a:t>
            </a:r>
            <a:endParaRPr lang="zh-CN" altLang="en-US" sz="2800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多</a:t>
            </a:r>
            <a:r>
              <a:rPr lang="zh-CN" altLang="en-US" sz="2800" dirty="0">
                <a:latin typeface="宋体" pitchFamily="2" charset="-122"/>
                <a:ea typeface="宋体" pitchFamily="2" charset="-122"/>
              </a:rPr>
              <a:t>见于</a:t>
            </a:r>
            <a:r>
              <a:rPr lang="zh-CN" altLang="en-US" sz="280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青年</a:t>
            </a:r>
            <a:r>
              <a:rPr lang="zh-CN" altLang="en-US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女性</a:t>
            </a:r>
            <a:endParaRPr lang="en-US" altLang="zh-CN" sz="2800" dirty="0" smtClean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圆形或类圆形，境界清楚，轮廓光整</a:t>
            </a:r>
            <a:endParaRPr lang="en-US" altLang="zh-CN" sz="2800" dirty="0" smtClean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 smtClean="0">
                <a:ea typeface="宋体" pitchFamily="2" charset="-122"/>
              </a:rPr>
              <a:t>CT</a:t>
            </a:r>
            <a:r>
              <a:rPr lang="zh-CN" altLang="en-US" sz="2800" dirty="0" smtClean="0">
                <a:ea typeface="宋体" pitchFamily="2" charset="-122"/>
              </a:rPr>
              <a:t>均质稍高密度或等密度，可有散在钙化</a:t>
            </a:r>
            <a:endParaRPr lang="en-US" altLang="zh-CN" sz="2800" dirty="0" smtClean="0">
              <a:ea typeface="宋体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 smtClean="0">
                <a:ea typeface="宋体" pitchFamily="2" charset="-122"/>
              </a:rPr>
              <a:t>T1</a:t>
            </a:r>
            <a:r>
              <a:rPr lang="zh-CN" altLang="en-US" sz="2800" dirty="0" smtClean="0">
                <a:ea typeface="宋体" pitchFamily="2" charset="-122"/>
              </a:rPr>
              <a:t>等或稍低信号，</a:t>
            </a:r>
            <a:r>
              <a:rPr lang="en-US" altLang="zh-CN" sz="2800" dirty="0" smtClean="0">
                <a:ea typeface="宋体" pitchFamily="2" charset="-122"/>
              </a:rPr>
              <a:t>T2</a:t>
            </a:r>
            <a:r>
              <a:rPr lang="zh-CN" altLang="en-US" sz="2800" dirty="0" smtClean="0">
                <a:ea typeface="宋体" pitchFamily="2" charset="-122"/>
              </a:rPr>
              <a:t>高信号，均质</a:t>
            </a:r>
            <a:endParaRPr lang="en-US" altLang="zh-CN" sz="2800" dirty="0" smtClean="0">
              <a:ea typeface="宋体" pitchFamily="2" charset="-122"/>
            </a:endParaRPr>
          </a:p>
          <a:p>
            <a:r>
              <a:rPr lang="zh-CN" altLang="en-US" sz="2800" dirty="0" smtClean="0">
                <a:ea typeface="宋体" pitchFamily="2" charset="-122"/>
              </a:rPr>
              <a:t>不同程度强化</a:t>
            </a:r>
            <a:endParaRPr lang="en-US" altLang="zh-CN" sz="2800" dirty="0" smtClean="0">
              <a:ea typeface="宋体" pitchFamily="2" charset="-122"/>
            </a:endParaRPr>
          </a:p>
          <a:p>
            <a:r>
              <a:rPr lang="zh-CN" altLang="en-US" sz="2800" dirty="0" smtClean="0">
                <a:ea typeface="宋体" pitchFamily="2" charset="-122"/>
              </a:rPr>
              <a:t>肿瘤较小，常仅局限于松果体区．一般不累及邻近结构</a:t>
            </a:r>
            <a:endParaRPr lang="en-US" altLang="zh-CN" sz="2800" dirty="0" smtClean="0">
              <a:ea typeface="宋体" pitchFamily="2" charset="-122"/>
            </a:endParaRPr>
          </a:p>
          <a:p>
            <a:r>
              <a:rPr lang="zh-CN" altLang="en-US" sz="2800" dirty="0" smtClean="0">
                <a:ea typeface="宋体" pitchFamily="2" charset="-122"/>
              </a:rPr>
              <a:t>可压迫三脑室后部变形扩大，</a:t>
            </a:r>
            <a:r>
              <a:rPr lang="zh-CN" altLang="en-US" sz="2800" dirty="0" smtClean="0">
                <a:solidFill>
                  <a:srgbClr val="FF0000"/>
                </a:solidFill>
                <a:ea typeface="宋体" pitchFamily="2" charset="-122"/>
              </a:rPr>
              <a:t>杯口状</a:t>
            </a:r>
            <a:endParaRPr lang="en-US" altLang="zh-CN" sz="2800" dirty="0" smtClean="0">
              <a:solidFill>
                <a:srgbClr val="FF0000"/>
              </a:solidFill>
              <a:ea typeface="宋体" pitchFamily="2" charset="-122"/>
            </a:endParaRPr>
          </a:p>
          <a:p>
            <a:r>
              <a:rPr lang="zh-CN" altLang="en-US" sz="2800" dirty="0" smtClean="0">
                <a:ea typeface="宋体" pitchFamily="2" charset="-122"/>
              </a:rPr>
              <a:t>形态不规则、分叶、境界不清楚、显著强化，考虑松果体母细胞瘤</a:t>
            </a:r>
            <a:endParaRPr lang="en-US" altLang="zh-CN" sz="2800" dirty="0" smtClean="0">
              <a:ea typeface="宋体" pitchFamily="2" charset="-122"/>
            </a:endParaRPr>
          </a:p>
          <a:p>
            <a:endParaRPr lang="zh-CN" altLang="en-US" sz="2800" dirty="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808312" cy="29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60648"/>
            <a:ext cx="2684462" cy="296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60648"/>
            <a:ext cx="29243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7"/>
            <a:ext cx="2880320" cy="293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501008"/>
            <a:ext cx="2736304" cy="29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501007"/>
            <a:ext cx="2714726" cy="294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49738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836712"/>
            <a:ext cx="46450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45005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981075"/>
            <a:ext cx="390842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1814513" y="909638"/>
            <a:ext cx="1746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zh-CN" sz="3600"/>
              <a:t>MRI C+</a:t>
            </a:r>
            <a:endParaRPr kumimoji="1"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>
                <a:solidFill>
                  <a:schemeClr val="tx1"/>
                </a:solidFill>
                <a:latin typeface="+mn-lt"/>
                <a:ea typeface="宋体" pitchFamily="2" charset="-122"/>
                <a:cs typeface="+mn-cs"/>
              </a:rPr>
              <a:t>松果体母细胞瘤</a:t>
            </a:r>
            <a:endParaRPr lang="zh-CN" altLang="en-US" sz="4000" dirty="0">
              <a:solidFill>
                <a:schemeClr val="tx1"/>
              </a:solidFill>
              <a:latin typeface="+mn-lt"/>
              <a:ea typeface="宋体" pitchFamily="2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罕见的颅内肿瘤，恶性程度高，预后差，趋向于经脑脊液转移，一般需手术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切除</a:t>
            </a:r>
            <a:endParaRPr lang="zh-CN" altLang="en-US" sz="2600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600" dirty="0" smtClean="0">
                <a:latin typeface="宋体" pitchFamily="2" charset="-122"/>
                <a:ea typeface="宋体" pitchFamily="2" charset="-122"/>
              </a:rPr>
              <a:t>T1WI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、</a:t>
            </a:r>
            <a:r>
              <a:rPr lang="en-US" altLang="zh-CN" sz="2600" dirty="0" smtClean="0">
                <a:latin typeface="宋体" pitchFamily="2" charset="-122"/>
                <a:ea typeface="宋体" pitchFamily="2" charset="-122"/>
              </a:rPr>
              <a:t> T2WI</a:t>
            </a:r>
            <a:r>
              <a:rPr lang="zh-CN" altLang="en-US" sz="26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等或低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信号，</a:t>
            </a:r>
            <a:r>
              <a:rPr lang="en-US" altLang="zh-CN" sz="2600" dirty="0" smtClean="0">
                <a:latin typeface="宋体" pitchFamily="2" charset="-122"/>
                <a:ea typeface="宋体" pitchFamily="2" charset="-122"/>
              </a:rPr>
              <a:t>Flair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等信号，因</a:t>
            </a:r>
            <a:r>
              <a:rPr lang="zh-CN" altLang="en-US" sz="26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钙化、出血及囊变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使信号不均，明显不均匀强化</a:t>
            </a:r>
            <a:endParaRPr lang="en-US" altLang="zh-CN" sz="2600" dirty="0" smtClean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第</a:t>
            </a:r>
            <a:r>
              <a:rPr lang="en-US" altLang="zh-CN" sz="2600" dirty="0" smtClean="0">
                <a:latin typeface="宋体" pitchFamily="2" charset="-122"/>
                <a:ea typeface="宋体" pitchFamily="2" charset="-122"/>
              </a:rPr>
              <a:t>3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脑室后部扩大成</a:t>
            </a:r>
            <a:r>
              <a:rPr lang="zh-CN" altLang="en-US" sz="26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“杯口”状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，梗阻性脑积水，浸润性生长，</a:t>
            </a:r>
            <a:r>
              <a:rPr lang="zh-CN" altLang="en-US" sz="26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分叶状</a:t>
            </a:r>
            <a:endParaRPr lang="en-US" altLang="zh-CN" sz="2600" dirty="0" smtClean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瘤内可见血管流空现象</a:t>
            </a:r>
            <a:endParaRPr lang="en-US" altLang="zh-CN" sz="2600" dirty="0" smtClean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肿块呈分叶状具特征性，可作为与其他松果体区肿瘤的鉴别点</a:t>
            </a:r>
            <a:r>
              <a:rPr lang="zh-CN" altLang="en-US" sz="2600" dirty="0" smtClean="0">
                <a:latin typeface="宋体" pitchFamily="2" charset="-122"/>
                <a:ea typeface="宋体" pitchFamily="2" charset="-122"/>
              </a:rPr>
              <a:t>之一</a:t>
            </a:r>
            <a:endParaRPr lang="zh-CN" altLang="en-US" sz="26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sz="4000" dirty="0">
                <a:latin typeface="宋体" pitchFamily="2" charset="-122"/>
                <a:ea typeface="宋体" pitchFamily="2" charset="-122"/>
              </a:rPr>
              <a:t>女，</a:t>
            </a:r>
            <a:r>
              <a:rPr lang="en-US" altLang="zh-CN" sz="4000" dirty="0">
                <a:latin typeface="宋体" pitchFamily="2" charset="-122"/>
                <a:ea typeface="宋体" pitchFamily="2" charset="-122"/>
              </a:rPr>
              <a:t>14</a:t>
            </a:r>
            <a:r>
              <a:rPr lang="zh-CN" altLang="en-US" sz="4000" dirty="0">
                <a:latin typeface="宋体" pitchFamily="2" charset="-122"/>
                <a:ea typeface="宋体" pitchFamily="2" charset="-122"/>
              </a:rPr>
              <a:t>岁，头痛</a:t>
            </a:r>
            <a:r>
              <a:rPr lang="en-US" altLang="zh-CN" sz="4000" dirty="0">
                <a:latin typeface="宋体" pitchFamily="2" charset="-122"/>
                <a:ea typeface="宋体" pitchFamily="2" charset="-122"/>
              </a:rPr>
              <a:t>16</a:t>
            </a:r>
            <a:r>
              <a:rPr lang="zh-CN" altLang="en-US" sz="4000" dirty="0">
                <a:latin typeface="宋体" pitchFamily="2" charset="-122"/>
                <a:ea typeface="宋体" pitchFamily="2" charset="-122"/>
              </a:rPr>
              <a:t>天</a:t>
            </a:r>
            <a:br>
              <a:rPr lang="zh-CN" altLang="en-US" sz="4000" dirty="0">
                <a:latin typeface="宋体" pitchFamily="2" charset="-122"/>
                <a:ea typeface="宋体" pitchFamily="2" charset="-122"/>
              </a:rPr>
            </a:br>
            <a:endParaRPr lang="zh-CN" altLang="en-US" sz="4000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060575"/>
            <a:ext cx="31908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501" y="2060575"/>
            <a:ext cx="31908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zh-CN" altLang="en-US" dirty="0">
                <a:ea typeface="宋体" pitchFamily="2" charset="-122"/>
              </a:rPr>
              <a:t>生殖细胞瘤</a:t>
            </a:r>
            <a:r>
              <a:rPr lang="en-US" altLang="zh-CN" dirty="0">
                <a:ea typeface="宋体" pitchFamily="2" charset="-122"/>
              </a:rPr>
              <a:t>(</a:t>
            </a:r>
            <a:r>
              <a:rPr lang="en-US" altLang="zh-CN" dirty="0" err="1">
                <a:ea typeface="宋体" pitchFamily="2" charset="-122"/>
              </a:rPr>
              <a:t>germinoma</a:t>
            </a:r>
            <a:r>
              <a:rPr lang="en-US" altLang="zh-CN" dirty="0">
                <a:ea typeface="宋体" pitchFamily="2" charset="-122"/>
              </a:rPr>
              <a:t>)</a:t>
            </a:r>
            <a:endParaRPr lang="zh-CN" altLang="en-US" dirty="0">
              <a:ea typeface="宋体" pitchFamily="2" charset="-122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0160"/>
            <a:ext cx="8229600" cy="52292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4400" dirty="0" smtClean="0">
                <a:ea typeface="宋体" pitchFamily="2" charset="-122"/>
              </a:rPr>
              <a:t>松果体</a:t>
            </a:r>
            <a:r>
              <a:rPr lang="zh-CN" altLang="en-US" sz="4400" dirty="0">
                <a:ea typeface="宋体" pitchFamily="2" charset="-122"/>
              </a:rPr>
              <a:t>区最</a:t>
            </a:r>
            <a:r>
              <a:rPr lang="zh-CN" altLang="en-US" sz="4400" dirty="0" smtClean="0">
                <a:ea typeface="宋体" pitchFamily="2" charset="-122"/>
              </a:rPr>
              <a:t>常见肿瘤</a:t>
            </a:r>
            <a:r>
              <a:rPr lang="zh-CN" altLang="en-US" sz="4400" dirty="0">
                <a:ea typeface="宋体" pitchFamily="2" charset="-122"/>
              </a:rPr>
              <a:t>，约占松果体肿瘤的</a:t>
            </a:r>
            <a:r>
              <a:rPr lang="en-US" altLang="zh-CN" sz="4400" dirty="0">
                <a:ea typeface="宋体" pitchFamily="2" charset="-122"/>
              </a:rPr>
              <a:t>50</a:t>
            </a:r>
            <a:r>
              <a:rPr lang="zh-CN" altLang="en-US" sz="4400" dirty="0" smtClean="0">
                <a:ea typeface="宋体" pitchFamily="2" charset="-122"/>
              </a:rPr>
              <a:t>％</a:t>
            </a:r>
            <a:endParaRPr lang="zh-CN" altLang="en-US" sz="4400" dirty="0"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400" dirty="0" smtClean="0">
                <a:ea typeface="宋体" pitchFamily="2" charset="-122"/>
              </a:rPr>
              <a:t>主要</a:t>
            </a:r>
            <a:r>
              <a:rPr lang="zh-CN" altLang="en-US" sz="4400" dirty="0">
                <a:ea typeface="宋体" pitchFamily="2" charset="-122"/>
              </a:rPr>
              <a:t>发生在</a:t>
            </a:r>
            <a:r>
              <a:rPr lang="en-US" altLang="zh-CN" sz="4400" dirty="0">
                <a:ea typeface="宋体" pitchFamily="2" charset="-122"/>
              </a:rPr>
              <a:t>30</a:t>
            </a:r>
            <a:r>
              <a:rPr lang="zh-CN" altLang="en-US" sz="4400" dirty="0">
                <a:ea typeface="宋体" pitchFamily="2" charset="-122"/>
              </a:rPr>
              <a:t>岁以前的</a:t>
            </a:r>
            <a:r>
              <a:rPr lang="zh-CN" altLang="en-US" sz="4400" dirty="0">
                <a:solidFill>
                  <a:srgbClr val="FF0000"/>
                </a:solidFill>
                <a:ea typeface="宋体" pitchFamily="2" charset="-122"/>
              </a:rPr>
              <a:t>青少年</a:t>
            </a:r>
            <a:r>
              <a:rPr lang="zh-CN" altLang="en-US" sz="4400" dirty="0">
                <a:ea typeface="宋体" pitchFamily="2" charset="-122"/>
              </a:rPr>
              <a:t>，</a:t>
            </a:r>
            <a:r>
              <a:rPr lang="en-US" altLang="zh-CN" sz="4400" dirty="0">
                <a:ea typeface="宋体" pitchFamily="2" charset="-122"/>
              </a:rPr>
              <a:t>l 5</a:t>
            </a:r>
            <a:r>
              <a:rPr lang="zh-CN" altLang="en-US" sz="4400" dirty="0">
                <a:ea typeface="宋体" pitchFamily="2" charset="-122"/>
              </a:rPr>
              <a:t>岁</a:t>
            </a:r>
            <a:r>
              <a:rPr lang="zh-CN" altLang="en-US" sz="4400" dirty="0" smtClean="0">
                <a:ea typeface="宋体" pitchFamily="2" charset="-122"/>
              </a:rPr>
              <a:t>最高峰，</a:t>
            </a:r>
            <a:r>
              <a:rPr lang="zh-CN" altLang="en-US" sz="4400" dirty="0" smtClean="0">
                <a:solidFill>
                  <a:srgbClr val="FF0000"/>
                </a:solidFill>
                <a:ea typeface="宋体" pitchFamily="2" charset="-122"/>
              </a:rPr>
              <a:t>男性</a:t>
            </a:r>
            <a:r>
              <a:rPr lang="zh-CN" altLang="en-US" sz="4400" dirty="0">
                <a:ea typeface="宋体" pitchFamily="2" charset="-122"/>
              </a:rPr>
              <a:t>明显多于</a:t>
            </a:r>
            <a:r>
              <a:rPr lang="zh-CN" altLang="en-US" sz="4400" dirty="0" smtClean="0">
                <a:ea typeface="宋体" pitchFamily="2" charset="-122"/>
              </a:rPr>
              <a:t>女性</a:t>
            </a:r>
            <a:endParaRPr lang="zh-CN" altLang="en-US" sz="4400" dirty="0"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400" dirty="0" smtClean="0">
                <a:ea typeface="宋体" pitchFamily="2" charset="-122"/>
              </a:rPr>
              <a:t>以颅内压增高为</a:t>
            </a:r>
            <a:r>
              <a:rPr lang="zh-CN" altLang="en-US" sz="4400" dirty="0">
                <a:ea typeface="宋体" pitchFamily="2" charset="-122"/>
              </a:rPr>
              <a:t>最常见的</a:t>
            </a:r>
            <a:r>
              <a:rPr lang="zh-CN" altLang="en-US" sz="4400" dirty="0" smtClean="0">
                <a:ea typeface="宋体" pitchFamily="2" charset="-122"/>
              </a:rPr>
              <a:t>表现</a:t>
            </a:r>
            <a:endParaRPr lang="en-US" altLang="zh-CN" sz="4400" dirty="0" smtClean="0"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4400" dirty="0" smtClean="0">
                <a:latin typeface="宋体" pitchFamily="2" charset="-122"/>
                <a:ea typeface="宋体" pitchFamily="2" charset="-122"/>
              </a:rPr>
              <a:t>CT 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稍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高或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等密度</a:t>
            </a:r>
          </a:p>
          <a:p>
            <a:pPr>
              <a:lnSpc>
                <a:spcPct val="120000"/>
              </a:lnSpc>
            </a:pPr>
            <a:r>
              <a:rPr lang="en-US" altLang="zh-CN" sz="4400" dirty="0" smtClean="0">
                <a:latin typeface="宋体" pitchFamily="2" charset="-122"/>
                <a:ea typeface="宋体" pitchFamily="2" charset="-122"/>
              </a:rPr>
              <a:t>MRI T1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等或稍低信号，</a:t>
            </a:r>
            <a:r>
              <a:rPr lang="en-US" altLang="zh-CN" sz="4400" dirty="0" smtClean="0">
                <a:latin typeface="宋体" pitchFamily="2" charset="-122"/>
                <a:ea typeface="宋体" pitchFamily="2" charset="-122"/>
              </a:rPr>
              <a:t>T2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高信号，均质</a:t>
            </a:r>
          </a:p>
          <a:p>
            <a:pPr>
              <a:lnSpc>
                <a:spcPct val="120000"/>
              </a:lnSpc>
            </a:pP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多数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呈</a:t>
            </a:r>
            <a:r>
              <a:rPr lang="zh-CN" altLang="en-US" sz="44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均质显著</a:t>
            </a:r>
            <a:r>
              <a:rPr lang="zh-CN" altLang="en-US" sz="44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强化</a:t>
            </a:r>
            <a:endParaRPr lang="zh-CN" altLang="en-US" sz="4400" dirty="0" smtClean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肿瘤延三脑室两侧缘生长较具特征性，三脑室后部呈</a:t>
            </a:r>
            <a:r>
              <a:rPr lang="zh-CN" altLang="en-US" sz="44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“</a:t>
            </a:r>
            <a:r>
              <a:rPr lang="en-US" altLang="zh-CN" sz="44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V”</a:t>
            </a:r>
            <a:r>
              <a:rPr lang="zh-CN" altLang="en-US" sz="44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形狭窄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4400" dirty="0" smtClean="0">
                <a:latin typeface="宋体" pitchFamily="2" charset="-122"/>
                <a:ea typeface="宋体" pitchFamily="2" charset="-122"/>
              </a:rPr>
              <a:t>,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肿瘤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呈蝴蝶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状</a:t>
            </a:r>
            <a:endParaRPr lang="en-US" altLang="zh-CN" sz="4400" dirty="0" smtClean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肿瘤</a:t>
            </a:r>
            <a:r>
              <a:rPr lang="zh-CN" altLang="en-US" sz="44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不钙化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，钙化的松果体受压偏离中线或包埋</a:t>
            </a:r>
          </a:p>
          <a:p>
            <a:pPr>
              <a:lnSpc>
                <a:spcPct val="120000"/>
              </a:lnSpc>
            </a:pPr>
            <a:r>
              <a:rPr lang="zh-CN" altLang="en-US" sz="44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放疗</a:t>
            </a:r>
            <a:r>
              <a:rPr lang="zh-CN" altLang="en-US" sz="4400" dirty="0" smtClean="0">
                <a:latin typeface="宋体" pitchFamily="2" charset="-122"/>
                <a:ea typeface="宋体" pitchFamily="2" charset="-122"/>
              </a:rPr>
              <a:t>敏感</a:t>
            </a:r>
          </a:p>
          <a:p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7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0"/>
            <a:ext cx="3057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6475" y="0"/>
            <a:ext cx="3057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3362325"/>
            <a:ext cx="3057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362325"/>
            <a:ext cx="3057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松果体区胶质瘤</a:t>
            </a:r>
            <a:endParaRPr lang="zh-CN" altLang="en-US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911032"/>
            <a:ext cx="8229600" cy="4686320"/>
          </a:xfrm>
        </p:spPr>
        <p:txBody>
          <a:bodyPr/>
          <a:lstStyle/>
          <a:p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起源于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松果体周围结构，如顶盖、胼胝体压部、三脑室后部、丘脑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等</a:t>
            </a:r>
            <a:endParaRPr lang="en-US" altLang="zh-CN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CT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呈低、等或混杂信号</a:t>
            </a:r>
            <a:endParaRPr lang="en-US" altLang="zh-CN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T1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低信号，</a:t>
            </a:r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T2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高信号</a:t>
            </a:r>
            <a:endParaRPr lang="en-US" altLang="zh-CN" dirty="0" smtClean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不同程度强化</a:t>
            </a:r>
            <a:endParaRPr lang="en-US" altLang="zh-CN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MR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多方位观察有利于确定来源和定性</a:t>
            </a:r>
            <a:endParaRPr lang="zh-CN" altLang="en-US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/>
          <a:srcRect l="5478" t="8839" r="4362" b="9930"/>
          <a:stretch>
            <a:fillRect/>
          </a:stretch>
        </p:blipFill>
        <p:spPr bwMode="auto">
          <a:xfrm>
            <a:off x="0" y="0"/>
            <a:ext cx="30575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 cstate="print"/>
          <a:srcRect l="3236" t="8945" b="8826"/>
          <a:stretch>
            <a:fillRect/>
          </a:stretch>
        </p:blipFill>
        <p:spPr bwMode="auto">
          <a:xfrm>
            <a:off x="6038850" y="0"/>
            <a:ext cx="310515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5380" t="8684" r="3905" b="8034"/>
          <a:stretch>
            <a:fillRect/>
          </a:stretch>
        </p:blipFill>
        <p:spPr bwMode="auto">
          <a:xfrm>
            <a:off x="0" y="3429000"/>
            <a:ext cx="3000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5" cstate="print"/>
          <a:srcRect l="5479" t="8543" r="5293" b="8469"/>
          <a:stretch>
            <a:fillRect/>
          </a:stretch>
        </p:blipFill>
        <p:spPr bwMode="auto">
          <a:xfrm>
            <a:off x="5994400" y="3213100"/>
            <a:ext cx="31496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6" cstate="print"/>
          <a:srcRect t="8598" r="6931"/>
          <a:stretch>
            <a:fillRect/>
          </a:stretch>
        </p:blipFill>
        <p:spPr bwMode="auto">
          <a:xfrm>
            <a:off x="2771775" y="1125538"/>
            <a:ext cx="3368675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3635896" y="5661025"/>
            <a:ext cx="223232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schemeClr val="tx2"/>
                </a:solidFill>
                <a:latin typeface="宋体" pitchFamily="2" charset="-122"/>
                <a:ea typeface="宋体" pitchFamily="2" charset="-122"/>
              </a:rPr>
              <a:t>男，</a:t>
            </a:r>
            <a:r>
              <a:rPr kumimoji="1" lang="en-US" altLang="zh-CN" sz="2800" dirty="0">
                <a:solidFill>
                  <a:schemeClr val="tx2"/>
                </a:solidFill>
                <a:latin typeface="宋体" pitchFamily="2" charset="-122"/>
                <a:ea typeface="宋体" pitchFamily="2" charset="-122"/>
              </a:rPr>
              <a:t>17</a:t>
            </a:r>
            <a:r>
              <a:rPr kumimoji="1" lang="zh-CN" altLang="en-US" sz="2800" dirty="0">
                <a:solidFill>
                  <a:schemeClr val="tx2"/>
                </a:solidFill>
                <a:latin typeface="宋体" pitchFamily="2" charset="-122"/>
                <a:ea typeface="宋体" pitchFamily="2" charset="-122"/>
              </a:rPr>
              <a:t>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 cstate="print"/>
          <a:srcRect t="3206" b="4686"/>
          <a:stretch>
            <a:fillRect/>
          </a:stretch>
        </p:blipFill>
        <p:spPr bwMode="auto">
          <a:xfrm>
            <a:off x="4637810" y="3256144"/>
            <a:ext cx="3102542" cy="355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 cstate="print"/>
          <a:srcRect t="4793" b="5673"/>
          <a:stretch>
            <a:fillRect/>
          </a:stretch>
        </p:blipFill>
        <p:spPr bwMode="auto">
          <a:xfrm>
            <a:off x="1062024" y="3268395"/>
            <a:ext cx="3221944" cy="358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4" cstate="print"/>
          <a:srcRect t="20789" b="3101"/>
          <a:stretch>
            <a:fillRect/>
          </a:stretch>
        </p:blipFill>
        <p:spPr bwMode="auto">
          <a:xfrm>
            <a:off x="1043608" y="0"/>
            <a:ext cx="3385860" cy="320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5" cstate="print"/>
          <a:srcRect t="19168" b="2502"/>
          <a:stretch>
            <a:fillRect/>
          </a:stretch>
        </p:blipFill>
        <p:spPr bwMode="auto">
          <a:xfrm>
            <a:off x="4572001" y="0"/>
            <a:ext cx="3265714" cy="318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220" y="413792"/>
            <a:ext cx="7201172" cy="1143000"/>
          </a:xfrm>
        </p:spPr>
        <p:txBody>
          <a:bodyPr/>
          <a:lstStyle/>
          <a:p>
            <a:r>
              <a:rPr lang="zh-CN" altLang="en-US" sz="3200" dirty="0">
                <a:latin typeface="宋体" pitchFamily="2" charset="-122"/>
                <a:ea typeface="宋体" pitchFamily="2" charset="-122"/>
              </a:rPr>
              <a:t>男，</a:t>
            </a:r>
            <a:r>
              <a:rPr lang="en-US" altLang="zh-CN" sz="3200" dirty="0">
                <a:latin typeface="宋体" pitchFamily="2" charset="-122"/>
                <a:ea typeface="宋体" pitchFamily="2" charset="-122"/>
              </a:rPr>
              <a:t>17</a:t>
            </a:r>
            <a:r>
              <a:rPr lang="zh-CN" altLang="en-US" sz="3200" dirty="0">
                <a:latin typeface="宋体" pitchFamily="2" charset="-122"/>
                <a:ea typeface="宋体" pitchFamily="2" charset="-122"/>
              </a:rPr>
              <a:t>岁，反复头昏、头痛伴呕吐</a:t>
            </a:r>
            <a:r>
              <a:rPr lang="en-US" altLang="zh-CN" sz="3200" dirty="0">
                <a:latin typeface="宋体" pitchFamily="2" charset="-122"/>
                <a:ea typeface="宋体" pitchFamily="2" charset="-122"/>
              </a:rPr>
              <a:t>8</a:t>
            </a:r>
            <a:r>
              <a:rPr lang="zh-CN" altLang="en-US" sz="3200" dirty="0">
                <a:latin typeface="宋体" pitchFamily="2" charset="-122"/>
                <a:ea typeface="宋体" pitchFamily="2" charset="-122"/>
              </a:rPr>
              <a:t>年，加重</a:t>
            </a:r>
            <a:r>
              <a:rPr lang="en-US" altLang="zh-CN" sz="3200" dirty="0">
                <a:latin typeface="宋体" pitchFamily="2" charset="-122"/>
                <a:ea typeface="宋体" pitchFamily="2" charset="-122"/>
              </a:rPr>
              <a:t>2</a:t>
            </a:r>
            <a:r>
              <a:rPr lang="zh-CN" altLang="en-US" sz="3200" dirty="0">
                <a:latin typeface="宋体" pitchFamily="2" charset="-122"/>
                <a:ea typeface="宋体" pitchFamily="2" charset="-122"/>
              </a:rPr>
              <a:t>个月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 l="72897" t="42868" r="7010" b="33749"/>
          <a:stretch>
            <a:fillRect/>
          </a:stretch>
        </p:blipFill>
        <p:spPr bwMode="auto">
          <a:xfrm>
            <a:off x="1752600" y="2138363"/>
            <a:ext cx="56388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2362200" y="1751013"/>
            <a:ext cx="4185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400" dirty="0"/>
              <a:t>（小脑）毛细胞型</a:t>
            </a:r>
            <a:r>
              <a:rPr lang="zh-CN" altLang="en-US" sz="2400" dirty="0" smtClean="0"/>
              <a:t>星形细胞瘤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ea typeface="宋体" pitchFamily="2" charset="-122"/>
              </a:rPr>
              <a:t>脑 膜 瘤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824"/>
            <a:ext cx="8229600" cy="4686320"/>
          </a:xfrm>
        </p:spPr>
        <p:txBody>
          <a:bodyPr/>
          <a:lstStyle/>
          <a:p>
            <a:r>
              <a:rPr lang="zh-CN" altLang="en-US" dirty="0">
                <a:ea typeface="宋体" pitchFamily="2" charset="-122"/>
              </a:rPr>
              <a:t>松果体区</a:t>
            </a:r>
            <a:r>
              <a:rPr lang="zh-CN" altLang="en-US" dirty="0" smtClean="0">
                <a:ea typeface="宋体" pitchFamily="2" charset="-122"/>
              </a:rPr>
              <a:t>脑膜瘤起源于</a:t>
            </a:r>
            <a:r>
              <a:rPr lang="zh-CN" altLang="en-US" dirty="0">
                <a:ea typeface="宋体" pitchFamily="2" charset="-122"/>
              </a:rPr>
              <a:t>大脑镰与小脑幕切迹交界处附近的脑膜．向松果体池内突</a:t>
            </a:r>
            <a:r>
              <a:rPr lang="zh-CN" altLang="en-US" dirty="0" smtClean="0">
                <a:ea typeface="宋体" pitchFamily="2" charset="-122"/>
              </a:rPr>
              <a:t>出</a:t>
            </a:r>
            <a:endParaRPr lang="zh-CN" altLang="en-US" dirty="0">
              <a:ea typeface="宋体" pitchFamily="2" charset="-122"/>
            </a:endParaRPr>
          </a:p>
          <a:p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T1WI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增强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扫描利于确定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肿瘤来自于小脑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幕切迹</a:t>
            </a:r>
            <a:endParaRPr lang="en-US" altLang="zh-CN" dirty="0" smtClean="0">
              <a:latin typeface="宋体" pitchFamily="2" charset="-122"/>
              <a:ea typeface="宋体" pitchFamily="2" charset="-122"/>
            </a:endParaRPr>
          </a:p>
          <a:p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松果体存在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19" y="1628800"/>
            <a:ext cx="30082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4599" y="1629594"/>
            <a:ext cx="3007561" cy="374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629594"/>
            <a:ext cx="3007561" cy="374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281286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2807717" cy="349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267" y="3541228"/>
            <a:ext cx="2663701" cy="331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2875"/>
            <a:ext cx="2555641" cy="330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4548188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1196975"/>
            <a:ext cx="454818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7951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chemeClr val="tx2"/>
                </a:solidFill>
              </a:rPr>
              <a:t>男</a:t>
            </a:r>
            <a:r>
              <a:rPr lang="en-US" altLang="zh-CN" sz="2400" dirty="0">
                <a:solidFill>
                  <a:schemeClr val="tx2"/>
                </a:solidFill>
              </a:rPr>
              <a:t>,14</a:t>
            </a:r>
            <a:r>
              <a:rPr lang="zh-CN" altLang="en-US" sz="2400" dirty="0">
                <a:solidFill>
                  <a:schemeClr val="tx2"/>
                </a:solidFill>
              </a:rPr>
              <a:t>岁，反复头痛</a:t>
            </a:r>
            <a:r>
              <a:rPr lang="en-US" altLang="zh-CN" sz="2400" dirty="0">
                <a:solidFill>
                  <a:schemeClr val="tx2"/>
                </a:solidFill>
              </a:rPr>
              <a:t>2</a:t>
            </a:r>
            <a:r>
              <a:rPr lang="zh-CN" altLang="en-US" sz="2400" dirty="0">
                <a:solidFill>
                  <a:schemeClr val="tx2"/>
                </a:solidFill>
              </a:rPr>
              <a:t>个月，加重伴呕吐</a:t>
            </a:r>
            <a:r>
              <a:rPr lang="en-US" altLang="zh-CN" sz="2400" dirty="0">
                <a:solidFill>
                  <a:schemeClr val="tx2"/>
                </a:solidFill>
              </a:rPr>
              <a:t>2</a:t>
            </a:r>
            <a:r>
              <a:rPr lang="zh-CN" altLang="en-US" sz="2400" dirty="0">
                <a:solidFill>
                  <a:schemeClr val="tx2"/>
                </a:solidFill>
              </a:rPr>
              <a:t>天，</a:t>
            </a:r>
            <a:r>
              <a:rPr lang="en-US" altLang="en-US" sz="2400" dirty="0" err="1">
                <a:solidFill>
                  <a:schemeClr val="tx2"/>
                </a:solidFill>
              </a:rPr>
              <a:t>Parinaud综合征</a:t>
            </a:r>
            <a:r>
              <a:rPr lang="en-US" altLang="zh-CN" sz="2400" dirty="0" err="1">
                <a:solidFill>
                  <a:schemeClr val="tx2"/>
                </a:solidFill>
              </a:rPr>
              <a:t>阳性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09850"/>
            <a:ext cx="3413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875" y="0"/>
            <a:ext cx="3413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92488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38711" y="329283"/>
            <a:ext cx="2257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3200" dirty="0"/>
              <a:t>2006-12-05</a:t>
            </a:r>
            <a:endParaRPr lang="zh-CN" altLang="en-US" sz="3200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31641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68760"/>
            <a:ext cx="4318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92758" y="260648"/>
            <a:ext cx="2051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zh-CN" altLang="en-US" sz="4000" dirty="0"/>
              <a:t>放疗后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60513"/>
            <a:ext cx="4244975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7338"/>
            <a:ext cx="424656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3424659" y="473298"/>
            <a:ext cx="2803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zh-CN" sz="3200" dirty="0"/>
              <a:t>2007-01-03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412875"/>
            <a:ext cx="437515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412875"/>
            <a:ext cx="43735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610719" y="473298"/>
            <a:ext cx="2257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3200" dirty="0"/>
              <a:t>2007-09-17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5651376" cy="1196752"/>
          </a:xfrm>
        </p:spPr>
        <p:txBody>
          <a:bodyPr>
            <a:normAutofit fontScale="90000"/>
          </a:bodyPr>
          <a:lstStyle/>
          <a:p>
            <a:r>
              <a:rPr lang="zh-CN" altLang="en-US" sz="3100" dirty="0">
                <a:latin typeface="宋体" pitchFamily="2" charset="-122"/>
                <a:ea typeface="宋体" pitchFamily="2" charset="-122"/>
              </a:rPr>
              <a:t>男，</a:t>
            </a:r>
            <a:r>
              <a:rPr lang="en-US" altLang="zh-CN" sz="3100" dirty="0">
                <a:latin typeface="宋体" pitchFamily="2" charset="-122"/>
                <a:ea typeface="宋体" pitchFamily="2" charset="-122"/>
              </a:rPr>
              <a:t>22</a:t>
            </a:r>
            <a:r>
              <a:rPr lang="zh-CN" altLang="en-US" sz="3100" dirty="0" smtClean="0">
                <a:latin typeface="宋体" pitchFamily="2" charset="-122"/>
                <a:ea typeface="宋体" pitchFamily="2" charset="-122"/>
              </a:rPr>
              <a:t>岁，</a:t>
            </a:r>
            <a:r>
              <a:rPr kumimoji="1" lang="zh-CN" altLang="en-US" sz="3100" dirty="0" smtClean="0">
                <a:latin typeface="宋体" pitchFamily="2" charset="-122"/>
                <a:ea typeface="宋体" pitchFamily="2" charset="-122"/>
              </a:rPr>
              <a:t>鞍</a:t>
            </a:r>
            <a:r>
              <a:rPr kumimoji="1" lang="zh-CN" altLang="en-US" sz="3100" dirty="0" smtClean="0">
                <a:latin typeface="宋体" pitchFamily="2" charset="-122"/>
                <a:ea typeface="宋体" pitchFamily="2" charset="-122"/>
              </a:rPr>
              <a:t>上、松果体</a:t>
            </a:r>
            <a:r>
              <a:rPr kumimoji="1" lang="zh-CN" altLang="en-US" sz="3100" dirty="0" smtClean="0">
                <a:latin typeface="宋体" pitchFamily="2" charset="-122"/>
                <a:ea typeface="宋体" pitchFamily="2" charset="-122"/>
              </a:rPr>
              <a:t>区多发</a:t>
            </a:r>
            <a:r>
              <a:rPr kumimoji="1" lang="zh-CN" altLang="en-US" sz="4000" dirty="0" smtClean="0">
                <a:solidFill>
                  <a:schemeClr val="tx2"/>
                </a:solidFill>
              </a:rPr>
              <a:t/>
            </a:r>
            <a:br>
              <a:rPr kumimoji="1" lang="zh-CN" altLang="en-US" sz="4000" dirty="0" smtClean="0">
                <a:solidFill>
                  <a:schemeClr val="tx2"/>
                </a:solidFill>
              </a:rPr>
            </a:br>
            <a:endParaRPr lang="zh-CN" altLang="en-US" sz="4000" dirty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48577"/>
            <a:ext cx="3419872" cy="390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1268760"/>
            <a:ext cx="3463449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5887" y="0"/>
            <a:ext cx="3188113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6948264" y="4005064"/>
            <a:ext cx="1655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zh-CN" altLang="en-US" sz="2800" dirty="0">
                <a:solidFill>
                  <a:schemeClr val="tx2"/>
                </a:solidFill>
              </a:rPr>
              <a:t>  </a:t>
            </a:r>
            <a:r>
              <a:rPr kumimoji="1" lang="zh-CN" altLang="en-US" sz="2800" dirty="0">
                <a:latin typeface="宋体" pitchFamily="2" charset="-122"/>
                <a:ea typeface="宋体" pitchFamily="2" charset="-122"/>
              </a:rPr>
              <a:t>放疗后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558087" cy="874712"/>
          </a:xfrm>
          <a:noFill/>
          <a:ln/>
        </p:spPr>
        <p:txBody>
          <a:bodyPr>
            <a:normAutofit/>
          </a:bodyPr>
          <a:lstStyle/>
          <a:p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男，</a:t>
            </a:r>
            <a:r>
              <a:rPr lang="en-US" altLang="zh-CN" sz="2800" dirty="0" smtClean="0">
                <a:latin typeface="宋体" pitchFamily="2" charset="-122"/>
                <a:ea typeface="宋体" pitchFamily="2" charset="-122"/>
              </a:rPr>
              <a:t>22</a:t>
            </a:r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岁</a:t>
            </a:r>
            <a:r>
              <a:rPr lang="zh-CN" altLang="en-US" sz="2800" dirty="0">
                <a:latin typeface="宋体" pitchFamily="2" charset="-122"/>
                <a:ea typeface="宋体" pitchFamily="2" charset="-122"/>
              </a:rPr>
              <a:t>，头痛</a:t>
            </a:r>
            <a:r>
              <a:rPr lang="en-US" altLang="zh-CN" sz="2800" dirty="0">
                <a:latin typeface="宋体" pitchFamily="2" charset="-122"/>
                <a:ea typeface="宋体" pitchFamily="2" charset="-122"/>
              </a:rPr>
              <a:t>8</a:t>
            </a:r>
            <a:r>
              <a:rPr lang="zh-CN" altLang="en-US" sz="2800" dirty="0">
                <a:latin typeface="宋体" pitchFamily="2" charset="-122"/>
                <a:ea typeface="宋体" pitchFamily="2" charset="-122"/>
              </a:rPr>
              <a:t>天，双眼上视障碍</a:t>
            </a:r>
          </a:p>
        </p:txBody>
      </p:sp>
      <p:pic>
        <p:nvPicPr>
          <p:cNvPr id="798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84313"/>
            <a:ext cx="3813175" cy="4360862"/>
          </a:xfrm>
          <a:noFill/>
          <a:ln>
            <a:solidFill>
              <a:srgbClr val="FF00FF"/>
            </a:solidFill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484313"/>
            <a:ext cx="3814762" cy="43608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208</TotalTime>
  <Words>574</Words>
  <Application>Microsoft Office PowerPoint</Application>
  <PresentationFormat>全屏显示(4:3)</PresentationFormat>
  <Paragraphs>59</Paragraphs>
  <Slides>27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暗香扑面</vt:lpstr>
      <vt:lpstr>松果体区肿瘤</vt:lpstr>
      <vt:lpstr>生殖细胞瘤(germinoma)</vt:lpstr>
      <vt:lpstr>幻灯片 3</vt:lpstr>
      <vt:lpstr>幻灯片 4</vt:lpstr>
      <vt:lpstr>幻灯片 5</vt:lpstr>
      <vt:lpstr>幻灯片 6</vt:lpstr>
      <vt:lpstr>幻灯片 7</vt:lpstr>
      <vt:lpstr>男，22岁，鞍上、松果体区多发 </vt:lpstr>
      <vt:lpstr>男，22岁，头痛8天，双眼上视障碍</vt:lpstr>
      <vt:lpstr>幻灯片 10</vt:lpstr>
      <vt:lpstr>畸胎瘤 (teratoma)</vt:lpstr>
      <vt:lpstr>幻灯片 12</vt:lpstr>
      <vt:lpstr>幻灯片 13</vt:lpstr>
      <vt:lpstr>松果体细胞瘤</vt:lpstr>
      <vt:lpstr>幻灯片 15</vt:lpstr>
      <vt:lpstr>幻灯片 16</vt:lpstr>
      <vt:lpstr>幻灯片 17</vt:lpstr>
      <vt:lpstr>松果体母细胞瘤</vt:lpstr>
      <vt:lpstr>女，14岁，头痛16天 </vt:lpstr>
      <vt:lpstr>幻灯片 20</vt:lpstr>
      <vt:lpstr>松果体区胶质瘤</vt:lpstr>
      <vt:lpstr>幻灯片 22</vt:lpstr>
      <vt:lpstr>幻灯片 23</vt:lpstr>
      <vt:lpstr>男，17岁，反复头昏、头痛伴呕吐8年，加重2个月</vt:lpstr>
      <vt:lpstr>脑 膜 瘤 </vt:lpstr>
      <vt:lpstr>幻灯片 26</vt:lpstr>
      <vt:lpstr>幻灯片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zy</dc:creator>
  <cp:lastModifiedBy>zy</cp:lastModifiedBy>
  <cp:revision>32</cp:revision>
  <dcterms:created xsi:type="dcterms:W3CDTF">2014-08-11T14:34:38Z</dcterms:created>
  <dcterms:modified xsi:type="dcterms:W3CDTF">2014-08-14T14:46:16Z</dcterms:modified>
</cp:coreProperties>
</file>