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8" r:id="rId2"/>
    <p:sldId id="285" r:id="rId3"/>
    <p:sldId id="289" r:id="rId4"/>
    <p:sldId id="288" r:id="rId5"/>
    <p:sldId id="294" r:id="rId6"/>
    <p:sldId id="295" r:id="rId7"/>
    <p:sldId id="302" r:id="rId8"/>
    <p:sldId id="297" r:id="rId9"/>
    <p:sldId id="296" r:id="rId10"/>
    <p:sldId id="315" r:id="rId11"/>
    <p:sldId id="333" r:id="rId12"/>
    <p:sldId id="311" r:id="rId13"/>
    <p:sldId id="336" r:id="rId14"/>
    <p:sldId id="312" r:id="rId15"/>
    <p:sldId id="327" r:id="rId16"/>
    <p:sldId id="328" r:id="rId17"/>
    <p:sldId id="331" r:id="rId18"/>
    <p:sldId id="330" r:id="rId19"/>
    <p:sldId id="334" r:id="rId20"/>
    <p:sldId id="337" r:id="rId21"/>
    <p:sldId id="338" r:id="rId22"/>
    <p:sldId id="340" r:id="rId23"/>
    <p:sldId id="341" r:id="rId24"/>
    <p:sldId id="335" r:id="rId25"/>
    <p:sldId id="355" r:id="rId26"/>
    <p:sldId id="356" r:id="rId27"/>
    <p:sldId id="358" r:id="rId28"/>
    <p:sldId id="359" r:id="rId29"/>
    <p:sldId id="360" r:id="rId30"/>
    <p:sldId id="361" r:id="rId31"/>
    <p:sldId id="362" r:id="rId32"/>
    <p:sldId id="301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E7F69-08F4-4077-8D7D-77E20107FFC8}" type="datetimeFigureOut">
              <a:rPr lang="zh-CN" altLang="en-US" smtClean="0"/>
              <a:t>2014-4-11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4DD37-AE09-4A0A-907A-B100CA5A1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TAO</a:t>
            </a:r>
            <a:r>
              <a:rPr lang="zh-CN" altLang="en-US" dirty="0" smtClean="0"/>
              <a:t>主要累及眼外肌、脂肪、泪腺等眼眶软组织。</a:t>
            </a:r>
            <a:endParaRPr lang="en-US" altLang="zh-CN" dirty="0" smtClean="0"/>
          </a:p>
          <a:p>
            <a:r>
              <a:rPr lang="zh-CN" altLang="zh-CN" dirty="0" smtClean="0"/>
              <a:t>病理学检查可发现，眼外肌肿胀，肌纤维纹理紊乱，出现肌肉碎片，大量淋巴细胞浸润</a:t>
            </a:r>
            <a:r>
              <a:rPr lang="zh-CN" altLang="en-US" dirty="0" smtClean="0"/>
              <a:t>，</a:t>
            </a:r>
            <a:r>
              <a:rPr lang="zh-CN" altLang="zh-CN" dirty="0" smtClean="0"/>
              <a:t>以</a:t>
            </a:r>
            <a:r>
              <a:rPr lang="en-US" altLang="zh-CN" dirty="0" smtClean="0"/>
              <a:t>T</a:t>
            </a:r>
            <a:r>
              <a:rPr lang="zh-CN" altLang="zh-CN" dirty="0" smtClean="0"/>
              <a:t>淋巴细胞为</a:t>
            </a:r>
            <a:r>
              <a:rPr lang="zh-CN" altLang="en-US" dirty="0" smtClean="0"/>
              <a:t>。</a:t>
            </a:r>
            <a:endParaRPr lang="zh-CN" altLang="zh-CN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DD37-AE09-4A0A-907A-B100CA5A165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74638"/>
            <a:ext cx="2057400" cy="5857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1388" cy="5857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F0448-7B7F-4E64-B642-6D6FEE1759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95438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40188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31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5438"/>
            <a:ext cx="82311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5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2014-4-11</a:t>
            </a:fld>
            <a:endParaRPr lang="zh-CN" altLang="en-US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7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86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1575"/>
            <a:ext cx="2135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31" name="Picture 7" descr="muban"/>
          <p:cNvPicPr>
            <a:picLocks noChangeAspect="1" noChangeArrowheads="1"/>
          </p:cNvPicPr>
          <p:nvPr/>
        </p:nvPicPr>
        <p:blipFill>
          <a:blip r:embed="rId14" cstate="print"/>
          <a:srcRect b="10498"/>
          <a:stretch>
            <a:fillRect/>
          </a:stretch>
        </p:blipFill>
        <p:spPr bwMode="auto">
          <a:xfrm>
            <a:off x="0" y="0"/>
            <a:ext cx="91440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5pPr>
      <a:lvl6pPr marL="25130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29702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4274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8846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052736"/>
            <a:ext cx="7488238" cy="1404937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方正舒体" pitchFamily="2" charset="-122"/>
                <a:ea typeface="方正舒体" pitchFamily="2" charset="-122"/>
              </a:rPr>
              <a:t>甲状腺</a:t>
            </a:r>
            <a:r>
              <a:rPr lang="zh-CN" altLang="en-US" b="1" dirty="0" smtClean="0">
                <a:solidFill>
                  <a:schemeClr val="tx1"/>
                </a:solidFill>
                <a:latin typeface="方正舒体" pitchFamily="2" charset="-122"/>
                <a:ea typeface="方正舒体" pitchFamily="2" charset="-122"/>
              </a:rPr>
              <a:t>相关性眼病</a:t>
            </a:r>
            <a:r>
              <a:rPr lang="en-US" altLang="zh-CN" b="1" dirty="0" smtClean="0">
                <a:solidFill>
                  <a:schemeClr val="tx1"/>
                </a:solidFill>
                <a:latin typeface="方正舒体" pitchFamily="2" charset="-122"/>
                <a:ea typeface="方正舒体" pitchFamily="2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方正舒体" pitchFamily="2" charset="-122"/>
                <a:ea typeface="方正舒体" pitchFamily="2" charset="-122"/>
              </a:rPr>
            </a:br>
            <a:r>
              <a:rPr lang="zh-CN" altLang="en-US" b="1" dirty="0" smtClean="0">
                <a:solidFill>
                  <a:schemeClr val="tx1"/>
                </a:solidFill>
                <a:latin typeface="方正舒体" pitchFamily="2" charset="-122"/>
                <a:ea typeface="方正舒体" pitchFamily="2" charset="-122"/>
              </a:rPr>
              <a:t>影像学表现</a:t>
            </a:r>
            <a:endParaRPr lang="zh-CN" altLang="en-US" b="1" dirty="0">
              <a:solidFill>
                <a:schemeClr val="tx1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4077072"/>
            <a:ext cx="5616847" cy="1368425"/>
          </a:xfrm>
        </p:spPr>
        <p:txBody>
          <a:bodyPr/>
          <a:lstStyle/>
          <a:p>
            <a:r>
              <a:rPr lang="zh-CN" altLang="en-US" b="1" dirty="0">
                <a:latin typeface="方正舒体" pitchFamily="2" charset="-122"/>
                <a:ea typeface="方正舒体" pitchFamily="2" charset="-122"/>
              </a:rPr>
              <a:t>西安市第一</a:t>
            </a:r>
            <a:r>
              <a:rPr lang="zh-CN" altLang="en-US" b="1" dirty="0" smtClean="0">
                <a:latin typeface="方正舒体" pitchFamily="2" charset="-122"/>
                <a:ea typeface="方正舒体" pitchFamily="2" charset="-122"/>
              </a:rPr>
              <a:t>医院</a:t>
            </a:r>
            <a:endParaRPr lang="en-US" altLang="zh-CN" b="1" dirty="0" smtClean="0">
              <a:latin typeface="方正舒体" pitchFamily="2" charset="-122"/>
              <a:ea typeface="方正舒体" pitchFamily="2" charset="-122"/>
            </a:endParaRPr>
          </a:p>
          <a:p>
            <a:r>
              <a:rPr lang="zh-CN" altLang="en-US" b="1" dirty="0" smtClean="0">
                <a:latin typeface="方正舒体" pitchFamily="2" charset="-122"/>
                <a:ea typeface="方正舒体" pitchFamily="2" charset="-122"/>
              </a:rPr>
              <a:t>医学影像科    惠志强</a:t>
            </a:r>
            <a:endParaRPr lang="zh-CN" altLang="en-US" b="1" dirty="0"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628800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 CT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特点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6926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2420888"/>
            <a:ext cx="69127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外肌肌腹肥大，肌腱不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受累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下直肌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最易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受累，其次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为内直肌、上直肌、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外直肌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眶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内脂肪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增多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球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后间隙异常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清晰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           眶隔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前移，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眼球突出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增强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扫描增粗的眼外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肌明显强化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t3.bdstatic.com/it/u=3107680059,1490962780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048672" cy="453650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187624" y="6926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6926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71" r="2315"/>
          <a:stretch>
            <a:fillRect/>
          </a:stretch>
        </p:blipFill>
        <p:spPr bwMode="auto">
          <a:xfrm>
            <a:off x="1259633" y="1556793"/>
            <a:ext cx="3024336" cy="377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990"/>
          <a:stretch>
            <a:fillRect/>
          </a:stretch>
        </p:blipFill>
        <p:spPr bwMode="auto">
          <a:xfrm>
            <a:off x="4788024" y="1556792"/>
            <a:ext cx="305276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/>
        </p:nvCxnSpPr>
        <p:spPr>
          <a:xfrm>
            <a:off x="971600" y="4365104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259632" y="2996952"/>
            <a:ext cx="1579278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zh-CN" altLang="en-US" b="1" dirty="0" smtClean="0">
                <a:solidFill>
                  <a:srgbClr val="0000CC"/>
                </a:solidFill>
                <a:latin typeface="+mn-ea"/>
              </a:rPr>
              <a:t>球</a:t>
            </a:r>
            <a:r>
              <a:rPr lang="zh-CN" altLang="en-US" b="1" dirty="0" smtClean="0">
                <a:solidFill>
                  <a:srgbClr val="0000CC"/>
                </a:solidFill>
                <a:latin typeface="+mn-ea"/>
              </a:rPr>
              <a:t>后脂肪增多</a:t>
            </a:r>
            <a:endParaRPr lang="en-US" altLang="zh-CN" b="1" dirty="0" smtClean="0">
              <a:solidFill>
                <a:srgbClr val="0000CC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60032" y="544522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n-ea"/>
              </a:rPr>
              <a:t>眼外肌肌腹肥大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331640" y="537321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球后间隙异常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清晰                  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眶隔前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移，眼球突出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图片 9" descr="CO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42351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7" descr="TR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38766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971600" y="105273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6926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1412776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</a:rPr>
              <a:t>  MRI</a:t>
            </a:r>
            <a:r>
              <a:rPr lang="zh-CN" altLang="en-US" sz="2400" b="1" dirty="0" smtClean="0">
                <a:latin typeface="宋体" pitchFamily="2" charset="-122"/>
              </a:rPr>
              <a:t>应用价值</a:t>
            </a:r>
            <a:endParaRPr lang="zh-CN" altLang="en-US" sz="2400" b="1" dirty="0"/>
          </a:p>
        </p:txBody>
      </p:sp>
      <p:sp>
        <p:nvSpPr>
          <p:cNvPr id="4" name="矩形 3"/>
          <p:cNvSpPr/>
          <p:nvPr/>
        </p:nvSpPr>
        <p:spPr>
          <a:xfrm>
            <a:off x="1115616" y="1988840"/>
            <a:ext cx="66247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/>
              <a:t> </a:t>
            </a:r>
            <a:r>
              <a:rPr lang="zh-CN" altLang="en-US" sz="2000" b="1" dirty="0" smtClean="0">
                <a:latin typeface="+mn-ea"/>
              </a:rPr>
              <a:t>显示：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n-ea"/>
              </a:rPr>
              <a:t> </a:t>
            </a:r>
            <a:r>
              <a:rPr lang="en-US" altLang="zh-CN" sz="2000" b="1" dirty="0" smtClean="0">
                <a:latin typeface="+mn-ea"/>
              </a:rPr>
              <a:t> -- </a:t>
            </a:r>
            <a:r>
              <a:rPr lang="zh-CN" altLang="en-US" sz="2000" b="1" dirty="0" smtClean="0">
                <a:latin typeface="+mn-ea"/>
              </a:rPr>
              <a:t>眼</a:t>
            </a:r>
            <a:r>
              <a:rPr lang="zh-CN" altLang="en-US" sz="2000" b="1" dirty="0" smtClean="0">
                <a:latin typeface="+mn-ea"/>
              </a:rPr>
              <a:t>外肌受累</a:t>
            </a:r>
            <a:r>
              <a:rPr lang="zh-CN" altLang="en-US" sz="2000" b="1" dirty="0" smtClean="0">
                <a:latin typeface="+mn-ea"/>
              </a:rPr>
              <a:t>情况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n-ea"/>
              </a:rPr>
              <a:t> </a:t>
            </a:r>
            <a:r>
              <a:rPr lang="en-US" altLang="zh-CN" sz="2000" b="1" dirty="0" smtClean="0">
                <a:latin typeface="+mn-ea"/>
              </a:rPr>
              <a:t> -- </a:t>
            </a:r>
            <a:r>
              <a:rPr lang="zh-CN" altLang="en-US" sz="2000" b="1" dirty="0" smtClean="0">
                <a:latin typeface="+mn-ea"/>
              </a:rPr>
              <a:t>眼睑</a:t>
            </a:r>
            <a:r>
              <a:rPr lang="zh-CN" altLang="en-US" sz="2000" b="1" dirty="0" smtClean="0">
                <a:latin typeface="+mn-ea"/>
              </a:rPr>
              <a:t>、泪腺、提上睑肌等软组织体积增</a:t>
            </a:r>
            <a:r>
              <a:rPr lang="zh-CN" altLang="en-US" sz="2000" b="1" dirty="0" smtClean="0">
                <a:latin typeface="+mn-ea"/>
              </a:rPr>
              <a:t>厚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  </a:t>
            </a:r>
            <a:r>
              <a:rPr lang="en-US" altLang="zh-CN" sz="2000" b="1" dirty="0" smtClean="0">
                <a:latin typeface="+mn-ea"/>
              </a:rPr>
              <a:t>-- </a:t>
            </a:r>
            <a:r>
              <a:rPr lang="zh-CN" altLang="en-US" sz="2000" b="1" dirty="0" smtClean="0">
                <a:latin typeface="+mn-ea"/>
              </a:rPr>
              <a:t>视神经</a:t>
            </a:r>
            <a:r>
              <a:rPr lang="zh-CN" altLang="en-US" sz="2000" b="1" dirty="0" smtClean="0">
                <a:latin typeface="+mn-ea"/>
              </a:rPr>
              <a:t>轴受压迫、局部水肿</a:t>
            </a:r>
            <a:r>
              <a:rPr lang="zh-CN" altLang="en-US" sz="2000" b="1" dirty="0" smtClean="0">
                <a:latin typeface="+mn-ea"/>
              </a:rPr>
              <a:t>等</a:t>
            </a:r>
            <a:endParaRPr lang="en-US" altLang="zh-CN" sz="2000" b="1" dirty="0" smtClean="0"/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评估：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活跃期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长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T2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表示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其含水量高，为急性期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静止期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短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T2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表明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其含水量少，即纤维化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期 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6926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340768"/>
            <a:ext cx="2472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正常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部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MRI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表现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图片 6" descr="T2-TRA2.jpg"/>
          <p:cNvPicPr>
            <a:picLocks noChangeAspect="1"/>
          </p:cNvPicPr>
          <p:nvPr/>
        </p:nvPicPr>
        <p:blipFill>
          <a:blip r:embed="rId2" cstate="print"/>
          <a:srcRect l="9164" r="10197" b="17026"/>
          <a:stretch>
            <a:fillRect/>
          </a:stretch>
        </p:blipFill>
        <p:spPr bwMode="auto">
          <a:xfrm>
            <a:off x="971600" y="1844824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T1-TRA2.jpg"/>
          <p:cNvPicPr>
            <a:picLocks noChangeAspect="1"/>
          </p:cNvPicPr>
          <p:nvPr/>
        </p:nvPicPr>
        <p:blipFill>
          <a:blip r:embed="rId3" cstate="print"/>
          <a:srcRect l="9391" r="7966" b="15741"/>
          <a:stretch>
            <a:fillRect/>
          </a:stretch>
        </p:blipFill>
        <p:spPr bwMode="auto">
          <a:xfrm>
            <a:off x="971600" y="3933056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T2-SPIR-TRA1.jpg"/>
          <p:cNvPicPr>
            <a:picLocks noChangeAspect="1"/>
          </p:cNvPicPr>
          <p:nvPr/>
        </p:nvPicPr>
        <p:blipFill>
          <a:blip r:embed="rId4" cstate="print"/>
          <a:srcRect l="3804" r="10613" b="19938"/>
          <a:stretch>
            <a:fillRect/>
          </a:stretch>
        </p:blipFill>
        <p:spPr bwMode="auto">
          <a:xfrm>
            <a:off x="4139952" y="1844824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" descr="T1+C-TRA1.jpg"/>
          <p:cNvPicPr>
            <a:picLocks noChangeAspect="1"/>
          </p:cNvPicPr>
          <p:nvPr/>
        </p:nvPicPr>
        <p:blipFill>
          <a:blip r:embed="rId5" cstate="print"/>
          <a:srcRect l="5600" r="10402" b="15741"/>
          <a:stretch>
            <a:fillRect/>
          </a:stretch>
        </p:blipFill>
        <p:spPr bwMode="auto">
          <a:xfrm>
            <a:off x="4139952" y="3933056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491880" y="3645024"/>
            <a:ext cx="150018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0" dirty="0" smtClean="0">
                <a:solidFill>
                  <a:schemeClr val="tx1"/>
                </a:solidFill>
              </a:rPr>
              <a:t>T</a:t>
            </a:r>
            <a:r>
              <a:rPr lang="en-US" altLang="zh-CN" sz="1400" b="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     </a:t>
            </a:r>
            <a:r>
              <a:rPr lang="en-US" altLang="zh-CN" sz="1400" b="0" dirty="0" err="1" smtClean="0">
                <a:solidFill>
                  <a:schemeClr val="tx1"/>
                </a:solidFill>
              </a:rPr>
              <a:t>T</a:t>
            </a:r>
            <a:r>
              <a:rPr lang="en-US" altLang="zh-CN" sz="1400" b="0" baseline="-25000" dirty="0" err="1" smtClean="0">
                <a:solidFill>
                  <a:schemeClr val="tx1"/>
                </a:solidFill>
              </a:rPr>
              <a:t>2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-FS </a:t>
            </a:r>
          </a:p>
          <a:p>
            <a:pPr algn="ctr">
              <a:defRPr/>
            </a:pPr>
            <a:r>
              <a:rPr lang="en-US" altLang="zh-CN" sz="1400" b="0" dirty="0" smtClean="0">
                <a:solidFill>
                  <a:schemeClr val="tx1"/>
                </a:solidFill>
              </a:rPr>
              <a:t> T</a:t>
            </a:r>
            <a:r>
              <a:rPr lang="en-US" altLang="zh-CN" sz="1400" b="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CN" sz="1400" b="0" dirty="0" smtClean="0">
                <a:solidFill>
                  <a:schemeClr val="tx1"/>
                </a:solidFill>
              </a:rPr>
              <a:t>   Gd+T</a:t>
            </a:r>
            <a:r>
              <a:rPr lang="en-US" altLang="zh-CN" sz="1400" b="0" baseline="-25000" dirty="0" smtClean="0">
                <a:solidFill>
                  <a:schemeClr val="tx1"/>
                </a:solidFill>
              </a:rPr>
              <a:t>1</a:t>
            </a:r>
            <a:endParaRPr lang="zh-CN" altLang="en-US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图片 4" descr="T2-SPIR-COR2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8685" t="7352" r="10975" b="24259"/>
          <a:stretch>
            <a:fillRect/>
          </a:stretch>
        </p:blipFill>
        <p:spPr bwMode="auto">
          <a:xfrm>
            <a:off x="755576" y="2348880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" descr="T2-SAG-L1.jpg"/>
          <p:cNvPicPr>
            <a:picLocks noChangeAspect="1"/>
          </p:cNvPicPr>
          <p:nvPr/>
        </p:nvPicPr>
        <p:blipFill>
          <a:blip r:embed="rId3" cstate="print"/>
          <a:srcRect t="25248" b="28369"/>
          <a:stretch>
            <a:fillRect/>
          </a:stretch>
        </p:blipFill>
        <p:spPr bwMode="auto">
          <a:xfrm>
            <a:off x="3923928" y="2348880"/>
            <a:ext cx="4443904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827584" y="6926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1700808"/>
            <a:ext cx="2472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正常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部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MRI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表现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4760838" cy="798513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1"/>
                </a:solidFill>
              </a:rPr>
              <a:t>   双</a:t>
            </a:r>
            <a:r>
              <a:rPr lang="zh-CN" altLang="en-US" sz="2400" b="1" dirty="0">
                <a:solidFill>
                  <a:schemeClr val="tx1"/>
                </a:solidFill>
              </a:rPr>
              <a:t>侧眼外肌非对称累及</a:t>
            </a:r>
          </a:p>
        </p:txBody>
      </p:sp>
      <p:pic>
        <p:nvPicPr>
          <p:cNvPr id="20486" name="Picture 6" descr="3-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838" y="2209800"/>
            <a:ext cx="4059237" cy="3811588"/>
          </a:xfrm>
          <a:noFill/>
          <a:ln/>
        </p:spPr>
      </p:pic>
      <p:pic>
        <p:nvPicPr>
          <p:cNvPr id="20487" name="Picture 7" descr="3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205038"/>
            <a:ext cx="4103687" cy="374967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83568" y="54868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24744"/>
            <a:ext cx="8540750" cy="727075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1"/>
                </a:solidFill>
              </a:rPr>
              <a:t>    双</a:t>
            </a:r>
            <a:r>
              <a:rPr lang="zh-CN" altLang="en-US" sz="2400" b="1" dirty="0">
                <a:solidFill>
                  <a:schemeClr val="tx1"/>
                </a:solidFill>
              </a:rPr>
              <a:t>侧眼外肌非对称累及</a:t>
            </a:r>
          </a:p>
        </p:txBody>
      </p:sp>
      <p:pic>
        <p:nvPicPr>
          <p:cNvPr id="21508" name="Picture 4" descr="1-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989138"/>
            <a:ext cx="3976687" cy="3619500"/>
          </a:xfrm>
          <a:noFill/>
          <a:ln/>
        </p:spPr>
      </p:pic>
      <p:pic>
        <p:nvPicPr>
          <p:cNvPr id="21509" name="Picture 5" descr="1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9138"/>
            <a:ext cx="4032250" cy="362426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83568" y="54868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jpkc.fimmu.com/yx/kj2/bingli/photoDatas/200992292347.jpg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115617" y="1751342"/>
            <a:ext cx="5328592" cy="435516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83568" y="54868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1196752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b="1" dirty="0" smtClean="0"/>
              <a:t>     双</a:t>
            </a:r>
            <a:r>
              <a:rPr lang="zh-CN" altLang="en-US" b="1" dirty="0" smtClean="0"/>
              <a:t>侧眼外</a:t>
            </a:r>
            <a:r>
              <a:rPr lang="zh-CN" altLang="en-US" b="1" dirty="0" smtClean="0"/>
              <a:t>肌肌腹增粗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90872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概述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162880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+mn-ea"/>
              </a:rPr>
              <a:t> 概念</a:t>
            </a:r>
            <a:endParaRPr lang="en-US" altLang="zh-CN" sz="2400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一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种与自身免疫性甲状腺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疾病密切相关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眼病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又称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Graves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眼病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–"/>
            </a:pPr>
            <a:r>
              <a:rPr lang="en-US" altLang="zh-CN" sz="2000" b="1" dirty="0" smtClean="0"/>
              <a:t>    Graves</a:t>
            </a:r>
            <a:r>
              <a:rPr lang="zh-CN" altLang="en-US" sz="2000" b="1" dirty="0" smtClean="0"/>
              <a:t>  </a:t>
            </a:r>
            <a:r>
              <a:rPr lang="en-US" altLang="zh-CN" sz="2000" b="1" dirty="0" smtClean="0"/>
              <a:t>1835</a:t>
            </a:r>
            <a:r>
              <a:rPr lang="zh-CN" altLang="en-US" sz="2000" b="1" dirty="0" smtClean="0"/>
              <a:t>年  首次报告</a:t>
            </a:r>
            <a:r>
              <a:rPr lang="zh-CN" altLang="en-US" sz="2000" b="1" dirty="0" smtClean="0"/>
              <a:t>甲亢并突眼，称为</a:t>
            </a:r>
            <a:r>
              <a:rPr lang="en-US" altLang="zh-CN" sz="2000" b="1" dirty="0" smtClean="0"/>
              <a:t>Graves</a:t>
            </a:r>
            <a:r>
              <a:rPr lang="zh-CN" altLang="en-US" sz="2000" b="1" dirty="0" smtClean="0"/>
              <a:t>眼病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–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甲状腺功能异常伴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眼病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--- Graves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眼病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–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甲状腺功能正常，只有眼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征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型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Graves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病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甲状腺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相关眼病占成年人眼眶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病的首位</a:t>
            </a:r>
            <a:endParaRPr lang="zh-CN" altLang="en-US" sz="20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3" descr="IM_0000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988840"/>
            <a:ext cx="4038600" cy="3671887"/>
          </a:xfrm>
          <a:noFill/>
        </p:spPr>
      </p:pic>
      <p:pic>
        <p:nvPicPr>
          <p:cNvPr id="28677" name="Picture 4" descr="IM_00006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1988840"/>
            <a:ext cx="4032250" cy="3665538"/>
          </a:xfrm>
          <a:noFill/>
        </p:spPr>
      </p:pic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1043608" y="1340768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+mn-ea"/>
              </a:rPr>
              <a:t>双侧眼肌腹明显增</a:t>
            </a:r>
            <a:r>
              <a:rPr lang="zh-CN" altLang="en-US" sz="2000" b="1" dirty="0" smtClean="0">
                <a:latin typeface="+mn-ea"/>
              </a:rPr>
              <a:t>粗</a:t>
            </a:r>
            <a:r>
              <a:rPr lang="en-US" altLang="zh-CN" sz="2000" b="1" dirty="0" smtClean="0">
                <a:latin typeface="+mn-ea"/>
              </a:rPr>
              <a:t>-- T2W</a:t>
            </a:r>
            <a:r>
              <a:rPr lang="zh-CN" altLang="en-US" sz="2000" b="1" dirty="0">
                <a:latin typeface="+mn-ea"/>
              </a:rPr>
              <a:t>信号</a:t>
            </a:r>
            <a:r>
              <a:rPr lang="zh-CN" altLang="en-US" sz="2000" b="1" dirty="0" smtClean="0">
                <a:latin typeface="+mn-ea"/>
              </a:rPr>
              <a:t>增高</a:t>
            </a:r>
            <a:r>
              <a:rPr lang="zh-CN" altLang="en-US" sz="2000" b="1" dirty="0" smtClean="0"/>
              <a:t>（水肿型）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54868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IM_0001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 l="9794" t="5883" r="11754" b="11752"/>
          <a:stretch>
            <a:fillRect/>
          </a:stretch>
        </p:blipFill>
        <p:spPr>
          <a:xfrm>
            <a:off x="539552" y="2204864"/>
            <a:ext cx="4032448" cy="3849457"/>
          </a:xfrm>
          <a:noFill/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259632" y="1340768"/>
            <a:ext cx="5313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双侧眼肌腹明显增粗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/T2W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信号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增高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（水肿型）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54868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8" name="Picture 4" descr="IM_00016"/>
          <p:cNvPicPr>
            <a:picLocks noChangeAspect="1" noChangeArrowheads="1"/>
          </p:cNvPicPr>
          <p:nvPr/>
        </p:nvPicPr>
        <p:blipFill>
          <a:blip r:embed="rId3" cstate="print"/>
          <a:srcRect l="7729" t="39726" b="8125"/>
          <a:stretch>
            <a:fillRect/>
          </a:stretch>
        </p:blipFill>
        <p:spPr>
          <a:xfrm>
            <a:off x="4644008" y="2204864"/>
            <a:ext cx="3384376" cy="2091820"/>
          </a:xfrm>
          <a:prstGeom prst="rect">
            <a:avLst/>
          </a:prstGeom>
          <a:noFill/>
        </p:spPr>
      </p:pic>
      <p:pic>
        <p:nvPicPr>
          <p:cNvPr id="9" name="Picture 3" descr="IM_00014"/>
          <p:cNvPicPr>
            <a:picLocks noChangeAspect="1" noChangeArrowheads="1"/>
          </p:cNvPicPr>
          <p:nvPr/>
        </p:nvPicPr>
        <p:blipFill>
          <a:blip r:embed="rId4" cstate="print"/>
          <a:srcRect t="25538" b="21422"/>
          <a:stretch>
            <a:fillRect/>
          </a:stretch>
        </p:blipFill>
        <p:spPr>
          <a:xfrm>
            <a:off x="4644008" y="4149080"/>
            <a:ext cx="3419475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图片 7" descr="T1-COR2.jpg"/>
          <p:cNvPicPr>
            <a:picLocks noChangeAspect="1"/>
          </p:cNvPicPr>
          <p:nvPr/>
        </p:nvPicPr>
        <p:blipFill>
          <a:blip r:embed="rId2" cstate="print"/>
          <a:srcRect l="5080" t="23241" r="3497"/>
          <a:stretch>
            <a:fillRect/>
          </a:stretch>
        </p:blipFill>
        <p:spPr bwMode="auto">
          <a:xfrm>
            <a:off x="4106921" y="1916832"/>
            <a:ext cx="4713793" cy="31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图片 9" descr="T2-SPIR-COR.jpg"/>
          <p:cNvPicPr>
            <a:picLocks noChangeAspect="1"/>
          </p:cNvPicPr>
          <p:nvPr/>
        </p:nvPicPr>
        <p:blipFill>
          <a:blip r:embed="rId3" cstate="print">
            <a:lum bright="30000" contrast="20000"/>
          </a:blip>
          <a:srcRect/>
          <a:stretch>
            <a:fillRect/>
          </a:stretch>
        </p:blipFill>
        <p:spPr bwMode="auto">
          <a:xfrm>
            <a:off x="539552" y="1916832"/>
            <a:ext cx="38576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827584" y="1268760"/>
            <a:ext cx="7674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/>
              <a:t>眼肌肥大，泪腺肿大，脂肪水肿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rot="10800000">
            <a:off x="3779912" y="3356992"/>
            <a:ext cx="35718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827584" y="3284984"/>
            <a:ext cx="285750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10800000">
            <a:off x="3563888" y="4077072"/>
            <a:ext cx="357188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0800000">
            <a:off x="1763688" y="4077072"/>
            <a:ext cx="357187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83568" y="54868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图片 7" descr="T1-TR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4608512" cy="333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1835696" y="1484784"/>
            <a:ext cx="36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/>
              <a:t>眼肌肥大，泪腺肿大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rot="10800000">
            <a:off x="5724128" y="3068960"/>
            <a:ext cx="35718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16200000" flipV="1">
            <a:off x="5076056" y="3429000"/>
            <a:ext cx="357187" cy="3571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43608" y="76470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2068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</a:t>
            </a:r>
            <a:r>
              <a:rPr lang="zh-CN" altLang="en-US" sz="2400" b="1" dirty="0" smtClean="0"/>
              <a:t>鉴别</a:t>
            </a:r>
            <a:r>
              <a:rPr lang="zh-CN" altLang="en-US" sz="2400" b="1" dirty="0" smtClean="0"/>
              <a:t>诊断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340768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zh-CN" altLang="en-US" sz="2400" dirty="0" smtClean="0"/>
              <a:t>  </a:t>
            </a:r>
            <a:r>
              <a:rPr lang="zh-CN" altLang="en-US" sz="2400" b="1" dirty="0" smtClean="0"/>
              <a:t>炎性假瘤</a:t>
            </a:r>
            <a:r>
              <a:rPr lang="en-US" altLang="zh-CN" sz="2400" b="1" dirty="0" smtClean="0"/>
              <a:t>---  </a:t>
            </a:r>
            <a:r>
              <a:rPr lang="zh-CN" altLang="en-US" sz="2400" b="1" dirty="0" smtClean="0"/>
              <a:t>肌炎型</a:t>
            </a:r>
            <a:endParaRPr lang="en-US" altLang="zh-CN" sz="2400" b="1" dirty="0" smtClean="0"/>
          </a:p>
        </p:txBody>
      </p:sp>
      <p:pic>
        <p:nvPicPr>
          <p:cNvPr id="5" name="图片 6" descr="TRA3.jpg"/>
          <p:cNvPicPr>
            <a:picLocks noChangeAspect="1"/>
          </p:cNvPicPr>
          <p:nvPr/>
        </p:nvPicPr>
        <p:blipFill>
          <a:blip r:embed="rId2" cstate="print"/>
          <a:srcRect b="19945"/>
          <a:stretch>
            <a:fillRect/>
          </a:stretch>
        </p:blipFill>
        <p:spPr bwMode="auto">
          <a:xfrm>
            <a:off x="179512" y="1916832"/>
            <a:ext cx="40324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4283968" y="2132856"/>
            <a:ext cx="46434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dirty="0"/>
              <a:t>病史</a:t>
            </a:r>
            <a:r>
              <a:rPr lang="zh-CN" altLang="en-US" b="0" dirty="0" smtClean="0"/>
              <a:t>：</a:t>
            </a:r>
            <a:endParaRPr lang="en-US" altLang="zh-CN" b="0" dirty="0" smtClean="0"/>
          </a:p>
          <a:p>
            <a:pPr>
              <a:lnSpc>
                <a:spcPct val="150000"/>
              </a:lnSpc>
            </a:pPr>
            <a:r>
              <a:rPr lang="zh-CN" altLang="en-US" b="0" dirty="0" smtClean="0"/>
              <a:t>左眼</a:t>
            </a:r>
            <a:r>
              <a:rPr lang="zh-CN" altLang="en-US" b="0" dirty="0"/>
              <a:t>肿胀，提睑困难</a:t>
            </a:r>
            <a:r>
              <a:rPr lang="en-US" altLang="zh-CN" b="0" dirty="0"/>
              <a:t>1</a:t>
            </a:r>
            <a:r>
              <a:rPr lang="zh-CN" altLang="en-US" b="0" dirty="0"/>
              <a:t>年余</a:t>
            </a:r>
            <a:r>
              <a:rPr lang="zh-CN" altLang="en-US" b="0" dirty="0" smtClean="0"/>
              <a:t>，激素治疗</a:t>
            </a:r>
            <a:r>
              <a:rPr lang="zh-CN" altLang="en-US" b="0" dirty="0"/>
              <a:t>，症状好转，停药后反复，无甲亢症状。</a:t>
            </a:r>
          </a:p>
          <a:p>
            <a:pPr>
              <a:lnSpc>
                <a:spcPct val="150000"/>
              </a:lnSpc>
            </a:pPr>
            <a:r>
              <a:rPr lang="zh-CN" altLang="en-US" b="0" dirty="0"/>
              <a:t>血常规</a:t>
            </a:r>
            <a:r>
              <a:rPr lang="zh-CN" altLang="en-US" b="0" dirty="0" smtClean="0"/>
              <a:t>：</a:t>
            </a:r>
            <a:endParaRPr lang="en-US" altLang="zh-CN" b="0" dirty="0" smtClean="0"/>
          </a:p>
          <a:p>
            <a:pPr>
              <a:lnSpc>
                <a:spcPct val="150000"/>
              </a:lnSpc>
            </a:pPr>
            <a:r>
              <a:rPr lang="en-US" b="0" dirty="0" smtClean="0"/>
              <a:t> </a:t>
            </a:r>
            <a:r>
              <a:rPr lang="en-US" altLang="zh-CN" b="0" dirty="0"/>
              <a:t>WBC</a:t>
            </a:r>
            <a:r>
              <a:rPr lang="zh-CN" altLang="en-US" b="0" dirty="0"/>
              <a:t>：</a:t>
            </a:r>
            <a:r>
              <a:rPr lang="en-US" altLang="zh-CN" b="0" dirty="0" smtClean="0"/>
              <a:t>12.15X10</a:t>
            </a:r>
            <a:r>
              <a:rPr lang="en-US" altLang="zh-CN" b="0" baseline="30000" dirty="0" smtClean="0"/>
              <a:t>9</a:t>
            </a:r>
            <a:r>
              <a:rPr lang="en-US" altLang="zh-CN" b="0" dirty="0" smtClean="0"/>
              <a:t>/L</a:t>
            </a:r>
          </a:p>
          <a:p>
            <a:pPr>
              <a:lnSpc>
                <a:spcPct val="150000"/>
              </a:lnSpc>
            </a:pPr>
            <a:r>
              <a:rPr lang="zh-CN" altLang="en-US" b="0" dirty="0" smtClean="0"/>
              <a:t>中性粒细胞</a:t>
            </a:r>
            <a:r>
              <a:rPr lang="zh-CN" altLang="en-US" b="0" dirty="0"/>
              <a:t>：</a:t>
            </a:r>
            <a:r>
              <a:rPr lang="en-US" altLang="zh-CN" b="0" dirty="0"/>
              <a:t>7.76 </a:t>
            </a:r>
            <a:r>
              <a:rPr lang="en-US" altLang="zh-CN" b="0" dirty="0" smtClean="0"/>
              <a:t>X10</a:t>
            </a:r>
            <a:r>
              <a:rPr lang="en-US" altLang="zh-CN" b="0" baseline="30000" dirty="0" smtClean="0"/>
              <a:t>9</a:t>
            </a:r>
            <a:r>
              <a:rPr lang="en-US" altLang="zh-CN" b="0" dirty="0" smtClean="0"/>
              <a:t>/L</a:t>
            </a:r>
          </a:p>
          <a:p>
            <a:pPr>
              <a:lnSpc>
                <a:spcPct val="150000"/>
              </a:lnSpc>
            </a:pPr>
            <a:r>
              <a:rPr lang="zh-CN" altLang="en-US" b="0" dirty="0" smtClean="0"/>
              <a:t>单核细胞</a:t>
            </a:r>
            <a:r>
              <a:rPr lang="zh-CN" altLang="en-US" b="0" dirty="0"/>
              <a:t>：</a:t>
            </a:r>
            <a:r>
              <a:rPr lang="en-US" altLang="zh-CN" b="0" dirty="0"/>
              <a:t>1.09 </a:t>
            </a:r>
            <a:r>
              <a:rPr lang="en-US" altLang="zh-CN" b="0" dirty="0" smtClean="0"/>
              <a:t>X10</a:t>
            </a:r>
            <a:r>
              <a:rPr lang="en-US" altLang="zh-CN" b="0" baseline="30000" dirty="0" smtClean="0"/>
              <a:t>9</a:t>
            </a:r>
            <a:r>
              <a:rPr lang="en-US" altLang="zh-CN" b="0" dirty="0" smtClean="0"/>
              <a:t>/L</a:t>
            </a:r>
          </a:p>
          <a:p>
            <a:pPr>
              <a:lnSpc>
                <a:spcPct val="150000"/>
              </a:lnSpc>
            </a:pPr>
            <a:r>
              <a:rPr lang="zh-CN" altLang="en-US" b="0" dirty="0" smtClean="0"/>
              <a:t>单核细胞</a:t>
            </a:r>
            <a:r>
              <a:rPr lang="zh-CN" altLang="en-US" b="0" dirty="0"/>
              <a:t>百分比：</a:t>
            </a:r>
            <a:r>
              <a:rPr lang="en-US" altLang="zh-CN" b="0" dirty="0"/>
              <a:t>9.0%</a:t>
            </a:r>
            <a:endParaRPr lang="zh-CN" altLang="en-US" b="0" dirty="0"/>
          </a:p>
        </p:txBody>
      </p:sp>
      <p:pic>
        <p:nvPicPr>
          <p:cNvPr id="7" name="图片 6" descr="COR3.jpg"/>
          <p:cNvPicPr>
            <a:picLocks noChangeAspect="1"/>
          </p:cNvPicPr>
          <p:nvPr/>
        </p:nvPicPr>
        <p:blipFill>
          <a:blip r:embed="rId3" cstate="print"/>
          <a:srcRect l="5058" t="6324" r="3877"/>
          <a:stretch>
            <a:fillRect/>
          </a:stretch>
        </p:blipFill>
        <p:spPr bwMode="auto">
          <a:xfrm>
            <a:off x="179512" y="3933056"/>
            <a:ext cx="4018545" cy="213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2005香港 025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51521" y="1988840"/>
            <a:ext cx="3528392" cy="282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27584" y="1340768"/>
            <a:ext cx="568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Arial" charset="0"/>
              </a:rPr>
              <a:t>  炎性假瘤</a:t>
            </a:r>
            <a:r>
              <a:rPr lang="zh-CN" altLang="en-US" sz="3200" b="1" dirty="0" smtClean="0">
                <a:latin typeface="Arial" charset="0"/>
              </a:rPr>
              <a:t> </a:t>
            </a:r>
            <a:r>
              <a:rPr lang="en-US" altLang="zh-CN" sz="2000" b="1" dirty="0" smtClean="0">
                <a:latin typeface="Arial" charset="0"/>
              </a:rPr>
              <a:t>--- </a:t>
            </a:r>
            <a:r>
              <a:rPr lang="zh-CN" altLang="en-US" sz="2000" b="1" dirty="0" smtClean="0">
                <a:latin typeface="Arial" charset="0"/>
              </a:rPr>
              <a:t>肌炎</a:t>
            </a:r>
            <a:r>
              <a:rPr lang="zh-CN" altLang="en-US" sz="2000" b="1" dirty="0">
                <a:latin typeface="Arial" charset="0"/>
              </a:rPr>
              <a:t>型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62068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</a:t>
            </a:r>
            <a:r>
              <a:rPr lang="zh-CN" altLang="en-US" sz="2400" b="1" dirty="0" smtClean="0"/>
              <a:t>鉴别</a:t>
            </a:r>
            <a:r>
              <a:rPr lang="zh-CN" altLang="en-US" sz="2400" b="1" dirty="0" smtClean="0"/>
              <a:t>诊断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5" name="Picture 4" descr="眼眶炎性假瘤眼肌型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23928" y="1948544"/>
            <a:ext cx="3816424" cy="2836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radinet.com.cn/portal/upload/forum/2008/07/0909581854115.jpg"/>
          <p:cNvPicPr>
            <a:picLocks noChangeAspect="1" noChangeArrowheads="1"/>
          </p:cNvPicPr>
          <p:nvPr/>
        </p:nvPicPr>
        <p:blipFill>
          <a:blip r:embed="rId2" cstate="print"/>
          <a:srcRect t="11812" b="29126"/>
          <a:stretch>
            <a:fillRect/>
          </a:stretch>
        </p:blipFill>
        <p:spPr bwMode="auto">
          <a:xfrm>
            <a:off x="2051720" y="1988840"/>
            <a:ext cx="4876800" cy="2880320"/>
          </a:xfrm>
          <a:prstGeom prst="rect">
            <a:avLst/>
          </a:prstGeom>
          <a:noFill/>
        </p:spPr>
      </p:pic>
      <p:pic>
        <p:nvPicPr>
          <p:cNvPr id="3" name="Picture 2" descr="http://radinet.com.cn/portal/upload/forum/2008/07/0909580654115.jpg"/>
          <p:cNvPicPr>
            <a:picLocks noChangeAspect="1" noChangeArrowheads="1"/>
          </p:cNvPicPr>
          <p:nvPr/>
        </p:nvPicPr>
        <p:blipFill>
          <a:blip r:embed="rId3" cstate="print"/>
          <a:srcRect t="11812" b="40938"/>
          <a:stretch>
            <a:fillRect/>
          </a:stretch>
        </p:blipFill>
        <p:spPr bwMode="auto">
          <a:xfrm>
            <a:off x="2051720" y="3717032"/>
            <a:ext cx="4876800" cy="230425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123728" y="1340768"/>
            <a:ext cx="3464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眶内</a:t>
            </a:r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  <a:cs typeface="宋体" pitchFamily="2" charset="-122"/>
              </a:rPr>
              <a:t>肌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炎型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Char char="l"/>
            </a:pP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755576" y="62068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</a:t>
            </a:r>
            <a:r>
              <a:rPr lang="zh-CN" altLang="en-US" sz="2400" b="1" dirty="0" smtClean="0"/>
              <a:t>鉴别</a:t>
            </a:r>
            <a:r>
              <a:rPr lang="zh-CN" altLang="en-US" sz="2400" b="1" dirty="0" smtClean="0"/>
              <a:t>诊断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34076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视神经周围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型</a:t>
            </a:r>
            <a:endParaRPr lang="zh-CN" altLang="en-US" sz="2000" b="1" dirty="0"/>
          </a:p>
        </p:txBody>
      </p:sp>
      <p:pic>
        <p:nvPicPr>
          <p:cNvPr id="3" name="Picture 4" descr="眼眶炎性假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449835" cy="4382648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755576" y="62068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</a:t>
            </a:r>
            <a:r>
              <a:rPr lang="zh-CN" altLang="en-US" sz="2400" b="1" dirty="0" smtClean="0"/>
              <a:t>鉴别</a:t>
            </a:r>
            <a:r>
              <a:rPr lang="zh-CN" altLang="en-US" sz="2400" b="1" dirty="0" smtClean="0"/>
              <a:t>诊断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2007-8-17-14226113"/>
          <p:cNvPicPr>
            <a:picLocks noChangeAspect="1" noChangeArrowheads="1"/>
          </p:cNvPicPr>
          <p:nvPr/>
        </p:nvPicPr>
        <p:blipFill>
          <a:blip r:embed="rId2" cstate="print"/>
          <a:srcRect l="21148" b="43854"/>
          <a:stretch>
            <a:fillRect/>
          </a:stretch>
        </p:blipFill>
        <p:spPr bwMode="auto">
          <a:xfrm>
            <a:off x="971600" y="2132856"/>
            <a:ext cx="3622625" cy="2631182"/>
          </a:xfrm>
          <a:prstGeom prst="rect">
            <a:avLst/>
          </a:prstGeom>
          <a:noFill/>
        </p:spPr>
      </p:pic>
      <p:pic>
        <p:nvPicPr>
          <p:cNvPr id="249859" name="Picture 3" descr="2007-8-17-14226161"/>
          <p:cNvPicPr>
            <a:picLocks noChangeAspect="1" noChangeArrowheads="1"/>
          </p:cNvPicPr>
          <p:nvPr/>
        </p:nvPicPr>
        <p:blipFill>
          <a:blip r:embed="rId3" cstate="print"/>
          <a:srcRect r="13795" b="43853"/>
          <a:stretch>
            <a:fillRect/>
          </a:stretch>
        </p:blipFill>
        <p:spPr bwMode="auto">
          <a:xfrm>
            <a:off x="4572000" y="2132856"/>
            <a:ext cx="3960440" cy="2631182"/>
          </a:xfrm>
          <a:prstGeom prst="rect">
            <a:avLst/>
          </a:prstGeom>
          <a:noFill/>
        </p:spPr>
      </p:pic>
      <p:sp>
        <p:nvSpPr>
          <p:cNvPr id="249863" name="Line 7"/>
          <p:cNvSpPr>
            <a:spLocks noChangeShapeType="1"/>
          </p:cNvSpPr>
          <p:nvPr/>
        </p:nvSpPr>
        <p:spPr bwMode="auto">
          <a:xfrm flipV="1">
            <a:off x="1403648" y="3356992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9864" name="Line 8"/>
          <p:cNvSpPr>
            <a:spLocks noChangeShapeType="1"/>
          </p:cNvSpPr>
          <p:nvPr/>
        </p:nvSpPr>
        <p:spPr bwMode="auto">
          <a:xfrm flipV="1">
            <a:off x="5436096" y="3284984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87624" y="436510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ea typeface="宋体" pitchFamily="2" charset="-122"/>
              </a:rPr>
              <a:t>增强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99592" y="1340768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视神经周围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型</a:t>
            </a:r>
            <a:endParaRPr lang="zh-CN" altLang="en-US" sz="2400" b="1" dirty="0"/>
          </a:p>
        </p:txBody>
      </p:sp>
      <p:sp>
        <p:nvSpPr>
          <p:cNvPr id="12" name="矩形 11"/>
          <p:cNvSpPr/>
          <p:nvPr/>
        </p:nvSpPr>
        <p:spPr>
          <a:xfrm>
            <a:off x="971600" y="479715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急性期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55576" y="62068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</a:t>
            </a:r>
            <a:r>
              <a:rPr lang="zh-CN" altLang="en-US" sz="2400" b="1" dirty="0" smtClean="0"/>
              <a:t>鉴别</a:t>
            </a:r>
            <a:r>
              <a:rPr lang="zh-CN" altLang="en-US" sz="2400" b="1" dirty="0" smtClean="0"/>
              <a:t>诊断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2005香港 012"/>
          <p:cNvPicPr>
            <a:picLocks noChangeAspect="1" noChangeArrowheads="1"/>
          </p:cNvPicPr>
          <p:nvPr/>
        </p:nvPicPr>
        <p:blipFill>
          <a:blip r:embed="rId2" cstate="print"/>
          <a:srcRect t="15662" b="26771"/>
          <a:stretch>
            <a:fillRect/>
          </a:stretch>
        </p:blipFill>
        <p:spPr bwMode="auto">
          <a:xfrm>
            <a:off x="2843808" y="1844824"/>
            <a:ext cx="489654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6067" name="Picture 3" descr="2005香港 011"/>
          <p:cNvPicPr>
            <a:picLocks noChangeAspect="1" noChangeArrowheads="1"/>
          </p:cNvPicPr>
          <p:nvPr/>
        </p:nvPicPr>
        <p:blipFill>
          <a:blip r:embed="rId3" cstate="print"/>
          <a:srcRect b="17082"/>
          <a:stretch>
            <a:fillRect/>
          </a:stretch>
        </p:blipFill>
        <p:spPr bwMode="auto">
          <a:xfrm>
            <a:off x="1187624" y="1844824"/>
            <a:ext cx="4248472" cy="2507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259632" y="119675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latin typeface="宋体" pitchFamily="2" charset="-122"/>
                <a:ea typeface="宋体" pitchFamily="2" charset="-122"/>
              </a:rPr>
              <a:t>炎性假瘤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---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弥漫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型</a:t>
            </a:r>
            <a:endParaRPr lang="zh-CN" altLang="en-US" sz="2000" b="1" dirty="0"/>
          </a:p>
        </p:txBody>
      </p:sp>
      <p:sp>
        <p:nvSpPr>
          <p:cNvPr id="5" name="矩形 4"/>
          <p:cNvSpPr/>
          <p:nvPr/>
        </p:nvSpPr>
        <p:spPr>
          <a:xfrm>
            <a:off x="1259632" y="4437112"/>
            <a:ext cx="6336704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眶内低密度脂肪密度影为软组织密度影取代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眼外肌增粗，泪腺增大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眼外肌与肌锥内软组织影无明确分界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b="1" dirty="0" smtClean="0">
                <a:latin typeface="宋体" pitchFamily="2" charset="-122"/>
                <a:ea typeface="宋体" pitchFamily="2" charset="-122"/>
              </a:rPr>
              <a:t>视神经可不受累而被眶内脂肪浸润影包绕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62068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</a:t>
            </a:r>
            <a:r>
              <a:rPr lang="zh-CN" altLang="en-US" sz="2400" b="1" dirty="0" smtClean="0"/>
              <a:t>鉴别</a:t>
            </a:r>
            <a:r>
              <a:rPr lang="zh-CN" altLang="en-US" sz="2400" b="1" dirty="0" smtClean="0"/>
              <a:t>诊断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83671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概述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1484784"/>
            <a:ext cx="6624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病理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眼眶脂肪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水肿，细胞间隙增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宽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眼眶纤维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结缔组织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增生并新生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血管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形成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外肌肌腹肥大，肌纤维横断面肥大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255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pic>
        <p:nvPicPr>
          <p:cNvPr id="5" name="Picture 2" descr="10-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3645024"/>
            <a:ext cx="2841364" cy="1728192"/>
          </a:xfrm>
          <a:prstGeom prst="rect">
            <a:avLst/>
          </a:prstGeom>
          <a:noFill/>
          <a:ln w="38100" cap="flat">
            <a:solidFill>
              <a:srgbClr val="0070C0"/>
            </a:solidFill>
          </a:ln>
        </p:spPr>
      </p:pic>
      <p:pic>
        <p:nvPicPr>
          <p:cNvPr id="6" name="Picture 4" descr="10-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0152" y="1844824"/>
            <a:ext cx="2880320" cy="1731191"/>
          </a:xfrm>
          <a:prstGeom prst="rect">
            <a:avLst/>
          </a:prstGeom>
          <a:noFill/>
          <a:ln w="38100" cap="flat">
            <a:solidFill>
              <a:srgbClr val="0070C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827584" y="3429000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–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外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肌病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理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改变：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水肿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单核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炎性细胞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浸润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粘多糖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沉积（GAG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脂肪变性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    纤维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增生和透明样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变性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0152" y="321297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CC"/>
                </a:solidFill>
                <a:latin typeface="宋体" pitchFamily="2" charset="-122"/>
              </a:rPr>
              <a:t>眶脂肪</a:t>
            </a:r>
            <a:endParaRPr lang="zh-CN" altLang="en-US" b="1" dirty="0">
              <a:solidFill>
                <a:srgbClr val="0000CC"/>
              </a:solidFill>
              <a:latin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40152" y="501317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rgbClr val="0000CC"/>
                </a:solidFill>
                <a:latin typeface="+mn-ea"/>
              </a:rPr>
              <a:t>眼外肌</a:t>
            </a:r>
            <a:endParaRPr lang="zh-CN" altLang="en-US" b="1" dirty="0">
              <a:solidFill>
                <a:srgbClr val="0000CC"/>
              </a:solidFill>
              <a:latin typeface="+mn-e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15614" t="72159" r="34129"/>
          <a:stretch>
            <a:fillRect/>
          </a:stretch>
        </p:blipFill>
        <p:spPr bwMode="auto">
          <a:xfrm>
            <a:off x="4932040" y="5345832"/>
            <a:ext cx="3888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8104" y="249289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 CT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：</a:t>
            </a:r>
            <a:endParaRPr lang="en-US" altLang="zh-CN" sz="24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眼上静脉增粗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海绵窦增大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眼外肌增粗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眼球突出</a:t>
            </a:r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图片 4" descr="颈动脉海绵窦瘘"/>
          <p:cNvPicPr/>
          <p:nvPr/>
        </p:nvPicPr>
        <p:blipFill>
          <a:blip r:embed="rId2" cstate="print">
            <a:lum bright="10000" contrast="40000"/>
          </a:blip>
          <a:srcRect l="3166" t="36000" r="53563" b="44032"/>
          <a:stretch>
            <a:fillRect/>
          </a:stretch>
        </p:blipFill>
        <p:spPr bwMode="auto">
          <a:xfrm>
            <a:off x="1115616" y="2420888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15616" y="148478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颈动脉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海绵窦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瘘</a:t>
            </a:r>
            <a:endParaRPr lang="zh-CN" altLang="en-US" sz="28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259632" y="4077072"/>
            <a:ext cx="986408" cy="41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71600" y="69269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</a:t>
            </a:r>
            <a:r>
              <a:rPr lang="zh-CN" altLang="en-US" sz="2400" b="1" dirty="0" smtClean="0"/>
              <a:t>鉴别</a:t>
            </a:r>
            <a:r>
              <a:rPr lang="zh-CN" altLang="en-US" sz="2400" b="1" dirty="0" smtClean="0"/>
              <a:t>诊断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2132856"/>
            <a:ext cx="3743325" cy="3011488"/>
          </a:xfrm>
          <a:ln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 l="36375"/>
          <a:stretch>
            <a:fillRect/>
          </a:stretch>
        </p:blipFill>
        <p:spPr bwMode="auto">
          <a:xfrm>
            <a:off x="971600" y="2132856"/>
            <a:ext cx="264265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7624" y="141277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颈动脉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海绵窦</a:t>
            </a: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瘘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6084168" y="2348880"/>
            <a:ext cx="4572000" cy="19971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眼上静脉增粗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海绵窦瘤样增大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眼外肌增粗</a:t>
            </a:r>
            <a:endParaRPr lang="en-US" altLang="zh-CN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 眶上裂扩大</a:t>
            </a:r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69269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甲状腺相关性眼病 </a:t>
            </a:r>
            <a:r>
              <a:rPr lang="en-US" altLang="zh-CN" sz="2400" b="1" dirty="0" smtClean="0">
                <a:latin typeface="+mn-ea"/>
              </a:rPr>
              <a:t>---</a:t>
            </a:r>
            <a:r>
              <a:rPr lang="zh-CN" altLang="en-US" sz="2400" b="1" dirty="0" smtClean="0"/>
              <a:t>鉴别</a:t>
            </a:r>
            <a:r>
              <a:rPr lang="zh-CN" altLang="en-US" sz="2400" b="1" dirty="0" smtClean="0"/>
              <a:t>诊断</a:t>
            </a:r>
            <a:endParaRPr lang="zh-CN" altLang="en-US" sz="24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75656" y="2348880"/>
            <a:ext cx="5940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6600" b="1" dirty="0">
                <a:solidFill>
                  <a:schemeClr val="accent2"/>
                </a:solidFill>
                <a:latin typeface="Script MT Bold" pitchFamily="66" charset="0"/>
                <a:cs typeface="Arial" pitchFamily="34" charset="0"/>
              </a:rPr>
              <a:t>Thank You </a:t>
            </a:r>
            <a:r>
              <a:rPr kumimoji="1" lang="en-US" altLang="zh-CN" sz="6600" b="1" dirty="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!</a:t>
            </a:r>
            <a:endParaRPr kumimoji="1" lang="en-US" altLang="zh-CN" sz="6600" b="1" i="0" dirty="0">
              <a:solidFill>
                <a:schemeClr val="accent2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611560" y="1988840"/>
            <a:ext cx="8532440" cy="4114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N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：没有症状或体征             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0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级）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--</a:t>
            </a:r>
            <a:r>
              <a:rPr lang="en-US" altLang="zh-CN" sz="1800" dirty="0" smtClean="0"/>
              <a:t>  </a:t>
            </a:r>
            <a:r>
              <a:rPr lang="zh-CN" altLang="en-US" sz="1800" dirty="0" smtClean="0"/>
              <a:t>no signs or symptoms</a:t>
            </a:r>
            <a:endParaRPr lang="en-US" altLang="zh-CN" sz="18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O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：只有症状，上睑挛缩和凝视   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级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1800" dirty="0" smtClean="0"/>
              <a:t> only signs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S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：软组织受累的症状和体征     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级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--</a:t>
            </a:r>
            <a:r>
              <a:rPr lang="zh-CN" altLang="en-US" sz="1800" dirty="0" smtClean="0"/>
              <a:t>  soft-tissue involvement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 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P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眼球前突大于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20mm         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级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Proptosis</a:t>
            </a:r>
            <a:endParaRPr lang="en-US" altLang="zh-CN" sz="20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E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：眼外肌受累（通常伴复视）   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级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600" b="1" dirty="0" smtClean="0">
                <a:latin typeface="宋体" pitchFamily="2" charset="-122"/>
                <a:ea typeface="宋体" pitchFamily="2" charset="-122"/>
              </a:rPr>
              <a:t>--  </a:t>
            </a:r>
            <a:r>
              <a:rPr lang="zh-CN" altLang="en-US" sz="1600" dirty="0" smtClean="0"/>
              <a:t>Extraocular muscle  involvement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C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：角膜受累（主要由于突眼所致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级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1800" dirty="0" smtClean="0"/>
              <a:t>Corneal involvement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S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视力丧失（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视神经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受累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引起） 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级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1800" b="1" dirty="0" smtClean="0">
                <a:latin typeface="宋体" pitchFamily="2" charset="-122"/>
                <a:ea typeface="宋体" pitchFamily="2" charset="-122"/>
              </a:rPr>
              <a:t>-- </a:t>
            </a:r>
            <a:r>
              <a:rPr lang="zh-CN" altLang="en-US" sz="1800" dirty="0" smtClean="0"/>
              <a:t>sight loss</a:t>
            </a:r>
            <a:endParaRPr lang="en-US" altLang="zh-CN" sz="1800" b="1" dirty="0" smtClean="0">
              <a:latin typeface="宋体" pitchFamily="2" charset="-122"/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62068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概述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560" y="141277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/>
              <a:t>   临床分级</a:t>
            </a:r>
            <a:r>
              <a:rPr lang="en-US" altLang="zh-CN" sz="2000" b="1" dirty="0" smtClean="0"/>
              <a:t>--- </a:t>
            </a:r>
            <a:r>
              <a:rPr lang="zh-CN" altLang="en-US" sz="2000" b="1" dirty="0" smtClean="0"/>
              <a:t>NOSPECS     </a:t>
            </a:r>
            <a:r>
              <a:rPr lang="en-US" altLang="zh-CN" sz="2000" b="1" dirty="0" smtClean="0"/>
              <a:t>---------------     </a:t>
            </a:r>
            <a:r>
              <a:rPr lang="zh-CN" altLang="en-US" sz="2000" b="1" dirty="0" smtClean="0"/>
              <a:t>缩写</a:t>
            </a:r>
            <a:r>
              <a:rPr lang="zh-CN" altLang="en-US" sz="2000" b="1" dirty="0" smtClean="0"/>
              <a:t>第一英文</a:t>
            </a:r>
            <a:r>
              <a:rPr lang="zh-CN" altLang="en-US" sz="2000" b="1" dirty="0" smtClean="0"/>
              <a:t>字母</a:t>
            </a:r>
            <a:r>
              <a:rPr lang="en-US" altLang="zh-CN" sz="2400" b="1" dirty="0" smtClean="0"/>
              <a:t> 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62068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概述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1268760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临床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表现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611560" y="1916832"/>
            <a:ext cx="72008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甲亢的典型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症状：怕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热、心悸、手颤、情绪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激动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rgbClr val="3C8C93"/>
              </a:buClr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   体重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下降、胫前水肿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等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部典型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特征：上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睑退缩、下落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迟缓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rgbClr val="3C8C93"/>
              </a:buClr>
            </a:pP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眼睑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肿胀、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疼痛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rgbClr val="3C8C93"/>
              </a:buClr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  单眼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或双眼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突出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rgbClr val="3C8C93"/>
              </a:buClr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  眼球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活动受限及复视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等</a:t>
            </a:r>
            <a:endParaRPr lang="en-US" altLang="zh-CN" sz="20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6926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概述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141277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  诊断标准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眼睑退缩合并以下条件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之一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83568" y="2060848"/>
            <a:ext cx="806489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甲状腺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功能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异常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血清 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 TT3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TT4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FT3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FT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水平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升高</a:t>
            </a:r>
            <a:endParaRPr lang="en-US" altLang="zh-CN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</a:pP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-- TSH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水平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下降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眼球突出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眼球突出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度≥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20mm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</a:pP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双眼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球凸度相差＞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2mm</a:t>
            </a: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眼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外肌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受累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眼球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活动受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限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视神经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功能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障碍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---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视力下降</a:t>
            </a:r>
            <a:endParaRPr lang="en-US" altLang="zh-CN" sz="2000" b="1" dirty="0" smtClean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tx1"/>
              </a:buClr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瞳孔反射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、色觉、视野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异常，无法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用其他病变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  <a:cs typeface="Times New Roman" pitchFamily="18" charset="0"/>
              </a:rPr>
              <a:t>解释</a:t>
            </a:r>
            <a:endParaRPr lang="en-US" altLang="zh-CN" sz="2000" b="1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088" y="2320925"/>
            <a:ext cx="8231188" cy="254823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/>
              <a:t>  </a:t>
            </a: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+mn-ea"/>
              </a:rPr>
              <a:t>眼睑退缩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+mn-ea"/>
              </a:rPr>
              <a:t>眼球突出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+mn-ea"/>
              </a:rPr>
              <a:t>眼</a:t>
            </a:r>
            <a:r>
              <a:rPr lang="zh-CN" altLang="en-US" sz="2000" b="1" dirty="0">
                <a:latin typeface="+mn-ea"/>
              </a:rPr>
              <a:t>外</a:t>
            </a:r>
            <a:r>
              <a:rPr lang="zh-CN" altLang="en-US" sz="2000" b="1" dirty="0" smtClean="0">
                <a:latin typeface="+mn-ea"/>
              </a:rPr>
              <a:t>肌肥大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83671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概述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0072" y="2204864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 三</a:t>
            </a:r>
            <a:r>
              <a:rPr lang="zh-CN" altLang="en-US" sz="2400" b="1" kern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大特点</a:t>
            </a:r>
            <a:endParaRPr lang="zh-CN" altLang="en-US" sz="14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150" r="3241"/>
          <a:stretch>
            <a:fillRect/>
          </a:stretch>
        </p:blipFill>
        <p:spPr bwMode="auto">
          <a:xfrm>
            <a:off x="1619672" y="1772816"/>
            <a:ext cx="32877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 flipV="1">
            <a:off x="1403648" y="4365104"/>
            <a:ext cx="36004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268760"/>
            <a:ext cx="5844580" cy="940966"/>
          </a:xfrm>
          <a:noFill/>
          <a:ln/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眼球突出影像学评价</a:t>
            </a:r>
            <a:endParaRPr lang="zh-CN" altLang="en-US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348880"/>
            <a:ext cx="6994525" cy="4042792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+mn-ea"/>
              </a:rPr>
              <a:t>以内、外皉连线为基线进行</a:t>
            </a:r>
            <a:r>
              <a:rPr lang="zh-CN" altLang="en-US" sz="2000" b="1" dirty="0" smtClean="0">
                <a:latin typeface="+mn-ea"/>
              </a:rPr>
              <a:t>测量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+mn-ea"/>
              </a:rPr>
              <a:t>两</a:t>
            </a:r>
            <a:r>
              <a:rPr lang="zh-CN" altLang="en-US" sz="2000" b="1" dirty="0" smtClean="0">
                <a:latin typeface="+mn-ea"/>
              </a:rPr>
              <a:t>眼差≯</a:t>
            </a:r>
            <a:r>
              <a:rPr lang="en-US" altLang="zh-CN" sz="2000" b="1" dirty="0" smtClean="0">
                <a:latin typeface="+mn-ea"/>
              </a:rPr>
              <a:t>2mm</a:t>
            </a: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+mn-ea"/>
              </a:rPr>
              <a:t>突眼 </a:t>
            </a:r>
            <a:r>
              <a:rPr lang="en-US" altLang="zh-CN" sz="2000" b="1" dirty="0" smtClean="0">
                <a:latin typeface="+mn-ea"/>
              </a:rPr>
              <a:t>1mm = </a:t>
            </a:r>
            <a:r>
              <a:rPr lang="zh-CN" altLang="en-US" sz="2000" b="1" dirty="0" smtClean="0">
                <a:latin typeface="+mn-ea"/>
              </a:rPr>
              <a:t>眼内容物增加</a:t>
            </a:r>
            <a:r>
              <a:rPr lang="en-US" altLang="zh-CN" sz="2000" b="1" dirty="0" smtClean="0">
                <a:latin typeface="+mn-ea"/>
              </a:rPr>
              <a:t>1ml</a:t>
            </a: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中国人正常眼球突出度双眼在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12-14mm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  大于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18mm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或双眼突出度差值超过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2mm -- 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眼球突出</a:t>
            </a:r>
          </a:p>
          <a:p>
            <a:pPr>
              <a:lnSpc>
                <a:spcPct val="150000"/>
              </a:lnSpc>
              <a:buFont typeface="宋体" pitchFamily="2" charset="-122"/>
              <a:buChar char="‥"/>
            </a:pPr>
            <a:endParaRPr lang="en-US" altLang="zh-CN" sz="2000" b="1" dirty="0" smtClean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6926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  <p:pic>
        <p:nvPicPr>
          <p:cNvPr id="6" name="Picture 3" descr="sinus-1"/>
          <p:cNvPicPr>
            <a:picLocks noChangeAspect="1" noChangeArrowheads="1"/>
          </p:cNvPicPr>
          <p:nvPr/>
        </p:nvPicPr>
        <p:blipFill>
          <a:blip r:embed="rId2" cstate="print"/>
          <a:srcRect l="10394" t="2557" r="16360" b="49326"/>
          <a:stretch>
            <a:fillRect/>
          </a:stretch>
        </p:blipFill>
        <p:spPr bwMode="auto">
          <a:xfrm>
            <a:off x="5767387" y="1988840"/>
            <a:ext cx="3376613" cy="20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/>
        </p:nvCxnSpPr>
        <p:spPr>
          <a:xfrm flipV="1">
            <a:off x="6300192" y="2708920"/>
            <a:ext cx="22322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69269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2800" b="1" dirty="0" smtClean="0">
                <a:latin typeface="+mn-ea"/>
              </a:rPr>
              <a:t>  甲状腺相关性眼病 </a:t>
            </a:r>
            <a:r>
              <a:rPr lang="en-US" altLang="zh-CN" sz="2400" b="1" dirty="0" smtClean="0">
                <a:latin typeface="+mn-ea"/>
              </a:rPr>
              <a:t>--- </a:t>
            </a:r>
            <a:r>
              <a:rPr lang="zh-CN" altLang="en-US" sz="2400" b="1" dirty="0" smtClean="0">
                <a:latin typeface="+mn-ea"/>
              </a:rPr>
              <a:t>影像学表现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1988840"/>
            <a:ext cx="58326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40000"/>
              </a:spcBef>
              <a:buFont typeface="宋体" pitchFamily="2" charset="-122"/>
              <a:buChar char="‥"/>
            </a:pP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b="1" dirty="0" smtClean="0">
                <a:latin typeface="+mn-ea"/>
              </a:rPr>
              <a:t>眼球突出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40000"/>
              </a:spcBef>
              <a:buFont typeface="宋体" pitchFamily="2" charset="-122"/>
              <a:buChar char="‥"/>
            </a:pPr>
            <a:r>
              <a:rPr lang="en-US" altLang="zh-CN" sz="2000" b="1" dirty="0" smtClean="0">
                <a:latin typeface="+mn-ea"/>
              </a:rPr>
              <a:t> </a:t>
            </a:r>
            <a:r>
              <a:rPr lang="zh-CN" altLang="en-US" sz="2000" b="1" dirty="0" smtClean="0">
                <a:latin typeface="+mn-ea"/>
              </a:rPr>
              <a:t>眼</a:t>
            </a:r>
            <a:r>
              <a:rPr lang="zh-CN" altLang="en-US" sz="2000" b="1" dirty="0" smtClean="0">
                <a:latin typeface="+mn-ea"/>
              </a:rPr>
              <a:t>外</a:t>
            </a:r>
            <a:r>
              <a:rPr lang="zh-CN" altLang="en-US" sz="2000" b="1" dirty="0" smtClean="0">
                <a:latin typeface="+mn-ea"/>
              </a:rPr>
              <a:t>肌肌腹肥大</a:t>
            </a:r>
            <a:endParaRPr lang="en-US" altLang="zh-CN" sz="20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40000"/>
              </a:spcBef>
              <a:buFont typeface="宋体" pitchFamily="2" charset="-122"/>
              <a:buChar char="‥"/>
            </a:pPr>
            <a:r>
              <a:rPr lang="zh-CN" altLang="en-US" sz="2000" b="1" dirty="0" smtClean="0">
                <a:latin typeface="+mn-ea"/>
              </a:rPr>
              <a:t> 球</a:t>
            </a:r>
            <a:r>
              <a:rPr lang="zh-CN" altLang="en-US" sz="2000" b="1" dirty="0" smtClean="0">
                <a:latin typeface="+mn-ea"/>
              </a:rPr>
              <a:t>后脂肪</a:t>
            </a:r>
            <a:r>
              <a:rPr lang="zh-CN" altLang="en-US" sz="2000" b="1" dirty="0" smtClean="0">
                <a:latin typeface="+mn-ea"/>
              </a:rPr>
              <a:t>增多</a:t>
            </a:r>
            <a:endParaRPr lang="en-US" altLang="zh-CN" sz="2000" b="1" dirty="0" smtClean="0">
              <a:latin typeface="+mn-ea"/>
            </a:endParaRPr>
          </a:p>
          <a:p>
            <a:pPr>
              <a:spcBef>
                <a:spcPct val="40000"/>
              </a:spcBef>
              <a:buFont typeface="宋体" pitchFamily="2" charset="-122"/>
              <a:buChar char="‥"/>
            </a:pPr>
            <a:r>
              <a:rPr lang="en-US" altLang="zh-CN" sz="2000" b="1" dirty="0" smtClean="0">
                <a:latin typeface="+mn-ea"/>
              </a:rPr>
              <a:t> </a:t>
            </a:r>
            <a:r>
              <a:rPr lang="zh-CN" altLang="en-US" sz="2000" b="1" dirty="0" smtClean="0">
                <a:latin typeface="+mn-ea"/>
              </a:rPr>
              <a:t>其他</a:t>
            </a:r>
            <a:r>
              <a:rPr lang="zh-CN" altLang="en-US" sz="2000" b="1" dirty="0" smtClean="0">
                <a:latin typeface="+mn-ea"/>
              </a:rPr>
              <a:t>眼眶结构异常</a:t>
            </a:r>
            <a:r>
              <a:rPr lang="zh-CN" altLang="en-US" sz="2000" b="1" dirty="0" smtClean="0">
                <a:latin typeface="+mn-ea"/>
              </a:rPr>
              <a:t>改变</a:t>
            </a:r>
            <a:endParaRPr lang="en-US" altLang="zh-CN" sz="2000" b="1" dirty="0" smtClean="0">
              <a:latin typeface="+mn-ea"/>
            </a:endParaRPr>
          </a:p>
          <a:p>
            <a:pPr>
              <a:spcBef>
                <a:spcPct val="40000"/>
              </a:spcBef>
              <a:buFont typeface="Arial" pitchFamily="34" charset="0"/>
              <a:buChar char="–"/>
            </a:pPr>
            <a:r>
              <a:rPr lang="zh-CN" altLang="en-US" sz="2000" b="1" dirty="0" smtClean="0">
                <a:latin typeface="+mn-ea"/>
              </a:rPr>
              <a:t>  泪腺增大</a:t>
            </a:r>
            <a:endParaRPr lang="en-US" altLang="zh-CN" sz="2000" b="1" dirty="0" smtClean="0">
              <a:latin typeface="+mn-ea"/>
            </a:endParaRPr>
          </a:p>
          <a:p>
            <a:pPr>
              <a:spcBef>
                <a:spcPct val="40000"/>
              </a:spcBef>
              <a:buFont typeface="Arial" pitchFamily="34" charset="0"/>
              <a:buChar char="–"/>
            </a:pPr>
            <a:r>
              <a:rPr lang="zh-CN" altLang="en-US" sz="2000" b="1" dirty="0" smtClean="0">
                <a:latin typeface="+mn-ea"/>
              </a:rPr>
              <a:t>  眼上静脉</a:t>
            </a:r>
            <a:endParaRPr lang="en-US" altLang="zh-CN" sz="2000" b="1" dirty="0" smtClean="0">
              <a:latin typeface="+mn-ea"/>
            </a:endParaRPr>
          </a:p>
          <a:p>
            <a:pPr>
              <a:spcBef>
                <a:spcPct val="40000"/>
              </a:spcBef>
              <a:buFont typeface="Arial" pitchFamily="34" charset="0"/>
              <a:buChar char="–"/>
            </a:pPr>
            <a:r>
              <a:rPr lang="zh-CN" altLang="en-US" sz="2000" b="1" dirty="0" smtClean="0">
                <a:latin typeface="+mn-ea"/>
              </a:rPr>
              <a:t>  视神经</a:t>
            </a:r>
            <a:r>
              <a:rPr lang="zh-CN" altLang="en-US" sz="2000" b="1" dirty="0" smtClean="0">
                <a:latin typeface="+mn-ea"/>
              </a:rPr>
              <a:t>增</a:t>
            </a:r>
            <a:r>
              <a:rPr lang="zh-CN" altLang="en-US" sz="2000" b="1" dirty="0" smtClean="0">
                <a:latin typeface="+mn-ea"/>
              </a:rPr>
              <a:t>粗</a:t>
            </a:r>
            <a:endParaRPr lang="en-US" altLang="zh-CN" sz="2000" b="1" dirty="0" smtClean="0">
              <a:latin typeface="+mn-ea"/>
            </a:endParaRPr>
          </a:p>
          <a:p>
            <a:pPr>
              <a:spcBef>
                <a:spcPct val="40000"/>
              </a:spcBef>
              <a:buFont typeface="Arial" pitchFamily="34" charset="0"/>
              <a:buChar char="–"/>
            </a:pPr>
            <a:r>
              <a:rPr lang="en-US" altLang="zh-CN" sz="2000" b="1" dirty="0" smtClean="0">
                <a:latin typeface="+mn-ea"/>
              </a:rPr>
              <a:t> </a:t>
            </a:r>
            <a:r>
              <a:rPr lang="en-US" altLang="zh-CN" sz="2000" b="1" dirty="0" smtClean="0">
                <a:latin typeface="+mn-ea"/>
              </a:rPr>
              <a:t> </a:t>
            </a:r>
            <a:r>
              <a:rPr lang="zh-CN" altLang="en-US" sz="2000" b="1" dirty="0" smtClean="0">
                <a:latin typeface="+mn-ea"/>
              </a:rPr>
              <a:t>眼睑</a:t>
            </a:r>
            <a:r>
              <a:rPr lang="zh-CN" altLang="en-US" sz="2000" b="1" dirty="0" smtClean="0">
                <a:latin typeface="+mn-ea"/>
              </a:rPr>
              <a:t>肿胀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 typeface="宋体" pitchFamily="2" charset="-122"/>
              <a:buChar char="‥"/>
            </a:pPr>
            <a:endParaRPr lang="zh-CN" altLang="en-US" sz="20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1412776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b="1" dirty="0" smtClean="0">
                <a:latin typeface="宋体" pitchFamily="2" charset="-122"/>
                <a:ea typeface="宋体" pitchFamily="2" charset="-122"/>
              </a:rPr>
              <a:t> 主要影像学征象</a:t>
            </a:r>
            <a:endParaRPr lang="zh-CN" altLang="en-US" sz="2400" dirty="0"/>
          </a:p>
        </p:txBody>
      </p:sp>
      <p:pic>
        <p:nvPicPr>
          <p:cNvPr id="5" name="Picture 3" descr="IM_0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844824"/>
            <a:ext cx="4038600" cy="3671887"/>
          </a:xfrm>
          <a:prstGeom prst="rect">
            <a:avLst/>
          </a:prstGeom>
          <a:noFill/>
        </p:spPr>
      </p:pic>
      <p:cxnSp>
        <p:nvCxnSpPr>
          <p:cNvPr id="7" name="直接箭头连接符 6"/>
          <p:cNvCxnSpPr/>
          <p:nvPr/>
        </p:nvCxnSpPr>
        <p:spPr>
          <a:xfrm>
            <a:off x="6588224" y="2924944"/>
            <a:ext cx="338336" cy="410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6156176" y="2996952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PPT助手_模板_769</Template>
  <TotalTime>771</TotalTime>
  <Words>1133</Words>
  <Application>Microsoft Office PowerPoint</Application>
  <PresentationFormat>全屏显示(4:3)</PresentationFormat>
  <Paragraphs>160</Paragraphs>
  <Slides>32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1_默认设计模板</vt:lpstr>
      <vt:lpstr>甲状腺相关性眼病 影像学表现</vt:lpstr>
      <vt:lpstr>幻灯片 2</vt:lpstr>
      <vt:lpstr>幻灯片 3</vt:lpstr>
      <vt:lpstr>幻灯片 4</vt:lpstr>
      <vt:lpstr>幻灯片 5</vt:lpstr>
      <vt:lpstr>幻灯片 6</vt:lpstr>
      <vt:lpstr>幻灯片 7</vt:lpstr>
      <vt:lpstr>  眼球突出影像学评价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   双侧眼外肌非对称累及</vt:lpstr>
      <vt:lpstr>    双侧眼外肌非对称累及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微软系统</cp:lastModifiedBy>
  <cp:revision>93</cp:revision>
  <dcterms:modified xsi:type="dcterms:W3CDTF">2014-04-11T14:59:02Z</dcterms:modified>
</cp:coreProperties>
</file>