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11" r:id="rId3"/>
    <p:sldId id="312" r:id="rId4"/>
    <p:sldId id="348" r:id="rId5"/>
    <p:sldId id="349" r:id="rId6"/>
    <p:sldId id="313" r:id="rId7"/>
    <p:sldId id="314" r:id="rId8"/>
    <p:sldId id="315" r:id="rId9"/>
    <p:sldId id="316" r:id="rId10"/>
    <p:sldId id="322" r:id="rId11"/>
    <p:sldId id="317" r:id="rId12"/>
    <p:sldId id="331" r:id="rId13"/>
    <p:sldId id="263" r:id="rId14"/>
    <p:sldId id="264" r:id="rId15"/>
    <p:sldId id="266" r:id="rId16"/>
    <p:sldId id="267" r:id="rId17"/>
    <p:sldId id="268" r:id="rId18"/>
    <p:sldId id="273" r:id="rId19"/>
    <p:sldId id="347" r:id="rId20"/>
    <p:sldId id="342" r:id="rId21"/>
    <p:sldId id="343" r:id="rId22"/>
    <p:sldId id="275" r:id="rId23"/>
    <p:sldId id="327" r:id="rId24"/>
    <p:sldId id="339" r:id="rId25"/>
    <p:sldId id="344" r:id="rId26"/>
    <p:sldId id="341" r:id="rId27"/>
    <p:sldId id="338" r:id="rId28"/>
    <p:sldId id="340" r:id="rId29"/>
    <p:sldId id="277" r:id="rId30"/>
    <p:sldId id="281" r:id="rId31"/>
    <p:sldId id="283" r:id="rId32"/>
    <p:sldId id="346" r:id="rId33"/>
    <p:sldId id="284" r:id="rId34"/>
    <p:sldId id="345" r:id="rId35"/>
    <p:sldId id="299" r:id="rId36"/>
    <p:sldId id="335" r:id="rId37"/>
    <p:sldId id="334" r:id="rId38"/>
    <p:sldId id="336" r:id="rId39"/>
    <p:sldId id="301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8" d="100"/>
          <a:sy n="78" d="100"/>
        </p:scale>
        <p:origin x="-846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8B98E-6A42-4C48-AC9F-BF79E94FB5B2}" type="datetimeFigureOut">
              <a:rPr lang="zh-CN" altLang="en-US" smtClean="0"/>
              <a:t>2014-2-24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2CE15-2830-40E1-85F0-DB1A9FE89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91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Increased attenuation in the venous sinuses also may be seen in patients with dehydration, an elevated hematocrit level, or a subjacent subarachnoid or subdural hemorrhage.</a:t>
            </a:r>
            <a:r>
              <a:rPr lang="en-US" altLang="zh-CN" baseline="0" dirty="0" smtClean="0"/>
              <a:t> a close comparison of sinus attenuation with arterial attenuation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2CE15-2830-40E1-85F0-DB1A9FE89B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09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周围强化说明什么？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2CE15-2830-40E1-85F0-DB1A9FE89B3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02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they are most commonly seen in the transverse and superior sagittal sinuses on anatomic images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2CE15-2830-40E1-85F0-DB1A9FE89B3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50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2CE15-2830-40E1-85F0-DB1A9FE89B3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9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与邻近脑动脉比较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2CE15-2830-40E1-85F0-DB1A9FE89B3B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0C0-6A40-4CCD-9ABB-064D4B8CCBBF}" type="datetimeFigureOut">
              <a:rPr lang="zh-CN" altLang="en-US" smtClean="0"/>
              <a:t>2014-2-24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5F8-2991-41E0-A9DC-DC2D31052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27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0C0-6A40-4CCD-9ABB-064D4B8CCBBF}" type="datetimeFigureOut">
              <a:rPr lang="zh-CN" altLang="en-US" smtClean="0"/>
              <a:t>2014-2-24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5F8-2991-41E0-A9DC-DC2D31052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45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0C0-6A40-4CCD-9ABB-064D4B8CCBBF}" type="datetimeFigureOut">
              <a:rPr lang="zh-CN" altLang="en-US" smtClean="0"/>
              <a:t>2014-2-24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5F8-2991-41E0-A9DC-DC2D31052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37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0C0-6A40-4CCD-9ABB-064D4B8CCBBF}" type="datetimeFigureOut">
              <a:rPr lang="zh-CN" altLang="en-US" smtClean="0"/>
              <a:t>2014-2-24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5F8-2991-41E0-A9DC-DC2D31052BC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268760"/>
            <a:ext cx="9144000" cy="144016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53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0C0-6A40-4CCD-9ABB-064D4B8CCBBF}" type="datetimeFigureOut">
              <a:rPr lang="zh-CN" altLang="en-US" smtClean="0"/>
              <a:t>2014-2-24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5F8-2991-41E0-A9DC-DC2D31052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83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0C0-6A40-4CCD-9ABB-064D4B8CCBBF}" type="datetimeFigureOut">
              <a:rPr lang="zh-CN" altLang="en-US" smtClean="0"/>
              <a:t>2014-2-24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5F8-2991-41E0-A9DC-DC2D31052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73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0C0-6A40-4CCD-9ABB-064D4B8CCBBF}" type="datetimeFigureOut">
              <a:rPr lang="zh-CN" altLang="en-US" smtClean="0"/>
              <a:t>2014-2-24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5F8-2991-41E0-A9DC-DC2D31052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56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0C0-6A40-4CCD-9ABB-064D4B8CCBBF}" type="datetimeFigureOut">
              <a:rPr lang="zh-CN" altLang="en-US" smtClean="0"/>
              <a:t>2014-2-24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5F8-2991-41E0-A9DC-DC2D31052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77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0C0-6A40-4CCD-9ABB-064D4B8CCBBF}" type="datetimeFigureOut">
              <a:rPr lang="zh-CN" altLang="en-US" smtClean="0"/>
              <a:t>2014-2-24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5F8-2991-41E0-A9DC-DC2D31052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07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0C0-6A40-4CCD-9ABB-064D4B8CCBBF}" type="datetimeFigureOut">
              <a:rPr lang="zh-CN" altLang="en-US" smtClean="0"/>
              <a:t>2014-2-24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5F8-2991-41E0-A9DC-DC2D31052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05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0C0-6A40-4CCD-9ABB-064D4B8CCBBF}" type="datetimeFigureOut">
              <a:rPr lang="zh-CN" altLang="en-US" smtClean="0"/>
              <a:t>2014-2-24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5F8-2991-41E0-A9DC-DC2D31052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95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130C0-6A40-4CCD-9ABB-064D4B8CCBBF}" type="datetimeFigureOut">
              <a:rPr lang="zh-CN" altLang="en-US" smtClean="0"/>
              <a:t>2014-2-24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25F8-2991-41E0-A9DC-DC2D31052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2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981075"/>
            <a:ext cx="8137525" cy="2305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5400" dirty="0" smtClean="0"/>
              <a:t>脑静脉窦血栓之诊断概要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005064"/>
            <a:ext cx="6400800" cy="17750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福建医科大学附属第一医院影像科</a:t>
            </a:r>
            <a:endParaRPr lang="en-US" altLang="zh-CN" sz="2800" b="1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endParaRPr lang="en-US" altLang="zh-CN" sz="2800" b="1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郑    贤     应</a:t>
            </a:r>
          </a:p>
        </p:txBody>
      </p:sp>
    </p:spTree>
    <p:extLst>
      <p:ext uri="{BB962C8B-B14F-4D97-AF65-F5344CB8AC3E}">
        <p14:creationId xmlns:p14="http://schemas.microsoft.com/office/powerpoint/2010/main" val="3313244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 </a:t>
            </a:r>
            <a:r>
              <a:rPr lang="en-US" altLang="zh-CN" b="1" dirty="0"/>
              <a:t>C</a:t>
            </a:r>
            <a:r>
              <a:rPr lang="en-US" altLang="zh-CN" b="1" dirty="0" smtClean="0"/>
              <a:t>hronic stage  (&gt;15-day-old)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+mj-lt"/>
              </a:rPr>
              <a:t>the signal in a chronic thrombus is typically </a:t>
            </a:r>
            <a:r>
              <a:rPr lang="en-US" altLang="zh-CN" dirty="0" err="1" smtClean="0">
                <a:solidFill>
                  <a:srgbClr val="C00000"/>
                </a:solidFill>
                <a:latin typeface="+mj-lt"/>
              </a:rPr>
              <a:t>isointense</a:t>
            </a:r>
            <a:r>
              <a:rPr lang="en-US" altLang="zh-CN" dirty="0" smtClean="0">
                <a:solidFill>
                  <a:srgbClr val="C00000"/>
                </a:solidFill>
                <a:latin typeface="+mj-lt"/>
              </a:rPr>
              <a:t> or </a:t>
            </a:r>
            <a:r>
              <a:rPr lang="en-US" altLang="zh-CN" dirty="0" err="1" smtClean="0">
                <a:solidFill>
                  <a:srgbClr val="C00000"/>
                </a:solidFill>
                <a:latin typeface="+mj-lt"/>
              </a:rPr>
              <a:t>hyperintense</a:t>
            </a:r>
            <a:r>
              <a:rPr lang="en-US" altLang="zh-CN" dirty="0" smtClean="0">
                <a:solidFill>
                  <a:srgbClr val="C00000"/>
                </a:solidFill>
                <a:latin typeface="+mj-lt"/>
              </a:rPr>
              <a:t> on T2WI and </a:t>
            </a:r>
            <a:r>
              <a:rPr lang="en-US" altLang="zh-CN" dirty="0" err="1" smtClean="0">
                <a:solidFill>
                  <a:srgbClr val="C00000"/>
                </a:solidFill>
                <a:latin typeface="+mj-lt"/>
              </a:rPr>
              <a:t>isointense</a:t>
            </a:r>
            <a:r>
              <a:rPr lang="en-US" altLang="zh-CN" dirty="0" smtClean="0">
                <a:solidFill>
                  <a:srgbClr val="C00000"/>
                </a:solidFill>
                <a:latin typeface="+mj-lt"/>
              </a:rPr>
              <a:t> on T1WI</a:t>
            </a:r>
          </a:p>
          <a:p>
            <a:endParaRPr lang="en-US" altLang="zh-CN" dirty="0" smtClean="0">
              <a:latin typeface="+mj-lt"/>
            </a:endParaRPr>
          </a:p>
          <a:p>
            <a:r>
              <a:rPr lang="en-US" altLang="zh-CN" dirty="0" smtClean="0">
                <a:latin typeface="+mj-lt"/>
              </a:rPr>
              <a:t>Sinus enhancement is presumably secondary to an organized thrombus with intrinsic vascularization  as well as to slow flow in </a:t>
            </a:r>
            <a:r>
              <a:rPr lang="en-US" altLang="zh-CN" dirty="0" err="1" smtClean="0">
                <a:latin typeface="+mj-lt"/>
              </a:rPr>
              <a:t>dural</a:t>
            </a:r>
            <a:r>
              <a:rPr lang="en-US" altLang="zh-CN" dirty="0" smtClean="0">
                <a:latin typeface="+mj-lt"/>
              </a:rPr>
              <a:t> and </a:t>
            </a:r>
            <a:r>
              <a:rPr lang="en-US" altLang="zh-CN" dirty="0" err="1" smtClean="0">
                <a:latin typeface="+mj-lt"/>
              </a:rPr>
              <a:t>intrathrombus</a:t>
            </a:r>
            <a:r>
              <a:rPr lang="en-US" altLang="zh-CN" dirty="0" smtClean="0">
                <a:latin typeface="+mj-lt"/>
              </a:rPr>
              <a:t> collateral channels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75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47750"/>
            <a:ext cx="40481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4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047750"/>
            <a:ext cx="39909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5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000" dirty="0" smtClean="0"/>
              <a:t>主要</a:t>
            </a:r>
            <a:r>
              <a:rPr lang="en-US" altLang="zh-CN" sz="6000" dirty="0" smtClean="0"/>
              <a:t>CT</a:t>
            </a:r>
            <a:r>
              <a:rPr lang="zh-CN" altLang="en-US" sz="6000" dirty="0" smtClean="0"/>
              <a:t>征象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543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2362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正常静脉窦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CT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值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9" r="2882"/>
          <a:stretch/>
        </p:blipFill>
        <p:spPr bwMode="auto">
          <a:xfrm>
            <a:off x="2642518" y="1916832"/>
            <a:ext cx="3858964" cy="439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6804248" y="320305"/>
            <a:ext cx="1008112" cy="15696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rgbClr val="C00000"/>
                </a:solidFill>
              </a:rPr>
              <a:t>？</a:t>
            </a:r>
            <a:endParaRPr lang="zh-CN" alt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正常颅脑组织</a:t>
            </a:r>
            <a:r>
              <a:rPr lang="en-US" altLang="zh-CN" b="1" dirty="0" smtClean="0">
                <a:ea typeface="黑体" panose="02010609060101010101" pitchFamily="49" charset="-122"/>
              </a:rPr>
              <a:t>CT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值</a:t>
            </a:r>
            <a:endParaRPr lang="zh-CN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脑灰质</a:t>
            </a:r>
            <a:r>
              <a:rPr lang="en-US" altLang="zh-CN" dirty="0" smtClean="0"/>
              <a:t>CT</a:t>
            </a:r>
            <a:r>
              <a:rPr lang="zh-CN" altLang="en-US" dirty="0" smtClean="0"/>
              <a:t>值</a:t>
            </a:r>
            <a:r>
              <a:rPr lang="en-US" altLang="zh-CN" dirty="0" smtClean="0"/>
              <a:t>34-39Hu</a:t>
            </a:r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r>
              <a:rPr lang="zh-CN" altLang="en-US" dirty="0" smtClean="0"/>
              <a:t>脑白质</a:t>
            </a:r>
            <a:r>
              <a:rPr lang="en-US" altLang="zh-CN" dirty="0" smtClean="0"/>
              <a:t>CT</a:t>
            </a:r>
            <a:r>
              <a:rPr lang="zh-CN" altLang="en-US" dirty="0" smtClean="0"/>
              <a:t>值</a:t>
            </a:r>
            <a:r>
              <a:rPr lang="en-US" altLang="zh-CN" dirty="0" smtClean="0"/>
              <a:t>26-29Hu</a:t>
            </a:r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r>
              <a:rPr lang="zh-CN" altLang="en-US" dirty="0" smtClean="0"/>
              <a:t>静脉窦</a:t>
            </a:r>
            <a:r>
              <a:rPr lang="en-US" altLang="zh-CN" dirty="0" smtClean="0"/>
              <a:t>CT</a:t>
            </a:r>
            <a:r>
              <a:rPr lang="zh-CN" altLang="en-US" dirty="0" smtClean="0"/>
              <a:t>值</a:t>
            </a:r>
            <a:r>
              <a:rPr lang="en-US" altLang="zh-CN" dirty="0" smtClean="0">
                <a:solidFill>
                  <a:srgbClr val="C00000"/>
                </a:solidFill>
              </a:rPr>
              <a:t>40-60Hu</a:t>
            </a:r>
          </a:p>
        </p:txBody>
      </p:sp>
    </p:spTree>
    <p:extLst>
      <p:ext uri="{BB962C8B-B14F-4D97-AF65-F5344CB8AC3E}">
        <p14:creationId xmlns:p14="http://schemas.microsoft.com/office/powerpoint/2010/main" val="5868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6000" dirty="0" smtClean="0"/>
              <a:t>直接征像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4067944" y="4501862"/>
            <a:ext cx="1008112" cy="15696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rgbClr val="C00000"/>
                </a:solidFill>
              </a:rPr>
              <a:t>？</a:t>
            </a:r>
            <a:endParaRPr lang="zh-CN" alt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束带征（索条征）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628775"/>
            <a:ext cx="3975100" cy="49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398621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高密度三角征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628775"/>
            <a:ext cx="39846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39846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0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陈吓飞_02_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88913"/>
            <a:ext cx="38179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陈吓飞_02_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8913"/>
            <a:ext cx="38068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740025" y="5229225"/>
            <a:ext cx="323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9pPr>
          </a:lstStyle>
          <a:p>
            <a:pPr eaLnBrk="1" hangingPunct="1"/>
            <a:r>
              <a:rPr lang="zh-CN" altLang="en-US" sz="2400"/>
              <a:t>直窦及大脑大静脉血栓</a:t>
            </a: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5644691" y="3464416"/>
            <a:ext cx="504056" cy="14401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1835696" y="3284984"/>
            <a:ext cx="504056" cy="14401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7" y="548680"/>
            <a:ext cx="23907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2" y="548680"/>
            <a:ext cx="21812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ubs.rsna.org/na101/home/literatum/publisher/rsna/journals/content/radiographics/2006/radiographics.2006.26.issue-suppl_1/rg.26si065505/production/images/large/g06oc05t01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4704"/>
            <a:ext cx="851535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55575" y="84768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Causes of and Predisposing Factors for Cerebral Venous Thrombosis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60350"/>
            <a:ext cx="3925887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3929063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893570" y="5759471"/>
            <a:ext cx="53367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9pPr>
          </a:lstStyle>
          <a:p>
            <a:pPr eaLnBrk="1" hangingPunct="1"/>
            <a:r>
              <a:rPr lang="zh-CN" altLang="en-US" sz="2400" dirty="0" smtClean="0"/>
              <a:t>深静脉血栓</a:t>
            </a:r>
            <a:r>
              <a:rPr lang="en-US" altLang="zh-CN" sz="2400" dirty="0" smtClean="0"/>
              <a:t>: </a:t>
            </a:r>
            <a:r>
              <a:rPr lang="zh-CN" altLang="en-US" sz="2400" dirty="0" smtClean="0"/>
              <a:t>基底静脉</a:t>
            </a:r>
            <a:r>
              <a:rPr lang="zh-CN" altLang="en-US" sz="2400" dirty="0"/>
              <a:t>及直窦密度</a:t>
            </a:r>
            <a:r>
              <a:rPr lang="zh-CN" altLang="en-US" sz="2400" dirty="0" smtClean="0"/>
              <a:t>增高</a:t>
            </a:r>
            <a:endParaRPr lang="zh-CN" altLang="en-US" sz="2400" dirty="0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6320631" y="2060848"/>
            <a:ext cx="371872" cy="43204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1655403" y="2054384"/>
            <a:ext cx="359494" cy="43204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6506567" y="2791381"/>
            <a:ext cx="371872" cy="43204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6667222" y="3429000"/>
            <a:ext cx="371872" cy="43204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高密度血栓占</a:t>
            </a:r>
            <a:r>
              <a:rPr lang="en-US" altLang="zh-CN" dirty="0" smtClean="0"/>
              <a:t>25%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7236296" y="2348880"/>
            <a:ext cx="1008112" cy="15696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rgbClr val="C00000"/>
                </a:solidFill>
              </a:rPr>
              <a:t>？</a:t>
            </a:r>
            <a:endParaRPr lang="zh-CN" alt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林豪_01_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00" y="1052736"/>
            <a:ext cx="41910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林豪_01_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00" y="1052736"/>
            <a:ext cx="4572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260476" y="5596858"/>
            <a:ext cx="46230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双侧横窦及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右侧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乙状窦血栓</a:t>
            </a:r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6039424" y="3588020"/>
            <a:ext cx="371872" cy="43204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959620" y="3211644"/>
            <a:ext cx="504056" cy="216024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7574864" y="3588020"/>
            <a:ext cx="288032" cy="43204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6854784" y="4838953"/>
            <a:ext cx="1008112" cy="15696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rgbClr val="C00000"/>
                </a:solidFill>
              </a:rPr>
              <a:t>？</a:t>
            </a:r>
            <a:endParaRPr lang="zh-CN" alt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8" t="20375" r="9164" b="14781"/>
          <a:stretch>
            <a:fillRect/>
          </a:stretch>
        </p:blipFill>
        <p:spPr bwMode="auto">
          <a:xfrm>
            <a:off x="96838" y="333375"/>
            <a:ext cx="4475162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2944" r="15924" b="20375"/>
          <a:stretch>
            <a:fillRect/>
          </a:stretch>
        </p:blipFill>
        <p:spPr bwMode="auto">
          <a:xfrm>
            <a:off x="4572000" y="333375"/>
            <a:ext cx="4354513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265488" y="5661025"/>
            <a:ext cx="44028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右侧横窦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血栓   </a:t>
            </a:r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充盈缺损</a:t>
            </a:r>
            <a:endParaRPr lang="zh-CN" altLang="en-US" sz="2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5772472" y="3632448"/>
            <a:ext cx="371872" cy="43204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1187624" y="3452232"/>
            <a:ext cx="371872" cy="43204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E:\静脉窦血栓\黄志军\黄志军_04_0018.jpg"/>
          <p:cNvPicPr>
            <a:picLocks noChangeAspect="1" noChangeArrowheads="1"/>
          </p:cNvPicPr>
          <p:nvPr/>
        </p:nvPicPr>
        <p:blipFill rotWithShape="1">
          <a:blip r:embed="rId2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 t="11773" r="19057" b="9737"/>
          <a:stretch/>
        </p:blipFill>
        <p:spPr>
          <a:xfrm>
            <a:off x="2851036" y="1099200"/>
            <a:ext cx="3441928" cy="38698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069441" y="5484315"/>
            <a:ext cx="3005118" cy="58477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E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mpty delta sign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4111000" y="4097444"/>
            <a:ext cx="360040" cy="36004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1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86"/>
            <a:ext cx="4572000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g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" b="3818"/>
          <a:stretch/>
        </p:blipFill>
        <p:spPr bwMode="auto">
          <a:xfrm>
            <a:off x="4581520" y="849385"/>
            <a:ext cx="4562480" cy="416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8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E:\静脉窦血栓\黄志军\黄志军_07_0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t="16094" r="6690" b="18246"/>
          <a:stretch/>
        </p:blipFill>
        <p:spPr>
          <a:xfrm>
            <a:off x="2159657" y="1340768"/>
            <a:ext cx="4824685" cy="38865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" name="直接箭头连接符 3"/>
          <p:cNvCxnSpPr/>
          <p:nvPr/>
        </p:nvCxnSpPr>
        <p:spPr>
          <a:xfrm flipV="1">
            <a:off x="5618192" y="2996012"/>
            <a:ext cx="537984" cy="4329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5438172" y="2276872"/>
            <a:ext cx="360040" cy="57606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4704772" y="1979712"/>
            <a:ext cx="360040" cy="57606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flipH="1">
            <a:off x="7308304" y="2852936"/>
            <a:ext cx="1008112" cy="15696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rgbClr val="C00000"/>
                </a:solidFill>
              </a:rPr>
              <a:t>？</a:t>
            </a:r>
            <a:endParaRPr lang="zh-CN" alt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9" r="2325"/>
          <a:stretch/>
        </p:blipFill>
        <p:spPr bwMode="auto">
          <a:xfrm>
            <a:off x="4556368" y="1535841"/>
            <a:ext cx="4480952" cy="39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ubs.rsna.org/na101/home/literatum/publisher/rsna/journals/content/radiographics/2006/radiographics.2006.26.issue-suppl_1/rg.26si055174/production/images/medium/g06oc03g26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" y="1535841"/>
            <a:ext cx="4524307" cy="39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3888" y="6021288"/>
            <a:ext cx="3236463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Pseudo empty delta sign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29" y="404664"/>
            <a:ext cx="15525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18764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131840" y="5661248"/>
            <a:ext cx="3647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A</a:t>
            </a:r>
            <a:r>
              <a:rPr lang="en-US" altLang="zh-CN" sz="2800" b="1" dirty="0" smtClean="0"/>
              <a:t>rachnoid granulations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319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6000" dirty="0" smtClean="0"/>
              <a:t>间接征像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4043620"/>
            <a:ext cx="7772400" cy="1470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sz="4000" dirty="0" smtClean="0">
                <a:solidFill>
                  <a:srgbClr val="C00000"/>
                </a:solidFill>
              </a:rPr>
              <a:t>静脉性梗死、水肿、静脉性出血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郑贤应\Desktop\图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4" y="692696"/>
            <a:ext cx="8643937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38974" y="46364"/>
            <a:ext cx="8487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Clinical Features of Cerebral Venous Thrombosis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8401"/>
            <a:ext cx="3281297" cy="409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29" y="1196975"/>
            <a:ext cx="3259237" cy="406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7466013" y="1798638"/>
            <a:ext cx="45878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9pPr>
          </a:lstStyle>
          <a:p>
            <a:pPr eaLnBrk="1" hangingPunct="1"/>
            <a:endParaRPr lang="zh-CN" altLang="zh-CN"/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6070810" y="3213821"/>
            <a:ext cx="589422" cy="34799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563888" y="3140968"/>
            <a:ext cx="0" cy="50405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2339752" y="2724052"/>
            <a:ext cx="0" cy="50405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6660232" y="3392996"/>
            <a:ext cx="0" cy="50405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5220073" y="2636912"/>
            <a:ext cx="0" cy="50405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8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许传林_01_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56" y="1923256"/>
            <a:ext cx="38862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许传林_01_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7" t="26608" r="20370" b="25049"/>
          <a:stretch>
            <a:fillRect/>
          </a:stretch>
        </p:blipFill>
        <p:spPr bwMode="auto">
          <a:xfrm>
            <a:off x="4567456" y="1923256"/>
            <a:ext cx="3828832" cy="382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559104" y="476672"/>
            <a:ext cx="63046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9pPr>
          </a:lstStyle>
          <a:p>
            <a:pPr eaLnBrk="1" hangingPunct="1"/>
            <a:r>
              <a:rPr lang="zh-CN" altLang="en-US" sz="2400" dirty="0" smtClean="0"/>
              <a:t>     左</a:t>
            </a:r>
            <a:r>
              <a:rPr lang="zh-CN" altLang="en-US" sz="2400" dirty="0"/>
              <a:t>侧额顶叶静脉性</a:t>
            </a:r>
            <a:r>
              <a:rPr lang="zh-CN" altLang="en-US" sz="2400" dirty="0" smtClean="0"/>
              <a:t>脑梗死伴</a:t>
            </a:r>
            <a:r>
              <a:rPr lang="zh-CN" altLang="en-US" sz="2400" dirty="0"/>
              <a:t>静脉性脑出血</a:t>
            </a: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5652120" y="2348880"/>
            <a:ext cx="504056" cy="43204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2915816" y="3781296"/>
            <a:ext cx="504056" cy="43204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6985928" y="3068960"/>
            <a:ext cx="250368" cy="5526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" y="1196752"/>
            <a:ext cx="4191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35" y="1544414"/>
            <a:ext cx="4567693" cy="39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叶广飞_02_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0" y="1196752"/>
            <a:ext cx="4021138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叶广飞_02_0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88" y="1217712"/>
            <a:ext cx="399415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536319" y="408306"/>
            <a:ext cx="353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9pPr>
          </a:lstStyle>
          <a:p>
            <a:pPr eaLnBrk="1" hangingPunct="1"/>
            <a:r>
              <a:rPr lang="zh-CN" altLang="en-US" sz="2400" dirty="0"/>
              <a:t>右侧额顶叶静脉性脑出血</a:t>
            </a:r>
          </a:p>
        </p:txBody>
      </p:sp>
    </p:spTree>
    <p:extLst>
      <p:ext uri="{BB962C8B-B14F-4D97-AF65-F5344CB8AC3E}">
        <p14:creationId xmlns:p14="http://schemas.microsoft.com/office/powerpoint/2010/main" val="17006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全星星动脉性血肿_02_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t="9454" r="18811" b="31287"/>
          <a:stretch>
            <a:fillRect/>
          </a:stretch>
        </p:blipFill>
        <p:spPr bwMode="auto">
          <a:xfrm>
            <a:off x="2087513" y="400229"/>
            <a:ext cx="4968974" cy="496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243752" y="5776306"/>
            <a:ext cx="26564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动脉性脑出血</a:t>
            </a:r>
          </a:p>
        </p:txBody>
      </p:sp>
    </p:spTree>
    <p:extLst>
      <p:ext uri="{BB962C8B-B14F-4D97-AF65-F5344CB8AC3E}">
        <p14:creationId xmlns:p14="http://schemas.microsoft.com/office/powerpoint/2010/main" val="1408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张顺_01_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38" y="635536"/>
            <a:ext cx="3816523" cy="455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1042988" y="5922010"/>
            <a:ext cx="688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仿宋_GB2312" pitchFamily="49" charset="-122"/>
              </a:defRPr>
            </a:lvl9pPr>
          </a:lstStyle>
          <a:p>
            <a:pPr eaLnBrk="1" hangingPunct="1"/>
            <a:r>
              <a:rPr lang="zh-CN" altLang="en-US" sz="2400" dirty="0"/>
              <a:t>紫绀型心脏病（法洛氏四联症），高血红蛋白血症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7288832" y="2644170"/>
            <a:ext cx="1008112" cy="15696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rgbClr val="C00000"/>
                </a:solidFill>
              </a:rPr>
              <a:t>？</a:t>
            </a:r>
            <a:endParaRPr lang="zh-CN" altLang="en-US" sz="9600" dirty="0">
              <a:solidFill>
                <a:srgbClr val="C0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3275856" y="3861048"/>
            <a:ext cx="360040" cy="35278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5076056" y="2132856"/>
            <a:ext cx="0" cy="51131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总   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37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主要</a:t>
            </a:r>
            <a:r>
              <a:rPr lang="en-US" altLang="zh-CN" dirty="0" smtClean="0"/>
              <a:t>CT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征像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直接征像：束带征（索条征）、高密度三角征； </a:t>
            </a:r>
            <a:r>
              <a:rPr lang="en-US" altLang="zh-CN" dirty="0" smtClean="0">
                <a:solidFill>
                  <a:srgbClr val="C00000"/>
                </a:solidFill>
              </a:rPr>
              <a:t>CTV</a:t>
            </a:r>
            <a:r>
              <a:rPr lang="zh-CN" altLang="en-US" dirty="0">
                <a:solidFill>
                  <a:srgbClr val="C00000"/>
                </a:solidFill>
              </a:rPr>
              <a:t>见</a:t>
            </a:r>
            <a:r>
              <a:rPr lang="zh-CN" altLang="en-US" dirty="0" smtClean="0">
                <a:solidFill>
                  <a:srgbClr val="C00000"/>
                </a:solidFill>
              </a:rPr>
              <a:t>充盈缺损或空三角征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r>
              <a:rPr lang="zh-CN" altLang="en-US" dirty="0" smtClean="0"/>
              <a:t>间接</a:t>
            </a:r>
            <a:r>
              <a:rPr lang="zh-CN" altLang="en-US" dirty="0" smtClean="0">
                <a:latin typeface="宋体" charset="-122"/>
              </a:rPr>
              <a:t>征像：</a:t>
            </a:r>
            <a:r>
              <a:rPr lang="zh-CN" altLang="en-US" dirty="0" smtClean="0">
                <a:effectLst/>
                <a:latin typeface="宋体" charset="-122"/>
              </a:rPr>
              <a:t>脑肿胀；脑水肿；静脉性脑梗塞；静脉性脑出血等。</a:t>
            </a:r>
            <a:endParaRPr lang="zh-CN" altLang="en-US" dirty="0" smtClean="0">
              <a:latin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12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主要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MRI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征象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流空影消失</a:t>
            </a:r>
            <a:r>
              <a:rPr lang="zh-CN" altLang="en-US" dirty="0" smtClean="0">
                <a:latin typeface="+mj-lt"/>
              </a:rPr>
              <a:t>（</a:t>
            </a:r>
            <a:r>
              <a:rPr lang="en-US" altLang="zh-CN" dirty="0" smtClean="0">
                <a:latin typeface="+mj-lt"/>
              </a:rPr>
              <a:t>T2WI</a:t>
            </a:r>
            <a:r>
              <a:rPr lang="zh-CN" altLang="en-US" dirty="0" smtClean="0">
                <a:latin typeface="+mj-lt"/>
              </a:rPr>
              <a:t>）</a:t>
            </a:r>
            <a:endParaRPr lang="en-US" altLang="zh-CN" dirty="0" smtClean="0">
              <a:latin typeface="+mj-lt"/>
            </a:endParaRPr>
          </a:p>
          <a:p>
            <a:endParaRPr lang="en-US" altLang="zh-CN" dirty="0" smtClean="0">
              <a:latin typeface="+mj-lt"/>
            </a:endParaRPr>
          </a:p>
          <a:p>
            <a:r>
              <a:rPr lang="zh-CN" altLang="en-US" dirty="0" smtClean="0">
                <a:latin typeface="+mj-lt"/>
              </a:rPr>
              <a:t>增强扫描：充盈缺损</a:t>
            </a:r>
            <a:endParaRPr lang="en-US" altLang="zh-CN" dirty="0" smtClean="0">
              <a:latin typeface="+mj-lt"/>
            </a:endParaRPr>
          </a:p>
          <a:p>
            <a:endParaRPr lang="en-US" altLang="zh-CN" dirty="0">
              <a:latin typeface="+mj-lt"/>
            </a:endParaRPr>
          </a:p>
          <a:p>
            <a:r>
              <a:rPr lang="en-US" altLang="zh-CN" dirty="0" smtClean="0">
                <a:latin typeface="+mj-lt"/>
              </a:rPr>
              <a:t>MRV </a:t>
            </a:r>
            <a:r>
              <a:rPr lang="zh-CN" altLang="en-US" dirty="0" smtClean="0">
                <a:latin typeface="+mj-lt"/>
              </a:rPr>
              <a:t>静脉或静脉窦不显影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48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2132856"/>
            <a:ext cx="6838528" cy="1470025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9600" dirty="0" smtClean="0">
                <a:solidFill>
                  <a:srgbClr val="C00000"/>
                </a:solidFill>
              </a:rPr>
              <a:t>谢　谢 ！</a:t>
            </a:r>
          </a:p>
        </p:txBody>
      </p:sp>
    </p:spTree>
    <p:extLst>
      <p:ext uri="{BB962C8B-B14F-4D97-AF65-F5344CB8AC3E}">
        <p14:creationId xmlns:p14="http://schemas.microsoft.com/office/powerpoint/2010/main" val="21830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 t="21397" r="11988" b="16323"/>
          <a:stretch/>
        </p:blipFill>
        <p:spPr bwMode="auto">
          <a:xfrm>
            <a:off x="1207815" y="47081"/>
            <a:ext cx="3359957" cy="335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t="20916" r="9720" b="16804"/>
          <a:stretch/>
        </p:blipFill>
        <p:spPr bwMode="auto">
          <a:xfrm>
            <a:off x="4572000" y="69018"/>
            <a:ext cx="3360001" cy="335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t="21156" r="7751" b="16564"/>
          <a:stretch/>
        </p:blipFill>
        <p:spPr bwMode="auto">
          <a:xfrm>
            <a:off x="1211999" y="3407062"/>
            <a:ext cx="3360001" cy="335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t="21531" r="10901" b="16193"/>
          <a:stretch/>
        </p:blipFill>
        <p:spPr bwMode="auto">
          <a:xfrm>
            <a:off x="4572000" y="3428999"/>
            <a:ext cx="3360001" cy="335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箭头连接符 2"/>
          <p:cNvCxnSpPr/>
          <p:nvPr/>
        </p:nvCxnSpPr>
        <p:spPr>
          <a:xfrm>
            <a:off x="2627784" y="2564904"/>
            <a:ext cx="144016" cy="50405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5940152" y="2564904"/>
            <a:ext cx="144016" cy="50405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483768" y="5877272"/>
            <a:ext cx="144016" cy="50405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6012160" y="5949280"/>
            <a:ext cx="144016" cy="50405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77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3" t="19763" r="18220" b="18226"/>
          <a:stretch/>
        </p:blipFill>
        <p:spPr bwMode="auto">
          <a:xfrm>
            <a:off x="1604048" y="54578"/>
            <a:ext cx="2966448" cy="340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18994" r="15351" b="18994"/>
          <a:stretch/>
        </p:blipFill>
        <p:spPr bwMode="auto">
          <a:xfrm>
            <a:off x="4572000" y="71232"/>
            <a:ext cx="3304384" cy="360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15423" r="14027" b="14791"/>
          <a:stretch/>
        </p:blipFill>
        <p:spPr bwMode="auto">
          <a:xfrm>
            <a:off x="1656778" y="3386302"/>
            <a:ext cx="2912966" cy="336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3017" r="14027" b="17142"/>
          <a:stretch/>
        </p:blipFill>
        <p:spPr bwMode="auto">
          <a:xfrm>
            <a:off x="4571999" y="3386302"/>
            <a:ext cx="3304385" cy="335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96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Acute  stage </a:t>
            </a:r>
            <a:r>
              <a:rPr lang="en-US" altLang="zh-CN" dirty="0"/>
              <a:t>(0–5 days)</a:t>
            </a:r>
            <a:endParaRPr lang="zh-CN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+mj-lt"/>
              </a:rPr>
              <a:t>In the acute stage of thrombus formation, the signal is </a:t>
            </a:r>
            <a:r>
              <a:rPr lang="en-US" altLang="zh-CN" dirty="0" smtClean="0">
                <a:solidFill>
                  <a:srgbClr val="C00000"/>
                </a:solidFill>
                <a:latin typeface="+mj-lt"/>
              </a:rPr>
              <a:t>predominantly </a:t>
            </a:r>
            <a:r>
              <a:rPr lang="en-US" altLang="zh-CN" dirty="0" err="1" smtClean="0">
                <a:solidFill>
                  <a:srgbClr val="C00000"/>
                </a:solidFill>
                <a:latin typeface="+mj-lt"/>
              </a:rPr>
              <a:t>isointense</a:t>
            </a:r>
            <a:r>
              <a:rPr lang="en-US" altLang="zh-CN" dirty="0" smtClean="0">
                <a:solidFill>
                  <a:srgbClr val="C00000"/>
                </a:solidFill>
                <a:latin typeface="+mj-lt"/>
              </a:rPr>
              <a:t> on T1WI and </a:t>
            </a:r>
            <a:r>
              <a:rPr lang="en-US" altLang="zh-CN" dirty="0" err="1" smtClean="0">
                <a:solidFill>
                  <a:srgbClr val="C00000"/>
                </a:solidFill>
                <a:latin typeface="+mj-lt"/>
              </a:rPr>
              <a:t>hypointense</a:t>
            </a:r>
            <a:r>
              <a:rPr lang="en-US" altLang="zh-CN" dirty="0" smtClean="0">
                <a:solidFill>
                  <a:srgbClr val="C00000"/>
                </a:solidFill>
                <a:latin typeface="+mj-lt"/>
              </a:rPr>
              <a:t> on T2WI </a:t>
            </a:r>
            <a:r>
              <a:rPr lang="en-US" altLang="zh-CN" dirty="0" smtClean="0">
                <a:latin typeface="+mj-lt"/>
              </a:rPr>
              <a:t>because of </a:t>
            </a:r>
            <a:r>
              <a:rPr lang="en-US" altLang="zh-CN" dirty="0" err="1" smtClean="0">
                <a:latin typeface="+mj-lt"/>
              </a:rPr>
              <a:t>deoxyhemoglobin</a:t>
            </a:r>
            <a:r>
              <a:rPr lang="en-US" altLang="zh-CN" dirty="0" smtClean="0">
                <a:latin typeface="+mj-lt"/>
              </a:rPr>
              <a:t> in red blood cells trapped in the thrombus </a:t>
            </a:r>
            <a:endParaRPr lang="zh-CN" alt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74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765175"/>
            <a:ext cx="38671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765175"/>
            <a:ext cx="39433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095500"/>
            <a:ext cx="42576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5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err="1"/>
              <a:t>S</a:t>
            </a:r>
            <a:r>
              <a:rPr lang="en-US" altLang="zh-CN" dirty="0" err="1" smtClean="0"/>
              <a:t>ubacute</a:t>
            </a:r>
            <a:r>
              <a:rPr lang="en-US" altLang="zh-CN" dirty="0" smtClean="0"/>
              <a:t> </a:t>
            </a:r>
            <a:r>
              <a:rPr lang="en-US" altLang="zh-CN" dirty="0"/>
              <a:t>stage (6–15 days</a:t>
            </a:r>
            <a:r>
              <a:rPr lang="en-US" altLang="zh-CN" dirty="0" smtClean="0"/>
              <a:t>) </a:t>
            </a:r>
            <a:endParaRPr lang="zh-CN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+mj-lt"/>
              </a:rPr>
              <a:t>In the </a:t>
            </a:r>
            <a:r>
              <a:rPr lang="en-US" altLang="zh-CN" dirty="0" err="1" smtClean="0">
                <a:latin typeface="+mj-lt"/>
              </a:rPr>
              <a:t>subacute</a:t>
            </a:r>
            <a:r>
              <a:rPr lang="en-US" altLang="zh-CN" dirty="0" smtClean="0">
                <a:latin typeface="+mj-lt"/>
              </a:rPr>
              <a:t> stage of thrombus development</a:t>
            </a:r>
            <a:r>
              <a:rPr lang="zh-CN" altLang="en-US" dirty="0" smtClean="0">
                <a:latin typeface="+mj-lt"/>
              </a:rPr>
              <a:t>，</a:t>
            </a:r>
            <a:r>
              <a:rPr lang="en-US" altLang="zh-CN" dirty="0" smtClean="0">
                <a:latin typeface="+mj-lt"/>
              </a:rPr>
              <a:t> the signal is predominantly </a:t>
            </a:r>
            <a:r>
              <a:rPr lang="en-US" altLang="zh-CN" dirty="0" err="1" smtClean="0">
                <a:solidFill>
                  <a:srgbClr val="C00000"/>
                </a:solidFill>
                <a:latin typeface="+mj-lt"/>
              </a:rPr>
              <a:t>hyperintense</a:t>
            </a:r>
            <a:r>
              <a:rPr lang="en-US" altLang="zh-CN" dirty="0" smtClean="0">
                <a:solidFill>
                  <a:srgbClr val="C00000"/>
                </a:solidFill>
                <a:latin typeface="+mj-lt"/>
              </a:rPr>
              <a:t> on both T1WI and T2WI </a:t>
            </a:r>
            <a:r>
              <a:rPr lang="en-US" altLang="zh-CN" dirty="0" smtClean="0">
                <a:latin typeface="+mj-lt"/>
              </a:rPr>
              <a:t>because of </a:t>
            </a:r>
            <a:r>
              <a:rPr lang="en-US" altLang="zh-CN" dirty="0" err="1" smtClean="0">
                <a:latin typeface="+mj-lt"/>
              </a:rPr>
              <a:t>methemoglobin</a:t>
            </a:r>
            <a:r>
              <a:rPr lang="en-US" altLang="zh-CN" dirty="0" smtClean="0">
                <a:latin typeface="+mj-lt"/>
              </a:rPr>
              <a:t> in the thrombus</a:t>
            </a:r>
            <a:endParaRPr lang="zh-CN" alt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48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76672"/>
            <a:ext cx="3933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98" y="476672"/>
            <a:ext cx="40671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6" descr="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2101850"/>
            <a:ext cx="45529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4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805</TotalTime>
  <Words>405</Words>
  <Application>Microsoft Office PowerPoint</Application>
  <PresentationFormat>全屏显示(4:3)</PresentationFormat>
  <Paragraphs>66</Paragraphs>
  <Slides>39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Office 主题​​</vt:lpstr>
      <vt:lpstr>脑静脉窦血栓之诊断概要</vt:lpstr>
      <vt:lpstr>PowerPoint 演示文稿</vt:lpstr>
      <vt:lpstr>PowerPoint 演示文稿</vt:lpstr>
      <vt:lpstr>PowerPoint 演示文稿</vt:lpstr>
      <vt:lpstr>PowerPoint 演示文稿</vt:lpstr>
      <vt:lpstr>Acute  stage (0–5 days)</vt:lpstr>
      <vt:lpstr>PowerPoint 演示文稿</vt:lpstr>
      <vt:lpstr>Subacute stage (6–15 days) </vt:lpstr>
      <vt:lpstr>PowerPoint 演示文稿</vt:lpstr>
      <vt:lpstr> Chronic stage  (&gt;15-day-old)</vt:lpstr>
      <vt:lpstr>PowerPoint 演示文稿</vt:lpstr>
      <vt:lpstr>主要CT征象</vt:lpstr>
      <vt:lpstr>正常静脉窦CT值</vt:lpstr>
      <vt:lpstr>正常颅脑组织CT值</vt:lpstr>
      <vt:lpstr>直接征像</vt:lpstr>
      <vt:lpstr>束带征（索条征）</vt:lpstr>
      <vt:lpstr>高密度三角征</vt:lpstr>
      <vt:lpstr>PowerPoint 演示文稿</vt:lpstr>
      <vt:lpstr>PowerPoint 演示文稿</vt:lpstr>
      <vt:lpstr>PowerPoint 演示文稿</vt:lpstr>
      <vt:lpstr>高密度血栓占25%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间接征像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   结</vt:lpstr>
      <vt:lpstr>主要CT征像</vt:lpstr>
      <vt:lpstr>主要MRI征象</vt:lpstr>
      <vt:lpstr>谢　谢 ！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脑静脉窦血栓之诊断概要</dc:title>
  <dc:creator>郑贤应</dc:creator>
  <cp:lastModifiedBy>ZY02-CT-D09</cp:lastModifiedBy>
  <cp:revision>14</cp:revision>
  <dcterms:created xsi:type="dcterms:W3CDTF">2014-02-23T02:59:49Z</dcterms:created>
  <dcterms:modified xsi:type="dcterms:W3CDTF">2014-02-23T23:28:41Z</dcterms:modified>
</cp:coreProperties>
</file>