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63"/>
  </p:notesMasterIdLst>
  <p:handoutMasterIdLst>
    <p:handoutMasterId r:id="rId64"/>
  </p:handoutMasterIdLst>
  <p:sldIdLst>
    <p:sldId id="256" r:id="rId2"/>
    <p:sldId id="327" r:id="rId3"/>
    <p:sldId id="276" r:id="rId4"/>
    <p:sldId id="277" r:id="rId5"/>
    <p:sldId id="296" r:id="rId6"/>
    <p:sldId id="278" r:id="rId7"/>
    <p:sldId id="279" r:id="rId8"/>
    <p:sldId id="280" r:id="rId9"/>
    <p:sldId id="302" r:id="rId10"/>
    <p:sldId id="373" r:id="rId11"/>
    <p:sldId id="283" r:id="rId12"/>
    <p:sldId id="284" r:id="rId13"/>
    <p:sldId id="328" r:id="rId14"/>
    <p:sldId id="329" r:id="rId15"/>
    <p:sldId id="330" r:id="rId16"/>
    <p:sldId id="388" r:id="rId17"/>
    <p:sldId id="331" r:id="rId18"/>
    <p:sldId id="332" r:id="rId19"/>
    <p:sldId id="333" r:id="rId20"/>
    <p:sldId id="334" r:id="rId21"/>
    <p:sldId id="335" r:id="rId22"/>
    <p:sldId id="336" r:id="rId23"/>
    <p:sldId id="338" r:id="rId24"/>
    <p:sldId id="339" r:id="rId25"/>
    <p:sldId id="286" r:id="rId26"/>
    <p:sldId id="287" r:id="rId27"/>
    <p:sldId id="341" r:id="rId28"/>
    <p:sldId id="393" r:id="rId29"/>
    <p:sldId id="394" r:id="rId30"/>
    <p:sldId id="288" r:id="rId31"/>
    <p:sldId id="386" r:id="rId32"/>
    <p:sldId id="374" r:id="rId33"/>
    <p:sldId id="376" r:id="rId34"/>
    <p:sldId id="375" r:id="rId35"/>
    <p:sldId id="289" r:id="rId36"/>
    <p:sldId id="387" r:id="rId37"/>
    <p:sldId id="378" r:id="rId38"/>
    <p:sldId id="377" r:id="rId39"/>
    <p:sldId id="290" r:id="rId40"/>
    <p:sldId id="379" r:id="rId41"/>
    <p:sldId id="380" r:id="rId42"/>
    <p:sldId id="291" r:id="rId43"/>
    <p:sldId id="316" r:id="rId44"/>
    <p:sldId id="325" r:id="rId45"/>
    <p:sldId id="292" r:id="rId46"/>
    <p:sldId id="382" r:id="rId47"/>
    <p:sldId id="293" r:id="rId48"/>
    <p:sldId id="392" r:id="rId49"/>
    <p:sldId id="294" r:id="rId50"/>
    <p:sldId id="381" r:id="rId51"/>
    <p:sldId id="318" r:id="rId52"/>
    <p:sldId id="343" r:id="rId53"/>
    <p:sldId id="322" r:id="rId54"/>
    <p:sldId id="319" r:id="rId55"/>
    <p:sldId id="320" r:id="rId56"/>
    <p:sldId id="321" r:id="rId57"/>
    <p:sldId id="389" r:id="rId58"/>
    <p:sldId id="391" r:id="rId59"/>
    <p:sldId id="390" r:id="rId60"/>
    <p:sldId id="326" r:id="rId61"/>
    <p:sldId id="323" r:id="rId6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928" y="-84"/>
      </p:cViewPr>
      <p:guideLst>
        <p:guide orient="horz" pos="2880"/>
        <p:guide pos="2160"/>
      </p:guideLst>
    </p:cSldViewPr>
  </p:notesViewPr>
  <p:gridSpacing cx="72033" cy="72033"/>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DB3E9F-D52D-4C4D-81A3-063065D4F0C8}" type="datetimeFigureOut">
              <a:rPr lang="zh-CN" altLang="en-US" smtClean="0"/>
              <a:t>2015/3/30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25A9D0-5454-47C8-9717-DFCC0E793D6D}" type="slidenum">
              <a:rPr lang="zh-CN" altLang="en-US" smtClean="0"/>
              <a:t>‹#›</a:t>
            </a:fld>
            <a:endParaRPr lang="zh-CN" altLang="en-US"/>
          </a:p>
        </p:txBody>
      </p:sp>
    </p:spTree>
    <p:extLst>
      <p:ext uri="{BB962C8B-B14F-4D97-AF65-F5344CB8AC3E}">
        <p14:creationId xmlns:p14="http://schemas.microsoft.com/office/powerpoint/2010/main" val="335751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fld id="{CCEF09D2-E370-496D-9200-78E1FA4F6AEA}" type="datetime1">
              <a:rPr lang="zh-CN" altLang="en-US"/>
              <a:pPr/>
              <a:t>2015/3/30</a:t>
            </a:fld>
            <a:endParaRPr lang="zh-CN" altLang="en-US"/>
          </a:p>
        </p:txBody>
      </p:sp>
      <p:sp>
        <p:nvSpPr>
          <p:cNvPr id="2052"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anchor="ctr"/>
          <a:lstStyle>
            <a:lvl1pPr defTabSz="0">
              <a:spcBef>
                <a:spcPct val="30000"/>
              </a:spcBef>
              <a:defRPr sz="1200">
                <a:solidFill>
                  <a:schemeClr val="tx1"/>
                </a:solidFill>
                <a:latin typeface="Arial" pitchFamily="34" charset="0"/>
              </a:defRPr>
            </a:lvl1pPr>
            <a:lvl2pPr defTabSz="0">
              <a:spcBef>
                <a:spcPct val="30000"/>
              </a:spcBef>
              <a:defRPr sz="1200">
                <a:solidFill>
                  <a:schemeClr val="tx1"/>
                </a:solidFill>
                <a:latin typeface="Arial" pitchFamily="34" charset="0"/>
              </a:defRPr>
            </a:lvl2pPr>
            <a:lvl3pPr defTabSz="0">
              <a:spcBef>
                <a:spcPct val="30000"/>
              </a:spcBef>
              <a:defRPr sz="1200">
                <a:solidFill>
                  <a:schemeClr val="tx1"/>
                </a:solidFill>
                <a:latin typeface="Arial" pitchFamily="34" charset="0"/>
              </a:defRPr>
            </a:lvl3pPr>
            <a:lvl4pPr defTabSz="0">
              <a:spcBef>
                <a:spcPct val="30000"/>
              </a:spcBef>
              <a:defRPr sz="1200">
                <a:solidFill>
                  <a:schemeClr val="tx1"/>
                </a:solidFill>
                <a:latin typeface="Arial" pitchFamily="34" charset="0"/>
              </a:defRPr>
            </a:lvl4pPr>
            <a:lvl5pPr defTabSz="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r>
              <a:rPr lang="zh-CN" altLang="en-US"/>
              <a:t>单击此处编辑母版文本样式</a:t>
            </a:r>
          </a:p>
          <a:p>
            <a:r>
              <a:rPr lang="zh-CN" altLang="en-US"/>
              <a:t>第二级</a:t>
            </a:r>
          </a:p>
          <a:p>
            <a:r>
              <a:rPr lang="zh-CN" altLang="en-US"/>
              <a:t>第三级</a:t>
            </a:r>
          </a:p>
          <a:p>
            <a:r>
              <a:rPr lang="zh-CN" altLang="en-US"/>
              <a:t>第四级</a:t>
            </a:r>
          </a:p>
          <a:p>
            <a:r>
              <a:rPr lang="zh-CN" altLang="en-US"/>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lvl1pPr>
          </a:lstStyle>
          <a:p>
            <a:fld id="{001B766A-C154-400A-AB0D-E14D6894BE10}" type="slidenum">
              <a:rPr lang="zh-CN" altLang="en-US"/>
              <a:pPr/>
              <a:t>‹#›</a:t>
            </a:fld>
            <a:endParaRPr lang="zh-CN" altLang="en-US"/>
          </a:p>
        </p:txBody>
      </p:sp>
    </p:spTree>
    <p:extLst>
      <p:ext uri="{BB962C8B-B14F-4D97-AF65-F5344CB8AC3E}">
        <p14:creationId xmlns:p14="http://schemas.microsoft.com/office/powerpoint/2010/main" val="311851439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幻灯片图像占位符 1"/>
          <p:cNvSpPr>
            <a:spLocks noGrp="1" noRot="1" noChangeAspect="1" noChangeArrowheads="1"/>
          </p:cNvSpPr>
          <p:nvPr>
            <p:ph type="sldImg" idx="4294967295"/>
          </p:nvPr>
        </p:nvSpPr>
        <p:spPr>
          <a:xfrm>
            <a:off x="2317750" y="1738313"/>
            <a:ext cx="4508500" cy="3381375"/>
          </a:xfrm>
          <a:ln w="12700">
            <a:solidFill>
              <a:srgbClr val="000000"/>
            </a:solidFill>
            <a:miter lim="800000"/>
            <a:headEnd/>
            <a:tailEnd/>
          </a:ln>
        </p:spPr>
      </p:sp>
      <p:sp>
        <p:nvSpPr>
          <p:cNvPr id="8195" name="备注占位符 2"/>
          <p:cNvSpPr>
            <a:spLocks noGrp="1" noRot="1" noChangeAspect="1" noChangeArrowheads="1"/>
          </p:cNvSpPr>
          <p:nvPr>
            <p:ph type="body" idx="1"/>
          </p:nvPr>
        </p:nvSpPr>
        <p:spPr bwMode="auto">
          <a:xfrm>
            <a:off x="45720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a:t>Figure 2. Drawing shows a cortical artery with a surrounding VR space crossing from the subarachnoid</a:t>
            </a:r>
            <a:endParaRPr lang="zh-CN" altLang="en-US"/>
          </a:p>
          <a:p>
            <a:pPr eaLnBrk="1" hangingPunct="1">
              <a:spcBef>
                <a:spcPct val="0"/>
              </a:spcBef>
            </a:pPr>
            <a:r>
              <a:rPr lang="en-US" altLang="zh-CN"/>
              <a:t>and subpial spaces through the brain parenchyma. The magnified view on the right shows the anatomic</a:t>
            </a:r>
            <a:endParaRPr lang="zh-CN" altLang="en-US"/>
          </a:p>
          <a:p>
            <a:pPr eaLnBrk="1" hangingPunct="1">
              <a:spcBef>
                <a:spcPct val="0"/>
              </a:spcBef>
            </a:pPr>
            <a:r>
              <a:rPr lang="en-US" altLang="zh-CN"/>
              <a:t>relationship between the artery, VR space, subpial space, and brain parenchyma</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幻灯片图像占位符 1"/>
          <p:cNvSpPr>
            <a:spLocks noGrp="1" noRot="1" noChangeAspect="1" noChangeArrowheads="1"/>
          </p:cNvSpPr>
          <p:nvPr>
            <p:ph type="sldImg" idx="4294967295"/>
          </p:nvPr>
        </p:nvSpPr>
        <p:spPr>
          <a:xfrm>
            <a:off x="-777875" y="3175"/>
            <a:ext cx="2166938" cy="1625600"/>
          </a:xfrm>
          <a:ln w="12700">
            <a:solidFill>
              <a:srgbClr val="000000"/>
            </a:solidFill>
            <a:miter lim="800000"/>
            <a:headEnd/>
            <a:tailEnd/>
          </a:ln>
        </p:spPr>
      </p:sp>
      <p:sp>
        <p:nvSpPr>
          <p:cNvPr id="23555" name="备注占位符 2"/>
          <p:cNvSpPr>
            <a:spLocks noGrp="1" noRot="1" noChangeAspect="1" noChangeArrowheads="1"/>
          </p:cNvSpPr>
          <p:nvPr>
            <p:ph type="body" idx="1"/>
          </p:nvPr>
        </p:nvSpPr>
        <p:spPr bwMode="auto">
          <a:xfrm>
            <a:off x="45720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a:t>Figure 7. Type III</a:t>
            </a:r>
            <a:endParaRPr lang="zh-CN" altLang="en-US"/>
          </a:p>
          <a:p>
            <a:pPr eaLnBrk="1" hangingPunct="1">
              <a:spcBef>
                <a:spcPct val="0"/>
              </a:spcBef>
            </a:pPr>
            <a:r>
              <a:rPr lang="en-US" altLang="zh-CN"/>
              <a:t>VR space in a 25-</a:t>
            </a:r>
            <a:endParaRPr lang="zh-CN" altLang="en-US"/>
          </a:p>
          <a:p>
            <a:pPr eaLnBrk="1" hangingPunct="1">
              <a:spcBef>
                <a:spcPct val="0"/>
              </a:spcBef>
            </a:pPr>
            <a:r>
              <a:rPr lang="en-US" altLang="zh-CN"/>
              <a:t>year-old man. (a) Axial</a:t>
            </a:r>
            <a:endParaRPr lang="zh-CN" altLang="en-US"/>
          </a:p>
          <a:p>
            <a:pPr eaLnBrk="1" hangingPunct="1">
              <a:spcBef>
                <a:spcPct val="0"/>
              </a:spcBef>
            </a:pPr>
            <a:r>
              <a:rPr lang="en-US" altLang="zh-CN"/>
              <a:t>proton-density–</a:t>
            </a:r>
            <a:endParaRPr lang="zh-CN" altLang="en-US"/>
          </a:p>
          <a:p>
            <a:pPr eaLnBrk="1" hangingPunct="1">
              <a:spcBef>
                <a:spcPct val="0"/>
              </a:spcBef>
            </a:pPr>
            <a:r>
              <a:rPr lang="en-US" altLang="zh-CN"/>
              <a:t>weighted image</a:t>
            </a:r>
            <a:endParaRPr lang="zh-CN" altLang="en-US"/>
          </a:p>
          <a:p>
            <a:pPr eaLnBrk="1" hangingPunct="1">
              <a:spcBef>
                <a:spcPct val="0"/>
              </a:spcBef>
            </a:pPr>
            <a:r>
              <a:rPr lang="en-US" altLang="zh-CN"/>
              <a:t>(2620/100) shows a</a:t>
            </a:r>
            <a:endParaRPr lang="zh-CN" altLang="en-US"/>
          </a:p>
          <a:p>
            <a:pPr eaLnBrk="1" hangingPunct="1">
              <a:spcBef>
                <a:spcPct val="0"/>
              </a:spcBef>
            </a:pPr>
            <a:r>
              <a:rPr lang="en-US" altLang="zh-CN"/>
              <a:t>hyperintense spot in</a:t>
            </a:r>
            <a:endParaRPr lang="zh-CN" altLang="en-US"/>
          </a:p>
          <a:p>
            <a:pPr eaLnBrk="1" hangingPunct="1">
              <a:spcBef>
                <a:spcPct val="0"/>
              </a:spcBef>
            </a:pPr>
            <a:r>
              <a:rPr lang="en-US" altLang="zh-CN"/>
              <a:t>the brainstem (arrow).</a:t>
            </a:r>
            <a:endParaRPr lang="zh-CN" altLang="en-US"/>
          </a:p>
          <a:p>
            <a:pPr eaLnBrk="1" hangingPunct="1">
              <a:spcBef>
                <a:spcPct val="0"/>
              </a:spcBef>
            </a:pPr>
            <a:r>
              <a:rPr lang="en-US" altLang="zh-CN"/>
              <a:t>(b) Axial</a:t>
            </a:r>
            <a:endParaRPr lang="zh-CN" altLang="en-US"/>
          </a:p>
          <a:p>
            <a:pPr eaLnBrk="1" hangingPunct="1">
              <a:spcBef>
                <a:spcPct val="0"/>
              </a:spcBef>
            </a:pPr>
            <a:r>
              <a:rPr lang="en-US" altLang="zh-CN"/>
              <a:t>FLAIR image (7292/</a:t>
            </a:r>
            <a:endParaRPr lang="zh-CN" altLang="en-US"/>
          </a:p>
          <a:p>
            <a:pPr eaLnBrk="1" hangingPunct="1">
              <a:spcBef>
                <a:spcPct val="0"/>
              </a:spcBef>
            </a:pPr>
            <a:r>
              <a:rPr lang="en-US" altLang="zh-CN"/>
              <a:t>120) obtained at the</a:t>
            </a:r>
            <a:endParaRPr lang="zh-CN" altLang="en-US"/>
          </a:p>
          <a:p>
            <a:pPr eaLnBrk="1" hangingPunct="1">
              <a:spcBef>
                <a:spcPct val="0"/>
              </a:spcBef>
            </a:pPr>
            <a:r>
              <a:rPr lang="en-US" altLang="zh-CN"/>
              <a:t>same level shows that</a:t>
            </a:r>
            <a:endParaRPr lang="zh-CN" altLang="en-US"/>
          </a:p>
          <a:p>
            <a:pPr eaLnBrk="1" hangingPunct="1">
              <a:spcBef>
                <a:spcPct val="0"/>
              </a:spcBef>
            </a:pPr>
            <a:r>
              <a:rPr lang="en-US" altLang="zh-CN"/>
              <a:t>the spot has CSF-like</a:t>
            </a:r>
            <a:endParaRPr lang="zh-CN" altLang="en-US"/>
          </a:p>
          <a:p>
            <a:pPr eaLnBrk="1" hangingPunct="1">
              <a:spcBef>
                <a:spcPct val="0"/>
              </a:spcBef>
            </a:pPr>
            <a:r>
              <a:rPr lang="en-US" altLang="zh-CN"/>
              <a:t>content without abnormal</a:t>
            </a:r>
            <a:endParaRPr lang="zh-CN" altLang="en-US"/>
          </a:p>
          <a:p>
            <a:pPr eaLnBrk="1" hangingPunct="1">
              <a:spcBef>
                <a:spcPct val="0"/>
              </a:spcBef>
            </a:pPr>
            <a:r>
              <a:rPr lang="en-US" altLang="zh-CN"/>
              <a:t>surrounding</a:t>
            </a:r>
            <a:endParaRPr lang="zh-CN" altLang="en-US"/>
          </a:p>
          <a:p>
            <a:pPr eaLnBrk="1" hangingPunct="1">
              <a:spcBef>
                <a:spcPct val="0"/>
              </a:spcBef>
            </a:pPr>
            <a:r>
              <a:rPr lang="en-US" altLang="zh-CN"/>
              <a:t>signal intensity (arrow).</a:t>
            </a:r>
            <a:endParaRPr lang="zh-CN" altLang="en-US"/>
          </a:p>
          <a:p>
            <a:pPr eaLnBrk="1" hangingPunct="1">
              <a:spcBef>
                <a:spcPct val="0"/>
              </a:spcBef>
            </a:pPr>
            <a:r>
              <a:rPr lang="en-US" altLang="zh-CN"/>
              <a:t>These findings</a:t>
            </a:r>
            <a:endParaRPr lang="zh-CN" altLang="en-US"/>
          </a:p>
          <a:p>
            <a:pPr eaLnBrk="1" hangingPunct="1">
              <a:spcBef>
                <a:spcPct val="0"/>
              </a:spcBef>
            </a:pPr>
            <a:r>
              <a:rPr lang="en-US" altLang="zh-CN"/>
              <a:t>confirm that the spot</a:t>
            </a:r>
            <a:endParaRPr lang="zh-CN" altLang="en-US"/>
          </a:p>
          <a:p>
            <a:pPr eaLnBrk="1" hangingPunct="1">
              <a:spcBef>
                <a:spcPct val="0"/>
              </a:spcBef>
            </a:pPr>
            <a:r>
              <a:rPr lang="en-US" altLang="zh-CN"/>
              <a:t>is a VR space.</a:t>
            </a:r>
            <a:endParaRPr lang="zh-CN" altLang="en-US"/>
          </a:p>
          <a:p>
            <a:pPr eaLnBrk="1" hangingPunct="1">
              <a:spcBef>
                <a:spcPct val="0"/>
              </a:spcBef>
            </a:pPr>
            <a:r>
              <a:rPr lang="en-US" altLang="zh-CN"/>
              <a:t>Figure 8. Type III VR spaces in a 68-year-old man. (a) Axial proton-density–weighted image (2382/100) shows</a:t>
            </a:r>
            <a:endParaRPr lang="zh-CN" altLang="en-US"/>
          </a:p>
          <a:p>
            <a:pPr eaLnBrk="1" hangingPunct="1">
              <a:spcBef>
                <a:spcPct val="0"/>
              </a:spcBef>
            </a:pPr>
            <a:r>
              <a:rPr lang="en-US" altLang="zh-CN"/>
              <a:t>multiple punctate hyperintense areas in the brainstem (arrow). (b) Close-up T2-weighted image (4615/120) clearly</a:t>
            </a:r>
            <a:endParaRPr lang="zh-CN" altLang="en-US"/>
          </a:p>
          <a:p>
            <a:pPr eaLnBrk="1" hangingPunct="1">
              <a:spcBef>
                <a:spcPct val="0"/>
              </a:spcBef>
            </a:pPr>
            <a:r>
              <a:rPr lang="en-US" altLang="zh-CN"/>
              <a:t>shows the fine punctate pattern. (c) Axial FLAIR image (6609/100) shows the CSF-like content of the dots (arrow).</a:t>
            </a:r>
            <a:endParaRPr lang="zh-CN" altLang="en-US"/>
          </a:p>
          <a:p>
            <a:pPr eaLnBrk="1" hangingPunct="1">
              <a:spcBef>
                <a:spcPct val="0"/>
              </a:spcBef>
            </a:pPr>
            <a:r>
              <a:rPr lang="en-US" altLang="zh-CN"/>
              <a:t>No surrounding high signal intensity is seen. The typical configuration and the fact that no high signal intensity is</a:t>
            </a:r>
            <a:endParaRPr lang="zh-CN" altLang="en-US"/>
          </a:p>
          <a:p>
            <a:pPr eaLnBrk="1" hangingPunct="1">
              <a:spcBef>
                <a:spcPct val="0"/>
              </a:spcBef>
            </a:pPr>
            <a:r>
              <a:rPr lang="en-US" altLang="zh-CN"/>
              <a:t>seen on the FLAIR image confirm that the dots are VR spaces.</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幻灯片图像占位符 1"/>
          <p:cNvSpPr>
            <a:spLocks noGrp="1" noRot="1" noChangeAspect="1" noChangeArrowheads="1"/>
          </p:cNvSpPr>
          <p:nvPr>
            <p:ph type="sldImg" idx="4294967295"/>
          </p:nvPr>
        </p:nvSpPr>
        <p:spPr>
          <a:xfrm>
            <a:off x="-681038" y="3175"/>
            <a:ext cx="1973263" cy="1481138"/>
          </a:xfrm>
          <a:ln w="12700">
            <a:solidFill>
              <a:srgbClr val="000000"/>
            </a:solidFill>
            <a:miter lim="800000"/>
            <a:headEnd/>
            <a:tailEnd/>
          </a:ln>
        </p:spPr>
      </p:sp>
      <p:sp>
        <p:nvSpPr>
          <p:cNvPr id="52227" name="备注占位符 2"/>
          <p:cNvSpPr>
            <a:spLocks noGrp="1" noRot="1" noChangeAspect="1" noChangeArrowheads="1"/>
          </p:cNvSpPr>
          <p:nvPr>
            <p:ph type="body" idx="1"/>
          </p:nvPr>
        </p:nvSpPr>
        <p:spPr bwMode="auto">
          <a:xfrm>
            <a:off x="45720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T1, PD, T2</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nvPicPr>
        <p:blipFill>
          <a:blip r:embed="rId2">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p>
            <a:endParaRPr lang="zh-CN" altLang="zh-CN"/>
          </a:p>
        </p:txBody>
      </p:sp>
      <p:sp>
        <p:nvSpPr>
          <p:cNvPr id="6" name="灯片编号占位符 5"/>
          <p:cNvSpPr>
            <a:spLocks noGrp="1"/>
          </p:cNvSpPr>
          <p:nvPr>
            <p:ph type="sldNum" sz="quarter" idx="12"/>
          </p:nvPr>
        </p:nvSpPr>
        <p:spPr/>
        <p:txBody>
          <a:bodyPr/>
          <a:lstStyle/>
          <a:p>
            <a:fld id="{473D9985-7EFE-4395-A423-FD997C462B38}" type="slidenum">
              <a:rPr lang="zh-CN" altLang="en-US" smtClean="0"/>
              <a:pPr/>
              <a:t>‹#›</a:t>
            </a:fld>
            <a:endParaRPr lang="zh-CN" altLang="en-US" sz="1800">
              <a:solidFill>
                <a:schemeClr val="tx1"/>
              </a:solidFill>
              <a:latin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r">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p>
            <a:endParaRPr lang="zh-CN" altLang="zh-CN"/>
          </a:p>
        </p:txBody>
      </p:sp>
      <p:sp>
        <p:nvSpPr>
          <p:cNvPr id="6" name="灯片编号占位符 5"/>
          <p:cNvSpPr>
            <a:spLocks noGrp="1"/>
          </p:cNvSpPr>
          <p:nvPr>
            <p:ph type="sldNum" sz="quarter" idx="12"/>
          </p:nvPr>
        </p:nvSpPr>
        <p:spPr/>
        <p:txBody>
          <a:bodyPr/>
          <a:lstStyle/>
          <a:p>
            <a:fld id="{E1C22A0C-020A-4070-951A-98FF0158AFE1}" type="slidenum">
              <a:rPr lang="zh-CN" altLang="en-US" smtClean="0"/>
              <a:pPr/>
              <a:t>‹#›</a:t>
            </a:fld>
            <a:endParaRPr lang="zh-CN" altLang="en-US" sz="1800">
              <a:solidFill>
                <a:schemeClr val="tx1"/>
              </a:solidFill>
              <a:latin typeface="Arial" pitchFamily="34" charset="0"/>
            </a:endParaRPr>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758006" cy="59404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p>
            <a:endParaRPr lang="zh-CN" altLang="zh-CN"/>
          </a:p>
        </p:txBody>
      </p:sp>
      <p:sp>
        <p:nvSpPr>
          <p:cNvPr id="6" name="灯片编号占位符 5"/>
          <p:cNvSpPr>
            <a:spLocks noGrp="1"/>
          </p:cNvSpPr>
          <p:nvPr>
            <p:ph type="sldNum" sz="quarter" idx="12"/>
          </p:nvPr>
        </p:nvSpPr>
        <p:spPr/>
        <p:txBody>
          <a:bodyPr/>
          <a:lstStyle/>
          <a:p>
            <a:fld id="{6A9A3CDE-01F8-47B6-912E-914DC0DCC7DF}" type="slidenum">
              <a:rPr lang="zh-CN" altLang="en-US" smtClean="0"/>
              <a:pPr/>
              <a:t>‹#›</a:t>
            </a:fld>
            <a:endParaRPr lang="zh-CN" altLang="en-US" sz="1800">
              <a:solidFill>
                <a:schemeClr val="tx1"/>
              </a:solidFill>
              <a:latin typeface="Arial" pitchFamily="34" charset="0"/>
            </a:endParaRPr>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FCD4EB83-6772-4EB6-897D-851D4427F9D9}" type="datetime1">
              <a:rPr lang="zh-CN" altLang="en-US"/>
              <a:pPr/>
              <a:t>2015/3/30</a:t>
            </a:fld>
            <a:endParaRPr lang="zh-CN" altLang="en-US" sz="1800">
              <a:solidFill>
                <a:schemeClr val="tx1"/>
              </a:solidFill>
              <a:latin typeface="Arial" pitchFamily="34" charset="0"/>
            </a:endParaRPr>
          </a:p>
        </p:txBody>
      </p:sp>
      <p:sp>
        <p:nvSpPr>
          <p:cNvPr id="4" name="页脚占位符 3"/>
          <p:cNvSpPr>
            <a:spLocks noGrp="1"/>
          </p:cNvSpPr>
          <p:nvPr>
            <p:ph type="ftr" sz="quarter" idx="11"/>
          </p:nvPr>
        </p:nvSpPr>
        <p:spPr>
          <a:xfrm>
            <a:off x="2667000" y="6356350"/>
            <a:ext cx="3352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7924800" y="6356350"/>
            <a:ext cx="762000" cy="365125"/>
          </a:xfrm>
        </p:spPr>
        <p:txBody>
          <a:bodyPr/>
          <a:lstStyle>
            <a:lvl1pPr>
              <a:defRPr/>
            </a:lvl1pPr>
          </a:lstStyle>
          <a:p>
            <a:fld id="{037D2D30-88F8-44DB-BDE1-E4701F57A469}" type="slidenum">
              <a:rPr lang="zh-CN" altLang="en-US"/>
              <a:pPr/>
              <a:t>‹#›</a:t>
            </a:fld>
            <a:endParaRPr lang="zh-CN" altLang="en-US" sz="1800">
              <a:solidFill>
                <a:schemeClr val="tx1"/>
              </a:solidFill>
              <a:latin typeface="Arial" pitchFamily="34" charset="0"/>
            </a:endParaRPr>
          </a:p>
        </p:txBody>
      </p:sp>
    </p:spTree>
    <p:extLst>
      <p:ext uri="{BB962C8B-B14F-4D97-AF65-F5344CB8AC3E}">
        <p14:creationId xmlns:p14="http://schemas.microsoft.com/office/powerpoint/2010/main" val="1591904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l">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p>
            <a:endParaRPr lang="zh-CN" altLang="zh-CN"/>
          </a:p>
        </p:txBody>
      </p:sp>
      <p:sp>
        <p:nvSpPr>
          <p:cNvPr id="6" name="灯片编号占位符 5"/>
          <p:cNvSpPr>
            <a:spLocks noGrp="1"/>
          </p:cNvSpPr>
          <p:nvPr>
            <p:ph type="sldNum" sz="quarter" idx="12"/>
          </p:nvPr>
        </p:nvSpPr>
        <p:spPr/>
        <p:txBody>
          <a:bodyPr/>
          <a:lstStyle/>
          <a:p>
            <a:fld id="{E7D42B57-4DED-4109-9A6F-A3002509B432}" type="slidenum">
              <a:rPr lang="zh-CN" altLang="en-US" smtClean="0"/>
              <a:pPr/>
              <a:t>‹#›</a:t>
            </a:fld>
            <a:endParaRPr lang="zh-CN" altLang="en-US" sz="1800">
              <a:solidFill>
                <a:schemeClr val="tx1"/>
              </a:solidFill>
              <a:latin typeface="Arial" pitchFamily="34" charset="0"/>
            </a:endParaRPr>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p>
            <a:endParaRPr lang="zh-CN" altLang="zh-CN"/>
          </a:p>
        </p:txBody>
      </p:sp>
      <p:sp>
        <p:nvSpPr>
          <p:cNvPr id="6" name="灯片编号占位符 5"/>
          <p:cNvSpPr>
            <a:spLocks noGrp="1"/>
          </p:cNvSpPr>
          <p:nvPr>
            <p:ph type="sldNum" sz="quarter" idx="12"/>
          </p:nvPr>
        </p:nvSpPr>
        <p:spPr/>
        <p:txBody>
          <a:bodyPr/>
          <a:lstStyle/>
          <a:p>
            <a:fld id="{7690FA0E-9307-43AA-B337-D98835442FBE}" type="slidenum">
              <a:rPr lang="zh-CN" altLang="en-US" smtClean="0"/>
              <a:pPr/>
              <a:t>‹#›</a:t>
            </a:fld>
            <a:endParaRPr lang="zh-CN" altLang="en-US" sz="1800">
              <a:solidFill>
                <a:schemeClr val="tx1"/>
              </a:solidFill>
              <a:latin typeface="Arial" pitchFamily="34" charset="0"/>
            </a:endParaRPr>
          </a:p>
        </p:txBody>
      </p:sp>
      <p:pic>
        <p:nvPicPr>
          <p:cNvPr id="7" name="图片 6"/>
          <p:cNvPicPr>
            <a:picLocks noChangeAspect="1"/>
          </p:cNvPicPr>
          <p:nvPr/>
        </p:nvPicPr>
        <p:blipFill>
          <a:blip r:embed="rId2">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6" name="页脚占位符 5"/>
          <p:cNvSpPr>
            <a:spLocks noGrp="1"/>
          </p:cNvSpPr>
          <p:nvPr>
            <p:ph type="ftr" sz="quarter" idx="11"/>
          </p:nvPr>
        </p:nvSpPr>
        <p:spPr/>
        <p:txBody>
          <a:bodyPr/>
          <a:lstStyle/>
          <a:p>
            <a:endParaRPr lang="zh-CN" altLang="zh-CN"/>
          </a:p>
        </p:txBody>
      </p:sp>
      <p:sp>
        <p:nvSpPr>
          <p:cNvPr id="7" name="灯片编号占位符 6"/>
          <p:cNvSpPr>
            <a:spLocks noGrp="1"/>
          </p:cNvSpPr>
          <p:nvPr>
            <p:ph type="sldNum" sz="quarter" idx="12"/>
          </p:nvPr>
        </p:nvSpPr>
        <p:spPr/>
        <p:txBody>
          <a:bodyPr/>
          <a:lstStyle/>
          <a:p>
            <a:fld id="{0770DC97-57E2-4B2D-9B9B-436E96C8D043}" type="slidenum">
              <a:rPr lang="zh-CN" altLang="en-US" smtClean="0"/>
              <a:pPr/>
              <a:t>‹#›</a:t>
            </a:fld>
            <a:endParaRPr lang="zh-CN" altLang="en-US" sz="1800">
              <a:solidFill>
                <a:schemeClr val="tx1"/>
              </a:solidFill>
              <a:latin typeface="Arial" pitchFamily="34" charset="0"/>
            </a:endParaRPr>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8" name="页脚占位符 7"/>
          <p:cNvSpPr>
            <a:spLocks noGrp="1"/>
          </p:cNvSpPr>
          <p:nvPr>
            <p:ph type="ftr" sz="quarter" idx="11"/>
          </p:nvPr>
        </p:nvSpPr>
        <p:spPr/>
        <p:txBody>
          <a:bodyPr/>
          <a:lstStyle/>
          <a:p>
            <a:endParaRPr lang="zh-CN" altLang="zh-CN"/>
          </a:p>
        </p:txBody>
      </p:sp>
      <p:sp>
        <p:nvSpPr>
          <p:cNvPr id="9" name="灯片编号占位符 8"/>
          <p:cNvSpPr>
            <a:spLocks noGrp="1"/>
          </p:cNvSpPr>
          <p:nvPr>
            <p:ph type="sldNum" sz="quarter" idx="12"/>
          </p:nvPr>
        </p:nvSpPr>
        <p:spPr/>
        <p:txBody>
          <a:bodyPr/>
          <a:lstStyle/>
          <a:p>
            <a:fld id="{F1002EE0-D778-4127-94FF-D8F3E9DD38D1}" type="slidenum">
              <a:rPr lang="zh-CN" altLang="en-US" smtClean="0"/>
              <a:pPr/>
              <a:t>‹#›</a:t>
            </a:fld>
            <a:endParaRPr lang="zh-CN" altLang="en-US" sz="1800">
              <a:solidFill>
                <a:schemeClr val="tx1"/>
              </a:solidFill>
              <a:latin typeface="Arial" pitchFamily="34" charset="0"/>
            </a:endParaRPr>
          </a:p>
        </p:txBody>
      </p:sp>
      <p:pic>
        <p:nvPicPr>
          <p:cNvPr id="11" name="图片 10"/>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4" name="页脚占位符 3"/>
          <p:cNvSpPr>
            <a:spLocks noGrp="1"/>
          </p:cNvSpPr>
          <p:nvPr>
            <p:ph type="ftr" sz="quarter" idx="11"/>
          </p:nvPr>
        </p:nvSpPr>
        <p:spPr/>
        <p:txBody>
          <a:bodyPr/>
          <a:lstStyle/>
          <a:p>
            <a:endParaRPr lang="zh-CN" altLang="zh-CN"/>
          </a:p>
        </p:txBody>
      </p:sp>
      <p:sp>
        <p:nvSpPr>
          <p:cNvPr id="5" name="灯片编号占位符 4"/>
          <p:cNvSpPr>
            <a:spLocks noGrp="1"/>
          </p:cNvSpPr>
          <p:nvPr>
            <p:ph type="sldNum" sz="quarter" idx="12"/>
          </p:nvPr>
        </p:nvSpPr>
        <p:spPr/>
        <p:txBody>
          <a:bodyPr/>
          <a:lstStyle/>
          <a:p>
            <a:fld id="{3C7E0092-10E9-4190-9D09-D6824B8CFB77}" type="slidenum">
              <a:rPr lang="zh-CN" altLang="en-US" smtClean="0"/>
              <a:pPr/>
              <a:t>‹#›</a:t>
            </a:fld>
            <a:endParaRPr lang="zh-CN" altLang="en-US" sz="1800">
              <a:solidFill>
                <a:schemeClr val="tx1"/>
              </a:solidFill>
              <a:latin typeface="Arial" pitchFamily="34" charset="0"/>
            </a:endParaRPr>
          </a:p>
        </p:txBody>
      </p:sp>
      <p:pic>
        <p:nvPicPr>
          <p:cNvPr id="7" name="图片 6"/>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占位符 1"/>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3" name="页脚占位符 2"/>
          <p:cNvSpPr>
            <a:spLocks noGrp="1"/>
          </p:cNvSpPr>
          <p:nvPr>
            <p:ph type="ftr" sz="quarter" idx="11"/>
          </p:nvPr>
        </p:nvSpPr>
        <p:spPr/>
        <p:txBody>
          <a:bodyPr/>
          <a:lstStyle/>
          <a:p>
            <a:endParaRPr lang="zh-CN" altLang="zh-CN"/>
          </a:p>
        </p:txBody>
      </p:sp>
      <p:sp>
        <p:nvSpPr>
          <p:cNvPr id="4" name="灯片编号占位符 3"/>
          <p:cNvSpPr>
            <a:spLocks noGrp="1"/>
          </p:cNvSpPr>
          <p:nvPr>
            <p:ph type="sldNum" sz="quarter" idx="12"/>
          </p:nvPr>
        </p:nvSpPr>
        <p:spPr/>
        <p:txBody>
          <a:bodyPr/>
          <a:lstStyle/>
          <a:p>
            <a:fld id="{9BD8EF26-3AC3-47B9-982D-F1BABD8D758C}" type="slidenum">
              <a:rPr lang="zh-CN" altLang="en-US" smtClean="0"/>
              <a:pPr/>
              <a:t>‹#›</a:t>
            </a:fld>
            <a:endParaRPr lang="zh-CN" altLang="en-US" sz="1800">
              <a:solidFill>
                <a:schemeClr val="tx1"/>
              </a:solidFill>
              <a:latin typeface="Arial" pitchFamily="34" charset="0"/>
            </a:endParaRPr>
          </a:p>
        </p:txBody>
      </p:sp>
      <p:pic>
        <p:nvPicPr>
          <p:cNvPr id="6" name="图片 5"/>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6" name="页脚占位符 5"/>
          <p:cNvSpPr>
            <a:spLocks noGrp="1"/>
          </p:cNvSpPr>
          <p:nvPr>
            <p:ph type="ftr" sz="quarter" idx="11"/>
          </p:nvPr>
        </p:nvSpPr>
        <p:spPr/>
        <p:txBody>
          <a:bodyPr/>
          <a:lstStyle/>
          <a:p>
            <a:endParaRPr lang="zh-CN" altLang="zh-CN"/>
          </a:p>
        </p:txBody>
      </p:sp>
      <p:sp>
        <p:nvSpPr>
          <p:cNvPr id="7" name="灯片编号占位符 6"/>
          <p:cNvSpPr>
            <a:spLocks noGrp="1"/>
          </p:cNvSpPr>
          <p:nvPr>
            <p:ph type="sldNum" sz="quarter" idx="12"/>
          </p:nvPr>
        </p:nvSpPr>
        <p:spPr/>
        <p:txBody>
          <a:bodyPr/>
          <a:lstStyle/>
          <a:p>
            <a:fld id="{E1700F3B-5856-41AC-95D2-A76B334B124D}" type="slidenum">
              <a:rPr lang="zh-CN" altLang="en-US" smtClean="0"/>
              <a:pPr/>
              <a:t>‹#›</a:t>
            </a:fld>
            <a:endParaRPr lang="zh-CN" altLang="en-US" sz="1800">
              <a:solidFill>
                <a:schemeClr val="tx1"/>
              </a:solidFill>
              <a:latin typeface="Arial" pitchFamily="34" charset="0"/>
            </a:endParaRPr>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609600" y="6492878"/>
            <a:ext cx="1676384" cy="365125"/>
          </a:xfrm>
        </p:spPr>
        <p:txBody>
          <a:body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6" name="页脚占位符 5"/>
          <p:cNvSpPr>
            <a:spLocks noGrp="1"/>
          </p:cNvSpPr>
          <p:nvPr>
            <p:ph type="ftr" sz="quarter" idx="11"/>
          </p:nvPr>
        </p:nvSpPr>
        <p:spPr>
          <a:xfrm>
            <a:off x="2285984" y="6492876"/>
            <a:ext cx="2643206" cy="365125"/>
          </a:xfrm>
        </p:spPr>
        <p:txBody>
          <a:bodyPr/>
          <a:lstStyle/>
          <a:p>
            <a:endParaRPr lang="zh-CN" altLang="zh-CN"/>
          </a:p>
        </p:txBody>
      </p:sp>
      <p:sp>
        <p:nvSpPr>
          <p:cNvPr id="7" name="灯片编号占位符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0F06A1E1-ED10-427B-8203-C1F522AD4326}" type="slidenum">
              <a:rPr lang="zh-CN" altLang="en-US" smtClean="0"/>
              <a:pPr/>
              <a:t>‹#›</a:t>
            </a:fld>
            <a:endParaRPr lang="zh-CN" altLang="en-US" sz="1800">
              <a:solidFill>
                <a:schemeClr val="tx1"/>
              </a:solidFill>
              <a:latin typeface="Arial" pitchFamily="34" charset="0"/>
            </a:endParaRPr>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FCD4EB83-6772-4EB6-897D-851D4427F9D9}" type="datetime1">
              <a:rPr lang="zh-CN" altLang="en-US" smtClean="0"/>
              <a:pPr/>
              <a:t>2015/3/30</a:t>
            </a:fld>
            <a:endParaRPr lang="zh-CN" altLang="en-US" sz="1800">
              <a:solidFill>
                <a:schemeClr val="tx1"/>
              </a:solidFill>
              <a:latin typeface="Arial" pitchFamily="34" charset="0"/>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zh-CN"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3F3D758B-0B59-43BE-992D-481631DDBA13}" type="slidenum">
              <a:rPr lang="zh-CN" altLang="en-US" smtClean="0"/>
              <a:pPr/>
              <a:t>‹#›</a:t>
            </a:fld>
            <a:endParaRPr lang="zh-CN" altLang="en-US" sz="1800">
              <a:solidFill>
                <a:schemeClr val="tx1"/>
              </a:solidFill>
              <a:latin typeface="Arial" pitchFamily="34" charset="0"/>
            </a:endParaRPr>
          </a:p>
        </p:txBody>
      </p:sp>
    </p:spTree>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sldNum="0" hdr="0" ftr="0"/>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
          <p:cNvSpPr>
            <a:spLocks noGrp="1" noChangeArrowheads="1"/>
          </p:cNvSpPr>
          <p:nvPr>
            <p:ph type="title" idx="4294967295"/>
          </p:nvPr>
        </p:nvSpPr>
        <p:spPr>
          <a:xfrm>
            <a:off x="0" y="1371600"/>
            <a:ext cx="7851775" cy="1828800"/>
          </a:xfrm>
          <a:ln/>
          <a:extLst>
            <a:ext uri="{91240B29-F687-4F45-9708-019B960494DF}">
              <a14:hiddenLine xmlns:a14="http://schemas.microsoft.com/office/drawing/2010/main" w="9525">
                <a:solidFill>
                  <a:srgbClr val="000000"/>
                </a:solidFill>
                <a:miter lim="800000"/>
                <a:headEnd/>
                <a:tailEnd/>
              </a14:hiddenLine>
            </a:ext>
          </a:extLst>
        </p:spPr>
        <p:txBody>
          <a:bodyPr tIns="0" rIns="18288"/>
          <a:lstStyle/>
          <a:p>
            <a:pPr algn="r" eaLnBrk="1" hangingPunct="1"/>
            <a:r>
              <a:rPr lang="zh-CN" altLang="en-US" sz="5600" b="1" dirty="0" smtClean="0">
                <a:solidFill>
                  <a:srgbClr val="4EE0EA"/>
                </a:solidFill>
              </a:rPr>
              <a:t>血管周围间隙的</a:t>
            </a:r>
            <a:r>
              <a:rPr lang="zh-CN" altLang="en-US" sz="5600" b="1" dirty="0" smtClean="0">
                <a:solidFill>
                  <a:srgbClr val="4EE0EA"/>
                </a:solidFill>
                <a:sym typeface="Calibri" pitchFamily="34" charset="0"/>
              </a:rPr>
              <a:t>MR</a:t>
            </a:r>
            <a:r>
              <a:rPr lang="zh-CN" altLang="en-US" sz="5600" b="1" dirty="0" smtClean="0">
                <a:solidFill>
                  <a:srgbClr val="4EE0EA"/>
                </a:solidFill>
              </a:rPr>
              <a:t>诊断与鉴别诊断</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VRS扩大</a:t>
            </a:r>
            <a:endParaRPr lang="zh-CN" altLang="en-US"/>
          </a:p>
        </p:txBody>
      </p:sp>
      <p:sp>
        <p:nvSpPr>
          <p:cNvPr id="13315"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直径</a:t>
            </a:r>
            <a:r>
              <a:rPr lang="en-US" altLang="zh-CN" sz="2800">
                <a:latin typeface="黑体" pitchFamily="49" charset="-122"/>
                <a:ea typeface="黑体" pitchFamily="49" charset="-122"/>
                <a:sym typeface="黑体" pitchFamily="49" charset="-122"/>
              </a:rPr>
              <a:t>&gt;2mm</a:t>
            </a:r>
            <a:r>
              <a:rPr lang="zh-CN" altLang="en-US" sz="2800">
                <a:latin typeface="黑体" pitchFamily="49" charset="-122"/>
                <a:ea typeface="黑体" pitchFamily="49" charset="-122"/>
                <a:sym typeface="黑体" pitchFamily="49" charset="-122"/>
              </a:rPr>
              <a:t>被认为是</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扩大，还可有巨大</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、海绵状</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等。</a:t>
            </a:r>
          </a:p>
          <a:p>
            <a:pPr eaLnBrk="1" hangingPunct="1"/>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扩大最初是由</a:t>
            </a:r>
            <a:r>
              <a:rPr lang="en-US" altLang="zh-CN" sz="2800">
                <a:latin typeface="黑体" pitchFamily="49" charset="-122"/>
                <a:ea typeface="黑体" pitchFamily="49" charset="-122"/>
                <a:sym typeface="黑体" pitchFamily="49" charset="-122"/>
              </a:rPr>
              <a:t>Durant-Fardel</a:t>
            </a:r>
            <a:r>
              <a:rPr lang="zh-CN" altLang="en-US" sz="2800">
                <a:latin typeface="黑体" pitchFamily="49" charset="-122"/>
                <a:ea typeface="黑体" pitchFamily="49" charset="-122"/>
                <a:sym typeface="黑体" pitchFamily="49" charset="-122"/>
              </a:rPr>
              <a:t>在</a:t>
            </a:r>
            <a:r>
              <a:rPr lang="en-US" altLang="zh-CN" sz="2800">
                <a:latin typeface="黑体" pitchFamily="49" charset="-122"/>
                <a:ea typeface="黑体" pitchFamily="49" charset="-122"/>
                <a:sym typeface="黑体" pitchFamily="49" charset="-122"/>
              </a:rPr>
              <a:t>1843</a:t>
            </a:r>
            <a:r>
              <a:rPr lang="zh-CN" altLang="en-US" sz="2800">
                <a:latin typeface="黑体" pitchFamily="49" charset="-122"/>
                <a:ea typeface="黑体" pitchFamily="49" charset="-122"/>
                <a:sym typeface="黑体" pitchFamily="49" charset="-122"/>
              </a:rPr>
              <a:t>年提出，一般都是囊性的扩张，中心包含一个固有的血管</a:t>
            </a:r>
          </a:p>
          <a:p>
            <a:pPr eaLnBrk="1" hangingPunct="1"/>
            <a:r>
              <a:rPr lang="zh-CN" altLang="en-US" sz="2800">
                <a:latin typeface="黑体" pitchFamily="49" charset="-122"/>
                <a:ea typeface="黑体" pitchFamily="49" charset="-122"/>
                <a:sym typeface="黑体" pitchFamily="49" charset="-122"/>
              </a:rPr>
              <a:t>扩大的</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的特征是边界光滑清楚，呈圆形或线形（由于部位和切面不同），与穿通动脉的行径相一致</a:t>
            </a:r>
          </a:p>
          <a:p>
            <a:pPr eaLnBrk="1" hangingPunct="1"/>
            <a:r>
              <a:rPr lang="zh-CN" altLang="en-US" sz="2800">
                <a:latin typeface="黑体" pitchFamily="49" charset="-122"/>
                <a:ea typeface="黑体" pitchFamily="49" charset="-122"/>
                <a:sym typeface="黑体" pitchFamily="49" charset="-122"/>
              </a:rPr>
              <a:t>在</a:t>
            </a:r>
            <a:r>
              <a:rPr lang="en-US" altLang="zh-CN" sz="2800">
                <a:latin typeface="黑体" pitchFamily="49" charset="-122"/>
                <a:ea typeface="黑体" pitchFamily="49" charset="-122"/>
                <a:sym typeface="黑体" pitchFamily="49" charset="-122"/>
              </a:rPr>
              <a:t>MRI</a:t>
            </a:r>
            <a:r>
              <a:rPr lang="zh-CN" altLang="en-US" sz="2800">
                <a:latin typeface="黑体" pitchFamily="49" charset="-122"/>
                <a:ea typeface="黑体" pitchFamily="49" charset="-122"/>
                <a:sym typeface="黑体" pitchFamily="49" charset="-122"/>
              </a:rPr>
              <a:t>的</a:t>
            </a:r>
            <a:r>
              <a:rPr lang="en-US" altLang="zh-CN" sz="2800">
                <a:latin typeface="黑体" pitchFamily="49" charset="-122"/>
                <a:ea typeface="黑体" pitchFamily="49" charset="-122"/>
                <a:sym typeface="黑体" pitchFamily="49" charset="-122"/>
              </a:rPr>
              <a:t>T1WI</a:t>
            </a:r>
            <a:r>
              <a:rPr lang="zh-CN" altLang="en-US" sz="2800">
                <a:latin typeface="黑体" pitchFamily="49" charset="-122"/>
                <a:ea typeface="黑体" pitchFamily="49" charset="-122"/>
                <a:sym typeface="黑体" pitchFamily="49" charset="-122"/>
              </a:rPr>
              <a:t>、</a:t>
            </a:r>
            <a:r>
              <a:rPr lang="en-US" altLang="zh-CN" sz="2800">
                <a:latin typeface="黑体" pitchFamily="49" charset="-122"/>
                <a:ea typeface="黑体" pitchFamily="49" charset="-122"/>
                <a:sym typeface="黑体" pitchFamily="49" charset="-122"/>
              </a:rPr>
              <a:t>T2WI</a:t>
            </a:r>
            <a:r>
              <a:rPr lang="zh-CN" altLang="en-US" sz="2800">
                <a:latin typeface="黑体" pitchFamily="49" charset="-122"/>
                <a:ea typeface="黑体" pitchFamily="49" charset="-122"/>
                <a:sym typeface="黑体" pitchFamily="49" charset="-122"/>
              </a:rPr>
              <a:t>和</a:t>
            </a:r>
            <a:r>
              <a:rPr lang="en-US" altLang="zh-CN" sz="2800">
                <a:latin typeface="黑体" pitchFamily="49" charset="-122"/>
                <a:ea typeface="黑体" pitchFamily="49" charset="-122"/>
                <a:sym typeface="黑体" pitchFamily="49" charset="-122"/>
              </a:rPr>
              <a:t>FLAIR</a:t>
            </a:r>
            <a:r>
              <a:rPr lang="zh-CN" altLang="en-US" sz="2800">
                <a:latin typeface="黑体" pitchFamily="49" charset="-122"/>
                <a:ea typeface="黑体" pitchFamily="49" charset="-122"/>
                <a:sym typeface="黑体" pitchFamily="49" charset="-122"/>
              </a:rPr>
              <a:t>序列上与脑脊液信号是相同的。无对比剂增强效应，无占位效应。</a:t>
            </a:r>
            <a:r>
              <a:rPr lang="en-US" altLang="zh-CN" sz="2800">
                <a:latin typeface="黑体" pitchFamily="49" charset="-122"/>
                <a:ea typeface="黑体" pitchFamily="49" charset="-122"/>
                <a:sym typeface="黑体" pitchFamily="49" charset="-122"/>
              </a:rPr>
              <a:t>    </a:t>
            </a: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VRS扩大</a:t>
            </a:r>
            <a:endParaRPr lang="zh-CN" altLang="en-US"/>
          </a:p>
        </p:txBody>
      </p:sp>
      <p:sp>
        <p:nvSpPr>
          <p:cNvPr id="14339"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扩大的</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常常最先出现在前穿质的穿通动脉周围，于</a:t>
            </a:r>
            <a:r>
              <a:rPr lang="en-US" altLang="zh-CN" sz="2800">
                <a:latin typeface="黑体" pitchFamily="49" charset="-122"/>
                <a:ea typeface="黑体" pitchFamily="49" charset="-122"/>
                <a:sym typeface="黑体" pitchFamily="49" charset="-122"/>
              </a:rPr>
              <a:t>MRI</a:t>
            </a:r>
            <a:r>
              <a:rPr lang="zh-CN" altLang="en-US" sz="2800">
                <a:latin typeface="黑体" pitchFamily="49" charset="-122"/>
                <a:ea typeface="黑体" pitchFamily="49" charset="-122"/>
                <a:sym typeface="黑体" pitchFamily="49" charset="-122"/>
              </a:rPr>
              <a:t>横断面在前连合周围可以看到，即使在年轻人也有可能看到。</a:t>
            </a:r>
          </a:p>
          <a:p>
            <a:pPr eaLnBrk="1" hangingPunct="1"/>
            <a:r>
              <a:rPr lang="zh-CN" altLang="en-US" sz="2800">
                <a:latin typeface="黑体" pitchFamily="49" charset="-122"/>
                <a:ea typeface="黑体" pitchFamily="49" charset="-122"/>
                <a:sym typeface="黑体" pitchFamily="49" charset="-122"/>
              </a:rPr>
              <a:t>另一个典型部位是半卵圆中心。</a:t>
            </a:r>
          </a:p>
          <a:p>
            <a:pPr eaLnBrk="1" hangingPunct="1"/>
            <a:r>
              <a:rPr lang="zh-CN" altLang="en-US" sz="2800">
                <a:latin typeface="黑体" pitchFamily="49" charset="-122"/>
                <a:ea typeface="黑体" pitchFamily="49" charset="-122"/>
                <a:sym typeface="黑体" pitchFamily="49" charset="-122"/>
              </a:rPr>
              <a:t>研究表明，扩大的</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主要与年龄、高血压、痴呆、伴随的白质病变等有关。</a:t>
            </a: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z="4000">
              <a:latin typeface="黑体" pitchFamily="49" charset="-122"/>
              <a:ea typeface="黑体" pitchFamily="49" charset="-122"/>
              <a:sym typeface="黑体" pitchFamily="49" charset="-122"/>
            </a:endParaRPr>
          </a:p>
        </p:txBody>
      </p:sp>
      <p:sp>
        <p:nvSpPr>
          <p:cNvPr id="15363"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274638" indent="-274638" eaLnBrk="1" hangingPunct="1"/>
            <a:r>
              <a:rPr lang="en-US" altLang="zh-CN" sz="2800">
                <a:latin typeface="黑体" pitchFamily="49" charset="-122"/>
                <a:ea typeface="黑体" pitchFamily="49" charset="-122"/>
              </a:rPr>
              <a:t>VRS</a:t>
            </a:r>
            <a:r>
              <a:rPr lang="zh-CN" altLang="en-US" sz="2800">
                <a:latin typeface="黑体" pitchFamily="49" charset="-122"/>
                <a:ea typeface="黑体" pitchFamily="49" charset="-122"/>
              </a:rPr>
              <a:t>异常扩大的机制还不清楚，提出的假设有：</a:t>
            </a:r>
          </a:p>
          <a:p>
            <a:pPr marL="641350" lvl="1" indent="-273050" eaLnBrk="1" hangingPunct="1">
              <a:buClr>
                <a:srgbClr val="0BD0D9"/>
              </a:buClr>
            </a:pPr>
            <a:r>
              <a:rPr lang="zh-CN" altLang="en-US">
                <a:latin typeface="黑体" pitchFamily="49" charset="-122"/>
                <a:ea typeface="黑体" pitchFamily="49" charset="-122"/>
              </a:rPr>
              <a:t>动脉的节段性坏死性脉管炎或不明原因导致的动脉壁通透性增高：皮层下动脉硬化性脑病</a:t>
            </a:r>
          </a:p>
          <a:p>
            <a:pPr marL="641350" lvl="1" indent="-273050" eaLnBrk="1" hangingPunct="1">
              <a:buClr>
                <a:srgbClr val="0BD0D9"/>
              </a:buClr>
            </a:pPr>
            <a:r>
              <a:rPr lang="zh-CN" altLang="en-US">
                <a:latin typeface="黑体" pitchFamily="49" charset="-122"/>
                <a:ea typeface="黑体" pitchFamily="49" charset="-122"/>
              </a:rPr>
              <a:t>脑脊液引流障碍引起的液体积聚：动物研究证明，脑组织间液沿</a:t>
            </a:r>
            <a:r>
              <a:rPr lang="en-US" altLang="zh-CN">
                <a:latin typeface="黑体" pitchFamily="49" charset="-122"/>
                <a:ea typeface="黑体" pitchFamily="49" charset="-122"/>
              </a:rPr>
              <a:t>VRS</a:t>
            </a:r>
            <a:r>
              <a:rPr lang="zh-CN" altLang="en-US">
                <a:latin typeface="黑体" pitchFamily="49" charset="-122"/>
                <a:ea typeface="黑体" pitchFamily="49" charset="-122"/>
              </a:rPr>
              <a:t>进入蛛网膜下腔，再经过淋巴通路到达颈部淋巴结</a:t>
            </a:r>
          </a:p>
          <a:p>
            <a:pPr marL="641350" lvl="1" indent="-273050" eaLnBrk="1" hangingPunct="1">
              <a:buClr>
                <a:srgbClr val="0BD0D9"/>
              </a:buClr>
            </a:pPr>
            <a:r>
              <a:rPr lang="zh-CN" altLang="en-US">
                <a:latin typeface="黑体" pitchFamily="49" charset="-122"/>
                <a:ea typeface="黑体" pitchFamily="49" charset="-122"/>
              </a:rPr>
              <a:t>血管迂曲和脑萎缩导致的细胞外水分的积聚：老年脑（</a:t>
            </a:r>
            <a:r>
              <a:rPr lang="en-US" altLang="zh-CN">
                <a:latin typeface="黑体" pitchFamily="49" charset="-122"/>
                <a:ea typeface="黑体" pitchFamily="49" charset="-122"/>
              </a:rPr>
              <a:t>VRS</a:t>
            </a:r>
            <a:r>
              <a:rPr lang="zh-CN" altLang="en-US">
                <a:latin typeface="黑体" pitchFamily="49" charset="-122"/>
                <a:ea typeface="黑体" pitchFamily="49" charset="-122"/>
              </a:rPr>
              <a:t>与年龄明显相关）</a:t>
            </a:r>
          </a:p>
          <a:p>
            <a:pPr marL="641350" lvl="1" indent="-273050" eaLnBrk="1" hangingPunct="1">
              <a:buClr>
                <a:srgbClr val="0BD0D9"/>
              </a:buClr>
            </a:pPr>
            <a:r>
              <a:rPr lang="zh-CN" altLang="en-US">
                <a:latin typeface="黑体" pitchFamily="49" charset="-122"/>
                <a:ea typeface="黑体" pitchFamily="49" charset="-122"/>
              </a:rPr>
              <a:t>组织间液经脑实质内小孔从细胞外向微血管周围软脑膜下间隙逐渐渗漏</a:t>
            </a:r>
          </a:p>
          <a:p>
            <a:pPr marL="641350" lvl="1" indent="-273050" eaLnBrk="1" hangingPunct="1">
              <a:buClr>
                <a:srgbClr val="0BD0D9"/>
              </a:buClr>
            </a:pPr>
            <a:r>
              <a:rPr lang="en-US" altLang="zh-CN">
                <a:latin typeface="黑体" pitchFamily="49" charset="-122"/>
                <a:ea typeface="黑体" pitchFamily="49" charset="-122"/>
              </a:rPr>
              <a:t>VRS</a:t>
            </a:r>
            <a:r>
              <a:rPr lang="zh-CN" altLang="en-US">
                <a:latin typeface="黑体" pitchFamily="49" charset="-122"/>
                <a:ea typeface="黑体" pitchFamily="49" charset="-122"/>
              </a:rPr>
              <a:t>纤维化和闭塞以及由此引起的液体流动阻力增加</a:t>
            </a:r>
          </a:p>
          <a:p>
            <a:pPr marL="274638" indent="-274638" eaLnBrk="1" hangingPunct="1">
              <a:spcBef>
                <a:spcPct val="0"/>
              </a:spcBef>
            </a:pPr>
            <a:endParaRPr lang="zh-CN" altLang="en-US" sz="2800">
              <a:latin typeface="黑体" pitchFamily="49" charset="-122"/>
              <a:ea typeface="黑体" pitchFamily="49" charset="-122"/>
            </a:endParaRPr>
          </a:p>
          <a:p>
            <a:pPr marL="274638" indent="-274638" eaLnBrk="1" hangingPunct="1"/>
            <a:endParaRPr lang="zh-CN" altLang="en-US" sz="280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VRS的解剖与生理</a:t>
            </a:r>
            <a:endParaRPr lang="zh-CN" altLang="en-US"/>
          </a:p>
        </p:txBody>
      </p:sp>
      <p:sp>
        <p:nvSpPr>
          <p:cNvPr id="4" name="灯片编号占位符 4"/>
          <p:cNvSpPr>
            <a:spLocks noGrp="1"/>
          </p:cNvSpPr>
          <p:nvPr>
            <p:ph type="sldNum" sz="quarter" idx="12"/>
          </p:nvPr>
        </p:nvSpPr>
        <p:spPr/>
        <p:txBody>
          <a:bodyPr/>
          <a:lstStyle/>
          <a:p>
            <a:fld id="{8E967EBC-02DB-4937-9FFF-333FFD6B5470}" type="slidenum">
              <a:rPr lang="zh-CN" altLang="en-US"/>
              <a:pPr/>
              <a:t>13</a:t>
            </a:fld>
            <a:endParaRPr lang="zh-CN" altLang="en-US" sz="1800">
              <a:solidFill>
                <a:schemeClr val="tx1"/>
              </a:solidFill>
              <a:latin typeface="Arial" pitchFamily="34" charset="0"/>
            </a:endParaRPr>
          </a:p>
        </p:txBody>
      </p:sp>
      <p:sp>
        <p:nvSpPr>
          <p:cNvPr id="16387"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274638" indent="-274638" eaLnBrk="1" hangingPunct="1"/>
            <a:r>
              <a:rPr lang="zh-CN" altLang="en-US" sz="2800">
                <a:latin typeface="黑体" pitchFamily="49" charset="-122"/>
                <a:ea typeface="黑体" pitchFamily="49" charset="-122"/>
              </a:rPr>
              <a:t>按照所在部位，</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分为三种类型。</a:t>
            </a:r>
          </a:p>
          <a:p>
            <a:pPr marL="641350" lvl="1" indent="-273050" eaLnBrk="1" hangingPunct="1">
              <a:buClr>
                <a:srgbClr val="0BD0D9"/>
              </a:buClr>
            </a:pPr>
            <a:r>
              <a:rPr lang="en-US" altLang="zh-CN">
                <a:latin typeface="黑体" pitchFamily="49" charset="-122"/>
                <a:ea typeface="黑体" pitchFamily="49" charset="-122"/>
              </a:rPr>
              <a:t>①</a:t>
            </a:r>
            <a:r>
              <a:rPr lang="zh-CN" altLang="en-US">
                <a:latin typeface="黑体" pitchFamily="49" charset="-122"/>
                <a:ea typeface="黑体" pitchFamily="49" charset="-122"/>
              </a:rPr>
              <a:t>基底节型：沿着豆纹动脉分布于基底节区周围（壳核外下部和外囊下部，常位于前连合两侧）</a:t>
            </a:r>
          </a:p>
          <a:p>
            <a:pPr marL="641350" lvl="1" indent="-273050" eaLnBrk="1" hangingPunct="1">
              <a:buClr>
                <a:srgbClr val="0BD0D9"/>
              </a:buClr>
            </a:pPr>
            <a:r>
              <a:rPr lang="en-US" altLang="zh-CN">
                <a:latin typeface="黑体" pitchFamily="49" charset="-122"/>
                <a:ea typeface="黑体" pitchFamily="49" charset="-122"/>
              </a:rPr>
              <a:t>②</a:t>
            </a:r>
            <a:r>
              <a:rPr lang="zh-CN" altLang="en-US">
                <a:latin typeface="黑体" pitchFamily="49" charset="-122"/>
                <a:ea typeface="黑体" pitchFamily="49" charset="-122"/>
              </a:rPr>
              <a:t>大脑半球型：沿着髓质动脉分布，分布于皮层下白质（半卵圆中心、胼胝体和侧脑室附近）</a:t>
            </a:r>
          </a:p>
          <a:p>
            <a:pPr marL="641350" lvl="1" indent="-273050" eaLnBrk="1" hangingPunct="1">
              <a:buClr>
                <a:srgbClr val="0BD0D9"/>
              </a:buClr>
            </a:pPr>
            <a:r>
              <a:rPr lang="en-US" altLang="zh-CN">
                <a:latin typeface="黑体" pitchFamily="49" charset="-122"/>
                <a:ea typeface="黑体" pitchFamily="49" charset="-122"/>
              </a:rPr>
              <a:t>③</a:t>
            </a:r>
            <a:r>
              <a:rPr lang="zh-CN" altLang="en-US">
                <a:latin typeface="黑体" pitchFamily="49" charset="-122"/>
                <a:ea typeface="黑体" pitchFamily="49" charset="-122"/>
              </a:rPr>
              <a:t>中脑型：随着来自大脑后动脉的穿通动脉进入中脑，分布于中脑、桥脑中脑连接处</a:t>
            </a:r>
          </a:p>
          <a:p>
            <a:pPr marL="274638" indent="-274638" eaLnBrk="1" hangingPunct="1"/>
            <a:r>
              <a:rPr lang="zh-CN" altLang="en-US" sz="2800">
                <a:latin typeface="黑体" pitchFamily="49" charset="-122"/>
                <a:ea typeface="黑体" pitchFamily="49" charset="-122"/>
              </a:rPr>
              <a:t>大脑半球型</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与年龄明显相关，是脑老化的一个特征。但未发现基底节型</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与年龄有关。</a:t>
            </a: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Type I</a:t>
            </a:r>
            <a:endParaRPr lang="zh-CN" altLang="en-US"/>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l="29912" t="24979" r="29523" b="13538"/>
          <a:stretch>
            <a:fillRect/>
          </a:stretch>
        </p:blipFill>
        <p:spPr bwMode="auto">
          <a:xfrm>
            <a:off x="2700338" y="1125538"/>
            <a:ext cx="5903912"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Type I</a:t>
            </a:r>
            <a:endParaRPr lang="zh-CN" altLang="en-US"/>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1557338"/>
            <a:ext cx="3571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p:nvPr>
        </p:nvSpPr>
        <p:spPr>
          <a:xfrm>
            <a:off x="395288" y="0"/>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4000">
                <a:latin typeface="黑体" pitchFamily="49" charset="-122"/>
                <a:ea typeface="黑体" pitchFamily="49" charset="-122"/>
                <a:sym typeface="黑体" pitchFamily="49" charset="-122"/>
              </a:rPr>
              <a:t>Type I</a:t>
            </a:r>
            <a:endParaRPr lang="zh-CN" altLang="en-US"/>
          </a:p>
        </p:txBody>
      </p:sp>
      <p:sp>
        <p:nvSpPr>
          <p:cNvPr id="10" name="灯片编号占位符 4"/>
          <p:cNvSpPr>
            <a:spLocks noGrp="1"/>
          </p:cNvSpPr>
          <p:nvPr>
            <p:ph type="sldNum" sz="quarter" idx="12"/>
          </p:nvPr>
        </p:nvSpPr>
        <p:spPr/>
        <p:txBody>
          <a:bodyPr/>
          <a:lstStyle/>
          <a:p>
            <a:fld id="{5541216E-AC30-4CA1-8749-583F0E6082BA}" type="slidenum">
              <a:rPr lang="zh-CN" altLang="en-US"/>
              <a:pPr/>
              <a:t>16</a:t>
            </a:fld>
            <a:endParaRPr lang="zh-CN" altLang="en-US" sz="1800">
              <a:solidFill>
                <a:schemeClr val="tx1"/>
              </a:solidFill>
              <a:latin typeface="Arial" pitchFamily="34" charset="0"/>
            </a:endParaRPr>
          </a:p>
        </p:txBody>
      </p:sp>
      <p:pic>
        <p:nvPicPr>
          <p:cNvPr id="19460" name="Picture 2"/>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348038" y="1196975"/>
            <a:ext cx="26019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9461" name="Picture 3"/>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684213" y="1196975"/>
            <a:ext cx="25733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9462" name="Picture 4"/>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6227763" y="1222375"/>
            <a:ext cx="2525712"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9463" name="Picture 5"/>
          <p:cNvPicPr>
            <a:picLocks noChangeAspect="1"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684213" y="4076700"/>
            <a:ext cx="25812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9464" name="Picture 6"/>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6227763" y="4005263"/>
            <a:ext cx="25209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9465" name="Picture 7"/>
          <p:cNvPicPr>
            <a:picLocks noChangeAspect="1" noChangeArrowheads="1"/>
          </p:cNvPicPr>
          <p:nvPr/>
        </p:nvPicPr>
        <p:blipFill>
          <a:blip r:embed="rId7">
            <a:lum bright="-10000"/>
            <a:extLst>
              <a:ext uri="{28A0092B-C50C-407E-A947-70E740481C1C}">
                <a14:useLocalDpi xmlns:a14="http://schemas.microsoft.com/office/drawing/2010/main" val="0"/>
              </a:ext>
            </a:extLst>
          </a:blip>
          <a:srcRect/>
          <a:stretch>
            <a:fillRect/>
          </a:stretch>
        </p:blipFill>
        <p:spPr bwMode="auto">
          <a:xfrm>
            <a:off x="3348038" y="4076700"/>
            <a:ext cx="26273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4"/>
          <p:cNvSpPr>
            <a:spLocks noGrp="1" noChangeArrowheads="1"/>
          </p:cNvSpPr>
          <p:nvPr>
            <p:ph type="title"/>
          </p:nvPr>
        </p:nvSpPr>
        <p:spPr>
          <a:xfrm>
            <a:off x="457200" y="188913"/>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Type II型</a:t>
            </a:r>
            <a:endParaRPr lang="zh-CN" altLang="en-US"/>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6519" t="26250" r="20308" b="19867"/>
          <a:stretch>
            <a:fillRect/>
          </a:stretch>
        </p:blipFill>
        <p:spPr bwMode="auto">
          <a:xfrm>
            <a:off x="295275" y="1484313"/>
            <a:ext cx="8651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4"/>
          <p:cNvSpPr>
            <a:spLocks noGrp="1" noChangeArrowheads="1"/>
          </p:cNvSpPr>
          <p:nvPr>
            <p:ph type="title"/>
          </p:nvPr>
        </p:nvSpPr>
        <p:spPr>
          <a:xfrm>
            <a:off x="468313" y="0"/>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Type II型</a:t>
            </a:r>
            <a:endParaRPr lang="zh-CN" altLang="en-US"/>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l="13338" t="25194" r="15523" b="13248"/>
          <a:stretch>
            <a:fillRect/>
          </a:stretch>
        </p:blipFill>
        <p:spPr bwMode="auto">
          <a:xfrm>
            <a:off x="1042988" y="1484313"/>
            <a:ext cx="72040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1508" name="TextBox 6"/>
          <p:cNvSpPr>
            <a:spLocks noChangeArrowheads="1"/>
          </p:cNvSpPr>
          <p:nvPr/>
        </p:nvSpPr>
        <p:spPr bwMode="auto">
          <a:xfrm>
            <a:off x="1258888" y="6165850"/>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r>
              <a:rPr lang="en-US" altLang="zh-CN">
                <a:latin typeface="Constantia" pitchFamily="18" charset="0"/>
                <a:sym typeface="Constantia" pitchFamily="18" charset="0"/>
              </a:rPr>
              <a:t>6</a:t>
            </a:r>
            <a:r>
              <a:rPr lang="zh-CN" altLang="en-US">
                <a:latin typeface="Constantia" pitchFamily="18" charset="0"/>
                <a:sym typeface="Constantia" pitchFamily="18" charset="0"/>
              </a:rPr>
              <a:t>岁男童，侧脑室旁的点状影，左侧为主，</a:t>
            </a:r>
            <a:r>
              <a:rPr lang="en-US" altLang="zh-CN">
                <a:latin typeface="Constantia" pitchFamily="18" charset="0"/>
                <a:sym typeface="Constantia" pitchFamily="18" charset="0"/>
              </a:rPr>
              <a:t>FLAIR</a:t>
            </a:r>
            <a:r>
              <a:rPr lang="zh-CN" altLang="en-US">
                <a:latin typeface="Constantia" pitchFamily="18" charset="0"/>
                <a:sym typeface="Constantia" pitchFamily="18" charset="0"/>
              </a:rPr>
              <a:t>上为低信号</a:t>
            </a: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4"/>
          <p:cNvSpPr>
            <a:spLocks noGrp="1" noChangeArrowheads="1"/>
          </p:cNvSpPr>
          <p:nvPr>
            <p:ph type="title"/>
          </p:nvPr>
        </p:nvSpPr>
        <p:spPr>
          <a:xfrm>
            <a:off x="395288" y="188913"/>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Type III型</a:t>
            </a:r>
            <a:endParaRPr lang="zh-CN" altLang="en-US"/>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28775"/>
            <a:ext cx="78359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smtClean="0">
                <a:latin typeface="黑体" pitchFamily="49" charset="-122"/>
                <a:ea typeface="黑体" pitchFamily="49" charset="-122"/>
                <a:sym typeface="黑体" pitchFamily="49" charset="-122"/>
              </a:rPr>
              <a:t>概述</a:t>
            </a:r>
            <a:endParaRPr lang="zh-CN" altLang="en-US"/>
          </a:p>
        </p:txBody>
      </p:sp>
      <p:sp>
        <p:nvSpPr>
          <p:cNvPr id="4099" name="内容占位符 2"/>
          <p:cNvSpPr>
            <a:spLocks noGrp="1" noChangeArrowheads="1"/>
          </p:cNvSpPr>
          <p:nvPr>
            <p:ph idx="4294967295"/>
          </p:nvPr>
        </p:nvSpPr>
        <p:spPr bwMode="auto">
          <a:xfrm>
            <a:off x="0" y="1855788"/>
            <a:ext cx="562768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dirty="0">
                <a:latin typeface="黑体" pitchFamily="49" charset="-122"/>
                <a:ea typeface="黑体" pitchFamily="49" charset="-122"/>
                <a:sym typeface="黑体" pitchFamily="49" charset="-122"/>
              </a:rPr>
              <a:t>血管周围间隙是一个多世纪前由德国病理学家</a:t>
            </a:r>
            <a:r>
              <a:rPr lang="en-US" altLang="zh-CN" sz="2800" dirty="0" err="1">
                <a:latin typeface="黑体" pitchFamily="49" charset="-122"/>
                <a:ea typeface="黑体" pitchFamily="49" charset="-122"/>
                <a:sym typeface="黑体" pitchFamily="49" charset="-122"/>
              </a:rPr>
              <a:t>R.Virchow</a:t>
            </a:r>
            <a:r>
              <a:rPr lang="zh-CN" altLang="en-US" sz="2800" dirty="0">
                <a:latin typeface="黑体" pitchFamily="49" charset="-122"/>
                <a:ea typeface="黑体" pitchFamily="49" charset="-122"/>
                <a:sym typeface="黑体" pitchFamily="49" charset="-122"/>
              </a:rPr>
              <a:t>和法国生物学和组织学家</a:t>
            </a:r>
            <a:r>
              <a:rPr lang="en-US" altLang="zh-CN" sz="2800" dirty="0">
                <a:latin typeface="黑体" pitchFamily="49" charset="-122"/>
                <a:ea typeface="黑体" pitchFamily="49" charset="-122"/>
                <a:sym typeface="黑体" pitchFamily="49" charset="-122"/>
              </a:rPr>
              <a:t>C.P. Robin</a:t>
            </a:r>
            <a:r>
              <a:rPr lang="zh-CN" altLang="en-US" sz="2800" dirty="0">
                <a:latin typeface="黑体" pitchFamily="49" charset="-122"/>
                <a:ea typeface="黑体" pitchFamily="49" charset="-122"/>
                <a:sym typeface="黑体" pitchFamily="49" charset="-122"/>
              </a:rPr>
              <a:t>提出</a:t>
            </a:r>
            <a:r>
              <a:rPr lang="en-US" altLang="zh-CN" sz="2800" dirty="0">
                <a:latin typeface="黑体" pitchFamily="49" charset="-122"/>
                <a:ea typeface="黑体" pitchFamily="49" charset="-122"/>
                <a:sym typeface="黑体" pitchFamily="49" charset="-122"/>
              </a:rPr>
              <a:t>, </a:t>
            </a:r>
            <a:r>
              <a:rPr lang="zh-CN" altLang="en-US" sz="2800" dirty="0">
                <a:latin typeface="黑体" pitchFamily="49" charset="-122"/>
                <a:ea typeface="黑体" pitchFamily="49" charset="-122"/>
                <a:sym typeface="黑体" pitchFamily="49" charset="-122"/>
              </a:rPr>
              <a:t>后来命名为</a:t>
            </a:r>
            <a:r>
              <a:rPr lang="en-US" altLang="zh-CN" sz="2800" dirty="0">
                <a:latin typeface="黑体" pitchFamily="49" charset="-122"/>
                <a:ea typeface="黑体" pitchFamily="49" charset="-122"/>
                <a:sym typeface="黑体" pitchFamily="49" charset="-122"/>
              </a:rPr>
              <a:t>Virchow-Robin</a:t>
            </a:r>
            <a:r>
              <a:rPr lang="zh-CN" altLang="en-US" sz="2800" dirty="0">
                <a:latin typeface="黑体" pitchFamily="49" charset="-122"/>
                <a:ea typeface="黑体" pitchFamily="49" charset="-122"/>
                <a:sym typeface="黑体" pitchFamily="49" charset="-122"/>
              </a:rPr>
              <a:t>腔（</a:t>
            </a:r>
            <a:r>
              <a:rPr lang="en-US" altLang="zh-CN" sz="2800" dirty="0">
                <a:latin typeface="黑体" pitchFamily="49" charset="-122"/>
                <a:ea typeface="黑体" pitchFamily="49" charset="-122"/>
                <a:sym typeface="黑体" pitchFamily="49" charset="-122"/>
              </a:rPr>
              <a:t>VRS</a:t>
            </a:r>
            <a:r>
              <a:rPr lang="zh-CN" altLang="en-US" sz="2800" dirty="0">
                <a:latin typeface="黑体" pitchFamily="49" charset="-122"/>
                <a:ea typeface="黑体" pitchFamily="49" charset="-122"/>
                <a:sym typeface="黑体" pitchFamily="49" charset="-122"/>
              </a:rPr>
              <a:t>），也有称之为血管周围淋巴间隙。</a:t>
            </a:r>
          </a:p>
          <a:p>
            <a:pPr eaLnBrk="1" hangingPunct="1"/>
            <a:r>
              <a:rPr lang="en-US" altLang="zh-CN" sz="2800" dirty="0">
                <a:latin typeface="黑体" pitchFamily="49" charset="-122"/>
                <a:ea typeface="黑体" pitchFamily="49" charset="-122"/>
                <a:sym typeface="黑体" pitchFamily="49" charset="-122"/>
              </a:rPr>
              <a:t>VRS</a:t>
            </a:r>
            <a:r>
              <a:rPr lang="zh-CN" altLang="en-US" sz="2800" dirty="0">
                <a:latin typeface="黑体" pitchFamily="49" charset="-122"/>
                <a:ea typeface="黑体" pitchFamily="49" charset="-122"/>
                <a:sym typeface="黑体" pitchFamily="49" charset="-122"/>
              </a:rPr>
              <a:t>将血管与周围的脑组织分离开来，是神经系统内的正常解剖结构，具有一定的生理和免疫功能。</a:t>
            </a:r>
            <a:endParaRPr lang="en-US" altLang="zh-CN" dirty="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l="5466" t="4175" r="61089" b="47121"/>
          <a:stretch>
            <a:fillRect/>
          </a:stretch>
        </p:blipFill>
        <p:spPr bwMode="auto">
          <a:xfrm>
            <a:off x="6100763" y="2205038"/>
            <a:ext cx="29352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4"/>
          <p:cNvSpPr>
            <a:spLocks noGrp="1" noChangeArrowheads="1"/>
          </p:cNvSpPr>
          <p:nvPr>
            <p:ph type="title"/>
          </p:nvPr>
        </p:nvSpPr>
        <p:spPr>
          <a:xfrm>
            <a:off x="457200" y="260350"/>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Type III型</a:t>
            </a:r>
            <a:endParaRPr lang="zh-CN" altLang="en-US"/>
          </a:p>
        </p:txBody>
      </p:sp>
      <p:sp>
        <p:nvSpPr>
          <p:cNvPr id="5" name="灯片编号占位符 4"/>
          <p:cNvSpPr>
            <a:spLocks noGrp="1"/>
          </p:cNvSpPr>
          <p:nvPr>
            <p:ph type="sldNum" sz="quarter" idx="12"/>
          </p:nvPr>
        </p:nvSpPr>
        <p:spPr/>
        <p:txBody>
          <a:bodyPr/>
          <a:lstStyle/>
          <a:p>
            <a:fld id="{77324FEB-1155-4B2B-962C-A7B0E3884CED}" type="slidenum">
              <a:rPr lang="zh-CN" altLang="en-US"/>
              <a:pPr/>
              <a:t>20</a:t>
            </a:fld>
            <a:endParaRPr lang="zh-CN" altLang="en-US" sz="1800">
              <a:solidFill>
                <a:schemeClr val="tx1"/>
              </a:solidFill>
              <a:latin typeface="Arial" pitchFamily="34"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931988"/>
            <a:ext cx="904875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不典型表现</a:t>
            </a:r>
            <a:endParaRPr lang="zh-CN" altLang="en-US"/>
          </a:p>
        </p:txBody>
      </p:sp>
      <p:sp>
        <p:nvSpPr>
          <p:cNvPr id="4" name="灯片编号占位符 4"/>
          <p:cNvSpPr>
            <a:spLocks noGrp="1"/>
          </p:cNvSpPr>
          <p:nvPr>
            <p:ph type="sldNum" sz="quarter" idx="12"/>
          </p:nvPr>
        </p:nvSpPr>
        <p:spPr/>
        <p:txBody>
          <a:bodyPr/>
          <a:lstStyle/>
          <a:p>
            <a:fld id="{C1D07B82-069E-45CA-B1AB-13F00C74BC89}" type="slidenum">
              <a:rPr lang="zh-CN" altLang="en-US"/>
              <a:pPr/>
              <a:t>21</a:t>
            </a:fld>
            <a:endParaRPr lang="zh-CN" altLang="en-US" sz="1800">
              <a:solidFill>
                <a:schemeClr val="tx1"/>
              </a:solidFill>
              <a:latin typeface="Arial" pitchFamily="34" charset="0"/>
            </a:endParaRPr>
          </a:p>
        </p:txBody>
      </p:sp>
      <p:sp>
        <p:nvSpPr>
          <p:cNvPr id="25603" name="内容占位符 5"/>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偶尔，</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明显增大，表现出占位效应，类似囊样占位</a:t>
            </a:r>
          </a:p>
          <a:p>
            <a:pPr eaLnBrk="1" hangingPunct="1"/>
            <a:r>
              <a:rPr lang="zh-CN" altLang="en-US" sz="2800">
                <a:latin typeface="黑体" pitchFamily="49" charset="-122"/>
                <a:ea typeface="黑体" pitchFamily="49" charset="-122"/>
                <a:sym typeface="黑体" pitchFamily="49" charset="-122"/>
              </a:rPr>
              <a:t>巨大的</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常见于中脑</a:t>
            </a:r>
            <a:r>
              <a:rPr lang="en-US" altLang="zh-CN" sz="2800">
                <a:latin typeface="黑体" pitchFamily="49" charset="-122"/>
                <a:ea typeface="黑体" pitchFamily="49" charset="-122"/>
                <a:sym typeface="黑体" pitchFamily="49" charset="-122"/>
              </a:rPr>
              <a:t>-</a:t>
            </a:r>
            <a:r>
              <a:rPr lang="zh-CN" altLang="en-US" sz="2800">
                <a:latin typeface="黑体" pitchFamily="49" charset="-122"/>
                <a:ea typeface="黑体" pitchFamily="49" charset="-122"/>
                <a:sym typeface="黑体" pitchFamily="49" charset="-122"/>
              </a:rPr>
              <a:t>丘脑区域，可以压迫第三脑室引起脑积水</a:t>
            </a: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z="4000">
              <a:latin typeface="黑体" pitchFamily="49" charset="-122"/>
              <a:ea typeface="黑体" pitchFamily="49" charset="-122"/>
              <a:sym typeface="黑体" pitchFamily="49" charset="-122"/>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0487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noChangeArrowheads="1"/>
          </p:cNvSpPr>
          <p:nvPr>
            <p:ph type="title"/>
          </p:nvPr>
        </p:nvSpPr>
        <p:spPr>
          <a:xfrm>
            <a:off x="533400" y="1371600"/>
            <a:ext cx="7851775" cy="1828800"/>
          </a:xfrm>
          <a:ln/>
          <a:extLst>
            <a:ext uri="{91240B29-F687-4F45-9708-019B960494DF}">
              <a14:hiddenLine xmlns:a14="http://schemas.microsoft.com/office/drawing/2010/main" w="9525">
                <a:solidFill>
                  <a:srgbClr val="000000"/>
                </a:solidFill>
                <a:miter lim="800000"/>
                <a:headEnd/>
                <a:tailEnd/>
              </a14:hiddenLine>
            </a:ext>
          </a:extLst>
        </p:spPr>
        <p:txBody>
          <a:bodyPr tIns="0" rIns="18288"/>
          <a:lstStyle/>
          <a:p>
            <a:pPr algn="r" eaLnBrk="1" hangingPunct="1"/>
            <a:endParaRPr lang="zh-CN" altLang="zh-CN" sz="5600" b="1">
              <a:solidFill>
                <a:srgbClr val="4EE0EA"/>
              </a:solidFill>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l="5141" t="35225" r="58170" b="40891"/>
          <a:stretch>
            <a:fillRect/>
          </a:stretch>
        </p:blipFill>
        <p:spPr bwMode="auto">
          <a:xfrm>
            <a:off x="1187450" y="3589338"/>
            <a:ext cx="56165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l="5141" t="6281" r="36806" b="69922"/>
          <a:stretch>
            <a:fillRect/>
          </a:stretch>
        </p:blipFill>
        <p:spPr bwMode="auto">
          <a:xfrm>
            <a:off x="0" y="788988"/>
            <a:ext cx="910907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noChangeArrowheads="1"/>
          </p:cNvSpPr>
          <p:nvPr>
            <p:ph type="title"/>
          </p:nvPr>
        </p:nvSpPr>
        <p:spPr>
          <a:xfrm>
            <a:off x="533400" y="1371600"/>
            <a:ext cx="7851775" cy="1828800"/>
          </a:xfrm>
          <a:ln/>
          <a:extLst>
            <a:ext uri="{91240B29-F687-4F45-9708-019B960494DF}">
              <a14:hiddenLine xmlns:a14="http://schemas.microsoft.com/office/drawing/2010/main" w="9525">
                <a:solidFill>
                  <a:srgbClr val="000000"/>
                </a:solidFill>
                <a:miter lim="800000"/>
                <a:headEnd/>
                <a:tailEnd/>
              </a14:hiddenLine>
            </a:ext>
          </a:extLst>
        </p:spPr>
        <p:txBody>
          <a:bodyPr tIns="0" rIns="18288"/>
          <a:lstStyle/>
          <a:p>
            <a:pPr algn="r" eaLnBrk="1" hangingPunct="1"/>
            <a:endParaRPr lang="zh-CN" altLang="zh-CN" sz="5600" b="1">
              <a:solidFill>
                <a:srgbClr val="4EE0EA"/>
              </a:solidFill>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l="42084" t="68987" r="24399" b="4941"/>
          <a:stretch>
            <a:fillRect/>
          </a:stretch>
        </p:blipFill>
        <p:spPr bwMode="auto">
          <a:xfrm>
            <a:off x="1908175" y="3357563"/>
            <a:ext cx="51117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l="42084" t="40891" r="6461" b="34348"/>
          <a:stretch>
            <a:fillRect/>
          </a:stretch>
        </p:blipFill>
        <p:spPr bwMode="auto">
          <a:xfrm>
            <a:off x="908050" y="404813"/>
            <a:ext cx="7848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VRS扩大与神经疾病</a:t>
            </a:r>
            <a:endParaRPr lang="zh-CN" altLang="en-US"/>
          </a:p>
        </p:txBody>
      </p:sp>
      <p:sp>
        <p:nvSpPr>
          <p:cNvPr id="29699"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2800">
                <a:latin typeface="黑体" pitchFamily="49" charset="-122"/>
                <a:ea typeface="黑体" pitchFamily="49" charset="-122"/>
                <a:sym typeface="黑体" pitchFamily="49" charset="-122"/>
              </a:rPr>
              <a:t>MRI</a:t>
            </a:r>
            <a:r>
              <a:rPr lang="zh-CN" altLang="en-US" sz="2800">
                <a:latin typeface="黑体" pitchFamily="49" charset="-122"/>
                <a:ea typeface="黑体" pitchFamily="49" charset="-122"/>
                <a:sym typeface="黑体" pitchFamily="49" charset="-122"/>
              </a:rPr>
              <a:t>研究已经证实，脑白质病变增加与老年人认知功能下降有着密切关系。而</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扩大与脑白质病变有着一些相似的危险因素，</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的大小和数目与脑白质病变的范围相关。</a:t>
            </a:r>
          </a:p>
          <a:p>
            <a:pPr eaLnBrk="1" hangingPunct="1"/>
            <a:r>
              <a:rPr lang="zh-CN" altLang="en-US" sz="2800">
                <a:latin typeface="黑体" pitchFamily="49" charset="-122"/>
                <a:ea typeface="黑体" pitchFamily="49" charset="-122"/>
                <a:sym typeface="黑体" pitchFamily="49" charset="-122"/>
              </a:rPr>
              <a:t>研究发现，</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扩大的数目增加与认知功能下降相关，尤其是非文字想象和视空间能力。</a:t>
            </a:r>
          </a:p>
          <a:p>
            <a:pPr eaLnBrk="1" hangingPunct="1"/>
            <a:r>
              <a:rPr lang="zh-CN" altLang="en-US" sz="2800">
                <a:latin typeface="黑体" pitchFamily="49" charset="-122"/>
                <a:ea typeface="黑体" pitchFamily="49" charset="-122"/>
                <a:sym typeface="黑体" pitchFamily="49" charset="-122"/>
              </a:rPr>
              <a:t>因此，基于</a:t>
            </a:r>
            <a:r>
              <a:rPr lang="en-US" altLang="zh-CN" sz="2800">
                <a:latin typeface="黑体" pitchFamily="49" charset="-122"/>
                <a:ea typeface="黑体" pitchFamily="49" charset="-122"/>
                <a:sym typeface="黑体" pitchFamily="49" charset="-122"/>
              </a:rPr>
              <a:t>MRI</a:t>
            </a:r>
            <a:r>
              <a:rPr lang="zh-CN" altLang="en-US" sz="2800">
                <a:latin typeface="黑体" pitchFamily="49" charset="-122"/>
                <a:ea typeface="黑体" pitchFamily="49" charset="-122"/>
                <a:sym typeface="黑体" pitchFamily="49" charset="-122"/>
              </a:rPr>
              <a:t>的脑白质病变计分评价中，还应该加上对</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扩大的评价。</a:t>
            </a:r>
          </a:p>
          <a:p>
            <a:pPr eaLnBrk="1" hangingPunct="1"/>
            <a:endParaRPr lang="zh-CN" altLang="en-US" sz="2800">
              <a:latin typeface="黑体" pitchFamily="49" charset="-122"/>
              <a:ea typeface="黑体" pitchFamily="49" charset="-122"/>
              <a:sym typeface="黑体"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noChangeArrowheads="1"/>
          </p:cNvSpPr>
          <p:nvPr>
            <p:ph type="title"/>
          </p:nvPr>
        </p:nvSpPr>
        <p:spPr>
          <a:xfrm>
            <a:off x="323850" y="1989138"/>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            鉴 别 诊 断</a:t>
            </a: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腔隙性脑梗死</a:t>
            </a:r>
            <a:endParaRPr lang="zh-CN" altLang="en-US"/>
          </a:p>
        </p:txBody>
      </p:sp>
      <p:sp>
        <p:nvSpPr>
          <p:cNvPr id="31747" name="内容占位符 2"/>
          <p:cNvSpPr>
            <a:spLocks noGrp="1" noChangeArrowheads="1"/>
          </p:cNvSpPr>
          <p:nvPr>
            <p:ph idx="4294967295"/>
          </p:nvPr>
        </p:nvSpPr>
        <p:spPr bwMode="auto">
          <a:xfrm>
            <a:off x="914400" y="2133600"/>
            <a:ext cx="8229600" cy="4389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急性期</a:t>
            </a:r>
            <a:r>
              <a:rPr lang="en-US" altLang="zh-CN" sz="2800">
                <a:latin typeface="黑体" pitchFamily="49" charset="-122"/>
                <a:ea typeface="黑体" pitchFamily="49" charset="-122"/>
                <a:sym typeface="黑体" pitchFamily="49" charset="-122"/>
              </a:rPr>
              <a:t>T1</a:t>
            </a:r>
            <a:r>
              <a:rPr lang="zh-CN" altLang="en-US" sz="2800">
                <a:latin typeface="黑体" pitchFamily="49" charset="-122"/>
                <a:ea typeface="黑体" pitchFamily="49" charset="-122"/>
                <a:sym typeface="黑体" pitchFamily="49" charset="-122"/>
              </a:rPr>
              <a:t>低信号，</a:t>
            </a:r>
            <a:r>
              <a:rPr lang="en-US" altLang="zh-CN" sz="2800">
                <a:latin typeface="黑体" pitchFamily="49" charset="-122"/>
                <a:ea typeface="黑体" pitchFamily="49" charset="-122"/>
                <a:sym typeface="黑体" pitchFamily="49" charset="-122"/>
              </a:rPr>
              <a:t>T2</a:t>
            </a:r>
            <a:r>
              <a:rPr lang="zh-CN" altLang="en-US" sz="2800">
                <a:latin typeface="黑体" pitchFamily="49" charset="-122"/>
                <a:ea typeface="黑体" pitchFamily="49" charset="-122"/>
                <a:sym typeface="黑体" pitchFamily="49" charset="-122"/>
              </a:rPr>
              <a:t>高信号，</a:t>
            </a:r>
            <a:r>
              <a:rPr lang="en-US" altLang="zh-CN" sz="2800">
                <a:latin typeface="黑体" pitchFamily="49" charset="-122"/>
                <a:ea typeface="黑体" pitchFamily="49" charset="-122"/>
                <a:sym typeface="黑体" pitchFamily="49" charset="-122"/>
              </a:rPr>
              <a:t>FLAIR</a:t>
            </a:r>
            <a:r>
              <a:rPr lang="zh-CN" altLang="en-US" sz="2800">
                <a:latin typeface="黑体" pitchFamily="49" charset="-122"/>
                <a:ea typeface="黑体" pitchFamily="49" charset="-122"/>
                <a:sym typeface="黑体" pitchFamily="49" charset="-122"/>
              </a:rPr>
              <a:t>高信号</a:t>
            </a:r>
          </a:p>
          <a:p>
            <a:pPr eaLnBrk="1" hangingPunct="1"/>
            <a:r>
              <a:rPr lang="zh-CN" altLang="en-US" sz="2800">
                <a:latin typeface="黑体" pitchFamily="49" charset="-122"/>
                <a:ea typeface="黑体" pitchFamily="49" charset="-122"/>
                <a:sym typeface="黑体" pitchFamily="49" charset="-122"/>
              </a:rPr>
              <a:t>慢性期病灶</a:t>
            </a:r>
            <a:r>
              <a:rPr lang="en-US" altLang="zh-CN" sz="2800">
                <a:latin typeface="黑体" pitchFamily="49" charset="-122"/>
                <a:ea typeface="黑体" pitchFamily="49" charset="-122"/>
                <a:sym typeface="黑体" pitchFamily="49" charset="-122"/>
              </a:rPr>
              <a:t>FLAIR</a:t>
            </a:r>
            <a:r>
              <a:rPr lang="zh-CN" altLang="en-US" sz="2800">
                <a:latin typeface="黑体" pitchFamily="49" charset="-122"/>
                <a:ea typeface="黑体" pitchFamily="49" charset="-122"/>
                <a:sym typeface="黑体" pitchFamily="49" charset="-122"/>
              </a:rPr>
              <a:t>上表现为中心低信号，</a:t>
            </a:r>
            <a:r>
              <a:rPr lang="zh-CN" altLang="en-US" sz="2800">
                <a:solidFill>
                  <a:srgbClr val="C00000"/>
                </a:solidFill>
                <a:latin typeface="黑体" pitchFamily="49" charset="-122"/>
                <a:ea typeface="黑体" pitchFamily="49" charset="-122"/>
                <a:sym typeface="黑体" pitchFamily="49" charset="-122"/>
              </a:rPr>
              <a:t>周围高信号环绕</a:t>
            </a:r>
            <a:r>
              <a:rPr lang="zh-CN" altLang="en-US" sz="2800">
                <a:latin typeface="黑体" pitchFamily="49" charset="-122"/>
                <a:ea typeface="黑体" pitchFamily="49" charset="-122"/>
                <a:sym typeface="黑体" pitchFamily="49" charset="-122"/>
              </a:rPr>
              <a:t>，提示胶质增生</a:t>
            </a:r>
          </a:p>
          <a:p>
            <a:pPr eaLnBrk="1" hangingPunct="1"/>
            <a:r>
              <a:rPr lang="zh-CN" altLang="en-US" sz="2800">
                <a:latin typeface="黑体" pitchFamily="49" charset="-122"/>
                <a:ea typeface="黑体" pitchFamily="49" charset="-122"/>
                <a:sym typeface="黑体" pitchFamily="49" charset="-122"/>
              </a:rPr>
              <a:t>发病</a:t>
            </a:r>
            <a:r>
              <a:rPr lang="en-US" altLang="zh-CN" sz="2800">
                <a:latin typeface="黑体" pitchFamily="49" charset="-122"/>
                <a:ea typeface="黑体" pitchFamily="49" charset="-122"/>
                <a:sym typeface="黑体" pitchFamily="49" charset="-122"/>
              </a:rPr>
              <a:t>8</a:t>
            </a:r>
            <a:r>
              <a:rPr lang="zh-CN" altLang="en-US" sz="2800">
                <a:latin typeface="黑体" pitchFamily="49" charset="-122"/>
                <a:ea typeface="黑体" pitchFamily="49" charset="-122"/>
                <a:sym typeface="黑体" pitchFamily="49" charset="-122"/>
              </a:rPr>
              <a:t>周内可以有强化表现</a:t>
            </a: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腔隙性脑梗死</a:t>
            </a:r>
            <a:endParaRPr lang="zh-CN" altLang="en-US"/>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l="53830" t="26738" r="11934" b="46654"/>
          <a:stretch>
            <a:fillRect/>
          </a:stretch>
        </p:blipFill>
        <p:spPr bwMode="auto">
          <a:xfrm>
            <a:off x="468313" y="1916113"/>
            <a:ext cx="700881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2773" name="副标题 2"/>
          <p:cNvSpPr>
            <a:spLocks noChangeArrowheads="1"/>
          </p:cNvSpPr>
          <p:nvPr/>
        </p:nvSpPr>
        <p:spPr bwMode="auto">
          <a:xfrm>
            <a:off x="1116013" y="6165850"/>
            <a:ext cx="6400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defRPr>
                <a:solidFill>
                  <a:schemeClr val="tx1"/>
                </a:solidFill>
                <a:latin typeface="Arial" pitchFamily="34" charset="0"/>
                <a:ea typeface="宋体" pitchFamily="2" charset="-122"/>
              </a:defRPr>
            </a:lvl6pPr>
            <a:lvl7pPr eaLnBrk="0" fontAlgn="base" hangingPunct="0">
              <a:spcBef>
                <a:spcPct val="0"/>
              </a:spcBef>
              <a:spcAft>
                <a:spcPct val="0"/>
              </a:spcAft>
              <a:defRPr>
                <a:solidFill>
                  <a:schemeClr val="tx1"/>
                </a:solidFill>
                <a:latin typeface="Arial" pitchFamily="34" charset="0"/>
                <a:ea typeface="宋体" pitchFamily="2" charset="-122"/>
              </a:defRPr>
            </a:lvl7pPr>
            <a:lvl8pPr eaLnBrk="0" fontAlgn="base" hangingPunct="0">
              <a:spcBef>
                <a:spcPct val="0"/>
              </a:spcBef>
              <a:spcAft>
                <a:spcPct val="0"/>
              </a:spcAft>
              <a:defRPr>
                <a:solidFill>
                  <a:schemeClr val="tx1"/>
                </a:solidFill>
                <a:latin typeface="Arial" pitchFamily="34" charset="0"/>
                <a:ea typeface="宋体" pitchFamily="2" charset="-122"/>
              </a:defRPr>
            </a:lvl8pPr>
            <a:lvl9pPr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buClr>
                <a:srgbClr val="0BD0D9"/>
              </a:buClr>
              <a:buSzPct val="95000"/>
            </a:pPr>
            <a:r>
              <a:rPr lang="zh-CN" altLang="en-US" sz="2800">
                <a:latin typeface="黑体" pitchFamily="49" charset="-122"/>
                <a:ea typeface="黑体" pitchFamily="49" charset="-122"/>
                <a:sym typeface="黑体" pitchFamily="49" charset="-122"/>
              </a:rPr>
              <a:t>慢性腔梗</a:t>
            </a: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腔隙性脑梗死</a:t>
            </a:r>
            <a:endParaRPr lang="zh-CN" altLang="en-US"/>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l="50899" t="61133" r="9003" b="16788"/>
          <a:stretch>
            <a:fillRect/>
          </a:stretch>
        </p:blipFill>
        <p:spPr bwMode="auto">
          <a:xfrm>
            <a:off x="176213" y="1989138"/>
            <a:ext cx="896778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3797" name="副标题 2"/>
          <p:cNvSpPr>
            <a:spLocks noChangeArrowheads="1"/>
          </p:cNvSpPr>
          <p:nvPr/>
        </p:nvSpPr>
        <p:spPr bwMode="auto">
          <a:xfrm>
            <a:off x="1403350" y="5624513"/>
            <a:ext cx="73453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defRPr>
                <a:solidFill>
                  <a:schemeClr val="tx1"/>
                </a:solidFill>
                <a:latin typeface="Arial" pitchFamily="34" charset="0"/>
                <a:ea typeface="宋体" pitchFamily="2" charset="-122"/>
              </a:defRPr>
            </a:lvl6pPr>
            <a:lvl7pPr eaLnBrk="0" fontAlgn="base" hangingPunct="0">
              <a:spcBef>
                <a:spcPct val="0"/>
              </a:spcBef>
              <a:spcAft>
                <a:spcPct val="0"/>
              </a:spcAft>
              <a:defRPr>
                <a:solidFill>
                  <a:schemeClr val="tx1"/>
                </a:solidFill>
                <a:latin typeface="Arial" pitchFamily="34" charset="0"/>
                <a:ea typeface="宋体" pitchFamily="2" charset="-122"/>
              </a:defRPr>
            </a:lvl7pPr>
            <a:lvl8pPr eaLnBrk="0" fontAlgn="base" hangingPunct="0">
              <a:spcBef>
                <a:spcPct val="0"/>
              </a:spcBef>
              <a:spcAft>
                <a:spcPct val="0"/>
              </a:spcAft>
              <a:defRPr>
                <a:solidFill>
                  <a:schemeClr val="tx1"/>
                </a:solidFill>
                <a:latin typeface="Arial" pitchFamily="34" charset="0"/>
                <a:ea typeface="宋体" pitchFamily="2" charset="-122"/>
              </a:defRPr>
            </a:lvl8pPr>
            <a:lvl9pPr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90000"/>
              </a:lnSpc>
              <a:spcBef>
                <a:spcPct val="20000"/>
              </a:spcBef>
              <a:buClr>
                <a:srgbClr val="0BD0D9"/>
              </a:buClr>
              <a:buSzPct val="95000"/>
            </a:pPr>
            <a:r>
              <a:rPr lang="en-US" altLang="zh-CN" sz="2800">
                <a:latin typeface="黑体" pitchFamily="49" charset="-122"/>
                <a:ea typeface="黑体" pitchFamily="49" charset="-122"/>
                <a:sym typeface="黑体" pitchFamily="49" charset="-122"/>
              </a:rPr>
              <a:t>T2          FLAIR               ADC       </a:t>
            </a:r>
            <a:endParaRPr lang="zh-CN" altLang="en-US"/>
          </a:p>
        </p:txBody>
      </p:sp>
      <p:sp>
        <p:nvSpPr>
          <p:cNvPr id="33798" name="TextBox 4"/>
          <p:cNvSpPr>
            <a:spLocks noChangeArrowheads="1"/>
          </p:cNvSpPr>
          <p:nvPr/>
        </p:nvSpPr>
        <p:spPr bwMode="auto">
          <a:xfrm>
            <a:off x="6262688" y="6237288"/>
            <a:ext cx="2881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r>
              <a:rPr lang="zh-CN" altLang="en-US">
                <a:latin typeface="Constantia" pitchFamily="18" charset="0"/>
                <a:sym typeface="Constantia" pitchFamily="18" charset="0"/>
              </a:rPr>
              <a:t>急性与慢性腔梗</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概述</a:t>
            </a:r>
            <a:endParaRPr lang="zh-CN" altLang="en-US"/>
          </a:p>
        </p:txBody>
      </p:sp>
      <p:sp>
        <p:nvSpPr>
          <p:cNvPr id="5123"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2800">
                <a:latin typeface="黑体" pitchFamily="49" charset="-122"/>
                <a:ea typeface="黑体" pitchFamily="49" charset="-122"/>
                <a:sym typeface="黑体" pitchFamily="49" charset="-122"/>
              </a:rPr>
              <a:t>MRI</a:t>
            </a:r>
            <a:r>
              <a:rPr lang="zh-CN" altLang="en-US" sz="2800">
                <a:latin typeface="黑体" pitchFamily="49" charset="-122"/>
                <a:ea typeface="黑体" pitchFamily="49" charset="-122"/>
                <a:sym typeface="黑体" pitchFamily="49" charset="-122"/>
              </a:rPr>
              <a:t>能够在体显示这一解剖学和组织学的结构，并发现</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的增多和扩大与多种神经疾病有着密切的关系。</a:t>
            </a:r>
          </a:p>
          <a:p>
            <a:pPr eaLnBrk="1" hangingPunct="1"/>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增多和扩大见于老年脑、高血压、糖尿病、痴呆、脑白质病变、脑积水、多发性硬化、中枢神经隐球菌感染、儿童脑发育性疾病等。</a:t>
            </a:r>
          </a:p>
          <a:p>
            <a:pPr eaLnBrk="1" hangingPunct="1"/>
            <a:endParaRPr lang="zh-CN" altLang="en-US" sz="2800">
              <a:latin typeface="黑体" pitchFamily="49" charset="-122"/>
              <a:ea typeface="黑体" pitchFamily="49" charset="-122"/>
              <a:sym typeface="黑体" pitchFamily="49" charset="-122"/>
            </a:endParaRPr>
          </a:p>
          <a:p>
            <a:pPr eaLnBrk="1" hangingPunct="1"/>
            <a:endParaRPr lang="zh-CN" altLang="en-US" sz="2800">
              <a:latin typeface="黑体" pitchFamily="49" charset="-122"/>
              <a:ea typeface="黑体" pitchFamily="49" charset="-122"/>
              <a:sym typeface="黑体"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noChangeArrowheads="1"/>
          </p:cNvSpPr>
          <p:nvPr>
            <p:ph type="title"/>
          </p:nvPr>
        </p:nvSpPr>
        <p:spPr>
          <a:xfrm>
            <a:off x="468313" y="1557338"/>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3600">
                <a:latin typeface="黑体" pitchFamily="49" charset="-122"/>
                <a:ea typeface="黑体" pitchFamily="49" charset="-122"/>
                <a:sym typeface="黑体" pitchFamily="49" charset="-122"/>
              </a:rPr>
              <a:t>中枢神经系统原发性血管炎</a:t>
            </a:r>
            <a:br>
              <a:rPr lang="zh-CN" altLang="en-US" sz="3600">
                <a:latin typeface="黑体" pitchFamily="49" charset="-122"/>
                <a:ea typeface="黑体" pitchFamily="49" charset="-122"/>
                <a:sym typeface="黑体" pitchFamily="49" charset="-122"/>
              </a:rPr>
            </a:br>
            <a:r>
              <a:rPr lang="zh-CN" altLang="en-US" sz="3600">
                <a:latin typeface="黑体" pitchFamily="49" charset="-122"/>
                <a:ea typeface="黑体" pitchFamily="49" charset="-122"/>
                <a:sym typeface="黑体" pitchFamily="49" charset="-122"/>
              </a:rPr>
              <a:t>（primary angiitis of the central nervous system,PACNS）</a:t>
            </a:r>
          </a:p>
        </p:txBody>
      </p:sp>
      <p:sp>
        <p:nvSpPr>
          <p:cNvPr id="34819" name="内容占位符 2"/>
          <p:cNvSpPr>
            <a:spLocks noGrp="1" noChangeArrowheads="1"/>
          </p:cNvSpPr>
          <p:nvPr>
            <p:ph idx="4294967295"/>
          </p:nvPr>
        </p:nvSpPr>
        <p:spPr bwMode="auto">
          <a:xfrm>
            <a:off x="0" y="2852738"/>
            <a:ext cx="8229600" cy="3471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4638" indent="-274638" eaLnBrk="1" hangingPunct="1"/>
            <a:r>
              <a:rPr lang="zh-CN" altLang="en-US" sz="2800">
                <a:latin typeface="黑体" pitchFamily="49" charset="-122"/>
                <a:ea typeface="黑体" pitchFamily="49" charset="-122"/>
              </a:rPr>
              <a:t>又称为中枢神经系统肉芽肿性血管炎，或孤立性中枢神经系统血管炎</a:t>
            </a:r>
          </a:p>
          <a:p>
            <a:pPr marL="274638" indent="-274638" eaLnBrk="1" hangingPunct="1"/>
            <a:r>
              <a:rPr lang="en-US" altLang="zh-CN" sz="2800">
                <a:latin typeface="黑体" pitchFamily="49" charset="-122"/>
                <a:ea typeface="黑体" pitchFamily="49" charset="-122"/>
              </a:rPr>
              <a:t>PACNS</a:t>
            </a:r>
            <a:r>
              <a:rPr lang="zh-CN" altLang="en-US" sz="2800">
                <a:latin typeface="黑体" pitchFamily="49" charset="-122"/>
                <a:ea typeface="黑体" pitchFamily="49" charset="-122"/>
              </a:rPr>
              <a:t>多见于</a:t>
            </a:r>
            <a:r>
              <a:rPr lang="en-US" altLang="zh-CN" sz="2800">
                <a:latin typeface="黑体" pitchFamily="49" charset="-122"/>
                <a:ea typeface="黑体" pitchFamily="49" charset="-122"/>
              </a:rPr>
              <a:t>30-40</a:t>
            </a:r>
            <a:r>
              <a:rPr lang="zh-CN" altLang="en-US" sz="2800">
                <a:latin typeface="黑体" pitchFamily="49" charset="-122"/>
                <a:ea typeface="黑体" pitchFamily="49" charset="-122"/>
              </a:rPr>
              <a:t>岁男性，临床表现多种多样，局灶性体征或全脑、脑膜受累表现。</a:t>
            </a:r>
          </a:p>
          <a:p>
            <a:pPr marL="274638" indent="-274638" eaLnBrk="1" hangingPunct="1"/>
            <a:r>
              <a:rPr lang="zh-CN" altLang="en-US" sz="2800">
                <a:latin typeface="黑体" pitchFamily="49" charset="-122"/>
                <a:ea typeface="黑体" pitchFamily="49" charset="-122"/>
              </a:rPr>
              <a:t>活检病理显示受累血管为毛细血管前后的小动脉和小静脉，提示小血管疾病。</a:t>
            </a:r>
            <a:endParaRPr lang="en-US" altLang="zh-C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noChangeArrowheads="1"/>
          </p:cNvSpPr>
          <p:nvPr>
            <p:ph type="title"/>
          </p:nvPr>
        </p:nvSpPr>
        <p:spPr>
          <a:xfrm>
            <a:off x="468313" y="1557338"/>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000">
                <a:latin typeface="黑体" pitchFamily="49" charset="-122"/>
                <a:ea typeface="黑体" pitchFamily="49" charset="-122"/>
                <a:sym typeface="黑体" pitchFamily="49" charset="-122"/>
              </a:rPr>
              <a:t>中枢神经系统原发性血管炎（</a:t>
            </a:r>
            <a:r>
              <a:rPr lang="zh-CN" altLang="en-US" sz="4000">
                <a:latin typeface="黑体" pitchFamily="49" charset="-122"/>
                <a:ea typeface="黑体" pitchFamily="49" charset="-122"/>
              </a:rPr>
              <a:t>primary angiitis of the central nervous system,</a:t>
            </a:r>
            <a:r>
              <a:rPr lang="zh-CN" altLang="en-US" sz="4000">
                <a:latin typeface="黑体" pitchFamily="49" charset="-122"/>
                <a:ea typeface="黑体" pitchFamily="49" charset="-122"/>
                <a:sym typeface="黑体" pitchFamily="49" charset="-122"/>
              </a:rPr>
              <a:t>PACNS）</a:t>
            </a:r>
            <a:endParaRPr lang="zh-CN" altLang="en-US"/>
          </a:p>
        </p:txBody>
      </p:sp>
      <p:sp>
        <p:nvSpPr>
          <p:cNvPr id="35843" name="内容占位符 2"/>
          <p:cNvSpPr>
            <a:spLocks noGrp="1" noChangeArrowheads="1"/>
          </p:cNvSpPr>
          <p:nvPr>
            <p:ph idx="4294967295"/>
          </p:nvPr>
        </p:nvSpPr>
        <p:spPr bwMode="auto">
          <a:xfrm>
            <a:off x="0" y="2924175"/>
            <a:ext cx="8229600" cy="3400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4638" indent="-274638" eaLnBrk="1" hangingPunct="1"/>
            <a:r>
              <a:rPr lang="zh-CN" altLang="en-US" sz="2800">
                <a:latin typeface="黑体" pitchFamily="49" charset="-122"/>
                <a:ea typeface="黑体" pitchFamily="49" charset="-122"/>
              </a:rPr>
              <a:t>头颅</a:t>
            </a:r>
            <a:r>
              <a:rPr lang="en-US" altLang="zh-CN" sz="2800">
                <a:latin typeface="黑体" pitchFamily="49" charset="-122"/>
                <a:ea typeface="黑体" pitchFamily="49" charset="-122"/>
              </a:rPr>
              <a:t>MRI</a:t>
            </a:r>
            <a:r>
              <a:rPr lang="zh-CN" altLang="en-US" sz="2800">
                <a:latin typeface="黑体" pitchFamily="49" charset="-122"/>
                <a:ea typeface="黑体" pitchFamily="49" charset="-122"/>
              </a:rPr>
              <a:t>可发现点状或片状异常信号，散在或弥散，皮质下和深部白质最常见。</a:t>
            </a:r>
          </a:p>
          <a:p>
            <a:pPr marL="274638" indent="-274638" eaLnBrk="1" hangingPunct="1"/>
            <a:r>
              <a:rPr lang="zh-CN" altLang="en-US" sz="2800">
                <a:latin typeface="黑体" pitchFamily="49" charset="-122"/>
                <a:ea typeface="黑体" pitchFamily="49" charset="-122"/>
              </a:rPr>
              <a:t>病灶有波动性，即病灶大小和数目易变，有时可消失。</a:t>
            </a:r>
          </a:p>
          <a:p>
            <a:pPr marL="274638" indent="-274638" eaLnBrk="1" hangingPunct="1"/>
            <a:r>
              <a:rPr lang="zh-CN" altLang="en-US" sz="2800">
                <a:latin typeface="黑体" pitchFamily="49" charset="-122"/>
                <a:ea typeface="黑体" pitchFamily="49" charset="-122"/>
              </a:rPr>
              <a:t>增强检查血管周围间隙可有强化，具有特异性。可能与软脑膜的浸润有关，但并非常见。</a:t>
            </a: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6375" y="5589588"/>
            <a:ext cx="7272338" cy="600075"/>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2000">
                <a:solidFill>
                  <a:schemeClr val="tx1"/>
                </a:solidFill>
                <a:latin typeface="黑体" pitchFamily="49" charset="-122"/>
                <a:ea typeface="黑体" pitchFamily="49" charset="-122"/>
                <a:sym typeface="黑体" pitchFamily="49" charset="-122"/>
              </a:rPr>
              <a:t>18岁男性，复视，进行性共济失调，言语不清。</a:t>
            </a:r>
            <a:br>
              <a:rPr lang="zh-CN" altLang="en-US" sz="2000">
                <a:solidFill>
                  <a:schemeClr val="tx1"/>
                </a:solidFill>
                <a:latin typeface="黑体" pitchFamily="49" charset="-122"/>
                <a:ea typeface="黑体" pitchFamily="49" charset="-122"/>
                <a:sym typeface="黑体" pitchFamily="49" charset="-122"/>
              </a:rPr>
            </a:br>
            <a:r>
              <a:rPr lang="zh-CN" altLang="en-US" sz="2000">
                <a:solidFill>
                  <a:schemeClr val="tx1"/>
                </a:solidFill>
                <a:latin typeface="黑体" pitchFamily="49" charset="-122"/>
                <a:ea typeface="黑体" pitchFamily="49" charset="-122"/>
                <a:sym typeface="黑体" pitchFamily="49" charset="-122"/>
              </a:rPr>
              <a:t>脑干、桥臂、小脑多发点状高信号，增强后明显强化；</a:t>
            </a:r>
            <a:br>
              <a:rPr lang="zh-CN" altLang="en-US" sz="2000">
                <a:solidFill>
                  <a:schemeClr val="tx1"/>
                </a:solidFill>
                <a:latin typeface="黑体" pitchFamily="49" charset="-122"/>
                <a:ea typeface="黑体" pitchFamily="49" charset="-122"/>
                <a:sym typeface="黑体" pitchFamily="49" charset="-122"/>
              </a:rPr>
            </a:br>
            <a:r>
              <a:rPr lang="zh-CN" altLang="en-US" sz="2000">
                <a:solidFill>
                  <a:schemeClr val="tx1"/>
                </a:solidFill>
                <a:latin typeface="黑体" pitchFamily="49" charset="-122"/>
                <a:ea typeface="黑体" pitchFamily="49" charset="-122"/>
                <a:sym typeface="黑体" pitchFamily="49" charset="-122"/>
              </a:rPr>
              <a:t>1月后治疗后复查：病灶明显减少。</a:t>
            </a:r>
            <a:endParaRPr lang="zh-CN" altLang="en-US"/>
          </a:p>
        </p:txBody>
      </p:sp>
      <p:grpSp>
        <p:nvGrpSpPr>
          <p:cNvPr id="36867" name="Group 3"/>
          <p:cNvGrpSpPr>
            <a:grpSpLocks noChangeAspect="1"/>
          </p:cNvGrpSpPr>
          <p:nvPr/>
        </p:nvGrpSpPr>
        <p:grpSpPr bwMode="auto">
          <a:xfrm>
            <a:off x="611188" y="933450"/>
            <a:ext cx="8064500" cy="3600450"/>
            <a:chOff x="0" y="0"/>
            <a:chExt cx="5190" cy="2334"/>
          </a:xfrm>
        </p:grpSpPr>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
              <a:ext cx="1725"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 y="6"/>
              <a:ext cx="1689"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68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 y="0"/>
              <a:ext cx="1703" cy="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sp>
        <p:nvSpPr>
          <p:cNvPr id="36871" name="副标题 2"/>
          <p:cNvSpPr>
            <a:spLocks noChangeArrowheads="1"/>
          </p:cNvSpPr>
          <p:nvPr/>
        </p:nvSpPr>
        <p:spPr bwMode="auto">
          <a:xfrm>
            <a:off x="1042988" y="4703763"/>
            <a:ext cx="69135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lIns="0" rIns="18288"/>
          <a:lstStyle/>
          <a:p>
            <a:pPr algn="r">
              <a:lnSpc>
                <a:spcPct val="90000"/>
              </a:lnSpc>
              <a:spcBef>
                <a:spcPct val="20000"/>
              </a:spcBef>
              <a:buClr>
                <a:srgbClr val="0BD0D9"/>
              </a:buClr>
              <a:buSzPct val="95000"/>
            </a:pPr>
            <a:r>
              <a:rPr lang="en-US" altLang="zh-CN" sz="2600">
                <a:solidFill>
                  <a:schemeClr val="tx2"/>
                </a:solidFill>
                <a:latin typeface="Constantia" pitchFamily="18" charset="0"/>
                <a:sym typeface="Constantia" pitchFamily="18" charset="0"/>
              </a:rPr>
              <a:t>T2                        T1  C+                 </a:t>
            </a:r>
            <a:r>
              <a:rPr lang="en-US" altLang="zh-CN" sz="2600">
                <a:solidFill>
                  <a:schemeClr val="tx2"/>
                </a:solidFill>
                <a:sym typeface="Constantia" pitchFamily="18" charset="0"/>
              </a:rPr>
              <a:t>1</a:t>
            </a:r>
            <a:r>
              <a:rPr lang="zh-CN" altLang="en-US" sz="2600">
                <a:solidFill>
                  <a:schemeClr val="tx2"/>
                </a:solidFill>
                <a:latin typeface="Constantia" pitchFamily="18" charset="0"/>
                <a:sym typeface="Constantia" pitchFamily="18" charset="0"/>
              </a:rPr>
              <a:t>月后    </a:t>
            </a:r>
            <a:r>
              <a:rPr lang="en-US" altLang="zh-CN" sz="2600">
                <a:solidFill>
                  <a:schemeClr val="tx2"/>
                </a:solidFill>
                <a:latin typeface="Constantia" pitchFamily="18" charset="0"/>
                <a:sym typeface="Constantia" pitchFamily="18" charset="0"/>
              </a:rPr>
              <a:t>T2</a:t>
            </a: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08175" y="5084763"/>
            <a:ext cx="6408738" cy="1081087"/>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000">
                <a:solidFill>
                  <a:schemeClr val="tx1"/>
                </a:solidFill>
                <a:latin typeface="宋体" pitchFamily="2" charset="-122"/>
                <a:ea typeface="宋体" pitchFamily="2" charset="-122"/>
                <a:sym typeface="宋体" pitchFamily="2" charset="-122"/>
              </a:rPr>
              <a:t> </a:t>
            </a:r>
            <a:r>
              <a:rPr lang="zh-CN" altLang="en-US" sz="2000">
                <a:solidFill>
                  <a:schemeClr val="tx1"/>
                </a:solidFill>
                <a:latin typeface="黑体" pitchFamily="49" charset="-122"/>
                <a:ea typeface="黑体" pitchFamily="49" charset="-122"/>
                <a:sym typeface="黑体" pitchFamily="49" charset="-122"/>
              </a:rPr>
              <a:t>38岁男性，下肢轻瘫2月，突发急性头痛，幻觉；</a:t>
            </a:r>
            <a:br>
              <a:rPr lang="zh-CN" altLang="en-US" sz="2000">
                <a:solidFill>
                  <a:schemeClr val="tx1"/>
                </a:solidFill>
                <a:latin typeface="黑体" pitchFamily="49" charset="-122"/>
                <a:ea typeface="黑体" pitchFamily="49" charset="-122"/>
                <a:sym typeface="黑体" pitchFamily="49" charset="-122"/>
              </a:rPr>
            </a:br>
            <a:r>
              <a:rPr lang="zh-CN" altLang="en-US" sz="2000">
                <a:solidFill>
                  <a:schemeClr val="tx1"/>
                </a:solidFill>
                <a:latin typeface="黑体" pitchFamily="49" charset="-122"/>
                <a:ea typeface="黑体" pitchFamily="49" charset="-122"/>
                <a:sym typeface="黑体" pitchFamily="49" charset="-122"/>
              </a:rPr>
              <a:t> 双侧大脑半球灰白质多发散在、片状长T2信号</a:t>
            </a:r>
            <a:r>
              <a:rPr lang="zh-CN" altLang="en-US" sz="1800">
                <a:solidFill>
                  <a:schemeClr val="tx1"/>
                </a:solidFill>
                <a:latin typeface="黑体" pitchFamily="49" charset="-122"/>
                <a:ea typeface="黑体" pitchFamily="49" charset="-122"/>
                <a:sym typeface="黑体" pitchFamily="49" charset="-122"/>
              </a:rPr>
              <a:t>，</a:t>
            </a:r>
            <a:br>
              <a:rPr lang="zh-CN" altLang="en-US" sz="1800">
                <a:solidFill>
                  <a:schemeClr val="tx1"/>
                </a:solidFill>
                <a:latin typeface="黑体" pitchFamily="49" charset="-122"/>
                <a:ea typeface="黑体" pitchFamily="49" charset="-122"/>
                <a:sym typeface="黑体" pitchFamily="49" charset="-122"/>
              </a:rPr>
            </a:br>
            <a:r>
              <a:rPr lang="zh-CN" altLang="en-US" sz="1800">
                <a:solidFill>
                  <a:schemeClr val="tx1"/>
                </a:solidFill>
                <a:latin typeface="黑体" pitchFamily="49" charset="-122"/>
                <a:ea typeface="黑体" pitchFamily="49" charset="-122"/>
                <a:sym typeface="黑体" pitchFamily="49" charset="-122"/>
              </a:rPr>
              <a:t> </a:t>
            </a:r>
            <a:r>
              <a:rPr lang="zh-CN" altLang="en-US" sz="2000">
                <a:solidFill>
                  <a:schemeClr val="tx1"/>
                </a:solidFill>
                <a:latin typeface="黑体" pitchFamily="49" charset="-122"/>
                <a:ea typeface="黑体" pitchFamily="49" charset="-122"/>
                <a:sym typeface="黑体" pitchFamily="49" charset="-122"/>
              </a:rPr>
              <a:t>1月后复查部分病灶消失。</a:t>
            </a:r>
            <a:endParaRPr lang="zh-CN" altLang="en-US"/>
          </a:p>
        </p:txBody>
      </p:sp>
      <p:sp>
        <p:nvSpPr>
          <p:cNvPr id="37891" name="副标题 2"/>
          <p:cNvSpPr>
            <a:spLocks noChangeArrowheads="1"/>
          </p:cNvSpPr>
          <p:nvPr/>
        </p:nvSpPr>
        <p:spPr bwMode="auto">
          <a:xfrm>
            <a:off x="-179388" y="4508500"/>
            <a:ext cx="77041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lIns="0" rIns="18288"/>
          <a:lstStyle/>
          <a:p>
            <a:pPr algn="r">
              <a:lnSpc>
                <a:spcPct val="90000"/>
              </a:lnSpc>
              <a:spcBef>
                <a:spcPct val="20000"/>
              </a:spcBef>
              <a:buClr>
                <a:srgbClr val="0BD0D9"/>
              </a:buClr>
              <a:buSzPct val="95000"/>
            </a:pPr>
            <a:r>
              <a:rPr lang="en-US" altLang="zh-CN" sz="2600">
                <a:solidFill>
                  <a:schemeClr val="tx2"/>
                </a:solidFill>
                <a:latin typeface="Constantia" pitchFamily="18" charset="0"/>
                <a:sym typeface="Constantia" pitchFamily="18" charset="0"/>
              </a:rPr>
              <a:t>     T2                              </a:t>
            </a:r>
            <a:r>
              <a:rPr lang="en-US" altLang="zh-CN" sz="2600">
                <a:solidFill>
                  <a:schemeClr val="tx2"/>
                </a:solidFill>
                <a:sym typeface="Constantia" pitchFamily="18" charset="0"/>
              </a:rPr>
              <a:t>1</a:t>
            </a:r>
            <a:r>
              <a:rPr lang="zh-CN" altLang="en-US" sz="2600">
                <a:solidFill>
                  <a:schemeClr val="tx2"/>
                </a:solidFill>
                <a:latin typeface="Constantia" pitchFamily="18" charset="0"/>
                <a:sym typeface="Constantia" pitchFamily="18" charset="0"/>
              </a:rPr>
              <a:t>月后     </a:t>
            </a:r>
            <a:r>
              <a:rPr lang="en-US" altLang="zh-CN" sz="2600">
                <a:solidFill>
                  <a:schemeClr val="tx2"/>
                </a:solidFill>
                <a:latin typeface="Constantia" pitchFamily="18" charset="0"/>
                <a:sym typeface="Constantia" pitchFamily="18" charset="0"/>
              </a:rPr>
              <a:t> T2</a:t>
            </a:r>
            <a:endParaRPr lang="zh-CN" altLang="en-US"/>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3375"/>
            <a:ext cx="32305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78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333375"/>
            <a:ext cx="317341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27088" y="404813"/>
            <a:ext cx="7786687" cy="636587"/>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600">
                <a:latin typeface="Arial" pitchFamily="34" charset="0"/>
                <a:sym typeface="Arial" pitchFamily="34" charset="0"/>
              </a:rPr>
              <a:t>4</a:t>
            </a:r>
            <a:r>
              <a:rPr lang="zh-CN" altLang="en-US" sz="4600">
                <a:sym typeface="Calibri" pitchFamily="34" charset="0"/>
              </a:rPr>
              <a:t>月后 ：</a:t>
            </a:r>
            <a:endParaRPr lang="zh-CN" altLang="en-US"/>
          </a:p>
        </p:txBody>
      </p:sp>
      <p:grpSp>
        <p:nvGrpSpPr>
          <p:cNvPr id="38915" name="Group 3"/>
          <p:cNvGrpSpPr>
            <a:grpSpLocks noChangeAspect="1"/>
          </p:cNvGrpSpPr>
          <p:nvPr/>
        </p:nvGrpSpPr>
        <p:grpSpPr bwMode="auto">
          <a:xfrm>
            <a:off x="234950" y="1125538"/>
            <a:ext cx="8602663" cy="3571875"/>
            <a:chOff x="0" y="0"/>
            <a:chExt cx="5419" cy="225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 y="9"/>
              <a:ext cx="1784" cy="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 y="9"/>
              <a:ext cx="1792" cy="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89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93"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sp>
        <p:nvSpPr>
          <p:cNvPr id="38919" name="副标题 2"/>
          <p:cNvSpPr>
            <a:spLocks noChangeArrowheads="1"/>
          </p:cNvSpPr>
          <p:nvPr/>
        </p:nvSpPr>
        <p:spPr bwMode="auto">
          <a:xfrm>
            <a:off x="0" y="4941888"/>
            <a:ext cx="77057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lIns="0" rIns="18288"/>
          <a:lstStyle/>
          <a:p>
            <a:pPr algn="r">
              <a:lnSpc>
                <a:spcPct val="90000"/>
              </a:lnSpc>
              <a:spcBef>
                <a:spcPct val="20000"/>
              </a:spcBef>
              <a:buClr>
                <a:srgbClr val="0BD0D9"/>
              </a:buClr>
              <a:buSzPct val="95000"/>
            </a:pPr>
            <a:r>
              <a:rPr lang="en-US" altLang="zh-CN" sz="2600">
                <a:solidFill>
                  <a:schemeClr val="tx2"/>
                </a:solidFill>
                <a:latin typeface="Constantia" pitchFamily="18" charset="0"/>
                <a:sym typeface="Constantia" pitchFamily="18" charset="0"/>
              </a:rPr>
              <a:t>FLAIR                          T2                        T1  C+</a:t>
            </a:r>
            <a:endParaRPr lang="zh-CN" altLang="en-US"/>
          </a:p>
        </p:txBody>
      </p:sp>
      <p:sp>
        <p:nvSpPr>
          <p:cNvPr id="38920" name="Rectangle 9"/>
          <p:cNvSpPr>
            <a:spLocks noChangeArrowheads="1"/>
          </p:cNvSpPr>
          <p:nvPr/>
        </p:nvSpPr>
        <p:spPr bwMode="auto">
          <a:xfrm>
            <a:off x="2051050" y="5516563"/>
            <a:ext cx="63357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lIns="0" rIns="0" bIns="0" anchor="b"/>
          <a:lstStyle/>
          <a:p>
            <a:r>
              <a:rPr lang="zh-CN" altLang="en-US" sz="2000">
                <a:latin typeface="宋体" pitchFamily="2" charset="-122"/>
                <a:ea typeface="隶书" pitchFamily="49" charset="-122"/>
                <a:sym typeface="隶书" pitchFamily="49" charset="-122"/>
              </a:rPr>
              <a:t> </a:t>
            </a:r>
            <a:r>
              <a:rPr lang="zh-CN" altLang="en-US" sz="2000">
                <a:latin typeface="宋体" pitchFamily="2" charset="-122"/>
                <a:ea typeface="黑体" pitchFamily="49" charset="-122"/>
                <a:sym typeface="隶书" pitchFamily="49" charset="-122"/>
              </a:rPr>
              <a:t>病灶较之前增多，增强后可见强化</a:t>
            </a:r>
            <a:r>
              <a:rPr lang="zh-CN" altLang="en-US" sz="2000">
                <a:latin typeface="宋体" pitchFamily="2" charset="-122"/>
                <a:ea typeface="隶书" pitchFamily="49" charset="-122"/>
                <a:sym typeface="隶书" pitchFamily="49" charset="-122"/>
              </a:rPr>
              <a:t>  </a:t>
            </a:r>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noChangeArrowheads="1"/>
          </p:cNvSpPr>
          <p:nvPr>
            <p:ph type="title"/>
          </p:nvPr>
        </p:nvSpPr>
        <p:spPr>
          <a:xfrm>
            <a:off x="468313" y="1196975"/>
            <a:ext cx="8675687" cy="1143000"/>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000">
                <a:latin typeface="黑体" pitchFamily="49" charset="-122"/>
                <a:ea typeface="黑体" pitchFamily="49" charset="-122"/>
                <a:sym typeface="黑体" pitchFamily="49" charset="-122"/>
              </a:rPr>
              <a:t/>
            </a:r>
            <a:br>
              <a:rPr lang="zh-CN" altLang="en-US" sz="4000">
                <a:latin typeface="黑体" pitchFamily="49" charset="-122"/>
                <a:ea typeface="黑体" pitchFamily="49" charset="-122"/>
                <a:sym typeface="黑体" pitchFamily="49" charset="-122"/>
              </a:rPr>
            </a:br>
            <a:r>
              <a:rPr lang="zh-CN" altLang="en-US" sz="4400">
                <a:latin typeface="黑体" pitchFamily="49" charset="-122"/>
                <a:ea typeface="黑体" pitchFamily="49" charset="-122"/>
                <a:sym typeface="黑体" pitchFamily="49" charset="-122"/>
              </a:rPr>
              <a:t>CADASIL</a:t>
            </a:r>
            <a:r>
              <a:rPr lang="zh-CN" altLang="en-US" sz="3600">
                <a:latin typeface="黑体" pitchFamily="49" charset="-122"/>
                <a:ea typeface="黑体" pitchFamily="49" charset="-122"/>
                <a:sym typeface="黑体" pitchFamily="49" charset="-122"/>
              </a:rPr>
              <a:t/>
            </a:r>
            <a:br>
              <a:rPr lang="zh-CN" altLang="en-US" sz="3600">
                <a:latin typeface="黑体" pitchFamily="49" charset="-122"/>
                <a:ea typeface="黑体" pitchFamily="49" charset="-122"/>
                <a:sym typeface="黑体" pitchFamily="49" charset="-122"/>
              </a:rPr>
            </a:br>
            <a:r>
              <a:rPr lang="zh-CN" altLang="en-US" sz="3100">
                <a:latin typeface="黑体" pitchFamily="49" charset="-122"/>
                <a:ea typeface="黑体" pitchFamily="49" charset="-122"/>
                <a:sym typeface="黑体" pitchFamily="49" charset="-122"/>
              </a:rPr>
              <a:t>（</a:t>
            </a:r>
            <a:r>
              <a:rPr lang="zh-CN" altLang="en-US" sz="3100">
                <a:latin typeface="黑体" pitchFamily="49" charset="-122"/>
                <a:ea typeface="黑体" pitchFamily="49" charset="-122"/>
              </a:rPr>
              <a:t>cerebral autosomal dominant arteriopathy with subcortical infarcts and leukoencephalopathy）</a:t>
            </a:r>
            <a:endParaRPr lang="zh-CN" altLang="en-US" sz="3600">
              <a:latin typeface="黑体" pitchFamily="49" charset="-122"/>
              <a:ea typeface="黑体" pitchFamily="49" charset="-122"/>
              <a:sym typeface="黑体" pitchFamily="49" charset="-122"/>
            </a:endParaRPr>
          </a:p>
        </p:txBody>
      </p:sp>
      <p:sp>
        <p:nvSpPr>
          <p:cNvPr id="39939" name="内容占位符 2"/>
          <p:cNvSpPr>
            <a:spLocks noGrp="1" noChangeArrowheads="1"/>
          </p:cNvSpPr>
          <p:nvPr>
            <p:ph idx="4294967295"/>
          </p:nvPr>
        </p:nvSpPr>
        <p:spPr bwMode="auto">
          <a:xfrm>
            <a:off x="914400" y="2636838"/>
            <a:ext cx="8229600" cy="3452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又称之为遗传性多发梗死痴呆病，即伴有皮质下梗死和白质脑病的常染色体显性遗传脑动脉病，是近几年来发现的一种特殊类型的脑血管病或血管性痴呆病。</a:t>
            </a:r>
          </a:p>
          <a:p>
            <a:pPr eaLnBrk="1" hangingPunct="1"/>
            <a:r>
              <a:rPr lang="zh-CN" altLang="en-US" sz="2800">
                <a:latin typeface="黑体" pitchFamily="49" charset="-122"/>
                <a:ea typeface="黑体" pitchFamily="49" charset="-122"/>
                <a:sym typeface="黑体" pitchFamily="49" charset="-122"/>
              </a:rPr>
              <a:t>中年发病，阳性家族史，近</a:t>
            </a:r>
            <a:r>
              <a:rPr lang="en-US" altLang="zh-CN" sz="2800">
                <a:latin typeface="黑体" pitchFamily="49" charset="-122"/>
                <a:ea typeface="黑体" pitchFamily="49" charset="-122"/>
                <a:sym typeface="黑体" pitchFamily="49" charset="-122"/>
              </a:rPr>
              <a:t>1/3</a:t>
            </a:r>
            <a:r>
              <a:rPr lang="zh-CN" altLang="en-US" sz="2800">
                <a:latin typeface="黑体" pitchFamily="49" charset="-122"/>
                <a:ea typeface="黑体" pitchFamily="49" charset="-122"/>
                <a:sym typeface="黑体" pitchFamily="49" charset="-122"/>
              </a:rPr>
              <a:t>病人有先兆性偏头痛，以反复缺血性卒中、痴呆和情感障碍为主要临床特征，预后较差。</a:t>
            </a: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noChangeArrowheads="1"/>
          </p:cNvSpPr>
          <p:nvPr>
            <p:ph type="title"/>
          </p:nvPr>
        </p:nvSpPr>
        <p:spPr>
          <a:xfrm>
            <a:off x="468313" y="549275"/>
            <a:ext cx="8675687" cy="1727200"/>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000">
                <a:latin typeface="黑体" pitchFamily="49" charset="-122"/>
                <a:ea typeface="黑体" pitchFamily="49" charset="-122"/>
                <a:sym typeface="黑体" pitchFamily="49" charset="-122"/>
              </a:rPr>
              <a:t/>
            </a:r>
            <a:br>
              <a:rPr lang="zh-CN" altLang="en-US" sz="4000">
                <a:latin typeface="黑体" pitchFamily="49" charset="-122"/>
                <a:ea typeface="黑体" pitchFamily="49" charset="-122"/>
                <a:sym typeface="黑体" pitchFamily="49" charset="-122"/>
              </a:rPr>
            </a:br>
            <a:r>
              <a:rPr lang="zh-CN" altLang="en-US" sz="4400">
                <a:latin typeface="黑体" pitchFamily="49" charset="-122"/>
                <a:ea typeface="黑体" pitchFamily="49" charset="-122"/>
                <a:sym typeface="黑体" pitchFamily="49" charset="-122"/>
              </a:rPr>
              <a:t>CADASIL</a:t>
            </a:r>
            <a:r>
              <a:rPr lang="zh-CN" altLang="en-US" sz="3600">
                <a:latin typeface="黑体" pitchFamily="49" charset="-122"/>
                <a:ea typeface="黑体" pitchFamily="49" charset="-122"/>
                <a:sym typeface="黑体" pitchFamily="49" charset="-122"/>
              </a:rPr>
              <a:t/>
            </a:r>
            <a:br>
              <a:rPr lang="zh-CN" altLang="en-US" sz="3600">
                <a:latin typeface="黑体" pitchFamily="49" charset="-122"/>
                <a:ea typeface="黑体" pitchFamily="49" charset="-122"/>
                <a:sym typeface="黑体" pitchFamily="49" charset="-122"/>
              </a:rPr>
            </a:br>
            <a:r>
              <a:rPr lang="zh-CN" altLang="en-US" sz="3100">
                <a:latin typeface="黑体" pitchFamily="49" charset="-122"/>
                <a:ea typeface="黑体" pitchFamily="49" charset="-122"/>
                <a:sym typeface="黑体" pitchFamily="49" charset="-122"/>
              </a:rPr>
              <a:t>（</a:t>
            </a:r>
            <a:r>
              <a:rPr lang="zh-CN" altLang="en-US" sz="3100">
                <a:latin typeface="黑体" pitchFamily="49" charset="-122"/>
                <a:ea typeface="黑体" pitchFamily="49" charset="-122"/>
              </a:rPr>
              <a:t>cerebral autosomal dominant arteriopathy with subcortical infarcts and leukoencephalopathy）</a:t>
            </a:r>
            <a:endParaRPr lang="zh-CN" altLang="en-US" sz="3600">
              <a:latin typeface="黑体" pitchFamily="49" charset="-122"/>
              <a:ea typeface="黑体" pitchFamily="49" charset="-122"/>
              <a:sym typeface="黑体" pitchFamily="49" charset="-122"/>
            </a:endParaRPr>
          </a:p>
        </p:txBody>
      </p:sp>
      <p:sp>
        <p:nvSpPr>
          <p:cNvPr id="40963" name="内容占位符 2"/>
          <p:cNvSpPr>
            <a:spLocks noGrp="1" noChangeArrowheads="1"/>
          </p:cNvSpPr>
          <p:nvPr>
            <p:ph idx="4294967295"/>
          </p:nvPr>
        </p:nvSpPr>
        <p:spPr bwMode="auto">
          <a:xfrm>
            <a:off x="914400" y="2565400"/>
            <a:ext cx="8229600" cy="3524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头颅</a:t>
            </a:r>
            <a:r>
              <a:rPr lang="en-US" altLang="zh-CN" sz="2800">
                <a:latin typeface="黑体" pitchFamily="49" charset="-122"/>
                <a:ea typeface="黑体" pitchFamily="49" charset="-122"/>
                <a:sym typeface="黑体" pitchFamily="49" charset="-122"/>
              </a:rPr>
              <a:t>MRI</a:t>
            </a:r>
            <a:r>
              <a:rPr lang="zh-CN" altLang="en-US" sz="2800">
                <a:latin typeface="黑体" pitchFamily="49" charset="-122"/>
                <a:ea typeface="黑体" pitchFamily="49" charset="-122"/>
                <a:sym typeface="黑体" pitchFamily="49" charset="-122"/>
              </a:rPr>
              <a:t>常可发现脑白质异常，受累部位主要在皮质下白质，以额叶、颞叶和胼胝体为主。</a:t>
            </a:r>
            <a:r>
              <a:rPr lang="en-US" altLang="zh-CN" sz="2800">
                <a:latin typeface="黑体" pitchFamily="49" charset="-122"/>
                <a:ea typeface="黑体" pitchFamily="49" charset="-122"/>
                <a:sym typeface="黑体" pitchFamily="49" charset="-122"/>
              </a:rPr>
              <a:t>T2</a:t>
            </a:r>
            <a:r>
              <a:rPr lang="zh-CN" altLang="en-US" sz="2800">
                <a:latin typeface="黑体" pitchFamily="49" charset="-122"/>
                <a:ea typeface="黑体" pitchFamily="49" charset="-122"/>
                <a:sym typeface="黑体" pitchFamily="49" charset="-122"/>
              </a:rPr>
              <a:t>加权像显示均匀分布的点状和结节状高信号，尤其是侧脑室周围和半卵园中心、基底节和脑桥等。</a:t>
            </a:r>
          </a:p>
          <a:p>
            <a:pPr eaLnBrk="1" hangingPunct="1"/>
            <a:r>
              <a:rPr lang="zh-CN" altLang="en-US" sz="2800">
                <a:latin typeface="黑体" pitchFamily="49" charset="-122"/>
                <a:ea typeface="黑体" pitchFamily="49" charset="-122"/>
                <a:sym typeface="黑体" pitchFamily="49" charset="-122"/>
              </a:rPr>
              <a:t>脑萎缩并不常见。</a:t>
            </a: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284663" y="3716338"/>
            <a:ext cx="3816350" cy="2447925"/>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600">
                <a:sym typeface="Calibri" pitchFamily="34" charset="0"/>
              </a:rPr>
              <a:t>          CADASIL患者，偏头痛</a:t>
            </a:r>
            <a:br>
              <a:rPr lang="zh-CN" altLang="en-US" sz="1600">
                <a:sym typeface="Calibri" pitchFamily="34" charset="0"/>
              </a:rPr>
            </a:br>
            <a:r>
              <a:rPr lang="zh-CN" altLang="en-US" sz="1600">
                <a:sym typeface="Calibri" pitchFamily="34" charset="0"/>
              </a:rPr>
              <a:t/>
            </a:r>
            <a:br>
              <a:rPr lang="zh-CN" altLang="en-US" sz="1600">
                <a:sym typeface="Calibri" pitchFamily="34" charset="0"/>
              </a:rPr>
            </a:br>
            <a:r>
              <a:rPr lang="zh-CN" altLang="en-US" sz="1600">
                <a:sym typeface="Calibri" pitchFamily="34" charset="0"/>
              </a:rPr>
              <a:t>       </a:t>
            </a:r>
            <a:r>
              <a:rPr lang="zh-CN" altLang="en-US" sz="1400">
                <a:sym typeface="Calibri" pitchFamily="34" charset="0"/>
              </a:rPr>
              <a:t>T2 Cor(胼胝体压部层面)：皮层下异常信号， 边界清晰，呈放 射状伸向脑皮质，与VRS伴行 </a:t>
            </a:r>
            <a:br>
              <a:rPr lang="zh-CN" altLang="en-US" sz="1400">
                <a:sym typeface="Calibri" pitchFamily="34" charset="0"/>
              </a:rPr>
            </a:br>
            <a:r>
              <a:rPr lang="zh-CN" altLang="en-US" sz="1400">
                <a:sym typeface="Calibri" pitchFamily="34" charset="0"/>
              </a:rPr>
              <a:t>      T2  Sag（正中矢状旁层面):   额叶皮层下异常信号，相互融合；胼胝体、脑干亦可见异常长T2信号</a:t>
            </a:r>
            <a:br>
              <a:rPr lang="zh-CN" altLang="en-US" sz="1400">
                <a:sym typeface="Calibri" pitchFamily="34" charset="0"/>
              </a:rPr>
            </a:br>
            <a:r>
              <a:rPr lang="zh-CN" altLang="en-US" sz="1400">
                <a:sym typeface="Calibri" pitchFamily="34" charset="0"/>
              </a:rPr>
              <a:t>      T2  Tra（丘脑层面): 双侧丘脑、尾状核、豆状核异常信号</a:t>
            </a:r>
            <a:endParaRPr lang="zh-CN" altLang="en-US" sz="1600">
              <a:sym typeface="Calibri" pitchFamily="34" charset="0"/>
            </a:endParaRPr>
          </a:p>
        </p:txBody>
      </p:sp>
      <p:pic>
        <p:nvPicPr>
          <p:cNvPr id="419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775" y="142875"/>
            <a:ext cx="324008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419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443288"/>
            <a:ext cx="2747962"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419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128588"/>
            <a:ext cx="33115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27088" y="5532438"/>
            <a:ext cx="8066087" cy="1065212"/>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600">
                <a:latin typeface="Constantia" pitchFamily="18" charset="0"/>
                <a:sym typeface="Constantia" pitchFamily="18" charset="0"/>
              </a:rPr>
              <a:t>     </a:t>
            </a:r>
            <a:r>
              <a:rPr lang="zh-CN" altLang="en-US" sz="1800">
                <a:latin typeface="Constantia" pitchFamily="18" charset="0"/>
                <a:sym typeface="Constantia" pitchFamily="18" charset="0"/>
              </a:rPr>
              <a:t>Sag T2</a:t>
            </a:r>
            <a:r>
              <a:rPr lang="zh-CN" altLang="en-US" sz="1800">
                <a:sym typeface="Calibri" pitchFamily="34" charset="0"/>
              </a:rPr>
              <a:t>            基因突变导致的</a:t>
            </a:r>
            <a:r>
              <a:rPr lang="zh-CN" altLang="en-US" sz="1800">
                <a:latin typeface="Constantia" pitchFamily="18" charset="0"/>
                <a:sym typeface="Constantia" pitchFamily="18" charset="0"/>
              </a:rPr>
              <a:t>CADASIL，</a:t>
            </a:r>
            <a:r>
              <a:rPr lang="zh-CN" altLang="en-US" sz="1800">
                <a:sym typeface="Calibri" pitchFamily="34" charset="0"/>
              </a:rPr>
              <a:t>无临床症状 </a:t>
            </a:r>
            <a:br>
              <a:rPr lang="zh-CN" altLang="en-US" sz="1800">
                <a:sym typeface="Calibri" pitchFamily="34" charset="0"/>
              </a:rPr>
            </a:br>
            <a:r>
              <a:rPr lang="zh-CN" altLang="en-US" sz="1800">
                <a:sym typeface="Calibri" pitchFamily="34" charset="0"/>
              </a:rPr>
              <a:t>                        额叶小片状高信号（白箭），胼胝体前部小线状高信号（黑箭）； </a:t>
            </a:r>
            <a:br>
              <a:rPr lang="zh-CN" altLang="en-US" sz="1800">
                <a:sym typeface="Calibri" pitchFamily="34" charset="0"/>
              </a:rPr>
            </a:br>
            <a:r>
              <a:rPr lang="zh-CN" altLang="en-US" sz="1800">
                <a:sym typeface="Calibri" pitchFamily="34" charset="0"/>
              </a:rPr>
              <a:t>                        脑干、丘脑可见片状高信号 </a:t>
            </a:r>
            <a:endParaRPr lang="zh-CN" altLang="en-US"/>
          </a:p>
        </p:txBody>
      </p:sp>
      <p:pic>
        <p:nvPicPr>
          <p:cNvPr id="43011" name="Picture 5"/>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195513" y="889000"/>
            <a:ext cx="4606925"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noChangeArrowheads="1"/>
          </p:cNvSpPr>
          <p:nvPr>
            <p:ph type="title"/>
          </p:nvPr>
        </p:nvSpPr>
        <p:spPr>
          <a:xfrm>
            <a:off x="539750" y="549275"/>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脑积水</a:t>
            </a:r>
            <a:endParaRPr lang="zh-CN" altLang="en-US"/>
          </a:p>
        </p:txBody>
      </p:sp>
      <p:sp>
        <p:nvSpPr>
          <p:cNvPr id="44035"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文献中报道的每一例中脑</a:t>
            </a:r>
            <a:r>
              <a:rPr lang="en-US" altLang="zh-CN" sz="2800">
                <a:latin typeface="黑体" pitchFamily="49" charset="-122"/>
                <a:ea typeface="黑体" pitchFamily="49" charset="-122"/>
                <a:sym typeface="黑体" pitchFamily="49" charset="-122"/>
              </a:rPr>
              <a:t>-</a:t>
            </a:r>
            <a:r>
              <a:rPr lang="zh-CN" altLang="en-US" sz="2800">
                <a:latin typeface="黑体" pitchFamily="49" charset="-122"/>
                <a:ea typeface="黑体" pitchFamily="49" charset="-122"/>
                <a:sym typeface="黑体" pitchFamily="49" charset="-122"/>
              </a:rPr>
              <a:t>丘脑</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扩大都有相关性脑积水，除了导水管受压的原因外，也可能与脑室系统压力增高致使组织间液难以排入脑室有关。</a:t>
            </a:r>
          </a:p>
          <a:p>
            <a:pPr eaLnBrk="1" hangingPunct="1"/>
            <a:r>
              <a:rPr lang="zh-CN" altLang="en-US" sz="2800">
                <a:latin typeface="黑体" pitchFamily="49" charset="-122"/>
                <a:ea typeface="黑体" pitchFamily="49" charset="-122"/>
                <a:sym typeface="黑体" pitchFamily="49" charset="-122"/>
              </a:rPr>
              <a:t>中脑的</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异常扩大要与寄生虫囊性病变、脓肿、肿瘤囊性变等鉴别。</a:t>
            </a: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VRS的解剖与生理</a:t>
            </a:r>
            <a:endParaRPr lang="zh-CN" altLang="en-US"/>
          </a:p>
        </p:txBody>
      </p:sp>
      <p:sp>
        <p:nvSpPr>
          <p:cNvPr id="6147"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过去一直认为，</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是蛛网膜下腔伴随穿通血管进入脑实质的延伸，与蛛网膜下腔是相通的。</a:t>
            </a:r>
          </a:p>
          <a:p>
            <a:pPr eaLnBrk="1" hangingPunct="1"/>
            <a:r>
              <a:rPr lang="zh-CN" altLang="en-US" sz="2800">
                <a:latin typeface="黑体" pitchFamily="49" charset="-122"/>
                <a:ea typeface="黑体" pitchFamily="49" charset="-122"/>
                <a:sym typeface="黑体" pitchFamily="49" charset="-122"/>
              </a:rPr>
              <a:t>电镜与示踪剂的研究证明，大脑半球的</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与蛛网膜下腔并不直接相通。</a:t>
            </a:r>
          </a:p>
          <a:p>
            <a:pPr eaLnBrk="1" hangingPunct="1"/>
            <a:r>
              <a:rPr lang="zh-CN" altLang="en-US" sz="2800">
                <a:latin typeface="黑体" pitchFamily="49" charset="-122"/>
                <a:ea typeface="黑体" pitchFamily="49" charset="-122"/>
                <a:sym typeface="黑体" pitchFamily="49" charset="-122"/>
              </a:rPr>
              <a:t>目前认为，</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是与软脑膜下腔接续的。</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是软脑膜随着穿通动脉和流出静脉进出脑实质的延续而成。</a:t>
            </a: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31913" y="5445125"/>
            <a:ext cx="6696075" cy="935038"/>
          </a:xfrm>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zh-CN" altLang="en-US" sz="1800">
                <a:sym typeface="Calibri" pitchFamily="34" charset="0"/>
              </a:rPr>
              <a:t>        左侧基底节及岛叶多房性病变，信号和</a:t>
            </a:r>
            <a:r>
              <a:rPr lang="zh-CN" altLang="en-US" sz="2000">
                <a:sym typeface="Calibri" pitchFamily="34" charset="0"/>
              </a:rPr>
              <a:t>CSF</a:t>
            </a:r>
            <a:r>
              <a:rPr lang="zh-CN" altLang="en-US" sz="1800">
                <a:sym typeface="Calibri" pitchFamily="34" charset="0"/>
              </a:rPr>
              <a:t>一致，左侧基底节、丘脑、第三脑室受压，有轻度占位效应；增强无强化</a:t>
            </a:r>
            <a:endParaRPr lang="zh-CN" altLang="en-US"/>
          </a:p>
        </p:txBody>
      </p:sp>
      <p:pic>
        <p:nvPicPr>
          <p:cNvPr id="45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8600"/>
            <a:ext cx="516413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5060" name="副标题 2"/>
          <p:cNvSpPr>
            <a:spLocks noChangeArrowheads="1"/>
          </p:cNvSpPr>
          <p:nvPr/>
        </p:nvSpPr>
        <p:spPr bwMode="auto">
          <a:xfrm>
            <a:off x="6227763" y="2060575"/>
            <a:ext cx="270033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lIns="0" rIns="18288"/>
          <a:lstStyle/>
          <a:p>
            <a:pPr algn="r">
              <a:lnSpc>
                <a:spcPct val="90000"/>
              </a:lnSpc>
              <a:spcBef>
                <a:spcPct val="20000"/>
              </a:spcBef>
              <a:buClr>
                <a:srgbClr val="0BD0D9"/>
              </a:buClr>
              <a:buSzPct val="95000"/>
            </a:pPr>
            <a:r>
              <a:rPr lang="en-US" altLang="zh-CN" sz="2600">
                <a:solidFill>
                  <a:schemeClr val="tx2"/>
                </a:solidFill>
                <a:latin typeface="Constantia" pitchFamily="18" charset="0"/>
                <a:sym typeface="Constantia" pitchFamily="18" charset="0"/>
              </a:rPr>
              <a:t> FLAIR           T2     </a:t>
            </a:r>
            <a:r>
              <a:rPr lang="zh-CN" altLang="en-US" sz="2600">
                <a:solidFill>
                  <a:schemeClr val="tx2"/>
                </a:solidFill>
                <a:latin typeface="Constantia" pitchFamily="18" charset="0"/>
                <a:sym typeface="Constantia" pitchFamily="18" charset="0"/>
              </a:rPr>
              <a:t>                   </a:t>
            </a:r>
            <a:r>
              <a:rPr lang="en-US" altLang="zh-CN" sz="2600">
                <a:solidFill>
                  <a:schemeClr val="tx2"/>
                </a:solidFill>
                <a:latin typeface="Constantia" pitchFamily="18" charset="0"/>
                <a:sym typeface="Constantia" pitchFamily="18" charset="0"/>
              </a:rPr>
              <a:t>axial /Cor   T1 C+</a:t>
            </a:r>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87450" y="5229225"/>
            <a:ext cx="6769100" cy="854075"/>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000">
                <a:sym typeface="Calibri" pitchFamily="34" charset="0"/>
              </a:rPr>
              <a:t>            同一病人，  囊肿开窗减压和活检术后：</a:t>
            </a:r>
            <a:br>
              <a:rPr lang="zh-CN" altLang="en-US" sz="2000">
                <a:sym typeface="Calibri" pitchFamily="34" charset="0"/>
              </a:rPr>
            </a:br>
            <a:r>
              <a:rPr lang="zh-CN" altLang="en-US" sz="2000">
                <a:sym typeface="Calibri" pitchFamily="34" charset="0"/>
              </a:rPr>
              <a:t>            占位效应明显减轻，第三脑室恢复正常</a:t>
            </a:r>
            <a:endParaRPr lang="zh-CN" altLang="en-US"/>
          </a:p>
        </p:txBody>
      </p:sp>
      <p:pic>
        <p:nvPicPr>
          <p:cNvPr id="46083"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bwMode="auto">
          <a:xfrm>
            <a:off x="0" y="836613"/>
            <a:ext cx="7488238"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副标题 2"/>
          <p:cNvSpPr>
            <a:spLocks noChangeArrowheads="1"/>
          </p:cNvSpPr>
          <p:nvPr/>
        </p:nvSpPr>
        <p:spPr bwMode="auto">
          <a:xfrm>
            <a:off x="-322263" y="4652963"/>
            <a:ext cx="7054851"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lIns="0" rIns="18288"/>
          <a:lstStyle/>
          <a:p>
            <a:pPr algn="r">
              <a:lnSpc>
                <a:spcPct val="90000"/>
              </a:lnSpc>
              <a:spcBef>
                <a:spcPct val="20000"/>
              </a:spcBef>
              <a:buClr>
                <a:srgbClr val="0BD0D9"/>
              </a:buClr>
              <a:buSzPct val="95000"/>
            </a:pPr>
            <a:r>
              <a:rPr lang="en-US" altLang="zh-CN" sz="2600">
                <a:solidFill>
                  <a:schemeClr val="tx2"/>
                </a:solidFill>
                <a:latin typeface="Constantia" pitchFamily="18" charset="0"/>
                <a:sym typeface="Constantia" pitchFamily="18" charset="0"/>
              </a:rPr>
              <a:t>     T2                             </a:t>
            </a:r>
            <a:r>
              <a:rPr lang="zh-CN" altLang="en-US" sz="2600">
                <a:solidFill>
                  <a:schemeClr val="tx2"/>
                </a:solidFill>
                <a:latin typeface="Constantia" pitchFamily="18" charset="0"/>
                <a:sym typeface="Constantia" pitchFamily="18" charset="0"/>
              </a:rPr>
              <a:t>             </a:t>
            </a:r>
            <a:r>
              <a:rPr lang="en-US" altLang="zh-CN" sz="2600">
                <a:solidFill>
                  <a:schemeClr val="tx2"/>
                </a:solidFill>
                <a:latin typeface="Constantia" pitchFamily="18" charset="0"/>
                <a:sym typeface="Constantia" pitchFamily="18" charset="0"/>
              </a:rPr>
              <a:t> T1</a:t>
            </a:r>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noChangeArrowheads="1"/>
          </p:cNvSpPr>
          <p:nvPr>
            <p:ph type="title"/>
          </p:nvPr>
        </p:nvSpPr>
        <p:spPr>
          <a:xfrm>
            <a:off x="468313" y="549275"/>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000">
                <a:latin typeface="黑体" pitchFamily="49" charset="-122"/>
                <a:ea typeface="黑体" pitchFamily="49" charset="-122"/>
                <a:sym typeface="黑体" pitchFamily="49" charset="-122"/>
              </a:rPr>
              <a:t>多发性硬化（M</a:t>
            </a:r>
            <a:r>
              <a:rPr lang="zh-CN" altLang="en-US" sz="4000">
                <a:latin typeface="黑体" pitchFamily="49" charset="-122"/>
                <a:ea typeface="黑体" pitchFamily="49" charset="-122"/>
              </a:rPr>
              <a:t>ultiple sclerosis,MS</a:t>
            </a:r>
            <a:r>
              <a:rPr lang="zh-CN" altLang="en-US" sz="4000">
                <a:latin typeface="黑体" pitchFamily="49" charset="-122"/>
                <a:ea typeface="黑体" pitchFamily="49" charset="-122"/>
                <a:sym typeface="黑体" pitchFamily="49" charset="-122"/>
              </a:rPr>
              <a:t>）</a:t>
            </a:r>
            <a:endParaRPr lang="zh-CN" altLang="en-US"/>
          </a:p>
        </p:txBody>
      </p:sp>
      <p:sp>
        <p:nvSpPr>
          <p:cNvPr id="47107"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2800">
                <a:latin typeface="黑体" pitchFamily="49" charset="-122"/>
                <a:ea typeface="黑体" pitchFamily="49" charset="-122"/>
                <a:sym typeface="黑体" pitchFamily="49" charset="-122"/>
              </a:rPr>
              <a:t>MS</a:t>
            </a:r>
            <a:r>
              <a:rPr lang="zh-CN" altLang="en-US" sz="2800">
                <a:latin typeface="黑体" pitchFamily="49" charset="-122"/>
                <a:ea typeface="黑体" pitchFamily="49" charset="-122"/>
                <a:sym typeface="黑体" pitchFamily="49" charset="-122"/>
              </a:rPr>
              <a:t>是一种中枢神经系统脱髓鞘疾病，病变主要在双侧脑室周围白质、脑干、小脑、脊髓以及视神经等部位。</a:t>
            </a:r>
          </a:p>
          <a:p>
            <a:pPr eaLnBrk="1" hangingPunct="1"/>
            <a:r>
              <a:rPr lang="en-US" altLang="zh-CN" sz="2800">
                <a:latin typeface="黑体" pitchFamily="49" charset="-122"/>
                <a:ea typeface="黑体" pitchFamily="49" charset="-122"/>
                <a:sym typeface="黑体" pitchFamily="49" charset="-122"/>
              </a:rPr>
              <a:t>Aachiron</a:t>
            </a:r>
            <a:r>
              <a:rPr lang="zh-CN" altLang="en-US" sz="2800">
                <a:latin typeface="黑体" pitchFamily="49" charset="-122"/>
                <a:ea typeface="黑体" pitchFamily="49" charset="-122"/>
                <a:sym typeface="黑体" pitchFamily="49" charset="-122"/>
              </a:rPr>
              <a:t>和</a:t>
            </a:r>
            <a:r>
              <a:rPr lang="en-US" altLang="zh-CN" sz="2800">
                <a:latin typeface="黑体" pitchFamily="49" charset="-122"/>
                <a:ea typeface="黑体" pitchFamily="49" charset="-122"/>
                <a:sym typeface="黑体" pitchFamily="49" charset="-122"/>
              </a:rPr>
              <a:t> Faibel</a:t>
            </a:r>
            <a:r>
              <a:rPr lang="zh-CN" altLang="en-US" sz="2800">
                <a:latin typeface="黑体" pitchFamily="49" charset="-122"/>
                <a:ea typeface="黑体" pitchFamily="49" charset="-122"/>
                <a:sym typeface="黑体" pitchFamily="49" charset="-122"/>
              </a:rPr>
              <a:t>的研究发现，大脑半球白质</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见于</a:t>
            </a:r>
            <a:r>
              <a:rPr lang="en-US" altLang="zh-CN" sz="2800">
                <a:latin typeface="黑体" pitchFamily="49" charset="-122"/>
                <a:ea typeface="黑体" pitchFamily="49" charset="-122"/>
                <a:sym typeface="黑体" pitchFamily="49" charset="-122"/>
              </a:rPr>
              <a:t>55%</a:t>
            </a:r>
            <a:r>
              <a:rPr lang="zh-CN" altLang="en-US" sz="2800">
                <a:latin typeface="黑体" pitchFamily="49" charset="-122"/>
                <a:ea typeface="黑体" pitchFamily="49" charset="-122"/>
                <a:sym typeface="黑体" pitchFamily="49" charset="-122"/>
              </a:rPr>
              <a:t>的</a:t>
            </a:r>
            <a:r>
              <a:rPr lang="en-US" altLang="zh-CN" sz="2800">
                <a:latin typeface="黑体" pitchFamily="49" charset="-122"/>
                <a:ea typeface="黑体" pitchFamily="49" charset="-122"/>
                <a:sym typeface="黑体" pitchFamily="49" charset="-122"/>
              </a:rPr>
              <a:t>MS</a:t>
            </a:r>
            <a:r>
              <a:rPr lang="zh-CN" altLang="en-US" sz="2800">
                <a:latin typeface="黑体" pitchFamily="49" charset="-122"/>
                <a:ea typeface="黑体" pitchFamily="49" charset="-122"/>
                <a:sym typeface="黑体" pitchFamily="49" charset="-122"/>
              </a:rPr>
              <a:t>患者，其中</a:t>
            </a:r>
            <a:r>
              <a:rPr lang="en-US" altLang="zh-CN" sz="2800">
                <a:latin typeface="黑体" pitchFamily="49" charset="-122"/>
                <a:ea typeface="黑体" pitchFamily="49" charset="-122"/>
                <a:sym typeface="黑体" pitchFamily="49" charset="-122"/>
              </a:rPr>
              <a:t>4</a:t>
            </a:r>
            <a:r>
              <a:rPr lang="zh-CN" altLang="en-US" sz="2800">
                <a:latin typeface="黑体" pitchFamily="49" charset="-122"/>
                <a:ea typeface="黑体" pitchFamily="49" charset="-122"/>
                <a:sym typeface="黑体" pitchFamily="49" charset="-122"/>
              </a:rPr>
              <a:t>个以上</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者占</a:t>
            </a:r>
            <a:r>
              <a:rPr lang="en-US" altLang="zh-CN" sz="2800">
                <a:latin typeface="黑体" pitchFamily="49" charset="-122"/>
                <a:ea typeface="黑体" pitchFamily="49" charset="-122"/>
                <a:sym typeface="黑体" pitchFamily="49" charset="-122"/>
              </a:rPr>
              <a:t>85%</a:t>
            </a:r>
            <a:r>
              <a:rPr lang="zh-CN" altLang="en-US" sz="2800">
                <a:latin typeface="黑体" pitchFamily="49" charset="-122"/>
                <a:ea typeface="黑体" pitchFamily="49" charset="-122"/>
                <a:sym typeface="黑体" pitchFamily="49" charset="-122"/>
              </a:rPr>
              <a:t>，而正常对照组仅</a:t>
            </a:r>
            <a:r>
              <a:rPr lang="en-US" altLang="zh-CN" sz="2800">
                <a:latin typeface="黑体" pitchFamily="49" charset="-122"/>
                <a:ea typeface="黑体" pitchFamily="49" charset="-122"/>
                <a:sym typeface="黑体" pitchFamily="49" charset="-122"/>
              </a:rPr>
              <a:t>7%</a:t>
            </a:r>
            <a:r>
              <a:rPr lang="zh-CN" altLang="en-US" sz="2800">
                <a:latin typeface="黑体" pitchFamily="49" charset="-122"/>
                <a:ea typeface="黑体" pitchFamily="49" charset="-122"/>
                <a:sym typeface="黑体" pitchFamily="49" charset="-122"/>
              </a:rPr>
              <a:t>。</a:t>
            </a:r>
          </a:p>
          <a:p>
            <a:pPr eaLnBrk="1" hangingPunct="1"/>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在新发病的</a:t>
            </a:r>
            <a:r>
              <a:rPr lang="en-US" altLang="zh-CN" sz="2800">
                <a:latin typeface="黑体" pitchFamily="49" charset="-122"/>
                <a:ea typeface="黑体" pitchFamily="49" charset="-122"/>
                <a:sym typeface="黑体" pitchFamily="49" charset="-122"/>
              </a:rPr>
              <a:t>MS</a:t>
            </a:r>
            <a:r>
              <a:rPr lang="zh-CN" altLang="en-US" sz="2800">
                <a:latin typeface="黑体" pitchFamily="49" charset="-122"/>
                <a:ea typeface="黑体" pitchFamily="49" charset="-122"/>
                <a:sym typeface="黑体" pitchFamily="49" charset="-122"/>
              </a:rPr>
              <a:t>患者更常见</a:t>
            </a:r>
            <a:r>
              <a:rPr lang="en-US" altLang="zh-CN" sz="2800">
                <a:latin typeface="黑体" pitchFamily="49" charset="-122"/>
                <a:ea typeface="黑体" pitchFamily="49" charset="-122"/>
                <a:sym typeface="黑体" pitchFamily="49" charset="-122"/>
              </a:rPr>
              <a:t>,“</a:t>
            </a:r>
            <a:r>
              <a:rPr lang="zh-CN" altLang="en-US" sz="2800">
                <a:latin typeface="黑体" pitchFamily="49" charset="-122"/>
                <a:ea typeface="黑体" pitchFamily="49" charset="-122"/>
                <a:sym typeface="黑体" pitchFamily="49" charset="-122"/>
              </a:rPr>
              <a:t>砂粒样</a:t>
            </a:r>
            <a:r>
              <a:rPr lang="en-US" altLang="zh-CN" sz="2800">
                <a:latin typeface="黑体" pitchFamily="49" charset="-122"/>
                <a:ea typeface="黑体" pitchFamily="49" charset="-122"/>
                <a:sym typeface="黑体" pitchFamily="49" charset="-122"/>
              </a:rPr>
              <a:t>”</a:t>
            </a:r>
            <a:r>
              <a:rPr lang="zh-CN" altLang="en-US" sz="2800">
                <a:latin typeface="黑体" pitchFamily="49" charset="-122"/>
                <a:ea typeface="黑体" pitchFamily="49" charset="-122"/>
                <a:sym typeface="黑体" pitchFamily="49" charset="-122"/>
              </a:rPr>
              <a:t>外观的</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可能是反映</a:t>
            </a:r>
            <a:r>
              <a:rPr lang="en-US" altLang="zh-CN" sz="2800">
                <a:latin typeface="黑体" pitchFamily="49" charset="-122"/>
                <a:ea typeface="黑体" pitchFamily="49" charset="-122"/>
                <a:sym typeface="黑体" pitchFamily="49" charset="-122"/>
              </a:rPr>
              <a:t>MS</a:t>
            </a:r>
            <a:r>
              <a:rPr lang="zh-CN" altLang="en-US" sz="2800">
                <a:latin typeface="黑体" pitchFamily="49" charset="-122"/>
                <a:ea typeface="黑体" pitchFamily="49" charset="-122"/>
                <a:sym typeface="黑体" pitchFamily="49" charset="-122"/>
              </a:rPr>
              <a:t>早期炎症改变的神经放射学标志。</a:t>
            </a:r>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4"/>
          <p:cNvSpPr>
            <a:spLocks noGrp="1" noChangeArrowheads="1"/>
          </p:cNvSpPr>
          <p:nvPr>
            <p:ph type="title"/>
          </p:nvPr>
        </p:nvSpPr>
        <p:spPr>
          <a:xfrm>
            <a:off x="468313" y="333375"/>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多发性硬化</a:t>
            </a:r>
            <a:endParaRPr lang="zh-CN" altLang="en-US"/>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l="17943" t="26088" r="15273" b="18729"/>
          <a:stretch>
            <a:fillRect/>
          </a:stretch>
        </p:blipFill>
        <p:spPr bwMode="auto">
          <a:xfrm>
            <a:off x="900113" y="1960563"/>
            <a:ext cx="7367587"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多发性硬化</a:t>
            </a:r>
            <a:endParaRPr lang="zh-CN" altLang="en-US"/>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b="5501"/>
          <a:stretch>
            <a:fillRect/>
          </a:stretch>
        </p:blipFill>
        <p:spPr bwMode="auto">
          <a:xfrm>
            <a:off x="971550" y="2060575"/>
            <a:ext cx="71437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noChangeArrowheads="1"/>
          </p:cNvSpPr>
          <p:nvPr>
            <p:ph type="title"/>
          </p:nvPr>
        </p:nvSpPr>
        <p:spPr>
          <a:xfrm>
            <a:off x="539750" y="476250"/>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000">
                <a:latin typeface="黑体" pitchFamily="49" charset="-122"/>
                <a:ea typeface="黑体" pitchFamily="49" charset="-122"/>
                <a:sym typeface="黑体" pitchFamily="49" charset="-122"/>
              </a:rPr>
              <a:t> 强直性肌萎缩(Myotonic Dystrophy)</a:t>
            </a:r>
            <a:endParaRPr lang="zh-CN" altLang="en-US"/>
          </a:p>
        </p:txBody>
      </p:sp>
      <p:sp>
        <p:nvSpPr>
          <p:cNvPr id="50179"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强直性肌萎缩是一种多系统疾病，可出现几种脑部异常，包括脑白质病变。</a:t>
            </a:r>
          </a:p>
          <a:p>
            <a:pPr eaLnBrk="1" hangingPunct="1"/>
            <a:r>
              <a:rPr lang="zh-CN" altLang="en-US" sz="2800">
                <a:latin typeface="黑体" pitchFamily="49" charset="-122"/>
                <a:ea typeface="黑体" pitchFamily="49" charset="-122"/>
                <a:sym typeface="黑体" pitchFamily="49" charset="-122"/>
              </a:rPr>
              <a:t>研究发现，强直性肌萎缩患者大脑半球</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增多，病程与</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呈负相关，与半卵圆中心白质病变积分呈正相关。</a:t>
            </a:r>
          </a:p>
          <a:p>
            <a:pPr eaLnBrk="1" hangingPunct="1"/>
            <a:r>
              <a:rPr lang="zh-CN" altLang="en-US" sz="2800">
                <a:latin typeface="黑体" pitchFamily="49" charset="-122"/>
                <a:ea typeface="黑体" pitchFamily="49" charset="-122"/>
                <a:sym typeface="黑体" pitchFamily="49" charset="-122"/>
              </a:rPr>
              <a:t>大脑半球</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先于白质病变出现，可能是该病脑部早期表现之一。</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250" y="4581525"/>
            <a:ext cx="5040313" cy="1008063"/>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800">
                <a:sym typeface="Calibri" pitchFamily="34" charset="0"/>
              </a:rPr>
              <a:t> 53岁男性，患病9月余，父性遗传.</a:t>
            </a:r>
            <a:r>
              <a:rPr lang="zh-CN" altLang="en-US" sz="1400">
                <a:sym typeface="Calibri" pitchFamily="34" charset="0"/>
              </a:rPr>
              <a:t> </a:t>
            </a:r>
            <a:br>
              <a:rPr lang="zh-CN" altLang="en-US" sz="1400">
                <a:sym typeface="Calibri" pitchFamily="34" charset="0"/>
              </a:rPr>
            </a:br>
            <a:r>
              <a:rPr lang="zh-CN" altLang="en-US" sz="1800">
                <a:sym typeface="Calibri" pitchFamily="34" charset="0"/>
              </a:rPr>
              <a:t>大脑凸面VRS扩张.</a:t>
            </a:r>
            <a:r>
              <a:rPr lang="zh-CN" altLang="en-US" sz="1400">
                <a:latin typeface="宋体" pitchFamily="2" charset="-122"/>
                <a:ea typeface="宋体" pitchFamily="2" charset="-122"/>
                <a:sym typeface="宋体" pitchFamily="2" charset="-122"/>
              </a:rPr>
              <a:t/>
            </a:r>
            <a:br>
              <a:rPr lang="zh-CN" altLang="en-US" sz="1400">
                <a:latin typeface="宋体" pitchFamily="2" charset="-122"/>
                <a:ea typeface="宋体" pitchFamily="2" charset="-122"/>
                <a:sym typeface="宋体" pitchFamily="2" charset="-122"/>
              </a:rPr>
            </a:br>
            <a:endParaRPr lang="zh-CN" altLang="en-US" sz="1400">
              <a:latin typeface="宋体" pitchFamily="2" charset="-122"/>
              <a:ea typeface="宋体" pitchFamily="2" charset="-122"/>
              <a:sym typeface="宋体" pitchFamily="2" charset="-122"/>
            </a:endParaRPr>
          </a:p>
        </p:txBody>
      </p:sp>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84313"/>
            <a:ext cx="731678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noChangeArrowheads="1"/>
          </p:cNvSpPr>
          <p:nvPr>
            <p:ph type="title"/>
          </p:nvPr>
        </p:nvSpPr>
        <p:spPr>
          <a:xfrm>
            <a:off x="468313" y="549275"/>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隐球菌感染cryptococcosis</a:t>
            </a:r>
            <a:endParaRPr lang="zh-CN" altLang="en-US"/>
          </a:p>
        </p:txBody>
      </p:sp>
      <p:sp>
        <p:nvSpPr>
          <p:cNvPr id="4" name="灯片编号占位符 4"/>
          <p:cNvSpPr>
            <a:spLocks noGrp="1"/>
          </p:cNvSpPr>
          <p:nvPr>
            <p:ph type="sldNum" sz="quarter" idx="12"/>
          </p:nvPr>
        </p:nvSpPr>
        <p:spPr/>
        <p:txBody>
          <a:bodyPr/>
          <a:lstStyle/>
          <a:p>
            <a:fld id="{0B399C24-930B-4268-92F5-F6EB1A0D5D91}" type="slidenum">
              <a:rPr lang="zh-CN" altLang="en-US"/>
              <a:pPr/>
              <a:t>47</a:t>
            </a:fld>
            <a:endParaRPr lang="zh-CN" altLang="en-US" sz="1800">
              <a:solidFill>
                <a:schemeClr val="tx1"/>
              </a:solidFill>
              <a:latin typeface="Arial" pitchFamily="34" charset="0"/>
            </a:endParaRPr>
          </a:p>
        </p:txBody>
      </p:sp>
      <p:sp>
        <p:nvSpPr>
          <p:cNvPr id="53251"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zh-CN" altLang="en-US" sz="2400">
                <a:latin typeface="黑体" pitchFamily="49" charset="-122"/>
                <a:ea typeface="黑体" pitchFamily="49" charset="-122"/>
                <a:sym typeface="黑体" pitchFamily="49" charset="-122"/>
              </a:rPr>
              <a:t>新型隐球菌引起的机会性感染，见于免疫功能缺陷或使用免疫抑制剂的患者</a:t>
            </a:r>
          </a:p>
          <a:p>
            <a:pPr eaLnBrk="1" hangingPunct="1">
              <a:lnSpc>
                <a:spcPct val="90000"/>
              </a:lnSpc>
            </a:pPr>
            <a:r>
              <a:rPr lang="zh-CN" altLang="en-US" sz="2400">
                <a:latin typeface="黑体" pitchFamily="49" charset="-122"/>
                <a:ea typeface="黑体" pitchFamily="49" charset="-122"/>
                <a:sym typeface="黑体" pitchFamily="49" charset="-122"/>
              </a:rPr>
              <a:t>好发于颅底，通常引起轻度的炎症反应，常伴有脑膜感染</a:t>
            </a:r>
          </a:p>
          <a:p>
            <a:pPr eaLnBrk="1" hangingPunct="1">
              <a:lnSpc>
                <a:spcPct val="90000"/>
              </a:lnSpc>
            </a:pPr>
            <a:r>
              <a:rPr lang="zh-CN" altLang="en-US" sz="2400">
                <a:latin typeface="黑体" pitchFamily="49" charset="-122"/>
                <a:ea typeface="黑体" pitchFamily="49" charset="-122"/>
                <a:sym typeface="黑体" pitchFamily="49" charset="-122"/>
              </a:rPr>
              <a:t>中枢神经系统隐球菌病有很多表现，</a:t>
            </a:r>
            <a:r>
              <a:rPr lang="en-US" altLang="zh-CN" sz="2400">
                <a:latin typeface="黑体" pitchFamily="49" charset="-122"/>
                <a:ea typeface="黑体" pitchFamily="49" charset="-122"/>
                <a:sym typeface="黑体" pitchFamily="49" charset="-122"/>
              </a:rPr>
              <a:t>VRS</a:t>
            </a:r>
            <a:r>
              <a:rPr lang="zh-CN" altLang="en-US" sz="2400">
                <a:latin typeface="黑体" pitchFamily="49" charset="-122"/>
                <a:ea typeface="黑体" pitchFamily="49" charset="-122"/>
                <a:sym typeface="黑体" pitchFamily="49" charset="-122"/>
              </a:rPr>
              <a:t>扩大可以是最早的表现之一，随病情进展而出现脑膜脑炎、脑实质内隐球菌性肉芽肿或脑脓肿。</a:t>
            </a:r>
          </a:p>
          <a:p>
            <a:pPr eaLnBrk="1" hangingPunct="1">
              <a:lnSpc>
                <a:spcPct val="90000"/>
              </a:lnSpc>
            </a:pPr>
            <a:r>
              <a:rPr lang="zh-CN" altLang="en-US" sz="2400">
                <a:latin typeface="黑体" pitchFamily="49" charset="-122"/>
                <a:ea typeface="黑体" pitchFamily="49" charset="-122"/>
                <a:sym typeface="黑体" pitchFamily="49" charset="-122"/>
              </a:rPr>
              <a:t>头颅</a:t>
            </a:r>
            <a:r>
              <a:rPr lang="en-US" altLang="zh-CN" sz="2400">
                <a:latin typeface="黑体" pitchFamily="49" charset="-122"/>
                <a:ea typeface="黑体" pitchFamily="49" charset="-122"/>
                <a:sym typeface="黑体" pitchFamily="49" charset="-122"/>
              </a:rPr>
              <a:t>CT</a:t>
            </a:r>
            <a:r>
              <a:rPr lang="zh-CN" altLang="en-US" sz="2400">
                <a:latin typeface="黑体" pitchFamily="49" charset="-122"/>
                <a:ea typeface="黑体" pitchFamily="49" charset="-122"/>
                <a:sym typeface="黑体" pitchFamily="49" charset="-122"/>
              </a:rPr>
              <a:t>最常见的表现是脑室扩大、脑膜增强、脑梗死，其次是脑室炎和脓肿形成。</a:t>
            </a:r>
          </a:p>
          <a:p>
            <a:pPr eaLnBrk="1" hangingPunct="1">
              <a:lnSpc>
                <a:spcPct val="90000"/>
              </a:lnSpc>
            </a:pPr>
            <a:r>
              <a:rPr lang="zh-CN" altLang="en-US" sz="2400">
                <a:latin typeface="黑体" pitchFamily="49" charset="-122"/>
                <a:ea typeface="黑体" pitchFamily="49" charset="-122"/>
                <a:sym typeface="黑体" pitchFamily="49" charset="-122"/>
              </a:rPr>
              <a:t>头颅</a:t>
            </a:r>
            <a:r>
              <a:rPr lang="en-US" altLang="zh-CN" sz="2400">
                <a:latin typeface="黑体" pitchFamily="49" charset="-122"/>
                <a:ea typeface="黑体" pitchFamily="49" charset="-122"/>
                <a:sym typeface="黑体" pitchFamily="49" charset="-122"/>
              </a:rPr>
              <a:t>MRI</a:t>
            </a:r>
            <a:r>
              <a:rPr lang="zh-CN" altLang="en-US" sz="2400">
                <a:latin typeface="黑体" pitchFamily="49" charset="-122"/>
                <a:ea typeface="黑体" pitchFamily="49" charset="-122"/>
                <a:sym typeface="黑体" pitchFamily="49" charset="-122"/>
              </a:rPr>
              <a:t>比头颅</a:t>
            </a:r>
            <a:r>
              <a:rPr lang="en-US" altLang="zh-CN" sz="2400">
                <a:latin typeface="黑体" pitchFamily="49" charset="-122"/>
                <a:ea typeface="黑体" pitchFamily="49" charset="-122"/>
                <a:sym typeface="黑体" pitchFamily="49" charset="-122"/>
              </a:rPr>
              <a:t>CT</a:t>
            </a:r>
            <a:r>
              <a:rPr lang="zh-CN" altLang="en-US" sz="2400">
                <a:latin typeface="黑体" pitchFamily="49" charset="-122"/>
                <a:ea typeface="黑体" pitchFamily="49" charset="-122"/>
                <a:sym typeface="黑体" pitchFamily="49" charset="-122"/>
              </a:rPr>
              <a:t>更加敏感，最主要的表现是</a:t>
            </a:r>
            <a:r>
              <a:rPr lang="en-US" altLang="zh-CN" sz="2400">
                <a:latin typeface="黑体" pitchFamily="49" charset="-122"/>
                <a:ea typeface="黑体" pitchFamily="49" charset="-122"/>
                <a:sym typeface="黑体" pitchFamily="49" charset="-122"/>
              </a:rPr>
              <a:t>VRS</a:t>
            </a:r>
            <a:r>
              <a:rPr lang="zh-CN" altLang="en-US" sz="2400">
                <a:latin typeface="黑体" pitchFamily="49" charset="-122"/>
                <a:ea typeface="黑体" pitchFamily="49" charset="-122"/>
                <a:sym typeface="黑体" pitchFamily="49" charset="-122"/>
              </a:rPr>
              <a:t>扩大（</a:t>
            </a:r>
            <a:r>
              <a:rPr lang="en-US" altLang="zh-CN" sz="2400">
                <a:latin typeface="黑体" pitchFamily="49" charset="-122"/>
                <a:ea typeface="黑体" pitchFamily="49" charset="-122"/>
                <a:sym typeface="黑体" pitchFamily="49" charset="-122"/>
              </a:rPr>
              <a:t>CT</a:t>
            </a:r>
            <a:r>
              <a:rPr lang="zh-CN" altLang="en-US" sz="2400">
                <a:latin typeface="黑体" pitchFamily="49" charset="-122"/>
                <a:ea typeface="黑体" pitchFamily="49" charset="-122"/>
                <a:sym typeface="黑体" pitchFamily="49" charset="-122"/>
              </a:rPr>
              <a:t>显示的梗死有一半是</a:t>
            </a:r>
            <a:r>
              <a:rPr lang="en-US" altLang="zh-CN" sz="2400">
                <a:latin typeface="黑体" pitchFamily="49" charset="-122"/>
                <a:ea typeface="黑体" pitchFamily="49" charset="-122"/>
                <a:sym typeface="黑体" pitchFamily="49" charset="-122"/>
              </a:rPr>
              <a:t>VRS</a:t>
            </a:r>
            <a:r>
              <a:rPr lang="zh-CN" altLang="en-US" sz="2400">
                <a:latin typeface="黑体" pitchFamily="49" charset="-122"/>
                <a:ea typeface="黑体" pitchFamily="49" charset="-122"/>
                <a:sym typeface="黑体" pitchFamily="49" charset="-122"/>
              </a:rPr>
              <a:t>扩大）和脑膜增强，其次有隐球菌性肉芽肿、出血性梗死和脑桥脓肿。</a:t>
            </a:r>
          </a:p>
          <a:p>
            <a:pPr eaLnBrk="1" hangingPunct="1">
              <a:lnSpc>
                <a:spcPct val="90000"/>
              </a:lnSpc>
            </a:pPr>
            <a:endParaRPr lang="en-US" altLang="zh-CN" sz="2400">
              <a:latin typeface="黑体" pitchFamily="49" charset="-122"/>
              <a:ea typeface="黑体" pitchFamily="49" charset="-122"/>
              <a:sym typeface="黑体"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noChangeArrowheads="1"/>
          </p:cNvSpPr>
          <p:nvPr>
            <p:ph type="title"/>
          </p:nvPr>
        </p:nvSpPr>
        <p:spPr>
          <a:xfrm>
            <a:off x="468313" y="549275"/>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隐球菌感染cryptococcosis</a:t>
            </a:r>
            <a:endParaRPr lang="zh-CN" altLang="en-US"/>
          </a:p>
        </p:txBody>
      </p:sp>
      <p:sp>
        <p:nvSpPr>
          <p:cNvPr id="6" name="灯片编号占位符 4"/>
          <p:cNvSpPr>
            <a:spLocks noGrp="1"/>
          </p:cNvSpPr>
          <p:nvPr>
            <p:ph type="sldNum" sz="quarter" idx="12"/>
          </p:nvPr>
        </p:nvSpPr>
        <p:spPr/>
        <p:txBody>
          <a:bodyPr/>
          <a:lstStyle/>
          <a:p>
            <a:fld id="{0C10EF1E-611A-4C72-A258-DDCF4538104C}" type="slidenum">
              <a:rPr lang="zh-CN" altLang="en-US"/>
              <a:pPr/>
              <a:t>48</a:t>
            </a:fld>
            <a:endParaRPr lang="zh-CN" altLang="en-US" sz="1800">
              <a:solidFill>
                <a:schemeClr val="tx1"/>
              </a:solidFill>
              <a:latin typeface="Arial" pitchFamily="34" charset="0"/>
            </a:endParaRP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l="52042" t="30463" r="12682" b="23177"/>
          <a:stretch>
            <a:fillRect/>
          </a:stretch>
        </p:blipFill>
        <p:spPr bwMode="auto">
          <a:xfrm>
            <a:off x="2051050" y="1916113"/>
            <a:ext cx="3960813"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4277" name="TextBox 5"/>
          <p:cNvSpPr>
            <a:spLocks noChangeArrowheads="1"/>
          </p:cNvSpPr>
          <p:nvPr/>
        </p:nvSpPr>
        <p:spPr bwMode="auto">
          <a:xfrm>
            <a:off x="2051050" y="5949950"/>
            <a:ext cx="4465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r>
              <a:rPr lang="en-US" altLang="zh-CN">
                <a:latin typeface="黑体" pitchFamily="49" charset="-122"/>
                <a:ea typeface="黑体" pitchFamily="49" charset="-122"/>
                <a:sym typeface="黑体" pitchFamily="49" charset="-122"/>
              </a:rPr>
              <a:t>58</a:t>
            </a:r>
            <a:r>
              <a:rPr lang="zh-CN" altLang="en-US">
                <a:latin typeface="黑体" pitchFamily="49" charset="-122"/>
                <a:ea typeface="黑体" pitchFamily="49" charset="-122"/>
                <a:sym typeface="黑体" pitchFamily="49" charset="-122"/>
              </a:rPr>
              <a:t>岁女性，</a:t>
            </a:r>
            <a:r>
              <a:rPr lang="en-US" altLang="zh-CN">
                <a:latin typeface="黑体" pitchFamily="49" charset="-122"/>
                <a:ea typeface="黑体" pitchFamily="49" charset="-122"/>
                <a:sym typeface="黑体" pitchFamily="49" charset="-122"/>
              </a:rPr>
              <a:t>HIV</a:t>
            </a:r>
            <a:r>
              <a:rPr lang="zh-CN" altLang="en-US">
                <a:latin typeface="黑体" pitchFamily="49" charset="-122"/>
                <a:ea typeface="黑体" pitchFamily="49" charset="-122"/>
                <a:sym typeface="黑体" pitchFamily="49" charset="-122"/>
              </a:rPr>
              <a:t>阳性患者。基底节区见多个扩大的</a:t>
            </a:r>
            <a:r>
              <a:rPr lang="en-US" altLang="zh-CN">
                <a:latin typeface="黑体" pitchFamily="49" charset="-122"/>
                <a:ea typeface="黑体" pitchFamily="49" charset="-122"/>
                <a:sym typeface="黑体" pitchFamily="49" charset="-122"/>
              </a:rPr>
              <a:t>VRS</a:t>
            </a:r>
            <a:r>
              <a:rPr lang="zh-CN" altLang="en-US">
                <a:latin typeface="黑体" pitchFamily="49" charset="-122"/>
                <a:ea typeface="黑体" pitchFamily="49" charset="-122"/>
                <a:sym typeface="黑体" pitchFamily="49" charset="-122"/>
              </a:rPr>
              <a:t>。</a:t>
            </a:r>
            <a:r>
              <a:rPr lang="en-US" altLang="zh-CN">
                <a:latin typeface="黑体" pitchFamily="49" charset="-122"/>
                <a:ea typeface="黑体" pitchFamily="49" charset="-122"/>
                <a:sym typeface="黑体" pitchFamily="49" charset="-122"/>
              </a:rPr>
              <a:t>CSF</a:t>
            </a:r>
            <a:r>
              <a:rPr lang="zh-CN" altLang="en-US">
                <a:latin typeface="黑体" pitchFamily="49" charset="-122"/>
                <a:ea typeface="黑体" pitchFamily="49" charset="-122"/>
                <a:sym typeface="黑体" pitchFamily="49" charset="-122"/>
              </a:rPr>
              <a:t>中检出新型隐球菌。</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noChangeArrowheads="1"/>
          </p:cNvSpPr>
          <p:nvPr>
            <p:ph type="title"/>
          </p:nvPr>
        </p:nvSpPr>
        <p:spPr>
          <a:xfrm>
            <a:off x="395288" y="404813"/>
            <a:ext cx="8229600" cy="1143000"/>
          </a:xfrm>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zh-CN" altLang="en-US" sz="4000">
                <a:latin typeface="黑体" pitchFamily="49" charset="-122"/>
                <a:ea typeface="黑体" pitchFamily="49" charset="-122"/>
                <a:sym typeface="黑体" pitchFamily="49" charset="-122"/>
              </a:rPr>
              <a:t>儿童发育性脑疾病及神经精神障碍</a:t>
            </a:r>
            <a:endParaRPr lang="zh-CN" altLang="en-US"/>
          </a:p>
        </p:txBody>
      </p:sp>
      <p:sp>
        <p:nvSpPr>
          <p:cNvPr id="4" name="灯片编号占位符 4"/>
          <p:cNvSpPr>
            <a:spLocks noGrp="1"/>
          </p:cNvSpPr>
          <p:nvPr>
            <p:ph type="sldNum" sz="quarter" idx="12"/>
          </p:nvPr>
        </p:nvSpPr>
        <p:spPr/>
        <p:txBody>
          <a:bodyPr/>
          <a:lstStyle/>
          <a:p>
            <a:fld id="{CBB9DBD0-CD62-41BD-A8EA-489881FB9944}" type="slidenum">
              <a:rPr lang="zh-CN" altLang="en-US"/>
              <a:pPr/>
              <a:t>49</a:t>
            </a:fld>
            <a:endParaRPr lang="zh-CN" altLang="en-US" sz="1800">
              <a:solidFill>
                <a:schemeClr val="tx1"/>
              </a:solidFill>
              <a:latin typeface="Arial" pitchFamily="34" charset="0"/>
            </a:endParaRPr>
          </a:p>
        </p:txBody>
      </p:sp>
      <p:sp>
        <p:nvSpPr>
          <p:cNvPr id="55299"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zh-CN" altLang="en-US">
                <a:latin typeface="黑体" pitchFamily="49" charset="-122"/>
                <a:ea typeface="黑体" pitchFamily="49" charset="-122"/>
                <a:sym typeface="黑体" pitchFamily="49" charset="-122"/>
              </a:rPr>
              <a:t>在智能发育迟缓的儿童，常见的头颅</a:t>
            </a:r>
            <a:r>
              <a:rPr lang="en-US" altLang="zh-CN">
                <a:latin typeface="黑体" pitchFamily="49" charset="-122"/>
                <a:ea typeface="黑体" pitchFamily="49" charset="-122"/>
                <a:sym typeface="黑体" pitchFamily="49" charset="-122"/>
              </a:rPr>
              <a:t>MRI</a:t>
            </a:r>
            <a:r>
              <a:rPr lang="zh-CN" altLang="en-US">
                <a:latin typeface="黑体" pitchFamily="49" charset="-122"/>
                <a:ea typeface="黑体" pitchFamily="49" charset="-122"/>
                <a:sym typeface="黑体" pitchFamily="49" charset="-122"/>
              </a:rPr>
              <a:t>异常包括胼胝体发育不良、透明隔发育不全、大脑皮质发育不良、脑室扩大、蛛网膜下腔增宽、以及</a:t>
            </a:r>
            <a:r>
              <a:rPr lang="en-US" altLang="zh-CN">
                <a:latin typeface="黑体" pitchFamily="49" charset="-122"/>
                <a:ea typeface="黑体" pitchFamily="49" charset="-122"/>
                <a:sym typeface="黑体" pitchFamily="49" charset="-122"/>
              </a:rPr>
              <a:t>VRS</a:t>
            </a:r>
            <a:r>
              <a:rPr lang="zh-CN" altLang="en-US">
                <a:latin typeface="黑体" pitchFamily="49" charset="-122"/>
                <a:ea typeface="黑体" pitchFamily="49" charset="-122"/>
                <a:sym typeface="黑体" pitchFamily="49" charset="-122"/>
              </a:rPr>
              <a:t>扩大和脑白质异常。</a:t>
            </a:r>
          </a:p>
          <a:p>
            <a:pPr eaLnBrk="1" hangingPunct="1">
              <a:lnSpc>
                <a:spcPct val="80000"/>
              </a:lnSpc>
            </a:pPr>
            <a:r>
              <a:rPr lang="zh-CN" altLang="en-US">
                <a:latin typeface="黑体" pitchFamily="49" charset="-122"/>
                <a:ea typeface="黑体" pitchFamily="49" charset="-122"/>
                <a:sym typeface="黑体" pitchFamily="49" charset="-122"/>
              </a:rPr>
              <a:t>研究认为，半卵圆中心白质存在扩大的</a:t>
            </a:r>
            <a:r>
              <a:rPr lang="en-US" altLang="zh-CN">
                <a:latin typeface="黑体" pitchFamily="49" charset="-122"/>
                <a:ea typeface="黑体" pitchFamily="49" charset="-122"/>
                <a:sym typeface="黑体" pitchFamily="49" charset="-122"/>
              </a:rPr>
              <a:t>VRS</a:t>
            </a:r>
            <a:r>
              <a:rPr lang="zh-CN" altLang="en-US">
                <a:latin typeface="黑体" pitchFamily="49" charset="-122"/>
                <a:ea typeface="黑体" pitchFamily="49" charset="-122"/>
                <a:sym typeface="黑体" pitchFamily="49" charset="-122"/>
              </a:rPr>
              <a:t>，似乎是良性预后的征象。</a:t>
            </a:r>
            <a:r>
              <a:rPr lang="en-US" altLang="zh-CN">
                <a:latin typeface="黑体" pitchFamily="49" charset="-122"/>
                <a:ea typeface="黑体" pitchFamily="49" charset="-122"/>
                <a:sym typeface="黑体" pitchFamily="49" charset="-122"/>
              </a:rPr>
              <a:t> </a:t>
            </a:r>
            <a:endParaRPr lang="zh-CN" altLang="en-US">
              <a:latin typeface="黑体" pitchFamily="49" charset="-122"/>
              <a:ea typeface="黑体" pitchFamily="49" charset="-122"/>
              <a:sym typeface="黑体" pitchFamily="49" charset="-122"/>
            </a:endParaRPr>
          </a:p>
          <a:p>
            <a:pPr eaLnBrk="1" hangingPunct="1">
              <a:lnSpc>
                <a:spcPct val="80000"/>
              </a:lnSpc>
            </a:pPr>
            <a:r>
              <a:rPr lang="zh-CN" altLang="en-US">
                <a:latin typeface="黑体" pitchFamily="49" charset="-122"/>
                <a:ea typeface="黑体" pitchFamily="49" charset="-122"/>
                <a:sym typeface="黑体" pitchFamily="49" charset="-122"/>
              </a:rPr>
              <a:t>在儿童自闭症，大约</a:t>
            </a:r>
            <a:r>
              <a:rPr lang="en-US" altLang="zh-CN">
                <a:latin typeface="黑体" pitchFamily="49" charset="-122"/>
                <a:ea typeface="黑体" pitchFamily="49" charset="-122"/>
                <a:sym typeface="黑体" pitchFamily="49" charset="-122"/>
              </a:rPr>
              <a:t>44%</a:t>
            </a:r>
            <a:r>
              <a:rPr lang="zh-CN" altLang="en-US">
                <a:latin typeface="黑体" pitchFamily="49" charset="-122"/>
                <a:ea typeface="黑体" pitchFamily="49" charset="-122"/>
                <a:sym typeface="黑体" pitchFamily="49" charset="-122"/>
              </a:rPr>
              <a:t>的患儿在半卵圆中心出现扩大的</a:t>
            </a:r>
            <a:r>
              <a:rPr lang="en-US" altLang="zh-CN">
                <a:latin typeface="黑体" pitchFamily="49" charset="-122"/>
                <a:ea typeface="黑体" pitchFamily="49" charset="-122"/>
                <a:sym typeface="黑体" pitchFamily="49" charset="-122"/>
              </a:rPr>
              <a:t>VRS</a:t>
            </a:r>
            <a:r>
              <a:rPr lang="zh-CN" altLang="en-US">
                <a:latin typeface="黑体" pitchFamily="49" charset="-122"/>
                <a:ea typeface="黑体" pitchFamily="49" charset="-122"/>
                <a:sym typeface="黑体" pitchFamily="49" charset="-122"/>
              </a:rPr>
              <a:t>，高于紧张型头痛和其它精神疾病，机理不清。</a:t>
            </a:r>
            <a:r>
              <a:rPr lang="en-US" altLang="zh-CN">
                <a:latin typeface="黑体" pitchFamily="49" charset="-122"/>
                <a:ea typeface="黑体" pitchFamily="49" charset="-122"/>
                <a:sym typeface="黑体" pitchFamily="49" charset="-122"/>
              </a:rPr>
              <a:t> </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z="4000">
              <a:latin typeface="黑体" pitchFamily="49" charset="-122"/>
              <a:ea typeface="黑体" pitchFamily="49" charset="-122"/>
              <a:sym typeface="黑体" pitchFamily="49" charset="-122"/>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738313"/>
            <a:ext cx="80962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58888" y="5300663"/>
            <a:ext cx="7150100" cy="782637"/>
          </a:xfrm>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1800">
                <a:solidFill>
                  <a:schemeClr val="tx1"/>
                </a:solidFill>
                <a:latin typeface="黑体" pitchFamily="49" charset="-122"/>
                <a:ea typeface="黑体" pitchFamily="49" charset="-122"/>
                <a:sym typeface="黑体" pitchFamily="49" charset="-122"/>
              </a:rPr>
              <a:t>9岁男孩， 巨颅症，独子，无明确家族史，出生时正常，神经系统检查无异常。双侧半卵圆中心、脑室旁、皮层下及颞顶叶白质小线状、圆形长T1信号，脑室系统扩大</a:t>
            </a:r>
            <a:endParaRPr lang="zh-CN" altLang="en-US"/>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7500"/>
            <a:ext cx="467995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563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23850"/>
            <a:ext cx="349567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粘多糖增多症</a:t>
            </a:r>
            <a:r>
              <a:rPr lang="zh-CN" altLang="en-US" sz="3600">
                <a:latin typeface="黑体" pitchFamily="49" charset="-122"/>
                <a:ea typeface="黑体" pitchFamily="49" charset="-122"/>
                <a:sym typeface="黑体" pitchFamily="49" charset="-122"/>
              </a:rPr>
              <a:t>（</a:t>
            </a:r>
            <a:r>
              <a:rPr lang="zh-CN" altLang="en-US" sz="2800">
                <a:latin typeface="黑体" pitchFamily="49" charset="-122"/>
                <a:ea typeface="黑体" pitchFamily="49" charset="-122"/>
                <a:sym typeface="黑体" pitchFamily="49" charset="-122"/>
              </a:rPr>
              <a:t>mucopolysaccharidosis，MPS)</a:t>
            </a:r>
            <a:endParaRPr lang="zh-CN" altLang="en-US"/>
          </a:p>
        </p:txBody>
      </p:sp>
      <p:sp>
        <p:nvSpPr>
          <p:cNvPr id="57347" name="内容占位符 5"/>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粘多糖增多症继发于因酶缺损不能分解葡萄糖胺聚糖（</a:t>
            </a:r>
            <a:r>
              <a:rPr lang="en-US" altLang="zh-CN" sz="2800">
                <a:latin typeface="黑体" pitchFamily="49" charset="-122"/>
                <a:ea typeface="黑体" pitchFamily="49" charset="-122"/>
                <a:sym typeface="黑体" pitchFamily="49" charset="-122"/>
              </a:rPr>
              <a:t>GAG</a:t>
            </a:r>
            <a:r>
              <a:rPr lang="zh-CN" altLang="en-US" sz="2800">
                <a:latin typeface="黑体" pitchFamily="49" charset="-122"/>
                <a:ea typeface="黑体" pitchFamily="49" charset="-122"/>
                <a:sym typeface="黑体" pitchFamily="49" charset="-122"/>
              </a:rPr>
              <a:t>）而引起的代谢异常，导致细胞内物质的毒性积聚</a:t>
            </a:r>
          </a:p>
          <a:p>
            <a:pPr eaLnBrk="1" hangingPunct="1"/>
            <a:r>
              <a:rPr lang="zh-CN" altLang="en-US" sz="2800">
                <a:latin typeface="黑体" pitchFamily="49" charset="-122"/>
                <a:ea typeface="黑体" pitchFamily="49" charset="-122"/>
                <a:sym typeface="黑体" pitchFamily="49" charset="-122"/>
              </a:rPr>
              <a:t>临床表现为神经运动发育迟滞，大头畸形，骨骼畸形</a:t>
            </a:r>
          </a:p>
          <a:p>
            <a:pPr eaLnBrk="1" hangingPunct="1"/>
            <a:r>
              <a:rPr lang="zh-CN" altLang="en-US" sz="2800">
                <a:latin typeface="黑体" pitchFamily="49" charset="-122"/>
                <a:ea typeface="黑体" pitchFamily="49" charset="-122"/>
                <a:sym typeface="黑体" pitchFamily="49" charset="-122"/>
              </a:rPr>
              <a:t>尿中</a:t>
            </a:r>
            <a:r>
              <a:rPr lang="en-US" altLang="zh-CN" sz="2800">
                <a:latin typeface="黑体" pitchFamily="49" charset="-122"/>
                <a:ea typeface="黑体" pitchFamily="49" charset="-122"/>
                <a:sym typeface="黑体" pitchFamily="49" charset="-122"/>
              </a:rPr>
              <a:t>GAG</a:t>
            </a:r>
            <a:r>
              <a:rPr lang="zh-CN" altLang="en-US" sz="2800">
                <a:latin typeface="黑体" pitchFamily="49" charset="-122"/>
                <a:ea typeface="黑体" pitchFamily="49" charset="-122"/>
                <a:sym typeface="黑体" pitchFamily="49" charset="-122"/>
              </a:rPr>
              <a:t>增高</a:t>
            </a:r>
          </a:p>
          <a:p>
            <a:pPr eaLnBrk="1" hangingPunct="1"/>
            <a:r>
              <a:rPr lang="zh-CN" altLang="en-US" sz="2800">
                <a:latin typeface="黑体" pitchFamily="49" charset="-122"/>
                <a:ea typeface="黑体" pitchFamily="49" charset="-122"/>
                <a:sym typeface="黑体" pitchFamily="49" charset="-122"/>
              </a:rPr>
              <a:t>常表现为脑萎缩以及脑白质、胼胝体和基底节区筛孔状异常信号（</a:t>
            </a:r>
            <a:r>
              <a:rPr lang="en-US" altLang="zh-CN" sz="2800">
                <a:latin typeface="黑体" pitchFamily="49" charset="-122"/>
                <a:ea typeface="黑体" pitchFamily="49" charset="-122"/>
                <a:sym typeface="黑体" pitchFamily="49" charset="-122"/>
              </a:rPr>
              <a:t>GAG</a:t>
            </a:r>
            <a:r>
              <a:rPr lang="zh-CN" altLang="en-US" sz="2800">
                <a:latin typeface="黑体" pitchFamily="49" charset="-122"/>
                <a:ea typeface="黑体" pitchFamily="49" charset="-122"/>
                <a:sym typeface="黑体" pitchFamily="49" charset="-122"/>
              </a:rPr>
              <a:t>在</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积聚）</a:t>
            </a:r>
          </a:p>
          <a:p>
            <a:pPr eaLnBrk="1" hangingPunct="1"/>
            <a:endParaRPr lang="en-US" altLang="zh-CN" sz="2800">
              <a:latin typeface="黑体" pitchFamily="49" charset="-122"/>
              <a:ea typeface="黑体" pitchFamily="49" charset="-122"/>
              <a:sym typeface="黑体"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000">
                <a:latin typeface="黑体" pitchFamily="49" charset="-122"/>
                <a:ea typeface="黑体" pitchFamily="49" charset="-122"/>
                <a:sym typeface="黑体" pitchFamily="49" charset="-122"/>
              </a:rPr>
              <a:t>粘多糖增多症</a:t>
            </a:r>
            <a:r>
              <a:rPr lang="zh-CN" altLang="en-US" sz="3600">
                <a:latin typeface="黑体" pitchFamily="49" charset="-122"/>
                <a:ea typeface="黑体" pitchFamily="49" charset="-122"/>
              </a:rPr>
              <a:t>(mucopolysaccharidosis，MPS)</a:t>
            </a:r>
            <a:endParaRPr lang="zh-CN" altLang="en-US"/>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l="50705" t="25940" r="10074" b="46265"/>
          <a:stretch>
            <a:fillRect/>
          </a:stretch>
        </p:blipFill>
        <p:spPr bwMode="auto">
          <a:xfrm>
            <a:off x="1547813" y="2060575"/>
            <a:ext cx="62642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8372" name="TextBox 3"/>
          <p:cNvSpPr>
            <a:spLocks noChangeArrowheads="1"/>
          </p:cNvSpPr>
          <p:nvPr/>
        </p:nvSpPr>
        <p:spPr bwMode="auto">
          <a:xfrm>
            <a:off x="1979613" y="5732463"/>
            <a:ext cx="5761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r>
              <a:rPr lang="en-US" altLang="zh-CN" sz="1600">
                <a:latin typeface="黑体" pitchFamily="49" charset="-122"/>
                <a:ea typeface="黑体" pitchFamily="49" charset="-122"/>
                <a:sym typeface="黑体" pitchFamily="49" charset="-122"/>
              </a:rPr>
              <a:t>2</a:t>
            </a:r>
            <a:r>
              <a:rPr lang="zh-CN" altLang="en-US" sz="1600">
                <a:latin typeface="黑体" pitchFamily="49" charset="-122"/>
                <a:ea typeface="黑体" pitchFamily="49" charset="-122"/>
                <a:sym typeface="黑体" pitchFamily="49" charset="-122"/>
              </a:rPr>
              <a:t>岁男孩。双侧半球见扩大的</a:t>
            </a:r>
            <a:r>
              <a:rPr lang="en-US" altLang="zh-CN" sz="1600">
                <a:latin typeface="黑体" pitchFamily="49" charset="-122"/>
                <a:ea typeface="黑体" pitchFamily="49" charset="-122"/>
                <a:sym typeface="黑体" pitchFamily="49" charset="-122"/>
              </a:rPr>
              <a:t>VRS</a:t>
            </a:r>
            <a:r>
              <a:rPr lang="zh-CN" altLang="en-US" sz="1600">
                <a:latin typeface="黑体" pitchFamily="49" charset="-122"/>
                <a:ea typeface="黑体" pitchFamily="49" charset="-122"/>
                <a:sym typeface="黑体" pitchFamily="49" charset="-122"/>
              </a:rPr>
              <a:t>，</a:t>
            </a:r>
            <a:r>
              <a:rPr lang="en-US" altLang="zh-CN" sz="1600">
                <a:latin typeface="黑体" pitchFamily="49" charset="-122"/>
                <a:ea typeface="黑体" pitchFamily="49" charset="-122"/>
                <a:sym typeface="黑体" pitchFamily="49" charset="-122"/>
              </a:rPr>
              <a:t>FLAIR</a:t>
            </a:r>
            <a:r>
              <a:rPr lang="zh-CN" altLang="en-US" sz="1600">
                <a:latin typeface="黑体" pitchFamily="49" charset="-122"/>
                <a:ea typeface="黑体" pitchFamily="49" charset="-122"/>
                <a:sym typeface="黑体" pitchFamily="49" charset="-122"/>
              </a:rPr>
              <a:t>见病灶周围高信号影，提示为非正常扩大的</a:t>
            </a:r>
            <a:r>
              <a:rPr lang="en-US" altLang="zh-CN" sz="1600">
                <a:latin typeface="黑体" pitchFamily="49" charset="-122"/>
                <a:ea typeface="黑体" pitchFamily="49" charset="-122"/>
                <a:sym typeface="黑体" pitchFamily="49" charset="-122"/>
              </a:rPr>
              <a:t>VRS</a:t>
            </a:r>
            <a:r>
              <a:rPr lang="zh-CN" altLang="en-US" sz="1600">
                <a:latin typeface="黑体" pitchFamily="49" charset="-122"/>
                <a:ea typeface="黑体" pitchFamily="49" charset="-122"/>
                <a:sym typeface="黑体" pitchFamily="49" charset="-122"/>
              </a:rPr>
              <a:t>。双额叶蛛网膜下腔增宽。</a:t>
            </a: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000">
                <a:latin typeface="黑体" pitchFamily="49" charset="-122"/>
                <a:ea typeface="黑体" pitchFamily="49" charset="-122"/>
                <a:sym typeface="黑体" pitchFamily="49" charset="-122"/>
              </a:rPr>
              <a:t>脑室周围白质软化症</a:t>
            </a:r>
            <a:r>
              <a:rPr lang="zh-CN" altLang="en-US" sz="4000">
                <a:latin typeface="黑体" pitchFamily="49" charset="-122"/>
                <a:ea typeface="黑体" pitchFamily="49" charset="-122"/>
              </a:rPr>
              <a:t>(periventricular leukemialacia,PVL)</a:t>
            </a:r>
            <a:endParaRPr lang="zh-CN" altLang="en-US"/>
          </a:p>
        </p:txBody>
      </p:sp>
      <p:sp>
        <p:nvSpPr>
          <p:cNvPr id="59395" name="内容占位符 5"/>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2400">
                <a:latin typeface="黑体" pitchFamily="49" charset="-122"/>
                <a:ea typeface="黑体" pitchFamily="49" charset="-122"/>
                <a:sym typeface="黑体" pitchFamily="49" charset="-122"/>
              </a:rPr>
              <a:t>PVL</a:t>
            </a:r>
            <a:r>
              <a:rPr lang="zh-CN" altLang="en-US" sz="2400">
                <a:latin typeface="黑体" pitchFamily="49" charset="-122"/>
                <a:ea typeface="黑体" pitchFamily="49" charset="-122"/>
                <a:sym typeface="黑体" pitchFamily="49" charset="-122"/>
              </a:rPr>
              <a:t>是一种继发性脑白质病，多见于早产儿及有窒息史的足月儿，主要与缺血缺氧有关，是造成早产儿脑瘫的主要原因。</a:t>
            </a:r>
          </a:p>
          <a:p>
            <a:pPr eaLnBrk="1" hangingPunct="1"/>
            <a:endParaRPr lang="en-US" altLang="zh-CN" sz="2800">
              <a:latin typeface="黑体" pitchFamily="49" charset="-122"/>
              <a:ea typeface="黑体" pitchFamily="49" charset="-122"/>
              <a:sym typeface="黑体" pitchFamily="49" charset="-122"/>
            </a:endParaRP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l="30829" t="46323" r="10193" b="5501"/>
          <a:stretch>
            <a:fillRect/>
          </a:stretch>
        </p:blipFill>
        <p:spPr bwMode="auto">
          <a:xfrm>
            <a:off x="1835150" y="2852738"/>
            <a:ext cx="5113338"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9397" name="TextBox 4"/>
          <p:cNvSpPr>
            <a:spLocks noChangeArrowheads="1"/>
          </p:cNvSpPr>
          <p:nvPr/>
        </p:nvSpPr>
        <p:spPr bwMode="auto">
          <a:xfrm>
            <a:off x="1908175" y="6094413"/>
            <a:ext cx="5400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r>
              <a:rPr lang="zh-CN" altLang="en-US">
                <a:latin typeface="黑体" pitchFamily="49" charset="-122"/>
                <a:ea typeface="黑体" pitchFamily="49" charset="-122"/>
                <a:sym typeface="黑体" pitchFamily="49" charset="-122"/>
              </a:rPr>
              <a:t>男孩，</a:t>
            </a:r>
            <a:r>
              <a:rPr lang="en-US" altLang="zh-CN">
                <a:latin typeface="黑体" pitchFamily="49" charset="-122"/>
                <a:ea typeface="黑体" pitchFamily="49" charset="-122"/>
                <a:sym typeface="黑体" pitchFamily="49" charset="-122"/>
              </a:rPr>
              <a:t>3</a:t>
            </a:r>
            <a:r>
              <a:rPr lang="zh-CN" altLang="en-US">
                <a:latin typeface="黑体" pitchFamily="49" charset="-122"/>
                <a:ea typeface="黑体" pitchFamily="49" charset="-122"/>
                <a:sym typeface="黑体" pitchFamily="49" charset="-122"/>
              </a:rPr>
              <a:t>岁。发育落后。双侧脑室三角区附近分布的病灶，</a:t>
            </a:r>
            <a:r>
              <a:rPr lang="en-US" altLang="zh-CN">
                <a:latin typeface="黑体" pitchFamily="49" charset="-122"/>
                <a:ea typeface="黑体" pitchFamily="49" charset="-122"/>
                <a:sym typeface="黑体" pitchFamily="49" charset="-122"/>
              </a:rPr>
              <a:t>FLAIR</a:t>
            </a:r>
            <a:r>
              <a:rPr lang="zh-CN" altLang="en-US">
                <a:latin typeface="黑体" pitchFamily="49" charset="-122"/>
                <a:ea typeface="黑体" pitchFamily="49" charset="-122"/>
                <a:sym typeface="黑体" pitchFamily="49" charset="-122"/>
              </a:rPr>
              <a:t>上周围可见高信号改变。</a:t>
            </a:r>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脑囊虫病</a:t>
            </a:r>
            <a:endParaRPr lang="zh-CN" altLang="en-US"/>
          </a:p>
        </p:txBody>
      </p:sp>
      <p:sp>
        <p:nvSpPr>
          <p:cNvPr id="60419" name="内容占位符 5"/>
          <p:cNvSpPr>
            <a:spLocks noGrp="1" noChangeArrowheads="1"/>
          </p:cNvSpPr>
          <p:nvPr>
            <p:ph idx="4294967295"/>
          </p:nvPr>
        </p:nvSpPr>
        <p:spPr bwMode="auto">
          <a:xfrm>
            <a:off x="2446338" y="5732463"/>
            <a:ext cx="6697662" cy="393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274638" indent="-274638" eaLnBrk="1" hangingPunct="1">
              <a:buFont typeface="Wingdings 2" pitchFamily="18" charset="2"/>
              <a:buNone/>
            </a:pPr>
            <a:r>
              <a:rPr lang="en-US" altLang="zh-CN" sz="2800">
                <a:latin typeface="黑体" pitchFamily="49" charset="-122"/>
                <a:ea typeface="黑体" pitchFamily="49" charset="-122"/>
              </a:rPr>
              <a:t>17</a:t>
            </a:r>
            <a:r>
              <a:rPr lang="zh-CN" altLang="en-US" sz="2800">
                <a:latin typeface="黑体" pitchFamily="49" charset="-122"/>
                <a:ea typeface="黑体" pitchFamily="49" charset="-122"/>
              </a:rPr>
              <a:t>岁男孩，脑实质囊尾蚴感染，</a:t>
            </a:r>
            <a:r>
              <a:rPr lang="en-US" altLang="zh-CN" sz="2800">
                <a:latin typeface="黑体" pitchFamily="49" charset="-122"/>
                <a:ea typeface="黑体" pitchFamily="49" charset="-122"/>
              </a:rPr>
              <a:t>T1WI</a:t>
            </a:r>
            <a:r>
              <a:rPr lang="zh-CN" altLang="en-US" sz="2800">
                <a:latin typeface="黑体" pitchFamily="49" charset="-122"/>
                <a:ea typeface="黑体" pitchFamily="49" charset="-122"/>
              </a:rPr>
              <a:t>可见偏心的头节</a:t>
            </a:r>
            <a:endParaRPr lang="zh-CN" altLang="en-US"/>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l="39644" t="29938" r="24811" b="15793"/>
          <a:stretch>
            <a:fillRect/>
          </a:stretch>
        </p:blipFill>
        <p:spPr bwMode="auto">
          <a:xfrm>
            <a:off x="3059113" y="1449388"/>
            <a:ext cx="360045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蛛网膜囊肿</a:t>
            </a:r>
            <a:endParaRPr lang="zh-CN" altLang="en-US"/>
          </a:p>
        </p:txBody>
      </p:sp>
      <p:sp>
        <p:nvSpPr>
          <p:cNvPr id="61443" name="内容占位符 5"/>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zh-CN" sz="2800">
                <a:latin typeface="黑体" pitchFamily="49" charset="-122"/>
                <a:ea typeface="黑体" pitchFamily="49" charset="-122"/>
                <a:sym typeface="黑体" pitchFamily="49" charset="-122"/>
              </a:rPr>
              <a:t>鉴别要点：发生部位不同</a:t>
            </a:r>
            <a:endParaRPr lang="zh-CN" altLang="zh-CN"/>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l="32355" t="25969" r="32355" b="14879"/>
          <a:stretch>
            <a:fillRect/>
          </a:stretch>
        </p:blipFill>
        <p:spPr bwMode="auto">
          <a:xfrm>
            <a:off x="3348038" y="2636838"/>
            <a:ext cx="2925762"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神经上皮囊肿</a:t>
            </a:r>
            <a:endParaRPr lang="zh-CN" altLang="en-US"/>
          </a:p>
        </p:txBody>
      </p:sp>
      <p:sp>
        <p:nvSpPr>
          <p:cNvPr id="62467" name="内容占位符 5"/>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zh-CN" sz="2800">
                <a:latin typeface="黑体" pitchFamily="49" charset="-122"/>
                <a:ea typeface="黑体" pitchFamily="49" charset="-122"/>
                <a:sym typeface="黑体" pitchFamily="49" charset="-122"/>
              </a:rPr>
              <a:t>多不易鉴别</a:t>
            </a:r>
            <a:endParaRPr lang="zh-CN" altLang="zh-CN"/>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l="10640" t="23993" r="54073" b="14708"/>
          <a:stretch>
            <a:fillRect/>
          </a:stretch>
        </p:blipFill>
        <p:spPr bwMode="auto">
          <a:xfrm>
            <a:off x="1116013" y="2781300"/>
            <a:ext cx="2741612"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62469" name="Picture 2"/>
          <p:cNvPicPr>
            <a:picLocks noChangeAspect="1" noChangeArrowheads="1"/>
          </p:cNvPicPr>
          <p:nvPr/>
        </p:nvPicPr>
        <p:blipFill>
          <a:blip r:embed="rId2">
            <a:extLst>
              <a:ext uri="{28A0092B-C50C-407E-A947-70E740481C1C}">
                <a14:useLocalDpi xmlns:a14="http://schemas.microsoft.com/office/drawing/2010/main" val="0"/>
              </a:ext>
            </a:extLst>
          </a:blip>
          <a:srcRect l="51198" t="38637" r="29572" b="29784"/>
          <a:stretch>
            <a:fillRect/>
          </a:stretch>
        </p:blipFill>
        <p:spPr bwMode="auto">
          <a:xfrm>
            <a:off x="4427538" y="2779713"/>
            <a:ext cx="2522537"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zh-CN" altLang="en-US" sz="4000">
                <a:latin typeface="黑体" pitchFamily="49" charset="-122"/>
                <a:ea typeface="黑体" pitchFamily="49" charset="-122"/>
                <a:sym typeface="黑体" pitchFamily="49" charset="-122"/>
              </a:rPr>
              <a:t/>
            </a:r>
            <a:br>
              <a:rPr lang="zh-CN" altLang="en-US" sz="4000">
                <a:latin typeface="黑体" pitchFamily="49" charset="-122"/>
                <a:ea typeface="黑体" pitchFamily="49" charset="-122"/>
                <a:sym typeface="黑体" pitchFamily="49" charset="-122"/>
              </a:rPr>
            </a:br>
            <a:r>
              <a:rPr lang="zh-CN" altLang="en-US" sz="4000">
                <a:latin typeface="黑体" pitchFamily="49" charset="-122"/>
                <a:ea typeface="黑体" pitchFamily="49" charset="-122"/>
                <a:sym typeface="黑体" pitchFamily="49" charset="-122"/>
              </a:rPr>
              <a:t/>
            </a:r>
            <a:br>
              <a:rPr lang="zh-CN" altLang="en-US" sz="4000">
                <a:latin typeface="黑体" pitchFamily="49" charset="-122"/>
                <a:ea typeface="黑体" pitchFamily="49" charset="-122"/>
                <a:sym typeface="黑体" pitchFamily="49" charset="-122"/>
              </a:rPr>
            </a:br>
            <a:r>
              <a:rPr lang="zh-CN" altLang="en-US" sz="4000">
                <a:latin typeface="黑体" pitchFamily="49" charset="-122"/>
                <a:ea typeface="黑体" pitchFamily="49" charset="-122"/>
                <a:sym typeface="黑体" pitchFamily="49" charset="-122"/>
              </a:rPr>
              <a:t/>
            </a:r>
            <a:br>
              <a:rPr lang="zh-CN" altLang="en-US" sz="4000">
                <a:latin typeface="黑体" pitchFamily="49" charset="-122"/>
                <a:ea typeface="黑体" pitchFamily="49" charset="-122"/>
                <a:sym typeface="黑体" pitchFamily="49" charset="-122"/>
              </a:rPr>
            </a:br>
            <a:r>
              <a:rPr lang="zh-CN" altLang="en-US" sz="4000">
                <a:latin typeface="黑体" pitchFamily="49" charset="-122"/>
                <a:ea typeface="黑体" pitchFamily="49" charset="-122"/>
                <a:sym typeface="黑体" pitchFamily="49" charset="-122"/>
              </a:rPr>
              <a:t/>
            </a:r>
            <a:br>
              <a:rPr lang="zh-CN" altLang="en-US" sz="4000">
                <a:latin typeface="黑体" pitchFamily="49" charset="-122"/>
                <a:ea typeface="黑体" pitchFamily="49" charset="-122"/>
                <a:sym typeface="黑体" pitchFamily="49" charset="-122"/>
              </a:rPr>
            </a:br>
            <a:r>
              <a:rPr lang="zh-CN" altLang="en-US" sz="4000">
                <a:latin typeface="黑体" pitchFamily="49" charset="-122"/>
                <a:ea typeface="黑体" pitchFamily="49" charset="-122"/>
                <a:sym typeface="黑体" pitchFamily="49" charset="-122"/>
              </a:rPr>
              <a:t>脉络膜裂囊肿</a:t>
            </a:r>
          </a:p>
        </p:txBody>
      </p:sp>
      <p:sp>
        <p:nvSpPr>
          <p:cNvPr id="63491" name="内容占位符 5"/>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400">
                <a:latin typeface="黑体" pitchFamily="49" charset="-122"/>
                <a:ea typeface="黑体" pitchFamily="49" charset="-122"/>
                <a:sym typeface="黑体" pitchFamily="49" charset="-122"/>
              </a:rPr>
              <a:t>脉络膜裂位于海马回与下丘脑之间，内侧通于环池，外侧为侧脑室下角，前面是海马沟及杏仁体，后部与海马沟交通。</a:t>
            </a:r>
          </a:p>
          <a:p>
            <a:pPr eaLnBrk="1" hangingPunct="1"/>
            <a:r>
              <a:rPr lang="zh-CN" altLang="en-US" sz="2400">
                <a:latin typeface="黑体" pitchFamily="49" charset="-122"/>
                <a:ea typeface="黑体" pitchFamily="49" charset="-122"/>
                <a:sym typeface="黑体" pitchFamily="49" charset="-122"/>
              </a:rPr>
              <a:t>脉络膜裂囊肿信号同其他部位的蛛网膜囊肿：长</a:t>
            </a:r>
            <a:r>
              <a:rPr lang="en-US" altLang="zh-CN" sz="2400">
                <a:latin typeface="黑体" pitchFamily="49" charset="-122"/>
                <a:ea typeface="黑体" pitchFamily="49" charset="-122"/>
                <a:sym typeface="黑体" pitchFamily="49" charset="-122"/>
              </a:rPr>
              <a:t>T1,</a:t>
            </a:r>
            <a:r>
              <a:rPr lang="zh-CN" altLang="en-US" sz="2400">
                <a:latin typeface="黑体" pitchFamily="49" charset="-122"/>
                <a:ea typeface="黑体" pitchFamily="49" charset="-122"/>
                <a:sym typeface="黑体" pitchFamily="49" charset="-122"/>
              </a:rPr>
              <a:t>长</a:t>
            </a:r>
            <a:r>
              <a:rPr lang="en-US" altLang="zh-CN" sz="2400">
                <a:latin typeface="黑体" pitchFamily="49" charset="-122"/>
                <a:ea typeface="黑体" pitchFamily="49" charset="-122"/>
                <a:sym typeface="黑体" pitchFamily="49" charset="-122"/>
              </a:rPr>
              <a:t>T2</a:t>
            </a:r>
            <a:r>
              <a:rPr lang="zh-CN" altLang="en-US" sz="2400">
                <a:latin typeface="黑体" pitchFamily="49" charset="-122"/>
                <a:ea typeface="黑体" pitchFamily="49" charset="-122"/>
                <a:sym typeface="黑体" pitchFamily="49" charset="-122"/>
              </a:rPr>
              <a:t>信号，</a:t>
            </a:r>
            <a:r>
              <a:rPr lang="en-US" altLang="zh-CN" sz="2400">
                <a:latin typeface="黑体" pitchFamily="49" charset="-122"/>
                <a:ea typeface="黑体" pitchFamily="49" charset="-122"/>
                <a:sym typeface="黑体" pitchFamily="49" charset="-122"/>
              </a:rPr>
              <a:t>FLAIR</a:t>
            </a:r>
            <a:r>
              <a:rPr lang="zh-CN" altLang="en-US" sz="2400">
                <a:latin typeface="黑体" pitchFamily="49" charset="-122"/>
                <a:ea typeface="黑体" pitchFamily="49" charset="-122"/>
                <a:sym typeface="黑体" pitchFamily="49" charset="-122"/>
              </a:rPr>
              <a:t>呈低信号，与脑脊液信号相仿。</a:t>
            </a:r>
          </a:p>
          <a:p>
            <a:pPr eaLnBrk="1" hangingPunct="1"/>
            <a:r>
              <a:rPr lang="zh-CN" altLang="en-US" sz="2400">
                <a:latin typeface="黑体" pitchFamily="49" charset="-122"/>
                <a:ea typeface="黑体" pitchFamily="49" charset="-122"/>
                <a:sym typeface="黑体" pitchFamily="49" charset="-122"/>
              </a:rPr>
              <a:t>冠状位上多呈“双凸透镜”形，显示最好</a:t>
            </a:r>
            <a:r>
              <a:rPr lang="en-US" altLang="zh-CN" sz="2400">
                <a:latin typeface="黑体" pitchFamily="49" charset="-122"/>
                <a:ea typeface="黑体" pitchFamily="49" charset="-122"/>
                <a:sym typeface="黑体" pitchFamily="49" charset="-122"/>
              </a:rPr>
              <a:t>;</a:t>
            </a:r>
            <a:endParaRPr lang="zh-CN" altLang="en-US" sz="2400">
              <a:latin typeface="黑体" pitchFamily="49" charset="-122"/>
              <a:ea typeface="黑体" pitchFamily="49" charset="-122"/>
              <a:sym typeface="黑体" pitchFamily="49" charset="-122"/>
            </a:endParaRPr>
          </a:p>
          <a:p>
            <a:pPr eaLnBrk="1" hangingPunct="1"/>
            <a:r>
              <a:rPr lang="zh-CN" altLang="en-US" sz="2400">
                <a:latin typeface="黑体" pitchFamily="49" charset="-122"/>
                <a:ea typeface="黑体" pitchFamily="49" charset="-122"/>
                <a:sym typeface="黑体" pitchFamily="49" charset="-122"/>
              </a:rPr>
              <a:t>矢状位上，脉络膜裂与海马沟交通，类似斜卧的‘入”字，所以脉络膜裂囊肿常沿脉络膜裂、海马沟成角，呈一箭头样改变或颞叶内侧卵圆形或纺锤形囊肿，其长轴沿后上至前下斜行为特征性结构</a:t>
            </a: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脉络膜裂囊肿</a:t>
            </a:r>
            <a:endParaRPr lang="zh-CN" altLang="en-US"/>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060575"/>
            <a:ext cx="5486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4"/>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脉络膜裂囊肿</a:t>
            </a:r>
            <a:endParaRPr lang="zh-CN" altLang="en-US"/>
          </a:p>
        </p:txBody>
      </p:sp>
      <p:pic>
        <p:nvPicPr>
          <p:cNvPr id="65540" name="Picture 3"/>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900113" y="2349500"/>
            <a:ext cx="65738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VRS的解剖与生理</a:t>
            </a:r>
            <a:endParaRPr lang="zh-CN" altLang="en-US"/>
          </a:p>
        </p:txBody>
      </p:sp>
      <p:sp>
        <p:nvSpPr>
          <p:cNvPr id="4" name="灯片编号占位符 4"/>
          <p:cNvSpPr>
            <a:spLocks noGrp="1"/>
          </p:cNvSpPr>
          <p:nvPr>
            <p:ph type="sldNum" sz="quarter" idx="12"/>
          </p:nvPr>
        </p:nvSpPr>
        <p:spPr/>
        <p:txBody>
          <a:bodyPr/>
          <a:lstStyle/>
          <a:p>
            <a:fld id="{8E728D21-B7C0-4EB7-AF1A-3D31E62C138C}" type="slidenum">
              <a:rPr lang="zh-CN" altLang="en-US"/>
              <a:pPr/>
              <a:t>6</a:t>
            </a:fld>
            <a:endParaRPr lang="zh-CN" altLang="en-US" sz="1800">
              <a:solidFill>
                <a:schemeClr val="tx1"/>
              </a:solidFill>
              <a:latin typeface="Arial" pitchFamily="34" charset="0"/>
            </a:endParaRPr>
          </a:p>
        </p:txBody>
      </p:sp>
      <p:sp>
        <p:nvSpPr>
          <p:cNvPr id="9219"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的外界是神经胶质界膜，内界是血管外层，随着血管树一直延伸至毛细血管水平，最后，胶质界膜与血管外层融合成盲端。</a:t>
            </a:r>
          </a:p>
          <a:p>
            <a:pPr eaLnBrk="1" hangingPunct="1"/>
            <a:r>
              <a:rPr lang="zh-CN" altLang="en-US" sz="2800">
                <a:latin typeface="黑体" pitchFamily="49" charset="-122"/>
                <a:ea typeface="黑体" pitchFamily="49" charset="-122"/>
                <a:sym typeface="黑体" pitchFamily="49" charset="-122"/>
              </a:rPr>
              <a:t>在大脑半球，</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是由单层软膜构成，在纹状体动脉周围是由双层软膜构成。</a:t>
            </a:r>
          </a:p>
          <a:p>
            <a:pPr eaLnBrk="1" hangingPunct="1"/>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常常很小，直径约</a:t>
            </a:r>
            <a:r>
              <a:rPr lang="en-US" altLang="zh-CN" sz="2800">
                <a:latin typeface="黑体" pitchFamily="49" charset="-122"/>
                <a:ea typeface="黑体" pitchFamily="49" charset="-122"/>
                <a:sym typeface="黑体" pitchFamily="49" charset="-122"/>
              </a:rPr>
              <a:t>1-2mm</a:t>
            </a:r>
            <a:r>
              <a:rPr lang="zh-CN" altLang="en-US" sz="2800">
                <a:latin typeface="黑体" pitchFamily="49" charset="-122"/>
                <a:ea typeface="黑体" pitchFamily="49" charset="-122"/>
                <a:sym typeface="黑体" pitchFamily="49" charset="-122"/>
              </a:rPr>
              <a:t>。</a:t>
            </a:r>
            <a:endParaRPr lang="zh-CN"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囊性肿瘤</a:t>
            </a:r>
            <a:endParaRPr lang="zh-CN" altLang="en-US"/>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349500"/>
            <a:ext cx="774065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6565" name="TextBox 4"/>
          <p:cNvSpPr>
            <a:spLocks noChangeArrowheads="1"/>
          </p:cNvSpPr>
          <p:nvPr/>
        </p:nvSpPr>
        <p:spPr bwMode="auto">
          <a:xfrm>
            <a:off x="1116013" y="5949950"/>
            <a:ext cx="7561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r>
              <a:rPr lang="zh-CN" altLang="en-US" b="1">
                <a:latin typeface="Constantia" pitchFamily="18" charset="0"/>
                <a:sym typeface="Constantia" pitchFamily="18" charset="0"/>
              </a:rPr>
              <a:t>                                   </a:t>
            </a:r>
            <a:r>
              <a:rPr lang="en-US" altLang="zh-CN" b="1">
                <a:latin typeface="Constantia" pitchFamily="18" charset="0"/>
                <a:sym typeface="Constantia" pitchFamily="18" charset="0"/>
              </a:rPr>
              <a:t>15</a:t>
            </a:r>
            <a:r>
              <a:rPr lang="zh-CN" altLang="en-US" b="1">
                <a:latin typeface="Constantia" pitchFamily="18" charset="0"/>
                <a:sym typeface="Constantia" pitchFamily="18" charset="0"/>
              </a:rPr>
              <a:t>岁女孩。</a:t>
            </a:r>
            <a:r>
              <a:rPr lang="zh-CN" altLang="en-US" sz="2000">
                <a:latin typeface="黑体" pitchFamily="49" charset="-122"/>
                <a:ea typeface="黑体" pitchFamily="49" charset="-122"/>
                <a:sym typeface="黑体" pitchFamily="49" charset="-122"/>
              </a:rPr>
              <a:t>右侧丘脑毛细胞型星形细胞瘤</a:t>
            </a:r>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z="4000">
              <a:latin typeface="黑体" pitchFamily="49" charset="-122"/>
              <a:ea typeface="黑体" pitchFamily="49" charset="-122"/>
              <a:sym typeface="黑体" pitchFamily="49" charset="-122"/>
            </a:endParaRPr>
          </a:p>
        </p:txBody>
      </p:sp>
      <p:sp>
        <p:nvSpPr>
          <p:cNvPr id="67587"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2" pitchFamily="18" charset="2"/>
              <a:buNone/>
            </a:pPr>
            <a:r>
              <a:rPr lang="en-US" altLang="zh-CN" sz="4000">
                <a:solidFill>
                  <a:srgbClr val="00B0F0"/>
                </a:solidFill>
                <a:latin typeface="GungsuhChe" pitchFamily="49" charset="-127"/>
                <a:ea typeface="GungsuhChe" pitchFamily="49" charset="-127"/>
                <a:sym typeface="GungsuhChe" pitchFamily="49" charset="-127"/>
              </a:rPr>
              <a:t>   </a:t>
            </a:r>
            <a:endParaRPr lang="zh-CN" altLang="en-US" sz="4000">
              <a:solidFill>
                <a:srgbClr val="00B0F0"/>
              </a:solidFill>
              <a:latin typeface="GungsuhChe" pitchFamily="49" charset="-127"/>
              <a:ea typeface="GungsuhChe" pitchFamily="49" charset="-127"/>
              <a:sym typeface="GungsuhChe" pitchFamily="49" charset="-127"/>
            </a:endParaRPr>
          </a:p>
          <a:p>
            <a:pPr eaLnBrk="1" hangingPunct="1">
              <a:buFont typeface="Wingdings 2" pitchFamily="18" charset="2"/>
              <a:buNone/>
            </a:pPr>
            <a:r>
              <a:rPr lang="en-US" altLang="zh-CN" sz="4000">
                <a:solidFill>
                  <a:srgbClr val="00B0F0"/>
                </a:solidFill>
                <a:latin typeface="GungsuhChe" pitchFamily="49" charset="-127"/>
                <a:ea typeface="GungsuhChe" pitchFamily="49" charset="-127"/>
                <a:sym typeface="GungsuhChe" pitchFamily="49" charset="-127"/>
              </a:rPr>
              <a:t> </a:t>
            </a:r>
            <a:r>
              <a:rPr lang="en-US" altLang="zh-CN" sz="4800">
                <a:solidFill>
                  <a:srgbClr val="00B0F0"/>
                </a:solidFill>
                <a:latin typeface="GungsuhChe" pitchFamily="49" charset="-127"/>
                <a:ea typeface="GungsuhChe" pitchFamily="49" charset="-127"/>
                <a:sym typeface="GungsuhChe" pitchFamily="49" charset="-127"/>
              </a:rPr>
              <a:t>Thanks for your attention</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VRS的解剖与生理</a:t>
            </a:r>
            <a:endParaRPr lang="zh-CN" altLang="en-US"/>
          </a:p>
        </p:txBody>
      </p:sp>
      <p:sp>
        <p:nvSpPr>
          <p:cNvPr id="10243"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274638" indent="-274638" eaLnBrk="1" hangingPunct="1"/>
            <a:r>
              <a:rPr lang="en-US" altLang="zh-CN" sz="2800">
                <a:latin typeface="黑体" pitchFamily="49" charset="-122"/>
                <a:ea typeface="黑体" pitchFamily="49" charset="-122"/>
              </a:rPr>
              <a:t>VRS</a:t>
            </a:r>
            <a:r>
              <a:rPr lang="zh-CN" altLang="en-US" sz="2800">
                <a:latin typeface="黑体" pitchFamily="49" charset="-122"/>
                <a:ea typeface="黑体" pitchFamily="49" charset="-122"/>
              </a:rPr>
              <a:t>充满组织间液，而不是脑脊液。</a:t>
            </a:r>
          </a:p>
          <a:p>
            <a:pPr marL="274638" indent="-274638" eaLnBrk="1" hangingPunct="1"/>
            <a:r>
              <a:rPr lang="zh-CN" altLang="en-US" sz="2800">
                <a:latin typeface="黑体" pitchFamily="49" charset="-122"/>
                <a:ea typeface="黑体" pitchFamily="49" charset="-122"/>
              </a:rPr>
              <a:t>组织化学研究表明，</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内液体主要含有淀粉样蛋白</a:t>
            </a:r>
            <a:r>
              <a:rPr lang="en-US" altLang="zh-CN" sz="2800">
                <a:latin typeface="黑体" pitchFamily="49" charset="-122"/>
                <a:ea typeface="黑体" pitchFamily="49" charset="-122"/>
              </a:rPr>
              <a:t>P</a:t>
            </a:r>
            <a:r>
              <a:rPr lang="zh-CN" altLang="en-US" sz="2800">
                <a:latin typeface="黑体" pitchFamily="49" charset="-122"/>
                <a:ea typeface="黑体" pitchFamily="49" charset="-122"/>
              </a:rPr>
              <a:t>组分、内氨酰氨基肽酶</a:t>
            </a:r>
            <a:r>
              <a:rPr lang="en-US" altLang="zh-CN" sz="2800">
                <a:latin typeface="黑体" pitchFamily="49" charset="-122"/>
                <a:ea typeface="黑体" pitchFamily="49" charset="-122"/>
              </a:rPr>
              <a:t>S</a:t>
            </a:r>
            <a:r>
              <a:rPr lang="zh-CN" altLang="en-US" sz="2800">
                <a:latin typeface="黑体" pitchFamily="49" charset="-122"/>
                <a:ea typeface="黑体" pitchFamily="49" charset="-122"/>
              </a:rPr>
              <a:t>和</a:t>
            </a:r>
            <a:r>
              <a:rPr lang="en-US" altLang="zh-CN" sz="2800">
                <a:latin typeface="黑体" pitchFamily="49" charset="-122"/>
                <a:ea typeface="黑体" pitchFamily="49" charset="-122"/>
              </a:rPr>
              <a:t>N</a:t>
            </a:r>
            <a:r>
              <a:rPr lang="zh-CN" altLang="en-US" sz="2800">
                <a:latin typeface="黑体" pitchFamily="49" charset="-122"/>
                <a:ea typeface="黑体" pitchFamily="49" charset="-122"/>
              </a:rPr>
              <a:t>、载脂蛋白</a:t>
            </a:r>
            <a:r>
              <a:rPr lang="en-US" altLang="zh-CN" sz="2800">
                <a:latin typeface="黑体" pitchFamily="49" charset="-122"/>
                <a:ea typeface="黑体" pitchFamily="49" charset="-122"/>
              </a:rPr>
              <a:t>E</a:t>
            </a:r>
            <a:r>
              <a:rPr lang="zh-CN" altLang="en-US" sz="2800">
                <a:latin typeface="黑体" pitchFamily="49" charset="-122"/>
                <a:ea typeface="黑体" pitchFamily="49" charset="-122"/>
              </a:rPr>
              <a:t>、蛋白多糖、免疫球蛋白</a:t>
            </a:r>
            <a:r>
              <a:rPr lang="en-US" altLang="zh-CN" sz="2800">
                <a:latin typeface="黑体" pitchFamily="49" charset="-122"/>
                <a:ea typeface="黑体" pitchFamily="49" charset="-122"/>
              </a:rPr>
              <a:t>G</a:t>
            </a:r>
            <a:r>
              <a:rPr lang="zh-CN" altLang="en-US" sz="2800">
                <a:latin typeface="黑体" pitchFamily="49" charset="-122"/>
                <a:ea typeface="黑体" pitchFamily="49" charset="-122"/>
              </a:rPr>
              <a:t>、白蛋白、乳转铁蛋白等。</a:t>
            </a:r>
          </a:p>
          <a:p>
            <a:pPr marL="274638" indent="-274638" eaLnBrk="1" hangingPunct="1"/>
            <a:r>
              <a:rPr lang="en-US" altLang="zh-CN" sz="2800">
                <a:latin typeface="黑体" pitchFamily="49" charset="-122"/>
                <a:ea typeface="黑体" pitchFamily="49" charset="-122"/>
              </a:rPr>
              <a:t>VRS</a:t>
            </a:r>
            <a:r>
              <a:rPr lang="zh-CN" altLang="en-US" sz="2800">
                <a:latin typeface="黑体" pitchFamily="49" charset="-122"/>
                <a:ea typeface="黑体" pitchFamily="49" charset="-122"/>
              </a:rPr>
              <a:t>的生理意义是作为脑组织间液排出的一个主要通路。</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作为一个隔室，与头颈部淋巴通路相连接，构成了组织间液经脑脊液排入淋巴系统的直接通道。</a:t>
            </a:r>
          </a:p>
          <a:p>
            <a:pPr marL="274638" indent="-274638" eaLnBrk="1" hangingPunct="1"/>
            <a:r>
              <a:rPr lang="zh-CN" altLang="en-US" sz="2800">
                <a:latin typeface="黑体" pitchFamily="49" charset="-122"/>
                <a:ea typeface="黑体" pitchFamily="49" charset="-122"/>
              </a:rPr>
              <a:t>但是，</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也提供了外来抗原进入脑、细胞间液和脑脊液的机会或可能。</a:t>
            </a: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VRS的解剖与生理</a:t>
            </a:r>
            <a:endParaRPr lang="zh-CN" altLang="en-US"/>
          </a:p>
        </p:txBody>
      </p:sp>
      <p:sp>
        <p:nvSpPr>
          <p:cNvPr id="11267"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800">
                <a:latin typeface="黑体" pitchFamily="49" charset="-122"/>
                <a:ea typeface="黑体" pitchFamily="49" charset="-122"/>
                <a:sym typeface="黑体" pitchFamily="49" charset="-122"/>
              </a:rPr>
              <a:t>从病理生理学角度来看，</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内驻有小胶质细胞，参与局部免疫调节作用。在脑炎、多发性硬化、</a:t>
            </a:r>
            <a:r>
              <a:rPr lang="en-US" altLang="zh-CN" sz="2800">
                <a:latin typeface="黑体" pitchFamily="49" charset="-122"/>
                <a:ea typeface="黑体" pitchFamily="49" charset="-122"/>
                <a:sym typeface="黑体" pitchFamily="49" charset="-122"/>
              </a:rPr>
              <a:t>HIV</a:t>
            </a:r>
            <a:r>
              <a:rPr lang="zh-CN" altLang="en-US" sz="2800">
                <a:latin typeface="黑体" pitchFamily="49" charset="-122"/>
                <a:ea typeface="黑体" pitchFamily="49" charset="-122"/>
                <a:sym typeface="黑体" pitchFamily="49" charset="-122"/>
              </a:rPr>
              <a:t>脑炎等，</a:t>
            </a:r>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可出现局部性免疫反应。</a:t>
            </a:r>
          </a:p>
          <a:p>
            <a:pPr eaLnBrk="1" hangingPunct="1"/>
            <a:r>
              <a:rPr lang="en-US" altLang="zh-CN" sz="2800">
                <a:latin typeface="黑体" pitchFamily="49" charset="-122"/>
                <a:ea typeface="黑体" pitchFamily="49" charset="-122"/>
                <a:sym typeface="黑体" pitchFamily="49" charset="-122"/>
              </a:rPr>
              <a:t>VRS</a:t>
            </a:r>
            <a:r>
              <a:rPr lang="zh-CN" altLang="en-US" sz="2800">
                <a:latin typeface="黑体" pitchFamily="49" charset="-122"/>
                <a:ea typeface="黑体" pitchFamily="49" charset="-122"/>
                <a:sym typeface="黑体" pitchFamily="49" charset="-122"/>
              </a:rPr>
              <a:t>还可能作为疾病扩散或肿瘤细胞转移的一个常见途径。</a:t>
            </a: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4000">
                <a:latin typeface="黑体" pitchFamily="49" charset="-122"/>
                <a:ea typeface="黑体" pitchFamily="49" charset="-122"/>
                <a:sym typeface="黑体" pitchFamily="49" charset="-122"/>
              </a:rPr>
              <a:t>VRS的解剖与生理</a:t>
            </a:r>
            <a:endParaRPr lang="zh-CN" altLang="en-US"/>
          </a:p>
        </p:txBody>
      </p:sp>
      <p:sp>
        <p:nvSpPr>
          <p:cNvPr id="12291" name="内容占位符 2"/>
          <p:cNvSpPr>
            <a:spLocks noGrp="1" noChangeArrowheads="1"/>
          </p:cNvSpPr>
          <p:nvPr>
            <p:ph idx="4294967295"/>
          </p:nvPr>
        </p:nvSpPr>
        <p:spPr bwMode="auto">
          <a:xfrm>
            <a:off x="0" y="1935163"/>
            <a:ext cx="8229600" cy="4389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274638" indent="-274638" eaLnBrk="1" hangingPunct="1"/>
            <a:r>
              <a:rPr lang="zh-CN" altLang="en-US" sz="2800">
                <a:latin typeface="黑体" pitchFamily="49" charset="-122"/>
                <a:ea typeface="黑体" pitchFamily="49" charset="-122"/>
              </a:rPr>
              <a:t>在</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内的穿通动脉直径</a:t>
            </a:r>
            <a:r>
              <a:rPr lang="en-US" altLang="zh-CN" sz="2800">
                <a:latin typeface="黑体" pitchFamily="49" charset="-122"/>
                <a:ea typeface="黑体" pitchFamily="49" charset="-122"/>
              </a:rPr>
              <a:t>&lt;0.4mm</a:t>
            </a:r>
            <a:r>
              <a:rPr lang="zh-CN" altLang="en-US" sz="2800">
                <a:latin typeface="黑体" pitchFamily="49" charset="-122"/>
                <a:ea typeface="黑体" pitchFamily="49" charset="-122"/>
              </a:rPr>
              <a:t>，血管周围有一很窄的间隙，约</a:t>
            </a:r>
            <a:r>
              <a:rPr lang="en-US" altLang="zh-CN" sz="2800">
                <a:latin typeface="黑体" pitchFamily="49" charset="-122"/>
                <a:ea typeface="黑体" pitchFamily="49" charset="-122"/>
              </a:rPr>
              <a:t>0.3mm</a:t>
            </a:r>
            <a:r>
              <a:rPr lang="zh-CN" altLang="en-US" sz="2800">
                <a:latin typeface="黑体" pitchFamily="49" charset="-122"/>
                <a:ea typeface="黑体" pitchFamily="49" charset="-122"/>
              </a:rPr>
              <a:t>，因此</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在</a:t>
            </a:r>
            <a:r>
              <a:rPr lang="en-US" altLang="zh-CN" sz="2800">
                <a:latin typeface="黑体" pitchFamily="49" charset="-122"/>
                <a:ea typeface="黑体" pitchFamily="49" charset="-122"/>
              </a:rPr>
              <a:t>MRI</a:t>
            </a:r>
            <a:r>
              <a:rPr lang="zh-CN" altLang="en-US" sz="2800">
                <a:latin typeface="黑体" pitchFamily="49" charset="-122"/>
                <a:ea typeface="黑体" pitchFamily="49" charset="-122"/>
              </a:rPr>
              <a:t>上是看不到的。只有当</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扩大到一定程度（直径</a:t>
            </a:r>
            <a:r>
              <a:rPr lang="en-US" altLang="zh-CN" sz="2800">
                <a:latin typeface="黑体" pitchFamily="49" charset="-122"/>
                <a:ea typeface="黑体" pitchFamily="49" charset="-122"/>
              </a:rPr>
              <a:t>&gt;0.66mm</a:t>
            </a:r>
            <a:r>
              <a:rPr lang="zh-CN" altLang="en-US" sz="2800">
                <a:latin typeface="黑体" pitchFamily="49" charset="-122"/>
                <a:ea typeface="黑体" pitchFamily="49" charset="-122"/>
              </a:rPr>
              <a:t>）后，</a:t>
            </a:r>
            <a:r>
              <a:rPr lang="en-US" altLang="zh-CN" sz="2800">
                <a:latin typeface="黑体" pitchFamily="49" charset="-122"/>
                <a:ea typeface="黑体" pitchFamily="49" charset="-122"/>
              </a:rPr>
              <a:t>MRI</a:t>
            </a:r>
            <a:r>
              <a:rPr lang="zh-CN" altLang="en-US" sz="2800">
                <a:latin typeface="黑体" pitchFamily="49" charset="-122"/>
                <a:ea typeface="黑体" pitchFamily="49" charset="-122"/>
              </a:rPr>
              <a:t>才能显示。</a:t>
            </a:r>
          </a:p>
          <a:p>
            <a:pPr marL="274638" indent="-274638" eaLnBrk="1" hangingPunct="1"/>
            <a:r>
              <a:rPr lang="zh-CN" altLang="en-US" sz="2800">
                <a:latin typeface="黑体" pitchFamily="49" charset="-122"/>
                <a:ea typeface="黑体" pitchFamily="49" charset="-122"/>
              </a:rPr>
              <a:t>一般认为，直径</a:t>
            </a:r>
            <a:r>
              <a:rPr lang="en-US" altLang="zh-CN" sz="2800">
                <a:latin typeface="黑体" pitchFamily="49" charset="-122"/>
                <a:ea typeface="黑体" pitchFamily="49" charset="-122"/>
              </a:rPr>
              <a:t>&lt;2mm</a:t>
            </a:r>
            <a:r>
              <a:rPr lang="zh-CN" altLang="en-US" sz="2800">
                <a:latin typeface="黑体" pitchFamily="49" charset="-122"/>
                <a:ea typeface="黑体" pitchFamily="49" charset="-122"/>
              </a:rPr>
              <a:t>的</a:t>
            </a:r>
            <a:r>
              <a:rPr lang="en-US" altLang="zh-CN" sz="2800">
                <a:latin typeface="黑体" pitchFamily="49" charset="-122"/>
                <a:ea typeface="黑体" pitchFamily="49" charset="-122"/>
              </a:rPr>
              <a:t>VRS</a:t>
            </a:r>
            <a:r>
              <a:rPr lang="zh-CN" altLang="en-US" sz="2800">
                <a:latin typeface="黑体" pitchFamily="49" charset="-122"/>
                <a:ea typeface="黑体" pitchFamily="49" charset="-122"/>
              </a:rPr>
              <a:t>属正常解剖结构，见于各个年龄组的健康人。</a:t>
            </a:r>
            <a:r>
              <a:rPr lang="en-US" altLang="zh-CN" sz="2800">
                <a:latin typeface="黑体" pitchFamily="49" charset="-122"/>
                <a:ea typeface="黑体" pitchFamily="49" charset="-122"/>
              </a:rPr>
              <a:t>20</a:t>
            </a:r>
            <a:r>
              <a:rPr lang="zh-CN" altLang="en-US" sz="2800">
                <a:latin typeface="黑体" pitchFamily="49" charset="-122"/>
                <a:ea typeface="黑体" pitchFamily="49" charset="-122"/>
              </a:rPr>
              <a:t>岁以下组出现率</a:t>
            </a:r>
            <a:r>
              <a:rPr lang="en-US" altLang="zh-CN" sz="2800">
                <a:latin typeface="黑体" pitchFamily="49" charset="-122"/>
                <a:ea typeface="黑体" pitchFamily="49" charset="-122"/>
              </a:rPr>
              <a:t>23%</a:t>
            </a:r>
            <a:r>
              <a:rPr lang="zh-CN" altLang="en-US" sz="2800">
                <a:latin typeface="黑体" pitchFamily="49" charset="-122"/>
                <a:ea typeface="黑体" pitchFamily="49" charset="-122"/>
              </a:rPr>
              <a:t>，</a:t>
            </a:r>
            <a:r>
              <a:rPr lang="en-US" altLang="zh-CN" sz="2800">
                <a:latin typeface="黑体" pitchFamily="49" charset="-122"/>
                <a:ea typeface="黑体" pitchFamily="49" charset="-122"/>
              </a:rPr>
              <a:t>21-40</a:t>
            </a:r>
            <a:r>
              <a:rPr lang="zh-CN" altLang="en-US" sz="2800">
                <a:latin typeface="黑体" pitchFamily="49" charset="-122"/>
                <a:ea typeface="黑体" pitchFamily="49" charset="-122"/>
              </a:rPr>
              <a:t>岁组出现率</a:t>
            </a:r>
            <a:r>
              <a:rPr lang="en-US" altLang="zh-CN" sz="2800">
                <a:latin typeface="黑体" pitchFamily="49" charset="-122"/>
                <a:ea typeface="黑体" pitchFamily="49" charset="-122"/>
              </a:rPr>
              <a:t>33%</a:t>
            </a:r>
            <a:r>
              <a:rPr lang="zh-CN" altLang="en-US" sz="2800">
                <a:latin typeface="黑体" pitchFamily="49" charset="-122"/>
                <a:ea typeface="黑体" pitchFamily="49" charset="-122"/>
              </a:rPr>
              <a:t>，</a:t>
            </a:r>
            <a:r>
              <a:rPr lang="en-US" altLang="zh-CN" sz="2800">
                <a:latin typeface="黑体" pitchFamily="49" charset="-122"/>
                <a:ea typeface="黑体" pitchFamily="49" charset="-122"/>
              </a:rPr>
              <a:t>41-60</a:t>
            </a:r>
            <a:r>
              <a:rPr lang="zh-CN" altLang="en-US" sz="2800">
                <a:latin typeface="黑体" pitchFamily="49" charset="-122"/>
                <a:ea typeface="黑体" pitchFamily="49" charset="-122"/>
              </a:rPr>
              <a:t>岁组出现率</a:t>
            </a:r>
            <a:r>
              <a:rPr lang="en-US" altLang="zh-CN" sz="2800">
                <a:latin typeface="黑体" pitchFamily="49" charset="-122"/>
                <a:ea typeface="黑体" pitchFamily="49" charset="-122"/>
              </a:rPr>
              <a:t>28%</a:t>
            </a:r>
            <a:r>
              <a:rPr lang="zh-CN" altLang="en-US" sz="2800">
                <a:latin typeface="黑体" pitchFamily="49" charset="-122"/>
                <a:ea typeface="黑体" pitchFamily="49" charset="-122"/>
              </a:rPr>
              <a:t>，</a:t>
            </a:r>
            <a:r>
              <a:rPr lang="en-US" altLang="zh-CN" sz="2800">
                <a:latin typeface="黑体" pitchFamily="49" charset="-122"/>
                <a:ea typeface="黑体" pitchFamily="49" charset="-122"/>
              </a:rPr>
              <a:t>61-80</a:t>
            </a:r>
            <a:r>
              <a:rPr lang="zh-CN" altLang="en-US" sz="2800">
                <a:latin typeface="黑体" pitchFamily="49" charset="-122"/>
                <a:ea typeface="黑体" pitchFamily="49" charset="-122"/>
              </a:rPr>
              <a:t>岁组出现率</a:t>
            </a:r>
            <a:r>
              <a:rPr lang="en-US" altLang="zh-CN" sz="2800">
                <a:latin typeface="黑体" pitchFamily="49" charset="-122"/>
                <a:ea typeface="黑体" pitchFamily="49" charset="-122"/>
              </a:rPr>
              <a:t>33%</a:t>
            </a:r>
            <a:r>
              <a:rPr lang="zh-CN" altLang="en-US" sz="2800">
                <a:latin typeface="黑体" pitchFamily="49" charset="-122"/>
                <a:ea typeface="黑体" pitchFamily="49" charset="-122"/>
              </a:rPr>
              <a:t>，超过</a:t>
            </a:r>
            <a:r>
              <a:rPr lang="en-US" altLang="zh-CN" sz="2800">
                <a:latin typeface="黑体" pitchFamily="49" charset="-122"/>
                <a:ea typeface="黑体" pitchFamily="49" charset="-122"/>
              </a:rPr>
              <a:t>80</a:t>
            </a:r>
            <a:r>
              <a:rPr lang="zh-CN" altLang="en-US" sz="2800">
                <a:latin typeface="黑体" pitchFamily="49" charset="-122"/>
                <a:ea typeface="黑体" pitchFamily="49" charset="-122"/>
              </a:rPr>
              <a:t>岁者出现率</a:t>
            </a:r>
            <a:r>
              <a:rPr lang="en-US" altLang="zh-CN" sz="2800">
                <a:latin typeface="黑体" pitchFamily="49" charset="-122"/>
                <a:ea typeface="黑体" pitchFamily="49" charset="-122"/>
              </a:rPr>
              <a:t>18%</a:t>
            </a:r>
            <a:r>
              <a:rPr lang="zh-CN" altLang="en-US" sz="2800">
                <a:latin typeface="黑体" pitchFamily="49" charset="-122"/>
                <a:ea typeface="黑体" pitchFamily="49" charset="-122"/>
              </a:rPr>
              <a:t>。</a:t>
            </a:r>
          </a:p>
          <a:p>
            <a:pPr marL="274638" indent="-274638" eaLnBrk="1" hangingPunct="1"/>
            <a:r>
              <a:rPr lang="en-US" altLang="zh-CN" sz="2800">
                <a:latin typeface="黑体" pitchFamily="49" charset="-122"/>
                <a:ea typeface="黑体" pitchFamily="49" charset="-122"/>
              </a:rPr>
              <a:t>VRS</a:t>
            </a:r>
            <a:r>
              <a:rPr lang="zh-CN" altLang="en-US" sz="2800">
                <a:latin typeface="黑体" pitchFamily="49" charset="-122"/>
                <a:ea typeface="黑体" pitchFamily="49" charset="-122"/>
              </a:rPr>
              <a:t>常见于基底节区，达</a:t>
            </a:r>
            <a:r>
              <a:rPr lang="en-US" altLang="zh-CN" sz="2800">
                <a:latin typeface="黑体" pitchFamily="49" charset="-122"/>
                <a:ea typeface="黑体" pitchFamily="49" charset="-122"/>
              </a:rPr>
              <a:t>35%</a:t>
            </a:r>
            <a:r>
              <a:rPr lang="zh-CN" altLang="en-US" sz="2800">
                <a:latin typeface="黑体" pitchFamily="49" charset="-122"/>
                <a:ea typeface="黑体" pitchFamily="49" charset="-122"/>
              </a:rPr>
              <a:t>，半卵圆中心相对少些，约</a:t>
            </a:r>
            <a:r>
              <a:rPr lang="en-US" altLang="zh-CN" sz="2800">
                <a:latin typeface="黑体" pitchFamily="49" charset="-122"/>
                <a:ea typeface="黑体" pitchFamily="49" charset="-122"/>
              </a:rPr>
              <a:t>13%</a:t>
            </a:r>
            <a:r>
              <a:rPr lang="zh-CN" altLang="en-US" sz="2800">
                <a:latin typeface="黑体" pitchFamily="49" charset="-122"/>
                <a:ea typeface="黑体" pitchFamily="49" charset="-122"/>
              </a:rPr>
              <a:t>。</a:t>
            </a:r>
            <a:endParaRPr lang="zh-CN"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2.xml><?xml version="1.0" encoding="utf-8"?>
<a:themeOverride xmlns:a="http://schemas.openxmlformats.org/drawingml/2006/main">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3.xml><?xml version="1.0" encoding="utf-8"?>
<a:themeOverride xmlns:a="http://schemas.openxmlformats.org/drawingml/2006/main">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Phoenix</Template>
  <TotalTime>157255216</TotalTime>
  <Pages>0</Pages>
  <Words>2778</Words>
  <Characters>0</Characters>
  <Application>Microsoft Office PowerPoint</Application>
  <DocSecurity>0</DocSecurity>
  <PresentationFormat>全屏显示(4:3)</PresentationFormat>
  <Lines>0</Lines>
  <Paragraphs>190</Paragraphs>
  <Slides>61</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61</vt:i4>
      </vt:variant>
    </vt:vector>
  </HeadingPairs>
  <TitlesOfParts>
    <vt:vector size="74" baseType="lpstr">
      <vt:lpstr>Arial</vt:lpstr>
      <vt:lpstr>宋体</vt:lpstr>
      <vt:lpstr>Wingdings</vt:lpstr>
      <vt:lpstr>Calibri</vt:lpstr>
      <vt:lpstr>隶书</vt:lpstr>
      <vt:lpstr>Wingdings 2</vt:lpstr>
      <vt:lpstr>Constantia</vt:lpstr>
      <vt:lpstr>HGP明朝E</vt:lpstr>
      <vt:lpstr>黑体</vt:lpstr>
      <vt:lpstr>GungsuhChe</vt:lpstr>
      <vt:lpstr>Courier New</vt:lpstr>
      <vt:lpstr>Courier New</vt:lpstr>
      <vt:lpstr>凤舞九天</vt:lpstr>
      <vt:lpstr>血管周围间隙的MR诊断与鉴别诊断</vt:lpstr>
      <vt:lpstr>概述</vt:lpstr>
      <vt:lpstr>概述</vt:lpstr>
      <vt:lpstr>VRS的解剖与生理</vt:lpstr>
      <vt:lpstr>PowerPoint 演示文稿</vt:lpstr>
      <vt:lpstr>VRS的解剖与生理</vt:lpstr>
      <vt:lpstr>VRS的解剖与生理</vt:lpstr>
      <vt:lpstr>VRS的解剖与生理</vt:lpstr>
      <vt:lpstr>VRS的解剖与生理</vt:lpstr>
      <vt:lpstr>VRS扩大</vt:lpstr>
      <vt:lpstr>VRS扩大</vt:lpstr>
      <vt:lpstr>PowerPoint 演示文稿</vt:lpstr>
      <vt:lpstr>VRS的解剖与生理</vt:lpstr>
      <vt:lpstr>Type I</vt:lpstr>
      <vt:lpstr>Type I</vt:lpstr>
      <vt:lpstr>Type I</vt:lpstr>
      <vt:lpstr>Type II型</vt:lpstr>
      <vt:lpstr>Type II型</vt:lpstr>
      <vt:lpstr>Type III型</vt:lpstr>
      <vt:lpstr>Type III型</vt:lpstr>
      <vt:lpstr>不典型表现</vt:lpstr>
      <vt:lpstr>PowerPoint 演示文稿</vt:lpstr>
      <vt:lpstr>PowerPoint 演示文稿</vt:lpstr>
      <vt:lpstr>PowerPoint 演示文稿</vt:lpstr>
      <vt:lpstr>VRS扩大与神经疾病</vt:lpstr>
      <vt:lpstr>            鉴 别 诊 断</vt:lpstr>
      <vt:lpstr>腔隙性脑梗死</vt:lpstr>
      <vt:lpstr>腔隙性脑梗死</vt:lpstr>
      <vt:lpstr>腔隙性脑梗死</vt:lpstr>
      <vt:lpstr>中枢神经系统原发性血管炎 （primary angiitis of the central nervous system,PACNS）</vt:lpstr>
      <vt:lpstr>中枢神经系统原发性血管炎（primary angiitis of the central nervous system,PACNS）</vt:lpstr>
      <vt:lpstr>18岁男性，复视，进行性共济失调，言语不清。 脑干、桥臂、小脑多发点状高信号，增强后明显强化； 1月后治疗后复查：病灶明显减少。</vt:lpstr>
      <vt:lpstr> 38岁男性，下肢轻瘫2月，突发急性头痛，幻觉；  双侧大脑半球灰白质多发散在、片状长T2信号，  1月后复查部分病灶消失。</vt:lpstr>
      <vt:lpstr>4月后 ：</vt:lpstr>
      <vt:lpstr> CADASIL （cerebral autosomal dominant arteriopathy with subcortical infarcts and leukoencephalopathy）</vt:lpstr>
      <vt:lpstr> CADASIL （cerebral autosomal dominant arteriopathy with subcortical infarcts and leukoencephalopathy）</vt:lpstr>
      <vt:lpstr>          CADASIL患者，偏头痛         T2 Cor(胼胝体压部层面)：皮层下异常信号， 边界清晰，呈放 射状伸向脑皮质，与VRS伴行        T2  Sag（正中矢状旁层面):   额叶皮层下异常信号，相互融合；胼胝体、脑干亦可见异常长T2信号       T2  Tra（丘脑层面): 双侧丘脑、尾状核、豆状核异常信号</vt:lpstr>
      <vt:lpstr>     Sag T2            基因突变导致的CADASIL，无临床症状                          额叶小片状高信号（白箭），胼胝体前部小线状高信号（黑箭）；                          脑干、丘脑可见片状高信号 </vt:lpstr>
      <vt:lpstr>脑积水</vt:lpstr>
      <vt:lpstr>        左侧基底节及岛叶多房性病变，信号和CSF一致，左侧基底节、丘脑、第三脑室受压，有轻度占位效应；增强无强化</vt:lpstr>
      <vt:lpstr>            同一病人，  囊肿开窗减压和活检术后：             占位效应明显减轻，第三脑室恢复正常</vt:lpstr>
      <vt:lpstr>多发性硬化（Multiple sclerosis,MS）</vt:lpstr>
      <vt:lpstr>多发性硬化</vt:lpstr>
      <vt:lpstr>多发性硬化</vt:lpstr>
      <vt:lpstr> 强直性肌萎缩(Myotonic Dystrophy)</vt:lpstr>
      <vt:lpstr> 53岁男性，患病9月余，父性遗传.  大脑凸面VRS扩张. </vt:lpstr>
      <vt:lpstr>隐球菌感染cryptococcosis</vt:lpstr>
      <vt:lpstr>隐球菌感染cryptococcosis</vt:lpstr>
      <vt:lpstr>儿童发育性脑疾病及神经精神障碍</vt:lpstr>
      <vt:lpstr>9岁男孩， 巨颅症，独子，无明确家族史，出生时正常，神经系统检查无异常。双侧半卵圆中心、脑室旁、皮层下及颞顶叶白质小线状、圆形长T1信号，脑室系统扩大</vt:lpstr>
      <vt:lpstr>粘多糖增多症（mucopolysaccharidosis，MPS)</vt:lpstr>
      <vt:lpstr>粘多糖增多症(mucopolysaccharidosis，MPS)</vt:lpstr>
      <vt:lpstr>脑室周围白质软化症(periventricular leukemialacia,PVL)</vt:lpstr>
      <vt:lpstr>脑囊虫病</vt:lpstr>
      <vt:lpstr>蛛网膜囊肿</vt:lpstr>
      <vt:lpstr>神经上皮囊肿</vt:lpstr>
      <vt:lpstr>    脉络膜裂囊肿</vt:lpstr>
      <vt:lpstr>脉络膜裂囊肿</vt:lpstr>
      <vt:lpstr>脉络膜裂囊肿</vt:lpstr>
      <vt:lpstr>囊性肿瘤</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lys</dc:creator>
  <cp:lastModifiedBy>胡炫松</cp:lastModifiedBy>
  <cp:revision>176</cp:revision>
  <cp:lastPrinted>1899-12-30T00:00:00Z</cp:lastPrinted>
  <dcterms:created xsi:type="dcterms:W3CDTF">2011-05-27T16:11:00Z</dcterms:created>
  <dcterms:modified xsi:type="dcterms:W3CDTF">2015-03-30T06:12:30Z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