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8" r:id="rId3"/>
    <p:sldId id="279" r:id="rId4"/>
    <p:sldId id="323" r:id="rId5"/>
    <p:sldId id="281" r:id="rId6"/>
    <p:sldId id="288" r:id="rId7"/>
    <p:sldId id="287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9" r:id="rId17"/>
    <p:sldId id="298" r:id="rId18"/>
    <p:sldId id="300" r:id="rId19"/>
    <p:sldId id="302" r:id="rId20"/>
    <p:sldId id="303" r:id="rId21"/>
    <p:sldId id="304" r:id="rId22"/>
    <p:sldId id="306" r:id="rId23"/>
    <p:sldId id="320" r:id="rId24"/>
    <p:sldId id="321" r:id="rId25"/>
    <p:sldId id="307" r:id="rId26"/>
    <p:sldId id="312" r:id="rId27"/>
    <p:sldId id="314" r:id="rId28"/>
    <p:sldId id="313" r:id="rId29"/>
    <p:sldId id="310" r:id="rId30"/>
    <p:sldId id="311" r:id="rId31"/>
    <p:sldId id="322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CE93-02F7-4BB7-9D20-B7888706305D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DF5C-9E39-45DF-898F-50A2FC7B8E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4EC5-FD97-4351-89B5-D869E8332717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BB9C-6EC4-43FD-81E2-4A54DE236B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1752600" cy="396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1371600"/>
            <a:ext cx="5105400" cy="396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DD2B-CCD0-4FD1-9DD4-7450E9ECCE55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BD96-D28A-4254-9C14-0A1DE48195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3D424-5981-403B-A4A5-4C220E73277E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DB20-6570-4EBB-8978-389D1B777C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4DCA-DE61-4B22-80F6-2A27D48C61CE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FB30-0891-4585-B9AA-658670E6EE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960A-2B9C-45BB-BA84-7C50D9ACC1EA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A803-FE9C-4D0E-B7D0-24A5C97A4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3B4B-2C45-48F4-9789-0E851BAB8E11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8CA3-0415-4EB5-A27D-54866ECDC9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2B5E-EE43-49FB-83C2-4CF7930AE3B4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5DDF-6741-4DBA-AD95-DFB02254C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2EF2-17F2-4B08-879F-878DAE245ED6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603F-3899-4C48-8134-66E8EBC824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C946-0AC5-47FD-967B-E2E33E8DD32C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E83B6-8DD5-48C8-B78E-40336B76E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F7F5-A5F1-47BC-9F7F-2E411CE587E9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B29CE-D881-4065-9F0A-CF733D4DA8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78E7-76FD-4F22-AA91-880477C4E2F3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D65A-5159-4C8B-86C0-DD1DEB4D7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371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4384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ACDCC709-6395-45C4-A766-5DE36EF5CC79}" type="datetimeFigureOut">
              <a:rPr lang="zh-CN" altLang="en-US"/>
              <a:pPr>
                <a:defRPr/>
              </a:pPr>
              <a:t>2014-5-17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4EF48031-8357-44F4-B943-F689A01F65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 idx="4294967295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latin typeface="方正舒体"/>
                <a:ea typeface="方正舒体"/>
                <a:cs typeface="方正舒体"/>
              </a:rPr>
              <a:t>酒精中毒性脑病影像学表现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1913" y="38608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方正舒体" pitchFamily="2" charset="-122"/>
                <a:ea typeface="方正舒体" pitchFamily="2" charset="-122"/>
              </a:rPr>
              <a:t>西安市第一医院</a:t>
            </a:r>
            <a:endParaRPr lang="en-US" altLang="zh-CN" sz="2800" b="1" kern="0" dirty="0">
              <a:latin typeface="方正舒体" pitchFamily="2" charset="-122"/>
              <a:ea typeface="方正舒体" pitchFamily="2" charset="-122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方正舒体" pitchFamily="2" charset="-122"/>
                <a:ea typeface="方正舒体" pitchFamily="2" charset="-122"/>
              </a:rPr>
              <a:t>医学影像科  惠 志 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2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1331913" y="1773238"/>
            <a:ext cx="64087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b="1">
                <a:latin typeface="Times New Roman" pitchFamily="18" charset="0"/>
              </a:rPr>
              <a:t>   </a:t>
            </a:r>
            <a:r>
              <a:rPr lang="zh-CN" altLang="en-US" sz="2400" b="1">
                <a:latin typeface="宋体" charset="-122"/>
              </a:rPr>
              <a:t>概念：</a:t>
            </a:r>
            <a:endParaRPr lang="en-US" altLang="zh-CN" sz="2400" b="1">
              <a:latin typeface="宋体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宋体" charset="-122"/>
              </a:rPr>
              <a:t>   </a:t>
            </a:r>
            <a:r>
              <a:rPr lang="en-US" altLang="zh-CN" sz="2000" b="1">
                <a:latin typeface="宋体" charset="-122"/>
              </a:rPr>
              <a:t>- </a:t>
            </a:r>
            <a:r>
              <a:rPr lang="zh-CN" altLang="en-US" sz="2000" b="1">
                <a:latin typeface="宋体" charset="-122"/>
              </a:rPr>
              <a:t>1881年由Carl Wernicke首先发现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- </a:t>
            </a:r>
            <a:r>
              <a:rPr lang="zh-CN" altLang="en-US" sz="2000" b="1">
                <a:latin typeface="宋体" charset="-122"/>
              </a:rPr>
              <a:t>也称为 </a:t>
            </a:r>
            <a:r>
              <a:rPr lang="en-US" altLang="zh-CN" sz="2000" b="1">
                <a:latin typeface="宋体" charset="-122"/>
              </a:rPr>
              <a:t>Wernicke-Korsakoff</a:t>
            </a:r>
            <a:r>
              <a:rPr lang="zh-CN" altLang="en-US" sz="2000" b="1">
                <a:latin typeface="宋体" charset="-122"/>
              </a:rPr>
              <a:t>综合征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- </a:t>
            </a:r>
            <a:r>
              <a:rPr lang="zh-CN" altLang="en-US" sz="2000" b="1">
                <a:latin typeface="宋体" charset="-122"/>
              </a:rPr>
              <a:t>由 </a:t>
            </a:r>
            <a:r>
              <a:rPr lang="en-US" altLang="zh-CN" sz="2000" b="1">
                <a:latin typeface="宋体" charset="-122"/>
              </a:rPr>
              <a:t>Wernicke</a:t>
            </a:r>
            <a:r>
              <a:rPr lang="zh-CN" altLang="en-US" sz="2000" b="1">
                <a:latin typeface="宋体" charset="-122"/>
              </a:rPr>
              <a:t>脑病 </a:t>
            </a:r>
            <a:r>
              <a:rPr lang="en-US" altLang="zh-CN" sz="2000" b="1">
                <a:latin typeface="宋体" charset="-122"/>
              </a:rPr>
              <a:t>(</a:t>
            </a:r>
            <a:r>
              <a:rPr lang="zh-CN" altLang="en-US" sz="2000" b="1">
                <a:latin typeface="宋体" charset="-122"/>
              </a:rPr>
              <a:t>酒精中毒性痴呆</a:t>
            </a:r>
            <a:r>
              <a:rPr lang="en-US" altLang="zh-CN" sz="2000" b="1">
                <a:latin typeface="宋体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   </a:t>
            </a:r>
            <a:r>
              <a:rPr lang="zh-CN" altLang="en-US" sz="2000" b="1">
                <a:latin typeface="宋体" charset="-122"/>
              </a:rPr>
              <a:t>及</a:t>
            </a:r>
            <a:r>
              <a:rPr lang="en-US" altLang="zh-CN" sz="2000" b="1">
                <a:latin typeface="宋体" charset="-122"/>
              </a:rPr>
              <a:t>Korsakoff</a:t>
            </a:r>
            <a:r>
              <a:rPr lang="zh-CN" altLang="en-US" sz="2000" b="1">
                <a:latin typeface="宋体" charset="-122"/>
              </a:rPr>
              <a:t>精神病</a:t>
            </a:r>
            <a:r>
              <a:rPr lang="en-US" altLang="zh-CN" sz="2000" b="1">
                <a:latin typeface="宋体" charset="-122"/>
              </a:rPr>
              <a:t>(Korsakoff</a:t>
            </a:r>
            <a:r>
              <a:rPr lang="zh-CN" altLang="en-US" sz="2000" b="1">
                <a:latin typeface="宋体" charset="-122"/>
              </a:rPr>
              <a:t>遗忘状态</a:t>
            </a:r>
            <a:r>
              <a:rPr lang="en-US" altLang="zh-CN" sz="2000" b="1">
                <a:latin typeface="宋体" charset="-122"/>
              </a:rPr>
              <a:t>)</a:t>
            </a:r>
            <a:r>
              <a:rPr lang="zh-CN" altLang="en-US" sz="2000" b="1">
                <a:latin typeface="宋体" charset="-122"/>
              </a:rPr>
              <a:t>组成</a:t>
            </a:r>
            <a:endParaRPr lang="zh-CN" altLang="en-US" sz="2000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宋体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628775"/>
            <a:ext cx="7010400" cy="838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zh-CN" altLang="en-US" sz="2400" b="1" smtClean="0">
                <a:latin typeface="宋体" charset="-122"/>
                <a:ea typeface="宋体" charset="-122"/>
              </a:rPr>
              <a:t>  发病机制与以下因素有关：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708275"/>
            <a:ext cx="5327650" cy="252095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zh-CN" altLang="en-US" sz="2000" b="1" smtClean="0">
                <a:latin typeface="宋体" charset="-122"/>
                <a:ea typeface="宋体" charset="-122"/>
              </a:rPr>
              <a:t>脑能量代谢减少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2000" b="1" smtClean="0">
                <a:latin typeface="宋体" charset="-122"/>
                <a:ea typeface="宋体" charset="-122"/>
              </a:rPr>
              <a:t>局部乳酸中毒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2000" b="1" smtClean="0">
                <a:latin typeface="宋体" charset="-122"/>
                <a:ea typeface="宋体" charset="-122"/>
              </a:rPr>
              <a:t>谷氨酸受体神经毒性作用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2000" b="1" smtClean="0">
                <a:latin typeface="宋体" charset="-122"/>
                <a:ea typeface="宋体" charset="-122"/>
              </a:rPr>
              <a:t>血脑屏障破坏等</a:t>
            </a: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3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24578" name="矩形 4"/>
          <p:cNvSpPr>
            <a:spLocks noChangeArrowheads="1"/>
          </p:cNvSpPr>
          <p:nvPr/>
        </p:nvSpPr>
        <p:spPr bwMode="auto">
          <a:xfrm>
            <a:off x="1116013" y="1628775"/>
            <a:ext cx="6551612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b="1">
                <a:latin typeface="宋体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</a:rPr>
              <a:t>病理特点</a:t>
            </a:r>
            <a:r>
              <a:rPr lang="en-US" altLang="zh-CN" sz="2400" b="1">
                <a:solidFill>
                  <a:schemeClr val="bg1"/>
                </a:solidFill>
                <a:latin typeface="宋体" charset="-122"/>
              </a:rPr>
              <a:t>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altLang="zh-CN" sz="24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latin typeface="宋体" charset="-122"/>
              </a:rPr>
              <a:t>   -- 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急性期主要以受累病变部位细胞性水肿为主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宋体" charset="-122"/>
              </a:rPr>
              <a:t> -- 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亚急性期主要以血管源性水肿为主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   </a:t>
            </a:r>
            <a:r>
              <a:rPr lang="en-US" altLang="zh-CN" sz="2000" b="1">
                <a:solidFill>
                  <a:schemeClr val="bg1"/>
                </a:solidFill>
                <a:latin typeface="宋体" charset="-122"/>
              </a:rPr>
              <a:t>-- 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慢性期：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latin typeface="宋体" charset="-122"/>
              </a:rPr>
              <a:t>      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神经元变性、坏死、缺失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latin typeface="宋体" charset="-122"/>
              </a:rPr>
              <a:t>      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神经纤维的松弛髓鞘结构变性、坏死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      星形胶质细胞、少突胶质细胞和毛细血竹增生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latin typeface="宋体" charset="-122"/>
              </a:rPr>
              <a:t>      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细胞内水肿和斑点状出血等</a:t>
            </a:r>
            <a:endParaRPr lang="zh-CN" altLang="en-US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solidFill>
                <a:schemeClr val="bg1"/>
              </a:solidFill>
              <a:latin typeface="宋体" charset="-122"/>
            </a:endParaRPr>
          </a:p>
        </p:txBody>
      </p:sp>
      <p:sp>
        <p:nvSpPr>
          <p:cNvPr id="24579" name="矩形 7"/>
          <p:cNvSpPr>
            <a:spLocks noChangeArrowheads="1"/>
          </p:cNvSpPr>
          <p:nvPr/>
        </p:nvSpPr>
        <p:spPr bwMode="auto">
          <a:xfrm>
            <a:off x="1835150" y="2205038"/>
            <a:ext cx="66246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宋体" charset="-122"/>
              </a:rPr>
              <a:t>上脑干、下丘脑和脑室周围（第三脑室和导水管）</a:t>
            </a:r>
            <a:endParaRPr lang="en-US" altLang="zh-CN" sz="2000" b="1" dirty="0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宋体" charset="-122"/>
              </a:rPr>
              <a:t>小灶性充血和出血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1187450" y="1700213"/>
            <a:ext cx="199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临床表现：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1331913" y="242093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b="1">
                <a:latin typeface="宋体" charset="-122"/>
              </a:rPr>
              <a:t> </a:t>
            </a:r>
            <a:r>
              <a:rPr lang="en-US" altLang="zh-CN" sz="2000" b="1">
                <a:latin typeface="宋体" charset="-122"/>
              </a:rPr>
              <a:t>- </a:t>
            </a:r>
            <a:r>
              <a:rPr lang="zh-CN" altLang="en-US" sz="2000" b="1">
                <a:latin typeface="宋体" charset="-122"/>
              </a:rPr>
              <a:t>营养不足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>
                <a:latin typeface="宋体" charset="-122"/>
              </a:rPr>
              <a:t> - </a:t>
            </a:r>
            <a:r>
              <a:rPr lang="zh-CN" altLang="en-US" sz="2000" b="1">
                <a:latin typeface="宋体" charset="-122"/>
              </a:rPr>
              <a:t>眼球运动异常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>
                <a:latin typeface="宋体" charset="-122"/>
              </a:rPr>
              <a:t> - </a:t>
            </a:r>
            <a:r>
              <a:rPr lang="zh-CN" altLang="en-US" sz="2000" b="1">
                <a:latin typeface="宋体" charset="-122"/>
              </a:rPr>
              <a:t>小脑功能障碍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>
                <a:latin typeface="宋体" charset="-122"/>
              </a:rPr>
              <a:t> - </a:t>
            </a:r>
            <a:r>
              <a:rPr lang="zh-CN" altLang="en-US" sz="2000" b="1">
                <a:latin typeface="宋体" charset="-122"/>
              </a:rPr>
              <a:t>精神状态改变或轻度记忆障碍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076825" y="1773238"/>
            <a:ext cx="214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r>
              <a:rPr lang="en-US" altLang="zh-CN" sz="2400" b="1">
                <a:latin typeface="宋体" charset="-122"/>
              </a:rPr>
              <a:t>: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716463" y="2997200"/>
            <a:ext cx="7200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第三、四脑室旁及导水管周围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乳头体、四叠体、丘脑等部位</a:t>
            </a:r>
            <a:endParaRPr lang="en-US" altLang="zh-CN" sz="2000" b="1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宋体" charset="-122"/>
              </a:rPr>
              <a:t>异常密度及信号影</a:t>
            </a:r>
            <a:endParaRPr lang="zh-CN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16113"/>
            <a:ext cx="32400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8888" y="5805488"/>
            <a:ext cx="4038600" cy="7921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zh-CN" altLang="en-US" sz="1600" b="1" kern="0" dirty="0">
                <a:latin typeface="宋体" pitchFamily="2" charset="-122"/>
                <a:ea typeface="宋体" pitchFamily="2" charset="-122"/>
              </a:rPr>
              <a:t>由占位效应引起的沿第三脑室壁</a:t>
            </a:r>
            <a:endParaRPr lang="en-US" altLang="zh-CN" sz="1600" b="1" kern="0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600" b="1" kern="0" dirty="0">
                <a:latin typeface="宋体" pitchFamily="2" charset="-122"/>
                <a:ea typeface="宋体" pitchFamily="2" charset="-122"/>
              </a:rPr>
              <a:t>的稍低密度改变（箭头）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 b="4555"/>
          <a:stretch>
            <a:fillRect/>
          </a:stretch>
        </p:blipFill>
        <p:spPr bwMode="auto">
          <a:xfrm>
            <a:off x="1259632" y="2348880"/>
            <a:ext cx="3457575" cy="36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5435600" y="2349500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宋体" charset="-122"/>
              </a:rPr>
              <a:t>--</a:t>
            </a:r>
            <a:r>
              <a:rPr lang="zh-CN" altLang="en-US" sz="2400" b="1">
                <a:latin typeface="宋体" charset="-122"/>
              </a:rPr>
              <a:t> CT表现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35600" y="3213100"/>
            <a:ext cx="4038600" cy="86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kern="0" dirty="0">
                <a:latin typeface="宋体" pitchFamily="2" charset="-122"/>
                <a:ea typeface="宋体" pitchFamily="2" charset="-122"/>
              </a:rPr>
              <a:t>中脑水管区</a:t>
            </a:r>
            <a:endParaRPr lang="en-US" altLang="zh-CN" sz="2000" b="1" kern="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kern="0" dirty="0">
                <a:latin typeface="宋体" pitchFamily="2" charset="-122"/>
                <a:ea typeface="宋体" pitchFamily="2" charset="-122"/>
              </a:rPr>
              <a:t>的低密度改变（箭头）</a:t>
            </a:r>
          </a:p>
        </p:txBody>
      </p:sp>
      <p:sp>
        <p:nvSpPr>
          <p:cNvPr id="27653" name="矩形 6"/>
          <p:cNvSpPr>
            <a:spLocks noChangeArrowheads="1"/>
          </p:cNvSpPr>
          <p:nvPr/>
        </p:nvSpPr>
        <p:spPr bwMode="auto">
          <a:xfrm>
            <a:off x="1258888" y="1700213"/>
            <a:ext cx="215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r>
              <a:rPr lang="en-US" altLang="zh-CN" sz="2400" b="1">
                <a:latin typeface="宋体" charset="-122"/>
              </a:rPr>
              <a:t>: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115616" y="6237312"/>
            <a:ext cx="606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b="1" dirty="0">
                <a:solidFill>
                  <a:srgbClr val="FFFF66"/>
                </a:solidFill>
                <a:latin typeface="宋体" charset="-122"/>
              </a:rPr>
              <a:t>CT由于其分辨率低,所以CT对Wernicke脑病的诊断帮助不大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>
            <a:spLocks noChangeArrowheads="1"/>
          </p:cNvSpPr>
          <p:nvPr/>
        </p:nvSpPr>
        <p:spPr bwMode="auto">
          <a:xfrm>
            <a:off x="1331913" y="2349500"/>
            <a:ext cx="70564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T1WI</a:t>
            </a:r>
            <a:r>
              <a:rPr lang="zh-CN" altLang="en-US" sz="2000" b="1">
                <a:latin typeface="宋体" charset="-122"/>
              </a:rPr>
              <a:t>上呈低信号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T2WI</a:t>
            </a:r>
            <a:r>
              <a:rPr lang="zh-CN" altLang="en-US" sz="2000" b="1">
                <a:latin typeface="宋体" charset="-122"/>
              </a:rPr>
              <a:t>上呈对称性高信号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液体饱和反转恢复序列</a:t>
            </a:r>
            <a:r>
              <a:rPr lang="en-US" altLang="zh-CN" sz="2000" b="1">
                <a:latin typeface="宋体" charset="-122"/>
              </a:rPr>
              <a:t>(FLAIR)</a:t>
            </a:r>
            <a:r>
              <a:rPr lang="zh-CN" altLang="en-US" sz="2000" b="1">
                <a:latin typeface="宋体" charset="-122"/>
              </a:rPr>
              <a:t>上呈明显高信号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急性期可有增强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有些少见部位如小脑齿状核、桥脑被盖、红核、中脑顶盖、尾状核及大脑皮质也可发生类似的影像改变</a:t>
            </a:r>
            <a:endParaRPr lang="zh-CN" altLang="en-US" sz="2000">
              <a:latin typeface="Times New Roman" pitchFamily="18" charset="0"/>
            </a:endParaRPr>
          </a:p>
        </p:txBody>
      </p:sp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1042988" y="908050"/>
            <a:ext cx="5824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1258888" y="1700213"/>
            <a:ext cx="215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</a:t>
            </a:r>
            <a:r>
              <a:rPr lang="en-US" altLang="zh-CN" sz="2400" b="1">
                <a:latin typeface="宋体" charset="-122"/>
              </a:rPr>
              <a:t>MRI</a:t>
            </a:r>
            <a:r>
              <a:rPr lang="zh-CN" altLang="en-US" sz="2400" b="1">
                <a:latin typeface="宋体" charset="-122"/>
              </a:rPr>
              <a:t>特征</a:t>
            </a:r>
            <a:r>
              <a:rPr lang="en-US" altLang="zh-CN" sz="2400" b="1">
                <a:latin typeface="宋体" charset="-122"/>
              </a:rPr>
              <a:t>:</a:t>
            </a:r>
            <a:endParaRPr lang="zh-CN" alt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"/>
          <p:cNvSpPr>
            <a:spLocks noChangeArrowheads="1"/>
          </p:cNvSpPr>
          <p:nvPr/>
        </p:nvSpPr>
        <p:spPr bwMode="auto">
          <a:xfrm>
            <a:off x="900113" y="765175"/>
            <a:ext cx="582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52841" b="5984"/>
          <a:stretch>
            <a:fillRect/>
          </a:stretch>
        </p:blipFill>
        <p:spPr bwMode="auto">
          <a:xfrm>
            <a:off x="539750" y="2133600"/>
            <a:ext cx="27368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0882" b="5984"/>
          <a:stretch>
            <a:fillRect/>
          </a:stretch>
        </p:blipFill>
        <p:spPr bwMode="auto">
          <a:xfrm>
            <a:off x="3276600" y="2133600"/>
            <a:ext cx="28495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矩形 4"/>
          <p:cNvSpPr>
            <a:spLocks noChangeArrowheads="1"/>
          </p:cNvSpPr>
          <p:nvPr/>
        </p:nvSpPr>
        <p:spPr bwMode="auto">
          <a:xfrm>
            <a:off x="1042988" y="1484313"/>
            <a:ext cx="215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r>
              <a:rPr lang="en-US" altLang="zh-CN" sz="2400" b="1">
                <a:latin typeface="宋体" charset="-122"/>
              </a:rPr>
              <a:t>: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1116013" y="5589588"/>
            <a:ext cx="6697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latin typeface="宋体" charset="-122"/>
              </a:rPr>
              <a:t>36</a:t>
            </a:r>
            <a:r>
              <a:rPr lang="zh-CN" altLang="en-US" sz="1600" b="1">
                <a:latin typeface="宋体" charset="-122"/>
              </a:rPr>
              <a:t>岁男性，酗酒，典型位于丘脑内侧</a:t>
            </a:r>
            <a:endParaRPr lang="en-US" altLang="zh-CN" sz="16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latin typeface="宋体" charset="-122"/>
              </a:rPr>
              <a:t>导水管周围、中脑被盖、乳头体（多见慢性酒精中毒者）</a:t>
            </a:r>
            <a:endParaRPr lang="en-US" altLang="zh-CN" sz="16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latin typeface="宋体" charset="-122"/>
              </a:rPr>
              <a:t>也可出现点状出血、对比增强、弥散受限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6227763" y="2636838"/>
            <a:ext cx="319881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/>
              <a:t>最常累及的解剖学区域是</a:t>
            </a:r>
          </a:p>
          <a:p>
            <a:pPr>
              <a:lnSpc>
                <a:spcPct val="150000"/>
              </a:lnSpc>
            </a:pPr>
            <a:r>
              <a:rPr lang="zh-CN" altLang="en-US" sz="1600" b="1"/>
              <a:t>第三、四脑室周围</a:t>
            </a:r>
          </a:p>
          <a:p>
            <a:pPr>
              <a:lnSpc>
                <a:spcPct val="150000"/>
              </a:lnSpc>
            </a:pPr>
            <a:r>
              <a:rPr lang="zh-CN" altLang="en-US" sz="1600" b="1"/>
              <a:t>导水管周围</a:t>
            </a:r>
          </a:p>
          <a:p>
            <a:pPr>
              <a:lnSpc>
                <a:spcPct val="150000"/>
              </a:lnSpc>
            </a:pPr>
            <a:r>
              <a:rPr lang="zh-CN" altLang="en-US" sz="1600" b="1"/>
              <a:t>乳头体、四叠体、丘脑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"/>
          <p:cNvSpPr>
            <a:spLocks noChangeArrowheads="1"/>
          </p:cNvSpPr>
          <p:nvPr/>
        </p:nvSpPr>
        <p:spPr bwMode="auto">
          <a:xfrm>
            <a:off x="900113" y="765175"/>
            <a:ext cx="582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1042988" y="1484313"/>
            <a:ext cx="215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r>
              <a:rPr lang="en-US" altLang="zh-CN" sz="2400" b="1">
                <a:latin typeface="宋体" charset="-122"/>
              </a:rPr>
              <a:t>:</a:t>
            </a:r>
            <a:endParaRPr lang="zh-CN" altLang="en-US" sz="2400">
              <a:latin typeface="Times New Roman" pitchFamily="18" charset="0"/>
            </a:endParaRP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133600"/>
            <a:ext cx="3038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284663" y="2133600"/>
            <a:ext cx="305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1258888" y="5805488"/>
            <a:ext cx="2641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宋体" charset="-122"/>
              </a:rPr>
              <a:t>T1WI轴位可见</a:t>
            </a:r>
          </a:p>
          <a:p>
            <a:r>
              <a:rPr lang="zh-CN" altLang="en-US" sz="1600" b="1">
                <a:latin typeface="宋体" charset="-122"/>
              </a:rPr>
              <a:t>第三脑室周围</a:t>
            </a:r>
          </a:p>
          <a:p>
            <a:r>
              <a:rPr lang="zh-CN" altLang="en-US" sz="1600" b="1">
                <a:latin typeface="宋体" charset="-122"/>
              </a:rPr>
              <a:t>白质（箭头）的低信号改变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284663" y="220503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FLAIR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787900" y="5876925"/>
            <a:ext cx="244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FLAIR</a:t>
            </a:r>
            <a:r>
              <a:rPr lang="zh-CN" altLang="en-US" b="1"/>
              <a:t>上呈明显高信号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内容占位符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844675"/>
            <a:ext cx="2447925" cy="2376488"/>
          </a:xfrm>
        </p:spPr>
      </p:pic>
      <p:pic>
        <p:nvPicPr>
          <p:cNvPr id="31746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251325"/>
            <a:ext cx="24669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24352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7025" y="4260850"/>
            <a:ext cx="25685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1844675"/>
            <a:ext cx="238601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图片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4257675"/>
            <a:ext cx="25701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矩形 1"/>
          <p:cNvSpPr>
            <a:spLocks noChangeArrowheads="1"/>
          </p:cNvSpPr>
          <p:nvPr/>
        </p:nvSpPr>
        <p:spPr bwMode="auto">
          <a:xfrm>
            <a:off x="900113" y="765175"/>
            <a:ext cx="582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Wernicke</a:t>
            </a:r>
            <a:r>
              <a:rPr lang="zh-CN" altLang="zh-CN" sz="2400" b="1">
                <a:latin typeface="宋体" charset="-122"/>
              </a:rPr>
              <a:t>脑病</a:t>
            </a:r>
            <a:endParaRPr lang="zh-CN" altLang="en-US" sz="240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5004048" y="1772816"/>
            <a:ext cx="3505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>
                <a:latin typeface="宋体" charset="-122"/>
              </a:rPr>
              <a:t>  </a:t>
            </a:r>
            <a:r>
              <a:rPr lang="zh-CN" altLang="zh-CN" sz="2400" b="1" dirty="0">
                <a:latin typeface="宋体" charset="-122"/>
              </a:rPr>
              <a:t>胼胝体变性</a:t>
            </a:r>
            <a:endParaRPr lang="en-US" altLang="zh-CN" sz="2400" b="1" dirty="0">
              <a:latin typeface="宋体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>
                <a:latin typeface="宋体" charset="-122"/>
              </a:rPr>
              <a:t>  </a:t>
            </a:r>
            <a:r>
              <a:rPr lang="en-US" altLang="zh-CN" sz="2400" b="1" dirty="0" err="1">
                <a:latin typeface="宋体" charset="-122"/>
              </a:rPr>
              <a:t>Wernicke</a:t>
            </a:r>
            <a:r>
              <a:rPr lang="zh-CN" altLang="zh-CN" sz="2400" b="1" dirty="0">
                <a:latin typeface="宋体" charset="-122"/>
              </a:rPr>
              <a:t>脑病</a:t>
            </a:r>
            <a:endParaRPr lang="en-US" altLang="zh-CN" sz="2400" b="1" dirty="0">
              <a:latin typeface="宋体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>
                <a:latin typeface="宋体" charset="-122"/>
              </a:rPr>
              <a:t>  </a:t>
            </a:r>
            <a:r>
              <a:rPr lang="zh-CN" altLang="zh-CN" sz="2400" b="1" dirty="0">
                <a:latin typeface="宋体" charset="-122"/>
              </a:rPr>
              <a:t>广泛皮层性脑萎缩</a:t>
            </a:r>
            <a:endParaRPr lang="en-US" altLang="zh-CN" sz="2400" b="1" dirty="0">
              <a:latin typeface="宋体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>
                <a:latin typeface="宋体" charset="-122"/>
              </a:rPr>
              <a:t>  </a:t>
            </a:r>
            <a:r>
              <a:rPr lang="zh-CN" altLang="zh-CN" sz="2400" b="1" dirty="0">
                <a:latin typeface="宋体" charset="-122"/>
              </a:rPr>
              <a:t>小脑变性</a:t>
            </a:r>
            <a:endParaRPr lang="en-US" altLang="zh-CN" sz="2400" b="1" dirty="0">
              <a:latin typeface="宋体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>
                <a:latin typeface="宋体" charset="-122"/>
              </a:rPr>
              <a:t>  </a:t>
            </a:r>
            <a:r>
              <a:rPr lang="zh-CN" altLang="zh-CN" sz="2400" b="1" dirty="0">
                <a:latin typeface="宋体" charset="-122"/>
              </a:rPr>
              <a:t>脑白质脱髓鞘</a:t>
            </a:r>
            <a:endParaRPr lang="zh-CN" altLang="en-US" sz="2400" b="1" dirty="0">
              <a:latin typeface="宋体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/>
              <a:t>    桥脑中央髓鞘溶解症</a:t>
            </a:r>
          </a:p>
        </p:txBody>
      </p:sp>
      <p:pic>
        <p:nvPicPr>
          <p:cNvPr id="15362" name="Picture 2" descr="http://img4.imgtn.bdimg.com/it/u=4189648181,4057675101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858319" cy="295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>
            <a:spLocks noChangeArrowheads="1"/>
          </p:cNvSpPr>
          <p:nvPr/>
        </p:nvSpPr>
        <p:spPr bwMode="auto">
          <a:xfrm>
            <a:off x="900113" y="765175"/>
            <a:ext cx="6375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>
                <a:latin typeface="宋体" charset="-122"/>
              </a:rPr>
              <a:t> 酒精中毒性脑病 </a:t>
            </a:r>
            <a:r>
              <a:rPr lang="en-US" altLang="zh-CN" sz="2400" b="1" dirty="0">
                <a:latin typeface="宋体" charset="-122"/>
              </a:rPr>
              <a:t>--- </a:t>
            </a:r>
            <a:r>
              <a:rPr lang="zh-CN" altLang="zh-CN" sz="2400" b="1" dirty="0"/>
              <a:t>广泛皮层性脑萎缩</a:t>
            </a:r>
            <a:endParaRPr lang="zh-CN" altLang="en-US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716016" y="2447388"/>
            <a:ext cx="7404100" cy="244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sz="2000" b="1" dirty="0">
                <a:latin typeface="宋体" charset="-122"/>
              </a:rPr>
              <a:t> 与年龄不符的广泛的皮层萎缩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sz="2000" b="1" dirty="0">
                <a:latin typeface="宋体" charset="-122"/>
              </a:rPr>
              <a:t> 皮质变薄，脑沟、脑回增宽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sz="2000" b="1" dirty="0">
                <a:latin typeface="宋体" charset="-122"/>
              </a:rPr>
              <a:t> 部分伴有白质脱髓鞘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sz="2000" b="1" dirty="0">
                <a:latin typeface="宋体" charset="-122"/>
              </a:rPr>
              <a:t> 或与其他类型脑损害并存 </a:t>
            </a:r>
          </a:p>
        </p:txBody>
      </p:sp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971600" y="1484784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 dirty="0">
                <a:latin typeface="宋体" charset="-122"/>
              </a:rPr>
              <a:t> 影像学表现</a:t>
            </a:r>
            <a:r>
              <a:rPr lang="en-US" altLang="zh-CN" sz="2400" b="1" dirty="0">
                <a:latin typeface="宋体" charset="-122"/>
              </a:rPr>
              <a:t>:</a:t>
            </a:r>
            <a:endParaRPr lang="zh-CN" altLang="en-US" sz="2400" dirty="0">
              <a:latin typeface="Times New Roman" pitchFamily="18" charset="0"/>
            </a:endParaRPr>
          </a:p>
        </p:txBody>
      </p:sp>
      <p:pic>
        <p:nvPicPr>
          <p:cNvPr id="32773" name="Picture 5" descr="FLAIR"/>
          <p:cNvPicPr>
            <a:picLocks noChangeAspect="1" noChangeArrowheads="1"/>
          </p:cNvPicPr>
          <p:nvPr/>
        </p:nvPicPr>
        <p:blipFill>
          <a:blip r:embed="rId2" cstate="print"/>
          <a:srcRect r="34070"/>
          <a:stretch>
            <a:fillRect/>
          </a:stretch>
        </p:blipFill>
        <p:spPr bwMode="auto">
          <a:xfrm>
            <a:off x="1043608" y="2132856"/>
            <a:ext cx="36358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1042988" y="1979613"/>
            <a:ext cx="64087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latin typeface="宋体" charset="-122"/>
              </a:rPr>
              <a:t> 小脑变性半数以上的患者可以合并大脑萎缩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latin typeface="宋体" charset="-122"/>
              </a:rPr>
              <a:t> 主要的病理改变：是小脑蚓部皮质变性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 smtClean="0">
                <a:latin typeface="宋体" charset="-122"/>
              </a:rPr>
              <a:t> 主要</a:t>
            </a:r>
            <a:r>
              <a:rPr lang="zh-CN" altLang="en-US" sz="2000" b="1" dirty="0">
                <a:latin typeface="宋体" charset="-122"/>
              </a:rPr>
              <a:t>的临床表现：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charset="-122"/>
              </a:rPr>
              <a:t>  躯干及下肢的共济失调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charset="-122"/>
              </a:rPr>
              <a:t>  眼球震颤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charset="-122"/>
              </a:rPr>
              <a:t>  言语缓慢、行走不稳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宋体" charset="-122"/>
            </a:endParaRPr>
          </a:p>
        </p:txBody>
      </p:sp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900113" y="908050"/>
            <a:ext cx="51498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小脑变性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1042988" y="1625600"/>
            <a:ext cx="6121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400" b="1" dirty="0"/>
              <a:t>  影像学表现：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小脑萎缩 </a:t>
            </a:r>
            <a:r>
              <a:rPr lang="en-US" altLang="zh-CN" sz="2000" b="1" dirty="0"/>
              <a:t>---  </a:t>
            </a:r>
            <a:r>
              <a:rPr lang="zh-CN" altLang="en-US" sz="2000" b="1" dirty="0"/>
              <a:t>以小脑蚓部萎缩为主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   </a:t>
            </a:r>
            <a:r>
              <a:rPr lang="zh-CN" altLang="en-US" sz="2000" b="1" dirty="0"/>
              <a:t>小脑皮层萎缩，小脑蚓部和橄榄体萎缩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脑池扩大</a:t>
            </a:r>
            <a:r>
              <a:rPr lang="en-US" altLang="zh-CN" sz="2000" b="1" dirty="0"/>
              <a:t>--- </a:t>
            </a:r>
            <a:r>
              <a:rPr lang="zh-CN" altLang="en-US" sz="2000" b="1" dirty="0"/>
              <a:t>环池、小脑上池、枕大池等</a:t>
            </a:r>
          </a:p>
        </p:txBody>
      </p:sp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900113" y="908050"/>
            <a:ext cx="51498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小脑变性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042988" y="3716338"/>
            <a:ext cx="40417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400" b="1"/>
              <a:t>  诊断要点：</a:t>
            </a:r>
          </a:p>
          <a:p>
            <a:pPr>
              <a:lnSpc>
                <a:spcPct val="150000"/>
              </a:lnSpc>
            </a:pPr>
            <a:r>
              <a:rPr lang="zh-CN" altLang="en-US" sz="2000" b="1"/>
              <a:t>    长期饮酒、伴有其他营养性疾病</a:t>
            </a:r>
          </a:p>
          <a:p>
            <a:pPr>
              <a:lnSpc>
                <a:spcPct val="150000"/>
              </a:lnSpc>
            </a:pPr>
            <a:r>
              <a:rPr lang="zh-CN" altLang="en-US" sz="2000" b="1"/>
              <a:t>    影像学提示小脑萎缩</a:t>
            </a:r>
          </a:p>
          <a:p>
            <a:pPr>
              <a:lnSpc>
                <a:spcPct val="150000"/>
              </a:lnSpc>
            </a:pPr>
            <a:r>
              <a:rPr lang="zh-CN" altLang="en-US" sz="2000" b="1"/>
              <a:t>    否认家族史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"/>
          <p:cNvSpPr>
            <a:spLocks noChangeArrowheads="1"/>
          </p:cNvSpPr>
          <p:nvPr/>
        </p:nvSpPr>
        <p:spPr bwMode="auto">
          <a:xfrm>
            <a:off x="900113" y="908050"/>
            <a:ext cx="51498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小脑变性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pic>
        <p:nvPicPr>
          <p:cNvPr id="35842" name="Picture 5" descr="Mri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27527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MRI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0575"/>
            <a:ext cx="2790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Mri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60575"/>
            <a:ext cx="2651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3276600" y="5373688"/>
            <a:ext cx="30654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zh-CN" altLang="en-US"/>
              <a:t>  </a:t>
            </a:r>
            <a:r>
              <a:rPr lang="zh-CN" altLang="en-US" b="1">
                <a:latin typeface="宋体" charset="-122"/>
              </a:rPr>
              <a:t>小脑上沟扩大超过</a:t>
            </a:r>
            <a:r>
              <a:rPr lang="en-US" altLang="zh-CN" b="1">
                <a:latin typeface="宋体" charset="-122"/>
              </a:rPr>
              <a:t>1mm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zh-CN" altLang="en-US" b="1">
                <a:latin typeface="宋体" charset="-122"/>
              </a:rPr>
              <a:t> 桥小脑角池扩大超过</a:t>
            </a:r>
            <a:r>
              <a:rPr lang="en-US" altLang="zh-CN" b="1">
                <a:latin typeface="宋体" charset="-122"/>
              </a:rPr>
              <a:t>1.5mm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zh-CN" altLang="en-US" b="1">
                <a:latin typeface="宋体" charset="-122"/>
              </a:rPr>
              <a:t> 第四脑室扩大超过</a:t>
            </a:r>
            <a:r>
              <a:rPr lang="en-US" altLang="zh-CN" b="1">
                <a:latin typeface="宋体" charset="-122"/>
              </a:rPr>
              <a:t>4mm</a:t>
            </a:r>
            <a:endParaRPr lang="zh-CN" altLang="en-US" b="1">
              <a:latin typeface="宋体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5435600" y="508476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橄榄体桥小脑萎缩</a:t>
            </a:r>
          </a:p>
        </p:txBody>
      </p:sp>
      <p:pic>
        <p:nvPicPr>
          <p:cNvPr id="36866" name="Picture 6" descr="20131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290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7" descr="20131-2"/>
          <p:cNvPicPr>
            <a:picLocks noChangeAspect="1" noChangeArrowheads="1"/>
          </p:cNvPicPr>
          <p:nvPr/>
        </p:nvPicPr>
        <p:blipFill>
          <a:blip r:embed="rId3" cstate="print">
            <a:lum bright="12000" contrast="48000"/>
          </a:blip>
          <a:srcRect/>
          <a:stretch>
            <a:fillRect/>
          </a:stretch>
        </p:blipFill>
        <p:spPr bwMode="auto">
          <a:xfrm>
            <a:off x="611188" y="1196975"/>
            <a:ext cx="23050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20131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4290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20131-3"/>
          <p:cNvPicPr>
            <a:picLocks noChangeAspect="1" noChangeArrowheads="1"/>
          </p:cNvPicPr>
          <p:nvPr/>
        </p:nvPicPr>
        <p:blipFill>
          <a:blip r:embed="rId5" cstate="print">
            <a:lum bright="18000" contrast="60000"/>
          </a:blip>
          <a:srcRect/>
          <a:stretch>
            <a:fillRect/>
          </a:stretch>
        </p:blipFill>
        <p:spPr bwMode="auto">
          <a:xfrm>
            <a:off x="2843213" y="1196975"/>
            <a:ext cx="22558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20131-6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</a:blip>
          <a:srcRect/>
          <a:stretch>
            <a:fillRect/>
          </a:stretch>
        </p:blipFill>
        <p:spPr bwMode="auto">
          <a:xfrm>
            <a:off x="5076825" y="1268413"/>
            <a:ext cx="2508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矩形 1"/>
          <p:cNvSpPr>
            <a:spLocks noChangeArrowheads="1"/>
          </p:cNvSpPr>
          <p:nvPr/>
        </p:nvSpPr>
        <p:spPr bwMode="auto">
          <a:xfrm>
            <a:off x="755650" y="404813"/>
            <a:ext cx="51498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小脑变性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"/>
          <p:cNvSpPr>
            <a:spLocks noChangeArrowheads="1"/>
          </p:cNvSpPr>
          <p:nvPr/>
        </p:nvSpPr>
        <p:spPr bwMode="auto">
          <a:xfrm>
            <a:off x="1042988" y="1700213"/>
            <a:ext cx="78486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2400" b="1">
                <a:latin typeface="宋体" charset="-122"/>
              </a:rPr>
              <a:t> MRI</a:t>
            </a:r>
            <a:r>
              <a:rPr lang="zh-CN" altLang="en-US" sz="2400" b="1">
                <a:latin typeface="宋体" charset="-122"/>
              </a:rPr>
              <a:t>表现：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宋体" charset="-122"/>
              </a:rPr>
              <a:t>  </a:t>
            </a:r>
            <a:r>
              <a:rPr lang="zh-CN" altLang="en-US" sz="2000" b="1">
                <a:latin typeface="宋体" charset="-122"/>
              </a:rPr>
              <a:t>皮层下白质及侧脑室周围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多发的点状或斑片状长</a:t>
            </a:r>
            <a:r>
              <a:rPr lang="en-US" altLang="zh-CN" sz="2000" b="1">
                <a:latin typeface="宋体" charset="-122"/>
              </a:rPr>
              <a:t>T1</a:t>
            </a:r>
            <a:r>
              <a:rPr lang="zh-CN" altLang="en-US" sz="2000" b="1">
                <a:latin typeface="宋体" charset="-122"/>
              </a:rPr>
              <a:t>长、</a:t>
            </a:r>
            <a:r>
              <a:rPr lang="en-US" altLang="zh-CN" sz="2000" b="1">
                <a:latin typeface="宋体" charset="-122"/>
              </a:rPr>
              <a:t>T2</a:t>
            </a:r>
            <a:r>
              <a:rPr lang="zh-CN" altLang="en-US" sz="2000" b="1">
                <a:latin typeface="宋体" charset="-122"/>
              </a:rPr>
              <a:t>信号影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可以与其他类型影像学损害并存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胼胝体囊变、空洞、胼胝体分裂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提示胼胝体分层坏死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是其典型的表现</a:t>
            </a:r>
          </a:p>
        </p:txBody>
      </p:sp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900113" y="908050"/>
            <a:ext cx="5762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脑白质脱髓鞘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"/>
          <p:cNvSpPr>
            <a:spLocks noChangeArrowheads="1"/>
          </p:cNvSpPr>
          <p:nvPr/>
        </p:nvSpPr>
        <p:spPr bwMode="auto">
          <a:xfrm>
            <a:off x="900113" y="908050"/>
            <a:ext cx="66817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桥脑中央髓鞘溶解症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1115616" y="1772816"/>
            <a:ext cx="64817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400" b="1" dirty="0"/>
              <a:t>  病理改变：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</a:t>
            </a:r>
            <a:r>
              <a:rPr lang="en-US" altLang="zh-CN" sz="2000" b="1" dirty="0"/>
              <a:t>-- </a:t>
            </a:r>
            <a:r>
              <a:rPr lang="zh-CN" altLang="en-US" sz="2000" b="1" dirty="0"/>
              <a:t>桥脑基底部中央处对称性脱髓鞘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  从中缝处开始，向两侧发展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  髓鞘脱失严重，但神经细胞与轴突仍相对完整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  无炎性反应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</a:t>
            </a:r>
            <a:r>
              <a:rPr lang="en-US" altLang="zh-CN" sz="2000" b="1" dirty="0"/>
              <a:t>-- </a:t>
            </a:r>
            <a:r>
              <a:rPr lang="zh-CN" altLang="en-US" sz="2000" b="1" dirty="0"/>
              <a:t>病灶可扩散至桥脑被盖，并向上波及中脑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  不累及软脑膜下及脑室周围区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"/>
          <p:cNvSpPr>
            <a:spLocks noChangeArrowheads="1"/>
          </p:cNvSpPr>
          <p:nvPr/>
        </p:nvSpPr>
        <p:spPr bwMode="auto">
          <a:xfrm>
            <a:off x="900113" y="908050"/>
            <a:ext cx="66817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桥脑中央髓鞘溶解症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116013" y="1844675"/>
            <a:ext cx="64817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400"/>
              <a:t> </a:t>
            </a:r>
            <a:r>
              <a:rPr lang="zh-CN" altLang="en-US" sz="2400" b="1"/>
              <a:t>影像学表现：</a:t>
            </a:r>
          </a:p>
          <a:p>
            <a:pPr>
              <a:lnSpc>
                <a:spcPct val="150000"/>
              </a:lnSpc>
            </a:pPr>
            <a:r>
              <a:rPr lang="zh-CN" altLang="en-US" sz="2000" b="1"/>
              <a:t>   </a:t>
            </a:r>
            <a:r>
              <a:rPr lang="zh-CN" altLang="en-US" sz="2000" b="1">
                <a:latin typeface="宋体" charset="-122"/>
              </a:rPr>
              <a:t>  </a:t>
            </a:r>
            <a:r>
              <a:rPr lang="en-US" altLang="zh-CN" sz="2000" b="1">
                <a:latin typeface="宋体" charset="-122"/>
              </a:rPr>
              <a:t>-- CT</a:t>
            </a:r>
            <a:r>
              <a:rPr lang="zh-CN" altLang="en-US" sz="2000" b="1">
                <a:latin typeface="宋体" charset="-122"/>
              </a:rPr>
              <a:t>平扫示：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  桥脑基底部低密度区，无占位效应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  一般不侵犯中脑和向后侵犯中央纤维束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  病灶常累及前额叶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增强扫描病灶无强化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</a:t>
            </a:r>
            <a:endParaRPr lang="zh-CN" altLang="en-US" sz="2000">
              <a:latin typeface="宋体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/>
          <p:cNvSpPr>
            <a:spLocks noChangeArrowheads="1"/>
          </p:cNvSpPr>
          <p:nvPr/>
        </p:nvSpPr>
        <p:spPr bwMode="auto">
          <a:xfrm>
            <a:off x="900113" y="908050"/>
            <a:ext cx="66817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桥脑中央髓鞘溶解症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42988" y="1552575"/>
            <a:ext cx="70580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400"/>
              <a:t> </a:t>
            </a:r>
            <a:r>
              <a:rPr lang="zh-CN" altLang="en-US" sz="2400" b="1"/>
              <a:t>影像学表现：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-- MRI</a:t>
            </a:r>
            <a:r>
              <a:rPr lang="zh-CN" altLang="en-US" sz="2000" b="1">
                <a:latin typeface="宋体" charset="-122"/>
              </a:rPr>
              <a:t>平扫示：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急性期患者桥脑上部中央出现三角形、或对称性圆形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卵圆形</a:t>
            </a:r>
            <a:r>
              <a:rPr lang="en-US" altLang="zh-CN" sz="2000" b="1">
                <a:latin typeface="宋体" charset="-122"/>
              </a:rPr>
              <a:t>T1</a:t>
            </a:r>
            <a:r>
              <a:rPr lang="zh-CN" altLang="en-US" sz="2000" b="1">
                <a:latin typeface="宋体" charset="-122"/>
              </a:rPr>
              <a:t>加权像低信号，</a:t>
            </a:r>
            <a:r>
              <a:rPr lang="en-US" altLang="zh-CN" sz="2000" b="1">
                <a:latin typeface="宋体" charset="-122"/>
              </a:rPr>
              <a:t>T2</a:t>
            </a:r>
            <a:r>
              <a:rPr lang="zh-CN" altLang="en-US" sz="2000" b="1">
                <a:latin typeface="宋体" charset="-122"/>
              </a:rPr>
              <a:t>加权像高信号的病灶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增强扫描有显著异常强化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不累及脑 室周围白质区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大脑皮层下白质、半卵圆中心、胼胝体、丘脑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纹状体、中脑和小脑可见散在异常信号病灶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0" descr="u103089662_136ec0b273bg215_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16113"/>
            <a:ext cx="29527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61" descr="u103089662_136ec0b50f7g215_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16113"/>
            <a:ext cx="29749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矩形 1"/>
          <p:cNvSpPr>
            <a:spLocks noChangeArrowheads="1"/>
          </p:cNvSpPr>
          <p:nvPr/>
        </p:nvSpPr>
        <p:spPr bwMode="auto">
          <a:xfrm>
            <a:off x="900113" y="908050"/>
            <a:ext cx="66817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桥脑中央髓鞘溶解症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41988" name="Rectangle 63"/>
          <p:cNvSpPr>
            <a:spLocks noChangeArrowheads="1"/>
          </p:cNvSpPr>
          <p:nvPr/>
        </p:nvSpPr>
        <p:spPr bwMode="auto">
          <a:xfrm>
            <a:off x="1476375" y="594201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桥脑上部中央出现对称性圆形长</a:t>
            </a:r>
            <a:r>
              <a:rPr lang="en-US" altLang="zh-CN" b="1"/>
              <a:t>T1</a:t>
            </a:r>
            <a:r>
              <a:rPr lang="zh-CN" altLang="en-US" b="1"/>
              <a:t>、长</a:t>
            </a:r>
            <a:r>
              <a:rPr lang="en-US" altLang="zh-CN" b="1"/>
              <a:t>T2</a:t>
            </a:r>
            <a:r>
              <a:rPr lang="zh-CN" altLang="en-US" b="1"/>
              <a:t>信号病灶</a:t>
            </a:r>
          </a:p>
        </p:txBody>
      </p:sp>
      <p:sp>
        <p:nvSpPr>
          <p:cNvPr id="41989" name="AutoShape 64"/>
          <p:cNvSpPr>
            <a:spLocks noChangeArrowheads="1"/>
          </p:cNvSpPr>
          <p:nvPr/>
        </p:nvSpPr>
        <p:spPr bwMode="auto">
          <a:xfrm>
            <a:off x="1835150" y="3789363"/>
            <a:ext cx="831850" cy="341312"/>
          </a:xfrm>
          <a:prstGeom prst="notchedRightArrow">
            <a:avLst>
              <a:gd name="adj1" fmla="val 50000"/>
              <a:gd name="adj2" fmla="val 609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0" name="AutoShape 65"/>
          <p:cNvSpPr>
            <a:spLocks noChangeArrowheads="1"/>
          </p:cNvSpPr>
          <p:nvPr/>
        </p:nvSpPr>
        <p:spPr bwMode="auto">
          <a:xfrm>
            <a:off x="4787900" y="3860800"/>
            <a:ext cx="831850" cy="341313"/>
          </a:xfrm>
          <a:prstGeom prst="notchedRightArrow">
            <a:avLst>
              <a:gd name="adj1" fmla="val 50000"/>
              <a:gd name="adj2" fmla="val 609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1259632" y="2132856"/>
            <a:ext cx="64087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b="1" dirty="0">
                <a:latin typeface="Times New Roman" pitchFamily="18" charset="0"/>
              </a:rPr>
              <a:t>   </a:t>
            </a:r>
            <a:r>
              <a:rPr lang="zh-CN" altLang="en-US" sz="2400" b="1" dirty="0">
                <a:latin typeface="宋体" charset="-122"/>
              </a:rPr>
              <a:t>概念：</a:t>
            </a:r>
            <a:endParaRPr lang="en-US" altLang="zh-CN" sz="2400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  </a:t>
            </a:r>
            <a:r>
              <a:rPr lang="en-US" altLang="zh-CN" sz="2000" b="1" dirty="0">
                <a:latin typeface="宋体" charset="-122"/>
              </a:rPr>
              <a:t>-- </a:t>
            </a:r>
            <a:r>
              <a:rPr lang="zh-CN" altLang="en-US" sz="2000" b="1" dirty="0">
                <a:latin typeface="宋体" charset="-122"/>
              </a:rPr>
              <a:t>又称原发性胼胝体变性</a:t>
            </a:r>
            <a:endParaRPr lang="en-US" altLang="zh-CN" sz="2000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charset="-122"/>
              </a:rPr>
              <a:t>   -- </a:t>
            </a:r>
            <a:r>
              <a:rPr lang="zh-CN" altLang="en-US" sz="2000" b="1" dirty="0">
                <a:latin typeface="宋体" charset="-122"/>
              </a:rPr>
              <a:t>也称为 </a:t>
            </a:r>
            <a:r>
              <a:rPr lang="en-US" altLang="zh-CN" sz="2000" b="1" dirty="0" err="1">
                <a:latin typeface="宋体" charset="-122"/>
              </a:rPr>
              <a:t>Marchiafave-Bignami</a:t>
            </a:r>
            <a:r>
              <a:rPr lang="en-US" altLang="zh-CN" sz="2000" b="1" dirty="0">
                <a:latin typeface="宋体" charset="-122"/>
              </a:rPr>
              <a:t> </a:t>
            </a:r>
            <a:r>
              <a:rPr lang="zh-CN" altLang="en-US" sz="2000" b="1" dirty="0">
                <a:latin typeface="宋体" charset="-122"/>
              </a:rPr>
              <a:t>综合征</a:t>
            </a:r>
            <a:endParaRPr lang="en-US" altLang="zh-CN" sz="2000" b="1" dirty="0">
              <a:latin typeface="宋体" charset="-122"/>
            </a:endParaRPr>
          </a:p>
          <a:p>
            <a:endParaRPr lang="zh-CN" altLang="en-US" sz="2400" dirty="0"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u103089662_136ec0ace4cg214_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2941637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u103089662_136ec0b986cg215_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73238"/>
            <a:ext cx="2932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矩形 1"/>
          <p:cNvSpPr>
            <a:spLocks noChangeArrowheads="1"/>
          </p:cNvSpPr>
          <p:nvPr/>
        </p:nvSpPr>
        <p:spPr bwMode="auto">
          <a:xfrm>
            <a:off x="611188" y="765175"/>
            <a:ext cx="66817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 </a:t>
            </a:r>
            <a:r>
              <a:rPr lang="zh-CN" altLang="en-US" sz="2400" b="1"/>
              <a:t>桥脑中央髓鞘溶解症</a:t>
            </a:r>
            <a:endParaRPr lang="zh-CN" altLang="en-US" sz="2400" b="1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1258888" y="544512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桥脑上部中央出现圆形长</a:t>
            </a:r>
            <a:r>
              <a:rPr lang="en-US" altLang="zh-CN" b="1"/>
              <a:t>T1</a:t>
            </a:r>
            <a:r>
              <a:rPr lang="zh-CN" altLang="en-US" b="1"/>
              <a:t>、长</a:t>
            </a:r>
            <a:r>
              <a:rPr lang="en-US" altLang="zh-CN" b="1"/>
              <a:t>T2</a:t>
            </a:r>
            <a:r>
              <a:rPr lang="zh-CN" altLang="en-US" b="1"/>
              <a:t>信号病灶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6375" y="2349500"/>
            <a:ext cx="59404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6600" b="1">
                <a:latin typeface="Script MT Bold"/>
                <a:cs typeface="Arial" charset="0"/>
              </a:rPr>
              <a:t>Thank You </a:t>
            </a:r>
            <a:r>
              <a:rPr kumimoji="1" lang="en-US" altLang="zh-CN" sz="6600" b="1">
                <a:latin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1115616" y="1916832"/>
            <a:ext cx="6553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b="1" dirty="0">
                <a:latin typeface="宋体" charset="-122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宋体" charset="-122"/>
              </a:rPr>
              <a:t>病理特点</a:t>
            </a:r>
            <a:r>
              <a:rPr lang="en-US" altLang="zh-CN" sz="2400" b="1" dirty="0">
                <a:solidFill>
                  <a:schemeClr val="bg1"/>
                </a:solidFill>
                <a:latin typeface="宋体" charset="-12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宋体" charset="-122"/>
              </a:rPr>
              <a:t>   --</a:t>
            </a:r>
            <a:r>
              <a:rPr lang="zh-CN" altLang="en-US" sz="2000" b="1" dirty="0">
                <a:solidFill>
                  <a:schemeClr val="bg1"/>
                </a:solidFill>
                <a:latin typeface="宋体" charset="-122"/>
              </a:rPr>
              <a:t> 胼胝体对称性脱髓鞘、坏死和萎缩</a:t>
            </a:r>
            <a:endParaRPr lang="en-US" altLang="zh-CN" sz="2000" b="1" dirty="0">
              <a:solidFill>
                <a:schemeClr val="bg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宋体" charset="-122"/>
              </a:rPr>
              <a:t>   -- </a:t>
            </a:r>
            <a:r>
              <a:rPr lang="zh-CN" altLang="en-US" sz="2000" b="1" dirty="0">
                <a:solidFill>
                  <a:schemeClr val="bg1"/>
                </a:solidFill>
                <a:latin typeface="宋体" charset="-122"/>
              </a:rPr>
              <a:t>也常累及附近白质和脑桥中央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1116013" y="1700213"/>
            <a:ext cx="214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 临床表现：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1331913" y="2276475"/>
            <a:ext cx="67691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charset="-122"/>
              </a:rPr>
              <a:t>   -- </a:t>
            </a:r>
            <a:r>
              <a:rPr lang="zh-CN" altLang="en-US" sz="2000" b="1" dirty="0">
                <a:latin typeface="宋体" charset="-122"/>
              </a:rPr>
              <a:t>急性者 </a:t>
            </a:r>
            <a:r>
              <a:rPr lang="en-US" altLang="zh-CN" b="1" dirty="0">
                <a:latin typeface="宋体" charset="-122"/>
              </a:rPr>
              <a:t>-- </a:t>
            </a:r>
            <a:r>
              <a:rPr lang="zh-CN" altLang="en-US" b="1" dirty="0">
                <a:latin typeface="宋体" charset="-122"/>
              </a:rPr>
              <a:t>可以表现为突发的意识障碍</a:t>
            </a:r>
            <a:endParaRPr lang="en-US" altLang="zh-CN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charset="-122"/>
              </a:rPr>
              <a:t>                         </a:t>
            </a:r>
            <a:r>
              <a:rPr lang="zh-CN" altLang="en-US" b="1" dirty="0" smtClean="0">
                <a:latin typeface="宋体" charset="-122"/>
              </a:rPr>
              <a:t> 精神</a:t>
            </a:r>
            <a:r>
              <a:rPr lang="zh-CN" altLang="en-US" b="1" dirty="0">
                <a:latin typeface="宋体" charset="-122"/>
              </a:rPr>
              <a:t>症状癫痫发作</a:t>
            </a:r>
            <a:endParaRPr lang="en-US" altLang="zh-CN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charset="-122"/>
              </a:rPr>
              <a:t>                         </a:t>
            </a:r>
            <a:r>
              <a:rPr lang="zh-CN" altLang="en-US" b="1" dirty="0" smtClean="0">
                <a:latin typeface="宋体" charset="-122"/>
              </a:rPr>
              <a:t> 构</a:t>
            </a:r>
            <a:r>
              <a:rPr lang="zh-CN" altLang="en-US" b="1" dirty="0">
                <a:latin typeface="宋体" charset="-122"/>
              </a:rPr>
              <a:t>音障碍</a:t>
            </a:r>
            <a:endParaRPr lang="en-US" altLang="zh-CN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charset="-122"/>
              </a:rPr>
              <a:t>                        </a:t>
            </a:r>
            <a:r>
              <a:rPr lang="zh-CN" altLang="en-US" b="1" dirty="0" smtClean="0">
                <a:latin typeface="宋体" charset="-122"/>
              </a:rPr>
              <a:t>  </a:t>
            </a:r>
            <a:r>
              <a:rPr lang="zh-CN" altLang="en-US" b="1" dirty="0">
                <a:latin typeface="宋体" charset="-122"/>
              </a:rPr>
              <a:t>甚至发展为植物状态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1547813" y="4149725"/>
            <a:ext cx="7345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宋体" charset="-122"/>
              </a:rPr>
              <a:t> -- </a:t>
            </a:r>
            <a:r>
              <a:rPr lang="zh-CN" altLang="en-US" sz="2000" b="1" dirty="0">
                <a:latin typeface="宋体" charset="-122"/>
              </a:rPr>
              <a:t>慢性脑病 </a:t>
            </a:r>
            <a:r>
              <a:rPr lang="en-US" altLang="zh-CN" b="1" dirty="0">
                <a:latin typeface="宋体" charset="-122"/>
              </a:rPr>
              <a:t>-- </a:t>
            </a:r>
            <a:r>
              <a:rPr lang="zh-CN" altLang="en-US" b="1" dirty="0">
                <a:latin typeface="宋体" charset="-122"/>
              </a:rPr>
              <a:t>主要表现为进行性全面痴呆</a:t>
            </a:r>
            <a:endParaRPr lang="en-US" altLang="zh-CN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charset="-122"/>
              </a:rPr>
              <a:t>                 </a:t>
            </a:r>
            <a:r>
              <a:rPr lang="zh-CN" altLang="en-US" b="1" dirty="0" smtClean="0">
                <a:latin typeface="宋体" charset="-122"/>
              </a:rPr>
              <a:t>情感淡漠</a:t>
            </a:r>
            <a:r>
              <a:rPr lang="zh-CN" altLang="en-US" b="1" dirty="0">
                <a:latin typeface="宋体" charset="-122"/>
              </a:rPr>
              <a:t>、精神运动迟滞</a:t>
            </a:r>
            <a:endParaRPr lang="en-US" altLang="zh-CN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charset="-122"/>
              </a:rPr>
              <a:t>                 构音障碍、吞咽困难</a:t>
            </a:r>
            <a:endParaRPr lang="en-US" altLang="zh-CN" b="1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charset="-122"/>
              </a:rPr>
              <a:t>                 部分或完全性大脑半球间失联合综合征 </a:t>
            </a:r>
            <a:endParaRPr lang="zh-CN" alt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1187450" y="1773238"/>
            <a:ext cx="199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4716016" y="2636912"/>
            <a:ext cx="39306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宋体" charset="-122"/>
              </a:rPr>
              <a:t>CT</a:t>
            </a:r>
            <a:r>
              <a:rPr lang="zh-CN" altLang="en-US" sz="2400" b="1">
                <a:latin typeface="宋体" charset="-122"/>
              </a:rPr>
              <a:t>表现：</a:t>
            </a:r>
            <a:endParaRPr lang="en-US" altLang="zh-CN" sz="2400" b="1">
              <a:latin typeface="宋体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胼胝体压部、体部和</a:t>
            </a:r>
            <a:r>
              <a:rPr lang="en-US" altLang="zh-CN" sz="2000" b="1">
                <a:latin typeface="宋体" charset="-122"/>
              </a:rPr>
              <a:t>(</a:t>
            </a:r>
            <a:r>
              <a:rPr lang="zh-CN" altLang="en-US" sz="2000" b="1">
                <a:latin typeface="宋体" charset="-122"/>
              </a:rPr>
              <a:t>或</a:t>
            </a:r>
            <a:r>
              <a:rPr lang="en-US" altLang="zh-CN" sz="2000" b="1">
                <a:latin typeface="宋体" charset="-122"/>
              </a:rPr>
              <a:t>)</a:t>
            </a:r>
            <a:r>
              <a:rPr lang="zh-CN" altLang="en-US" sz="2000" b="1">
                <a:latin typeface="宋体" charset="-122"/>
              </a:rPr>
              <a:t>膝部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宋体" charset="-122"/>
              </a:rPr>
              <a:t>   大片对称性低密度影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增强扫描无强化</a:t>
            </a:r>
            <a:endParaRPr lang="zh-CN" altLang="en-US" sz="2000" b="1"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880" r="64032" b="49391"/>
          <a:stretch>
            <a:fillRect/>
          </a:stretch>
        </p:blipFill>
        <p:spPr bwMode="auto">
          <a:xfrm>
            <a:off x="1259632" y="2636912"/>
            <a:ext cx="31527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箭头 5"/>
          <p:cNvSpPr/>
          <p:nvPr/>
        </p:nvSpPr>
        <p:spPr>
          <a:xfrm>
            <a:off x="2987674" y="4868863"/>
            <a:ext cx="288181" cy="5763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1187450" y="1773238"/>
            <a:ext cx="199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1258888" y="2349500"/>
            <a:ext cx="7416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宋体" charset="-122"/>
              </a:rPr>
              <a:t>  -- </a:t>
            </a:r>
            <a:r>
              <a:rPr lang="zh-CN" altLang="en-US" sz="2000" b="1">
                <a:latin typeface="宋体" charset="-122"/>
              </a:rPr>
              <a:t>胼胝体压部、体部和</a:t>
            </a:r>
            <a:r>
              <a:rPr lang="en-US" altLang="zh-CN" sz="2000" b="1">
                <a:latin typeface="宋体" charset="-122"/>
              </a:rPr>
              <a:t>(</a:t>
            </a:r>
            <a:r>
              <a:rPr lang="zh-CN" altLang="en-US" sz="2000" b="1">
                <a:latin typeface="宋体" charset="-122"/>
              </a:rPr>
              <a:t>或</a:t>
            </a:r>
            <a:r>
              <a:rPr lang="en-US" altLang="zh-CN" sz="2000" b="1">
                <a:latin typeface="宋体" charset="-122"/>
              </a:rPr>
              <a:t>)</a:t>
            </a:r>
            <a:r>
              <a:rPr lang="zh-CN" altLang="en-US" sz="2000" b="1">
                <a:latin typeface="宋体" charset="-122"/>
              </a:rPr>
              <a:t>膝部大片对称性的弥漫性肿胀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  T1WI</a:t>
            </a:r>
            <a:r>
              <a:rPr lang="zh-CN" altLang="en-US" sz="2000" b="1">
                <a:latin typeface="宋体" charset="-122"/>
              </a:rPr>
              <a:t>呈等或稍低信号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  T2WI</a:t>
            </a:r>
            <a:r>
              <a:rPr lang="zh-CN" altLang="en-US" sz="2000" b="1">
                <a:latin typeface="宋体" charset="-122"/>
              </a:rPr>
              <a:t>呈高信号</a:t>
            </a:r>
            <a:r>
              <a:rPr lang="en-US" altLang="zh-CN" sz="2000" b="1">
                <a:latin typeface="宋体" charset="-122"/>
              </a:rPr>
              <a:t>,</a:t>
            </a:r>
            <a:r>
              <a:rPr lang="zh-CN" altLang="en-US" sz="2000" b="1">
                <a:latin typeface="宋体" charset="-122"/>
              </a:rPr>
              <a:t>代表水肿和脱髓鞘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  </a:t>
            </a:r>
            <a:r>
              <a:rPr lang="zh-CN" altLang="en-US" sz="2000" b="1">
                <a:latin typeface="宋体" charset="-122"/>
              </a:rPr>
              <a:t>增强扫描无强化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</a:t>
            </a:r>
            <a:r>
              <a:rPr lang="en-US" altLang="zh-CN" sz="2000" b="1">
                <a:latin typeface="宋体" charset="-122"/>
              </a:rPr>
              <a:t>-- </a:t>
            </a:r>
            <a:r>
              <a:rPr lang="zh-CN" altLang="en-US" sz="2000" b="1">
                <a:latin typeface="宋体" charset="-122"/>
              </a:rPr>
              <a:t>慢性期病变：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 </a:t>
            </a:r>
            <a:r>
              <a:rPr lang="zh-CN" altLang="en-US" sz="2000" b="1">
                <a:latin typeface="宋体" charset="-122"/>
              </a:rPr>
              <a:t> </a:t>
            </a:r>
            <a:r>
              <a:rPr lang="en-US" altLang="zh-CN" sz="2000" b="1">
                <a:latin typeface="宋体" charset="-122"/>
              </a:rPr>
              <a:t>T1WI</a:t>
            </a:r>
            <a:r>
              <a:rPr lang="zh-CN" altLang="en-US" sz="2000" b="1">
                <a:latin typeface="宋体" charset="-122"/>
              </a:rPr>
              <a:t>呈低信号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</a:rPr>
              <a:t>     T2WI</a:t>
            </a:r>
            <a:r>
              <a:rPr lang="zh-CN" altLang="en-US" sz="2000" b="1">
                <a:latin typeface="宋体" charset="-122"/>
              </a:rPr>
              <a:t>呈高信号</a:t>
            </a:r>
            <a:endParaRPr lang="en-US" altLang="zh-CN" sz="2000" b="1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</a:rPr>
              <a:t>     部分病例可出现胼胝体囊变和萎缩</a:t>
            </a:r>
            <a:endParaRPr lang="zh-CN" alt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/>
          <a:srcRect l="68854" r="1323" b="49858"/>
          <a:stretch>
            <a:fillRect/>
          </a:stretch>
        </p:blipFill>
        <p:spPr bwMode="auto">
          <a:xfrm>
            <a:off x="1258888" y="2276475"/>
            <a:ext cx="25304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 l="36397" r="32901" b="49858"/>
          <a:stretch>
            <a:fillRect/>
          </a:stretch>
        </p:blipFill>
        <p:spPr bwMode="auto">
          <a:xfrm>
            <a:off x="3708400" y="2276475"/>
            <a:ext cx="26035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5" name="下箭头 4"/>
          <p:cNvSpPr/>
          <p:nvPr/>
        </p:nvSpPr>
        <p:spPr>
          <a:xfrm flipH="1">
            <a:off x="5003800" y="2636838"/>
            <a:ext cx="46038" cy="619125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2700338" y="2852738"/>
            <a:ext cx="44450" cy="423862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>
            <a:off x="2484438" y="4365625"/>
            <a:ext cx="2159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>
            <a:off x="4932363" y="4292600"/>
            <a:ext cx="215900" cy="649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1258888" y="5516563"/>
            <a:ext cx="1843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宋体" charset="-122"/>
              </a:rPr>
              <a:t>T1WI</a:t>
            </a:r>
            <a:r>
              <a:rPr lang="zh-CN" altLang="en-US" sz="1600" b="1">
                <a:latin typeface="宋体" charset="-122"/>
              </a:rPr>
              <a:t>呈等稍低信号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20489" name="矩形 11"/>
          <p:cNvSpPr>
            <a:spLocks noChangeArrowheads="1"/>
          </p:cNvSpPr>
          <p:nvPr/>
        </p:nvSpPr>
        <p:spPr bwMode="auto">
          <a:xfrm>
            <a:off x="3779838" y="5589588"/>
            <a:ext cx="2670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宋体" charset="-122"/>
              </a:rPr>
              <a:t>T2WI</a:t>
            </a:r>
            <a:r>
              <a:rPr lang="zh-CN" altLang="en-US" sz="1600" b="1">
                <a:latin typeface="宋体" charset="-122"/>
              </a:rPr>
              <a:t>呈稍高信号，边界模糊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20490" name="矩形 12"/>
          <p:cNvSpPr>
            <a:spLocks noChangeArrowheads="1"/>
          </p:cNvSpPr>
          <p:nvPr/>
        </p:nvSpPr>
        <p:spPr bwMode="auto">
          <a:xfrm>
            <a:off x="1835150" y="623728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Times New Roman" pitchFamily="18" charset="0"/>
              </a:rPr>
              <a:t>酒精中毒酒精中毒导致胼胝体变性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20491" name="矩形 13"/>
          <p:cNvSpPr>
            <a:spLocks noChangeArrowheads="1"/>
          </p:cNvSpPr>
          <p:nvPr/>
        </p:nvSpPr>
        <p:spPr bwMode="auto">
          <a:xfrm>
            <a:off x="1187450" y="1773238"/>
            <a:ext cx="199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endParaRPr lang="zh-CN" alt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1042988" y="90805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>
                <a:latin typeface="宋体" charset="-122"/>
              </a:rPr>
              <a:t> 酒精中毒性脑病 </a:t>
            </a:r>
            <a:r>
              <a:rPr lang="en-US" altLang="zh-CN" sz="2400" b="1">
                <a:latin typeface="宋体" charset="-122"/>
              </a:rPr>
              <a:t>---</a:t>
            </a:r>
            <a:r>
              <a:rPr lang="zh-CN" altLang="zh-CN" sz="2400" b="1">
                <a:latin typeface="宋体" charset="-122"/>
              </a:rPr>
              <a:t>胼胝体变性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1187450" y="1773238"/>
            <a:ext cx="199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b="1">
                <a:latin typeface="宋体" charset="-122"/>
              </a:rPr>
              <a:t> 影像学特征</a:t>
            </a:r>
            <a:endParaRPr lang="zh-CN" altLang="en-US" sz="2400">
              <a:latin typeface="Times New Roman" pitchFamily="18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755" t="51805" r="33334"/>
          <a:stretch>
            <a:fillRect/>
          </a:stretch>
        </p:blipFill>
        <p:spPr bwMode="auto">
          <a:xfrm>
            <a:off x="1403350" y="2420938"/>
            <a:ext cx="53292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619250" y="5516563"/>
            <a:ext cx="227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宋体" charset="-122"/>
              </a:rPr>
              <a:t>增强扫描病灶无强化</a:t>
            </a:r>
            <a:endParaRPr lang="zh-CN" alt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PPT助手_模板_1937</Template>
  <TotalTime>363</TotalTime>
  <Words>1330</Words>
  <Application>Microsoft Office PowerPoint</Application>
  <PresentationFormat>全屏显示(4:3)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Default Design</vt:lpstr>
      <vt:lpstr>酒精中毒性脑病影像学表现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  发病机制与以下因素有关：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酒精中毒性脑病影像学表现</dc:title>
  <cp:lastModifiedBy>微软系统</cp:lastModifiedBy>
  <cp:revision>76</cp:revision>
  <dcterms:modified xsi:type="dcterms:W3CDTF">2014-05-17T11:13:59Z</dcterms:modified>
</cp:coreProperties>
</file>