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64" r:id="rId2"/>
    <p:sldId id="265" r:id="rId3"/>
    <p:sldId id="266" r:id="rId4"/>
    <p:sldId id="300" r:id="rId5"/>
    <p:sldId id="301" r:id="rId6"/>
    <p:sldId id="293" r:id="rId7"/>
    <p:sldId id="294" r:id="rId8"/>
    <p:sldId id="302" r:id="rId9"/>
    <p:sldId id="303" r:id="rId10"/>
    <p:sldId id="304" r:id="rId11"/>
    <p:sldId id="311" r:id="rId12"/>
    <p:sldId id="308" r:id="rId13"/>
    <p:sldId id="312" r:id="rId14"/>
    <p:sldId id="313" r:id="rId15"/>
    <p:sldId id="314" r:id="rId16"/>
    <p:sldId id="315" r:id="rId17"/>
    <p:sldId id="316" r:id="rId18"/>
    <p:sldId id="267" r:id="rId19"/>
    <p:sldId id="317" r:id="rId20"/>
    <p:sldId id="320" r:id="rId21"/>
    <p:sldId id="322" r:id="rId22"/>
    <p:sldId id="324" r:id="rId23"/>
    <p:sldId id="325" r:id="rId24"/>
    <p:sldId id="351" r:id="rId25"/>
    <p:sldId id="349" r:id="rId26"/>
    <p:sldId id="326" r:id="rId27"/>
    <p:sldId id="352" r:id="rId28"/>
    <p:sldId id="291" r:id="rId29"/>
    <p:sldId id="288" r:id="rId30"/>
    <p:sldId id="286" r:id="rId31"/>
    <p:sldId id="354" r:id="rId32"/>
    <p:sldId id="350" r:id="rId33"/>
    <p:sldId id="329" r:id="rId34"/>
    <p:sldId id="345" r:id="rId35"/>
    <p:sldId id="344" r:id="rId36"/>
    <p:sldId id="331" r:id="rId37"/>
    <p:sldId id="346" r:id="rId38"/>
    <p:sldId id="333" r:id="rId39"/>
    <p:sldId id="332" r:id="rId40"/>
    <p:sldId id="347" r:id="rId41"/>
    <p:sldId id="348" r:id="rId42"/>
    <p:sldId id="338" r:id="rId43"/>
    <p:sldId id="341" r:id="rId44"/>
    <p:sldId id="356" r:id="rId45"/>
    <p:sldId id="357" r:id="rId46"/>
    <p:sldId id="358" r:id="rId47"/>
    <p:sldId id="335" r:id="rId48"/>
    <p:sldId id="343" r:id="rId4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4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57B0B-46E0-4BA5-BC43-704177500439}" type="datetimeFigureOut">
              <a:rPr lang="zh-CN" altLang="en-US" smtClean="0"/>
              <a:pPr/>
              <a:t>2014-5-6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78BD6-A456-4074-9AC3-4E25D0981C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736600" y="3492500"/>
            <a:ext cx="3617913" cy="2713038"/>
          </a:xfrm>
          <a:ln/>
        </p:spPr>
      </p:sp>
      <p:sp>
        <p:nvSpPr>
          <p:cNvPr id="18435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871538" y="2674938"/>
            <a:ext cx="7408862" cy="34496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zh-CN" altLang="en-US"/>
              <a:t>索条形病变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 smtClean="0"/>
              <a:t>单击此处编辑母版副标题样式</a:t>
            </a:r>
            <a:endParaRPr lang="en-US" altLang="zh-CN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2014-5-6</a:t>
            </a:fld>
            <a:endParaRPr lang="zh-CN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2014-5-6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81800" y="1371600"/>
            <a:ext cx="1752600" cy="3962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524000" y="1371600"/>
            <a:ext cx="5105400" cy="3962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2014-5-6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2014-5-6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2014-5-6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524000" y="2438400"/>
            <a:ext cx="3429000" cy="289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05400" y="2438400"/>
            <a:ext cx="3429000" cy="289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2014-5-6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2014-5-6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2014-5-6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2014-5-6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2014-5-6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2014-5-6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37160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438400"/>
            <a:ext cx="7010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2014-5-6</a:t>
            </a:fld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charset="-122"/>
              </a:defRPr>
            </a:lvl1pPr>
          </a:lstStyle>
          <a:p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pic.baike.soso.com/p/20091021/20091021015234-13380502.jpg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://photo.blog.sina.com.cn/showpic.html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tupian.baike.com/a1_72_45_01300000190639123133453907916_jpg.html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D:\My Documents\My Pictures\花鸟\20110523_f4b77f10a93e318fce4cszSrPJ0coxRh.jpg"/>
          <p:cNvPicPr>
            <a:picLocks noChangeAspect="1" noChangeArrowheads="1"/>
          </p:cNvPicPr>
          <p:nvPr/>
        </p:nvPicPr>
        <p:blipFill>
          <a:blip r:embed="rId2" cstate="print"/>
          <a:srcRect l="20034" b="10101"/>
          <a:stretch>
            <a:fillRect/>
          </a:stretch>
        </p:blipFill>
        <p:spPr bwMode="auto">
          <a:xfrm>
            <a:off x="-18850" y="0"/>
            <a:ext cx="916285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副标题 2"/>
          <p:cNvSpPr txBox="1">
            <a:spLocks/>
          </p:cNvSpPr>
          <p:nvPr/>
        </p:nvSpPr>
        <p:spPr>
          <a:xfrm>
            <a:off x="1979712" y="486916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舒体" pitchFamily="2" charset="-122"/>
                <a:ea typeface="方正舒体" pitchFamily="2" charset="-122"/>
              </a:rPr>
              <a:t>西安市第一医院</a:t>
            </a:r>
            <a:endParaRPr kumimoji="0" lang="en-US" altLang="zh-CN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舒体" pitchFamily="2" charset="-122"/>
              <a:ea typeface="方正舒体" pitchFamily="2" charset="-122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zh-CN" altLang="en-US" sz="2800" b="1" kern="0" dirty="0" smtClean="0">
                <a:latin typeface="方正舒体" pitchFamily="2" charset="-122"/>
                <a:ea typeface="方正舒体" pitchFamily="2" charset="-122"/>
              </a:rPr>
              <a:t>医学影像科 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舒体" pitchFamily="2" charset="-122"/>
                <a:ea typeface="方正舒体" pitchFamily="2" charset="-122"/>
              </a:rPr>
              <a:t>惠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舒体" pitchFamily="2" charset="-122"/>
                <a:ea typeface="方正舒体" pitchFamily="2" charset="-122"/>
              </a:rPr>
              <a:t>志强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舒体" pitchFamily="2" charset="-122"/>
              <a:ea typeface="方正舒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544" y="764704"/>
            <a:ext cx="342754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latin typeface="方正舒体" pitchFamily="2" charset="-122"/>
                <a:ea typeface="方正舒体" pitchFamily="2" charset="-122"/>
                <a:cs typeface="Times New Roman" pitchFamily="18" charset="0"/>
              </a:rPr>
              <a:t>颅眶沟通性病变</a:t>
            </a:r>
            <a:endParaRPr lang="en-US" altLang="zh-CN" sz="3600" b="1" dirty="0" smtClean="0">
              <a:latin typeface="方正舒体" pitchFamily="2" charset="-122"/>
              <a:ea typeface="方正舒体" pitchFamily="2" charset="-122"/>
              <a:cs typeface="Times New Roman" pitchFamily="18" charset="0"/>
            </a:endParaRPr>
          </a:p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rPr>
              <a:t>影像学表现</a:t>
            </a:r>
            <a:endParaRPr lang="zh-CN" altLang="en-US" sz="3600" b="1" dirty="0">
              <a:latin typeface="方正舒体" pitchFamily="2" charset="-122"/>
              <a:ea typeface="方正舒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3" name="Picture 13" descr="P1010067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15002" t="5450" r="14101" b="21899"/>
          <a:stretch>
            <a:fillRect/>
          </a:stretch>
        </p:blipFill>
        <p:spPr bwMode="auto">
          <a:xfrm>
            <a:off x="1619672" y="1700808"/>
            <a:ext cx="2808287" cy="2160240"/>
          </a:xfrm>
          <a:prstGeom prst="rect">
            <a:avLst/>
          </a:prstGeom>
          <a:noFill/>
        </p:spPr>
      </p:pic>
      <p:pic>
        <p:nvPicPr>
          <p:cNvPr id="61454" name="Picture 14" descr="矢状T1WI"/>
          <p:cNvPicPr>
            <a:picLocks noChangeAspect="1" noChangeArrowheads="1"/>
          </p:cNvPicPr>
          <p:nvPr/>
        </p:nvPicPr>
        <p:blipFill>
          <a:blip r:embed="rId3" cstate="print"/>
          <a:srcRect l="11035" r="11733" b="8365"/>
          <a:stretch>
            <a:fillRect/>
          </a:stretch>
        </p:blipFill>
        <p:spPr bwMode="auto">
          <a:xfrm>
            <a:off x="4427984" y="3429000"/>
            <a:ext cx="2304256" cy="2592288"/>
          </a:xfrm>
          <a:prstGeom prst="rect">
            <a:avLst/>
          </a:prstGeom>
          <a:noFill/>
        </p:spPr>
      </p:pic>
      <p:pic>
        <p:nvPicPr>
          <p:cNvPr id="61455" name="Picture 15" descr="横段T2WI"/>
          <p:cNvPicPr>
            <a:picLocks noChangeAspect="1" noChangeArrowheads="1"/>
          </p:cNvPicPr>
          <p:nvPr/>
        </p:nvPicPr>
        <p:blipFill>
          <a:blip r:embed="rId4" cstate="print"/>
          <a:srcRect l="10999" r="16473" b="19512"/>
          <a:stretch>
            <a:fillRect/>
          </a:stretch>
        </p:blipFill>
        <p:spPr bwMode="auto">
          <a:xfrm>
            <a:off x="1619672" y="3645024"/>
            <a:ext cx="2808312" cy="2376264"/>
          </a:xfrm>
          <a:prstGeom prst="rect">
            <a:avLst/>
          </a:prstGeom>
          <a:noFill/>
        </p:spPr>
      </p:pic>
      <p:pic>
        <p:nvPicPr>
          <p:cNvPr id="61456" name="Picture 16" descr="增强后冠状"/>
          <p:cNvPicPr>
            <a:picLocks noChangeAspect="1" noChangeArrowheads="1"/>
          </p:cNvPicPr>
          <p:nvPr/>
        </p:nvPicPr>
        <p:blipFill>
          <a:blip r:embed="rId5" cstate="print"/>
          <a:srcRect l="15172" t="20104" r="17747" b="7020"/>
          <a:stretch>
            <a:fillRect/>
          </a:stretch>
        </p:blipFill>
        <p:spPr bwMode="auto">
          <a:xfrm>
            <a:off x="4427984" y="1700808"/>
            <a:ext cx="2308991" cy="1944216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1331640" y="548680"/>
            <a:ext cx="460094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颅眶视神经管沟通性病变</a:t>
            </a:r>
            <a:endParaRPr lang="en-US" altLang="zh-CN" sz="2800" b="1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---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视神经鞘脑膜瘤</a:t>
            </a:r>
            <a:endParaRPr lang="zh-CN" altLang="en-US" sz="2400" b="1" dirty="0"/>
          </a:p>
        </p:txBody>
      </p:sp>
      <p:sp>
        <p:nvSpPr>
          <p:cNvPr id="8" name="矩形 7"/>
          <p:cNvSpPr/>
          <p:nvPr/>
        </p:nvSpPr>
        <p:spPr>
          <a:xfrm>
            <a:off x="1547664" y="6021288"/>
            <a:ext cx="4572000" cy="6340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1" lang="zh-CN" altLang="en-US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视神经管扩大</a:t>
            </a:r>
            <a:endParaRPr kumimoji="1" lang="en-US" altLang="zh-CN" sz="16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1" lang="zh-CN" alt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邻近骨质增生</a:t>
            </a:r>
          </a:p>
        </p:txBody>
      </p:sp>
      <p:sp>
        <p:nvSpPr>
          <p:cNvPr id="9" name="矩形 8"/>
          <p:cNvSpPr/>
          <p:nvPr/>
        </p:nvSpPr>
        <p:spPr>
          <a:xfrm>
            <a:off x="3995936" y="6021288"/>
            <a:ext cx="4572000" cy="6340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zh-CN" altLang="en-US" sz="1600" b="1" kern="0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视神经不规则增粗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zh-CN" altLang="en-US" sz="1600" b="1" kern="0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钙化常见</a:t>
            </a:r>
            <a:endParaRPr lang="en-US" altLang="zh-CN" sz="1600" b="1" kern="0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674" name="Picture 2" descr="IMG_0005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 bwMode="auto">
          <a:xfrm>
            <a:off x="1547664" y="2060848"/>
            <a:ext cx="5379343" cy="3587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1331640" y="548680"/>
            <a:ext cx="460094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颅眶视神经管沟通性病变</a:t>
            </a:r>
            <a:endParaRPr lang="en-US" altLang="zh-CN" sz="2800" b="1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---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视神经鞘脑膜瘤</a:t>
            </a:r>
            <a:endParaRPr lang="zh-CN" alt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视神经脑膜瘤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132856"/>
            <a:ext cx="6198071" cy="3088090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1331640" y="548680"/>
            <a:ext cx="460094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颅眶视神经管沟通性病变</a:t>
            </a:r>
            <a:endParaRPr lang="en-US" altLang="zh-CN" sz="2800" b="1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---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视神经鞘脑膜瘤</a:t>
            </a:r>
            <a:endParaRPr lang="zh-CN" alt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475656" y="2276872"/>
            <a:ext cx="7128792" cy="2232248"/>
          </a:xfrm>
        </p:spPr>
        <p:txBody>
          <a:bodyPr/>
          <a:lstStyle/>
          <a:p>
            <a:pPr lvl="0" algn="l">
              <a:lnSpc>
                <a:spcPct val="200000"/>
              </a:lnSpc>
            </a:pP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原发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--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肿瘤血行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视神经鞘膜转移瘤</a:t>
            </a:r>
            <a:r>
              <a:rPr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/>
            </a:r>
            <a:br>
              <a:rPr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</a:b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继发</a:t>
            </a:r>
            <a:r>
              <a:rPr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--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肿瘤延续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视网膜母细胞瘤</a:t>
            </a:r>
            <a:r>
              <a:rPr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/>
            </a:r>
            <a:br>
              <a:rPr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</a:br>
            <a:r>
              <a:rPr lang="en-US" altLang="zh-CN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               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葡萄膜黑色素瘤</a:t>
            </a:r>
            <a:b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</a:b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31640" y="548680"/>
            <a:ext cx="4600940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颅眶视神经管沟通性病变</a:t>
            </a:r>
            <a:endParaRPr lang="en-US" altLang="zh-CN" sz="2800" b="1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  ---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视神经转移瘤</a:t>
            </a:r>
            <a:endParaRPr lang="zh-CN" alt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3766" r="50516" b="20572"/>
          <a:stretch>
            <a:fillRect/>
          </a:stretch>
        </p:blipFill>
        <p:spPr bwMode="auto">
          <a:xfrm>
            <a:off x="1835696" y="2348880"/>
            <a:ext cx="4536504" cy="2929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259632" y="5373216"/>
            <a:ext cx="51125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宋体" pitchFamily="2" charset="-122"/>
              <a:buChar char="‥"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sz="1600" b="1" dirty="0" err="1" smtClean="0">
                <a:latin typeface="宋体" pitchFamily="2" charset="-122"/>
                <a:ea typeface="宋体" pitchFamily="2" charset="-122"/>
              </a:rPr>
              <a:t>Rb</a:t>
            </a:r>
            <a:r>
              <a:rPr lang="zh-CN" altLang="en-US" sz="1600" b="1" dirty="0" smtClean="0">
                <a:latin typeface="宋体" pitchFamily="2" charset="-122"/>
                <a:ea typeface="宋体" pitchFamily="2" charset="-122"/>
              </a:rPr>
              <a:t>侵至眼球外</a:t>
            </a:r>
            <a:endParaRPr lang="en-US" altLang="zh-CN" sz="1600" b="1" dirty="0" smtClean="0">
              <a:latin typeface="宋体" pitchFamily="2" charset="-122"/>
              <a:ea typeface="宋体" pitchFamily="2" charset="-122"/>
            </a:endParaRPr>
          </a:p>
          <a:p>
            <a:pPr lvl="1"/>
            <a:r>
              <a:rPr lang="en-US" altLang="zh-CN" sz="1600" b="1" dirty="0" smtClean="0">
                <a:latin typeface="宋体" pitchFamily="2" charset="-122"/>
                <a:ea typeface="宋体" pitchFamily="2" charset="-122"/>
              </a:rPr>
              <a:t>    </a:t>
            </a:r>
            <a:r>
              <a:rPr lang="zh-CN" altLang="en-US" sz="1600" b="1" dirty="0" smtClean="0">
                <a:latin typeface="宋体" pitchFamily="2" charset="-122"/>
                <a:ea typeface="宋体" pitchFamily="2" charset="-122"/>
              </a:rPr>
              <a:t>呈不规则等密度肿块，无化</a:t>
            </a:r>
            <a:endParaRPr lang="en-US" altLang="zh-CN" sz="1600" b="1" dirty="0" smtClean="0">
              <a:latin typeface="宋体" pitchFamily="2" charset="-122"/>
              <a:ea typeface="宋体" pitchFamily="2" charset="-122"/>
            </a:endParaRPr>
          </a:p>
          <a:p>
            <a:pPr lvl="1">
              <a:buFont typeface="宋体" pitchFamily="2" charset="-122"/>
              <a:buChar char="‥"/>
            </a:pPr>
            <a:r>
              <a:rPr lang="zh-CN" altLang="en-US" sz="1600" b="1" dirty="0" smtClean="0">
                <a:latin typeface="宋体" pitchFamily="2" charset="-122"/>
                <a:ea typeface="宋体" pitchFamily="2" charset="-122"/>
              </a:rPr>
              <a:t> 累及视神经、视交叉、视束</a:t>
            </a:r>
            <a:endParaRPr lang="en-US" altLang="zh-CN" sz="1600" b="1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31640" y="548680"/>
            <a:ext cx="460094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颅眶视神经管沟通性病变</a:t>
            </a:r>
            <a:endParaRPr lang="en-US" altLang="zh-CN" sz="2800" b="1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---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视神经转移瘤</a:t>
            </a:r>
            <a:endParaRPr lang="zh-CN" altLang="en-US" sz="2400" b="1" dirty="0"/>
          </a:p>
        </p:txBody>
      </p:sp>
      <p:sp>
        <p:nvSpPr>
          <p:cNvPr id="7" name="矩形 6"/>
          <p:cNvSpPr/>
          <p:nvPr/>
        </p:nvSpPr>
        <p:spPr>
          <a:xfrm>
            <a:off x="1763688" y="1844824"/>
            <a:ext cx="3092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肿瘤延续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视网膜母细胞瘤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099" name="Picture 3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 b="25933"/>
          <a:stretch>
            <a:fillRect/>
          </a:stretch>
        </p:blipFill>
        <p:spPr bwMode="auto">
          <a:xfrm>
            <a:off x="1979712" y="1772816"/>
            <a:ext cx="3672408" cy="190178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</p:pic>
      <p:pic>
        <p:nvPicPr>
          <p:cNvPr id="644100" name="Picture 4"/>
          <p:cNvPicPr>
            <a:picLocks noChangeAspect="1" noChangeArrowheads="1"/>
          </p:cNvPicPr>
          <p:nvPr/>
        </p:nvPicPr>
        <p:blipFill>
          <a:blip r:embed="rId3" cstate="print">
            <a:lum bright="-24000"/>
          </a:blip>
          <a:srcRect b="18911"/>
          <a:stretch>
            <a:fillRect/>
          </a:stretch>
        </p:blipFill>
        <p:spPr bwMode="auto">
          <a:xfrm>
            <a:off x="1979712" y="3212976"/>
            <a:ext cx="3672408" cy="1944216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</p:pic>
      <p:sp>
        <p:nvSpPr>
          <p:cNvPr id="644102" name="Rectangle 6"/>
          <p:cNvSpPr>
            <a:spLocks noGrp="1" noChangeArrowheads="1"/>
          </p:cNvSpPr>
          <p:nvPr>
            <p:ph type="title"/>
          </p:nvPr>
        </p:nvSpPr>
        <p:spPr>
          <a:xfrm>
            <a:off x="827584" y="5157192"/>
            <a:ext cx="5940846" cy="1070992"/>
          </a:xfrm>
          <a:noFill/>
        </p:spPr>
        <p:txBody>
          <a:bodyPr/>
          <a:lstStyle/>
          <a:p>
            <a:pPr>
              <a:lnSpc>
                <a:spcPct val="150000"/>
              </a:lnSpc>
              <a:buFont typeface="宋体" pitchFamily="2" charset="-122"/>
              <a:buChar char="‥"/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视网膜母细胞瘤侵</a:t>
            </a: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及视神经和视交叉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/>
            </a:r>
            <a:b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</a:b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31640" y="548680"/>
            <a:ext cx="460094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颅眶视神经管沟通性病变</a:t>
            </a:r>
            <a:endParaRPr lang="en-US" altLang="zh-CN" sz="2800" b="1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---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视神经转移瘤</a:t>
            </a:r>
            <a:endParaRPr lang="zh-CN" alt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zh-CN" altLang="zh-CN" sz="3200"/>
          </a:p>
        </p:txBody>
      </p:sp>
      <p:pic>
        <p:nvPicPr>
          <p:cNvPr id="63494" name="Picture 6" descr="030"/>
          <p:cNvPicPr>
            <a:picLocks noChangeAspect="1" noChangeArrowheads="1"/>
          </p:cNvPicPr>
          <p:nvPr/>
        </p:nvPicPr>
        <p:blipFill>
          <a:blip r:embed="rId2" cstate="print"/>
          <a:srcRect l="13478" t="9828" r="13480" b="43165"/>
          <a:stretch>
            <a:fillRect/>
          </a:stretch>
        </p:blipFill>
        <p:spPr bwMode="auto">
          <a:xfrm>
            <a:off x="899592" y="2133600"/>
            <a:ext cx="3528392" cy="2519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3495" name="Picture 7" descr="031"/>
          <p:cNvPicPr>
            <a:picLocks noChangeAspect="1" noChangeArrowheads="1"/>
          </p:cNvPicPr>
          <p:nvPr/>
        </p:nvPicPr>
        <p:blipFill>
          <a:blip r:embed="rId3" cstate="print"/>
          <a:srcRect l="10541" t="27918" r="10868" b="29097"/>
          <a:stretch>
            <a:fillRect/>
          </a:stretch>
        </p:blipFill>
        <p:spPr bwMode="auto">
          <a:xfrm>
            <a:off x="4355976" y="2132856"/>
            <a:ext cx="3600400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71600" y="4869160"/>
            <a:ext cx="708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zh-CN" altLang="en-US" sz="2400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肺癌</a:t>
            </a:r>
            <a:r>
              <a:rPr lang="zh-CN" altLang="en-US" b="1" dirty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双侧视神经鞘及软脑膜转移瘤</a:t>
            </a:r>
          </a:p>
        </p:txBody>
      </p:sp>
      <p:sp>
        <p:nvSpPr>
          <p:cNvPr id="8" name="矩形 7"/>
          <p:cNvSpPr/>
          <p:nvPr/>
        </p:nvSpPr>
        <p:spPr>
          <a:xfrm>
            <a:off x="1331640" y="548680"/>
            <a:ext cx="460094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颅眶视神经管沟通性病变</a:t>
            </a:r>
            <a:endParaRPr lang="en-US" altLang="zh-CN" sz="2800" b="1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---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视神经转移瘤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71600" y="1916832"/>
            <a:ext cx="81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000" b="1" kern="0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 鉴别要点        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视神经胶质瘤          视神经鞘脑膜瘤</a:t>
            </a:r>
            <a:endParaRPr lang="zh-CN" altLang="en-US" sz="20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71600" y="2564904"/>
            <a:ext cx="7056784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宋体" pitchFamily="2" charset="-122"/>
              <a:buChar char="‥"/>
            </a:pPr>
            <a:r>
              <a:rPr lang="zh-CN" altLang="en-US" b="1" dirty="0" smtClean="0">
                <a:latin typeface="Arial" charset="0"/>
                <a:ea typeface="宋体" pitchFamily="2" charset="-122"/>
              </a:rPr>
              <a:t>   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好发年龄              儿童                   成人</a:t>
            </a:r>
          </a:p>
          <a:p>
            <a:pPr lv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宋体" pitchFamily="2" charset="-122"/>
              <a:buChar char="‥"/>
            </a:pP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 “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双轨”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“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靶”征       </a:t>
            </a:r>
            <a:r>
              <a:rPr lang="zh-CN" altLang="en-US" b="1" dirty="0" smtClean="0">
                <a:latin typeface="Arial" charset="0"/>
                <a:ea typeface="宋体" pitchFamily="2" charset="-122"/>
              </a:rPr>
              <a:t>无                                       有</a:t>
            </a:r>
            <a:endParaRPr lang="en-US" altLang="zh-CN" b="1" dirty="0" smtClean="0">
              <a:latin typeface="Arial" charset="0"/>
              <a:ea typeface="宋体" pitchFamily="2" charset="-122"/>
            </a:endParaRP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宋体" pitchFamily="2" charset="-122"/>
              <a:buChar char="‥"/>
            </a:pPr>
            <a:r>
              <a:rPr lang="zh-CN" altLang="en-US" b="1" dirty="0" smtClean="0">
                <a:latin typeface="Arial" charset="0"/>
                <a:ea typeface="宋体" pitchFamily="2" charset="-122"/>
              </a:rPr>
              <a:t>   侵犯部位                           视神经、视交叉                邻近脑膜</a:t>
            </a: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宋体" pitchFamily="2" charset="-122"/>
              <a:buChar char="‥"/>
            </a:pPr>
            <a:r>
              <a:rPr lang="zh-CN" altLang="en-US" b="1" dirty="0" smtClean="0">
                <a:latin typeface="Arial" charset="0"/>
                <a:ea typeface="宋体" pitchFamily="2" charset="-122"/>
              </a:rPr>
              <a:t>   蔓延途径                           视觉通路                            脑膜</a:t>
            </a:r>
            <a:endParaRPr lang="en-US" altLang="zh-CN" b="1" dirty="0" smtClean="0">
              <a:latin typeface="Arial" charset="0"/>
              <a:ea typeface="宋体" pitchFamily="2" charset="-122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宋体" pitchFamily="2" charset="-122"/>
              <a:buChar char="‥"/>
            </a:pPr>
            <a:r>
              <a:rPr lang="zh-CN" altLang="en-US" dirty="0" smtClean="0">
                <a:latin typeface="Arial" charset="0"/>
                <a:ea typeface="宋体" pitchFamily="2" charset="-122"/>
              </a:rPr>
              <a:t>   钙化                                  </a:t>
            </a:r>
            <a:r>
              <a:rPr lang="zh-CN" altLang="en-US" b="1" dirty="0" smtClean="0">
                <a:latin typeface="Arial" charset="0"/>
                <a:ea typeface="宋体" pitchFamily="2" charset="-122"/>
              </a:rPr>
              <a:t>无                                       有</a:t>
            </a:r>
            <a:endParaRPr lang="zh-CN" altLang="en-US" dirty="0" smtClean="0">
              <a:latin typeface="Arial" charset="0"/>
              <a:ea typeface="宋体" pitchFamily="2" charset="-122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宋体" pitchFamily="2" charset="-122"/>
              <a:buChar char="‥"/>
            </a:pPr>
            <a:r>
              <a:rPr lang="zh-CN" altLang="en-US" dirty="0" smtClean="0">
                <a:latin typeface="Arial" charset="0"/>
                <a:ea typeface="宋体" pitchFamily="2" charset="-122"/>
              </a:rPr>
              <a:t>   </a:t>
            </a:r>
            <a:r>
              <a:rPr lang="zh-CN" altLang="en-US" b="1" dirty="0" smtClean="0">
                <a:latin typeface="Arial" charset="0"/>
                <a:ea typeface="宋体" pitchFamily="2" charset="-122"/>
              </a:rPr>
              <a:t>邻近骨质改变                    视神经管扩大                    骨质增生    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</a:pPr>
            <a:endParaRPr lang="zh-CN" altLang="en-US" b="1" dirty="0" smtClean="0">
              <a:latin typeface="Arial" charset="0"/>
              <a:ea typeface="宋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31640" y="404664"/>
            <a:ext cx="460094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颅眶视神经管沟通性病变</a:t>
            </a:r>
            <a:endParaRPr lang="en-US" altLang="zh-CN" sz="2800" b="1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---</a:t>
            </a:r>
            <a:r>
              <a:rPr lang="zh-CN" altLang="en-US" sz="2400" b="1" kern="0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鉴别诊断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03648" y="692696"/>
            <a:ext cx="42402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颅眶眶上裂沟通性病变</a:t>
            </a:r>
            <a:endParaRPr lang="zh-CN" altLang="en-US" b="1" dirty="0"/>
          </a:p>
        </p:txBody>
      </p:sp>
      <p:sp>
        <p:nvSpPr>
          <p:cNvPr id="3" name="矩形 2"/>
          <p:cNvSpPr/>
          <p:nvPr/>
        </p:nvSpPr>
        <p:spPr>
          <a:xfrm>
            <a:off x="1403648" y="1556792"/>
            <a:ext cx="63367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 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神经鞘瘤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 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脑膜瘤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 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炎性假瘤</a:t>
            </a:r>
            <a:endParaRPr lang="en-US" altLang="zh-CN" sz="2400" b="1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 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皮样囊肿</a:t>
            </a:r>
            <a:endParaRPr lang="en-US" altLang="zh-CN" sz="2400" b="1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 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Tolosa-Hunt综合征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颈动脉海绵窦瘘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03648" y="692696"/>
            <a:ext cx="424026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颅眶眶上裂沟通性病变</a:t>
            </a:r>
            <a:endParaRPr lang="en-US" altLang="zh-CN" sz="2800" b="1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---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神经鞘瘤</a:t>
            </a:r>
            <a:endParaRPr lang="zh-CN" altLang="en-US" sz="2400" b="1" dirty="0"/>
          </a:p>
        </p:txBody>
      </p:sp>
      <p:sp>
        <p:nvSpPr>
          <p:cNvPr id="3" name="矩形 2"/>
          <p:cNvSpPr/>
          <p:nvPr/>
        </p:nvSpPr>
        <p:spPr>
          <a:xfrm>
            <a:off x="1691680" y="2060848"/>
            <a:ext cx="597666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21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～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50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岁</a:t>
            </a:r>
            <a:r>
              <a:rPr lang="zh-CN" altLang="en-US" sz="2000" b="1" kern="0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多见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，平均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38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岁</a:t>
            </a:r>
            <a:endParaRPr lang="en-US" altLang="zh-CN" sz="20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发生于感觉神经干及其小分支</a:t>
            </a:r>
            <a:endParaRPr lang="en-US" altLang="zh-CN" sz="20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多见于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眶上部内侧</a:t>
            </a:r>
            <a:r>
              <a:rPr lang="zh-CN" altLang="zh-CN" sz="2000" dirty="0" smtClean="0"/>
              <a:t>后段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  肿瘤常呈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哑铃形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与眼眶长轴一致</a:t>
            </a:r>
            <a:endParaRPr lang="en-US" altLang="zh-CN" sz="20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  边界清楚、光滑</a:t>
            </a: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,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易囊变</a:t>
            </a:r>
            <a:endParaRPr lang="en-US" altLang="zh-CN" sz="20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  中等不均匀强化</a:t>
            </a:r>
            <a:endParaRPr lang="en-US" altLang="zh-CN" sz="20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  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眶上裂扩大</a:t>
            </a:r>
            <a:endParaRPr lang="en-US" altLang="zh-CN" sz="20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0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altLang="zh-CN" sz="20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zh-CN" altLang="en-US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buFont typeface="Arial" pitchFamily="34" charset="0"/>
              <a:buChar char="•"/>
            </a:pPr>
            <a:endParaRPr lang="zh-CN" altLang="en-US" sz="2000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>
              <a:buFont typeface="Arial" pitchFamily="34" charset="0"/>
              <a:buChar char="•"/>
            </a:pP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buFont typeface="Arial" pitchFamily="34" charset="0"/>
              <a:buChar char="•"/>
            </a:pP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buFont typeface="Arial" pitchFamily="34" charset="0"/>
              <a:buChar char="•"/>
            </a:pP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buFont typeface="Arial" pitchFamily="34" charset="0"/>
              <a:buChar char="•"/>
            </a:pPr>
            <a:endParaRPr lang="zh-CN" altLang="en-US" sz="2000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31640" y="90872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 颅眶沟通性病变</a:t>
            </a:r>
            <a:endParaRPr lang="zh-CN" altLang="en-US" sz="2800" dirty="0" smtClean="0"/>
          </a:p>
        </p:txBody>
      </p:sp>
      <p:sp>
        <p:nvSpPr>
          <p:cNvPr id="4" name="矩形 3"/>
          <p:cNvSpPr/>
          <p:nvPr/>
        </p:nvSpPr>
        <p:spPr>
          <a:xfrm>
            <a:off x="1475656" y="2060848"/>
            <a:ext cx="633670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  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视神经管沟通性病变</a:t>
            </a:r>
            <a:endParaRPr lang="en-US" altLang="zh-CN" sz="2400" b="1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zh-CN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 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眶上裂沟通性病变</a:t>
            </a:r>
            <a:endParaRPr lang="en-US" altLang="zh-CN" sz="2400" b="1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zh-CN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 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眶骨其它途径沟通性病变</a:t>
            </a:r>
            <a:endParaRPr lang="en-US" altLang="zh-CN" sz="2400" b="1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 （穿支血管间隙及骨质破坏缺损区等）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557" name="Picture 2053" descr="CT2000-5-16-02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l="9556" r="14097"/>
          <a:stretch>
            <a:fillRect/>
          </a:stretch>
        </p:blipFill>
        <p:spPr bwMode="auto">
          <a:xfrm>
            <a:off x="1907704" y="1916832"/>
            <a:ext cx="2880850" cy="2992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1403648" y="692696"/>
            <a:ext cx="424026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颅眶眶上裂沟通性病变</a:t>
            </a:r>
            <a:endParaRPr lang="en-US" altLang="zh-CN" sz="2800" b="1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---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神经鞘瘤</a:t>
            </a:r>
            <a:endParaRPr lang="zh-CN" altLang="en-US" sz="2400" b="1" dirty="0"/>
          </a:p>
        </p:txBody>
      </p:sp>
      <p:sp>
        <p:nvSpPr>
          <p:cNvPr id="8" name="矩形 7"/>
          <p:cNvSpPr/>
          <p:nvPr/>
        </p:nvSpPr>
        <p:spPr>
          <a:xfrm>
            <a:off x="5076056" y="2492896"/>
            <a:ext cx="4572000" cy="18004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见于</a:t>
            </a:r>
            <a:r>
              <a:rPr lang="zh-CN" altLang="en-US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眶上部内侧</a:t>
            </a:r>
            <a:r>
              <a:rPr lang="zh-CN" altLang="zh-CN" b="1" dirty="0" smtClean="0">
                <a:latin typeface="宋体" pitchFamily="2" charset="-122"/>
                <a:ea typeface="宋体" pitchFamily="2" charset="-122"/>
              </a:rPr>
              <a:t>后段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  肿瘤常呈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哑铃形</a:t>
            </a:r>
            <a:r>
              <a:rPr lang="zh-CN" altLang="en-US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与眼眶长轴一致</a:t>
            </a:r>
            <a:endParaRPr lang="en-US" altLang="zh-CN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  边界清楚、光滑</a:t>
            </a:r>
            <a:r>
              <a:rPr lang="en-US" altLang="zh-CN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,</a:t>
            </a:r>
            <a:r>
              <a:rPr lang="zh-CN" altLang="en-US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易囊变</a:t>
            </a:r>
            <a:endParaRPr lang="en-US" altLang="zh-CN" b="1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zh-CN" altLang="en-US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  眶上裂扩大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:\Mydocbak\wuenh\医学影像学第五版总论课件\图及像片\眼眶肿瘤\IMG_0082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715078" y="2060848"/>
            <a:ext cx="5089169" cy="3943204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1403648" y="692696"/>
            <a:ext cx="424026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颅眶眶上裂沟通性病变</a:t>
            </a:r>
            <a:endParaRPr lang="en-US" altLang="zh-CN" sz="2800" b="1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---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神经鞘瘤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http://images.ewsos.com/picture/disease/Image/201004031459101200.jpg"/>
          <p:cNvPicPr/>
          <p:nvPr/>
        </p:nvPicPr>
        <p:blipFill>
          <a:blip r:embed="rId2" cstate="print">
            <a:lum contrast="20000"/>
          </a:blip>
          <a:srcRect l="5613" t="26976" r="56891" b="49716"/>
          <a:stretch>
            <a:fillRect/>
          </a:stretch>
        </p:blipFill>
        <p:spPr bwMode="auto">
          <a:xfrm>
            <a:off x="1763688" y="1988840"/>
            <a:ext cx="266429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http://images.ewsos.com/picture/disease/Image/201004031459101200.jpg"/>
          <p:cNvPicPr/>
          <p:nvPr/>
        </p:nvPicPr>
        <p:blipFill>
          <a:blip r:embed="rId2" cstate="print">
            <a:lum contrast="20000"/>
          </a:blip>
          <a:srcRect l="54312" t="26976" r="3113" b="49716"/>
          <a:stretch>
            <a:fillRect/>
          </a:stretch>
        </p:blipFill>
        <p:spPr bwMode="auto">
          <a:xfrm>
            <a:off x="4499992" y="1988840"/>
            <a:ext cx="2592288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1403648" y="692696"/>
            <a:ext cx="424026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颅眶眶上裂沟通性病变</a:t>
            </a:r>
            <a:endParaRPr lang="en-US" altLang="zh-CN" sz="2800" b="1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---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神经鞘瘤</a:t>
            </a:r>
            <a:endParaRPr lang="zh-CN" altLang="en-US" sz="2400" b="1" dirty="0"/>
          </a:p>
        </p:txBody>
      </p:sp>
      <p:pic>
        <p:nvPicPr>
          <p:cNvPr id="9" name="图片 8" descr="http://images.ewsos.com/picture/disease/Image/201004031459101200.jpg"/>
          <p:cNvPicPr/>
          <p:nvPr/>
        </p:nvPicPr>
        <p:blipFill>
          <a:blip r:embed="rId2" cstate="print">
            <a:lum contrast="10000"/>
          </a:blip>
          <a:srcRect l="4167" t="63844" r="54167" b="11879"/>
          <a:stretch>
            <a:fillRect/>
          </a:stretch>
        </p:blipFill>
        <p:spPr bwMode="auto">
          <a:xfrm>
            <a:off x="1763688" y="4149080"/>
            <a:ext cx="208823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 descr="http://images.ewsos.com/picture/disease/Image/201004031459101200.jpg"/>
          <p:cNvPicPr/>
          <p:nvPr/>
        </p:nvPicPr>
        <p:blipFill>
          <a:blip r:embed="rId2" cstate="print">
            <a:lum contrast="10000"/>
          </a:blip>
          <a:srcRect l="54167" t="63844" r="3125" b="15065"/>
          <a:stretch>
            <a:fillRect/>
          </a:stretch>
        </p:blipFill>
        <p:spPr bwMode="auto">
          <a:xfrm>
            <a:off x="3059832" y="4149080"/>
            <a:ext cx="266429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 descr="http://images.ewsos.com/picture/disease/Image/201004031459111201.jpg"/>
          <p:cNvPicPr/>
          <p:nvPr/>
        </p:nvPicPr>
        <p:blipFill>
          <a:blip r:embed="rId3" cstate="print"/>
          <a:srcRect l="5906" t="1038" r="67101" b="78489"/>
          <a:stretch>
            <a:fillRect/>
          </a:stretch>
        </p:blipFill>
        <p:spPr bwMode="auto">
          <a:xfrm>
            <a:off x="5004048" y="4149080"/>
            <a:ext cx="208823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76872"/>
            <a:ext cx="4035425" cy="276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 cstate="print"/>
          <a:srcRect l="8922" r="39330"/>
          <a:stretch>
            <a:fillRect/>
          </a:stretch>
        </p:blipFill>
        <p:spPr bwMode="auto">
          <a:xfrm>
            <a:off x="2771800" y="2276872"/>
            <a:ext cx="2088232" cy="27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644008" y="2276872"/>
            <a:ext cx="4035425" cy="2713038"/>
          </a:xfrm>
          <a:ln/>
        </p:spPr>
      </p:pic>
      <p:sp>
        <p:nvSpPr>
          <p:cNvPr id="7" name="矩形 6"/>
          <p:cNvSpPr/>
          <p:nvPr/>
        </p:nvSpPr>
        <p:spPr>
          <a:xfrm>
            <a:off x="1403648" y="692696"/>
            <a:ext cx="424026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颅眶眶上裂沟通性病变</a:t>
            </a:r>
            <a:endParaRPr lang="en-US" altLang="zh-CN" sz="2800" b="1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---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神经鞘瘤</a:t>
            </a:r>
            <a:endParaRPr lang="zh-CN" altLang="en-US" sz="2400" b="1" dirty="0"/>
          </a:p>
        </p:txBody>
      </p:sp>
      <p:sp>
        <p:nvSpPr>
          <p:cNvPr id="6" name="矩形 5"/>
          <p:cNvSpPr/>
          <p:nvPr/>
        </p:nvSpPr>
        <p:spPr>
          <a:xfrm>
            <a:off x="539552" y="5013176"/>
            <a:ext cx="183896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眶上部内侧</a:t>
            </a:r>
            <a:r>
              <a:rPr lang="zh-CN" altLang="zh-CN" sz="1600" b="1" dirty="0" smtClean="0">
                <a:latin typeface="宋体" pitchFamily="2" charset="-122"/>
                <a:ea typeface="宋体" pitchFamily="2" charset="-122"/>
              </a:rPr>
              <a:t>后段</a:t>
            </a:r>
            <a:endParaRPr lang="en-US" altLang="zh-CN" sz="1600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zh-CN" sz="1600" b="1" dirty="0" smtClean="0">
                <a:latin typeface="宋体" pitchFamily="2" charset="-122"/>
                <a:ea typeface="宋体" pitchFamily="2" charset="-122"/>
                <a:cs typeface="宋体" pitchFamily="2" charset="-122"/>
              </a:rPr>
              <a:t>串珠状、梭形</a:t>
            </a:r>
            <a:endParaRPr lang="en-US" altLang="zh-CN" sz="1600" b="1" dirty="0" smtClean="0"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600" b="1" dirty="0" smtClean="0">
                <a:latin typeface="宋体" pitchFamily="2" charset="-122"/>
                <a:ea typeface="宋体" pitchFamily="2" charset="-122"/>
              </a:rPr>
              <a:t>眶上裂扩大</a:t>
            </a:r>
            <a:endParaRPr lang="en-US" altLang="zh-CN" sz="16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600" b="1" dirty="0" smtClean="0">
                <a:latin typeface="宋体" pitchFamily="2" charset="-122"/>
                <a:ea typeface="宋体" pitchFamily="2" charset="-122"/>
              </a:rPr>
              <a:t>海绵窦增宽、膨隆</a:t>
            </a:r>
            <a:endParaRPr lang="zh-CN" altLang="en-US" sz="16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08304" y="220486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 smtClean="0">
                <a:latin typeface="宋体" pitchFamily="2" charset="-122"/>
                <a:ea typeface="宋体" pitchFamily="2" charset="-122"/>
              </a:rPr>
              <a:t>瘤内囊性变</a:t>
            </a:r>
            <a:endParaRPr lang="zh-CN" altLang="en-US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1475656" y="1844824"/>
            <a:ext cx="2602235" cy="24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/>
          <a:stretch>
            <a:fillRect/>
          </a:stretch>
        </p:blipFill>
        <p:spPr bwMode="auto">
          <a:xfrm>
            <a:off x="3923928" y="1844824"/>
            <a:ext cx="2592288" cy="2340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>
            <a:lum bright="-6000"/>
          </a:blip>
          <a:srcRect/>
          <a:stretch>
            <a:fillRect/>
          </a:stretch>
        </p:blipFill>
        <p:spPr bwMode="auto">
          <a:xfrm>
            <a:off x="1475656" y="3933056"/>
            <a:ext cx="2592288" cy="242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 cstate="print">
            <a:lum bright="-6000"/>
          </a:blip>
          <a:srcRect l="4846" t="17465" r="5501"/>
          <a:stretch>
            <a:fillRect/>
          </a:stretch>
        </p:blipFill>
        <p:spPr bwMode="auto">
          <a:xfrm>
            <a:off x="3923928" y="4004440"/>
            <a:ext cx="2592985" cy="231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1403648" y="692696"/>
            <a:ext cx="424026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颅眶眶上裂沟通性病变</a:t>
            </a:r>
            <a:endParaRPr lang="en-US" altLang="zh-CN" sz="2800" b="1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---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神经鞘瘤</a:t>
            </a:r>
            <a:endParaRPr lang="zh-CN" altLang="en-US" sz="2400" b="1" dirty="0"/>
          </a:p>
        </p:txBody>
      </p:sp>
      <p:sp>
        <p:nvSpPr>
          <p:cNvPr id="8" name="矩形 7"/>
          <p:cNvSpPr/>
          <p:nvPr/>
        </p:nvSpPr>
        <p:spPr>
          <a:xfrm>
            <a:off x="6588224" y="1844824"/>
            <a:ext cx="1838965" cy="15119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眶上部内侧</a:t>
            </a:r>
            <a:r>
              <a:rPr lang="zh-CN" altLang="zh-CN" sz="1600" b="1" dirty="0" smtClean="0">
                <a:latin typeface="宋体" pitchFamily="2" charset="-122"/>
                <a:ea typeface="宋体" pitchFamily="2" charset="-122"/>
              </a:rPr>
              <a:t>后段</a:t>
            </a:r>
            <a:endParaRPr lang="en-US" altLang="zh-CN" sz="16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600" b="1" dirty="0" smtClean="0">
                <a:latin typeface="宋体" pitchFamily="2" charset="-122"/>
                <a:ea typeface="宋体" pitchFamily="2" charset="-122"/>
                <a:cs typeface="宋体" pitchFamily="2" charset="-122"/>
              </a:rPr>
              <a:t>串珠状、梭形</a:t>
            </a:r>
            <a:endParaRPr lang="en-US" altLang="zh-CN" sz="1600" b="1" dirty="0" smtClean="0"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600" b="1" dirty="0" smtClean="0">
                <a:latin typeface="宋体" pitchFamily="2" charset="-122"/>
                <a:ea typeface="宋体" pitchFamily="2" charset="-122"/>
              </a:rPr>
              <a:t>眶上裂扩大</a:t>
            </a:r>
            <a:endParaRPr lang="en-US" altLang="zh-CN" sz="16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600" b="1" dirty="0" smtClean="0">
                <a:latin typeface="宋体" pitchFamily="2" charset="-122"/>
                <a:ea typeface="宋体" pitchFamily="2" charset="-122"/>
              </a:rPr>
              <a:t>海绵窦增宽、膨隆</a:t>
            </a:r>
            <a:endParaRPr lang="zh-CN" altLang="en-US" sz="16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串珠状、梭形、葫芦形、分叶状等，边界清晰、光滑。</a:t>
            </a: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edia.cmechina.net/content/060123000005/04/images/tu11.gif"/>
          <p:cNvPicPr>
            <a:picLocks noChangeAspect="1" noChangeArrowheads="1"/>
          </p:cNvPicPr>
          <p:nvPr/>
        </p:nvPicPr>
        <p:blipFill>
          <a:blip r:embed="rId2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1403648" y="2420888"/>
            <a:ext cx="6120680" cy="2376264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1403648" y="692696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颅眶眶上裂沟通性病变</a:t>
            </a:r>
            <a:endParaRPr lang="en-US" altLang="zh-CN" sz="2800" b="1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---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眶内恶性脑膜瘤侵犯颅内海绵窦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2"/>
          <p:cNvSpPr>
            <a:spLocks noGrp="1" noChangeArrowheads="1"/>
          </p:cNvSpPr>
          <p:nvPr>
            <p:ph type="title" idx="4294967295"/>
          </p:nvPr>
        </p:nvSpPr>
        <p:spPr>
          <a:xfrm>
            <a:off x="2195736" y="4725144"/>
            <a:ext cx="8229600" cy="1252537"/>
          </a:xfrm>
          <a:ln/>
        </p:spPr>
        <p:txBody>
          <a:bodyPr/>
          <a:lstStyle/>
          <a:p>
            <a:pPr marL="0" indent="0" algn="l"/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扁平状肥厚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性脑膜瘤</a:t>
            </a:r>
            <a:br>
              <a:rPr lang="zh-CN" altLang="en-US" sz="2000" b="1" dirty="0">
                <a:latin typeface="宋体" pitchFamily="2" charset="-122"/>
                <a:ea typeface="宋体" pitchFamily="2" charset="-122"/>
              </a:rPr>
            </a:br>
            <a:endParaRPr lang="zh-CN" altLang="en-US" sz="40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70" t="4347" r="53257" b="4369"/>
          <a:stretch>
            <a:fillRect/>
          </a:stretch>
        </p:blipFill>
        <p:spPr>
          <a:xfrm>
            <a:off x="2195736" y="1916832"/>
            <a:ext cx="3209500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403648" y="692696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颅眶眶上裂沟通性病变</a:t>
            </a:r>
            <a:endParaRPr lang="en-US" altLang="zh-CN" sz="2800" b="1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---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眶内恶性脑膜瘤侵犯颅内海绵窦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060848"/>
            <a:ext cx="2548136" cy="22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 r="-63"/>
          <a:stretch>
            <a:fillRect/>
          </a:stretch>
        </p:blipFill>
        <p:spPr bwMode="auto">
          <a:xfrm>
            <a:off x="899592" y="2060848"/>
            <a:ext cx="2564075" cy="230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/>
          <a:srcRect r="29"/>
          <a:stretch>
            <a:fillRect/>
          </a:stretch>
        </p:blipFill>
        <p:spPr bwMode="auto">
          <a:xfrm>
            <a:off x="5724128" y="2060848"/>
            <a:ext cx="2643827" cy="245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5" cstate="print"/>
          <a:srcRect t="16783" b="-111"/>
          <a:stretch>
            <a:fillRect/>
          </a:stretch>
        </p:blipFill>
        <p:spPr bwMode="auto">
          <a:xfrm>
            <a:off x="1403648" y="4337720"/>
            <a:ext cx="34290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6" cstate="print"/>
          <a:srcRect t="12757" b="209"/>
          <a:stretch>
            <a:fillRect/>
          </a:stretch>
        </p:blipFill>
        <p:spPr bwMode="auto">
          <a:xfrm>
            <a:off x="4788024" y="4230117"/>
            <a:ext cx="3240087" cy="262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>
            <a:off x="1043608" y="764704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颅眶眶上裂沟通性病变</a:t>
            </a:r>
            <a:endParaRPr lang="en-US" altLang="zh-CN" sz="2800" b="1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---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眶内恶性脑膜瘤侵犯颅内海绵窦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 descr="炎性假瘤"/>
          <p:cNvPicPr>
            <a:picLocks noChangeAspect="1" noChangeArrowheads="1"/>
          </p:cNvPicPr>
          <p:nvPr/>
        </p:nvPicPr>
        <p:blipFill>
          <a:blip r:embed="rId2" cstate="print"/>
          <a:srcRect b="23610"/>
          <a:stretch>
            <a:fillRect/>
          </a:stretch>
        </p:blipFill>
        <p:spPr bwMode="auto">
          <a:xfrm>
            <a:off x="1763688" y="1916831"/>
            <a:ext cx="4176464" cy="3024337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1403648" y="692696"/>
            <a:ext cx="424026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颅眶眶上裂沟通性病变</a:t>
            </a:r>
            <a:endParaRPr lang="en-US" altLang="zh-CN" sz="2800" b="1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---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炎性假瘤</a:t>
            </a:r>
            <a:endParaRPr lang="zh-CN" altLang="en-US" sz="2400" b="1" dirty="0"/>
          </a:p>
        </p:txBody>
      </p:sp>
      <p:sp>
        <p:nvSpPr>
          <p:cNvPr id="5" name="矩形 4"/>
          <p:cNvSpPr/>
          <p:nvPr/>
        </p:nvSpPr>
        <p:spPr>
          <a:xfrm>
            <a:off x="1835696" y="5013176"/>
            <a:ext cx="4572000" cy="4428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宋体" pitchFamily="2" charset="-122"/>
              <a:buChar char="‥"/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肌炎型并视神经周围</a:t>
            </a:r>
            <a:r>
              <a:rPr lang="zh-CN" altLang="zh-CN" b="1" dirty="0" smtClean="0">
                <a:latin typeface="宋体" pitchFamily="2" charset="-122"/>
                <a:ea typeface="宋体" pitchFamily="2" charset="-122"/>
              </a:rPr>
              <a:t>炎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型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2"/>
          <p:cNvSpPr>
            <a:spLocks noGrp="1" noChangeArrowheads="1"/>
          </p:cNvSpPr>
          <p:nvPr>
            <p:ph type="title" idx="4294967295"/>
          </p:nvPr>
        </p:nvSpPr>
        <p:spPr>
          <a:xfrm>
            <a:off x="1115616" y="4725144"/>
            <a:ext cx="7010400" cy="838200"/>
          </a:xfrm>
          <a:ln/>
        </p:spPr>
        <p:txBody>
          <a:bodyPr/>
          <a:lstStyle/>
          <a:p>
            <a:pPr marL="0" indent="0" algn="l"/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颅眶沟</a:t>
            </a:r>
            <a:r>
              <a:rPr lang="zh-CN" altLang="en-US" sz="2400" dirty="0">
                <a:latin typeface="宋体" pitchFamily="2" charset="-122"/>
                <a:ea typeface="宋体" pitchFamily="2" charset="-122"/>
              </a:rPr>
              <a:t>通性皮样囊肿</a:t>
            </a:r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10000"/>
          </a:blip>
          <a:srcRect l="4753"/>
          <a:stretch>
            <a:fillRect/>
          </a:stretch>
        </p:blipFill>
        <p:spPr>
          <a:xfrm>
            <a:off x="1187624" y="2060848"/>
            <a:ext cx="3566023" cy="2808312"/>
          </a:xfrm>
          <a:ln/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644008" y="2060848"/>
            <a:ext cx="3599953" cy="279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187624" y="764704"/>
            <a:ext cx="424026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颅眶眶上裂沟通性病变</a:t>
            </a:r>
            <a:endParaRPr lang="en-US" altLang="zh-CN" sz="2800" b="1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---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皮样囊肿</a:t>
            </a:r>
            <a:endParaRPr lang="zh-CN" altLang="en-US" sz="2400" b="1" dirty="0"/>
          </a:p>
        </p:txBody>
      </p:sp>
      <p:sp>
        <p:nvSpPr>
          <p:cNvPr id="6" name="矩形 5"/>
          <p:cNvSpPr/>
          <p:nvPr/>
        </p:nvSpPr>
        <p:spPr>
          <a:xfrm>
            <a:off x="4572000" y="4725144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zh-CN" altLang="en-US" dirty="0" smtClean="0"/>
          </a:p>
          <a:p>
            <a:pPr>
              <a:buFont typeface="宋体" pitchFamily="2" charset="-122"/>
              <a:buChar char="‥"/>
            </a:pPr>
            <a:r>
              <a:rPr lang="zh-CN" altLang="en-US" dirty="0" smtClean="0"/>
              <a:t>　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特殊位置：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       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多位于眶外上象限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       骨膜下间隙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buFont typeface="宋体" pitchFamily="2" charset="-122"/>
              <a:buChar char="‥"/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   呈圆形或半圆形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endParaRPr lang="zh-CN" altLang="en-US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31640" y="908720"/>
            <a:ext cx="4600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颅眶视神经管沟通性病变</a:t>
            </a:r>
            <a:endParaRPr lang="zh-CN" altLang="en-US" b="1" dirty="0"/>
          </a:p>
        </p:txBody>
      </p:sp>
      <p:sp>
        <p:nvSpPr>
          <p:cNvPr id="3" name="矩形 2"/>
          <p:cNvSpPr/>
          <p:nvPr/>
        </p:nvSpPr>
        <p:spPr>
          <a:xfrm>
            <a:off x="1475656" y="2132856"/>
            <a:ext cx="67687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 视神经及视交叉胶质瘤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视神经鞘脑膜瘤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视网膜母细胞瘤侵犯视神经及视交叉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内容占位符 1"/>
          <p:cNvSpPr>
            <a:spLocks noGrp="1" noChangeArrowheads="1"/>
          </p:cNvSpPr>
          <p:nvPr>
            <p:ph idx="1"/>
          </p:nvPr>
        </p:nvSpPr>
        <p:spPr>
          <a:xfrm>
            <a:off x="1547664" y="5133181"/>
            <a:ext cx="7408862" cy="3449637"/>
          </a:xfrm>
          <a:ln/>
        </p:spPr>
        <p:txBody>
          <a:bodyPr/>
          <a:lstStyle/>
          <a:p>
            <a:pPr marL="274638" indent="-274638" algn="l"/>
            <a:r>
              <a:rPr lang="zh-CN" altLang="zh-CN" sz="1800" b="1" dirty="0" smtClean="0">
                <a:latin typeface="宋体" pitchFamily="2" charset="-122"/>
                <a:ea typeface="宋体" pitchFamily="2" charset="-122"/>
              </a:rPr>
              <a:t>海绵窦</a:t>
            </a:r>
            <a:r>
              <a:rPr lang="zh-CN" sz="1800" b="1" dirty="0" smtClean="0">
                <a:latin typeface="宋体" pitchFamily="2" charset="-122"/>
                <a:ea typeface="宋体" pitchFamily="2" charset="-122"/>
              </a:rPr>
              <a:t>非特异性</a:t>
            </a:r>
            <a:r>
              <a:rPr lang="en-US" altLang="zh-CN" sz="1800" b="1" dirty="0" smtClean="0">
                <a:latin typeface="宋体" pitchFamily="2" charset="-122"/>
                <a:ea typeface="宋体" pitchFamily="2" charset="-122"/>
              </a:rPr>
              <a:t>(</a:t>
            </a:r>
            <a:r>
              <a:rPr lang="zh-CN" sz="1800" b="1" dirty="0" smtClean="0">
                <a:latin typeface="宋体" pitchFamily="2" charset="-122"/>
                <a:ea typeface="宋体" pitchFamily="2" charset="-122"/>
              </a:rPr>
              <a:t>肉芽肿性</a:t>
            </a:r>
            <a:r>
              <a:rPr lang="en-US" altLang="zh-CN" sz="1800" b="1" dirty="0" smtClean="0">
                <a:latin typeface="宋体" pitchFamily="2" charset="-122"/>
                <a:ea typeface="宋体" pitchFamily="2" charset="-122"/>
              </a:rPr>
              <a:t>)</a:t>
            </a:r>
            <a:r>
              <a:rPr lang="zh-CN" altLang="zh-CN" sz="1800" b="1" dirty="0" smtClean="0">
                <a:latin typeface="宋体" pitchFamily="2" charset="-122"/>
                <a:ea typeface="宋体" pitchFamily="2" charset="-122"/>
              </a:rPr>
              <a:t>炎症</a:t>
            </a:r>
            <a:endParaRPr lang="en-US" altLang="zh-CN" sz="1800" b="1" dirty="0" smtClean="0">
              <a:latin typeface="宋体" pitchFamily="2" charset="-122"/>
              <a:ea typeface="宋体" pitchFamily="2" charset="-122"/>
            </a:endParaRPr>
          </a:p>
          <a:p>
            <a:pPr marL="274638" indent="-274638" algn="l"/>
            <a:r>
              <a:rPr lang="zh-CN" sz="1800" b="1" dirty="0" smtClean="0">
                <a:latin typeface="宋体" pitchFamily="2" charset="-122"/>
                <a:ea typeface="宋体" pitchFamily="2" charset="-122"/>
              </a:rPr>
              <a:t>累</a:t>
            </a:r>
            <a:r>
              <a:rPr lang="zh-CN" altLang="en-US" sz="1800" b="1" dirty="0" smtClean="0">
                <a:latin typeface="宋体" pitchFamily="2" charset="-122"/>
                <a:ea typeface="宋体" pitchFamily="2" charset="-122"/>
              </a:rPr>
              <a:t>及</a:t>
            </a:r>
            <a:r>
              <a:rPr lang="zh-CN" sz="1800" b="1" dirty="0" smtClean="0">
                <a:latin typeface="宋体" pitchFamily="2" charset="-122"/>
                <a:ea typeface="宋体" pitchFamily="2" charset="-122"/>
              </a:rPr>
              <a:t>颈内动脉</a:t>
            </a:r>
            <a:r>
              <a:rPr lang="zh-CN" sz="1800" b="1" dirty="0">
                <a:latin typeface="宋体" pitchFamily="2" charset="-122"/>
                <a:ea typeface="宋体" pitchFamily="2" charset="-122"/>
              </a:rPr>
              <a:t>及海绵窦前部、眶上裂或眶尖</a:t>
            </a:r>
            <a:r>
              <a:rPr lang="zh-CN" sz="1800" b="1" dirty="0" smtClean="0">
                <a:latin typeface="宋体" pitchFamily="2" charset="-122"/>
                <a:ea typeface="宋体" pitchFamily="2" charset="-122"/>
              </a:rPr>
              <a:t>区</a:t>
            </a:r>
            <a:endParaRPr lang="en-US" altLang="zh-CN" sz="1800" b="1" dirty="0" smtClean="0">
              <a:latin typeface="宋体" pitchFamily="2" charset="-122"/>
              <a:ea typeface="宋体" pitchFamily="2" charset="-122"/>
            </a:endParaRPr>
          </a:p>
          <a:p>
            <a:pPr marL="274638" indent="-274638" algn="l"/>
            <a:r>
              <a:rPr lang="zh-CN" sz="1800" b="1" dirty="0" smtClean="0">
                <a:latin typeface="宋体" pitchFamily="2" charset="-122"/>
                <a:ea typeface="宋体" pitchFamily="2" charset="-122"/>
              </a:rPr>
              <a:t>激素</a:t>
            </a:r>
            <a:r>
              <a:rPr lang="zh-CN" sz="1800" b="1" dirty="0">
                <a:latin typeface="宋体" pitchFamily="2" charset="-122"/>
                <a:ea typeface="宋体" pitchFamily="2" charset="-122"/>
              </a:rPr>
              <a:t>治疗有效</a:t>
            </a:r>
          </a:p>
          <a:p>
            <a:pPr marL="274638" indent="-274638" algn="l">
              <a:buFont typeface="Symbol" pitchFamily="18" charset="2"/>
              <a:buChar char=""/>
            </a:pPr>
            <a:endParaRPr lang="zh-CN" altLang="zh-CN" dirty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132856"/>
            <a:ext cx="3730625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132856"/>
            <a:ext cx="3962400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187624" y="764704"/>
            <a:ext cx="658064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颅眶眶上裂沟通性病变</a:t>
            </a:r>
            <a:endParaRPr lang="en-US" altLang="zh-CN" sz="2800" b="1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---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Tolosa-Hunt综合征（疼痛性眼肌麻痹）</a:t>
            </a:r>
          </a:p>
          <a:p>
            <a:endParaRPr lang="zh-CN" altLang="en-US" sz="2400" b="1" dirty="0"/>
          </a:p>
        </p:txBody>
      </p:sp>
      <p:sp>
        <p:nvSpPr>
          <p:cNvPr id="7" name="矩形 6"/>
          <p:cNvSpPr/>
          <p:nvPr/>
        </p:nvSpPr>
        <p:spPr>
          <a:xfrm>
            <a:off x="5076056" y="1700808"/>
            <a:ext cx="24929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1" dirty="0" smtClean="0">
                <a:latin typeface="宋体" pitchFamily="2" charset="-122"/>
                <a:ea typeface="宋体" pitchFamily="2" charset="-122"/>
              </a:rPr>
              <a:t>海绵窦非特异性炎症</a:t>
            </a:r>
            <a:endParaRPr lang="zh-CN" altLang="en-US" sz="2000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827584" y="1556792"/>
            <a:ext cx="3130550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 l="2383" t="2460"/>
          <a:stretch>
            <a:fillRect/>
          </a:stretch>
        </p:blipFill>
        <p:spPr bwMode="auto">
          <a:xfrm>
            <a:off x="3923928" y="1556792"/>
            <a:ext cx="3121025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 cstate="print">
            <a:lum bright="-6000"/>
          </a:blip>
          <a:srcRect r="-14" b="12589"/>
          <a:stretch>
            <a:fillRect/>
          </a:stretch>
        </p:blipFill>
        <p:spPr bwMode="auto">
          <a:xfrm>
            <a:off x="4067944" y="4509120"/>
            <a:ext cx="2947988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5" cstate="print">
            <a:lum bright="-6000"/>
          </a:blip>
          <a:srcRect t="33178"/>
          <a:stretch>
            <a:fillRect/>
          </a:stretch>
        </p:blipFill>
        <p:spPr bwMode="auto">
          <a:xfrm>
            <a:off x="827585" y="4509120"/>
            <a:ext cx="324036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7164288" y="1628800"/>
            <a:ext cx="449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b="1" dirty="0">
                <a:latin typeface="宋体" pitchFamily="2" charset="-122"/>
                <a:ea typeface="宋体" pitchFamily="2" charset="-122"/>
              </a:rPr>
              <a:t>M</a:t>
            </a:r>
            <a:r>
              <a:rPr lang="zh-CN" b="1" dirty="0">
                <a:latin typeface="宋体" pitchFamily="2" charset="-122"/>
                <a:ea typeface="宋体" pitchFamily="2" charset="-122"/>
              </a:rPr>
              <a:t>，</a:t>
            </a:r>
            <a:r>
              <a:rPr lang="zh-CN" altLang="zh-CN" b="1" dirty="0">
                <a:latin typeface="宋体" pitchFamily="2" charset="-122"/>
                <a:ea typeface="宋体" pitchFamily="2" charset="-122"/>
              </a:rPr>
              <a:t>57</a:t>
            </a:r>
            <a:r>
              <a:rPr lang="zh-CN" b="1" dirty="0" smtClean="0">
                <a:latin typeface="宋体" pitchFamily="2" charset="-122"/>
                <a:ea typeface="宋体" pitchFamily="2" charset="-122"/>
              </a:rPr>
              <a:t>岁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b="1" dirty="0" smtClean="0">
                <a:latin typeface="宋体" pitchFamily="2" charset="-122"/>
                <a:ea typeface="宋体" pitchFamily="2" charset="-122"/>
              </a:rPr>
              <a:t>左</a:t>
            </a:r>
            <a:r>
              <a:rPr lang="zh-CN" b="1" dirty="0">
                <a:latin typeface="宋体" pitchFamily="2" charset="-122"/>
                <a:ea typeface="宋体" pitchFamily="2" charset="-122"/>
              </a:rPr>
              <a:t>额部</a:t>
            </a:r>
            <a:r>
              <a:rPr lang="zh-CN" b="1" dirty="0" smtClean="0">
                <a:latin typeface="宋体" pitchFamily="2" charset="-122"/>
                <a:ea typeface="宋体" pitchFamily="2" charset="-122"/>
              </a:rPr>
              <a:t>疼痛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b="1" dirty="0" smtClean="0">
                <a:latin typeface="宋体" pitchFamily="2" charset="-122"/>
                <a:ea typeface="宋体" pitchFamily="2" charset="-122"/>
              </a:rPr>
              <a:t>左眼</a:t>
            </a:r>
            <a:r>
              <a:rPr lang="zh-CN" b="1" dirty="0">
                <a:latin typeface="宋体" pitchFamily="2" charset="-122"/>
                <a:ea typeface="宋体" pitchFamily="2" charset="-122"/>
              </a:rPr>
              <a:t>外展受限</a:t>
            </a:r>
          </a:p>
        </p:txBody>
      </p:sp>
      <p:sp>
        <p:nvSpPr>
          <p:cNvPr id="7" name="矩形 6"/>
          <p:cNvSpPr/>
          <p:nvPr/>
        </p:nvSpPr>
        <p:spPr>
          <a:xfrm>
            <a:off x="755576" y="332656"/>
            <a:ext cx="658064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颅眶眶上裂沟通性病变</a:t>
            </a:r>
            <a:endParaRPr lang="en-US" altLang="zh-CN" sz="2800" b="1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---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Tolosa-Hunt综合征（疼痛性眼肌麻痹）</a:t>
            </a:r>
          </a:p>
          <a:p>
            <a:endParaRPr lang="zh-CN" altLang="en-US" sz="2400" b="1" dirty="0"/>
          </a:p>
        </p:txBody>
      </p:sp>
      <p:sp>
        <p:nvSpPr>
          <p:cNvPr id="8" name="矩形 7"/>
          <p:cNvSpPr/>
          <p:nvPr/>
        </p:nvSpPr>
        <p:spPr>
          <a:xfrm>
            <a:off x="7092280" y="465313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sz="1600" b="1" dirty="0" smtClean="0">
                <a:latin typeface="宋体" pitchFamily="2" charset="-122"/>
                <a:ea typeface="宋体" pitchFamily="2" charset="-122"/>
              </a:rPr>
              <a:t>MR表现</a:t>
            </a:r>
            <a:r>
              <a:rPr lang="en-US" altLang="zh-CN" sz="1600" b="1" dirty="0" smtClean="0">
                <a:latin typeface="宋体" pitchFamily="2" charset="-122"/>
                <a:ea typeface="宋体" pitchFamily="2" charset="-122"/>
              </a:rPr>
              <a:t>:</a:t>
            </a:r>
          </a:p>
          <a:p>
            <a:r>
              <a:rPr lang="zh-CN" altLang="zh-CN" sz="1600" b="1" dirty="0" smtClean="0">
                <a:latin typeface="宋体" pitchFamily="2" charset="-122"/>
                <a:ea typeface="宋体" pitchFamily="2" charset="-122"/>
              </a:rPr>
              <a:t>海绵窦增宽</a:t>
            </a:r>
            <a:endParaRPr lang="en-US" altLang="zh-CN" sz="1600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zh-CN" sz="1600" b="1" dirty="0" smtClean="0">
                <a:latin typeface="宋体" pitchFamily="2" charset="-122"/>
                <a:ea typeface="宋体" pitchFamily="2" charset="-122"/>
              </a:rPr>
              <a:t>T1、T2等或稍低信号</a:t>
            </a:r>
            <a:endParaRPr lang="en-US" altLang="zh-CN" sz="1600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zh-CN" sz="1600" b="1" dirty="0" smtClean="0">
                <a:latin typeface="宋体" pitchFamily="2" charset="-122"/>
                <a:ea typeface="宋体" pitchFamily="2" charset="-122"/>
              </a:rPr>
              <a:t>增强明显强化</a:t>
            </a:r>
            <a:endParaRPr lang="zh-CN" altLang="zh-CN" sz="16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44008" y="1196752"/>
            <a:ext cx="24929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1" dirty="0" smtClean="0">
                <a:latin typeface="宋体" pitchFamily="2" charset="-122"/>
                <a:ea typeface="宋体" pitchFamily="2" charset="-122"/>
              </a:rPr>
              <a:t>海绵窦非特异性炎症</a:t>
            </a:r>
            <a:endParaRPr lang="zh-CN" altLang="en-US" sz="2000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 contrast="10000"/>
          </a:blip>
          <a:srcRect/>
          <a:stretch>
            <a:fillRect/>
          </a:stretch>
        </p:blipFill>
        <p:spPr>
          <a:xfrm>
            <a:off x="1331640" y="1772816"/>
            <a:ext cx="3528392" cy="2838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1331640" y="548680"/>
            <a:ext cx="424026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颅眶眶上裂沟通性病变</a:t>
            </a:r>
            <a:endParaRPr lang="en-US" altLang="zh-CN" sz="2800" b="1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---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颈动脉海绵窦瘘</a:t>
            </a: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48064" y="134076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宋体" pitchFamily="2" charset="-122"/>
              <a:buChar char="‥"/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眼上静脉增粗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宋体" pitchFamily="2" charset="-122"/>
              <a:buChar char="‥"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海绵窦增大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宋体" pitchFamily="2" charset="-122"/>
              <a:buChar char="‥"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眼外肌增粗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宋体" pitchFamily="2" charset="-122"/>
              <a:buChar char="‥"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眶上裂扩大</a:t>
            </a:r>
            <a:endParaRPr lang="zh-CN" altLang="en-US" sz="20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5" name="Picture 2" descr="http://n2.hdfimg.com/g1/M00/1A/1D/oYYBAFIvyYaAC0wwAAEkcd1jpSU770.jpg"/>
          <p:cNvPicPr>
            <a:picLocks noChangeAspect="1" noChangeArrowheads="1"/>
          </p:cNvPicPr>
          <p:nvPr/>
        </p:nvPicPr>
        <p:blipFill>
          <a:blip r:embed="rId3" cstate="print"/>
          <a:srcRect t="1961" r="50926"/>
          <a:stretch>
            <a:fillRect/>
          </a:stretch>
        </p:blipFill>
        <p:spPr bwMode="auto">
          <a:xfrm>
            <a:off x="5004048" y="3717032"/>
            <a:ext cx="2880320" cy="2644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31640" y="764704"/>
            <a:ext cx="4600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颅眶其它途径沟通性病变</a:t>
            </a:r>
            <a:endParaRPr lang="zh-CN" altLang="en-US" b="1" dirty="0"/>
          </a:p>
        </p:txBody>
      </p:sp>
      <p:sp>
        <p:nvSpPr>
          <p:cNvPr id="3" name="矩形 2"/>
          <p:cNvSpPr/>
          <p:nvPr/>
        </p:nvSpPr>
        <p:spPr>
          <a:xfrm>
            <a:off x="1259632" y="1700808"/>
            <a:ext cx="53285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  颅内恶性脑膜瘤侵犯眶内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400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2400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眶内横纹肌肉瘤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侵犯颅内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眶壁转移瘤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鼻咽癌侵犯颅内及眶尖部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眶上壁骨膜下脓肿</a:t>
            </a: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http://wikimanage.91smxz.com/uploads/200909/image0068435.jpg"/>
          <p:cNvPicPr/>
          <p:nvPr/>
        </p:nvPicPr>
        <p:blipFill>
          <a:blip r:embed="rId2" cstate="print"/>
          <a:srcRect l="57313" t="1613" r="384" b="29030"/>
          <a:stretch>
            <a:fillRect/>
          </a:stretch>
        </p:blipFill>
        <p:spPr bwMode="auto">
          <a:xfrm>
            <a:off x="1907704" y="2204864"/>
            <a:ext cx="525658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1403648" y="692696"/>
            <a:ext cx="478207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颅眶其它途径沟通性病变</a:t>
            </a:r>
            <a:endParaRPr lang="en-US" altLang="zh-CN" sz="2800" b="1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---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颅内恶性脑膜瘤侵犯眶内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http://wikimanage.91smxz.com/uploads/200909/image0078436.jpg"/>
          <p:cNvPicPr/>
          <p:nvPr/>
        </p:nvPicPr>
        <p:blipFill>
          <a:blip r:embed="rId2" cstate="print">
            <a:lum bright="-20000" contrast="-10000"/>
          </a:blip>
          <a:srcRect l="30545" t="1956" r="28219" b="62921"/>
          <a:stretch>
            <a:fillRect/>
          </a:stretch>
        </p:blipFill>
        <p:spPr bwMode="auto">
          <a:xfrm>
            <a:off x="1763688" y="2348880"/>
            <a:ext cx="302433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1403648" y="692696"/>
            <a:ext cx="478207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颅眶其它途径沟通性病变</a:t>
            </a:r>
            <a:endParaRPr lang="en-US" altLang="zh-CN" sz="2800" b="1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---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颅内恶性脑膜瘤侵犯眶内</a:t>
            </a:r>
            <a:endParaRPr lang="zh-CN" altLang="en-US" sz="2400" b="1" dirty="0"/>
          </a:p>
        </p:txBody>
      </p:sp>
      <p:pic>
        <p:nvPicPr>
          <p:cNvPr id="4" name="图片 3" descr="http://wikimanage.91smxz.com/uploads/200909/image0078436.jpg"/>
          <p:cNvPicPr/>
          <p:nvPr/>
        </p:nvPicPr>
        <p:blipFill>
          <a:blip r:embed="rId2" cstate="print">
            <a:lum bright="-10000" contrast="-10000"/>
          </a:blip>
          <a:srcRect l="3054" t="41814" r="55710" b="21390"/>
          <a:stretch>
            <a:fillRect/>
          </a:stretch>
        </p:blipFill>
        <p:spPr bwMode="auto">
          <a:xfrm>
            <a:off x="4860032" y="2348880"/>
            <a:ext cx="295232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pic.baike.soso.com/p/20091021/bki-20091021015234-13380502.jpg">
            <a:hlinkClick r:id="rId2" tooltip="点击查看大图"/>
          </p:cNvPr>
          <p:cNvPicPr>
            <a:picLocks noChangeAspect="1" noChangeArrowheads="1"/>
          </p:cNvPicPr>
          <p:nvPr/>
        </p:nvPicPr>
        <p:blipFill>
          <a:blip r:embed="rId3" cstate="print">
            <a:lum bright="20000" contrast="10000"/>
          </a:blip>
          <a:srcRect l="1667" t="48889" r="55000" b="4444"/>
          <a:stretch>
            <a:fillRect/>
          </a:stretch>
        </p:blipFill>
        <p:spPr bwMode="auto">
          <a:xfrm>
            <a:off x="1547664" y="2492896"/>
            <a:ext cx="2952328" cy="2384573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1547664" y="2060848"/>
            <a:ext cx="3206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/>
              <a:t>左侧蝶骨嵴脑膜瘤眼部侵犯变</a:t>
            </a:r>
            <a:endParaRPr lang="zh-CN" altLang="en-US" dirty="0"/>
          </a:p>
        </p:txBody>
      </p:sp>
      <p:pic>
        <p:nvPicPr>
          <p:cNvPr id="5" name="Picture 2" descr="http://pic.baike.soso.com/p/20091021/bki-20091021015234-13380502.jpg">
            <a:hlinkClick r:id="rId2" tooltip="点击查看大图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l="54362" t="48889" r="3333" b="4444"/>
          <a:stretch>
            <a:fillRect/>
          </a:stretch>
        </p:blipFill>
        <p:spPr bwMode="auto">
          <a:xfrm>
            <a:off x="4499992" y="2420888"/>
            <a:ext cx="2959186" cy="2448272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1403648" y="692696"/>
            <a:ext cx="478207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颅眶其它途径沟通性病变</a:t>
            </a:r>
            <a:endParaRPr lang="en-US" altLang="zh-CN" sz="2800" b="1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---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颅内恶性脑膜瘤侵犯眶内</a:t>
            </a:r>
            <a:endParaRPr lang="zh-CN" altLang="en-US" sz="2400" b="1" dirty="0"/>
          </a:p>
        </p:txBody>
      </p:sp>
      <p:sp>
        <p:nvSpPr>
          <p:cNvPr id="7" name="矩形 6"/>
          <p:cNvSpPr/>
          <p:nvPr/>
        </p:nvSpPr>
        <p:spPr>
          <a:xfrm>
            <a:off x="1475656" y="5013176"/>
            <a:ext cx="4136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眼眶外壁及蝶骨嵴骨增生肥厚弥漫隆起</a:t>
            </a:r>
            <a:endParaRPr lang="zh-CN" altLang="en-US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http://wikimanage.91smxz.com/uploads/200909/image0038432.jpg"/>
          <p:cNvPicPr/>
          <p:nvPr/>
        </p:nvPicPr>
        <p:blipFill>
          <a:blip r:embed="rId2" cstate="print"/>
          <a:srcRect l="1844" t="41667" r="58509" b="23809"/>
          <a:stretch>
            <a:fillRect/>
          </a:stretch>
        </p:blipFill>
        <p:spPr bwMode="auto">
          <a:xfrm>
            <a:off x="1331640" y="4149080"/>
            <a:ext cx="280831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1187624" y="620688"/>
            <a:ext cx="478207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颅眶其它途径沟通性病变</a:t>
            </a:r>
            <a:endParaRPr lang="en-US" altLang="zh-CN" sz="2800" b="1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---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颅内恶性脑膜瘤侵犯眶内</a:t>
            </a:r>
            <a:endParaRPr lang="zh-CN" altLang="en-US" sz="2400" b="1" dirty="0"/>
          </a:p>
        </p:txBody>
      </p:sp>
      <p:pic>
        <p:nvPicPr>
          <p:cNvPr id="5" name="图片 4" descr="http://wikimanage.91smxz.com/uploads/200909/image0038432.jpg"/>
          <p:cNvPicPr/>
          <p:nvPr/>
        </p:nvPicPr>
        <p:blipFill>
          <a:blip r:embed="rId2" cstate="print">
            <a:lum bright="30000" contrast="20000"/>
          </a:blip>
          <a:srcRect l="51634" t="1505" r="5953" b="64348"/>
          <a:stretch>
            <a:fillRect/>
          </a:stretch>
        </p:blipFill>
        <p:spPr bwMode="auto">
          <a:xfrm>
            <a:off x="4139952" y="2276872"/>
            <a:ext cx="302433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http://wikimanage.91smxz.com/uploads/200909/image0038432.jpg"/>
          <p:cNvPicPr/>
          <p:nvPr/>
        </p:nvPicPr>
        <p:blipFill>
          <a:blip r:embed="rId2" cstate="print"/>
          <a:srcRect l="51633" t="41667" r="7797" b="23809"/>
          <a:stretch>
            <a:fillRect/>
          </a:stretch>
        </p:blipFill>
        <p:spPr bwMode="auto">
          <a:xfrm>
            <a:off x="4139952" y="4149080"/>
            <a:ext cx="316835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 descr="http://wikimanage.91smxz.com/uploads/200909/image0038432.jpg"/>
          <p:cNvPicPr/>
          <p:nvPr/>
        </p:nvPicPr>
        <p:blipFill>
          <a:blip r:embed="rId2" cstate="print">
            <a:lum bright="30000" contrast="20000"/>
          </a:blip>
          <a:srcRect l="1844" t="1190" r="55743" b="63095"/>
          <a:stretch>
            <a:fillRect/>
          </a:stretch>
        </p:blipFill>
        <p:spPr bwMode="auto">
          <a:xfrm>
            <a:off x="1403648" y="2276872"/>
            <a:ext cx="273630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4211960" y="227687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T2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403648" y="227687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T1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331640" y="5805264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强化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355976" y="5805264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强化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475656" y="1844824"/>
            <a:ext cx="3264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/>
              <a:t>左侧蝶骨翼脑膜瘤眼部侵犯变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眼眶肉瘤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2204" t="2919" r="5226" b="6596"/>
          <a:stretch>
            <a:fillRect/>
          </a:stretch>
        </p:blipFill>
        <p:spPr bwMode="auto">
          <a:xfrm>
            <a:off x="1763688" y="2060848"/>
            <a:ext cx="3888432" cy="2870033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5796136" y="2636912"/>
            <a:ext cx="4572000" cy="15119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latin typeface="宋体" pitchFamily="2" charset="-122"/>
                <a:ea typeface="宋体" pitchFamily="2" charset="-122"/>
              </a:rPr>
              <a:t>多见于</a:t>
            </a:r>
            <a:r>
              <a:rPr lang="en-US" altLang="zh-CN" sz="1600" b="1" dirty="0" smtClean="0">
                <a:latin typeface="宋体" pitchFamily="2" charset="-122"/>
                <a:ea typeface="宋体" pitchFamily="2" charset="-122"/>
              </a:rPr>
              <a:t>10</a:t>
            </a:r>
            <a:r>
              <a:rPr lang="zh-CN" altLang="en-US" sz="1600" b="1" dirty="0" smtClean="0">
                <a:latin typeface="宋体" pitchFamily="2" charset="-122"/>
                <a:ea typeface="宋体" pitchFamily="2" charset="-122"/>
              </a:rPr>
              <a:t>岁以下的儿童</a:t>
            </a:r>
            <a:endParaRPr lang="en-US" altLang="zh-CN" sz="16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latin typeface="宋体" pitchFamily="2" charset="-122"/>
                <a:ea typeface="宋体" pitchFamily="2" charset="-122"/>
              </a:rPr>
              <a:t>眼球突出迅速突出而且明显</a:t>
            </a:r>
            <a:endParaRPr lang="en-US" altLang="zh-CN" sz="16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latin typeface="宋体" pitchFamily="2" charset="-122"/>
                <a:ea typeface="宋体" pitchFamily="2" charset="-122"/>
              </a:rPr>
              <a:t>儿童时期最常见的眶内恶性肿瘤</a:t>
            </a:r>
            <a:endParaRPr lang="en-US" altLang="zh-CN" sz="16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latin typeface="宋体" pitchFamily="2" charset="-122"/>
                <a:ea typeface="宋体" pitchFamily="2" charset="-122"/>
              </a:rPr>
              <a:t>多发生于单侧眼眶</a:t>
            </a:r>
            <a:endParaRPr lang="zh-CN" altLang="en-US" sz="16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03648" y="692696"/>
            <a:ext cx="460094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颅眶其它途径沟通性病变</a:t>
            </a:r>
            <a:endParaRPr lang="en-US" altLang="zh-CN" sz="2800" b="1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---</a:t>
            </a:r>
            <a:r>
              <a:rPr lang="zh-CN" altLang="en-US" sz="2400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眶内横纹肌肉瘤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侵犯颅内</a:t>
            </a: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63688" y="5013176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肿瘤破坏眶壁侵犯眶周结构</a:t>
            </a:r>
            <a:endParaRPr lang="zh-CN" altLang="en-US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Mydocbak\wuenh\医学影像学第五版总论课件\图及像片\眼眶肿瘤\IMG_0094.JPG"/>
          <p:cNvPicPr>
            <a:picLocks noChangeAspect="1" noChangeArrowheads="1"/>
          </p:cNvPicPr>
          <p:nvPr/>
        </p:nvPicPr>
        <p:blipFill>
          <a:blip r:embed="rId2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2051720" y="1916832"/>
            <a:ext cx="3954760" cy="3408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1403648" y="692696"/>
            <a:ext cx="460094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颅眶其它途径沟通性病变</a:t>
            </a:r>
            <a:endParaRPr lang="en-US" altLang="zh-CN" sz="2800" b="1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---</a:t>
            </a:r>
            <a:r>
              <a:rPr lang="zh-CN" altLang="en-US" sz="2400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眶内横纹肌肉瘤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侵犯颅内</a:t>
            </a: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51720" y="5445224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肿瘤破坏眶壁侵犯眶周结构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31640" y="764704"/>
            <a:ext cx="460094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颅眶视神经管沟通性病变</a:t>
            </a:r>
            <a:endParaRPr lang="en-US" altLang="zh-CN" sz="2800" b="1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---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视神经及视交叉胶质瘤</a:t>
            </a:r>
            <a:endParaRPr lang="zh-CN" altLang="en-US" sz="2400" b="1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655168" y="2105472"/>
            <a:ext cx="7488832" cy="475252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儿童多见</a:t>
            </a: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+mn-cs"/>
            </a:endParaRPr>
          </a:p>
          <a:p>
            <a:pPr marL="342900" lvl="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视神经及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视交叉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增粗（柱状、腊肠状）</a:t>
            </a:r>
          </a:p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境界清楚、密度均匀、边缘光滑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MRI-- </a:t>
            </a: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T</a:t>
            </a:r>
            <a:r>
              <a:rPr kumimoji="0" lang="en-US" altLang="zh-CN" sz="18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1</a:t>
            </a: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WI</a:t>
            </a: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上呈等或稍低信号</a:t>
            </a: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, T</a:t>
            </a:r>
            <a:r>
              <a:rPr kumimoji="0" lang="en-US" altLang="zh-CN" sz="18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2</a:t>
            </a: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WI</a:t>
            </a: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呈明显高信号</a:t>
            </a:r>
            <a:endParaRPr kumimoji="1" lang="en-US" altLang="zh-CN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宋体" pitchFamily="2" charset="-122"/>
              <a:ea typeface="宋体" pitchFamily="2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无 </a:t>
            </a:r>
            <a:r>
              <a:rPr kumimoji="1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--</a:t>
            </a:r>
            <a:r>
              <a:rPr kumimoji="1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 </a:t>
            </a:r>
            <a:r>
              <a:rPr kumimoji="1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“</a:t>
            </a:r>
            <a:r>
              <a:rPr kumimoji="1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双轨”征、</a:t>
            </a:r>
            <a:r>
              <a:rPr kumimoji="1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“</a:t>
            </a:r>
            <a:r>
              <a:rPr kumimoji="1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靶”征</a:t>
            </a:r>
            <a:endParaRPr kumimoji="1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宋体" pitchFamily="2" charset="-122"/>
              <a:ea typeface="宋体" pitchFamily="2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无 </a:t>
            </a:r>
            <a:r>
              <a:rPr kumimoji="1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-- </a:t>
            </a:r>
            <a:r>
              <a:rPr kumimoji="1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钙化</a:t>
            </a: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视神经管扩大</a:t>
            </a:r>
            <a:endParaRPr kumimoji="1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宋体" pitchFamily="2" charset="-122"/>
              <a:ea typeface="宋体" pitchFamily="2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中度均匀强化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眼与眼眶疾病（三）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5385" r="15384" b="20484"/>
          <a:stretch>
            <a:fillRect/>
          </a:stretch>
        </p:blipFill>
        <p:spPr bwMode="auto">
          <a:xfrm>
            <a:off x="2123728" y="2348880"/>
            <a:ext cx="3888432" cy="2966731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1403648" y="692696"/>
            <a:ext cx="460094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颅眶其它途径沟通性病变</a:t>
            </a:r>
            <a:endParaRPr lang="en-US" altLang="zh-CN" sz="2800" b="1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---</a:t>
            </a:r>
            <a:r>
              <a:rPr lang="zh-CN" altLang="en-US" sz="2400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眶内横纹肌肉瘤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侵犯颅内</a:t>
            </a: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pathology-home.com/2010/2010111901/01.jpg"/>
          <p:cNvPicPr>
            <a:picLocks noChangeAspect="1" noChangeArrowheads="1"/>
          </p:cNvPicPr>
          <p:nvPr/>
        </p:nvPicPr>
        <p:blipFill>
          <a:blip r:embed="rId2" cstate="print"/>
          <a:srcRect l="12562" t="13032" r="14352" b="38405"/>
          <a:stretch>
            <a:fillRect/>
          </a:stretch>
        </p:blipFill>
        <p:spPr bwMode="auto">
          <a:xfrm>
            <a:off x="1979712" y="1988840"/>
            <a:ext cx="4608512" cy="3240360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1403648" y="692696"/>
            <a:ext cx="460094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颅眶其它途径沟通性病变</a:t>
            </a:r>
            <a:endParaRPr lang="en-US" altLang="zh-CN" sz="2800" b="1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---</a:t>
            </a:r>
            <a:r>
              <a:rPr lang="zh-CN" altLang="en-US" sz="2400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眶内横纹肌肉瘤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侵犯颅内</a:t>
            </a: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03648" y="692696"/>
            <a:ext cx="552587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颅眶其它途径沟通性病变</a:t>
            </a:r>
            <a:endParaRPr lang="en-US" altLang="zh-CN" sz="2800" b="1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---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鼻咽癌侵犯颅内海绵窦及眶尖部</a:t>
            </a:r>
            <a:endParaRPr lang="zh-CN" altLang="en-US" sz="2400" dirty="0" smtClean="0"/>
          </a:p>
        </p:txBody>
      </p:sp>
      <p:pic>
        <p:nvPicPr>
          <p:cNvPr id="4" name="Picture 9" descr="12"/>
          <p:cNvPicPr>
            <a:picLocks noChangeAspect="1" noChangeArrowheads="1"/>
          </p:cNvPicPr>
          <p:nvPr/>
        </p:nvPicPr>
        <p:blipFill>
          <a:blip r:embed="rId2" cstate="print"/>
          <a:srcRect l="11328" t="14844" r="14844" b="11328"/>
          <a:stretch>
            <a:fillRect/>
          </a:stretch>
        </p:blipFill>
        <p:spPr bwMode="auto">
          <a:xfrm>
            <a:off x="1907704" y="2276872"/>
            <a:ext cx="2819400" cy="2819400"/>
          </a:xfrm>
          <a:prstGeom prst="rect">
            <a:avLst/>
          </a:prstGeom>
          <a:noFill/>
        </p:spPr>
      </p:pic>
      <p:pic>
        <p:nvPicPr>
          <p:cNvPr id="5" name="Picture 9" descr="Cai Fang^^^^"/>
          <p:cNvPicPr>
            <a:picLocks noChangeAspect="1" noChangeArrowheads="1"/>
          </p:cNvPicPr>
          <p:nvPr/>
        </p:nvPicPr>
        <p:blipFill>
          <a:blip r:embed="rId3" cstate="print"/>
          <a:srcRect l="18924" t="16351" r="21249" b="30477"/>
          <a:stretch>
            <a:fillRect/>
          </a:stretch>
        </p:blipFill>
        <p:spPr bwMode="auto">
          <a:xfrm>
            <a:off x="4788024" y="2276872"/>
            <a:ext cx="2735263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2"/>
          <p:cNvPicPr>
            <a:picLocks noChangeAspect="1" noChangeArrowheads="1"/>
          </p:cNvPicPr>
          <p:nvPr/>
        </p:nvPicPr>
        <p:blipFill>
          <a:blip r:embed="rId2" cstate="print"/>
          <a:srcRect l="22266" t="11719" r="20313" b="33283"/>
          <a:stretch>
            <a:fillRect/>
          </a:stretch>
        </p:blipFill>
        <p:spPr bwMode="auto">
          <a:xfrm>
            <a:off x="1691680" y="1988840"/>
            <a:ext cx="3158751" cy="3024336"/>
          </a:xfrm>
          <a:prstGeom prst="rect">
            <a:avLst/>
          </a:prstGeom>
          <a:noFill/>
        </p:spPr>
      </p:pic>
      <p:pic>
        <p:nvPicPr>
          <p:cNvPr id="3" name="Picture 5" descr="13"/>
          <p:cNvPicPr>
            <a:picLocks noChangeAspect="1" noChangeArrowheads="1"/>
          </p:cNvPicPr>
          <p:nvPr/>
        </p:nvPicPr>
        <p:blipFill>
          <a:blip r:embed="rId3" cstate="print"/>
          <a:srcRect l="21875" t="11328" r="19531" b="23335"/>
          <a:stretch>
            <a:fillRect/>
          </a:stretch>
        </p:blipFill>
        <p:spPr bwMode="auto">
          <a:xfrm>
            <a:off x="4932040" y="1988840"/>
            <a:ext cx="2711450" cy="3024336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1403648" y="692696"/>
            <a:ext cx="552587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颅眶其它途径沟通性病变</a:t>
            </a:r>
            <a:endParaRPr lang="en-US" altLang="zh-CN" sz="2800" b="1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---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鼻咽癌侵犯颅内海绵窦及眶尖部</a:t>
            </a:r>
            <a:endParaRPr lang="zh-CN" altLang="en-US" sz="2400" dirty="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195736" y="5301208"/>
            <a:ext cx="5832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甲状腺癌眶内及颅内转移</a:t>
            </a:r>
            <a:endParaRPr lang="zh-CN" altLang="en-US" b="1" dirty="0">
              <a:solidFill>
                <a:schemeClr val="tx2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3648" y="692696"/>
            <a:ext cx="460094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颅眶其它途径沟通性病变</a:t>
            </a:r>
            <a:endParaRPr lang="en-US" altLang="zh-CN" sz="2800" b="1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---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眶壁转移瘤</a:t>
            </a: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4098" name="Picture 2" descr="http://ww4.sinaimg.cn/thumbnail/c13d7883jw1eev312xdqzj20830a7aa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5400000">
            <a:off x="2429762" y="1250759"/>
            <a:ext cx="3420380" cy="4320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ww2.sinaimg.cn/mw690/c13d7883jw1eev31vcw4jj20zk0qowgn.jpg"/>
          <p:cNvPicPr>
            <a:picLocks noChangeAspect="1" noChangeArrowheads="1"/>
          </p:cNvPicPr>
          <p:nvPr/>
        </p:nvPicPr>
        <p:blipFill>
          <a:blip r:embed="rId2" cstate="print"/>
          <a:srcRect l="13148" t="9340" r="43027" b="5849"/>
          <a:stretch>
            <a:fillRect/>
          </a:stretch>
        </p:blipFill>
        <p:spPr bwMode="auto">
          <a:xfrm rot="5400000">
            <a:off x="2627784" y="1412776"/>
            <a:ext cx="2880320" cy="4176464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1403648" y="692696"/>
            <a:ext cx="460094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颅眶其它途径沟通性病变</a:t>
            </a:r>
            <a:endParaRPr lang="en-US" altLang="zh-CN" sz="2800" b="1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---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眶壁转移瘤</a:t>
            </a: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195736" y="5301208"/>
            <a:ext cx="5832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肺癌眶内及颅内转移</a:t>
            </a:r>
            <a:endParaRPr lang="zh-CN" altLang="en-US" b="1" dirty="0">
              <a:solidFill>
                <a:schemeClr val="tx2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:\惠\你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04864"/>
            <a:ext cx="3333142" cy="2998194"/>
          </a:xfrm>
          <a:prstGeom prst="rect">
            <a:avLst/>
          </a:prstGeom>
          <a:noFill/>
        </p:spPr>
      </p:pic>
      <p:pic>
        <p:nvPicPr>
          <p:cNvPr id="64515" name="Picture 3" descr="H:\惠\才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4572000" y="2204864"/>
            <a:ext cx="3275856" cy="2946665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1403648" y="692696"/>
            <a:ext cx="460094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颅眶其它途径沟通性病变</a:t>
            </a:r>
            <a:endParaRPr lang="en-US" altLang="zh-CN" sz="2800" b="1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---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眶壁转移瘤</a:t>
            </a: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2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1835696" y="1988840"/>
            <a:ext cx="4176464" cy="388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403648" y="692696"/>
            <a:ext cx="460094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颅眶其它途径沟通性病变</a:t>
            </a:r>
            <a:endParaRPr lang="en-US" altLang="zh-CN" sz="2800" b="1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---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骨膜下脓肿</a:t>
            </a: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 Documents\My Pictures\乐逸趣图\灵长传奇\16805_307294_705088.jpg"/>
          <p:cNvPicPr>
            <a:picLocks noChangeAspect="1" noChangeArrowheads="1"/>
          </p:cNvPicPr>
          <p:nvPr/>
        </p:nvPicPr>
        <p:blipFill>
          <a:blip r:embed="rId2" cstate="print"/>
          <a:srcRect r="-560"/>
          <a:stretch>
            <a:fillRect/>
          </a:stretch>
        </p:blipFill>
        <p:spPr bwMode="auto">
          <a:xfrm>
            <a:off x="2915816" y="0"/>
            <a:ext cx="6408712" cy="6858000"/>
          </a:xfrm>
          <a:prstGeom prst="rect">
            <a:avLst/>
          </a:prstGeom>
          <a:noFill/>
        </p:spPr>
      </p:pic>
      <p:pic>
        <p:nvPicPr>
          <p:cNvPr id="5" name="Picture 1" descr="D:\My Documents\My Pictures\rdn_52fd554aef1e6.jpg"/>
          <p:cNvPicPr>
            <a:picLocks noChangeAspect="1" noChangeArrowheads="1"/>
          </p:cNvPicPr>
          <p:nvPr/>
        </p:nvPicPr>
        <p:blipFill>
          <a:blip r:embed="rId3" cstate="print"/>
          <a:srcRect b="3801"/>
          <a:stretch>
            <a:fillRect/>
          </a:stretch>
        </p:blipFill>
        <p:spPr bwMode="auto">
          <a:xfrm>
            <a:off x="0" y="0"/>
            <a:ext cx="4565848" cy="6858000"/>
          </a:xfrm>
          <a:prstGeom prst="rect">
            <a:avLst/>
          </a:prstGeom>
          <a:noFill/>
        </p:spPr>
      </p:pic>
      <p:sp>
        <p:nvSpPr>
          <p:cNvPr id="6" name="WordArt 3"/>
          <p:cNvSpPr>
            <a:spLocks noChangeArrowheads="1" noChangeShapeType="1"/>
          </p:cNvSpPr>
          <p:nvPr/>
        </p:nvSpPr>
        <p:spPr bwMode="auto">
          <a:xfrm rot="5400000">
            <a:off x="7466012" y="1111052"/>
            <a:ext cx="2060848" cy="360040"/>
          </a:xfrm>
          <a:prstGeom prst="rect">
            <a:avLst/>
          </a:prstGeom>
        </p:spPr>
        <p:txBody>
          <a:bodyPr vert="eaVert" wrap="none" numCol="1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639999" lon="20699999" rev="0"/>
              </a:camera>
              <a:lightRig rig="legacyNormal3" dir="l"/>
            </a:scene3d>
            <a:sp3d extrusionH="201600" prstMaterial="legacyPlastic">
              <a:extrusionClr>
                <a:srgbClr val="FF9966"/>
              </a:extrusionClr>
            </a:sp3d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+mn-cs"/>
              </a:defRPr>
            </a:lvl9pPr>
          </a:lstStyle>
          <a:p>
            <a:pPr fontAlgn="auto"/>
            <a:r>
              <a:rPr lang="zh-CN" altLang="en-US" sz="3600" kern="10" dirty="0">
                <a:ln w="9525">
                  <a:miter lim="800000"/>
                  <a:headEnd/>
                  <a:tailEnd/>
                </a:ln>
                <a:solidFill>
                  <a:srgbClr val="CC0000"/>
                </a:solidFill>
                <a:latin typeface="宋体"/>
                <a:ea typeface="宋体"/>
              </a:rPr>
              <a:t>谢谢大家！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331640" y="548680"/>
            <a:ext cx="460094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颅眶视神经管沟通性病变</a:t>
            </a:r>
            <a:endParaRPr lang="en-US" altLang="zh-CN" sz="2800" b="1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---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视神经及视交叉胶质瘤</a:t>
            </a:r>
            <a:endParaRPr lang="zh-CN" altLang="en-US" sz="2400" b="1" dirty="0"/>
          </a:p>
        </p:txBody>
      </p:sp>
      <p:pic>
        <p:nvPicPr>
          <p:cNvPr id="4" name="Picture 2" descr="D:\Mydocbak\wuenh\医学影像学第五版总论课件\图及像片\眼眶肿瘤\IMG_0135.JPG"/>
          <p:cNvPicPr>
            <a:picLocks noChangeAspect="1" noChangeArrowheads="1"/>
          </p:cNvPicPr>
          <p:nvPr/>
        </p:nvPicPr>
        <p:blipFill>
          <a:blip r:embed="rId2" cstate="print"/>
          <a:srcRect t="8341" b="19925"/>
          <a:stretch>
            <a:fillRect/>
          </a:stretch>
        </p:blipFill>
        <p:spPr bwMode="auto">
          <a:xfrm>
            <a:off x="1475656" y="2132856"/>
            <a:ext cx="5266222" cy="2934719"/>
          </a:xfrm>
          <a:prstGeom prst="rect">
            <a:avLst/>
          </a:prstGeom>
          <a:noFill/>
        </p:spPr>
      </p:pic>
      <p:pic>
        <p:nvPicPr>
          <p:cNvPr id="5" name="Picture 2" descr="D:\My Documents\u=3354969596,2576051539&amp;fm=21&amp;gp=0.jpg"/>
          <p:cNvPicPr>
            <a:picLocks noChangeAspect="1" noChangeArrowheads="1"/>
          </p:cNvPicPr>
          <p:nvPr/>
        </p:nvPicPr>
        <p:blipFill>
          <a:blip r:embed="rId3" cstate="print"/>
          <a:srcRect l="5405" r="2703"/>
          <a:stretch>
            <a:fillRect/>
          </a:stretch>
        </p:blipFill>
        <p:spPr bwMode="auto">
          <a:xfrm>
            <a:off x="5652120" y="2132856"/>
            <a:ext cx="2621783" cy="2952328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1547664" y="5085184"/>
            <a:ext cx="1925527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kumimoji="1" lang="zh-CN" altLang="en-US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视神经管扩大</a:t>
            </a:r>
            <a:endParaRPr kumimoji="1" lang="en-US" altLang="zh-CN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47664" y="5445224"/>
            <a:ext cx="355578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kumimoji="1" lang="zh-CN" altLang="en-US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无 </a:t>
            </a:r>
            <a:r>
              <a:rPr kumimoji="1" lang="en-US" altLang="zh-CN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--</a:t>
            </a:r>
            <a:r>
              <a:rPr kumimoji="1" lang="zh-CN" altLang="en-US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</a:t>
            </a:r>
            <a:r>
              <a:rPr kumimoji="1" lang="en-US" altLang="zh-CN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“</a:t>
            </a:r>
            <a:r>
              <a:rPr kumimoji="1" lang="zh-CN" altLang="en-US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双轨”征、</a:t>
            </a:r>
            <a:r>
              <a:rPr kumimoji="1" lang="en-US" altLang="zh-CN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“</a:t>
            </a:r>
            <a:r>
              <a:rPr kumimoji="1" lang="zh-CN" altLang="en-US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靶”征</a:t>
            </a:r>
            <a:endParaRPr kumimoji="1" lang="en-US" altLang="zh-CN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小儿视神经胶质瘤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1493" t="2116" r="50746" b="55556"/>
          <a:stretch>
            <a:fillRect/>
          </a:stretch>
        </p:blipFill>
        <p:spPr bwMode="auto">
          <a:xfrm>
            <a:off x="1403648" y="2348880"/>
            <a:ext cx="3456384" cy="2232248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1331640" y="4653136"/>
            <a:ext cx="75963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  2/3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的患者联合有视交叉、下丘脑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   三脑室底及视束的侵犯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/>
            </a:r>
            <a:br>
              <a:rPr lang="zh-CN" altLang="en-US" dirty="0" smtClean="0">
                <a:latin typeface="宋体" pitchFamily="2" charset="-122"/>
                <a:ea typeface="宋体" pitchFamily="2" charset="-122"/>
              </a:rPr>
            </a:b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331640" y="836712"/>
            <a:ext cx="460094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颅眶视神经管沟通性病变</a:t>
            </a:r>
            <a:endParaRPr lang="en-US" altLang="zh-CN" sz="2800" b="1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---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视神经及视交叉胶质瘤</a:t>
            </a:r>
            <a:endParaRPr lang="zh-CN" altLang="en-US" sz="2400" b="1" dirty="0"/>
          </a:p>
        </p:txBody>
      </p:sp>
      <p:pic>
        <p:nvPicPr>
          <p:cNvPr id="6" name="Picture 2" descr="小儿视神经胶质瘤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2985" t="48677" r="50746" b="2646"/>
          <a:stretch>
            <a:fillRect/>
          </a:stretch>
        </p:blipFill>
        <p:spPr bwMode="auto">
          <a:xfrm>
            <a:off x="4932040" y="2348880"/>
            <a:ext cx="3008682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视神经胶质瘤">
            <a:hlinkClick r:id="rId2" tooltip="点击查看原图"/>
          </p:cNvPr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50469" t="3445" r="6796" b="31259"/>
          <a:stretch>
            <a:fillRect/>
          </a:stretch>
        </p:blipFill>
        <p:spPr bwMode="auto">
          <a:xfrm>
            <a:off x="4788024" y="2276872"/>
            <a:ext cx="3312368" cy="2952328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1331640" y="548680"/>
            <a:ext cx="460094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颅眶视神经管沟通性病变</a:t>
            </a:r>
            <a:endParaRPr lang="en-US" altLang="zh-CN" sz="2800" b="1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---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视神经及视交叉胶质瘤</a:t>
            </a:r>
            <a:endParaRPr lang="zh-CN" altLang="en-US" sz="2400" b="1" dirty="0"/>
          </a:p>
        </p:txBody>
      </p:sp>
      <p:pic>
        <p:nvPicPr>
          <p:cNvPr id="5" name="Picture 2" descr="视神经胶质瘤">
            <a:hlinkClick r:id="rId2" tooltip="点击查看原图"/>
          </p:cNvPr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4018" t="3445" r="53355" b="31259"/>
          <a:stretch>
            <a:fillRect/>
          </a:stretch>
        </p:blipFill>
        <p:spPr bwMode="auto">
          <a:xfrm>
            <a:off x="1475656" y="2276872"/>
            <a:ext cx="3303984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31640" y="764704"/>
            <a:ext cx="460094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颅眶视神经管沟通性病变</a:t>
            </a:r>
            <a:endParaRPr lang="en-US" altLang="zh-CN" sz="2800" b="1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---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视神经鞘脑膜瘤</a:t>
            </a:r>
            <a:endParaRPr lang="zh-CN" altLang="en-US" sz="2400" b="1" dirty="0"/>
          </a:p>
        </p:txBody>
      </p:sp>
      <p:pic>
        <p:nvPicPr>
          <p:cNvPr id="3" name="Picture 11" descr="P1010066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 l="25549" t="3607" r="24207" b="20618"/>
          <a:stretch>
            <a:fillRect/>
          </a:stretch>
        </p:blipFill>
        <p:spPr bwMode="auto">
          <a:xfrm>
            <a:off x="1763688" y="2132856"/>
            <a:ext cx="3054479" cy="3456384"/>
          </a:xfrm>
          <a:prstGeom prst="rect">
            <a:avLst/>
          </a:prstGeo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076056" y="1844824"/>
            <a:ext cx="38100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rPr>
              <a:t>中年女性多见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rPr>
              <a:t>视神经不规则增粗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rPr>
              <a:t>钙化常见</a:t>
            </a: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itchFamily="2" charset="-122"/>
              <a:ea typeface="宋体" pitchFamily="2" charset="-122"/>
            </a:endParaRP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rPr>
              <a:t>路轨状及环形强化</a:t>
            </a: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itchFamily="2" charset="-122"/>
              <a:ea typeface="宋体" pitchFamily="2" charset="-122"/>
            </a:endParaRP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1" lang="zh-CN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 （</a:t>
            </a:r>
            <a:r>
              <a:rPr kumimoji="1" lang="en-US" altLang="zh-CN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“</a:t>
            </a:r>
            <a:r>
              <a:rPr kumimoji="1" lang="zh-CN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双轨”征、</a:t>
            </a:r>
            <a:r>
              <a:rPr kumimoji="1" lang="en-US" altLang="zh-CN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“</a:t>
            </a:r>
            <a:r>
              <a:rPr kumimoji="1" lang="zh-CN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靶”征）</a:t>
            </a:r>
            <a:endParaRPr kumimoji="1" lang="en-US" altLang="zh-CN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marL="342900" lvl="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1" lang="zh-CN" altLang="en-US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视神经管扩大</a:t>
            </a:r>
            <a:endParaRPr kumimoji="1" lang="en-US" altLang="zh-CN" sz="20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1" lang="zh-CN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邻近骨质增生</a:t>
            </a: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endParaRPr lang="zh-CN" altLang="en-US" b="1" kern="0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31640" y="548680"/>
            <a:ext cx="460094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颅眶视神经管沟通性病变</a:t>
            </a:r>
            <a:endParaRPr lang="en-US" altLang="zh-CN" sz="2800" b="1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---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视神经鞘脑膜瘤</a:t>
            </a:r>
            <a:endParaRPr lang="zh-CN" altLang="en-US" sz="2400" b="1" dirty="0"/>
          </a:p>
        </p:txBody>
      </p:sp>
      <p:sp>
        <p:nvSpPr>
          <p:cNvPr id="5" name="矩形 4"/>
          <p:cNvSpPr/>
          <p:nvPr/>
        </p:nvSpPr>
        <p:spPr>
          <a:xfrm>
            <a:off x="1403648" y="4653136"/>
            <a:ext cx="4572000" cy="6340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zh-CN" altLang="en-US" sz="1600" b="1" kern="0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视神经不规则增粗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zh-CN" altLang="en-US" sz="1600" b="1" kern="0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钙化常见</a:t>
            </a:r>
            <a:endParaRPr lang="en-US" altLang="zh-CN" sz="1600" b="1" kern="0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6" name="Picture 2" descr="http://imgt1.bdstatic.com/it/u=1336632079,2555404146&amp;fm=23&amp;gp=0.jpg"/>
          <p:cNvPicPr>
            <a:picLocks noChangeAspect="1" noChangeArrowheads="1"/>
          </p:cNvPicPr>
          <p:nvPr/>
        </p:nvPicPr>
        <p:blipFill>
          <a:blip r:embed="rId2" cstate="print"/>
          <a:srcRect l="2410" t="3244" r="55169" b="54549"/>
          <a:stretch>
            <a:fillRect/>
          </a:stretch>
        </p:blipFill>
        <p:spPr bwMode="auto">
          <a:xfrm>
            <a:off x="1403648" y="2204863"/>
            <a:ext cx="3168351" cy="2341749"/>
          </a:xfrm>
          <a:prstGeom prst="rect">
            <a:avLst/>
          </a:prstGeom>
          <a:noFill/>
        </p:spPr>
      </p:pic>
      <p:pic>
        <p:nvPicPr>
          <p:cNvPr id="7" name="Picture 2" descr="http://imgt1.bdstatic.com/it/u=1336632079,2555404146&amp;fm=23&amp;gp=0.jpg"/>
          <p:cNvPicPr>
            <a:picLocks noChangeAspect="1" noChangeArrowheads="1"/>
          </p:cNvPicPr>
          <p:nvPr/>
        </p:nvPicPr>
        <p:blipFill>
          <a:blip r:embed="rId2" cstate="print"/>
          <a:srcRect l="2410" t="51480" r="55169" b="10797"/>
          <a:stretch>
            <a:fillRect/>
          </a:stretch>
        </p:blipFill>
        <p:spPr bwMode="auto">
          <a:xfrm>
            <a:off x="4427984" y="2204864"/>
            <a:ext cx="3379199" cy="2376264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4572000" y="4725144"/>
            <a:ext cx="4572000" cy="6340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zh-CN" altLang="en-US" sz="1600" b="1" kern="0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路轨状和环形强化</a:t>
            </a:r>
            <a:endParaRPr lang="en-US" altLang="zh-CN" sz="1600" b="1" kern="0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kumimoji="1" lang="zh-CN" alt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 （</a:t>
            </a:r>
            <a:r>
              <a:rPr kumimoji="1" lang="en-US" altLang="zh-CN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“</a:t>
            </a:r>
            <a:r>
              <a:rPr kumimoji="1" lang="zh-CN" alt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双轨”征、</a:t>
            </a:r>
            <a:r>
              <a:rPr kumimoji="1" lang="en-US" altLang="zh-CN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“</a:t>
            </a:r>
            <a:r>
              <a:rPr kumimoji="1" lang="zh-CN" alt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靶”征）</a:t>
            </a:r>
            <a:endParaRPr kumimoji="1" lang="en-US" altLang="zh-CN" sz="1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FFFFFF"/>
      </a:dk1>
      <a:lt1>
        <a:srgbClr val="FFFFFF"/>
      </a:lt1>
      <a:dk2>
        <a:srgbClr val="FFFFFF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FFFFFF"/>
    </a:accent3>
    <a:accent4>
      <a:srgbClr val="000000"/>
    </a:accent4>
    <a:accent5>
      <a:srgbClr val="ADD7FE"/>
    </a:accent5>
    <a:accent6>
      <a:srgbClr val="3E77BF"/>
    </a:accent6>
    <a:hlink>
      <a:srgbClr val="0080FF"/>
    </a:hlink>
    <a:folHlink>
      <a:srgbClr val="5EAE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PPT助手_模板_1937</Template>
  <TotalTime>733</TotalTime>
  <Words>1290</Words>
  <Application>Microsoft Office PowerPoint</Application>
  <PresentationFormat>全屏显示(4:3)</PresentationFormat>
  <Paragraphs>220</Paragraphs>
  <Slides>48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49" baseType="lpstr">
      <vt:lpstr>Default Design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原发--肿瘤血行---视神经鞘膜转移瘤 继发--肿瘤延续---视网膜母细胞瘤                  葡萄膜黑色素瘤 </vt:lpstr>
      <vt:lpstr>幻灯片 14</vt:lpstr>
      <vt:lpstr>  视网膜母细胞瘤侵及视神经和视交叉 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扁平状肥厚性脑膜瘤 </vt:lpstr>
      <vt:lpstr>幻灯片 27</vt:lpstr>
      <vt:lpstr>幻灯片 28</vt:lpstr>
      <vt:lpstr>颅眶沟通性皮样囊肿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微软系统</cp:lastModifiedBy>
  <cp:revision>144</cp:revision>
  <dcterms:modified xsi:type="dcterms:W3CDTF">2014-05-06T13:27:23Z</dcterms:modified>
</cp:coreProperties>
</file>