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3"/>
  </p:sldMasterIdLst>
  <p:notesMasterIdLst>
    <p:notesMasterId r:id="rId5"/>
  </p:notesMasterIdLst>
  <p:handoutMasterIdLst>
    <p:handoutMasterId r:id="rId46"/>
  </p:handoutMasterIdLst>
  <p:sldIdLst>
    <p:sldId id="313" r:id="rId4"/>
    <p:sldId id="377" r:id="rId6"/>
    <p:sldId id="378" r:id="rId7"/>
    <p:sldId id="319" r:id="rId8"/>
    <p:sldId id="379" r:id="rId9"/>
    <p:sldId id="263" r:id="rId10"/>
    <p:sldId id="264" r:id="rId11"/>
    <p:sldId id="427" r:id="rId12"/>
    <p:sldId id="428" r:id="rId13"/>
    <p:sldId id="429" r:id="rId14"/>
    <p:sldId id="430" r:id="rId15"/>
    <p:sldId id="433" r:id="rId16"/>
    <p:sldId id="432" r:id="rId17"/>
    <p:sldId id="434" r:id="rId18"/>
    <p:sldId id="320" r:id="rId19"/>
    <p:sldId id="267" r:id="rId20"/>
    <p:sldId id="268" r:id="rId21"/>
    <p:sldId id="269" r:id="rId22"/>
    <p:sldId id="270" r:id="rId23"/>
    <p:sldId id="321" r:id="rId24"/>
    <p:sldId id="274" r:id="rId25"/>
    <p:sldId id="275" r:id="rId26"/>
    <p:sldId id="276" r:id="rId27"/>
    <p:sldId id="277" r:id="rId28"/>
    <p:sldId id="287" r:id="rId29"/>
    <p:sldId id="288" r:id="rId30"/>
    <p:sldId id="290" r:id="rId31"/>
    <p:sldId id="291" r:id="rId32"/>
    <p:sldId id="295" r:id="rId33"/>
    <p:sldId id="297" r:id="rId34"/>
    <p:sldId id="298" r:id="rId35"/>
    <p:sldId id="299" r:id="rId36"/>
    <p:sldId id="300" r:id="rId37"/>
    <p:sldId id="322" r:id="rId38"/>
    <p:sldId id="306" r:id="rId39"/>
    <p:sldId id="307" r:id="rId40"/>
    <p:sldId id="308" r:id="rId41"/>
    <p:sldId id="309" r:id="rId42"/>
    <p:sldId id="310" r:id="rId43"/>
    <p:sldId id="314" r:id="rId44"/>
    <p:sldId id="311" r:id="rId45"/>
  </p:sldIdLst>
  <p:sldSz cx="9144000" cy="6858000" type="screen4x3"/>
  <p:notesSz cx="6858000" cy="9144000"/>
  <p:defaultTextStyle>
    <a:defPPr>
      <a:defRPr lang="en-US"/>
    </a:defPPr>
    <a:lvl1pPr marL="0" lvl="0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1" charset="0"/>
        <a:ea typeface="MS PGothic" panose="020B0600070205080204" pitchFamily="34" charset="-128"/>
        <a:cs typeface="+mn-cs"/>
      </a:defRPr>
    </a:lvl1pPr>
    <a:lvl2pPr marL="457200" lvl="1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1" charset="0"/>
        <a:ea typeface="MS PGothic" panose="020B0600070205080204" pitchFamily="34" charset="-128"/>
        <a:cs typeface="+mn-cs"/>
      </a:defRPr>
    </a:lvl2pPr>
    <a:lvl3pPr marL="914400" lvl="2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1" charset="0"/>
        <a:ea typeface="MS PGothic" panose="020B0600070205080204" pitchFamily="34" charset="-128"/>
        <a:cs typeface="+mn-cs"/>
      </a:defRPr>
    </a:lvl3pPr>
    <a:lvl4pPr marL="1371600" lvl="3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1" charset="0"/>
        <a:ea typeface="MS PGothic" panose="020B0600070205080204" pitchFamily="34" charset="-128"/>
        <a:cs typeface="+mn-cs"/>
      </a:defRPr>
    </a:lvl4pPr>
    <a:lvl5pPr marL="1828800" lvl="4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1" charset="0"/>
        <a:ea typeface="MS PGothic" panose="020B0600070205080204" pitchFamily="34" charset="-128"/>
        <a:cs typeface="+mn-cs"/>
      </a:defRPr>
    </a:lvl5pPr>
    <a:lvl6pPr marL="2286000" lvl="5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1" charset="0"/>
        <a:ea typeface="MS PGothic" panose="020B0600070205080204" pitchFamily="34" charset="-128"/>
        <a:cs typeface="+mn-cs"/>
      </a:defRPr>
    </a:lvl6pPr>
    <a:lvl7pPr marL="2743200" lvl="6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1" charset="0"/>
        <a:ea typeface="MS PGothic" panose="020B0600070205080204" pitchFamily="34" charset="-128"/>
        <a:cs typeface="+mn-cs"/>
      </a:defRPr>
    </a:lvl7pPr>
    <a:lvl8pPr marL="3200400" lvl="7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1" charset="0"/>
        <a:ea typeface="MS PGothic" panose="020B0600070205080204" pitchFamily="34" charset="-128"/>
        <a:cs typeface="+mn-cs"/>
      </a:defRPr>
    </a:lvl8pPr>
    <a:lvl9pPr marL="3657600" lvl="8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1" charset="0"/>
        <a:ea typeface="MS PGothic" panose="020B0600070205080204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kplus" initials="l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001259"/>
    <a:srgbClr val="6F8CBF"/>
    <a:srgbClr val="2762BF"/>
    <a:srgbClr val="0F02E5"/>
    <a:srgbClr val="050C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5052"/>
    <p:restoredTop sz="94660"/>
  </p:normalViewPr>
  <p:slideViewPr>
    <p:cSldViewPr snapToGrid="0" snapToObjects="1" showGuides="1">
      <p:cViewPr varScale="1">
        <p:scale>
          <a:sx n="63" d="100"/>
          <a:sy n="63" d="100"/>
        </p:scale>
        <p:origin x="-1085" y="-67"/>
      </p:cViewPr>
      <p:guideLst>
        <p:guide orient="horz" pos="222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0" Type="http://schemas.openxmlformats.org/officeDocument/2006/relationships/commentAuthors" Target="commentAuthors.xml"/><Relationship Id="rId5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handoutMaster" Target="handoutMasters/handoutMaster1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1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1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1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FCF5315-5FE7-E942-BFEF-7C82E0B3FAE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1" charset="0"/>
                <a:ea typeface="MS PGothic" panose="020B0600070205080204" pitchFamily="34" charset="-128"/>
                <a:cs typeface="+mn-cs"/>
              </a:rPr>
            </a:fld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1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1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1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rPr>
              <a:t>Click to edit Master text styles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rPr>
              <a:t>Second level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marL="914400" marR="0" lvl="2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rPr>
              <a:t>Third level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marL="1371600" marR="0" lvl="3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rPr>
              <a:t>Fourth level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marL="1828800" marR="0" lvl="4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rPr>
              <a:t>Fifth level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1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22E68DE-CC85-9748-8FF5-99B25E78268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1" charset="0"/>
                <a:ea typeface="MS PGothic" panose="020B0600070205080204" pitchFamily="34" charset="-128"/>
                <a:cs typeface="+mn-cs"/>
              </a:rPr>
            </a:fld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1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anose="020B0600070205080204" pitchFamily="34" charset="-128"/>
        <a:cs typeface="MS PGothic" panose="020B0600070205080204" pitchFamily="3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B313C-6B84-469A-A8BF-E1E0C9F59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B313C-6B84-469A-A8BF-E1E0C9F59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B313C-6B84-469A-A8BF-E1E0C9F59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rgbClr val="001259">
            <a:alpha val="8392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7" descr="Untitled-2 copy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637" y="-74612"/>
            <a:ext cx="9247187" cy="6932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259249" y="6389159"/>
            <a:ext cx="2484438" cy="372410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Tx/>
              <a:buFont typeface="Wingdings" panose="05000000000000000000" charset="0"/>
              <a:buNone/>
              <a:defRPr/>
            </a:pPr>
            <a:r>
              <a:rPr kumimoji="1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alpha val="47000"/>
                  </a:srgbClr>
                </a:solidFill>
                <a:effectLst/>
                <a:uLnTx/>
                <a:uFillTx/>
                <a:latin typeface="黑体" panose="02010609060101010101" pitchFamily="1" charset="-122"/>
                <a:ea typeface="黑体" panose="02010609060101010101" pitchFamily="1" charset="-122"/>
                <a:cs typeface="黑体" panose="02010609060101010101" pitchFamily="1" charset="-122"/>
              </a:rPr>
              <a:t>2017</a:t>
            </a:r>
            <a:r>
              <a:rPr kumimoji="1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alpha val="47000"/>
                  </a:srgbClr>
                </a:solidFill>
                <a:effectLst/>
                <a:uLnTx/>
                <a:uFillTx/>
                <a:latin typeface="黑体" panose="02010609060101010101" pitchFamily="1" charset="-122"/>
                <a:ea typeface="黑体" panose="02010609060101010101" pitchFamily="1" charset="-122"/>
                <a:cs typeface="黑体" panose="02010609060101010101" pitchFamily="1" charset="-122"/>
              </a:rPr>
              <a:t> 中国广州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47000"/>
                </a:srgbClr>
              </a:solidFill>
              <a:effectLst/>
              <a:uLnTx/>
              <a:uFillTx/>
              <a:latin typeface="黑体" panose="02010609060101010101" pitchFamily="1" charset="-122"/>
              <a:ea typeface="黑体" panose="02010609060101010101" pitchFamily="1" charset="-122"/>
              <a:cs typeface="黑体" panose="02010609060101010101" pitchFamily="1" charset="-122"/>
            </a:endParaRPr>
          </a:p>
        </p:txBody>
      </p:sp>
      <p:pic>
        <p:nvPicPr>
          <p:cNvPr id="10244" name="图片 9" descr="Screen Shot 2014-07-10 at 22.13.4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05275" y="8990013"/>
            <a:ext cx="4902200" cy="493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图片 10" descr="Screen Shot 2014-07-10 at 22.13.4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7675" y="9142413"/>
            <a:ext cx="4902200" cy="493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6" name="图片 11" descr="Screen Shot 2014-07-10 at 22.13.4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10075" y="9294813"/>
            <a:ext cx="4902200" cy="493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942722" y="14751"/>
            <a:ext cx="7117491" cy="372410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Tx/>
              <a:buFont typeface="Wingdings" panose="05000000000000000000" charset="0"/>
              <a:buNone/>
              <a:defRPr/>
            </a:pPr>
            <a:r>
              <a:rPr kumimoji="1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alpha val="58000"/>
                  </a:schemeClr>
                </a:solidFill>
                <a:effectLst/>
                <a:uLnTx/>
                <a:uFillTx/>
                <a:latin typeface="黑体" panose="02010609060101010101" pitchFamily="1" charset="-122"/>
                <a:ea typeface="黑体" panose="02010609060101010101" pitchFamily="1" charset="-122"/>
                <a:cs typeface="黑体" panose="02010609060101010101" pitchFamily="1" charset="-122"/>
              </a:rPr>
              <a:t>广东省医学会第十六次放射医学暨第六次影像技术学学术会议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58000"/>
                </a:schemeClr>
              </a:solidFill>
              <a:effectLst/>
              <a:uLnTx/>
              <a:uFillTx/>
              <a:latin typeface="黑体" panose="02010609060101010101" pitchFamily="1" charset="-122"/>
              <a:ea typeface="黑体" panose="02010609060101010101" pitchFamily="1" charset="-122"/>
              <a:cs typeface="黑体" panose="02010609060101010101" pitchFamily="1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655" y="1221345"/>
            <a:ext cx="7772400" cy="1470025"/>
          </a:xfrm>
        </p:spPr>
        <p:txBody>
          <a:bodyPr/>
          <a:lstStyle>
            <a:lvl1pPr>
              <a:defRPr sz="4800">
                <a:solidFill>
                  <a:srgbClr val="660066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7383" y="3578373"/>
            <a:ext cx="6400800" cy="7424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60066"/>
                </a:solidFill>
                <a:latin typeface="黑体" panose="02010609060101010101" pitchFamily="1" charset="-122"/>
                <a:ea typeface="黑体" panose="02010609060101010101" pitchFamily="1" charset="-122"/>
                <a:cs typeface="黑体" panose="02010609060101010101" pitchFamily="1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0">
    <p:pull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611560" y="913673"/>
            <a:ext cx="7920880" cy="60959"/>
            <a:chOff x="3060700" y="4724400"/>
            <a:chExt cx="5955507" cy="31432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and Content">
    <p:bg>
      <p:bgPr>
        <a:solidFill>
          <a:srgbClr val="001259">
            <a:alpha val="8392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903996" y="6383990"/>
            <a:ext cx="5336007" cy="372410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Tx/>
              <a:buFont typeface="Wingdings" panose="05000000000000000000" charset="0"/>
              <a:buNone/>
              <a:defRPr/>
            </a:pPr>
            <a:r>
              <a:rPr kumimoji="1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alpha val="24000"/>
                  </a:schemeClr>
                </a:solidFill>
                <a:effectLst/>
                <a:uLnTx/>
                <a:uFillTx/>
                <a:latin typeface="黑体" panose="02010609060101010101" pitchFamily="1" charset="-122"/>
                <a:ea typeface="黑体" panose="02010609060101010101" pitchFamily="1" charset="-122"/>
                <a:cs typeface="黑体" panose="02010609060101010101" pitchFamily="1" charset="-122"/>
              </a:rPr>
              <a:t>广东省医学会第十六次放射医学暨第六次影像技术学学术会议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24000"/>
                </a:schemeClr>
              </a:solidFill>
              <a:effectLst/>
              <a:uLnTx/>
              <a:uFillTx/>
              <a:latin typeface="黑体" panose="02010609060101010101" pitchFamily="1" charset="-122"/>
              <a:ea typeface="黑体" panose="02010609060101010101" pitchFamily="1" charset="-122"/>
              <a:cs typeface="黑体" panose="02010609060101010101" pitchFamily="1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840663" y="6391275"/>
            <a:ext cx="11509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456778-2761-6E46-A6E8-EF5FFF0CFFEB}" type="datetime1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1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1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6050" y="6430963"/>
            <a:ext cx="6223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6503A2B-6404-FD45-804C-52F2DD92F5B7}" type="slidenum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1" charset="0"/>
                <a:ea typeface="MS PGothic" panose="020B0600070205080204" pitchFamily="34" charset="-128"/>
                <a:cs typeface="+mn-cs"/>
              </a:rPr>
            </a:fld>
            <a:endParaRPr kumimoji="0" lang="en-US" altLang="zh-CN" sz="18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 fontAlgn="base"/>
            <a:endParaRPr lang="zh-CN" altLang="en-US" strike="noStrike" noProof="1" smtClean="0"/>
          </a:p>
          <a:p>
            <a:pPr lvl="2" fontAlgn="base"/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0">
    <p:pull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611560" y="913673"/>
            <a:ext cx="7920880" cy="60959"/>
            <a:chOff x="3060700" y="4724400"/>
            <a:chExt cx="5955507" cy="31432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rgbClr val="001259">
            <a:alpha val="8392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7" descr="Untitled-2 copy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637" y="-74612"/>
            <a:ext cx="9247187" cy="6932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259249" y="6389159"/>
            <a:ext cx="2484438" cy="372410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Tx/>
              <a:buFont typeface="Wingdings" panose="05000000000000000000" charset="0"/>
              <a:buNone/>
              <a:defRPr/>
            </a:pPr>
            <a:r>
              <a:rPr kumimoji="1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alpha val="47000"/>
                  </a:srgbClr>
                </a:solidFill>
                <a:effectLst/>
                <a:uLnTx/>
                <a:uFillTx/>
                <a:latin typeface="黑体" panose="02010609060101010101" pitchFamily="1" charset="-122"/>
                <a:ea typeface="黑体" panose="02010609060101010101" pitchFamily="1" charset="-122"/>
                <a:cs typeface="黑体" panose="02010609060101010101" pitchFamily="1" charset="-122"/>
              </a:rPr>
              <a:t>2017</a:t>
            </a:r>
            <a:r>
              <a:rPr kumimoji="1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alpha val="47000"/>
                  </a:srgbClr>
                </a:solidFill>
                <a:effectLst/>
                <a:uLnTx/>
                <a:uFillTx/>
                <a:latin typeface="黑体" panose="02010609060101010101" pitchFamily="1" charset="-122"/>
                <a:ea typeface="黑体" panose="02010609060101010101" pitchFamily="1" charset="-122"/>
                <a:cs typeface="黑体" panose="02010609060101010101" pitchFamily="1" charset="-122"/>
              </a:rPr>
              <a:t> 中国广州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47000"/>
                </a:srgbClr>
              </a:solidFill>
              <a:effectLst/>
              <a:uLnTx/>
              <a:uFillTx/>
              <a:latin typeface="黑体" panose="02010609060101010101" pitchFamily="1" charset="-122"/>
              <a:ea typeface="黑体" panose="02010609060101010101" pitchFamily="1" charset="-122"/>
              <a:cs typeface="黑体" panose="02010609060101010101" pitchFamily="1" charset="-122"/>
            </a:endParaRPr>
          </a:p>
        </p:txBody>
      </p:sp>
      <p:pic>
        <p:nvPicPr>
          <p:cNvPr id="10244" name="图片 9" descr="Screen Shot 2014-07-10 at 22.13.4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05275" y="8990013"/>
            <a:ext cx="4902200" cy="493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图片 10" descr="Screen Shot 2014-07-10 at 22.13.4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7675" y="9142413"/>
            <a:ext cx="4902200" cy="493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6" name="图片 11" descr="Screen Shot 2014-07-10 at 22.13.4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10075" y="9294813"/>
            <a:ext cx="4902200" cy="493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942722" y="14751"/>
            <a:ext cx="7117491" cy="372410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Tx/>
              <a:buFont typeface="Wingdings" panose="05000000000000000000" charset="0"/>
              <a:buNone/>
              <a:defRPr/>
            </a:pPr>
            <a:r>
              <a:rPr kumimoji="1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alpha val="58000"/>
                  </a:schemeClr>
                </a:solidFill>
                <a:effectLst/>
                <a:uLnTx/>
                <a:uFillTx/>
                <a:latin typeface="黑体" panose="02010609060101010101" pitchFamily="1" charset="-122"/>
                <a:ea typeface="黑体" panose="02010609060101010101" pitchFamily="1" charset="-122"/>
                <a:cs typeface="黑体" panose="02010609060101010101" pitchFamily="1" charset="-122"/>
              </a:rPr>
              <a:t>广东省医学会第十六次放射医学暨第六次影像技术学学术会议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58000"/>
                </a:schemeClr>
              </a:solidFill>
              <a:effectLst/>
              <a:uLnTx/>
              <a:uFillTx/>
              <a:latin typeface="黑体" panose="02010609060101010101" pitchFamily="1" charset="-122"/>
              <a:ea typeface="黑体" panose="02010609060101010101" pitchFamily="1" charset="-122"/>
              <a:cs typeface="黑体" panose="02010609060101010101" pitchFamily="1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655" y="1221345"/>
            <a:ext cx="7772400" cy="1470025"/>
          </a:xfrm>
        </p:spPr>
        <p:txBody>
          <a:bodyPr/>
          <a:lstStyle>
            <a:lvl1pPr>
              <a:defRPr sz="4800">
                <a:solidFill>
                  <a:srgbClr val="660066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7383" y="3578373"/>
            <a:ext cx="6400800" cy="7424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60066"/>
                </a:solidFill>
                <a:latin typeface="黑体" panose="02010609060101010101" pitchFamily="1" charset="-122"/>
                <a:ea typeface="黑体" panose="02010609060101010101" pitchFamily="1" charset="-122"/>
                <a:cs typeface="黑体" panose="02010609060101010101" pitchFamily="1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and Content">
    <p:bg>
      <p:bgPr>
        <a:solidFill>
          <a:srgbClr val="001259">
            <a:alpha val="8392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903996" y="6383990"/>
            <a:ext cx="5336007" cy="372410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Tx/>
              <a:buFont typeface="Wingdings" panose="05000000000000000000" charset="0"/>
              <a:buNone/>
              <a:defRPr/>
            </a:pPr>
            <a:r>
              <a:rPr kumimoji="1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alpha val="24000"/>
                  </a:schemeClr>
                </a:solidFill>
                <a:effectLst/>
                <a:uLnTx/>
                <a:uFillTx/>
                <a:latin typeface="黑体" panose="02010609060101010101" pitchFamily="1" charset="-122"/>
                <a:ea typeface="黑体" panose="02010609060101010101" pitchFamily="1" charset="-122"/>
                <a:cs typeface="黑体" panose="02010609060101010101" pitchFamily="1" charset="-122"/>
              </a:rPr>
              <a:t>广东省医学会第十六次放射医学暨第六次影像技术学学术会议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24000"/>
                </a:schemeClr>
              </a:solidFill>
              <a:effectLst/>
              <a:uLnTx/>
              <a:uFillTx/>
              <a:latin typeface="黑体" panose="02010609060101010101" pitchFamily="1" charset="-122"/>
              <a:ea typeface="黑体" panose="02010609060101010101" pitchFamily="1" charset="-122"/>
              <a:cs typeface="黑体" panose="02010609060101010101" pitchFamily="1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840663" y="6391275"/>
            <a:ext cx="11509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456778-2761-6E46-A6E8-EF5FFF0CFFEB}" type="datetime1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1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1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6050" y="6430963"/>
            <a:ext cx="6223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6503A2B-6404-FD45-804C-52F2DD92F5B7}" type="slidenum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1" charset="0"/>
                <a:ea typeface="MS PGothic" panose="020B0600070205080204" pitchFamily="34" charset="-128"/>
                <a:cs typeface="+mn-cs"/>
              </a:rPr>
            </a:fld>
            <a:endParaRPr kumimoji="0" lang="en-US" altLang="zh-CN" sz="18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1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 fontAlgn="base"/>
            <a:endParaRPr lang="zh-CN" altLang="en-US" strike="noStrike" noProof="1" smtClean="0"/>
          </a:p>
          <a:p>
            <a:pPr lvl="2" fontAlgn="base"/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259">
            <a:alpha val="8392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10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/>
              <a:t>Click to edit Master title style</a:t>
            </a:r>
            <a:endParaRPr lang="en-US" alt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40663" y="6391275"/>
            <a:ext cx="11509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chemeClr val="bg1"/>
                </a:solidFill>
                <a:ea typeface="宋体" panose="02010600030101010101" pitchFamily="2" charset="-122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C22B6D-EFD7-1D46-8CC7-2D90445EF1C7}" type="datetime1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1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1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6050" y="6430963"/>
            <a:ext cx="6223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>
                <a:solidFill>
                  <a:srgbClr val="FFFF00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C94C89-E660-EC44-A8F3-0949E2D7C6CE}" type="slidenum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1" charset="0"/>
                <a:ea typeface="MS PGothic" panose="020B0600070205080204" pitchFamily="34" charset="-128"/>
                <a:cs typeface="+mn-cs"/>
              </a:rPr>
            </a:fld>
            <a:endParaRPr kumimoji="0" lang="en-US" altLang="zh-CN" sz="1800" b="0" i="0" u="none" strike="noStrike" kern="120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1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903996" y="6383990"/>
            <a:ext cx="5336007" cy="372410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Tx/>
              <a:buFont typeface="Wingdings" panose="05000000000000000000" charset="0"/>
              <a:buNone/>
              <a:defRPr/>
            </a:pPr>
            <a:r>
              <a:rPr kumimoji="1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alpha val="24000"/>
                  </a:schemeClr>
                </a:solidFill>
                <a:effectLst/>
                <a:uLnTx/>
                <a:uFillTx/>
                <a:latin typeface="黑体" panose="02010609060101010101" pitchFamily="1" charset="-122"/>
                <a:ea typeface="黑体" panose="02010609060101010101" pitchFamily="1" charset="-122"/>
                <a:cs typeface="黑体" panose="02010609060101010101" pitchFamily="1" charset="-122"/>
              </a:rPr>
              <a:t>广东省医学会第十六次放射医学暨第六次影像技术学学术会议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24000"/>
                </a:schemeClr>
              </a:solidFill>
              <a:effectLst/>
              <a:uLnTx/>
              <a:uFillTx/>
              <a:latin typeface="黑体" panose="02010609060101010101" pitchFamily="1" charset="-122"/>
              <a:ea typeface="黑体" panose="02010609060101010101" pitchFamily="1" charset="-122"/>
              <a:cs typeface="黑体" panose="02010609060101010101" pitchFamily="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3600" kern="1200">
          <a:solidFill>
            <a:srgbClr val="FFFF00"/>
          </a:solidFill>
          <a:latin typeface="黑体" panose="02010609060101010101" pitchFamily="1" charset="-122"/>
          <a:ea typeface="黑体" panose="02010609060101010101" pitchFamily="1" charset="-122"/>
          <a:cs typeface="黑体" panose="02010609060101010101" pitchFamily="1" charset="-122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FFFF00"/>
          </a:solidFill>
          <a:latin typeface="黑体" panose="02010609060101010101" pitchFamily="1" charset="-122"/>
          <a:ea typeface="黑体" panose="02010609060101010101" pitchFamily="1" charset="-122"/>
          <a:cs typeface="黑体" panose="02010609060101010101" pitchFamily="1" charset="-122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FFFF00"/>
          </a:solidFill>
          <a:latin typeface="黑体" panose="02010609060101010101" pitchFamily="1" charset="-122"/>
          <a:ea typeface="黑体" panose="02010609060101010101" pitchFamily="1" charset="-122"/>
          <a:cs typeface="黑体" panose="02010609060101010101" pitchFamily="1" charset="-122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FFFF00"/>
          </a:solidFill>
          <a:latin typeface="黑体" panose="02010609060101010101" pitchFamily="1" charset="-122"/>
          <a:ea typeface="黑体" panose="02010609060101010101" pitchFamily="1" charset="-122"/>
          <a:cs typeface="黑体" panose="02010609060101010101" pitchFamily="1" charset="-122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FFFF00"/>
          </a:solidFill>
          <a:latin typeface="黑体" panose="02010609060101010101" pitchFamily="1" charset="-122"/>
          <a:ea typeface="黑体" panose="02010609060101010101" pitchFamily="1" charset="-122"/>
          <a:cs typeface="黑体" panose="02010609060101010101" pitchFamily="1" charset="-122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Calibri" panose="020F0502020204030204" pitchFamily="1" charset="0"/>
          <a:ea typeface="MS PGothic" panose="020B0600070205080204" pitchFamily="34" charset="-128"/>
          <a:cs typeface="MS PGothic" panose="020B0600070205080204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Calibri" panose="020F0502020204030204" pitchFamily="1" charset="0"/>
          <a:ea typeface="MS PGothic" panose="020B0600070205080204" pitchFamily="34" charset="-128"/>
          <a:cs typeface="MS PGothic" panose="020B0600070205080204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Calibri" panose="020F0502020204030204" pitchFamily="1" charset="0"/>
          <a:ea typeface="MS PGothic" panose="020B0600070205080204" pitchFamily="34" charset="-128"/>
          <a:cs typeface="MS PGothic" panose="020B0600070205080204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Calibri" panose="020F0502020204030204" pitchFamily="1" charset="0"/>
          <a:ea typeface="MS PGothic" panose="020B0600070205080204" pitchFamily="34" charset="-128"/>
          <a:cs typeface="MS PGothic" panose="020B0600070205080204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rgbClr val="FFFF00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rgbClr val="FFFF00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259">
            <a:alpha val="8392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10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/>
              <a:t>Click to edit Master title style</a:t>
            </a:r>
            <a:endParaRPr lang="en-US" alt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40663" y="6391275"/>
            <a:ext cx="11509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chemeClr val="bg1"/>
                </a:solidFill>
                <a:ea typeface="宋体" panose="02010600030101010101" pitchFamily="2" charset="-122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C22B6D-EFD7-1D46-8CC7-2D90445EF1C7}" type="datetime1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1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1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6050" y="6430963"/>
            <a:ext cx="6223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>
                <a:solidFill>
                  <a:srgbClr val="FFFF00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C94C89-E660-EC44-A8F3-0949E2D7C6CE}" type="slidenum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1" charset="0"/>
                <a:ea typeface="MS PGothic" panose="020B0600070205080204" pitchFamily="34" charset="-128"/>
                <a:cs typeface="+mn-cs"/>
              </a:rPr>
            </a:fld>
            <a:endParaRPr kumimoji="0" lang="en-US" altLang="zh-CN" sz="1800" b="0" i="0" u="none" strike="noStrike" kern="120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1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903996" y="6383990"/>
            <a:ext cx="5336007" cy="372410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Tx/>
              <a:buFont typeface="Wingdings" panose="05000000000000000000" charset="0"/>
              <a:buNone/>
              <a:defRPr/>
            </a:pPr>
            <a:r>
              <a:rPr kumimoji="1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alpha val="24000"/>
                  </a:schemeClr>
                </a:solidFill>
                <a:effectLst/>
                <a:uLnTx/>
                <a:uFillTx/>
                <a:latin typeface="黑体" panose="02010609060101010101" pitchFamily="1" charset="-122"/>
                <a:ea typeface="黑体" panose="02010609060101010101" pitchFamily="1" charset="-122"/>
                <a:cs typeface="黑体" panose="02010609060101010101" pitchFamily="1" charset="-122"/>
              </a:rPr>
              <a:t>广东省医学会第十六次放射医学暨第六次影像技术学学术会议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24000"/>
                </a:schemeClr>
              </a:solidFill>
              <a:effectLst/>
              <a:uLnTx/>
              <a:uFillTx/>
              <a:latin typeface="黑体" panose="02010609060101010101" pitchFamily="1" charset="-122"/>
              <a:ea typeface="黑体" panose="02010609060101010101" pitchFamily="1" charset="-122"/>
              <a:cs typeface="黑体" panose="02010609060101010101" pitchFamily="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3600" kern="1200">
          <a:solidFill>
            <a:srgbClr val="FFFF00"/>
          </a:solidFill>
          <a:latin typeface="黑体" panose="02010609060101010101" pitchFamily="1" charset="-122"/>
          <a:ea typeface="黑体" panose="02010609060101010101" pitchFamily="1" charset="-122"/>
          <a:cs typeface="黑体" panose="02010609060101010101" pitchFamily="1" charset="-122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FFFF00"/>
          </a:solidFill>
          <a:latin typeface="黑体" panose="02010609060101010101" pitchFamily="1" charset="-122"/>
          <a:ea typeface="黑体" panose="02010609060101010101" pitchFamily="1" charset="-122"/>
          <a:cs typeface="黑体" panose="02010609060101010101" pitchFamily="1" charset="-122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FFFF00"/>
          </a:solidFill>
          <a:latin typeface="黑体" panose="02010609060101010101" pitchFamily="1" charset="-122"/>
          <a:ea typeface="黑体" panose="02010609060101010101" pitchFamily="1" charset="-122"/>
          <a:cs typeface="黑体" panose="02010609060101010101" pitchFamily="1" charset="-122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FFFF00"/>
          </a:solidFill>
          <a:latin typeface="黑体" panose="02010609060101010101" pitchFamily="1" charset="-122"/>
          <a:ea typeface="黑体" panose="02010609060101010101" pitchFamily="1" charset="-122"/>
          <a:cs typeface="黑体" panose="02010609060101010101" pitchFamily="1" charset="-122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FFFF00"/>
          </a:solidFill>
          <a:latin typeface="黑体" panose="02010609060101010101" pitchFamily="1" charset="-122"/>
          <a:ea typeface="黑体" panose="02010609060101010101" pitchFamily="1" charset="-122"/>
          <a:cs typeface="黑体" panose="02010609060101010101" pitchFamily="1" charset="-122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Calibri" panose="020F0502020204030204" pitchFamily="1" charset="0"/>
          <a:ea typeface="MS PGothic" panose="020B0600070205080204" pitchFamily="34" charset="-128"/>
          <a:cs typeface="MS PGothic" panose="020B0600070205080204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Calibri" panose="020F0502020204030204" pitchFamily="1" charset="0"/>
          <a:ea typeface="MS PGothic" panose="020B0600070205080204" pitchFamily="34" charset="-128"/>
          <a:cs typeface="MS PGothic" panose="020B0600070205080204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Calibri" panose="020F0502020204030204" pitchFamily="1" charset="0"/>
          <a:ea typeface="MS PGothic" panose="020B0600070205080204" pitchFamily="34" charset="-128"/>
          <a:cs typeface="MS PGothic" panose="020B0600070205080204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Calibri" panose="020F0502020204030204" pitchFamily="1" charset="0"/>
          <a:ea typeface="MS PGothic" panose="020B0600070205080204" pitchFamily="34" charset="-128"/>
          <a:cs typeface="MS PGothic" panose="020B0600070205080204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rgbClr val="FFFF00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rgbClr val="FFFF00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1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0" y="2142490"/>
            <a:ext cx="9144000" cy="19551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3031524" y="3376591"/>
            <a:ext cx="3484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方正兰亭粗黑_GBK" panose="02000000000000000000" pitchFamily="2" charset="-122"/>
                <a:ea typeface="方正兰亭粗黑_GBK" panose="02000000000000000000" pitchFamily="2" charset="-122"/>
              </a:rPr>
              <a:t>汕头大学医学院第二附属医院</a:t>
            </a:r>
            <a:endParaRPr lang="zh-CN" altLang="en-US" sz="2000" dirty="0">
              <a:solidFill>
                <a:schemeClr val="bg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  <a:p>
            <a:r>
              <a:rPr lang="zh-CN" altLang="en-US" sz="2000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方正兰亭粗黑_GBK" panose="02000000000000000000" pitchFamily="2" charset="-122"/>
                <a:ea typeface="方正兰亭粗黑_GBK" panose="02000000000000000000" pitchFamily="2" charset="-122"/>
              </a:rPr>
              <a:t>        放射科      刘国瑞</a:t>
            </a:r>
            <a:endParaRPr lang="zh-CN" altLang="en-US" sz="2000" dirty="0">
              <a:solidFill>
                <a:schemeClr val="bg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7018020" y="687705"/>
            <a:ext cx="809625" cy="71818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2" name="同心圆 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546688" y="787603"/>
            <a:ext cx="630120" cy="63003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5" name="同心圆 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152515" y="1524000"/>
            <a:ext cx="507365" cy="45275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3" name="同心圆 4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231864" y="844222"/>
            <a:ext cx="685681" cy="68558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0" name="同心圆 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2331080" y="1305769"/>
            <a:ext cx="588755" cy="5886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3" name="同心圆 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182216" y="1623966"/>
            <a:ext cx="252447" cy="25241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6" name="同心圆 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70203" y="790036"/>
            <a:ext cx="528983" cy="52891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9" name="同心圆 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4777131" y="1069435"/>
            <a:ext cx="223042" cy="22301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5" name="同心圆 6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12711" y="738710"/>
            <a:ext cx="520102" cy="52003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1" name="同心圆 7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72" name="椭圆 7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936873" y="1312172"/>
            <a:ext cx="316822" cy="31677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4" name="同心圆 7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75" name="椭圆 7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512114" y="855871"/>
            <a:ext cx="158410" cy="15838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7" name="同心圆 7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78" name="椭圆 7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</p:grpSp>
      <p:sp>
        <p:nvSpPr>
          <p:cNvPr id="17" name="TextBox 24"/>
          <p:cNvSpPr txBox="1"/>
          <p:nvPr/>
        </p:nvSpPr>
        <p:spPr>
          <a:xfrm>
            <a:off x="667484" y="2234861"/>
            <a:ext cx="7802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+mn-ea"/>
              </a:rPr>
              <a:t>囊腔型肺癌的影像特征和鉴别诊断</a:t>
            </a:r>
            <a:endParaRPr lang="zh-CN" altLang="en-US" sz="4000" b="1" dirty="0">
              <a:solidFill>
                <a:schemeClr val="bg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囊外结节型</a:t>
            </a:r>
            <a:br>
              <a:rPr lang="zh-CN" altLang="en-US"/>
            </a:b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实性结节和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GGO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结节伴分叶、毛刺征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66115" y="1321435"/>
            <a:ext cx="3052445" cy="31642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lum bright="12000"/>
          </a:blip>
          <a:stretch>
            <a:fillRect/>
          </a:stretch>
        </p:blipFill>
        <p:spPr>
          <a:xfrm>
            <a:off x="2670810" y="3712210"/>
            <a:ext cx="2730500" cy="28765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lum bright="12000" contrast="6000"/>
          </a:blip>
          <a:stretch>
            <a:fillRect/>
          </a:stretch>
        </p:blipFill>
        <p:spPr>
          <a:xfrm>
            <a:off x="5017770" y="1640205"/>
            <a:ext cx="3786505" cy="3577590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6619389" y="2700337"/>
            <a:ext cx="573405" cy="44132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3876224" y="5989638"/>
            <a:ext cx="573405" cy="44132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2097405" y="2920999"/>
            <a:ext cx="573405" cy="44132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囊外结节型</a:t>
            </a:r>
            <a:br>
              <a:rPr lang="zh-CN" altLang="en-US"/>
            </a:br>
            <a:r>
              <a:rPr lang="zh-CN" altLang="en-US"/>
              <a:t>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不光滑囊壁伴小结节、血管丰富、供养血管增粗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内容占位符 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9395" y="1957070"/>
            <a:ext cx="8545195" cy="3551555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1201118" y="4837664"/>
            <a:ext cx="573405" cy="44132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68350" y="5727032"/>
            <a:ext cx="791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平扫  囊壁小结节                       纵膈窗                             增强示</a:t>
            </a:r>
            <a:r>
              <a:rPr lang="en-US" altLang="zh-CN" dirty="0" smtClean="0">
                <a:solidFill>
                  <a:schemeClr val="bg1"/>
                </a:solidFill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</a:rPr>
              <a:t>小结节和供养血管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标题 11265"/>
          <p:cNvSpPr>
            <a:spLocks noGrp="1"/>
          </p:cNvSpPr>
          <p:nvPr>
            <p:ph type="title"/>
          </p:nvPr>
        </p:nvSpPr>
        <p:spPr>
          <a:xfrm>
            <a:off x="457200" y="293688"/>
            <a:ext cx="8229600" cy="981075"/>
          </a:xfrm>
        </p:spPr>
        <p:txBody>
          <a:bodyPr anchor="ctr"/>
          <a:lstStyle/>
          <a:p>
            <a:r>
              <a:rPr lang="zh-CN" altLang="en-US" sz="3600" dirty="0">
                <a:solidFill>
                  <a:schemeClr val="bg1"/>
                </a:solidFill>
              </a:rPr>
              <a:t>囊外</a:t>
            </a:r>
            <a:r>
              <a:rPr lang="en-US" altLang="zh-CN" sz="3600" dirty="0">
                <a:solidFill>
                  <a:schemeClr val="bg1"/>
                </a:solidFill>
                <a:sym typeface="+mn-ea"/>
              </a:rPr>
              <a:t>GGO</a:t>
            </a:r>
            <a:r>
              <a:rPr lang="zh-CN" altLang="en-US" sz="3600" dirty="0">
                <a:solidFill>
                  <a:schemeClr val="bg1"/>
                </a:solidFill>
                <a:sym typeface="+mn-ea"/>
              </a:rPr>
              <a:t>结节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6386" name="文本占位符 11266"/>
          <p:cNvSpPr>
            <a:spLocks noGrp="1"/>
          </p:cNvSpPr>
          <p:nvPr>
            <p:ph idx="1"/>
          </p:nvPr>
        </p:nvSpPr>
        <p:spPr>
          <a:xfrm>
            <a:off x="256540" y="5766435"/>
            <a:ext cx="8631555" cy="592455"/>
          </a:xfrm>
        </p:spPr>
        <p:txBody>
          <a:bodyPr anchor="t"/>
          <a:lstStyle/>
          <a:p>
            <a:pPr marL="0" indent="0">
              <a:lnSpc>
                <a:spcPct val="80000"/>
              </a:lnSpc>
              <a:buNone/>
            </a:pPr>
            <a:r>
              <a:rPr lang="zh-CN" altLang="en-US" sz="2400" dirty="0"/>
              <a:t>囊壁</a:t>
            </a:r>
            <a:r>
              <a:rPr lang="en-US" altLang="zh-CN" sz="2400" dirty="0"/>
              <a:t>GGO</a:t>
            </a:r>
            <a:r>
              <a:rPr lang="zh-CN" altLang="en-US" sz="2400" dirty="0">
                <a:ea typeface="宋体" panose="02010600030101010101" pitchFamily="2" charset="-122"/>
              </a:rPr>
              <a:t>结节</a:t>
            </a:r>
            <a:r>
              <a:rPr lang="zh-CN" altLang="en-US" sz="2400" dirty="0"/>
              <a:t>：伴发分叶、毛刺、血管聚拢征象；</a:t>
            </a:r>
            <a:endParaRPr lang="zh-CN" altLang="en-US" sz="2400" dirty="0"/>
          </a:p>
        </p:txBody>
      </p:sp>
      <p:pic>
        <p:nvPicPr>
          <p:cNvPr id="16387" name="图片 11267"/>
          <p:cNvPicPr>
            <a:picLocks noChangeAspect="1"/>
          </p:cNvPicPr>
          <p:nvPr/>
        </p:nvPicPr>
        <p:blipFill>
          <a:blip r:embed="rId1">
            <a:lum bright="12000" contrast="36000"/>
          </a:blip>
          <a:srcRect r="68623"/>
          <a:stretch>
            <a:fillRect/>
          </a:stretch>
        </p:blipFill>
        <p:spPr>
          <a:xfrm>
            <a:off x="208915" y="1400810"/>
            <a:ext cx="2872105" cy="28238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3" name="图片 11267"/>
          <p:cNvPicPr>
            <a:picLocks noChangeAspect="1"/>
          </p:cNvPicPr>
          <p:nvPr/>
        </p:nvPicPr>
        <p:blipFill>
          <a:blip r:embed="rId1">
            <a:lum bright="12000" contrast="36000"/>
          </a:blip>
          <a:srcRect l="35104" r="33699" b="7380"/>
          <a:stretch>
            <a:fillRect/>
          </a:stretch>
        </p:blipFill>
        <p:spPr>
          <a:xfrm>
            <a:off x="3208020" y="2216785"/>
            <a:ext cx="2861310" cy="3002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7172" descr="10_11_7812_03b"/>
          <p:cNvPicPr>
            <a:picLocks noGrp="1" noChangeAspect="1"/>
          </p:cNvPicPr>
          <p:nvPr/>
        </p:nvPicPr>
        <p:blipFill>
          <a:blip r:embed="rId2">
            <a:lum bright="-6000"/>
          </a:blip>
          <a:stretch>
            <a:fillRect/>
          </a:stretch>
        </p:blipFill>
        <p:spPr>
          <a:xfrm>
            <a:off x="6069330" y="2216785"/>
            <a:ext cx="3172460" cy="317246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7" name="直接箭头连接符 6"/>
          <p:cNvCxnSpPr/>
          <p:nvPr/>
        </p:nvCxnSpPr>
        <p:spPr>
          <a:xfrm flipV="1">
            <a:off x="6957460" y="4332655"/>
            <a:ext cx="573405" cy="44132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文本占位符 6146"/>
          <p:cNvPicPr>
            <a:picLocks noGrp="1" noChangeAspect="1"/>
          </p:cNvPicPr>
          <p:nvPr>
            <p:ph idx="1"/>
          </p:nvPr>
        </p:nvPicPr>
        <p:blipFill>
          <a:blip r:embed="rId1"/>
          <a:srcRect r="34533"/>
          <a:stretch>
            <a:fillRect/>
          </a:stretch>
        </p:blipFill>
        <p:spPr>
          <a:xfrm>
            <a:off x="24130" y="1287145"/>
            <a:ext cx="5229225" cy="2959735"/>
          </a:xfrm>
        </p:spPr>
      </p:pic>
      <p:sp>
        <p:nvSpPr>
          <p:cNvPr id="9218" name="标题 6147"/>
          <p:cNvSpPr>
            <a:spLocks noGrp="1"/>
          </p:cNvSpPr>
          <p:nvPr>
            <p:ph type="title"/>
          </p:nvPr>
        </p:nvSpPr>
        <p:spPr>
          <a:xfrm>
            <a:off x="520700" y="265748"/>
            <a:ext cx="8229600" cy="1143000"/>
          </a:xfrm>
        </p:spPr>
        <p:txBody>
          <a:bodyPr wrap="square" lIns="91440" tIns="45720" rIns="91440" bIns="45720" anchor="ctr"/>
          <a:lstStyle/>
          <a:p>
            <a:r>
              <a:rPr lang="en-US" altLang="zh-CN" sz="4000" dirty="0"/>
              <a:t>II</a:t>
            </a:r>
            <a:r>
              <a:rPr lang="zh-CN" altLang="en-US" sz="4000" dirty="0"/>
              <a:t>型：囊内结节型</a:t>
            </a:r>
            <a:endParaRPr lang="zh-CN" altLang="en-US" sz="40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6050" y="4385945"/>
            <a:ext cx="51079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较大结节有分叶、空泡征，无毛刺；</a:t>
            </a:r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囊腔内分隔、血管穿行等；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lum bright="-12000"/>
          </a:blip>
          <a:stretch>
            <a:fillRect/>
          </a:stretch>
        </p:blipFill>
        <p:spPr>
          <a:xfrm>
            <a:off x="5658485" y="1814830"/>
            <a:ext cx="3515995" cy="2769870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rot="10800000">
            <a:off x="8328827" y="3724911"/>
            <a:ext cx="629787" cy="441324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图片 10246" descr="10_11_7812_04b"/>
          <p:cNvPicPr>
            <a:picLocks noChangeAspect="1"/>
          </p:cNvPicPr>
          <p:nvPr/>
        </p:nvPicPr>
        <p:blipFill>
          <a:blip r:embed="rId3">
            <a:lum contrast="30000"/>
          </a:blip>
          <a:srcRect l="6910" t="19797" r="4657" b="7748"/>
          <a:stretch>
            <a:fillRect/>
          </a:stretch>
        </p:blipFill>
        <p:spPr>
          <a:xfrm>
            <a:off x="5658485" y="4058920"/>
            <a:ext cx="3516630" cy="273748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6" name="直接箭头连接符 5"/>
          <p:cNvCxnSpPr/>
          <p:nvPr/>
        </p:nvCxnSpPr>
        <p:spPr>
          <a:xfrm flipV="1">
            <a:off x="5734450" y="5806490"/>
            <a:ext cx="573405" cy="44132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870710" y="5161280"/>
            <a:ext cx="3716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FF00"/>
                </a:solidFill>
              </a:rPr>
              <a:t>囊壁内微小结节，恶性征象不显著，定性诊断困难。</a:t>
            </a:r>
            <a:endParaRPr lang="zh-CN" altLang="en-US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标题 1"/>
          <p:cNvSpPr>
            <a:spLocks noGrp="1"/>
          </p:cNvSpPr>
          <p:nvPr>
            <p:ph type="title"/>
          </p:nvPr>
        </p:nvSpPr>
        <p:spPr>
          <a:xfrm>
            <a:off x="457200" y="388938"/>
            <a:ext cx="8229600" cy="981075"/>
          </a:xfrm>
        </p:spPr>
        <p:txBody>
          <a:bodyPr anchor="ctr"/>
          <a:lstStyle/>
          <a:p>
            <a:pPr algn="ctr"/>
            <a:r>
              <a:rPr lang="zh-CN" altLang="en-US" sz="4000" dirty="0"/>
              <a:t>囊内</a:t>
            </a:r>
            <a:r>
              <a:rPr lang="en-US" altLang="zh-CN" sz="4000" dirty="0"/>
              <a:t>GGO</a:t>
            </a:r>
            <a:r>
              <a:rPr lang="zh-CN" altLang="en-US" sz="4000" dirty="0"/>
              <a:t>结节</a:t>
            </a:r>
            <a:br>
              <a:rPr lang="zh-CN" altLang="en-US" sz="4000" dirty="0"/>
            </a:br>
            <a:r>
              <a:rPr lang="zh-CN" altLang="en-US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囊壁毛糙和小结节，随访中囊壁增厚、结节增大。</a:t>
            </a:r>
            <a:endParaRPr lang="zh-CN" altLang="en-US" sz="2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8194" name="内容占位符 1"/>
          <p:cNvPicPr>
            <a:picLocks noGrp="1" noChangeAspect="1"/>
          </p:cNvPicPr>
          <p:nvPr>
            <p:ph idx="1"/>
          </p:nvPr>
        </p:nvPicPr>
        <p:blipFill>
          <a:blip r:embed="rId1">
            <a:lum bright="17999" contrast="48000"/>
          </a:blip>
          <a:stretch>
            <a:fillRect/>
          </a:stretch>
        </p:blipFill>
        <p:spPr>
          <a:xfrm>
            <a:off x="222250" y="1760538"/>
            <a:ext cx="8902700" cy="3055937"/>
          </a:xfrm>
        </p:spPr>
      </p:pic>
      <p:sp>
        <p:nvSpPr>
          <p:cNvPr id="8195" name="文本框 2"/>
          <p:cNvSpPr txBox="1"/>
          <p:nvPr/>
        </p:nvSpPr>
        <p:spPr>
          <a:xfrm>
            <a:off x="222250" y="4976813"/>
            <a:ext cx="859790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F60Y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，腺癌；首次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CT                             1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年后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CT                                2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年后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CT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  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dirty="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囊壁毛糙、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渐进性不规则偏心性增厚；箭头；囊腔不断增大。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8" name="内容占位符 1"/>
          <p:cNvPicPr>
            <a:picLocks noGrp="1" noChangeAspect="1"/>
          </p:cNvPicPr>
          <p:nvPr/>
        </p:nvPicPr>
        <p:blipFill>
          <a:blip r:embed="rId1">
            <a:lum bright="17999" contrast="48000"/>
          </a:blip>
          <a:stretch>
            <a:fillRect/>
          </a:stretch>
        </p:blipFill>
        <p:spPr>
          <a:xfrm>
            <a:off x="120650" y="1760538"/>
            <a:ext cx="8902700" cy="305593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9" name="直接箭头连接符 8"/>
          <p:cNvCxnSpPr/>
          <p:nvPr/>
        </p:nvCxnSpPr>
        <p:spPr>
          <a:xfrm flipV="1">
            <a:off x="950460" y="3566611"/>
            <a:ext cx="573405" cy="44132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V="1">
            <a:off x="3958355" y="3345948"/>
            <a:ext cx="573405" cy="44132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6906092" y="3787272"/>
            <a:ext cx="573405" cy="44132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组合 125"/>
          <p:cNvGrpSpPr/>
          <p:nvPr/>
        </p:nvGrpSpPr>
        <p:grpSpPr>
          <a:xfrm>
            <a:off x="728515" y="2078556"/>
            <a:ext cx="2820035" cy="24765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7" name="同心圆 12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8" name="椭圆 12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3107132" y="1467485"/>
            <a:ext cx="2798445" cy="253111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0" name="同心圆 12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1" name="椭圆 13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32" name="组合 131"/>
          <p:cNvGrpSpPr/>
          <p:nvPr/>
        </p:nvGrpSpPr>
        <p:grpSpPr>
          <a:xfrm>
            <a:off x="5395246" y="2496870"/>
            <a:ext cx="2750820" cy="253111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3" name="同心圆 13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4" name="椭圆 13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38" name="TextBox 137"/>
          <p:cNvSpPr txBox="1"/>
          <p:nvPr/>
        </p:nvSpPr>
        <p:spPr>
          <a:xfrm>
            <a:off x="1153711" y="2717432"/>
            <a:ext cx="20453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0070C0"/>
                </a:solidFill>
                <a:latin typeface="+mj-ea"/>
                <a:ea typeface="+mj-ea"/>
                <a:sym typeface="+mn-ea"/>
              </a:rPr>
              <a:t>囊壁较薄</a:t>
            </a:r>
            <a:endParaRPr lang="zh-CN" altLang="en-US" sz="2400" b="1" dirty="0">
              <a:solidFill>
                <a:srgbClr val="0070C0"/>
              </a:solidFill>
              <a:latin typeface="+mj-ea"/>
              <a:ea typeface="+mj-ea"/>
              <a:sym typeface="+mn-ea"/>
            </a:endParaRPr>
          </a:p>
          <a:p>
            <a:pPr algn="l"/>
            <a:r>
              <a:rPr lang="zh-CN" altLang="en-US" sz="2400" b="1" dirty="0">
                <a:solidFill>
                  <a:srgbClr val="0070C0"/>
                </a:solidFill>
                <a:latin typeface="+mj-ea"/>
                <a:ea typeface="+mj-ea"/>
                <a:sym typeface="+mn-ea"/>
              </a:rPr>
              <a:t>厚薄一致</a:t>
            </a:r>
            <a:endParaRPr lang="zh-CN" altLang="en-US" sz="2400" b="1" dirty="0">
              <a:solidFill>
                <a:srgbClr val="0070C0"/>
              </a:solidFill>
              <a:latin typeface="+mj-ea"/>
              <a:ea typeface="+mj-ea"/>
              <a:sym typeface="+mn-ea"/>
            </a:endParaRPr>
          </a:p>
          <a:p>
            <a:pPr algn="l"/>
            <a:r>
              <a:rPr lang="zh-CN" altLang="en-US" sz="2400" b="1" dirty="0">
                <a:solidFill>
                  <a:srgbClr val="0070C0"/>
                </a:solidFill>
                <a:latin typeface="+mj-ea"/>
                <a:ea typeface="+mj-ea"/>
                <a:sym typeface="+mn-ea"/>
              </a:rPr>
              <a:t>囊腔张力较大</a:t>
            </a:r>
            <a:endParaRPr lang="zh-CN" altLang="en-US" sz="1800" b="1" dirty="0" smtClean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139" name="椭圆 138"/>
          <p:cNvSpPr/>
          <p:nvPr/>
        </p:nvSpPr>
        <p:spPr>
          <a:xfrm>
            <a:off x="4575050" y="4629835"/>
            <a:ext cx="500908" cy="50090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0" name="椭圆 139"/>
          <p:cNvSpPr/>
          <p:nvPr/>
        </p:nvSpPr>
        <p:spPr>
          <a:xfrm>
            <a:off x="5717380" y="4854146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1" name="椭圆 140"/>
          <p:cNvSpPr/>
          <p:nvPr/>
        </p:nvSpPr>
        <p:spPr>
          <a:xfrm>
            <a:off x="2552263" y="4854505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2" name="椭圆 141"/>
          <p:cNvSpPr/>
          <p:nvPr/>
        </p:nvSpPr>
        <p:spPr>
          <a:xfrm>
            <a:off x="2255929" y="4972844"/>
            <a:ext cx="137389" cy="13738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3" name="椭圆 142"/>
          <p:cNvSpPr/>
          <p:nvPr/>
        </p:nvSpPr>
        <p:spPr>
          <a:xfrm>
            <a:off x="6175518" y="4859165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4" name="椭圆 143"/>
          <p:cNvSpPr/>
          <p:nvPr/>
        </p:nvSpPr>
        <p:spPr>
          <a:xfrm>
            <a:off x="3062244" y="4851660"/>
            <a:ext cx="137389" cy="13738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5" name="椭圆 144"/>
          <p:cNvSpPr/>
          <p:nvPr/>
        </p:nvSpPr>
        <p:spPr>
          <a:xfrm>
            <a:off x="6553278" y="4983067"/>
            <a:ext cx="137389" cy="13738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6" name="椭圆 145"/>
          <p:cNvSpPr/>
          <p:nvPr/>
        </p:nvSpPr>
        <p:spPr>
          <a:xfrm>
            <a:off x="3850333" y="4886271"/>
            <a:ext cx="250454" cy="250454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7" name="椭圆 146"/>
          <p:cNvSpPr/>
          <p:nvPr/>
        </p:nvSpPr>
        <p:spPr>
          <a:xfrm>
            <a:off x="6726981" y="4852864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8" name="椭圆 147"/>
          <p:cNvSpPr/>
          <p:nvPr/>
        </p:nvSpPr>
        <p:spPr>
          <a:xfrm>
            <a:off x="4151556" y="4860919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9" name="椭圆 148"/>
          <p:cNvSpPr/>
          <p:nvPr/>
        </p:nvSpPr>
        <p:spPr>
          <a:xfrm>
            <a:off x="7359742" y="4910055"/>
            <a:ext cx="137389" cy="13738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0" name="椭圆 149"/>
          <p:cNvSpPr/>
          <p:nvPr/>
        </p:nvSpPr>
        <p:spPr>
          <a:xfrm>
            <a:off x="5900741" y="4670361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1" name="椭圆 150"/>
          <p:cNvSpPr/>
          <p:nvPr/>
        </p:nvSpPr>
        <p:spPr>
          <a:xfrm>
            <a:off x="2070359" y="4983351"/>
            <a:ext cx="137389" cy="13738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2" name="椭圆 151"/>
          <p:cNvSpPr/>
          <p:nvPr/>
        </p:nvSpPr>
        <p:spPr>
          <a:xfrm>
            <a:off x="4506355" y="4706458"/>
            <a:ext cx="137389" cy="13738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3" name="椭圆 152"/>
          <p:cNvSpPr/>
          <p:nvPr/>
        </p:nvSpPr>
        <p:spPr>
          <a:xfrm>
            <a:off x="3206031" y="4798305"/>
            <a:ext cx="322151" cy="322151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4" name="椭圆 153"/>
          <p:cNvSpPr/>
          <p:nvPr/>
        </p:nvSpPr>
        <p:spPr>
          <a:xfrm>
            <a:off x="5075958" y="4851042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5" name="椭圆 154"/>
          <p:cNvSpPr/>
          <p:nvPr/>
        </p:nvSpPr>
        <p:spPr>
          <a:xfrm>
            <a:off x="1206867" y="4854375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6" name="椭圆 155"/>
          <p:cNvSpPr/>
          <p:nvPr/>
        </p:nvSpPr>
        <p:spPr>
          <a:xfrm>
            <a:off x="921657" y="4985607"/>
            <a:ext cx="137389" cy="13738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7" name="椭圆 156"/>
          <p:cNvSpPr/>
          <p:nvPr/>
        </p:nvSpPr>
        <p:spPr>
          <a:xfrm>
            <a:off x="2772349" y="4671104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8" name="椭圆 157"/>
          <p:cNvSpPr/>
          <p:nvPr/>
        </p:nvSpPr>
        <p:spPr>
          <a:xfrm>
            <a:off x="1690644" y="4907438"/>
            <a:ext cx="137389" cy="13738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9" name="椭圆 158"/>
          <p:cNvSpPr/>
          <p:nvPr/>
        </p:nvSpPr>
        <p:spPr>
          <a:xfrm>
            <a:off x="6193490" y="4713653"/>
            <a:ext cx="137389" cy="13738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0" name="椭圆 159"/>
          <p:cNvSpPr/>
          <p:nvPr/>
        </p:nvSpPr>
        <p:spPr>
          <a:xfrm>
            <a:off x="7730460" y="4845081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3694622" y="2231390"/>
            <a:ext cx="17608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0070C0"/>
                </a:solidFill>
                <a:latin typeface="+mj-ea"/>
                <a:ea typeface="+mj-ea"/>
                <a:sym typeface="+mn-ea"/>
              </a:rPr>
              <a:t>外缘光整</a:t>
            </a:r>
            <a:endParaRPr lang="zh-CN" altLang="en-US" sz="2400" b="1" dirty="0">
              <a:solidFill>
                <a:srgbClr val="0070C0"/>
              </a:solidFill>
              <a:latin typeface="+mj-ea"/>
              <a:ea typeface="+mj-ea"/>
              <a:sym typeface="+mn-ea"/>
            </a:endParaRPr>
          </a:p>
          <a:p>
            <a:pPr algn="l"/>
            <a:r>
              <a:rPr lang="zh-CN" altLang="en-US" sz="2400" b="1" dirty="0">
                <a:solidFill>
                  <a:srgbClr val="0070C0"/>
                </a:solidFill>
                <a:latin typeface="+mj-ea"/>
                <a:ea typeface="+mj-ea"/>
                <a:sym typeface="+mn-ea"/>
              </a:rPr>
              <a:t>内壁光滑</a:t>
            </a:r>
            <a:endParaRPr lang="zh-CN" altLang="en-US" sz="2400" b="1" dirty="0">
              <a:solidFill>
                <a:srgbClr val="0070C0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5835015" y="3222626"/>
            <a:ext cx="20593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rgbClr val="0070C0"/>
                </a:solidFill>
                <a:latin typeface="+mj-ea"/>
                <a:ea typeface="+mj-ea"/>
                <a:sym typeface="+mn-ea"/>
              </a:rPr>
              <a:t>恶性</a:t>
            </a:r>
            <a:r>
              <a:rPr lang="zh-CN" altLang="en-US" sz="2400" b="1" dirty="0">
                <a:solidFill>
                  <a:srgbClr val="0070C0"/>
                </a:solidFill>
                <a:latin typeface="+mj-ea"/>
                <a:ea typeface="+mj-ea"/>
                <a:sym typeface="+mn-ea"/>
              </a:rPr>
              <a:t>征象较少</a:t>
            </a:r>
            <a:endParaRPr lang="zh-CN" altLang="en-US" sz="2400" b="1" dirty="0">
              <a:solidFill>
                <a:srgbClr val="0070C0"/>
              </a:solidFill>
              <a:latin typeface="+mj-ea"/>
              <a:ea typeface="+mj-ea"/>
              <a:sym typeface="+mn-ea"/>
            </a:endParaRPr>
          </a:p>
          <a:p>
            <a:pPr algn="l"/>
            <a:r>
              <a:rPr lang="zh-CN" altLang="en-US" sz="24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早期诊断困难</a:t>
            </a:r>
            <a:endParaRPr lang="zh-CN" altLang="en-US" sz="2400" b="1" dirty="0">
              <a:solidFill>
                <a:srgbClr val="FF0000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III</a:t>
            </a:r>
            <a:r>
              <a:rPr lang="zh-CN" altLang="en-US" dirty="0" smtClean="0"/>
              <a:t>型：环形增厚型：</a:t>
            </a:r>
            <a:br>
              <a:rPr lang="zh-CN" altLang="en-US" dirty="0" smtClean="0"/>
            </a:b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</a:rPr>
              <a:t>（囊壁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光滑型和囊壁毛糙型）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7" name="文本占位符 3074"/>
          <p:cNvPicPr>
            <a:picLocks noGrp="1" noChangeAspect="1"/>
          </p:cNvPicPr>
          <p:nvPr/>
        </p:nvPicPr>
        <p:blipFill>
          <a:blip r:embed="rId1"/>
          <a:srcRect l="65394" b="17535"/>
          <a:stretch>
            <a:fillRect/>
          </a:stretch>
        </p:blipFill>
        <p:spPr>
          <a:xfrm>
            <a:off x="1319530" y="4629785"/>
            <a:ext cx="1638300" cy="18326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非参数003"/>
          <p:cNvPicPr>
            <a:picLocks noChangeAspect="1"/>
          </p:cNvPicPr>
          <p:nvPr/>
        </p:nvPicPr>
        <p:blipFill>
          <a:blip r:embed="rId2">
            <a:lum bright="-6000" contrast="12000"/>
          </a:blip>
          <a:stretch>
            <a:fillRect/>
          </a:stretch>
        </p:blipFill>
        <p:spPr>
          <a:xfrm>
            <a:off x="7359650" y="415290"/>
            <a:ext cx="1735455" cy="19843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3535" y="1467485"/>
            <a:ext cx="3351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FF00"/>
                </a:solidFill>
              </a:rPr>
              <a:t>A</a:t>
            </a:r>
            <a:r>
              <a:rPr lang="zh-CN" altLang="en-US" sz="2800" b="1">
                <a:solidFill>
                  <a:srgbClr val="FFFF00"/>
                </a:solidFill>
                <a:ea typeface="宋体" panose="02010600030101010101" pitchFamily="2" charset="-122"/>
              </a:rPr>
              <a:t>、囊壁增厚光滑型</a:t>
            </a:r>
            <a:endParaRPr lang="zh-CN" altLang="en-US" sz="2800" b="1">
              <a:solidFill>
                <a:srgbClr val="FFFF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  <p:bldP spid="139" grpId="0" bldLvl="0" animBg="1"/>
      <p:bldP spid="140" grpId="0" bldLvl="0" animBg="1"/>
      <p:bldP spid="141" grpId="0" bldLvl="0" animBg="1"/>
      <p:bldP spid="142" grpId="0" bldLvl="0" animBg="1"/>
      <p:bldP spid="143" grpId="0" bldLvl="0" animBg="1"/>
      <p:bldP spid="144" grpId="0" bldLvl="0" animBg="1"/>
      <p:bldP spid="145" grpId="0" bldLvl="0" animBg="1"/>
      <p:bldP spid="146" grpId="0" bldLvl="0" animBg="1"/>
      <p:bldP spid="147" grpId="0" bldLvl="0" animBg="1"/>
      <p:bldP spid="148" grpId="0" bldLvl="0" animBg="1"/>
      <p:bldP spid="149" grpId="0" bldLvl="0" animBg="1"/>
      <p:bldP spid="150" grpId="0" bldLvl="0" animBg="1"/>
      <p:bldP spid="151" grpId="0" bldLvl="0" animBg="1"/>
      <p:bldP spid="152" grpId="0" bldLvl="0" animBg="1"/>
      <p:bldP spid="153" grpId="0" bldLvl="0" animBg="1"/>
      <p:bldP spid="154" grpId="0" bldLvl="0" animBg="1"/>
      <p:bldP spid="155" grpId="0" bldLvl="0" animBg="1"/>
      <p:bldP spid="156" grpId="0" bldLvl="0" animBg="1"/>
      <p:bldP spid="157" grpId="0" bldLvl="0" animBg="1"/>
      <p:bldP spid="158" grpId="0" bldLvl="0" animBg="1"/>
      <p:bldP spid="159" grpId="0" bldLvl="0" animBg="1"/>
      <p:bldP spid="160" grpId="0" bldLvl="0" animBg="1"/>
      <p:bldP spid="161" grpId="0"/>
      <p:bldP spid="1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dirty="0"/>
              <a:t>薄壁</a:t>
            </a:r>
            <a:r>
              <a:rPr lang="zh-CN" altLang="en-US" dirty="0" smtClean="0"/>
              <a:t>光滑型</a:t>
            </a:r>
            <a:r>
              <a:rPr lang="zh-CN" altLang="en-US" dirty="0"/>
              <a:t>肺癌</a:t>
            </a: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5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rcRect l="1275" t="4064" r="2015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内容占位符 3"/>
          <p:cNvPicPr>
            <a:picLocks noGrp="1" noChangeAspect="1"/>
          </p:cNvPicPr>
          <p:nvPr/>
        </p:nvPicPr>
        <p:blipFill>
          <a:blip r:embed="rId1"/>
          <a:srcRect l="1275" t="4064" r="2015"/>
          <a:stretch>
            <a:fillRect/>
          </a:stretch>
        </p:blipFill>
        <p:spPr>
          <a:xfrm>
            <a:off x="1585595" y="1135380"/>
            <a:ext cx="5972810" cy="42875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1393190" y="5730875"/>
            <a:ext cx="66211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</a:rPr>
              <a:t>囊壁光滑，厚薄比较均匀，恶性征象不明显。定性诊断困难。</a:t>
            </a:r>
            <a:endParaRPr lang="zh-CN" altLang="en-US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标题 1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669925"/>
          </a:xfrm>
        </p:spPr>
        <p:txBody>
          <a:bodyPr anchor="ctr"/>
          <a:lstStyle/>
          <a:p>
            <a:r>
              <a:rPr lang="zh-CN" altLang="en-US" sz="3200"/>
              <a:t>囊壁光滑型</a:t>
            </a:r>
            <a:br>
              <a:rPr lang="zh-CN" altLang="en-US" sz="3200"/>
            </a:br>
            <a:r>
              <a:rPr lang="zh-CN" altLang="en-US" sz="3200"/>
              <a:t>误诊结核</a:t>
            </a:r>
            <a:endParaRPr lang="zh-CN" altLang="en-US" sz="3200"/>
          </a:p>
        </p:txBody>
      </p:sp>
      <p:sp>
        <p:nvSpPr>
          <p:cNvPr id="22530" name="内容占位符 2"/>
          <p:cNvSpPr>
            <a:spLocks noGrp="1"/>
          </p:cNvSpPr>
          <p:nvPr>
            <p:ph idx="1"/>
          </p:nvPr>
        </p:nvSpPr>
        <p:spPr>
          <a:xfrm>
            <a:off x="150495" y="5360670"/>
            <a:ext cx="8536305" cy="990600"/>
          </a:xfrm>
        </p:spPr>
        <p:txBody>
          <a:bodyPr anchor="t"/>
          <a:lstStyle/>
          <a:p>
            <a:pPr marL="0" indent="0">
              <a:buNone/>
            </a:pPr>
            <a:r>
              <a:rPr lang="en-US" altLang="zh-CN" sz="2000" dirty="0"/>
              <a:t>34Y</a:t>
            </a:r>
            <a:r>
              <a:rPr lang="zh-CN" altLang="en-US" sz="2000" dirty="0"/>
              <a:t>、</a:t>
            </a:r>
            <a:r>
              <a:rPr lang="en-US" altLang="zh-CN" sz="2000" dirty="0"/>
              <a:t>F</a:t>
            </a:r>
            <a:r>
              <a:rPr lang="zh-CN" altLang="en-US" sz="2000" dirty="0"/>
              <a:t>；首次</a:t>
            </a:r>
            <a:r>
              <a:rPr lang="en-US" altLang="zh-CN" sz="2000" dirty="0"/>
              <a:t>CT</a:t>
            </a:r>
            <a:r>
              <a:rPr lang="zh-CN" altLang="en-US" sz="2000" dirty="0"/>
              <a:t>示薄壁囊腔、囊壁光滑，可见细毛刺，轻度分叶；腔内分隔；</a:t>
            </a:r>
            <a:endParaRPr lang="zh-CN" altLang="en-US" sz="2000" dirty="0"/>
          </a:p>
          <a:p>
            <a:pPr marL="0" indent="0">
              <a:buNone/>
            </a:pPr>
            <a:r>
              <a:rPr lang="zh-CN" altLang="en-US" sz="2000" dirty="0"/>
              <a:t>抗痨</a:t>
            </a:r>
            <a:r>
              <a:rPr lang="en-US" altLang="zh-CN" sz="2000" dirty="0"/>
              <a:t>6M</a:t>
            </a:r>
            <a:r>
              <a:rPr lang="zh-CN" altLang="en-US" sz="2000" dirty="0"/>
              <a:t>后复查</a:t>
            </a:r>
            <a:r>
              <a:rPr lang="en-US" altLang="zh-CN" sz="2000" dirty="0"/>
              <a:t>CT</a:t>
            </a:r>
            <a:r>
              <a:rPr lang="zh-CN" altLang="en-US" sz="2000" dirty="0"/>
              <a:t>，病灶变大和</a:t>
            </a:r>
            <a:r>
              <a:rPr lang="zh-CN" altLang="en-US" sz="2000" dirty="0">
                <a:solidFill>
                  <a:srgbClr val="FFC000"/>
                </a:solidFill>
              </a:rPr>
              <a:t>斜裂结节性转移灶</a:t>
            </a:r>
            <a:r>
              <a:rPr lang="zh-CN" altLang="en-US" sz="2000" dirty="0"/>
              <a:t>。手术病理肺癌。</a:t>
            </a:r>
            <a:endParaRPr lang="zh-CN" altLang="en-US" sz="2000" dirty="0"/>
          </a:p>
        </p:txBody>
      </p:sp>
      <p:pic>
        <p:nvPicPr>
          <p:cNvPr id="22531" name="图片 3" descr="囊腔肺癌34Y、女性首次CT"/>
          <p:cNvPicPr>
            <a:picLocks noChangeAspect="1"/>
          </p:cNvPicPr>
          <p:nvPr/>
        </p:nvPicPr>
        <p:blipFill>
          <a:blip r:embed="rId1">
            <a:lum bright="-6000" contrast="6000"/>
          </a:blip>
          <a:stretch>
            <a:fillRect/>
          </a:stretch>
        </p:blipFill>
        <p:spPr>
          <a:xfrm>
            <a:off x="151130" y="1267460"/>
            <a:ext cx="4641215" cy="38220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2" name="图片 4" descr="囊腔肺癌035Y、女性抗痨6M后CT，囊腔增大、斜裂结节样转移"/>
          <p:cNvPicPr>
            <a:picLocks noChangeAspect="1"/>
          </p:cNvPicPr>
          <p:nvPr/>
        </p:nvPicPr>
        <p:blipFill>
          <a:blip r:embed="rId2">
            <a:lum bright="-6000"/>
          </a:blip>
          <a:stretch>
            <a:fillRect/>
          </a:stretch>
        </p:blipFill>
        <p:spPr>
          <a:xfrm>
            <a:off x="4850130" y="1267143"/>
            <a:ext cx="4341813" cy="3690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rot="16200000" flipH="1">
            <a:off x="5418333" y="2470595"/>
            <a:ext cx="545208" cy="40907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rot="5400000" flipH="1" flipV="1">
            <a:off x="803610" y="4126832"/>
            <a:ext cx="649704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薄壁光滑型 </a:t>
            </a:r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lum bright="-6000" contrast="6000"/>
          </a:blip>
          <a:stretch>
            <a:fillRect/>
          </a:stretch>
        </p:blipFill>
        <p:spPr>
          <a:xfrm>
            <a:off x="762635" y="1756611"/>
            <a:ext cx="6898640" cy="317951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00760" y="5625465"/>
            <a:ext cx="7244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囊壁很薄，光滑，囊腔张力较大。            肺癌、肝脏多发转移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1997242" y="4413527"/>
            <a:ext cx="553453" cy="365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rot="16200000" flipH="1">
            <a:off x="4371585" y="3288407"/>
            <a:ext cx="545208" cy="40907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囊壁光滑型肺癌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内容占位符 4"/>
          <p:cNvPicPr>
            <a:picLocks noChangeAspect="1"/>
          </p:cNvPicPr>
          <p:nvPr/>
        </p:nvPicPr>
        <p:blipFill>
          <a:blip r:embed="rId1">
            <a:lum bright="-6000"/>
          </a:blip>
          <a:srcRect b="33348"/>
          <a:stretch>
            <a:fillRect/>
          </a:stretch>
        </p:blipFill>
        <p:spPr>
          <a:xfrm>
            <a:off x="1000292" y="1472281"/>
            <a:ext cx="7033497" cy="35580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1600" y="5414010"/>
            <a:ext cx="70599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首次</a:t>
            </a:r>
            <a:r>
              <a:rPr lang="en-US" altLang="zh-CN" b="1" dirty="0" smtClean="0">
                <a:solidFill>
                  <a:schemeClr val="bg1"/>
                </a:solidFill>
              </a:rPr>
              <a:t>CT                                                            </a:t>
            </a:r>
            <a:r>
              <a:rPr lang="zh-CN" altLang="en-US" b="1" dirty="0" smtClean="0">
                <a:solidFill>
                  <a:schemeClr val="bg1"/>
                </a:solidFill>
                <a:ea typeface="宋体" panose="02010600030101010101" pitchFamily="2" charset="-122"/>
              </a:rPr>
              <a:t>随访</a:t>
            </a:r>
            <a:r>
              <a:rPr lang="en-US" altLang="zh-CN" b="1" dirty="0" smtClean="0">
                <a:solidFill>
                  <a:schemeClr val="bg1"/>
                </a:solidFill>
              </a:rPr>
              <a:t> 6</a:t>
            </a:r>
            <a:r>
              <a:rPr lang="zh-CN" altLang="en-US" b="1" dirty="0" smtClean="0">
                <a:solidFill>
                  <a:schemeClr val="bg1"/>
                </a:solidFill>
              </a:rPr>
              <a:t>个月后</a:t>
            </a:r>
            <a:r>
              <a:rPr lang="en-US" altLang="zh-CN" b="1" dirty="0" smtClean="0">
                <a:solidFill>
                  <a:schemeClr val="bg1"/>
                </a:solidFill>
              </a:rPr>
              <a:t>CT </a:t>
            </a:r>
            <a:r>
              <a:rPr lang="zh-CN" altLang="en-US" b="1" dirty="0" smtClean="0">
                <a:solidFill>
                  <a:schemeClr val="bg1"/>
                </a:solidFill>
                <a:ea typeface="宋体" panose="02010600030101010101" pitchFamily="2" charset="-122"/>
              </a:rPr>
              <a:t>               </a:t>
            </a:r>
            <a:endParaRPr lang="zh-CN" altLang="en-US" b="1" dirty="0" smtClean="0">
              <a:solidFill>
                <a:schemeClr val="bg1"/>
              </a:solidFill>
              <a:ea typeface="宋体" panose="02010600030101010101" pitchFamily="2" charset="-122"/>
            </a:endParaRPr>
          </a:p>
          <a:p>
            <a:r>
              <a:rPr lang="zh-CN" altLang="en-US" b="1" dirty="0" smtClean="0">
                <a:solidFill>
                  <a:schemeClr val="bg1"/>
                </a:solidFill>
                <a:ea typeface="宋体" panose="02010600030101010101" pitchFamily="2" charset="-122"/>
              </a:rPr>
              <a:t>                                                             囊壁增厚和结节增大、血管聚拢</a:t>
            </a:r>
            <a:endParaRPr lang="zh-CN" altLang="en-US" b="1" dirty="0" smtClean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rot="16200000" flipH="1">
            <a:off x="2217933" y="3729788"/>
            <a:ext cx="545208" cy="40907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5678905" y="4479533"/>
            <a:ext cx="601579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8800" y="208280"/>
            <a:ext cx="7860030" cy="910590"/>
          </a:xfrm>
        </p:spPr>
        <p:txBody>
          <a:bodyPr/>
          <a:lstStyle/>
          <a:p>
            <a:r>
              <a:rPr lang="zh-CN" altLang="en-US" sz="3200" b="1">
                <a:latin typeface="仿宋" panose="02010609060101010101" charset="-122"/>
                <a:ea typeface="仿宋" panose="02010609060101010101" charset="-122"/>
              </a:rPr>
              <a:t>病例一</a:t>
            </a:r>
            <a:br>
              <a:rPr lang="zh-CN" altLang="en-US"/>
            </a:b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M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60Y.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咳嗽少痰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月；既往肺结核病史。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456778-2761-6E46-A6E8-EF5FFF0CFFEB}" type="datetime1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1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1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1719" r="25884"/>
          <a:stretch>
            <a:fillRect/>
          </a:stretch>
        </p:blipFill>
        <p:spPr>
          <a:xfrm>
            <a:off x="4888865" y="1118870"/>
            <a:ext cx="4178935" cy="32486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21177" r="6399" b="52128"/>
          <a:stretch>
            <a:fillRect/>
          </a:stretch>
        </p:blipFill>
        <p:spPr>
          <a:xfrm>
            <a:off x="4920615" y="4367530"/>
            <a:ext cx="4251325" cy="22345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lum bright="-18000"/>
          </a:blip>
          <a:srcRect l="5278" t="32980" r="6592" b="26450"/>
          <a:stretch>
            <a:fillRect/>
          </a:stretch>
        </p:blipFill>
        <p:spPr>
          <a:xfrm>
            <a:off x="90170" y="1301115"/>
            <a:ext cx="3901440" cy="319214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96215" y="4493260"/>
            <a:ext cx="31743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首次</a:t>
            </a:r>
            <a:r>
              <a:rPr lang="en-US" altLang="zh-CN">
                <a:solidFill>
                  <a:schemeClr val="bg1"/>
                </a:solidFill>
              </a:rPr>
              <a:t>CT</a:t>
            </a:r>
            <a:r>
              <a:rPr lang="zh-CN" altLang="en-US">
                <a:solidFill>
                  <a:schemeClr val="bg1"/>
                </a:solidFill>
                <a:ea typeface="宋体" panose="02010600030101010101" pitchFamily="2" charset="-122"/>
              </a:rPr>
              <a:t>，左上肺囊腔并小结节；拟结核空洞并纤维增殖灶？</a:t>
            </a:r>
            <a:endParaRPr lang="zh-CN" altLang="en-US">
              <a:solidFill>
                <a:schemeClr val="bg1"/>
              </a:solidFill>
              <a:ea typeface="宋体" panose="02010600030101010101" pitchFamily="2" charset="-122"/>
            </a:endParaRPr>
          </a:p>
          <a:p>
            <a:r>
              <a:rPr lang="zh-CN" altLang="en-US">
                <a:solidFill>
                  <a:schemeClr val="bg1"/>
                </a:solidFill>
                <a:ea typeface="宋体" panose="02010600030101010101" pitchFamily="2" charset="-122"/>
              </a:rPr>
              <a:t>建议随诊。</a:t>
            </a:r>
            <a:r>
              <a:rPr lang="en-US" altLang="zh-CN">
                <a:solidFill>
                  <a:schemeClr val="bg1"/>
                </a:solidFill>
              </a:rPr>
              <a:t>  </a:t>
            </a:r>
            <a:r>
              <a:rPr lang="zh-CN" altLang="en-US">
                <a:solidFill>
                  <a:schemeClr val="bg1"/>
                </a:solidFill>
              </a:rPr>
              <a:t>                       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15945" y="5081905"/>
            <a:ext cx="1804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sym typeface="+mn-ea"/>
              </a:rPr>
              <a:t>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16M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后 </a:t>
            </a:r>
            <a:r>
              <a:rPr lang="zh-CN" altLang="en-US">
                <a:solidFill>
                  <a:srgbClr val="FFFF00"/>
                </a:solidFill>
              </a:rPr>
              <a:t>囊壁增厚、结节增大。</a:t>
            </a:r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20725" y="5754370"/>
            <a:ext cx="2188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手术病理：肺腺癌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组合 125"/>
          <p:cNvGrpSpPr/>
          <p:nvPr/>
        </p:nvGrpSpPr>
        <p:grpSpPr>
          <a:xfrm>
            <a:off x="797730" y="2153335"/>
            <a:ext cx="2820035" cy="24765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7" name="同心圆 12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8" name="椭圆 12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3438150" y="1710057"/>
            <a:ext cx="2798445" cy="253111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0" name="同心圆 12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1" name="椭圆 13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32" name="组合 131"/>
          <p:cNvGrpSpPr/>
          <p:nvPr/>
        </p:nvGrpSpPr>
        <p:grpSpPr>
          <a:xfrm>
            <a:off x="5900741" y="554990"/>
            <a:ext cx="2750820" cy="253111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3" name="同心圆 13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4" name="椭圆 13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38" name="TextBox 137"/>
          <p:cNvSpPr txBox="1"/>
          <p:nvPr/>
        </p:nvSpPr>
        <p:spPr>
          <a:xfrm>
            <a:off x="1331738" y="2800351"/>
            <a:ext cx="20453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rgbClr val="0070C0"/>
                </a:solidFill>
                <a:latin typeface="+mj-ea"/>
                <a:ea typeface="+mj-ea"/>
                <a:sym typeface="+mn-ea"/>
              </a:rPr>
              <a:t>囊壁略厚</a:t>
            </a:r>
            <a:endParaRPr lang="zh-CN" altLang="en-US" sz="2400" b="1" dirty="0">
              <a:solidFill>
                <a:srgbClr val="0070C0"/>
              </a:solidFill>
              <a:latin typeface="+mj-ea"/>
              <a:ea typeface="+mj-ea"/>
              <a:sym typeface="+mn-ea"/>
            </a:endParaRPr>
          </a:p>
          <a:p>
            <a:pPr algn="l"/>
            <a:r>
              <a:rPr lang="zh-CN" altLang="en-US" sz="2400" b="1" dirty="0">
                <a:solidFill>
                  <a:srgbClr val="0070C0"/>
                </a:solidFill>
                <a:latin typeface="+mj-ea"/>
                <a:ea typeface="+mj-ea"/>
                <a:sym typeface="+mn-ea"/>
              </a:rPr>
              <a:t>囊腔张力不大</a:t>
            </a:r>
            <a:endParaRPr lang="zh-CN" altLang="en-US" sz="2400" b="1" dirty="0" smtClean="0">
              <a:solidFill>
                <a:srgbClr val="0070C0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139" name="椭圆 138"/>
          <p:cNvSpPr/>
          <p:nvPr/>
        </p:nvSpPr>
        <p:spPr>
          <a:xfrm>
            <a:off x="4575050" y="4629835"/>
            <a:ext cx="500908" cy="50090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0" name="椭圆 139"/>
          <p:cNvSpPr/>
          <p:nvPr/>
        </p:nvSpPr>
        <p:spPr>
          <a:xfrm>
            <a:off x="5717380" y="4854146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1" name="椭圆 140"/>
          <p:cNvSpPr/>
          <p:nvPr/>
        </p:nvSpPr>
        <p:spPr>
          <a:xfrm>
            <a:off x="2552263" y="4854505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2" name="椭圆 141"/>
          <p:cNvSpPr/>
          <p:nvPr/>
        </p:nvSpPr>
        <p:spPr>
          <a:xfrm>
            <a:off x="2255929" y="4972844"/>
            <a:ext cx="137389" cy="13738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3" name="椭圆 142"/>
          <p:cNvSpPr/>
          <p:nvPr/>
        </p:nvSpPr>
        <p:spPr>
          <a:xfrm>
            <a:off x="6175518" y="4859165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4" name="椭圆 143"/>
          <p:cNvSpPr/>
          <p:nvPr/>
        </p:nvSpPr>
        <p:spPr>
          <a:xfrm>
            <a:off x="3062244" y="4851660"/>
            <a:ext cx="137389" cy="13738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5" name="椭圆 144"/>
          <p:cNvSpPr/>
          <p:nvPr/>
        </p:nvSpPr>
        <p:spPr>
          <a:xfrm>
            <a:off x="6553278" y="4983067"/>
            <a:ext cx="137389" cy="13738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6" name="椭圆 145"/>
          <p:cNvSpPr/>
          <p:nvPr/>
        </p:nvSpPr>
        <p:spPr>
          <a:xfrm>
            <a:off x="3850333" y="4886271"/>
            <a:ext cx="250454" cy="250454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7" name="椭圆 146"/>
          <p:cNvSpPr/>
          <p:nvPr/>
        </p:nvSpPr>
        <p:spPr>
          <a:xfrm>
            <a:off x="6726981" y="4852864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8" name="椭圆 147"/>
          <p:cNvSpPr/>
          <p:nvPr/>
        </p:nvSpPr>
        <p:spPr>
          <a:xfrm>
            <a:off x="4151556" y="4860919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9" name="椭圆 148"/>
          <p:cNvSpPr/>
          <p:nvPr/>
        </p:nvSpPr>
        <p:spPr>
          <a:xfrm>
            <a:off x="7359742" y="4910055"/>
            <a:ext cx="137389" cy="13738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0" name="椭圆 149"/>
          <p:cNvSpPr/>
          <p:nvPr/>
        </p:nvSpPr>
        <p:spPr>
          <a:xfrm>
            <a:off x="5900741" y="4670361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1" name="椭圆 150"/>
          <p:cNvSpPr/>
          <p:nvPr/>
        </p:nvSpPr>
        <p:spPr>
          <a:xfrm>
            <a:off x="2070359" y="4983351"/>
            <a:ext cx="137389" cy="13738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2" name="椭圆 151"/>
          <p:cNvSpPr/>
          <p:nvPr/>
        </p:nvSpPr>
        <p:spPr>
          <a:xfrm>
            <a:off x="4506355" y="4706458"/>
            <a:ext cx="137389" cy="13738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3" name="椭圆 152"/>
          <p:cNvSpPr/>
          <p:nvPr/>
        </p:nvSpPr>
        <p:spPr>
          <a:xfrm>
            <a:off x="3206031" y="4798305"/>
            <a:ext cx="322151" cy="322151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4" name="椭圆 153"/>
          <p:cNvSpPr/>
          <p:nvPr/>
        </p:nvSpPr>
        <p:spPr>
          <a:xfrm>
            <a:off x="5075958" y="4851042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5" name="椭圆 154"/>
          <p:cNvSpPr/>
          <p:nvPr/>
        </p:nvSpPr>
        <p:spPr>
          <a:xfrm>
            <a:off x="1206867" y="4854375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6" name="椭圆 155"/>
          <p:cNvSpPr/>
          <p:nvPr/>
        </p:nvSpPr>
        <p:spPr>
          <a:xfrm>
            <a:off x="921657" y="4985607"/>
            <a:ext cx="137389" cy="13738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7" name="椭圆 156"/>
          <p:cNvSpPr/>
          <p:nvPr/>
        </p:nvSpPr>
        <p:spPr>
          <a:xfrm>
            <a:off x="2772349" y="4671104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8" name="椭圆 157"/>
          <p:cNvSpPr/>
          <p:nvPr/>
        </p:nvSpPr>
        <p:spPr>
          <a:xfrm>
            <a:off x="1690644" y="4907438"/>
            <a:ext cx="137389" cy="13738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9" name="椭圆 158"/>
          <p:cNvSpPr/>
          <p:nvPr/>
        </p:nvSpPr>
        <p:spPr>
          <a:xfrm>
            <a:off x="6193490" y="4713653"/>
            <a:ext cx="137389" cy="13738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0" name="椭圆 159"/>
          <p:cNvSpPr/>
          <p:nvPr/>
        </p:nvSpPr>
        <p:spPr>
          <a:xfrm>
            <a:off x="7730460" y="4845081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4100787" y="2431416"/>
            <a:ext cx="17608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0070C0"/>
                </a:solidFill>
                <a:sym typeface="+mn-ea"/>
              </a:rPr>
              <a:t>外缘毛糙</a:t>
            </a:r>
            <a:endParaRPr lang="zh-CN" altLang="en-US" sz="2400" dirty="0">
              <a:solidFill>
                <a:srgbClr val="0070C0"/>
              </a:solidFill>
              <a:sym typeface="+mn-ea"/>
            </a:endParaRPr>
          </a:p>
          <a:p>
            <a:pPr algn="l"/>
            <a:r>
              <a:rPr lang="zh-CN" altLang="en-US" sz="2400" dirty="0">
                <a:solidFill>
                  <a:srgbClr val="0070C0"/>
                </a:solidFill>
                <a:sym typeface="+mn-ea"/>
              </a:rPr>
              <a:t>囊壁内侧面不光滑</a:t>
            </a:r>
            <a:endParaRPr lang="zh-CN" altLang="en-US" sz="2400" dirty="0">
              <a:solidFill>
                <a:srgbClr val="0070C0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6415726" y="1110617"/>
            <a:ext cx="22358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0070C0"/>
                </a:solidFill>
                <a:sym typeface="+mn-ea"/>
              </a:rPr>
              <a:t>分叶、毛刺</a:t>
            </a:r>
            <a:endParaRPr lang="zh-CN" altLang="en-US" sz="2400" dirty="0">
              <a:solidFill>
                <a:srgbClr val="0070C0"/>
              </a:solidFill>
              <a:sym typeface="+mn-ea"/>
            </a:endParaRPr>
          </a:p>
          <a:p>
            <a:pPr algn="l"/>
            <a:r>
              <a:rPr lang="zh-CN" altLang="en-US" sz="2400" dirty="0">
                <a:solidFill>
                  <a:srgbClr val="0070C0"/>
                </a:solidFill>
                <a:sym typeface="+mn-ea"/>
              </a:rPr>
              <a:t>胸膜牵拉、</a:t>
            </a:r>
            <a:endParaRPr lang="zh-CN" altLang="en-US" sz="2400" dirty="0">
              <a:solidFill>
                <a:srgbClr val="0070C0"/>
              </a:solidFill>
              <a:sym typeface="+mn-ea"/>
            </a:endParaRPr>
          </a:p>
          <a:p>
            <a:pPr algn="l"/>
            <a:r>
              <a:rPr lang="zh-CN" altLang="en-US" sz="2400" dirty="0">
                <a:solidFill>
                  <a:srgbClr val="0070C0"/>
                </a:solidFill>
                <a:sym typeface="+mn-ea"/>
              </a:rPr>
              <a:t>血管聚拢等</a:t>
            </a:r>
            <a:endParaRPr lang="zh-CN" altLang="en-US" sz="2400" dirty="0">
              <a:solidFill>
                <a:srgbClr val="0070C0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72085" y="375920"/>
            <a:ext cx="7040880" cy="1334135"/>
          </a:xfrm>
        </p:spPr>
        <p:txBody>
          <a:bodyPr/>
          <a:lstStyle/>
          <a:p>
            <a:pPr algn="l">
              <a:lnSpc>
                <a:spcPct val="130000"/>
              </a:lnSpc>
            </a:pPr>
            <a:r>
              <a:rPr lang="zh-CN" altLang="en-US" dirty="0" smtClean="0"/>
              <a:t>  </a:t>
            </a:r>
            <a:r>
              <a:rPr lang="en-US" altLang="zh-CN" dirty="0" smtClean="0">
                <a:solidFill>
                  <a:srgbClr val="FFFF00"/>
                </a:solidFill>
              </a:rPr>
              <a:t>B</a:t>
            </a:r>
            <a:r>
              <a:rPr lang="zh-CN" altLang="en-US" dirty="0" smtClean="0">
                <a:solidFill>
                  <a:srgbClr val="FFFF00"/>
                </a:solidFill>
              </a:rPr>
              <a:t>、囊壁增厚毛糙型</a:t>
            </a:r>
            <a:endParaRPr lang="zh-CN" altLang="en-US" dirty="0" smtClean="0">
              <a:solidFill>
                <a:srgbClr val="FFFF00"/>
              </a:solidFill>
            </a:endParaRPr>
          </a:p>
        </p:txBody>
      </p:sp>
      <p:pic>
        <p:nvPicPr>
          <p:cNvPr id="37" name="文本占位符 3074"/>
          <p:cNvPicPr>
            <a:picLocks noGrp="1" noChangeAspect="1"/>
          </p:cNvPicPr>
          <p:nvPr/>
        </p:nvPicPr>
        <p:blipFill>
          <a:blip r:embed="rId1"/>
          <a:srcRect r="33601" b="19957"/>
          <a:stretch>
            <a:fillRect/>
          </a:stretch>
        </p:blipFill>
        <p:spPr>
          <a:xfrm>
            <a:off x="5447030" y="4471035"/>
            <a:ext cx="3144520" cy="18300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  <p:bldP spid="139" grpId="0" bldLvl="0" animBg="1"/>
      <p:bldP spid="140" grpId="0" bldLvl="0" animBg="1"/>
      <p:bldP spid="141" grpId="0" bldLvl="0" animBg="1"/>
      <p:bldP spid="142" grpId="0" bldLvl="0" animBg="1"/>
      <p:bldP spid="143" grpId="0" bldLvl="0" animBg="1"/>
      <p:bldP spid="144" grpId="0" bldLvl="0" animBg="1"/>
      <p:bldP spid="145" grpId="0" bldLvl="0" animBg="1"/>
      <p:bldP spid="146" grpId="0" bldLvl="0" animBg="1"/>
      <p:bldP spid="147" grpId="0" bldLvl="0" animBg="1"/>
      <p:bldP spid="148" grpId="0" bldLvl="0" animBg="1"/>
      <p:bldP spid="149" grpId="0" bldLvl="0" animBg="1"/>
      <p:bldP spid="150" grpId="0" bldLvl="0" animBg="1"/>
      <p:bldP spid="151" grpId="0" bldLvl="0" animBg="1"/>
      <p:bldP spid="152" grpId="0" bldLvl="0" animBg="1"/>
      <p:bldP spid="153" grpId="0" bldLvl="0" animBg="1"/>
      <p:bldP spid="154" grpId="0" bldLvl="0" animBg="1"/>
      <p:bldP spid="155" grpId="0" bldLvl="0" animBg="1"/>
      <p:bldP spid="156" grpId="0" bldLvl="0" animBg="1"/>
      <p:bldP spid="157" grpId="0" bldLvl="0" animBg="1"/>
      <p:bldP spid="158" grpId="0" bldLvl="0" animBg="1"/>
      <p:bldP spid="159" grpId="0" bldLvl="0" animBg="1"/>
      <p:bldP spid="160" grpId="0" bldLvl="0" animBg="1"/>
      <p:bldP spid="161" grpId="0"/>
      <p:bldP spid="16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65113"/>
            <a:ext cx="8229600" cy="1143000"/>
          </a:xfrm>
        </p:spPr>
        <p:txBody>
          <a:bodyPr/>
          <a:lstStyle/>
          <a:p>
            <a:r>
              <a:rPr lang="zh-CN" altLang="en-US" dirty="0" smtClean="0"/>
              <a:t>囊壁毛糙、偏心增厚、纵隔淋巴结</a:t>
            </a:r>
            <a:r>
              <a:rPr lang="zh-CN" altLang="en-US" dirty="0"/>
              <a:t>转移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lum bright="-12000"/>
          </a:blip>
          <a:stretch>
            <a:fillRect/>
          </a:stretch>
        </p:blipFill>
        <p:spPr>
          <a:xfrm>
            <a:off x="1034717" y="1962785"/>
            <a:ext cx="6505274" cy="371538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rot="10800000" flipV="1">
            <a:off x="6111841" y="3272589"/>
            <a:ext cx="593692" cy="366212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2514565" y="4577263"/>
            <a:ext cx="573405" cy="44132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囊壁毛糙、分叶、血管穿行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lum bright="6000" contrast="18000"/>
          </a:blip>
          <a:stretch>
            <a:fillRect/>
          </a:stretch>
        </p:blipFill>
        <p:spPr>
          <a:xfrm>
            <a:off x="881380" y="1255713"/>
            <a:ext cx="6433185" cy="367190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68350" y="5281863"/>
            <a:ext cx="7291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薄壁囊腔、囊壁毛糙、血管穿行  平扫、  </a:t>
            </a:r>
            <a:r>
              <a:rPr lang="en-US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+C</a:t>
            </a:r>
            <a:endParaRPr lang="en-US" altLang="zh-CN" sz="24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囊壁分叶、毛糙、不规则增厚</a:t>
            </a:r>
            <a:endParaRPr lang="zh-CN" altLang="en-US" dirty="0"/>
          </a:p>
        </p:txBody>
      </p:sp>
      <p:pic>
        <p:nvPicPr>
          <p:cNvPr id="10244" name="图片 5130" descr="10_11_7812_01b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62940" y="1533525"/>
            <a:ext cx="3477895" cy="3477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图片 7174" descr="10_11_7812_03a"/>
          <p:cNvPicPr>
            <a:picLocks noChangeAspect="1"/>
          </p:cNvPicPr>
          <p:nvPr/>
        </p:nvPicPr>
        <p:blipFill>
          <a:blip r:embed="rId2">
            <a:lum bright="12000" contrast="54000"/>
          </a:blip>
          <a:stretch>
            <a:fillRect/>
          </a:stretch>
        </p:blipFill>
        <p:spPr>
          <a:xfrm>
            <a:off x="5074285" y="1713865"/>
            <a:ext cx="3429000" cy="3429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6332687" y="3855368"/>
            <a:ext cx="573405" cy="44132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859155" y="5478145"/>
            <a:ext cx="5264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囊壁分叶、毛糙、胸膜牵拉和血管聚拢征。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薄壁囊腔病灶，囊腔分叶、囊壁毛糙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/>
        </p:nvPicPr>
        <p:blipFill>
          <a:blip r:embed="rId1">
            <a:lum bright="-12000"/>
          </a:blip>
          <a:srcRect l="49250" t="4518" r="3639" b="4958"/>
          <a:stretch>
            <a:fillRect/>
          </a:stretch>
        </p:blipFill>
        <p:spPr>
          <a:xfrm>
            <a:off x="206375" y="1151255"/>
            <a:ext cx="3909695" cy="3733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5" name="图片 4"/>
          <p:cNvPicPr>
            <a:picLocks noGrp="1" noChangeAspect="1"/>
          </p:cNvPicPr>
          <p:nvPr>
            <p:ph idx="1"/>
          </p:nvPr>
        </p:nvPicPr>
        <p:blipFill>
          <a:blip r:embed="rId2">
            <a:lum contrast="18000"/>
          </a:blip>
          <a:stretch>
            <a:fillRect/>
          </a:stretch>
        </p:blipFill>
        <p:spPr>
          <a:xfrm>
            <a:off x="4327525" y="2800350"/>
            <a:ext cx="4685030" cy="36531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22935" y="252663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IV</a:t>
            </a:r>
            <a:r>
              <a:rPr lang="zh-CN" altLang="en-US" dirty="0" smtClean="0"/>
              <a:t>型、多</a:t>
            </a:r>
            <a:r>
              <a:rPr lang="zh-CN" altLang="en-US" dirty="0"/>
              <a:t>房分隔</a:t>
            </a:r>
            <a:r>
              <a:rPr lang="zh-CN" altLang="en-US" dirty="0" smtClean="0"/>
              <a:t>型</a:t>
            </a:r>
            <a:r>
              <a:rPr lang="zh-CN" altLang="en-US" dirty="0"/>
              <a:t>肺癌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6" name="内容占位符 1"/>
          <p:cNvPicPr>
            <a:picLocks noGrp="1" noChangeAspect="1"/>
          </p:cNvPicPr>
          <p:nvPr/>
        </p:nvPicPr>
        <p:blipFill>
          <a:blip r:embed="rId1">
            <a:lum bright="-10000" contrast="10000"/>
          </a:blip>
          <a:srcRect l="72667" t="29" r="10465" b="40240"/>
          <a:stretch>
            <a:fillRect/>
          </a:stretch>
        </p:blipFill>
        <p:spPr>
          <a:xfrm>
            <a:off x="622935" y="3134407"/>
            <a:ext cx="2789689" cy="30679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991235" y="1395730"/>
            <a:ext cx="77006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2400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、囊性外形不规则分叶状外观；囊壁厚薄不一；</a:t>
            </a:r>
            <a:endParaRPr lang="en-US" altLang="zh-CN" sz="2400" dirty="0" smtClean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400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2400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、囊内粗细不等的分隔，多个小囊腔；可合并小结节。</a:t>
            </a:r>
            <a:endParaRPr lang="en-US" altLang="zh-CN" sz="2400" dirty="0" smtClean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400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zh-CN" altLang="en-US" sz="2400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、囊外可见多个恶性征象；</a:t>
            </a:r>
            <a:endParaRPr lang="zh-CN" altLang="en-US" sz="24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9" name="图片 8195"/>
          <p:cNvPicPr>
            <a:picLocks noChangeAspect="1"/>
          </p:cNvPicPr>
          <p:nvPr/>
        </p:nvPicPr>
        <p:blipFill>
          <a:blip r:embed="rId2"/>
          <a:srcRect l="31620" t="6772" r="36667" b="-6772"/>
          <a:stretch>
            <a:fillRect/>
          </a:stretch>
        </p:blipFill>
        <p:spPr>
          <a:xfrm>
            <a:off x="4799473" y="2872718"/>
            <a:ext cx="3223952" cy="3508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54928"/>
            <a:ext cx="8229600" cy="1143000"/>
          </a:xfrm>
        </p:spPr>
        <p:txBody>
          <a:bodyPr/>
          <a:lstStyle/>
          <a:p>
            <a:r>
              <a:rPr lang="zh-CN" altLang="en-US"/>
              <a:t>多房分隔型囊性肺癌</a:t>
            </a:r>
            <a:endParaRPr lang="zh-CN" altLang="en-US"/>
          </a:p>
        </p:txBody>
      </p:sp>
      <p:pic>
        <p:nvPicPr>
          <p:cNvPr id="8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60579" y="1197928"/>
            <a:ext cx="3309620" cy="39414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146050" y="5647055"/>
            <a:ext cx="5720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分叶、多房、厚薄不均</a:t>
            </a:r>
            <a:r>
              <a:rPr lang="zh-CN" altLang="en-US" dirty="0" smtClean="0">
                <a:solidFill>
                  <a:schemeClr val="bg1"/>
                </a:solidFill>
                <a:sym typeface="+mn-ea"/>
              </a:rPr>
              <a:t>分隔和小结节</a:t>
            </a:r>
            <a:r>
              <a:rPr lang="zh-CN" altLang="en-US" dirty="0" smtClean="0">
                <a:solidFill>
                  <a:schemeClr val="bg1"/>
                </a:solidFill>
              </a:rPr>
              <a:t>，血管穿行征。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1" name="内容占位符 3"/>
          <p:cNvPicPr>
            <a:picLocks noChangeAspect="1"/>
          </p:cNvPicPr>
          <p:nvPr/>
        </p:nvPicPr>
        <p:blipFill>
          <a:blip r:embed="rId2">
            <a:lum bright="-6000" contrast="6000"/>
          </a:blip>
          <a:stretch>
            <a:fillRect/>
          </a:stretch>
        </p:blipFill>
        <p:spPr>
          <a:xfrm>
            <a:off x="5794976" y="968693"/>
            <a:ext cx="3117215" cy="5827395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 rot="5400000" flipH="1" flipV="1">
            <a:off x="1315228" y="4481423"/>
            <a:ext cx="714320" cy="60157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rot="5400000" flipH="1" flipV="1">
            <a:off x="5508970" y="6072705"/>
            <a:ext cx="714320" cy="60157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薄壁、囊内分隔、多房病灶。</a:t>
            </a:r>
            <a:br>
              <a:rPr lang="zh-CN" altLang="en-US"/>
            </a:br>
            <a:r>
              <a:rPr lang="zh-CN" altLang="en-US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恶性征象不明显。诊断困难。</a:t>
            </a:r>
            <a:endParaRPr lang="zh-CN" altLang="en-US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4490" y="1580198"/>
            <a:ext cx="2612422" cy="2894564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6" name="内容占位符 3"/>
          <p:cNvPicPr>
            <a:picLocks noGrp="1" noChangeAspect="1"/>
          </p:cNvPicPr>
          <p:nvPr/>
        </p:nvPicPr>
        <p:blipFill>
          <a:blip r:embed="rId2">
            <a:lum contrast="30000"/>
          </a:blip>
          <a:stretch>
            <a:fillRect/>
          </a:stretch>
        </p:blipFill>
        <p:spPr>
          <a:xfrm>
            <a:off x="2615070" y="3429137"/>
            <a:ext cx="3471405" cy="30024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422" y="1836261"/>
            <a:ext cx="3309136" cy="2852538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rot="10800000" flipV="1">
            <a:off x="8153659" y="2509711"/>
            <a:ext cx="533534" cy="524987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2403734" y="5659213"/>
            <a:ext cx="573405" cy="44132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364490" y="3793627"/>
            <a:ext cx="573405" cy="44132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内容占位符 1"/>
          <p:cNvSpPr/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囊腔性肺癌的</a:t>
            </a:r>
            <a:r>
              <a:rPr lang="zh-CN" altLang="en-US" dirty="0" smtClean="0">
                <a:sym typeface="+mn-ea"/>
              </a:rPr>
              <a:t>演变规律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4"/>
          <p:cNvSpPr>
            <a:spLocks noGrp="1"/>
          </p:cNvSpPr>
          <p:nvPr/>
        </p:nvSpPr>
        <p:spPr>
          <a:xfrm>
            <a:off x="457200" y="1600200"/>
            <a:ext cx="8446135" cy="250063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 smtClean="0">
                <a:solidFill>
                  <a:schemeClr val="bg1"/>
                </a:solidFill>
                <a:sym typeface="+mn-ea"/>
              </a:rPr>
              <a:t>囊腔代表肿瘤生长的早期阶段；囊壁逐渐增厚。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dirty="0" smtClean="0">
                <a:solidFill>
                  <a:schemeClr val="bg1"/>
                </a:solidFill>
              </a:rPr>
              <a:t>薄壁          囊壁增厚      </a:t>
            </a:r>
            <a:r>
              <a:rPr lang="en-US" altLang="zh-CN" dirty="0" smtClean="0">
                <a:solidFill>
                  <a:schemeClr val="bg1"/>
                </a:solidFill>
              </a:rPr>
              <a:t>GGO</a:t>
            </a:r>
            <a:r>
              <a:rPr lang="zh-CN" altLang="en-US" dirty="0" smtClean="0">
                <a:solidFill>
                  <a:schemeClr val="bg1"/>
                </a:solidFill>
              </a:rPr>
              <a:t>      实性；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dirty="0" smtClean="0">
                <a:solidFill>
                  <a:schemeClr val="bg1"/>
                </a:solidFill>
              </a:rPr>
              <a:t>经过</a:t>
            </a:r>
            <a:r>
              <a:rPr lang="zh-CN" altLang="en-US" dirty="0">
                <a:solidFill>
                  <a:schemeClr val="bg1"/>
                </a:solidFill>
              </a:rPr>
              <a:t>有效治疗</a:t>
            </a:r>
            <a:r>
              <a:rPr lang="zh-CN" altLang="en-US" dirty="0" smtClean="0">
                <a:solidFill>
                  <a:schemeClr val="bg1"/>
                </a:solidFill>
              </a:rPr>
              <a:t>的厚壁囊性肺癌，可变为</a:t>
            </a:r>
            <a:r>
              <a:rPr lang="zh-CN" altLang="en-US" dirty="0">
                <a:solidFill>
                  <a:schemeClr val="bg1"/>
                </a:solidFill>
              </a:rPr>
              <a:t>薄壁光滑的囊性肺癌。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1542250" y="2360182"/>
            <a:ext cx="541420" cy="244000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3967749" y="2360182"/>
            <a:ext cx="493293" cy="244000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" name="右箭头 9"/>
          <p:cNvSpPr/>
          <p:nvPr/>
        </p:nvSpPr>
        <p:spPr>
          <a:xfrm>
            <a:off x="5349476" y="2360102"/>
            <a:ext cx="493293" cy="244000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标题 7169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720090"/>
          </a:xfrm>
        </p:spPr>
        <p:txBody>
          <a:bodyPr anchor="ctr"/>
          <a:lstStyle/>
          <a:p>
            <a:r>
              <a:rPr lang="zh-CN" altLang="en-US" sz="2800" b="1" dirty="0" smtClean="0"/>
              <a:t>薄壁囊</a:t>
            </a:r>
            <a:r>
              <a:rPr lang="zh-CN" altLang="en-US" sz="2800" b="1" dirty="0"/>
              <a:t>腔肺癌向囊性结节型肺癌转化</a:t>
            </a:r>
            <a:endParaRPr lang="zh-CN" altLang="en-US" sz="2800" b="1" dirty="0"/>
          </a:p>
        </p:txBody>
      </p:sp>
      <p:sp>
        <p:nvSpPr>
          <p:cNvPr id="12290" name="文本占位符 7170"/>
          <p:cNvSpPr>
            <a:spLocks noGrp="1"/>
          </p:cNvSpPr>
          <p:nvPr>
            <p:ph idx="1"/>
          </p:nvPr>
        </p:nvSpPr>
        <p:spPr>
          <a:xfrm>
            <a:off x="457200" y="5373688"/>
            <a:ext cx="8229600" cy="752475"/>
          </a:xfrm>
        </p:spPr>
        <p:txBody>
          <a:bodyPr anchor="t"/>
          <a:lstStyle/>
          <a:p>
            <a:pPr>
              <a:lnSpc>
                <a:spcPct val="90000"/>
              </a:lnSpc>
            </a:pPr>
            <a:r>
              <a:rPr lang="en-US" altLang="zh-CN" sz="2400" dirty="0"/>
              <a:t>71Y</a:t>
            </a:r>
            <a:r>
              <a:rPr lang="zh-CN" altLang="en-US" sz="2400" dirty="0"/>
              <a:t>、</a:t>
            </a:r>
            <a:r>
              <a:rPr lang="en-US" altLang="zh-CN" sz="2400" dirty="0"/>
              <a:t>F</a:t>
            </a:r>
            <a:r>
              <a:rPr lang="zh-CN" altLang="en-US" sz="2400" dirty="0"/>
              <a:t>、吸烟；首次</a:t>
            </a:r>
            <a:r>
              <a:rPr lang="en-US" altLang="zh-CN" sz="2400" dirty="0"/>
              <a:t>CT</a:t>
            </a:r>
            <a:r>
              <a:rPr lang="zh-CN" altLang="en-US" sz="2400" dirty="0"/>
              <a:t>，薄壁不</a:t>
            </a:r>
            <a:r>
              <a:rPr lang="zh-CN" altLang="en-US" sz="2400" dirty="0" smtClean="0"/>
              <a:t>光滑</a:t>
            </a:r>
            <a:r>
              <a:rPr lang="en-US" altLang="zh-CN" sz="2400" dirty="0" smtClean="0"/>
              <a:t>GGO</a:t>
            </a:r>
            <a:r>
              <a:rPr lang="zh-CN" altLang="en-US" sz="2400" dirty="0" smtClean="0"/>
              <a:t>；</a:t>
            </a:r>
            <a:endParaRPr lang="en-US" altLang="zh-CN" sz="2400" dirty="0" smtClean="0"/>
          </a:p>
          <a:p>
            <a:pPr>
              <a:lnSpc>
                <a:spcPct val="90000"/>
              </a:lnSpc>
            </a:pPr>
            <a:r>
              <a:rPr lang="en-US" altLang="zh-CN" sz="2400" dirty="0" smtClean="0"/>
              <a:t>2</a:t>
            </a:r>
            <a:r>
              <a:rPr lang="zh-CN" altLang="en-US" sz="2400" dirty="0"/>
              <a:t>年后复查，囊壁增厚并小结节</a:t>
            </a:r>
            <a:r>
              <a:rPr lang="zh-CN" altLang="en-US" sz="2400" dirty="0" smtClean="0"/>
              <a:t>；</a:t>
            </a:r>
            <a:endParaRPr lang="en-US" altLang="zh-CN" sz="2400" dirty="0" smtClean="0"/>
          </a:p>
          <a:p>
            <a:pPr>
              <a:lnSpc>
                <a:spcPct val="90000"/>
              </a:lnSpc>
            </a:pPr>
            <a:r>
              <a:rPr lang="zh-CN" altLang="en-US" sz="2400" dirty="0" smtClean="0"/>
              <a:t>病理显示腺泡</a:t>
            </a:r>
            <a:r>
              <a:rPr lang="zh-CN" altLang="en-US" sz="2400" dirty="0"/>
              <a:t>内鳞屑样生长腺癌。 </a:t>
            </a:r>
            <a:endParaRPr lang="zh-CN" altLang="en-US" sz="2400" dirty="0"/>
          </a:p>
        </p:txBody>
      </p:sp>
      <p:pic>
        <p:nvPicPr>
          <p:cNvPr id="12291" name="图片 7172" descr="10_11_7812_03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95203" y="1197293"/>
            <a:ext cx="4032250" cy="4032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图片 7174" descr="10_11_7812_03a"/>
          <p:cNvPicPr>
            <a:picLocks noChangeAspect="1"/>
          </p:cNvPicPr>
          <p:nvPr/>
        </p:nvPicPr>
        <p:blipFill>
          <a:blip r:embed="rId2">
            <a:lum bright="18000" contrast="60000"/>
          </a:blip>
          <a:stretch>
            <a:fillRect/>
          </a:stretch>
        </p:blipFill>
        <p:spPr>
          <a:xfrm>
            <a:off x="275908" y="1341755"/>
            <a:ext cx="3887787" cy="38877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1792671" y="3759116"/>
            <a:ext cx="573405" cy="44132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6160134" y="3759116"/>
            <a:ext cx="573405" cy="44132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病例二</a:t>
            </a:r>
            <a:br>
              <a:rPr lang="zh-CN" altLang="en-US" sz="3200">
                <a:latin typeface="楷体" panose="02010609060101010101" charset="-122"/>
                <a:ea typeface="楷体" panose="02010609060101010101" charset="-122"/>
              </a:rPr>
            </a:b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M.64Y.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咳嗽咳痰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月，常规抗炎无效。慢支病史。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456778-2761-6E46-A6E8-EF5FFF0CFFEB}" type="datetime1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1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1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grayscl/>
            <a:lum bright="-6000"/>
          </a:blip>
          <a:srcRect l="1507" t="23013" r="5411" b="15758"/>
          <a:stretch>
            <a:fillRect/>
          </a:stretch>
        </p:blipFill>
        <p:spPr>
          <a:xfrm>
            <a:off x="5772150" y="1673225"/>
            <a:ext cx="3002915" cy="35115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grayscl/>
            <a:lum contrast="12000"/>
          </a:blip>
          <a:srcRect l="11692" t="1342" r="18749"/>
          <a:stretch>
            <a:fillRect/>
          </a:stretch>
        </p:blipFill>
        <p:spPr>
          <a:xfrm>
            <a:off x="223520" y="1410970"/>
            <a:ext cx="5243830" cy="41840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01345" y="6022975"/>
            <a:ext cx="33508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肺癌  多发转移。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51455" y="5746115"/>
            <a:ext cx="59448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FF00"/>
                </a:solidFill>
              </a:rPr>
              <a:t>左肺舌段</a:t>
            </a:r>
            <a:r>
              <a:rPr lang="en-US" altLang="zh-CN">
                <a:solidFill>
                  <a:srgbClr val="FFFF00"/>
                </a:solidFill>
              </a:rPr>
              <a:t>GGO</a:t>
            </a:r>
            <a:r>
              <a:rPr lang="zh-CN" altLang="en-US">
                <a:solidFill>
                  <a:srgbClr val="FFFF00"/>
                </a:solidFill>
              </a:rPr>
              <a:t>囊腔病灶，囊壁毛糙、毛刺、胸膜牵拉。</a:t>
            </a:r>
            <a:endParaRPr lang="zh-CN" alt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9217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sz="3600" dirty="0"/>
              <a:t>薄壁渐进性增厚</a:t>
            </a:r>
            <a:endParaRPr lang="zh-CN" altLang="en-US" sz="3600" dirty="0"/>
          </a:p>
        </p:txBody>
      </p:sp>
      <p:pic>
        <p:nvPicPr>
          <p:cNvPr id="14338" name="文本占位符 9218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1460" y="1607820"/>
            <a:ext cx="8641080" cy="3641725"/>
          </a:xfrm>
        </p:spPr>
      </p:pic>
      <p:sp>
        <p:nvSpPr>
          <p:cNvPr id="14339" name="文本框 9219"/>
          <p:cNvSpPr txBox="1"/>
          <p:nvPr/>
        </p:nvSpPr>
        <p:spPr>
          <a:xfrm>
            <a:off x="611188" y="5589588"/>
            <a:ext cx="7993062" cy="3667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首次                                              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17M                                           21M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6" name="文本占位符 9218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" y="1608137"/>
            <a:ext cx="8641080" cy="364172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7" name="直接箭头连接符 6"/>
          <p:cNvCxnSpPr/>
          <p:nvPr/>
        </p:nvCxnSpPr>
        <p:spPr>
          <a:xfrm flipV="1">
            <a:off x="481647" y="4808537"/>
            <a:ext cx="573405" cy="44132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6906092" y="2700337"/>
            <a:ext cx="573405" cy="44132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6027921" y="4587874"/>
            <a:ext cx="573405" cy="44132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V="1">
            <a:off x="3352766" y="4808537"/>
            <a:ext cx="573405" cy="44132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777240"/>
          </a:xfrm>
        </p:spPr>
        <p:txBody>
          <a:bodyPr/>
          <a:lstStyle/>
          <a:p>
            <a:r>
              <a:rPr lang="zh-CN" altLang="en-US" sz="3200" dirty="0"/>
              <a:t>囊腔性肺癌靶向治疗</a:t>
            </a:r>
            <a:r>
              <a:rPr lang="zh-CN" altLang="en-US" sz="3200" dirty="0" smtClean="0"/>
              <a:t>后囊壁变薄</a:t>
            </a:r>
            <a:br>
              <a:rPr lang="en-US" altLang="zh-CN" sz="3200" dirty="0" smtClean="0"/>
            </a:br>
            <a:r>
              <a:rPr lang="zh-CN" altLang="en-US" sz="3200" dirty="0" smtClean="0"/>
              <a:t>停药复发后出现壁结节</a:t>
            </a:r>
            <a:endParaRPr lang="zh-CN" altLang="en-US" sz="32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4150" y="1239253"/>
            <a:ext cx="6428740" cy="472276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73380" y="5996305"/>
            <a:ext cx="8148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sym typeface="+mn-ea"/>
              </a:rPr>
              <a:t>初次</a:t>
            </a:r>
            <a:r>
              <a:rPr lang="en-US" altLang="zh-CN" dirty="0">
                <a:solidFill>
                  <a:schemeClr val="bg1"/>
                </a:solidFill>
                <a:sym typeface="+mn-ea"/>
              </a:rPr>
              <a:t>CT</a:t>
            </a:r>
            <a:r>
              <a:rPr lang="zh-CN" altLang="en-US" dirty="0">
                <a:solidFill>
                  <a:schemeClr val="bg1"/>
                </a:solidFill>
                <a:sym typeface="+mn-ea"/>
              </a:rPr>
              <a:t>，</a:t>
            </a:r>
            <a:r>
              <a:rPr lang="zh-CN" altLang="en-US" dirty="0">
                <a:solidFill>
                  <a:schemeClr val="bg1"/>
                </a:solidFill>
              </a:rPr>
              <a:t>不光滑囊壁、粟粒样转移。靶向后呈光滑囊壁变薄；壁内结节复发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6364671" y="5275095"/>
            <a:ext cx="573405" cy="44132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V="1">
            <a:off x="3080050" y="5275095"/>
            <a:ext cx="573405" cy="44132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标题 1228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8850" cy="1143000"/>
          </a:xfrm>
        </p:spPr>
        <p:txBody>
          <a:bodyPr anchor="ctr"/>
          <a:lstStyle/>
          <a:p>
            <a:r>
              <a:rPr lang="zh-CN" altLang="en-US" sz="3200" dirty="0"/>
              <a:t>囊壁外结节型肺癌靶向治疗</a:t>
            </a:r>
            <a:r>
              <a:rPr lang="zh-CN" altLang="en-US" sz="3200" dirty="0" smtClean="0"/>
              <a:t>后成薄壁囊腔</a:t>
            </a:r>
            <a:br>
              <a:rPr lang="zh-CN" altLang="en-US" sz="3200" dirty="0"/>
            </a:br>
            <a:r>
              <a:rPr lang="zh-CN" altLang="en-US" sz="3200" dirty="0"/>
              <a:t>实性</a:t>
            </a:r>
            <a:r>
              <a:rPr lang="en-US" altLang="zh-CN" sz="3200" dirty="0"/>
              <a:t>-</a:t>
            </a:r>
            <a:r>
              <a:rPr lang="zh-CN" altLang="en-US" sz="3200" dirty="0"/>
              <a:t>囊实性</a:t>
            </a:r>
            <a:r>
              <a:rPr lang="en-US" altLang="zh-CN" sz="3200" dirty="0"/>
              <a:t>-</a:t>
            </a:r>
            <a:r>
              <a:rPr lang="zh-CN" altLang="en-US" sz="3200" dirty="0"/>
              <a:t>囊性</a:t>
            </a:r>
            <a:endParaRPr lang="zh-CN" altLang="en-US" sz="3200" dirty="0"/>
          </a:p>
        </p:txBody>
      </p:sp>
      <p:sp>
        <p:nvSpPr>
          <p:cNvPr id="17410" name="文本占位符 12290"/>
          <p:cNvSpPr>
            <a:spLocks noGrp="1"/>
          </p:cNvSpPr>
          <p:nvPr>
            <p:ph idx="1"/>
          </p:nvPr>
        </p:nvSpPr>
        <p:spPr>
          <a:xfrm>
            <a:off x="227965" y="5087620"/>
            <a:ext cx="8568690" cy="825500"/>
          </a:xfrm>
        </p:spPr>
        <p:txBody>
          <a:bodyPr anchor="t"/>
          <a:lstStyle/>
          <a:p>
            <a:pPr>
              <a:lnSpc>
                <a:spcPct val="80000"/>
              </a:lnSpc>
            </a:pPr>
            <a:r>
              <a:rPr lang="en-US" altLang="zh-CN" sz="2400" dirty="0"/>
              <a:t>              </a:t>
            </a:r>
            <a:r>
              <a:rPr lang="zh-CN" altLang="en-US" sz="2400" dirty="0"/>
              <a:t>首次</a:t>
            </a:r>
            <a:r>
              <a:rPr lang="en-US" altLang="zh-CN" sz="2400" dirty="0"/>
              <a:t>CT</a:t>
            </a:r>
            <a:r>
              <a:rPr lang="zh-CN" altLang="en-US" sz="2400" dirty="0"/>
              <a:t>、         化疗后</a:t>
            </a:r>
            <a:r>
              <a:rPr lang="en-US" altLang="zh-CN" sz="2400" dirty="0"/>
              <a:t>3M</a:t>
            </a:r>
            <a:r>
              <a:rPr lang="zh-CN" altLang="en-US" sz="2400" dirty="0"/>
              <a:t>、       化疗后</a:t>
            </a:r>
            <a:r>
              <a:rPr lang="en-US" altLang="zh-CN" sz="2400" dirty="0"/>
              <a:t>17M</a:t>
            </a:r>
            <a:r>
              <a:rPr lang="zh-CN" altLang="en-US" sz="2400" dirty="0"/>
              <a:t>后</a:t>
            </a:r>
            <a:r>
              <a:rPr lang="en-US" altLang="zh-CN" sz="2400" dirty="0"/>
              <a:t>CT</a:t>
            </a:r>
            <a:r>
              <a:rPr lang="zh-CN" altLang="en-US" sz="2400" dirty="0"/>
              <a:t>；</a:t>
            </a:r>
            <a:endParaRPr lang="zh-CN" altLang="en-US" sz="2400" dirty="0"/>
          </a:p>
          <a:p>
            <a:pPr>
              <a:lnSpc>
                <a:spcPct val="80000"/>
              </a:lnSpc>
            </a:pPr>
            <a:r>
              <a:rPr lang="zh-CN" altLang="en-US" sz="2400" dirty="0"/>
              <a:t>实性结节不断缩小，逐渐转变为薄壁囊腔病灶。</a:t>
            </a:r>
            <a:endParaRPr lang="zh-CN" altLang="en-US" sz="2400" dirty="0"/>
          </a:p>
        </p:txBody>
      </p:sp>
      <p:pic>
        <p:nvPicPr>
          <p:cNvPr id="17411" name="图片 122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965" y="1990725"/>
            <a:ext cx="8258810" cy="2876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6906092" y="2700337"/>
            <a:ext cx="573405" cy="44132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V="1">
            <a:off x="1323574" y="2920999"/>
            <a:ext cx="573405" cy="44132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dirty="0"/>
              <a:t>实性</a:t>
            </a:r>
            <a:r>
              <a:rPr lang="zh-CN" altLang="en-US" dirty="0" smtClean="0"/>
              <a:t>结节腺癌化疗后薄壁囊</a:t>
            </a:r>
            <a:r>
              <a:rPr lang="zh-CN" altLang="en-US" dirty="0"/>
              <a:t>腔形成</a:t>
            </a:r>
            <a:endParaRPr lang="zh-CN" altLang="en-US" dirty="0"/>
          </a:p>
        </p:txBody>
      </p:sp>
      <p:pic>
        <p:nvPicPr>
          <p:cNvPr id="2" name="内容占位符 1"/>
          <p:cNvPicPr>
            <a:picLocks noGrp="1" noChangeAspect="1"/>
          </p:cNvPicPr>
          <p:nvPr>
            <p:ph idx="1"/>
          </p:nvPr>
        </p:nvPicPr>
        <p:blipFill>
          <a:blip r:embed="rId1">
            <a:lum bright="24000" contrast="24000"/>
          </a:blip>
          <a:stretch>
            <a:fillRect/>
          </a:stretch>
        </p:blipFill>
        <p:spPr>
          <a:xfrm>
            <a:off x="302260" y="1761490"/>
            <a:ext cx="8384540" cy="25990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53110" y="4777740"/>
            <a:ext cx="7708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C000"/>
                </a:solidFill>
              </a:rPr>
              <a:t>右上肺低分化腺癌结节；化疗和靶向治疗后结节消失，局部形成囊性空腔  </a:t>
            </a:r>
            <a:endParaRPr lang="zh-CN" altLang="en-US" dirty="0">
              <a:solidFill>
                <a:srgbClr val="FFC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6388735" y="2586939"/>
            <a:ext cx="573405" cy="44132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914367" y="2586939"/>
            <a:ext cx="573405" cy="44132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3404903" y="2366276"/>
            <a:ext cx="573405" cy="44132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囊腔性肺癌影像诊断要点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436165" y="2313305"/>
            <a:ext cx="2343785" cy="242633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8" name="同心圆 8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9" name="椭圆 8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0" name="椭圆 89"/>
          <p:cNvSpPr/>
          <p:nvPr/>
        </p:nvSpPr>
        <p:spPr>
          <a:xfrm>
            <a:off x="825279" y="4128532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/>
          <p:cNvSpPr/>
          <p:nvPr/>
        </p:nvSpPr>
        <p:spPr>
          <a:xfrm>
            <a:off x="1110329" y="4108924"/>
            <a:ext cx="137389" cy="13738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椭圆 91"/>
          <p:cNvSpPr/>
          <p:nvPr/>
        </p:nvSpPr>
        <p:spPr>
          <a:xfrm>
            <a:off x="1282127" y="4222913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椭圆 92"/>
          <p:cNvSpPr/>
          <p:nvPr/>
        </p:nvSpPr>
        <p:spPr>
          <a:xfrm>
            <a:off x="1764393" y="4312772"/>
            <a:ext cx="137389" cy="13738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椭圆 93"/>
          <p:cNvSpPr/>
          <p:nvPr/>
        </p:nvSpPr>
        <p:spPr>
          <a:xfrm>
            <a:off x="457200" y="3708400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椭圆 94"/>
          <p:cNvSpPr/>
          <p:nvPr/>
        </p:nvSpPr>
        <p:spPr>
          <a:xfrm>
            <a:off x="791816" y="3948730"/>
            <a:ext cx="137389" cy="13738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/>
          <p:cNvSpPr/>
          <p:nvPr/>
        </p:nvSpPr>
        <p:spPr>
          <a:xfrm>
            <a:off x="1986521" y="4097303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TextBox 96"/>
          <p:cNvSpPr txBox="1"/>
          <p:nvPr/>
        </p:nvSpPr>
        <p:spPr>
          <a:xfrm>
            <a:off x="3737610" y="1628140"/>
            <a:ext cx="3920490" cy="166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800" dirty="0">
                <a:solidFill>
                  <a:schemeClr val="bg1"/>
                </a:solidFill>
                <a:sym typeface="+mn-ea"/>
              </a:rPr>
              <a:t>囊腔形态不规则和囊壁毛糙</a:t>
            </a:r>
            <a:endParaRPr lang="zh-CN" altLang="en-US" sz="18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718560" y="2146935"/>
            <a:ext cx="4968240" cy="166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800">
                <a:solidFill>
                  <a:schemeClr val="bg1"/>
                </a:solidFill>
                <a:sym typeface="+mn-ea"/>
              </a:rPr>
              <a:t>囊壁不规则增厚合并结节分叶毛刺等恶性征象</a:t>
            </a:r>
            <a:endParaRPr lang="zh-CN" altLang="en-US" sz="18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714750" y="2677160"/>
            <a:ext cx="5244966" cy="276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800" dirty="0">
                <a:solidFill>
                  <a:schemeClr val="bg1"/>
                </a:solidFill>
                <a:sym typeface="+mn-ea"/>
              </a:rPr>
              <a:t>壁光滑型囊性肺癌很少见，很容易</a:t>
            </a:r>
            <a:r>
              <a:rPr lang="zh-CN" altLang="en-US" sz="1800" dirty="0" smtClean="0">
                <a:solidFill>
                  <a:schemeClr val="bg1"/>
                </a:solidFill>
                <a:sym typeface="+mn-ea"/>
              </a:rPr>
              <a:t>误诊；</a:t>
            </a:r>
            <a:endParaRPr lang="zh-CN" altLang="en-US" sz="18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586480" y="3387725"/>
            <a:ext cx="5244966" cy="276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800" dirty="0">
                <a:solidFill>
                  <a:schemeClr val="bg1"/>
                </a:solidFill>
                <a:sym typeface="+mn-ea"/>
              </a:rPr>
              <a:t>形态表现不典型病变应定期随诊。</a:t>
            </a:r>
            <a:endParaRPr lang="zh-CN" altLang="en-US" sz="18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09" name="椭圆 108"/>
          <p:cNvSpPr/>
          <p:nvPr/>
        </p:nvSpPr>
        <p:spPr>
          <a:xfrm>
            <a:off x="3172645" y="1552724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110" name="椭圆 109"/>
          <p:cNvSpPr/>
          <p:nvPr/>
        </p:nvSpPr>
        <p:spPr>
          <a:xfrm>
            <a:off x="2481944" y="3769815"/>
            <a:ext cx="167224" cy="167224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椭圆 110"/>
          <p:cNvSpPr/>
          <p:nvPr/>
        </p:nvSpPr>
        <p:spPr>
          <a:xfrm>
            <a:off x="2306890" y="4029148"/>
            <a:ext cx="137389" cy="13738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/>
          <p:cNvSpPr/>
          <p:nvPr/>
        </p:nvSpPr>
        <p:spPr>
          <a:xfrm>
            <a:off x="3160119" y="2111962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113" name="椭圆 112"/>
          <p:cNvSpPr/>
          <p:nvPr/>
        </p:nvSpPr>
        <p:spPr>
          <a:xfrm>
            <a:off x="3171360" y="2679067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114" name="椭圆 113"/>
          <p:cNvSpPr/>
          <p:nvPr/>
        </p:nvSpPr>
        <p:spPr>
          <a:xfrm>
            <a:off x="3170264" y="3306885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</a:t>
            </a:r>
            <a:endParaRPr lang="zh-CN" altLang="en-US" dirty="0"/>
          </a:p>
        </p:txBody>
      </p:sp>
      <p:sp>
        <p:nvSpPr>
          <p:cNvPr id="115" name="椭圆 114"/>
          <p:cNvSpPr/>
          <p:nvPr/>
        </p:nvSpPr>
        <p:spPr>
          <a:xfrm>
            <a:off x="3172690" y="3980593"/>
            <a:ext cx="274777" cy="27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5</a:t>
            </a:r>
            <a:endParaRPr lang="zh-CN" alt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929247" y="3168430"/>
            <a:ext cx="1400809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400" b="1" dirty="0" smtClean="0">
                <a:solidFill>
                  <a:srgbClr val="0070C0"/>
                </a:solidFill>
              </a:rPr>
              <a:t>诊断要点</a:t>
            </a:r>
            <a:endParaRPr lang="zh-CN" altLang="en-US" sz="2400" b="1" dirty="0" smtClean="0">
              <a:solidFill>
                <a:srgbClr val="0070C0"/>
              </a:solidFill>
            </a:endParaRPr>
          </a:p>
        </p:txBody>
      </p:sp>
      <p:sp>
        <p:nvSpPr>
          <p:cNvPr id="6" name="TextBox 102"/>
          <p:cNvSpPr txBox="1"/>
          <p:nvPr/>
        </p:nvSpPr>
        <p:spPr>
          <a:xfrm>
            <a:off x="3599180" y="3896360"/>
            <a:ext cx="5232266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800" dirty="0" smtClean="0">
                <a:solidFill>
                  <a:schemeClr val="bg1"/>
                </a:solidFill>
                <a:sym typeface="+mn-ea"/>
              </a:rPr>
              <a:t>随访过程出现</a:t>
            </a:r>
            <a:r>
              <a:rPr lang="zh-CN" altLang="en-US" sz="1800" dirty="0">
                <a:solidFill>
                  <a:schemeClr val="bg1"/>
                </a:solidFill>
                <a:sym typeface="+mn-ea"/>
              </a:rPr>
              <a:t>囊壁不规则增厚、壁结节增大时应及时终止随访，及时手术。</a:t>
            </a:r>
            <a:endParaRPr lang="zh-CN" altLang="en-US" sz="18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8" name="TextBox 104"/>
          <p:cNvSpPr txBox="1"/>
          <p:nvPr/>
        </p:nvSpPr>
        <p:spPr>
          <a:xfrm>
            <a:off x="3618865" y="4739640"/>
            <a:ext cx="5341620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1800" dirty="0">
                <a:solidFill>
                  <a:schemeClr val="bg1"/>
                </a:solidFill>
                <a:sym typeface="+mn-ea"/>
              </a:rPr>
              <a:t>PET/CT</a:t>
            </a:r>
            <a:r>
              <a:rPr lang="zh-CN" altLang="en-US" sz="1800" dirty="0">
                <a:solidFill>
                  <a:schemeClr val="bg1"/>
                </a:solidFill>
                <a:sym typeface="+mn-ea"/>
              </a:rPr>
              <a:t>适用于囊壁或实性结节大于</a:t>
            </a:r>
            <a:r>
              <a:rPr lang="en-US" altLang="zh-CN" sz="1800" dirty="0">
                <a:solidFill>
                  <a:schemeClr val="bg1"/>
                </a:solidFill>
                <a:sym typeface="+mn-ea"/>
              </a:rPr>
              <a:t>8mm</a:t>
            </a:r>
            <a:r>
              <a:rPr lang="zh-CN" altLang="en-US" sz="1800" dirty="0">
                <a:solidFill>
                  <a:schemeClr val="bg1"/>
                </a:solidFill>
                <a:sym typeface="+mn-ea"/>
              </a:rPr>
              <a:t>病灶；对薄壁型、</a:t>
            </a:r>
            <a:r>
              <a:rPr lang="en-US" altLang="zh-CN" sz="1800" dirty="0">
                <a:solidFill>
                  <a:schemeClr val="bg1"/>
                </a:solidFill>
                <a:sym typeface="+mn-ea"/>
              </a:rPr>
              <a:t>GGO</a:t>
            </a:r>
            <a:r>
              <a:rPr lang="zh-CN" altLang="en-US" sz="1800" dirty="0">
                <a:solidFill>
                  <a:schemeClr val="bg1"/>
                </a:solidFill>
                <a:sym typeface="+mn-ea"/>
              </a:rPr>
              <a:t>结节型肺癌价值不大。</a:t>
            </a:r>
            <a:endParaRPr lang="zh-CN" altLang="en-US" sz="18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148965" y="4802505"/>
            <a:ext cx="286385" cy="30416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6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9" grpId="0"/>
      <p:bldP spid="101" grpId="0"/>
      <p:bldP spid="103" grpId="0"/>
      <p:bldP spid="109" grpId="0" bldLvl="0" animBg="1"/>
      <p:bldP spid="112" grpId="0" bldLvl="0" animBg="1"/>
      <p:bldP spid="113" grpId="0" bldLvl="0" animBg="1"/>
      <p:bldP spid="114" grpId="0" bldLvl="0" animBg="1"/>
      <p:bldP spid="115" grpId="0" bldLvl="0" animBg="1"/>
      <p:bldP spid="6" grpId="0"/>
      <p:bldP spid="8" grpId="0"/>
      <p:bldP spid="10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鉴别诊断</a:t>
            </a:r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1025" y="171894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CN"/>
              <a:t>1</a:t>
            </a:r>
            <a:r>
              <a:rPr lang="zh-CN" altLang="en-US"/>
              <a:t>、肺结核薄壁空洞；</a:t>
            </a:r>
            <a:endParaRPr lang="zh-CN" altLang="en-US"/>
          </a:p>
          <a:p>
            <a:pPr marL="0" indent="0">
              <a:buNone/>
            </a:pPr>
            <a:r>
              <a:rPr lang="en-US" altLang="zh-CN"/>
              <a:t>2</a:t>
            </a:r>
            <a:r>
              <a:rPr lang="zh-CN" altLang="en-US"/>
              <a:t>、先天性肺囊性病；</a:t>
            </a:r>
            <a:endParaRPr lang="zh-CN" altLang="en-US"/>
          </a:p>
          <a:p>
            <a:pPr marL="0" indent="0">
              <a:buNone/>
            </a:pPr>
            <a:r>
              <a:rPr lang="en-US" altLang="zh-CN"/>
              <a:t>3</a:t>
            </a:r>
            <a:r>
              <a:rPr lang="zh-CN" altLang="en-US"/>
              <a:t>、囊性转移瘤；</a:t>
            </a:r>
            <a:endParaRPr lang="zh-CN" altLang="en-US"/>
          </a:p>
          <a:p>
            <a:pPr marL="0" indent="0">
              <a:buNone/>
            </a:pPr>
            <a:r>
              <a:rPr lang="en-US" altLang="zh-CN"/>
              <a:t>4</a:t>
            </a:r>
            <a:r>
              <a:rPr lang="zh-CN" altLang="en-US"/>
              <a:t>、肺大泡、肺囊肿。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鉴别诊断</a:t>
            </a:r>
            <a:br>
              <a:rPr lang="zh-CN" altLang="en-US"/>
            </a:br>
            <a:r>
              <a:rPr lang="zh-CN" altLang="en-US"/>
              <a:t>肺结核薄壁空洞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>
            <a:lum bright="12000" contrast="18000"/>
          </a:blip>
          <a:srcRect b="27358"/>
          <a:stretch>
            <a:fillRect/>
          </a:stretch>
        </p:blipFill>
        <p:spPr>
          <a:xfrm>
            <a:off x="249555" y="1739900"/>
            <a:ext cx="8644890" cy="31108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75005" y="5013325"/>
            <a:ext cx="73685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结核病史和结核临床症状；</a:t>
            </a:r>
            <a:endParaRPr lang="zh-CN" altLang="en-US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尖后段、背段等常见发生部位；</a:t>
            </a:r>
            <a:endParaRPr lang="zh-CN" altLang="en-US" dirty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多形态病灶、薄壁</a:t>
            </a:r>
            <a:r>
              <a:rPr lang="zh-CN" altLang="en-US" dirty="0">
                <a:solidFill>
                  <a:schemeClr val="bg1"/>
                </a:solidFill>
              </a:rPr>
              <a:t>空洞周围的卫星</a:t>
            </a:r>
            <a:r>
              <a:rPr lang="zh-CN" altLang="en-US" dirty="0" smtClean="0">
                <a:solidFill>
                  <a:schemeClr val="bg1"/>
                </a:solidFill>
              </a:rPr>
              <a:t>病灶；</a:t>
            </a:r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薄层、多方位重建图像能提供更多鉴别诊断信息。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鉴别诊断</a:t>
            </a:r>
            <a:br>
              <a:rPr lang="zh-CN" altLang="en-US"/>
            </a:br>
            <a:r>
              <a:rPr lang="zh-CN" altLang="en-US" sz="3600"/>
              <a:t>成人先天性肺囊性腺瘤样畸形</a:t>
            </a:r>
            <a:endParaRPr lang="zh-CN" altLang="en-US" sz="3600"/>
          </a:p>
        </p:txBody>
      </p:sp>
      <p:pic>
        <p:nvPicPr>
          <p:cNvPr id="2048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99000" y="1617345"/>
            <a:ext cx="3987800" cy="3184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8" y="1620838"/>
            <a:ext cx="4279900" cy="32115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4" name="文本框 5"/>
          <p:cNvSpPr txBox="1"/>
          <p:nvPr/>
        </p:nvSpPr>
        <p:spPr>
          <a:xfrm>
            <a:off x="442913" y="5001895"/>
            <a:ext cx="3995737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型 大囊、周围多发小囊、结构紊乱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85" name="文本框 6"/>
          <p:cNvSpPr txBox="1"/>
          <p:nvPr/>
        </p:nvSpPr>
        <p:spPr>
          <a:xfrm>
            <a:off x="4910138" y="4945698"/>
            <a:ext cx="4027487" cy="6461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II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型 多发小囊、多房分隔、实性结构、毛刺，和囊腔性肺癌鉴别困难。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86" name="文本框 7"/>
          <p:cNvSpPr txBox="1"/>
          <p:nvPr/>
        </p:nvSpPr>
        <p:spPr>
          <a:xfrm>
            <a:off x="476250" y="5671185"/>
            <a:ext cx="8056563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小儿多见，成人少见。多有反复感染、可出现小气液平面。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本病有</a:t>
            </a:r>
            <a:r>
              <a:rPr lang="zh-CN" altLang="en-US" dirty="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恶变倾向；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鉴别困难时需要定期随访。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r>
              <a:rPr lang="zh-CN" altLang="en-US" dirty="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不规则囊实性病灶早期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手术切除为主。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肺内囊性转移瘤</a:t>
            </a:r>
            <a:br>
              <a:rPr lang="zh-CN" altLang="en-US"/>
            </a:br>
            <a:r>
              <a:rPr lang="zh-CN" altLang="en-US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多发和单发囊性肺转移</a:t>
            </a:r>
            <a:endParaRPr lang="zh-CN" altLang="en-US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6685" y="5026025"/>
            <a:ext cx="8881745" cy="1608455"/>
          </a:xfrm>
        </p:spPr>
        <p:txBody>
          <a:bodyPr/>
          <a:lstStyle/>
          <a:p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多发和单发囊性肺转移瘤的诊断和鉴别有时很困难。</a:t>
            </a:r>
            <a:endParaRPr lang="zh-CN" altLang="en-US" sz="2800" dirty="0" smtClean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结合原发病变、多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灶性和多脏器转移等特点进行鉴别。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28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29785" y="1969770"/>
            <a:ext cx="3798570" cy="291909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85" y="1409700"/>
            <a:ext cx="3982085" cy="276796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762000"/>
          </a:xfrm>
        </p:spPr>
        <p:txBody>
          <a:bodyPr/>
          <a:lstStyle/>
          <a:p>
            <a:r>
              <a:rPr lang="zh-CN" altLang="en-US"/>
              <a:t>肺大泡、肺囊肿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14655" y="895350"/>
            <a:ext cx="3648710" cy="29552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446780"/>
            <a:ext cx="3297555" cy="2984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-391" t="40269" r="391" b="265"/>
          <a:stretch>
            <a:fillRect/>
          </a:stretch>
        </p:blipFill>
        <p:spPr>
          <a:xfrm>
            <a:off x="4105910" y="1325245"/>
            <a:ext cx="4848860" cy="370014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63365" y="5286375"/>
            <a:ext cx="50285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囊肿张力高，壁菲薄，边缘光滑锐利</a:t>
            </a:r>
            <a:r>
              <a:rPr lang="zh-CN" altLang="en-US" dirty="0" smtClean="0">
                <a:solidFill>
                  <a:schemeClr val="bg1"/>
                </a:solidFill>
              </a:rPr>
              <a:t>。</a:t>
            </a:r>
            <a:endParaRPr lang="en-US" altLang="zh-CN" dirty="0" smtClean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rgbClr val="FFFF00"/>
                </a:solidFill>
              </a:rPr>
              <a:t>出现囊壁毛糙、增厚、结节，要特别引起注意。</a:t>
            </a:r>
            <a:endParaRPr lang="zh-CN" altLang="en-US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939165" y="2576195"/>
            <a:ext cx="1379855" cy="134493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8" name="同心圆 2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  <a:ea typeface="微软雅黑" panose="020B0503020204020204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2400" b="1" dirty="0" smtClean="0">
                  <a:solidFill>
                    <a:srgbClr val="0070C0"/>
                  </a:solidFill>
                  <a:latin typeface="楷体" panose="02010609060101010101" charset="-122"/>
                  <a:ea typeface="楷体" panose="02010609060101010101" charset="-122"/>
                </a:rPr>
                <a:t>概念</a:t>
              </a:r>
              <a:endParaRPr lang="zh-CN" altLang="en-US" sz="2400" b="1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34" name="左大括号 33"/>
          <p:cNvSpPr/>
          <p:nvPr/>
        </p:nvSpPr>
        <p:spPr>
          <a:xfrm>
            <a:off x="2434004" y="1771473"/>
            <a:ext cx="370707" cy="2934157"/>
          </a:xfrm>
          <a:prstGeom prst="leftBrace">
            <a:avLst/>
          </a:prstGeom>
          <a:ln w="38100">
            <a:solidFill>
              <a:srgbClr val="0070C0"/>
            </a:solidFill>
          </a:ln>
          <a:effectLst>
            <a:outerShdw blurRad="139700" dist="63500" dir="8100000" sx="98000" sy="98000" algn="tr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839945" y="1472163"/>
            <a:ext cx="1028700" cy="727041"/>
            <a:chOff x="2717878" y="1163553"/>
            <a:chExt cx="1028700" cy="727041"/>
          </a:xfrm>
        </p:grpSpPr>
        <p:sp>
          <p:nvSpPr>
            <p:cNvPr id="30" name="椭圆 29"/>
            <p:cNvSpPr/>
            <p:nvPr/>
          </p:nvSpPr>
          <p:spPr>
            <a:xfrm>
              <a:off x="2868708" y="1163553"/>
              <a:ext cx="727041" cy="7270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charset="-122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717878" y="1296241"/>
              <a:ext cx="102870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841563" y="2858001"/>
            <a:ext cx="1028700" cy="811400"/>
            <a:chOff x="2719496" y="2497084"/>
            <a:chExt cx="1028700" cy="811400"/>
          </a:xfrm>
        </p:grpSpPr>
        <p:grpSp>
          <p:nvGrpSpPr>
            <p:cNvPr id="31" name="组合 30"/>
            <p:cNvGrpSpPr/>
            <p:nvPr/>
          </p:nvGrpSpPr>
          <p:grpSpPr>
            <a:xfrm>
              <a:off x="2828146" y="2497084"/>
              <a:ext cx="811400" cy="811400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2" name="同心圆 3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微软雅黑" panose="020B0503020204020204" charset="-122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2719496" y="2671952"/>
              <a:ext cx="102870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zh-CN" altLang="en-US" sz="24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894633" y="4328198"/>
            <a:ext cx="1028700" cy="727041"/>
            <a:chOff x="2772566" y="4019588"/>
            <a:chExt cx="1028700" cy="727041"/>
          </a:xfrm>
        </p:grpSpPr>
        <p:sp>
          <p:nvSpPr>
            <p:cNvPr id="35" name="椭圆 34"/>
            <p:cNvSpPr/>
            <p:nvPr/>
          </p:nvSpPr>
          <p:spPr>
            <a:xfrm>
              <a:off x="2923396" y="4019588"/>
              <a:ext cx="727041" cy="7270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charset="-122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772566" y="4152276"/>
              <a:ext cx="102870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052570" y="1563370"/>
            <a:ext cx="49523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是一种影像学上以</a:t>
            </a:r>
            <a:r>
              <a:rPr lang="zh-CN" altLang="en-US" sz="2400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薄壁</a:t>
            </a:r>
            <a:r>
              <a:rPr lang="zh-CN" altLang="en-US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囊腔为特点</a:t>
            </a:r>
            <a:r>
              <a:rPr lang="zh-CN" altLang="en-US" sz="2400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的少见肺癌类型。</a:t>
            </a:r>
            <a:r>
              <a:rPr lang="zh-CN" altLang="en-US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占肺癌的1～</a:t>
            </a:r>
            <a:r>
              <a:rPr lang="en-US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4</a:t>
            </a:r>
            <a:r>
              <a:rPr lang="zh-CN" altLang="en-US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%。腺癌多见，鳞癌少见。</a:t>
            </a:r>
            <a:endParaRPr lang="zh-CN" altLang="en-US" sz="24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52570" y="2875915"/>
            <a:ext cx="48990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囊腔直径＞</a:t>
            </a:r>
            <a:r>
              <a:rPr lang="en-US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5mm</a:t>
            </a:r>
            <a:r>
              <a:rPr lang="zh-CN" altLang="en-US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，囊壁厚度＜</a:t>
            </a:r>
            <a:r>
              <a:rPr lang="en-US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4mm</a:t>
            </a:r>
            <a:r>
              <a:rPr lang="zh-CN" altLang="en-US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的囊壁占</a:t>
            </a:r>
            <a:r>
              <a:rPr lang="en-US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1/2</a:t>
            </a:r>
            <a:r>
              <a:rPr lang="zh-CN" altLang="en-US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环周以上。</a:t>
            </a:r>
            <a:endParaRPr lang="zh-CN" altLang="en-US" sz="24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早期表现不典型，很容易误诊。</a:t>
            </a:r>
            <a:endParaRPr lang="zh-CN" altLang="en-US" sz="24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43045" y="4343400"/>
            <a:ext cx="49079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发生机制和定义尚无统一定论。</a:t>
            </a:r>
            <a:endParaRPr lang="zh-CN" altLang="en-US" sz="24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073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dirty="0"/>
              <a:t>囊腔型肺癌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sym typeface="+mn-ea"/>
              </a:rPr>
              <a:t>含气薄壁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</a:rPr>
              <a:t>囊腔型肺癌）</a:t>
            </a:r>
            <a:endParaRPr lang="zh-CN" altLang="en-US" sz="32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39165" y="5131435"/>
            <a:ext cx="787654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囊腔型肺癌的可能发生机制：</a:t>
            </a:r>
            <a:endParaRPr lang="zh-CN" altLang="en-US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、肿瘤坏死液化排出形成</a:t>
            </a:r>
            <a:r>
              <a:rPr lang="zh-CN" altLang="en-US" b="1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</a:rPr>
              <a:t>薄壁空洞肺癌</a:t>
            </a:r>
            <a:r>
              <a:rPr lang="zh-CN" altLang="en-US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；</a:t>
            </a:r>
            <a:endParaRPr lang="zh-CN" altLang="en-US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、小细支气管壁肺癌的</a:t>
            </a:r>
            <a:r>
              <a:rPr lang="zh-CN" altLang="en-US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活瓣作用使肺泡破裂融合；</a:t>
            </a:r>
            <a:endParaRPr lang="zh-CN" altLang="en-US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r>
              <a:rPr lang="en-US" altLang="zh-CN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3</a:t>
            </a:r>
            <a:r>
              <a:rPr lang="zh-CN" altLang="en-US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、肺癌细胞沿肺泡伏壁生长和活瓣机制发生囊腔环形增厚；</a:t>
            </a:r>
            <a:endParaRPr lang="zh-CN" altLang="en-US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r>
              <a:rPr lang="en-US" altLang="zh-CN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4</a:t>
            </a:r>
            <a:r>
              <a:rPr lang="zh-CN" altLang="en-US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、原有肺大泡的囊壁恶变，形成囊腔和结节。</a:t>
            </a:r>
            <a:endParaRPr lang="zh-CN" altLang="en-US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endParaRPr lang="zh-CN" altLang="en-US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174343" y="1044066"/>
            <a:ext cx="1289946" cy="1289946"/>
            <a:chOff x="2026208" y="849756"/>
            <a:chExt cx="1289946" cy="1289946"/>
          </a:xfrm>
        </p:grpSpPr>
        <p:grpSp>
          <p:nvGrpSpPr>
            <p:cNvPr id="4" name="组合 3"/>
            <p:cNvGrpSpPr/>
            <p:nvPr/>
          </p:nvGrpSpPr>
          <p:grpSpPr>
            <a:xfrm>
              <a:off x="2026208" y="849756"/>
              <a:ext cx="1289946" cy="128994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" name="同心圆 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>
                  <a:solidFill>
                    <a:schemeClr val="accent6">
                      <a:lumMod val="90000"/>
                      <a:lumOff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>
                  <a:solidFill>
                    <a:schemeClr val="accent6">
                      <a:lumMod val="90000"/>
                      <a:lumOff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2260839" y="1025813"/>
              <a:ext cx="635927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0" b="1" dirty="0" smtClean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谢</a:t>
              </a:r>
              <a:endParaRPr lang="zh-CN" altLang="en-US" sz="60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174343" y="1044066"/>
            <a:ext cx="1289946" cy="1289946"/>
            <a:chOff x="3351228" y="849756"/>
            <a:chExt cx="1289946" cy="1289946"/>
          </a:xfrm>
        </p:grpSpPr>
        <p:grpSp>
          <p:nvGrpSpPr>
            <p:cNvPr id="7" name="组合 6"/>
            <p:cNvGrpSpPr/>
            <p:nvPr/>
          </p:nvGrpSpPr>
          <p:grpSpPr>
            <a:xfrm>
              <a:off x="3351228" y="849756"/>
              <a:ext cx="1289946" cy="128994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" name="同心圆 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>
                  <a:solidFill>
                    <a:schemeClr val="accent6">
                      <a:lumMod val="90000"/>
                      <a:lumOff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>
                  <a:solidFill>
                    <a:schemeClr val="accent6">
                      <a:lumMod val="90000"/>
                      <a:lumOff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3587342" y="946188"/>
              <a:ext cx="635927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0" b="1" dirty="0" smtClean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谢</a:t>
              </a:r>
              <a:endParaRPr lang="zh-CN" altLang="en-US" sz="60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174343" y="1044066"/>
            <a:ext cx="1289946" cy="1289946"/>
            <a:chOff x="4648417" y="849756"/>
            <a:chExt cx="1289946" cy="1289946"/>
          </a:xfrm>
        </p:grpSpPr>
        <p:grpSp>
          <p:nvGrpSpPr>
            <p:cNvPr id="10" name="组合 9"/>
            <p:cNvGrpSpPr/>
            <p:nvPr/>
          </p:nvGrpSpPr>
          <p:grpSpPr>
            <a:xfrm>
              <a:off x="4648417" y="849756"/>
              <a:ext cx="1289946" cy="128994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" name="同心圆 1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>
                  <a:solidFill>
                    <a:schemeClr val="accent6">
                      <a:lumMod val="90000"/>
                      <a:lumOff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>
                  <a:solidFill>
                    <a:schemeClr val="accent6">
                      <a:lumMod val="90000"/>
                      <a:lumOff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832551" y="959138"/>
              <a:ext cx="635927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0" b="1" dirty="0" smtClean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聆</a:t>
              </a:r>
              <a:endParaRPr lang="zh-CN" altLang="en-US" sz="60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2174343" y="1044066"/>
            <a:ext cx="1289946" cy="1289946"/>
            <a:chOff x="5946350" y="849756"/>
            <a:chExt cx="1289946" cy="1289946"/>
          </a:xfrm>
        </p:grpSpPr>
        <p:grpSp>
          <p:nvGrpSpPr>
            <p:cNvPr id="13" name="组合 12"/>
            <p:cNvGrpSpPr/>
            <p:nvPr/>
          </p:nvGrpSpPr>
          <p:grpSpPr>
            <a:xfrm>
              <a:off x="5946350" y="849756"/>
              <a:ext cx="1289946" cy="128994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4" name="同心圆 1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>
                  <a:solidFill>
                    <a:schemeClr val="accent6">
                      <a:lumMod val="90000"/>
                      <a:lumOff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>
                  <a:solidFill>
                    <a:schemeClr val="accent6">
                      <a:lumMod val="90000"/>
                      <a:lumOff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6157950" y="970150"/>
              <a:ext cx="635927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0" b="1" dirty="0" smtClean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听</a:t>
              </a:r>
              <a:endParaRPr lang="zh-CN" altLang="en-US" sz="60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0" y="2598549"/>
            <a:ext cx="9144000" cy="194421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90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833" y="2266601"/>
            <a:ext cx="1110714" cy="2546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组合 30"/>
          <p:cNvGrpSpPr/>
          <p:nvPr/>
        </p:nvGrpSpPr>
        <p:grpSpPr>
          <a:xfrm>
            <a:off x="6327053" y="4304694"/>
            <a:ext cx="1179076" cy="117891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2" name="同心圆 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758018" y="4799533"/>
            <a:ext cx="630120" cy="63003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5" name="同心圆 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436688" y="5114551"/>
            <a:ext cx="890364" cy="8902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3" name="同心圆 4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758789" y="4924732"/>
            <a:ext cx="685681" cy="68558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0" name="同心圆 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66440" y="5233244"/>
            <a:ext cx="588755" cy="5886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3" name="同心圆 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3962506" y="4722766"/>
            <a:ext cx="252447" cy="25241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6" name="同心圆 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181253" y="4520026"/>
            <a:ext cx="528983" cy="52891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9" name="同心圆 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8463984" y="4024792"/>
            <a:ext cx="1179076" cy="117891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2" name="同心圆 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4419626" y="4518120"/>
            <a:ext cx="223042" cy="22301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5" name="同心圆 6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943138" y="4899003"/>
            <a:ext cx="1179076" cy="117891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8" name="同心圆 6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275196" y="4799535"/>
            <a:ext cx="520102" cy="52003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1" name="同心圆 7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72" name="椭圆 7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291078" y="5114552"/>
            <a:ext cx="316822" cy="31677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4" name="同心圆 7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75" name="椭圆 7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117144" y="4931301"/>
            <a:ext cx="158410" cy="15838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7" name="同心圆 7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78" name="椭圆 7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32099E-6 L 0.45 4.32099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32099E-6 L 0.29896 4.32099E-6 " pathEditMode="relative" rAng="0" ptsTypes="AA">
                                      <p:cBhvr>
                                        <p:cTn id="34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2099E-6 L 0.14584 4.32099E-6 " pathEditMode="relative" rAng="0" ptsTypes="AA">
                                      <p:cBhvr>
                                        <p:cTn id="3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02961E-6 L 0.45729 2.02961E-6 " pathEditMode="relative" rAng="0" ptsTypes="AA">
                                      <p:cBhvr>
                                        <p:cTn id="3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参考文献</a:t>
            </a:r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内容占位符 2"/>
          <p:cNvSpPr>
            <a:spLocks noGrp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dirty="0">
                <a:solidFill>
                  <a:schemeClr val="bg1"/>
                </a:solidFill>
              </a:rPr>
              <a:t>1</a:t>
            </a:r>
            <a:r>
              <a:rPr lang="zh-CN" altLang="en-US" sz="1400" dirty="0">
                <a:solidFill>
                  <a:schemeClr val="bg1"/>
                </a:solidFill>
              </a:rPr>
              <a:t>、Rampinelli C, Calloni SF, Minotti M, Bellomi M. Spectrum of early lung cancer presentation in low-dose screening CT: a pictorial review.Insights Imaging. 2016 Jun;7(3):449-59.</a:t>
            </a:r>
            <a:endParaRPr lang="zh-CN" alt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zh-CN" sz="1400" dirty="0">
                <a:solidFill>
                  <a:schemeClr val="bg1"/>
                </a:solidFill>
              </a:rPr>
              <a:t>2</a:t>
            </a:r>
            <a:r>
              <a:rPr lang="zh-CN" altLang="en-US" sz="1400" dirty="0">
                <a:solidFill>
                  <a:schemeClr val="bg1"/>
                </a:solidFill>
              </a:rPr>
              <a:t>、Xin-ying Xue,Yu-xia Liu,Kai-fei Wang,Xue-feng Zang,Jun-ping Sun,Ming-yue Zhang,Bing Yang,</a:t>
            </a:r>
            <a:endParaRPr lang="zh-CN" alt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sz="1400" dirty="0">
                <a:solidFill>
                  <a:schemeClr val="bg1"/>
                </a:solidFill>
              </a:rPr>
              <a:t>Ting Ao,Jian-xin Wang</a:t>
            </a:r>
            <a:r>
              <a:rPr lang="en-US" altLang="zh-CN" sz="1400" dirty="0">
                <a:solidFill>
                  <a:schemeClr val="bg1"/>
                </a:solidFill>
              </a:rPr>
              <a:t>.Computed tomography for the diagnosis of solitary thin-walled cavity lung </a:t>
            </a:r>
            <a:r>
              <a:rPr lang="en-US" altLang="zh-CN" sz="1400" dirty="0" err="1">
                <a:solidFill>
                  <a:schemeClr val="bg1"/>
                </a:solidFill>
              </a:rPr>
              <a:t>cancer.The</a:t>
            </a:r>
            <a:r>
              <a:rPr lang="en-US" altLang="zh-CN" sz="1400" dirty="0">
                <a:solidFill>
                  <a:schemeClr val="bg1"/>
                </a:solidFill>
              </a:rPr>
              <a:t> Clinical Respiratory Journal</a:t>
            </a:r>
            <a:r>
              <a:rPr lang="zh-CN" altLang="en-US" sz="1400" dirty="0">
                <a:solidFill>
                  <a:schemeClr val="bg1"/>
                </a:solidFill>
              </a:rPr>
              <a:t>；</a:t>
            </a:r>
            <a:r>
              <a:rPr lang="en-US" altLang="zh-CN" sz="1400" dirty="0">
                <a:solidFill>
                  <a:schemeClr val="bg1"/>
                </a:solidFill>
              </a:rPr>
              <a:t>2015</a:t>
            </a:r>
            <a:r>
              <a:rPr lang="zh-CN" altLang="en-US" sz="1400" dirty="0">
                <a:solidFill>
                  <a:schemeClr val="bg1"/>
                </a:solidFill>
              </a:rPr>
              <a:t>；Volume 9, Issue 4，Pages 385–515</a:t>
            </a:r>
            <a:endParaRPr lang="zh-CN" alt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zh-CN" sz="1400" dirty="0">
                <a:solidFill>
                  <a:schemeClr val="bg1"/>
                </a:solidFill>
              </a:rPr>
              <a:t>3</a:t>
            </a:r>
            <a:r>
              <a:rPr lang="zh-CN" altLang="en-US" sz="1400" dirty="0">
                <a:solidFill>
                  <a:schemeClr val="bg1"/>
                </a:solidFill>
              </a:rPr>
              <a:t>、Fintelmann FJ, Brinkmann JK, Jeck WR, Troschel FM, Digumarthy SR, Mino-Kenudson M, Shepard JO.Lung Cancers Associated With Cystic Airspaces: Natural History, Pathologic Correlation, and Mutational Analysis.J Thorac Imaging. 2017 May;32(3):176-188. </a:t>
            </a:r>
            <a:endParaRPr lang="zh-CN" alt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zh-CN" sz="1400" dirty="0">
                <a:solidFill>
                  <a:schemeClr val="bg1"/>
                </a:solidFill>
              </a:rPr>
              <a:t>4</a:t>
            </a:r>
            <a:r>
              <a:rPr lang="zh-CN" altLang="en-US" sz="1400" dirty="0">
                <a:solidFill>
                  <a:schemeClr val="bg1"/>
                </a:solidFill>
              </a:rPr>
              <a:t>、望云 刘士远 范丽 李清楚 陈如潭 孙静 刘佳萱</a:t>
            </a:r>
            <a:r>
              <a:rPr lang="en-US" altLang="zh-CN" sz="1400" dirty="0">
                <a:solidFill>
                  <a:schemeClr val="bg1"/>
                </a:solidFill>
              </a:rPr>
              <a:t>.</a:t>
            </a:r>
            <a:r>
              <a:rPr lang="en-US" altLang="zh-CN" sz="1400" dirty="0" err="1">
                <a:solidFill>
                  <a:schemeClr val="bg1"/>
                </a:solidFill>
              </a:rPr>
              <a:t>含薄壁囊腔周</a:t>
            </a:r>
            <a:r>
              <a:rPr lang="en-US" altLang="zh-CN" sz="1400" dirty="0">
                <a:solidFill>
                  <a:schemeClr val="bg1"/>
                </a:solidFill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</a:rPr>
              <a:t>围型肺癌</a:t>
            </a:r>
            <a:r>
              <a:rPr lang="en-US" altLang="zh-CN" sz="1400" dirty="0">
                <a:solidFill>
                  <a:schemeClr val="bg1"/>
                </a:solidFill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</a:rPr>
              <a:t>的CT</a:t>
            </a:r>
            <a:r>
              <a:rPr lang="en-US" altLang="zh-CN" sz="1400" dirty="0">
                <a:solidFill>
                  <a:schemeClr val="bg1"/>
                </a:solidFill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</a:rPr>
              <a:t>特征及病理基础分析.中华放射</a:t>
            </a:r>
            <a:r>
              <a:rPr lang="en-US" altLang="zh-CN" sz="1400" dirty="0">
                <a:solidFill>
                  <a:schemeClr val="bg1"/>
                </a:solidFill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</a:rPr>
              <a:t>学杂志</a:t>
            </a:r>
            <a:r>
              <a:rPr lang="en-US" altLang="zh-CN" sz="1400" dirty="0">
                <a:solidFill>
                  <a:schemeClr val="bg1"/>
                </a:solidFill>
              </a:rPr>
              <a:t> 2 017 年 2 </a:t>
            </a:r>
            <a:r>
              <a:rPr lang="en-US" altLang="zh-CN" sz="1400" dirty="0" err="1">
                <a:solidFill>
                  <a:schemeClr val="bg1"/>
                </a:solidFill>
              </a:rPr>
              <a:t>月第</a:t>
            </a:r>
            <a:r>
              <a:rPr lang="en-US" altLang="zh-CN" sz="1400" dirty="0">
                <a:solidFill>
                  <a:schemeClr val="bg1"/>
                </a:solidFill>
              </a:rPr>
              <a:t> 5l </a:t>
            </a:r>
            <a:r>
              <a:rPr lang="en-US" altLang="zh-CN" sz="1400" dirty="0" err="1">
                <a:solidFill>
                  <a:schemeClr val="bg1"/>
                </a:solidFill>
              </a:rPr>
              <a:t>卷第</a:t>
            </a:r>
            <a:r>
              <a:rPr lang="en-US" altLang="zh-CN" sz="1400" dirty="0">
                <a:solidFill>
                  <a:schemeClr val="bg1"/>
                </a:solidFill>
              </a:rPr>
              <a:t> 2 期:96</a:t>
            </a:r>
            <a:endParaRPr lang="en-US" altLang="zh-CN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zh-CN" sz="1400" dirty="0">
                <a:solidFill>
                  <a:schemeClr val="bg1"/>
                </a:solidFill>
              </a:rPr>
              <a:t>5</a:t>
            </a:r>
            <a:r>
              <a:rPr lang="zh-CN" altLang="en-US" sz="1400" dirty="0">
                <a:solidFill>
                  <a:schemeClr val="bg1"/>
                </a:solidFill>
              </a:rPr>
              <a:t>、戚元 刚 ， 房 泽辉 ， 王 道庆 ， 张 晴</a:t>
            </a:r>
            <a:r>
              <a:rPr lang="en-US" altLang="zh-CN" sz="1400" dirty="0">
                <a:solidFill>
                  <a:schemeClr val="bg1"/>
                </a:solidFill>
              </a:rPr>
              <a:t>.</a:t>
            </a:r>
            <a:r>
              <a:rPr lang="en-US" altLang="zh-CN" sz="1400" dirty="0" err="1">
                <a:solidFill>
                  <a:schemeClr val="bg1"/>
                </a:solidFill>
              </a:rPr>
              <a:t>孤立薄壁</a:t>
            </a:r>
            <a:r>
              <a:rPr lang="en-US" altLang="zh-CN" sz="1400" dirty="0">
                <a:solidFill>
                  <a:schemeClr val="bg1"/>
                </a:solidFill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</a:rPr>
              <a:t>空腔型肺</a:t>
            </a:r>
            <a:r>
              <a:rPr lang="en-US" altLang="zh-CN" sz="1400" dirty="0">
                <a:solidFill>
                  <a:schemeClr val="bg1"/>
                </a:solidFill>
              </a:rPr>
              <a:t> 癌 C T </a:t>
            </a:r>
            <a:r>
              <a:rPr lang="en-US" altLang="zh-CN" sz="1400" dirty="0" err="1">
                <a:solidFill>
                  <a:schemeClr val="bg1"/>
                </a:solidFill>
              </a:rPr>
              <a:t>表现及鉴别诊断.放</a:t>
            </a:r>
            <a:r>
              <a:rPr lang="en-US" altLang="zh-CN" sz="1400" dirty="0">
                <a:solidFill>
                  <a:schemeClr val="bg1"/>
                </a:solidFill>
              </a:rPr>
              <a:t> 射 学 实 践 20 13 年 8 月 第 28 卷 第 8 期:843</a:t>
            </a:r>
            <a:endParaRPr lang="en-US" altLang="zh-CN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zh-CN" sz="1400" dirty="0">
                <a:solidFill>
                  <a:schemeClr val="bg1"/>
                </a:solidFill>
              </a:rPr>
              <a:t>6</a:t>
            </a:r>
            <a:r>
              <a:rPr lang="zh-CN" altLang="en-US" sz="1400" dirty="0">
                <a:solidFill>
                  <a:schemeClr val="bg1"/>
                </a:solidFill>
              </a:rPr>
              <a:t>、于晶 王亮 伍建林 葛莹 李雪莹 李笑迎 王旭</a:t>
            </a:r>
            <a:r>
              <a:rPr lang="en-US" altLang="zh-CN" sz="1400" dirty="0">
                <a:solidFill>
                  <a:schemeClr val="bg1"/>
                </a:solidFill>
              </a:rPr>
              <a:t>.周 </a:t>
            </a:r>
            <a:r>
              <a:rPr lang="en-US" altLang="zh-CN" sz="1400" dirty="0" err="1">
                <a:solidFill>
                  <a:schemeClr val="bg1"/>
                </a:solidFill>
              </a:rPr>
              <a:t>围型肺癌伴薄壁空腔的</a:t>
            </a:r>
            <a:r>
              <a:rPr lang="en-US" altLang="zh-CN" sz="1400" dirty="0">
                <a:solidFill>
                  <a:schemeClr val="bg1"/>
                </a:solidFill>
              </a:rPr>
              <a:t> CT </a:t>
            </a:r>
            <a:r>
              <a:rPr lang="en-US" altLang="zh-CN" sz="1400" dirty="0" err="1">
                <a:solidFill>
                  <a:schemeClr val="bg1"/>
                </a:solidFill>
              </a:rPr>
              <a:t>表现与征象分析.中华放射学杂志</a:t>
            </a:r>
            <a:r>
              <a:rPr lang="en-US" altLang="zh-CN" sz="1400" dirty="0">
                <a:solidFill>
                  <a:schemeClr val="bg1"/>
                </a:solidFill>
              </a:rPr>
              <a:t> 2015年 2月第 49 </a:t>
            </a:r>
            <a:r>
              <a:rPr lang="en-US" altLang="zh-CN" sz="1400" dirty="0" err="1">
                <a:solidFill>
                  <a:schemeClr val="bg1"/>
                </a:solidFill>
              </a:rPr>
              <a:t>卷第</a:t>
            </a:r>
            <a:r>
              <a:rPr lang="en-US" altLang="zh-CN" sz="1400" dirty="0">
                <a:solidFill>
                  <a:schemeClr val="bg1"/>
                </a:solidFill>
              </a:rPr>
              <a:t> 2期:99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/>
          <a:lstStyle/>
          <a:p>
            <a:r>
              <a:rPr lang="zh-CN" altLang="en-US" sz="3200"/>
              <a:t>空洞性肺癌和囊腔性肺癌的影像</a:t>
            </a:r>
            <a:r>
              <a:rPr lang="zh-CN" altLang="en-US" sz="3200">
                <a:solidFill>
                  <a:schemeClr val="bg1"/>
                </a:solidFill>
              </a:rPr>
              <a:t>比较</a:t>
            </a:r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5123" name="文本框 4"/>
          <p:cNvSpPr txBox="1"/>
          <p:nvPr/>
        </p:nvSpPr>
        <p:spPr>
          <a:xfrm>
            <a:off x="873760" y="5784850"/>
            <a:ext cx="7423150" cy="6461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>
                <a:solidFill>
                  <a:srgbClr val="FFFF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</a:t>
            </a:r>
            <a:r>
              <a:rPr lang="zh-CN" altLang="en-US">
                <a:solidFill>
                  <a:srgbClr val="FFFF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：空洞坏死性肺癌比较常见，影像表现典型，容易诊断。</a:t>
            </a:r>
            <a:endParaRPr lang="zh-CN" altLang="en-US">
              <a:solidFill>
                <a:srgbClr val="FFFF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>
                <a:solidFill>
                  <a:srgbClr val="FFFF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</a:t>
            </a:r>
            <a:r>
              <a:rPr lang="zh-CN" altLang="en-US">
                <a:solidFill>
                  <a:srgbClr val="FFFF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：囊腔性肺癌比较少见，影像表现不典型，容易误诊。</a:t>
            </a:r>
            <a:endParaRPr lang="zh-CN" altLang="en-US">
              <a:solidFill>
                <a:srgbClr val="FFFF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lum bright="-12000"/>
          </a:blip>
          <a:srcRect l="2751" t="5305" r="3462" b="5255"/>
          <a:stretch>
            <a:fillRect/>
          </a:stretch>
        </p:blipFill>
        <p:spPr>
          <a:xfrm>
            <a:off x="568960" y="1694815"/>
            <a:ext cx="8032750" cy="34150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65885" y="5277485"/>
            <a:ext cx="2388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FF00"/>
                </a:solidFill>
              </a:rPr>
              <a:t>坏死囊变的空洞肺癌</a:t>
            </a:r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76595" y="5277485"/>
            <a:ext cx="2909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FF00"/>
                </a:solidFill>
              </a:rPr>
              <a:t>以薄壁囊腔为特点的肺癌</a:t>
            </a:r>
            <a:endParaRPr lang="zh-CN" altLang="en-US"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标题 307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800"/>
          </a:xfrm>
        </p:spPr>
        <p:txBody>
          <a:bodyPr anchor="ctr"/>
          <a:lstStyle/>
          <a:p>
            <a:r>
              <a:rPr lang="zh-CN" altLang="en-US" sz="4000" dirty="0"/>
              <a:t>囊腔型肺癌的分型尚未统一</a:t>
            </a:r>
            <a:br>
              <a:rPr lang="zh-CN" altLang="en-US" sz="4000" dirty="0"/>
            </a:br>
            <a:r>
              <a:rPr lang="en-US" altLang="zh-CN" sz="3200" dirty="0"/>
              <a:t>A</a:t>
            </a:r>
            <a:r>
              <a:rPr lang="zh-CN" altLang="en-US" sz="3200" dirty="0"/>
              <a:t>：</a:t>
            </a:r>
            <a:r>
              <a:rPr lang="en-US" altLang="zh-CN" sz="3200" dirty="0">
                <a:sym typeface="+mn-ea"/>
              </a:rPr>
              <a:t>Daisuke</a:t>
            </a:r>
            <a:r>
              <a:rPr lang="zh-CN" altLang="en-US" sz="3200" dirty="0">
                <a:sym typeface="+mn-ea"/>
              </a:rPr>
              <a:t>分型</a:t>
            </a:r>
            <a:r>
              <a:rPr lang="en-US" altLang="zh-CN" sz="3200" dirty="0">
                <a:sym typeface="+mn-ea"/>
              </a:rPr>
              <a:t>-</a:t>
            </a:r>
            <a:r>
              <a:rPr lang="zh-CN" altLang="en-US" sz="3200" dirty="0"/>
              <a:t>大疱性肺癌</a:t>
            </a:r>
            <a:endParaRPr lang="zh-CN" altLang="en-US" sz="3200" dirty="0"/>
          </a:p>
        </p:txBody>
      </p:sp>
      <p:pic>
        <p:nvPicPr>
          <p:cNvPr id="6146" name="文本占位符 307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39750" y="1916113"/>
            <a:ext cx="8229600" cy="3632200"/>
          </a:xfr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dirty="0"/>
              <a:t>囊腔性肺癌</a:t>
            </a:r>
            <a:r>
              <a:rPr lang="zh-CN" altLang="en-US" dirty="0" smtClean="0"/>
              <a:t>的分型</a:t>
            </a:r>
            <a:br>
              <a:rPr lang="zh-CN" altLang="en-US" dirty="0" smtClean="0"/>
            </a:br>
            <a:r>
              <a:rPr lang="en-US" altLang="zh-CN" dirty="0" smtClean="0"/>
              <a:t>B</a:t>
            </a:r>
            <a:r>
              <a:rPr lang="zh-CN" altLang="en-US" dirty="0" smtClean="0"/>
              <a:t>：Mascalchi分型</a:t>
            </a:r>
            <a:endParaRPr lang="zh-CN" altLang="en-US" dirty="0"/>
          </a:p>
        </p:txBody>
      </p:sp>
      <p:pic>
        <p:nvPicPr>
          <p:cNvPr id="7170" name="内容占位符 1"/>
          <p:cNvPicPr>
            <a:picLocks noGrp="1" noChangeAspect="1"/>
          </p:cNvPicPr>
          <p:nvPr>
            <p:ph idx="1"/>
          </p:nvPr>
        </p:nvPicPr>
        <p:blipFill>
          <a:blip r:embed="rId1">
            <a:lum bright="-12000"/>
          </a:blip>
          <a:stretch>
            <a:fillRect/>
          </a:stretch>
        </p:blipFill>
        <p:spPr>
          <a:xfrm>
            <a:off x="195263" y="1812925"/>
            <a:ext cx="8696325" cy="2770188"/>
          </a:xfrm>
        </p:spPr>
      </p:pic>
      <p:sp>
        <p:nvSpPr>
          <p:cNvPr id="7171" name="文本框 2"/>
          <p:cNvSpPr txBox="1"/>
          <p:nvPr/>
        </p:nvSpPr>
        <p:spPr>
          <a:xfrm>
            <a:off x="542925" y="4705668"/>
            <a:ext cx="770255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000" dirty="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</a:rPr>
              <a:t>I型：囊外结节型；</a:t>
            </a:r>
            <a:endParaRPr lang="zh-CN" altLang="en-US" sz="2000" dirty="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000" dirty="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</a:rPr>
              <a:t>II型：囊内结节型；</a:t>
            </a:r>
            <a:endParaRPr lang="zh-CN" altLang="en-US" sz="2000" dirty="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000" dirty="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</a:rPr>
              <a:t>III型：环形增厚型；</a:t>
            </a:r>
            <a:endParaRPr lang="zh-CN" altLang="en-US" sz="2000" dirty="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000" dirty="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</a:rPr>
              <a:t>IV型：多发囊腔、结节混合型。</a:t>
            </a:r>
            <a:endParaRPr lang="zh-CN" altLang="en-US" sz="2000" dirty="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6" name="内容占位符 1"/>
          <p:cNvPicPr>
            <a:picLocks noGrp="1" noChangeAspect="1"/>
          </p:cNvPicPr>
          <p:nvPr/>
        </p:nvPicPr>
        <p:blipFill>
          <a:blip r:embed="rId1">
            <a:lum bright="-12000"/>
          </a:blip>
          <a:stretch>
            <a:fillRect/>
          </a:stretch>
        </p:blipFill>
        <p:spPr>
          <a:xfrm>
            <a:off x="195263" y="1646864"/>
            <a:ext cx="8745538" cy="27701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68350" y="276727"/>
            <a:ext cx="8229600" cy="1106906"/>
          </a:xfrm>
        </p:spPr>
        <p:txBody>
          <a:bodyPr/>
          <a:lstStyle/>
          <a:p>
            <a:r>
              <a:rPr lang="en-US" altLang="zh-CN" dirty="0" smtClean="0">
                <a:sym typeface="+mn-ea"/>
              </a:rPr>
              <a:t>I</a:t>
            </a:r>
            <a:r>
              <a:rPr lang="zh-CN" altLang="en-US" dirty="0" smtClean="0">
                <a:sym typeface="+mn-ea"/>
              </a:rPr>
              <a:t>型  </a:t>
            </a:r>
            <a:r>
              <a:rPr lang="zh-CN" altLang="en-US" dirty="0" smtClean="0"/>
              <a:t>囊外</a:t>
            </a:r>
            <a:r>
              <a:rPr lang="zh-CN" altLang="en-US" dirty="0"/>
              <a:t>结节型</a:t>
            </a:r>
            <a:br>
              <a:rPr lang="zh-CN" altLang="en-US" dirty="0"/>
            </a:b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6" name="内容占位符 1"/>
          <p:cNvPicPr>
            <a:picLocks noGrp="1" noChangeAspect="1"/>
          </p:cNvPicPr>
          <p:nvPr/>
        </p:nvPicPr>
        <p:blipFill>
          <a:blip r:embed="rId1">
            <a:lum bright="-12000"/>
          </a:blip>
          <a:srcRect l="8161" t="29" r="47799" b="39147"/>
          <a:stretch>
            <a:fillRect/>
          </a:stretch>
        </p:blipFill>
        <p:spPr>
          <a:xfrm>
            <a:off x="520533" y="3805265"/>
            <a:ext cx="4271010" cy="21602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68350" y="1102994"/>
            <a:ext cx="8002671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+mn-ea"/>
                <a:ea typeface="+mn-ea"/>
              </a:rPr>
              <a:t>1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ea typeface="+mn-ea"/>
              </a:rPr>
              <a:t>、囊壁厚薄不一，有壁结节向囊外突出；</a:t>
            </a:r>
            <a:endParaRPr lang="zh-CN" altLang="en-US" sz="2400" dirty="0" smtClean="0">
              <a:solidFill>
                <a:schemeClr val="bg1"/>
              </a:solidFill>
              <a:latin typeface="+mn-ea"/>
              <a:ea typeface="+mn-ea"/>
            </a:endParaRPr>
          </a:p>
          <a:p>
            <a:r>
              <a:rPr lang="en-US" altLang="zh-CN" sz="2400" dirty="0" smtClean="0">
                <a:solidFill>
                  <a:schemeClr val="bg1"/>
                </a:solidFill>
                <a:latin typeface="+mn-ea"/>
                <a:ea typeface="+mn-ea"/>
              </a:rPr>
              <a:t>2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ea typeface="+mn-ea"/>
              </a:rPr>
              <a:t>、结节大小不一，密度分为实性结节和</a:t>
            </a:r>
            <a:r>
              <a:rPr lang="en-US" altLang="zh-CN" sz="2400" dirty="0" smtClean="0">
                <a:solidFill>
                  <a:schemeClr val="bg1"/>
                </a:solidFill>
                <a:latin typeface="+mn-ea"/>
                <a:ea typeface="+mn-ea"/>
              </a:rPr>
              <a:t>GGO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ea typeface="+mn-ea"/>
              </a:rPr>
              <a:t>结节；</a:t>
            </a:r>
            <a:endParaRPr lang="zh-CN" altLang="en-US" sz="2400" dirty="0" smtClean="0">
              <a:solidFill>
                <a:schemeClr val="bg1"/>
              </a:solidFill>
              <a:latin typeface="+mn-ea"/>
              <a:ea typeface="+mn-ea"/>
            </a:endParaRPr>
          </a:p>
          <a:p>
            <a:r>
              <a:rPr lang="en-US" altLang="zh-CN" sz="2400" dirty="0" smtClean="0">
                <a:solidFill>
                  <a:schemeClr val="bg1"/>
                </a:solidFill>
                <a:latin typeface="+mn-ea"/>
                <a:ea typeface="+mn-ea"/>
              </a:rPr>
              <a:t>3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ea typeface="+mn-ea"/>
              </a:rPr>
              <a:t>、较大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ea typeface="+mn-ea"/>
                <a:sym typeface="+mn-ea"/>
              </a:rPr>
              <a:t>结节形态不规则，多数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ea typeface="+mn-ea"/>
              </a:rPr>
              <a:t>可见分叶、毛刺、胸膜牵拉、血管聚拢等恶性征象（约</a:t>
            </a:r>
            <a:r>
              <a:rPr lang="en-US" altLang="zh-CN" sz="2400" dirty="0" smtClean="0">
                <a:solidFill>
                  <a:schemeClr val="bg1"/>
                </a:solidFill>
                <a:latin typeface="+mn-ea"/>
                <a:ea typeface="+mn-ea"/>
              </a:rPr>
              <a:t>45-78%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ea typeface="+mn-ea"/>
              </a:rPr>
              <a:t>）。</a:t>
            </a:r>
            <a:endParaRPr lang="zh-CN" altLang="en-US" sz="2400" dirty="0" smtClean="0">
              <a:solidFill>
                <a:schemeClr val="bg1"/>
              </a:solidFill>
              <a:latin typeface="+mn-ea"/>
              <a:ea typeface="+mn-ea"/>
            </a:endParaRPr>
          </a:p>
          <a:p>
            <a:r>
              <a:rPr lang="en-US" altLang="zh-CN" sz="2400" dirty="0" smtClean="0">
                <a:solidFill>
                  <a:schemeClr val="bg1"/>
                </a:solidFill>
                <a:latin typeface="+mn-ea"/>
                <a:ea typeface="+mn-ea"/>
              </a:rPr>
              <a:t>4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ea typeface="+mn-ea"/>
              </a:rPr>
              <a:t>、较小的结节伴发恶性征象不多，诊断困难。</a:t>
            </a:r>
            <a:endParaRPr lang="zh-CN" altLang="en-US" sz="2400" dirty="0" smtClean="0">
              <a:solidFill>
                <a:schemeClr val="bg1"/>
              </a:solidFill>
              <a:latin typeface="+mn-ea"/>
              <a:ea typeface="+mn-ea"/>
            </a:endParaRPr>
          </a:p>
          <a:p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lum bright="-18000" contrast="24000"/>
          </a:blip>
          <a:stretch>
            <a:fillRect/>
          </a:stretch>
        </p:blipFill>
        <p:spPr>
          <a:xfrm>
            <a:off x="6261735" y="3329305"/>
            <a:ext cx="2736215" cy="3467100"/>
          </a:xfrm>
          <a:prstGeom prst="rect">
            <a:avLst/>
          </a:prstGeom>
        </p:spPr>
      </p:pic>
      <p:cxnSp>
        <p:nvCxnSpPr>
          <p:cNvPr id="14" name="直接箭头连接符 13"/>
          <p:cNvCxnSpPr/>
          <p:nvPr/>
        </p:nvCxnSpPr>
        <p:spPr>
          <a:xfrm rot="5400000" flipH="1" flipV="1">
            <a:off x="7116856" y="4464128"/>
            <a:ext cx="714320" cy="60157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8193"/>
          <p:cNvSpPr>
            <a:spLocks noGrp="1" noChangeAspect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zh-CN"/>
              <a:t>I</a:t>
            </a:r>
            <a:r>
              <a:rPr lang="zh-CN" altLang="en-US"/>
              <a:t>型 囊外结节</a:t>
            </a:r>
            <a:endParaRPr lang="zh-CN" altLang="en-US"/>
          </a:p>
        </p:txBody>
      </p:sp>
      <p:sp>
        <p:nvSpPr>
          <p:cNvPr id="15362" name="文本占位符 8194"/>
          <p:cNvSpPr>
            <a:spLocks noGrp="1"/>
          </p:cNvSpPr>
          <p:nvPr>
            <p:ph idx="1"/>
          </p:nvPr>
        </p:nvSpPr>
        <p:spPr>
          <a:xfrm>
            <a:off x="457200" y="5066348"/>
            <a:ext cx="8470232" cy="1184275"/>
          </a:xfrm>
        </p:spPr>
        <p:txBody>
          <a:bodyPr anchor="t"/>
          <a:lstStyle/>
          <a:p>
            <a:pPr marL="0" indent="0">
              <a:buNone/>
            </a:pPr>
            <a:r>
              <a:rPr lang="zh-CN" altLang="en-US" sz="2000" b="1" dirty="0"/>
              <a:t>囊壁结节</a:t>
            </a:r>
            <a:r>
              <a:rPr lang="zh-CN" altLang="en-US" sz="2000" b="1" dirty="0" smtClean="0"/>
              <a:t>；纤维</a:t>
            </a:r>
            <a:r>
              <a:rPr lang="zh-CN" altLang="en-US" sz="2000" b="1" dirty="0"/>
              <a:t>分隔、血管穿行</a:t>
            </a:r>
            <a:r>
              <a:rPr lang="zh-CN" altLang="en-US" sz="2000" b="1" dirty="0" smtClean="0"/>
              <a:t>；         分叶、 血管</a:t>
            </a:r>
            <a:r>
              <a:rPr lang="zh-CN" altLang="en-US" sz="2000" b="1" dirty="0"/>
              <a:t>聚拢</a:t>
            </a:r>
            <a:r>
              <a:rPr lang="zh-CN" altLang="en-US" sz="2000" b="1" dirty="0" smtClean="0"/>
              <a:t>、毛刺、小泡征</a:t>
            </a:r>
            <a:r>
              <a:rPr lang="zh-CN" altLang="en-US" sz="2400" b="1" dirty="0" smtClean="0"/>
              <a:t> </a:t>
            </a:r>
            <a:endParaRPr lang="zh-CN" altLang="en-US" sz="2400" b="1" dirty="0"/>
          </a:p>
        </p:txBody>
      </p:sp>
      <p:pic>
        <p:nvPicPr>
          <p:cNvPr id="15363" name="图片 8195"/>
          <p:cNvPicPr>
            <a:picLocks noChangeAspect="1"/>
          </p:cNvPicPr>
          <p:nvPr/>
        </p:nvPicPr>
        <p:blipFill>
          <a:blip r:embed="rId1"/>
          <a:srcRect l="66202"/>
          <a:stretch>
            <a:fillRect/>
          </a:stretch>
        </p:blipFill>
        <p:spPr>
          <a:xfrm>
            <a:off x="944245" y="1524000"/>
            <a:ext cx="3238500" cy="3306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8195"/>
          <p:cNvPicPr>
            <a:picLocks noChangeAspect="1"/>
          </p:cNvPicPr>
          <p:nvPr/>
        </p:nvPicPr>
        <p:blipFill>
          <a:blip r:embed="rId1"/>
          <a:srcRect r="70671"/>
          <a:stretch>
            <a:fillRect/>
          </a:stretch>
        </p:blipFill>
        <p:spPr>
          <a:xfrm>
            <a:off x="5219065" y="1629410"/>
            <a:ext cx="2720975" cy="3201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rot="5400000" flipH="1" flipV="1">
            <a:off x="5869183" y="3691470"/>
            <a:ext cx="714320" cy="25265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影像医学部模板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影像医学部模板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3810</Words>
  <Application>WPS 演示</Application>
  <PresentationFormat>全屏显示(4:3)</PresentationFormat>
  <Paragraphs>348</Paragraphs>
  <Slides>41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41</vt:i4>
      </vt:variant>
    </vt:vector>
  </HeadingPairs>
  <TitlesOfParts>
    <vt:vector size="57" baseType="lpstr">
      <vt:lpstr>Arial</vt:lpstr>
      <vt:lpstr>宋体</vt:lpstr>
      <vt:lpstr>Wingdings</vt:lpstr>
      <vt:lpstr>Calibri</vt:lpstr>
      <vt:lpstr>MS PGothic</vt:lpstr>
      <vt:lpstr>Wingdings</vt:lpstr>
      <vt:lpstr>黑体</vt:lpstr>
      <vt:lpstr>Arial</vt:lpstr>
      <vt:lpstr>方正兰亭粗黑_GBK</vt:lpstr>
      <vt:lpstr>Calibri</vt:lpstr>
      <vt:lpstr>微软雅黑</vt:lpstr>
      <vt:lpstr>仿宋</vt:lpstr>
      <vt:lpstr>楷体</vt:lpstr>
      <vt:lpstr>Arial Unicode MS</vt:lpstr>
      <vt:lpstr>影像医学部模板</vt:lpstr>
      <vt:lpstr>1_影像医学部模板</vt:lpstr>
      <vt:lpstr>PowerPoint 演示文稿</vt:lpstr>
      <vt:lpstr>病例一 M、60Y.咳嗽少痰2月；既往肺结核病史。</vt:lpstr>
      <vt:lpstr>病例二 M.64Y.咳嗽咳痰2月，常规抗炎无效。慢支病史。</vt:lpstr>
      <vt:lpstr>囊腔型肺癌（含气薄壁囊腔型肺癌）</vt:lpstr>
      <vt:lpstr>空洞性肺癌和囊腔性肺癌的影像比较</vt:lpstr>
      <vt:lpstr>囊腔型肺癌的分型尚未统一 A：Daisuke分型-大疱性肺癌</vt:lpstr>
      <vt:lpstr>囊腔性肺癌的分型 B：Mascalchi分型</vt:lpstr>
      <vt:lpstr>I型  囊外结节型 </vt:lpstr>
      <vt:lpstr>I型 囊外结节</vt:lpstr>
      <vt:lpstr>囊外结节型 实性结节和GGO结节伴分叶、毛刺征</vt:lpstr>
      <vt:lpstr>囊外结节型  不光滑囊壁伴小结节、血管丰富、供养血管增粗</vt:lpstr>
      <vt:lpstr>囊外GGO结节</vt:lpstr>
      <vt:lpstr>II型：囊内结节型</vt:lpstr>
      <vt:lpstr>囊内GGO结节 囊壁毛糙和小结节，随访中囊壁增厚、结节增大。</vt:lpstr>
      <vt:lpstr>III型：环形增厚型： （囊壁光滑型和囊壁毛糙型）</vt:lpstr>
      <vt:lpstr>薄壁光滑型肺癌</vt:lpstr>
      <vt:lpstr>囊壁光滑型 误诊结核</vt:lpstr>
      <vt:lpstr>薄壁光滑型 </vt:lpstr>
      <vt:lpstr>囊壁光滑型肺癌</vt:lpstr>
      <vt:lpstr>  B、囊壁增厚毛糙型</vt:lpstr>
      <vt:lpstr>囊壁毛糙、偏心增厚、纵隔淋巴结转移</vt:lpstr>
      <vt:lpstr>囊壁毛糙、分叶、血管穿行</vt:lpstr>
      <vt:lpstr>囊壁分叶、毛糙、不规则增厚</vt:lpstr>
      <vt:lpstr>薄壁囊腔病灶，囊腔分叶、囊壁毛糙</vt:lpstr>
      <vt:lpstr>IV型、多房分隔型肺癌</vt:lpstr>
      <vt:lpstr>多房分隔型囊性肺癌</vt:lpstr>
      <vt:lpstr>薄壁、囊内分隔、多房病灶。 恶性征象不明显。诊断困难。</vt:lpstr>
      <vt:lpstr>囊腔性肺癌的演变规律</vt:lpstr>
      <vt:lpstr>薄壁囊腔肺癌向囊性结节型肺癌转化</vt:lpstr>
      <vt:lpstr>薄壁渐进性增厚</vt:lpstr>
      <vt:lpstr>囊腔性肺癌靶向治疗后囊壁变薄 停药复发后出现壁结节</vt:lpstr>
      <vt:lpstr>囊壁外结节型肺癌靶向治疗后成薄壁囊腔 实性-囊实性-囊性</vt:lpstr>
      <vt:lpstr>实性结节腺癌化疗后薄壁囊腔形成</vt:lpstr>
      <vt:lpstr>囊腔性肺癌影像诊断要点</vt:lpstr>
      <vt:lpstr>鉴别诊断</vt:lpstr>
      <vt:lpstr>鉴别诊断 肺结核薄壁空洞</vt:lpstr>
      <vt:lpstr>鉴别诊断 成人先天性肺囊性腺瘤样畸形</vt:lpstr>
      <vt:lpstr>肺内囊性转移瘤 多发和单发囊性肺转移</vt:lpstr>
      <vt:lpstr>肺大泡、肺囊肿</vt:lpstr>
      <vt:lpstr>PowerPoint 演示文稿</vt:lpstr>
      <vt:lpstr>参考文献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seve75613</dc:creator>
  <cp:lastModifiedBy>刘</cp:lastModifiedBy>
  <cp:revision>67</cp:revision>
  <dcterms:created xsi:type="dcterms:W3CDTF">2017-06-26T01:51:00Z</dcterms:created>
  <dcterms:modified xsi:type="dcterms:W3CDTF">2017-08-18T01:20:17Z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2052-10.1.0.6660</vt:lpwstr>
  </property>
</Properties>
</file>