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78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7FB49-FCED-432C-82A3-75455CAF0B4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2D5F2-1592-48DA-B9C7-7B13B66C57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50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2D5F2-1592-48DA-B9C7-7B13B66C573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723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2014-1-22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67544" y="12601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男  </a:t>
            </a:r>
            <a:r>
              <a:rPr lang="en-US" altLang="zh-CN" dirty="0" smtClean="0"/>
              <a:t>54</a:t>
            </a:r>
            <a:r>
              <a:rPr lang="zh-CN" altLang="en-US" dirty="0" smtClean="0"/>
              <a:t>岁  发现</a:t>
            </a:r>
            <a:r>
              <a:rPr lang="zh-CN" altLang="en-US" dirty="0"/>
              <a:t>左肺上叶占位</a:t>
            </a:r>
            <a:r>
              <a:rPr lang="en-US" altLang="zh-CN" dirty="0"/>
              <a:t>10</a:t>
            </a:r>
            <a:r>
              <a:rPr lang="zh-CN" altLang="en-US" dirty="0"/>
              <a:t>余天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8100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76872"/>
            <a:ext cx="42386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410527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58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" y="27434"/>
            <a:ext cx="42100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21" y="27434"/>
            <a:ext cx="46196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" y="3091234"/>
            <a:ext cx="38766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26" y="3164383"/>
            <a:ext cx="44100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76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2" y="19992"/>
            <a:ext cx="357187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4" y="2734617"/>
            <a:ext cx="34861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97" y="2777479"/>
            <a:ext cx="36957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3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" y="188640"/>
            <a:ext cx="35337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2465"/>
            <a:ext cx="34290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" y="3140968"/>
            <a:ext cx="37719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16" y="3134667"/>
            <a:ext cx="36861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9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60648"/>
            <a:ext cx="43053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9685"/>
            <a:ext cx="37719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251869"/>
            <a:ext cx="39814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338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9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猜一猜？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57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3300" dirty="0" smtClean="0"/>
              <a:t>冻</a:t>
            </a:r>
            <a:r>
              <a:rPr lang="zh-CN" altLang="en-US" sz="3300" dirty="0"/>
              <a:t>后及冻余石蜡报告：</a:t>
            </a:r>
            <a:br>
              <a:rPr lang="zh-CN" altLang="en-US" sz="3300" dirty="0"/>
            </a:br>
            <a:r>
              <a:rPr lang="zh-CN" altLang="en-US" sz="3300" dirty="0"/>
              <a:t>（右上肺）高</a:t>
            </a:r>
            <a:r>
              <a:rPr lang="en-US" altLang="zh-CN" sz="3300" dirty="0"/>
              <a:t>-</a:t>
            </a:r>
            <a:r>
              <a:rPr lang="zh-CN" altLang="en-US" sz="3300" dirty="0"/>
              <a:t>中分化腺癌，部分为细支气管肺泡癌（约占</a:t>
            </a:r>
            <a:r>
              <a:rPr lang="en-US" altLang="zh-CN" sz="3300" dirty="0"/>
              <a:t>50%</a:t>
            </a:r>
            <a:r>
              <a:rPr lang="zh-CN" altLang="en-US" sz="3300" dirty="0"/>
              <a:t>），肿瘤邻近脏层胸膜。</a:t>
            </a:r>
            <a:br>
              <a:rPr lang="zh-CN" altLang="en-US" sz="3300" dirty="0"/>
            </a:br>
            <a:r>
              <a:rPr lang="zh-CN" altLang="en-US" sz="3300" dirty="0"/>
              <a:t>支气管断端净。</a:t>
            </a:r>
            <a:br>
              <a:rPr lang="zh-CN" altLang="en-US" sz="3300" dirty="0"/>
            </a:br>
            <a:r>
              <a:rPr lang="zh-CN" altLang="en-US" sz="3300" dirty="0"/>
              <a:t>淋巴结：支气管旁</a:t>
            </a:r>
            <a:r>
              <a:rPr lang="en-US" altLang="zh-CN" sz="3300" dirty="0"/>
              <a:t>LN</a:t>
            </a:r>
            <a:r>
              <a:rPr lang="zh-CN" altLang="en-US" sz="3300" dirty="0"/>
              <a:t>（</a:t>
            </a:r>
            <a:r>
              <a:rPr lang="en-US" altLang="zh-CN" sz="3300" dirty="0"/>
              <a:t>0/7</a:t>
            </a:r>
            <a:r>
              <a:rPr lang="zh-CN" altLang="en-US" sz="3300" dirty="0"/>
              <a:t>），第</a:t>
            </a:r>
            <a:r>
              <a:rPr lang="en-US" altLang="zh-CN" sz="3300" dirty="0"/>
              <a:t>2</a:t>
            </a:r>
            <a:r>
              <a:rPr lang="zh-CN" altLang="en-US" sz="3300" dirty="0"/>
              <a:t>组</a:t>
            </a:r>
            <a:r>
              <a:rPr lang="en-US" altLang="zh-CN" sz="3300" dirty="0"/>
              <a:t>LN</a:t>
            </a:r>
            <a:r>
              <a:rPr lang="zh-CN" altLang="en-US" sz="3300" dirty="0"/>
              <a:t>（</a:t>
            </a:r>
            <a:r>
              <a:rPr lang="en-US" altLang="zh-CN" sz="3300" dirty="0"/>
              <a:t>0/5</a:t>
            </a:r>
            <a:r>
              <a:rPr lang="zh-CN" altLang="en-US" sz="3300" dirty="0"/>
              <a:t>），第</a:t>
            </a:r>
            <a:r>
              <a:rPr lang="en-US" altLang="zh-CN" sz="3300" dirty="0"/>
              <a:t>4</a:t>
            </a:r>
            <a:r>
              <a:rPr lang="zh-CN" altLang="en-US" sz="3300" dirty="0"/>
              <a:t>组</a:t>
            </a:r>
            <a:r>
              <a:rPr lang="en-US" altLang="zh-CN" sz="3300" dirty="0"/>
              <a:t>LN</a:t>
            </a:r>
            <a:r>
              <a:rPr lang="zh-CN" altLang="en-US" sz="3300" dirty="0"/>
              <a:t>（</a:t>
            </a:r>
            <a:r>
              <a:rPr lang="en-US" altLang="zh-CN" sz="3300" dirty="0"/>
              <a:t>0/6</a:t>
            </a:r>
            <a:r>
              <a:rPr lang="zh-CN" altLang="en-US" sz="3300" dirty="0"/>
              <a:t>），第</a:t>
            </a:r>
            <a:r>
              <a:rPr lang="en-US" altLang="zh-CN" sz="3300" dirty="0"/>
              <a:t>7</a:t>
            </a:r>
            <a:r>
              <a:rPr lang="zh-CN" altLang="en-US" sz="3300" dirty="0"/>
              <a:t>组</a:t>
            </a:r>
            <a:r>
              <a:rPr lang="en-US" altLang="zh-CN" sz="3300" dirty="0"/>
              <a:t>LN</a:t>
            </a:r>
            <a:r>
              <a:rPr lang="zh-CN" altLang="en-US" sz="3300" dirty="0"/>
              <a:t>（</a:t>
            </a:r>
            <a:r>
              <a:rPr lang="en-US" altLang="zh-CN" sz="3300" dirty="0"/>
              <a:t>0/9</a:t>
            </a:r>
            <a:r>
              <a:rPr lang="zh-CN" altLang="en-US" sz="3300" dirty="0"/>
              <a:t>），第</a:t>
            </a:r>
            <a:r>
              <a:rPr lang="en-US" altLang="zh-CN" sz="3300" dirty="0"/>
              <a:t>10</a:t>
            </a:r>
            <a:r>
              <a:rPr lang="zh-CN" altLang="en-US" sz="3300" dirty="0"/>
              <a:t>组</a:t>
            </a:r>
            <a:r>
              <a:rPr lang="en-US" altLang="zh-CN" sz="3300" dirty="0"/>
              <a:t>LN</a:t>
            </a:r>
            <a:r>
              <a:rPr lang="zh-CN" altLang="en-US" sz="3300" dirty="0"/>
              <a:t>（</a:t>
            </a:r>
            <a:r>
              <a:rPr lang="en-US" altLang="zh-CN" sz="3300" dirty="0"/>
              <a:t>0/2</a:t>
            </a:r>
            <a:r>
              <a:rPr lang="zh-CN" altLang="en-US" sz="3300" dirty="0"/>
              <a:t>），第</a:t>
            </a:r>
            <a:r>
              <a:rPr lang="en-US" altLang="zh-CN" sz="3300" dirty="0"/>
              <a:t>11</a:t>
            </a:r>
            <a:r>
              <a:rPr lang="zh-CN" altLang="en-US" sz="3300" dirty="0"/>
              <a:t>组</a:t>
            </a:r>
            <a:r>
              <a:rPr lang="en-US" altLang="zh-CN" sz="3300" dirty="0"/>
              <a:t>LN</a:t>
            </a:r>
            <a:r>
              <a:rPr lang="zh-CN" altLang="en-US" sz="3300" dirty="0"/>
              <a:t>（</a:t>
            </a:r>
            <a:r>
              <a:rPr lang="en-US" altLang="zh-CN" sz="3300" dirty="0"/>
              <a:t>0/2</a:t>
            </a:r>
            <a:r>
              <a:rPr lang="zh-CN" altLang="en-US" sz="3300" dirty="0"/>
              <a:t>）未查见转移癌。</a:t>
            </a:r>
            <a:br>
              <a:rPr lang="zh-CN" altLang="en-US" sz="3300" dirty="0"/>
            </a:br>
            <a:r>
              <a:rPr lang="zh-CN" altLang="en-US" sz="3300" dirty="0"/>
              <a:t>免疫组化：</a:t>
            </a:r>
            <a:r>
              <a:rPr lang="en-US" altLang="zh-CN" sz="3300" dirty="0"/>
              <a:t>CK7</a:t>
            </a:r>
            <a:r>
              <a:rPr lang="zh-CN" altLang="en-US" sz="3300" dirty="0"/>
              <a:t>（＋），</a:t>
            </a:r>
            <a:r>
              <a:rPr lang="en-US" altLang="zh-CN" sz="3300" dirty="0"/>
              <a:t>EGFR</a:t>
            </a:r>
            <a:r>
              <a:rPr lang="zh-CN" altLang="en-US" sz="3300" dirty="0"/>
              <a:t>（＋），</a:t>
            </a:r>
            <a:r>
              <a:rPr lang="en-US" altLang="zh-CN" sz="3300" dirty="0"/>
              <a:t>CD34</a:t>
            </a:r>
            <a:r>
              <a:rPr lang="zh-CN" altLang="en-US" sz="3300" dirty="0"/>
              <a:t>血管内皮（＋）。</a:t>
            </a:r>
            <a:br>
              <a:rPr lang="zh-CN" altLang="en-US" sz="3300" dirty="0"/>
            </a:br>
            <a:endParaRPr lang="zh-CN" altLang="en-US" sz="3300" dirty="0"/>
          </a:p>
        </p:txBody>
      </p:sp>
    </p:spTree>
    <p:extLst>
      <p:ext uri="{BB962C8B-B14F-4D97-AF65-F5344CB8AC3E}">
        <p14:creationId xmlns:p14="http://schemas.microsoft.com/office/powerpoint/2010/main" val="66119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6"/>
            <a:ext cx="499110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66578"/>
            <a:ext cx="5772150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2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男  </a:t>
            </a:r>
            <a:r>
              <a:rPr lang="en-US" altLang="zh-CN" dirty="0" smtClean="0"/>
              <a:t>51</a:t>
            </a:r>
            <a:r>
              <a:rPr lang="zh-CN" altLang="en-US" dirty="0" smtClean="0"/>
              <a:t>岁   反复</a:t>
            </a:r>
            <a:r>
              <a:rPr lang="zh-CN" altLang="en-US" dirty="0"/>
              <a:t>咳嗽、痰中带血</a:t>
            </a:r>
            <a:r>
              <a:rPr lang="en-US" altLang="zh-CN" dirty="0"/>
              <a:t>1</a:t>
            </a:r>
            <a:r>
              <a:rPr lang="zh-CN" altLang="en-US" dirty="0"/>
              <a:t>月余。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4384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68772"/>
            <a:ext cx="24384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92" y="1187797"/>
            <a:ext cx="2266950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2307"/>
            <a:ext cx="23907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04" y="3926607"/>
            <a:ext cx="19335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4322"/>
            <a:ext cx="2438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26632"/>
            <a:ext cx="18954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80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9" y="29716"/>
            <a:ext cx="40386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599" y="29716"/>
            <a:ext cx="40005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0" y="3292971"/>
            <a:ext cx="41814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19847"/>
            <a:ext cx="40767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4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95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8851"/>
            <a:ext cx="40195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171825"/>
            <a:ext cx="39243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50" y="3407840"/>
            <a:ext cx="41529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94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152"/>
            <a:ext cx="37242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33528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02" y="1900238"/>
            <a:ext cx="38290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7" y="2852936"/>
            <a:ext cx="40481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5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5" y="0"/>
            <a:ext cx="38004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40290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" y="3117329"/>
            <a:ext cx="40957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16" y="3203053"/>
            <a:ext cx="39814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8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给出您的诊断？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8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/>
            </a:r>
            <a:br>
              <a:rPr lang="zh-CN" altLang="en-US" dirty="0"/>
            </a:br>
            <a:r>
              <a:rPr lang="zh-CN" altLang="en-US" dirty="0"/>
              <a:t> </a:t>
            </a:r>
            <a:br>
              <a:rPr lang="zh-CN" altLang="en-US" dirty="0"/>
            </a:b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67544" y="188640"/>
            <a:ext cx="8280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冻后及冻余石蜡报告：</a:t>
            </a:r>
          </a:p>
          <a:p>
            <a:r>
              <a:rPr lang="zh-CN" altLang="en-US" dirty="0"/>
              <a:t>（左肺上叶）肺泡间隔显著增宽，肺泡腔及肺泡间隔内大量巨噬细胞浸润，肺泡上皮增生但未查及明显异型性，肺间质大量淋巴细胞、浆细胞浸润伴纤维母细胞、血管内皮细胞和毛细血管增生，局灶纤维化明显伴肺泡腔严重挤压变小，倾向于炎性假瘤形成。</a:t>
            </a:r>
          </a:p>
          <a:p>
            <a:r>
              <a:rPr lang="zh-CN" altLang="en-US" dirty="0"/>
              <a:t> 淋巴结：第</a:t>
            </a:r>
            <a:r>
              <a:rPr lang="en-US" altLang="zh-CN" dirty="0"/>
              <a:t>5</a:t>
            </a:r>
            <a:r>
              <a:rPr lang="zh-CN" altLang="en-US" dirty="0"/>
              <a:t>组</a:t>
            </a:r>
            <a:r>
              <a:rPr lang="en-US" altLang="zh-CN" dirty="0"/>
              <a:t>LN</a:t>
            </a: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枚），第</a:t>
            </a:r>
            <a:r>
              <a:rPr lang="en-US" altLang="zh-CN" dirty="0"/>
              <a:t>6</a:t>
            </a:r>
            <a:r>
              <a:rPr lang="zh-CN" altLang="en-US" dirty="0"/>
              <a:t>组</a:t>
            </a:r>
            <a:r>
              <a:rPr lang="en-US" altLang="zh-CN" dirty="0"/>
              <a:t>LN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枚），第</a:t>
            </a:r>
            <a:r>
              <a:rPr lang="en-US" altLang="zh-CN" dirty="0"/>
              <a:t>7</a:t>
            </a:r>
            <a:r>
              <a:rPr lang="zh-CN" altLang="en-US" dirty="0"/>
              <a:t>组</a:t>
            </a:r>
            <a:r>
              <a:rPr lang="en-US" altLang="zh-CN" dirty="0"/>
              <a:t>LN</a:t>
            </a: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枚），第</a:t>
            </a:r>
            <a:r>
              <a:rPr lang="en-US" altLang="zh-CN" dirty="0"/>
              <a:t>10</a:t>
            </a:r>
            <a:r>
              <a:rPr lang="zh-CN" altLang="en-US" dirty="0"/>
              <a:t>组</a:t>
            </a:r>
            <a:r>
              <a:rPr lang="en-US" altLang="zh-CN" dirty="0"/>
              <a:t>LN</a:t>
            </a: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枚），第</a:t>
            </a:r>
            <a:r>
              <a:rPr lang="en-US" altLang="zh-CN" dirty="0"/>
              <a:t>11</a:t>
            </a:r>
            <a:r>
              <a:rPr lang="zh-CN" altLang="en-US" dirty="0"/>
              <a:t>组</a:t>
            </a:r>
            <a:r>
              <a:rPr lang="en-US" altLang="zh-CN" dirty="0"/>
              <a:t>LN</a:t>
            </a:r>
            <a:endParaRPr lang="zh-CN" altLang="en-US" dirty="0"/>
          </a:p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枚），支气管旁</a:t>
            </a:r>
            <a:r>
              <a:rPr lang="en-US" altLang="zh-CN" dirty="0"/>
              <a:t>LN</a:t>
            </a: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枚）均呈反应性增生。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556395"/>
            <a:ext cx="55721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8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男</a:t>
            </a:r>
            <a:r>
              <a:rPr lang="en-US" altLang="zh-CN" dirty="0"/>
              <a:t> </a:t>
            </a:r>
            <a:r>
              <a:rPr lang="en-US" altLang="zh-CN" dirty="0" smtClean="0"/>
              <a:t> 52</a:t>
            </a:r>
            <a:r>
              <a:rPr lang="zh-CN" altLang="en-US" dirty="0" smtClean="0"/>
              <a:t>岁  发现右肺结节</a:t>
            </a:r>
            <a:r>
              <a:rPr lang="en-US" altLang="zh-CN" dirty="0" smtClean="0"/>
              <a:t>5</a:t>
            </a:r>
            <a:r>
              <a:rPr lang="zh-CN" altLang="en-US" dirty="0" smtClean="0"/>
              <a:t>天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6861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2896"/>
            <a:ext cx="363855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5433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3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4"/>
            <a:ext cx="35718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5061"/>
            <a:ext cx="38766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5061"/>
            <a:ext cx="36861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4391"/>
            <a:ext cx="39719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29000"/>
            <a:ext cx="355282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59" y="3476625"/>
            <a:ext cx="39624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7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72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572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991"/>
            <a:ext cx="41052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276600"/>
            <a:ext cx="44767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45910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13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5" y="0"/>
            <a:ext cx="39338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886"/>
            <a:ext cx="37719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989" y="100035"/>
            <a:ext cx="38100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" y="3067050"/>
            <a:ext cx="39243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6670"/>
            <a:ext cx="391477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807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诊断？依据？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6450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冻</a:t>
            </a:r>
            <a:r>
              <a:rPr lang="zh-CN" altLang="en-US" dirty="0"/>
              <a:t>后及冻余石蜡报告：</a:t>
            </a:r>
            <a:br>
              <a:rPr lang="zh-CN" altLang="en-US" dirty="0"/>
            </a:br>
            <a:r>
              <a:rPr lang="zh-CN" altLang="en-US" dirty="0"/>
              <a:t>（右肺）镜下见软骨组织小叶表面裂隙被覆细支气管上皮，符合错构瘤改变。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588645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544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男 </a:t>
            </a:r>
            <a:r>
              <a:rPr lang="en-US" altLang="zh-CN" dirty="0" smtClean="0"/>
              <a:t>50</a:t>
            </a:r>
            <a:r>
              <a:rPr lang="zh-CN" altLang="en-US" dirty="0" smtClean="0"/>
              <a:t>岁 排便习惯改变</a:t>
            </a:r>
            <a:r>
              <a:rPr lang="en-US" altLang="zh-CN" dirty="0" smtClean="0"/>
              <a:t>1M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9433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63" y="1224186"/>
            <a:ext cx="37052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9313"/>
            <a:ext cx="394335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1" y="3734023"/>
            <a:ext cx="38766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82565"/>
            <a:ext cx="39243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48" y="3663527"/>
            <a:ext cx="36385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10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0"/>
            <a:ext cx="39147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96752"/>
            <a:ext cx="397192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37719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22" y="2925539"/>
            <a:ext cx="38195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0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045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4312"/>
            <a:ext cx="35814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1924"/>
            <a:ext cx="34480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996952"/>
            <a:ext cx="35909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68" y="3157537"/>
            <a:ext cx="36576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42" y="3109912"/>
            <a:ext cx="37433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778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0"/>
            <a:ext cx="37052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37147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43" y="42664"/>
            <a:ext cx="37719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98"/>
            <a:ext cx="3810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2862064"/>
            <a:ext cx="38481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43" y="2947789"/>
            <a:ext cx="38004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80" y="3141339"/>
            <a:ext cx="347662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92" y="3148780"/>
            <a:ext cx="37052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571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370522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77280"/>
            <a:ext cx="38957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664691"/>
            <a:ext cx="36195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7909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351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诊断？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0315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（</a:t>
            </a:r>
            <a:r>
              <a:rPr lang="zh-CN" altLang="en-US" dirty="0"/>
              <a:t>肺部活检组织）转移性恶性上皮性肿瘤，结合免疫组化结果及病史，考虑胃肠道来源可能性大。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62200"/>
            <a:ext cx="55911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739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 smtClean="0"/>
              <a:t>男  </a:t>
            </a:r>
            <a:r>
              <a:rPr lang="en-US" altLang="zh-CN" dirty="0" smtClean="0"/>
              <a:t>62</a:t>
            </a:r>
            <a:r>
              <a:rPr lang="zh-CN" altLang="en-US" dirty="0" smtClean="0"/>
              <a:t>岁 口干、多饮</a:t>
            </a:r>
            <a:r>
              <a:rPr lang="en-US" altLang="zh-CN" dirty="0" smtClean="0"/>
              <a:t>17</a:t>
            </a:r>
            <a:r>
              <a:rPr lang="zh-CN" altLang="en-US" dirty="0" smtClean="0"/>
              <a:t>年，右足溃疡</a:t>
            </a:r>
            <a:r>
              <a:rPr lang="en-US" altLang="zh-CN" dirty="0" smtClean="0"/>
              <a:t>1</a:t>
            </a:r>
            <a:r>
              <a:rPr lang="zh-CN" altLang="en-US" dirty="0"/>
              <a:t>月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7909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19597"/>
            <a:ext cx="353377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43" y="3700884"/>
            <a:ext cx="360045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06" y="3596109"/>
            <a:ext cx="38576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042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-42863"/>
            <a:ext cx="37052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38004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652" y="1947863"/>
            <a:ext cx="35147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52762"/>
            <a:ext cx="3619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5725"/>
            <a:ext cx="34861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015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22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-109538"/>
            <a:ext cx="23907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89" y="5134"/>
            <a:ext cx="24479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213"/>
            <a:ext cx="23622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4863"/>
            <a:ext cx="22955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81" y="2204864"/>
            <a:ext cx="25431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" y="4257675"/>
            <a:ext cx="197167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76725"/>
            <a:ext cx="20478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985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98" y="13146"/>
            <a:ext cx="20764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52" y="13146"/>
            <a:ext cx="21050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477" y="116632"/>
            <a:ext cx="17430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52" y="116632"/>
            <a:ext cx="18859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" y="2451546"/>
            <a:ext cx="18383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52" y="2412304"/>
            <a:ext cx="18002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40" y="2489646"/>
            <a:ext cx="17430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372" y="2489646"/>
            <a:ext cx="162877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147" y="2764582"/>
            <a:ext cx="15811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6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9" y="0"/>
            <a:ext cx="24384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401" y="109537"/>
            <a:ext cx="20669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823"/>
            <a:ext cx="2095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63648"/>
            <a:ext cx="19050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3" y="2771775"/>
            <a:ext cx="18192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7" y="2486025"/>
            <a:ext cx="23336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26" y="2867025"/>
            <a:ext cx="1905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26" y="2771775"/>
            <a:ext cx="18669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0"/>
            <a:ext cx="38957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24744"/>
            <a:ext cx="38862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55" y="2348880"/>
            <a:ext cx="39814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492996"/>
            <a:ext cx="421005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诊断，依据？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5558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（</a:t>
            </a:r>
            <a:r>
              <a:rPr lang="zh-CN" altLang="en-US" dirty="0"/>
              <a:t>左肺上叶穿刺组织）肉芽肿性炎伴大片坏死，请结合临床病原学排除特殊感染可能。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2204864"/>
            <a:ext cx="51720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061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男  </a:t>
            </a:r>
            <a:r>
              <a:rPr lang="en-US" altLang="zh-CN" dirty="0" smtClean="0"/>
              <a:t>50</a:t>
            </a:r>
            <a:r>
              <a:rPr lang="zh-CN" altLang="en-US" dirty="0" smtClean="0"/>
              <a:t>岁  咳嗽</a:t>
            </a:r>
            <a:r>
              <a:rPr lang="en-US" altLang="zh-CN" dirty="0" smtClean="0"/>
              <a:t>21</a:t>
            </a:r>
            <a:r>
              <a:rPr lang="zh-CN" altLang="en-US" dirty="0" smtClean="0"/>
              <a:t>天</a:t>
            </a:r>
            <a:endParaRPr lang="zh-CN" alt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81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25314"/>
            <a:ext cx="385762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8932"/>
            <a:ext cx="38957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31" y="3590925"/>
            <a:ext cx="40005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9585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863"/>
            <a:ext cx="38957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75" y="26863"/>
            <a:ext cx="39814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0" y="3068960"/>
            <a:ext cx="37623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452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5"/>
            <a:ext cx="25431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180" y="65732"/>
            <a:ext cx="21336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43" y="216594"/>
            <a:ext cx="19716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281"/>
            <a:ext cx="22193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1835"/>
            <a:ext cx="18097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18097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67" y="3311252"/>
            <a:ext cx="19526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369" y="3429000"/>
            <a:ext cx="17811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722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诊断？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3827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（</a:t>
            </a:r>
            <a:r>
              <a:rPr lang="zh-CN" altLang="en-US" dirty="0"/>
              <a:t>右下肺肿物）大体于外周见一模糊结节，大小</a:t>
            </a:r>
            <a:r>
              <a:rPr lang="en-US" altLang="zh-CN" dirty="0"/>
              <a:t>1.1×1.1×0.5cm</a:t>
            </a:r>
            <a:r>
              <a:rPr lang="zh-CN" altLang="en-US" dirty="0"/>
              <a:t>，镜下该区域见血管管壁增厚、纤维化，肺组织肺泡腔内巨噬细胞浸润，肺泡间隔血管扩张、充血及淋巴细胞浸润，肺泡上皮轻度腺瘤样增生，考虑机化性肺炎。</a:t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63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男  </a:t>
            </a:r>
            <a:r>
              <a:rPr lang="en-US" altLang="zh-CN" dirty="0" smtClean="0"/>
              <a:t>69  </a:t>
            </a:r>
            <a:r>
              <a:rPr lang="zh-CN" altLang="en-US" dirty="0" smtClean="0"/>
              <a:t>反复干咳</a:t>
            </a:r>
            <a:r>
              <a:rPr lang="en-US" altLang="zh-CN" dirty="0" smtClean="0"/>
              <a:t>2M</a:t>
            </a:r>
            <a:endParaRPr lang="zh-CN" alt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30461"/>
            <a:ext cx="36576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16186"/>
            <a:ext cx="35623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5623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35718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67" y="3749030"/>
            <a:ext cx="35623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48658"/>
            <a:ext cx="34766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132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"/>
            <a:ext cx="35909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94109"/>
            <a:ext cx="34194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86" y="190301"/>
            <a:ext cx="33813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2936"/>
            <a:ext cx="3581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58" y="3080568"/>
            <a:ext cx="36290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85" y="3058864"/>
            <a:ext cx="338137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21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47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998"/>
            <a:ext cx="35052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74" y="31998"/>
            <a:ext cx="31718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" y="2935213"/>
            <a:ext cx="34861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1898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25" y="3180010"/>
            <a:ext cx="35623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3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71" y="0"/>
            <a:ext cx="36576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399097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8"/>
            <a:ext cx="19050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324225"/>
            <a:ext cx="4953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76872"/>
            <a:ext cx="387667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0611"/>
            <a:ext cx="38862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1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诊断？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8588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（</a:t>
            </a:r>
            <a:r>
              <a:rPr lang="zh-CN" altLang="en-US" dirty="0"/>
              <a:t>右肺中叶）送检少量活检组织镜下见炎性肉芽组织、纤维组织及组织细胞增生，伴肺泡上皮轻度不典型增生及急慢性炎细胞浸润，倾向炎症性改变，请结合临床。</a:t>
            </a:r>
            <a:br>
              <a:rPr lang="zh-CN" altLang="en-US" dirty="0"/>
            </a:br>
            <a:r>
              <a:rPr lang="zh-CN" altLang="en-US" dirty="0"/>
              <a:t>免疫组化：</a:t>
            </a:r>
            <a:br>
              <a:rPr lang="zh-CN" altLang="en-US" dirty="0"/>
            </a:br>
            <a:r>
              <a:rPr lang="en-US" altLang="zh-CN" dirty="0"/>
              <a:t>CK7</a:t>
            </a:r>
            <a:r>
              <a:rPr lang="zh-CN" altLang="en-US" dirty="0"/>
              <a:t>（＋），</a:t>
            </a:r>
            <a:r>
              <a:rPr lang="en-US" altLang="zh-CN" dirty="0"/>
              <a:t>TTF</a:t>
            </a:r>
            <a:r>
              <a:rPr lang="zh-CN" altLang="en-US" dirty="0"/>
              <a:t>－</a:t>
            </a:r>
            <a:r>
              <a:rPr lang="en-US" altLang="zh-CN" dirty="0"/>
              <a:t>1</a:t>
            </a:r>
            <a:r>
              <a:rPr lang="zh-CN" altLang="en-US" dirty="0"/>
              <a:t>（＋），</a:t>
            </a:r>
            <a:r>
              <a:rPr lang="en-US" altLang="zh-CN" dirty="0" err="1"/>
              <a:t>Vimentin</a:t>
            </a:r>
            <a:r>
              <a:rPr lang="zh-CN" altLang="en-US" dirty="0"/>
              <a:t>（＋），</a:t>
            </a:r>
            <a:r>
              <a:rPr lang="en-US" altLang="zh-CN" dirty="0"/>
              <a:t>CD68</a:t>
            </a:r>
            <a:r>
              <a:rPr lang="zh-CN" altLang="en-US" dirty="0"/>
              <a:t>（＋），</a:t>
            </a:r>
            <a:r>
              <a:rPr lang="en-US" altLang="zh-CN" dirty="0"/>
              <a:t>CK20</a:t>
            </a:r>
            <a:r>
              <a:rPr lang="zh-CN" altLang="en-US" dirty="0"/>
              <a:t>（－），</a:t>
            </a:r>
            <a:r>
              <a:rPr lang="en-US" altLang="zh-CN" dirty="0"/>
              <a:t>CD34</a:t>
            </a:r>
            <a:r>
              <a:rPr lang="zh-CN" altLang="en-US" dirty="0"/>
              <a:t>血管（＋）。</a:t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3148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女  </a:t>
            </a:r>
            <a:r>
              <a:rPr lang="en-US" altLang="zh-CN" dirty="0" smtClean="0"/>
              <a:t>75  </a:t>
            </a:r>
            <a:r>
              <a:rPr lang="zh-CN" altLang="en-US" dirty="0" smtClean="0"/>
              <a:t>反复咳嗽咳痰</a:t>
            </a:r>
            <a:r>
              <a:rPr lang="en-US" altLang="zh-CN" dirty="0" smtClean="0"/>
              <a:t>1M</a:t>
            </a:r>
            <a:endParaRPr lang="zh-CN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3909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268760"/>
            <a:ext cx="32289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68760"/>
            <a:ext cx="28956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175"/>
            <a:ext cx="33909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789040"/>
            <a:ext cx="35814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401" y="3588097"/>
            <a:ext cx="36004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888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1527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0648"/>
            <a:ext cx="30765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58" y="295275"/>
            <a:ext cx="34290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5" y="3278163"/>
            <a:ext cx="338137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37" y="3378175"/>
            <a:ext cx="359092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434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6611615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dirty="0" smtClean="0"/>
              <a:t>（</a:t>
            </a:r>
            <a:r>
              <a:rPr lang="zh-CN" altLang="en-US" dirty="0"/>
              <a:t>右肺活检组织）腺癌。</a:t>
            </a:r>
            <a:br>
              <a:rPr lang="zh-CN" altLang="en-US" dirty="0"/>
            </a:br>
            <a:r>
              <a:rPr lang="zh-CN" altLang="en-US" dirty="0"/>
              <a:t> 免疫组化：</a:t>
            </a:r>
            <a:r>
              <a:rPr lang="en-US" altLang="zh-CN" dirty="0"/>
              <a:t>CK7</a:t>
            </a:r>
            <a:r>
              <a:rPr lang="zh-CN" altLang="en-US" dirty="0"/>
              <a:t>（＋），</a:t>
            </a:r>
            <a:r>
              <a:rPr lang="en-US" altLang="zh-CN" dirty="0"/>
              <a:t>CK20</a:t>
            </a:r>
            <a:r>
              <a:rPr lang="zh-CN" altLang="en-US" dirty="0"/>
              <a:t>（－），</a:t>
            </a:r>
            <a:r>
              <a:rPr lang="en-US" altLang="zh-CN" dirty="0"/>
              <a:t>EMA</a:t>
            </a:r>
            <a:r>
              <a:rPr lang="zh-CN" altLang="en-US" dirty="0"/>
              <a:t>（＋），</a:t>
            </a:r>
            <a:r>
              <a:rPr lang="en-US" altLang="zh-CN" dirty="0"/>
              <a:t>TTF</a:t>
            </a:r>
            <a:r>
              <a:rPr lang="zh-CN" altLang="en-US" dirty="0"/>
              <a:t>－</a:t>
            </a:r>
            <a:r>
              <a:rPr lang="en-US" altLang="zh-CN" dirty="0"/>
              <a:t>1</a:t>
            </a:r>
            <a:r>
              <a:rPr lang="zh-CN" altLang="en-US" dirty="0"/>
              <a:t>（＋），</a:t>
            </a:r>
            <a:r>
              <a:rPr lang="en-US" altLang="zh-CN" dirty="0"/>
              <a:t>CDX</a:t>
            </a:r>
            <a:r>
              <a:rPr lang="zh-CN" altLang="en-US" dirty="0"/>
              <a:t>－</a:t>
            </a:r>
            <a:r>
              <a:rPr lang="en-US" altLang="zh-CN" dirty="0"/>
              <a:t>2</a:t>
            </a:r>
            <a:r>
              <a:rPr lang="zh-CN" altLang="en-US" dirty="0"/>
              <a:t>（－），</a:t>
            </a:r>
            <a:r>
              <a:rPr lang="en-US" altLang="zh-CN" dirty="0"/>
              <a:t>Ki-67</a:t>
            </a:r>
            <a:r>
              <a:rPr lang="zh-CN" altLang="en-US" dirty="0"/>
              <a:t>表达不理想。</a:t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7507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2000" dirty="0" smtClean="0"/>
              <a:t>周围型肺癌：分叶征，边缘毛糙，部分病灶内见空泡征、细支气管充气征及空洞，邻近血管可见聚集征，胸膜可见凹陷，增强扫描幅度大，时间</a:t>
            </a:r>
            <a:r>
              <a:rPr lang="en-US" altLang="zh-CN" sz="2000" dirty="0" smtClean="0"/>
              <a:t>—</a:t>
            </a:r>
            <a:r>
              <a:rPr lang="zh-CN" altLang="en-US" sz="2000" dirty="0" smtClean="0"/>
              <a:t>密度曲线上升快，血流灌注高，或短期间隔定期复查，多数病灶</a:t>
            </a:r>
            <a:r>
              <a:rPr lang="en-US" altLang="zh-CN" sz="2000" dirty="0" smtClean="0"/>
              <a:t>1-3</a:t>
            </a:r>
            <a:r>
              <a:rPr lang="zh-CN" altLang="en-US" sz="2000" dirty="0" smtClean="0"/>
              <a:t>个月内大小可有变化。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zh-CN" altLang="en-US" sz="2000" dirty="0"/>
              <a:t>结核</a:t>
            </a:r>
            <a:r>
              <a:rPr lang="zh-CN" altLang="en-US" sz="2000" dirty="0" smtClean="0"/>
              <a:t>瘤：边缘多光滑、清楚，无分叶或浅分叶，可右点状、斑点状钙化或斑片状钙化，也可有空洞，其空洞为边缘性或裂隙样，多数病灶周围有卫星灶，少数结核灶内因小灶性干酪样坏死排出后可显示空泡样改变，需与细支气管肺泡癌鉴别。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zh-CN" altLang="en-US" sz="2000" dirty="0" smtClean="0"/>
              <a:t>炎性假瘤：一个或多个病灶，边缘光整，无明显分叶或毛刺，其内密度较均匀，增强扫描时，包膜强化，其环形强化边缘呈连续性，无中断，此为特殊性表现，胸膜边缘的炎性假瘤软组织肿块中偶见偏心性空洞，</a:t>
            </a:r>
            <a:r>
              <a:rPr lang="en-US" altLang="zh-CN" sz="2000" dirty="0" smtClean="0"/>
              <a:t>MPR</a:t>
            </a:r>
            <a:r>
              <a:rPr lang="zh-CN" altLang="en-US" sz="2000" dirty="0" smtClean="0"/>
              <a:t>可呈长条样改变，边缘有收缩牵拉现象。</a:t>
            </a:r>
            <a:endParaRPr lang="en-US" altLang="zh-CN" sz="2000" dirty="0" smtClean="0"/>
          </a:p>
          <a:p>
            <a:pPr marL="0" indent="0">
              <a:buNone/>
            </a:pPr>
            <a:r>
              <a:rPr lang="zh-CN" altLang="en-US" sz="2000" dirty="0" smtClean="0"/>
              <a:t>孤立性肺转移瘤：通常轮廓较清晰，比较光滑，但可有分叶现象，此证与原发周围型肺癌鉴别较困难，一般说后者多有小棘状突起或锯齿征细短毛刺及胸膜凹陷等。</a:t>
            </a:r>
            <a:endParaRPr lang="en-US" altLang="zh-CN" sz="2000" dirty="0" smtClean="0"/>
          </a:p>
          <a:p>
            <a:pPr marL="0" indent="0">
              <a:buNone/>
            </a:pPr>
            <a:endParaRPr lang="en-US" altLang="zh-CN" sz="2000" dirty="0"/>
          </a:p>
          <a:p>
            <a:pPr marL="0" indent="0">
              <a:buNone/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713335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11560" y="692696"/>
            <a:ext cx="7883153" cy="5076279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错构瘤：大体通常为单个，也可多发，多位于胸膜下，肺实质内，亦见于大支气管内，外围型错构瘤多呈球形，边缘清楚，表面略呈分叶，质地较硬，大小不等。直径可从数毫米至</a:t>
            </a:r>
            <a:r>
              <a:rPr lang="en-US" altLang="zh-CN" sz="2000" dirty="0" smtClean="0"/>
              <a:t>15</a:t>
            </a:r>
            <a:r>
              <a:rPr lang="zh-CN" altLang="en-US" sz="2000" dirty="0" smtClean="0"/>
              <a:t>厘米，甚至占据整个肺叶。与肺组织间常有纤维包膜分隔；气管内型者可见呈息肉状的瘤块堵塞管腔。典型错构瘤可呈点状、弧线状、环状或爆米花样钙化及脂肪结构。但钙化率不高，薄层</a:t>
            </a:r>
            <a:r>
              <a:rPr lang="en-US" altLang="zh-CN" sz="2000" dirty="0" smtClean="0"/>
              <a:t>CT</a:t>
            </a:r>
            <a:r>
              <a:rPr lang="zh-CN" altLang="en-US" sz="2000" dirty="0" smtClean="0"/>
              <a:t>可准确显示肿瘤内脂肪结构。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5340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93" y="0"/>
            <a:ext cx="39909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24744"/>
            <a:ext cx="40767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78" y="2492896"/>
            <a:ext cx="40957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96469"/>
            <a:ext cx="37814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8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诊断？依据？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32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49" y="1988840"/>
            <a:ext cx="64373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23528" y="8224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冻后及冻余石蜡报告：</a:t>
            </a:r>
            <a:br>
              <a:rPr lang="zh-CN" altLang="en-US" dirty="0"/>
            </a:br>
            <a:r>
              <a:rPr lang="zh-CN" altLang="en-US" dirty="0"/>
              <a:t>（左肺上叶）陈旧性炎性假瘤伴玻璃样变性。</a:t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00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女  </a:t>
            </a:r>
            <a:r>
              <a:rPr lang="en-US" altLang="zh-CN" dirty="0" smtClean="0"/>
              <a:t>68</a:t>
            </a:r>
            <a:r>
              <a:rPr lang="zh-CN" altLang="en-US" dirty="0" smtClean="0"/>
              <a:t>岁   发现</a:t>
            </a:r>
            <a:r>
              <a:rPr lang="zh-CN" altLang="en-US" dirty="0"/>
              <a:t>右上肺病变</a:t>
            </a:r>
            <a:r>
              <a:rPr lang="en-US" altLang="zh-CN" dirty="0"/>
              <a:t>4</a:t>
            </a:r>
            <a:r>
              <a:rPr lang="zh-CN" altLang="en-US" dirty="0"/>
              <a:t>天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" y="1091034"/>
            <a:ext cx="36099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1597"/>
            <a:ext cx="35147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0" y="3933056"/>
            <a:ext cx="351472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42" y="4133850"/>
            <a:ext cx="35433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1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629</Words>
  <Application>Microsoft Office PowerPoint</Application>
  <PresentationFormat>全屏显示(4:3)</PresentationFormat>
  <Paragraphs>38</Paragraphs>
  <Slides>57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58" baseType="lpstr">
      <vt:lpstr>Office 主题</vt:lpstr>
      <vt:lpstr>男  54岁  发现左肺上叶占位10余天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诊断？依据？</vt:lpstr>
      <vt:lpstr>冻后及冻余石蜡报告： （左肺上叶）陈旧性炎性假瘤伴玻璃样变性。 </vt:lpstr>
      <vt:lpstr>女  68岁   发现右上肺病变4天</vt:lpstr>
      <vt:lpstr>PowerPoint 演示文稿</vt:lpstr>
      <vt:lpstr>PowerPoint 演示文稿</vt:lpstr>
      <vt:lpstr>PowerPoint 演示文稿</vt:lpstr>
      <vt:lpstr>PowerPoint 演示文稿</vt:lpstr>
      <vt:lpstr>猜一猜？</vt:lpstr>
      <vt:lpstr>     冻后及冻余石蜡报告： （右上肺）高-中分化腺癌，部分为细支气管肺泡癌（约占50%），肿瘤邻近脏层胸膜。 支气管断端净。 淋巴结：支气管旁LN（0/7），第2组LN（0/5），第4组LN（0/6），第7组LN（0/9），第10组LN（0/2），第11组LN（0/2）未查见转移癌。 免疫组化：CK7（＋），EGFR（＋），CD34血管内皮（＋）。 </vt:lpstr>
      <vt:lpstr>PowerPoint 演示文稿</vt:lpstr>
      <vt:lpstr>男  51岁   反复咳嗽、痰中带血1月余。</vt:lpstr>
      <vt:lpstr>PowerPoint 演示文稿</vt:lpstr>
      <vt:lpstr>PowerPoint 演示文稿</vt:lpstr>
      <vt:lpstr>PowerPoint 演示文稿</vt:lpstr>
      <vt:lpstr>给出您的诊断？</vt:lpstr>
      <vt:lpstr>    </vt:lpstr>
      <vt:lpstr>男  52岁  发现右肺结节5天</vt:lpstr>
      <vt:lpstr>PowerPoint 演示文稿</vt:lpstr>
      <vt:lpstr>PowerPoint 演示文稿</vt:lpstr>
      <vt:lpstr>PowerPoint 演示文稿</vt:lpstr>
      <vt:lpstr>诊断？依据？</vt:lpstr>
      <vt:lpstr>   冻后及冻余石蜡报告： （右肺）镜下见软骨组织小叶表面裂隙被覆细支气管上皮，符合错构瘤改变。 </vt:lpstr>
      <vt:lpstr>男 50岁 排便习惯改变1M</vt:lpstr>
      <vt:lpstr>PowerPoint 演示文稿</vt:lpstr>
      <vt:lpstr>PowerPoint 演示文稿</vt:lpstr>
      <vt:lpstr>PowerPoint 演示文稿</vt:lpstr>
      <vt:lpstr>诊断？</vt:lpstr>
      <vt:lpstr>   （肺部活检组织）转移性恶性上皮性肿瘤，结合免疫组化结果及病史，考虑胃肠道来源可能性大。 </vt:lpstr>
      <vt:lpstr>男  62岁 口干、多饮17年，右足溃疡1月</vt:lpstr>
      <vt:lpstr>PowerPoint 演示文稿</vt:lpstr>
      <vt:lpstr>PowerPoint 演示文稿</vt:lpstr>
      <vt:lpstr>PowerPoint 演示文稿</vt:lpstr>
      <vt:lpstr>PowerPoint 演示文稿</vt:lpstr>
      <vt:lpstr>诊断，依据？</vt:lpstr>
      <vt:lpstr>  （左肺上叶穿刺组织）肉芽肿性炎伴大片坏死，请结合临床病原学排除特殊感染可能。 </vt:lpstr>
      <vt:lpstr>男  50岁  咳嗽21天</vt:lpstr>
      <vt:lpstr>PowerPoint 演示文稿</vt:lpstr>
      <vt:lpstr>PowerPoint 演示文稿</vt:lpstr>
      <vt:lpstr>诊断？</vt:lpstr>
      <vt:lpstr>          （右下肺肿物）大体于外周见一模糊结节，大小1.1×1.1×0.5cm，镜下该区域见血管管壁增厚、纤维化，肺组织肺泡腔内巨噬细胞浸润，肺泡间隔血管扩张、充血及淋巴细胞浸润，肺泡上皮轻度腺瘤样增生，考虑机化性肺炎。 </vt:lpstr>
      <vt:lpstr>男  69  反复干咳2M</vt:lpstr>
      <vt:lpstr>PowerPoint 演示文稿</vt:lpstr>
      <vt:lpstr>PowerPoint 演示文稿</vt:lpstr>
      <vt:lpstr>诊断？</vt:lpstr>
      <vt:lpstr>          （右肺中叶）送检少量活检组织镜下见炎性肉芽组织、纤维组织及组织细胞增生，伴肺泡上皮轻度不典型增生及急慢性炎细胞浸润，倾向炎症性改变，请结合临床。 免疫组化： CK7（＋），TTF－1（＋），Vimentin（＋），CD68（＋），CK20（－），CD34血管（＋）。 </vt:lpstr>
      <vt:lpstr>女  75  反复咳嗽咳痰1M</vt:lpstr>
      <vt:lpstr>PowerPoint 演示文稿</vt:lpstr>
      <vt:lpstr>？</vt:lpstr>
      <vt:lpstr>      （右肺活检组织）腺癌。  免疫组化：CK7（＋），CK20（－），EMA（＋），TTF－1（＋），CDX－2（－），Ki-67表达不理想。 </vt:lpstr>
      <vt:lpstr>总结</vt:lpstr>
      <vt:lpstr>错构瘤：大体通常为单个，也可多发，多位于胸膜下，肺实质内，亦见于大支气管内，外围型错构瘤多呈球形，边缘清楚，表面略呈分叶，质地较硬，大小不等。直径可从数毫米至15厘米，甚至占据整个肺叶。与肺组织间常有纤维包膜分隔；气管内型者可见呈息肉状的瘤块堵塞管腔。典型错构瘤可呈点状、弧线状、环状或爆米花样钙化及脂肪结构。但钙化率不高，薄层CT可准确显示肿瘤内脂肪结构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体检发现左肺上叶占位10余天</dc:title>
  <cp:lastModifiedBy>ZY02-CT-D06</cp:lastModifiedBy>
  <cp:revision>22</cp:revision>
  <dcterms:modified xsi:type="dcterms:W3CDTF">2014-01-22T11:08:29Z</dcterms:modified>
</cp:coreProperties>
</file>