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78" r:id="rId8"/>
    <p:sldId id="279" r:id="rId9"/>
    <p:sldId id="262" r:id="rId10"/>
    <p:sldId id="263" r:id="rId11"/>
    <p:sldId id="264" r:id="rId12"/>
    <p:sldId id="265" r:id="rId13"/>
    <p:sldId id="266" r:id="rId14"/>
    <p:sldId id="267" r:id="rId15"/>
    <p:sldId id="281" r:id="rId16"/>
    <p:sldId id="282" r:id="rId17"/>
    <p:sldId id="268" r:id="rId18"/>
    <p:sldId id="269" r:id="rId19"/>
    <p:sldId id="283" r:id="rId20"/>
    <p:sldId id="270" r:id="rId21"/>
    <p:sldId id="271" r:id="rId22"/>
    <p:sldId id="284" r:id="rId23"/>
    <p:sldId id="285" r:id="rId24"/>
    <p:sldId id="286" r:id="rId25"/>
    <p:sldId id="291" r:id="rId26"/>
    <p:sldId id="292" r:id="rId27"/>
    <p:sldId id="287" r:id="rId28"/>
    <p:sldId id="288" r:id="rId29"/>
    <p:sldId id="289" r:id="rId30"/>
    <p:sldId id="290" r:id="rId31"/>
    <p:sldId id="272" r:id="rId32"/>
    <p:sldId id="273" r:id="rId33"/>
    <p:sldId id="274" r:id="rId34"/>
    <p:sldId id="293" r:id="rId35"/>
    <p:sldId id="302" r:id="rId36"/>
    <p:sldId id="295" r:id="rId37"/>
    <p:sldId id="303" r:id="rId38"/>
    <p:sldId id="296" r:id="rId39"/>
    <p:sldId id="297" r:id="rId40"/>
    <p:sldId id="298" r:id="rId41"/>
    <p:sldId id="299" r:id="rId42"/>
    <p:sldId id="300" r:id="rId43"/>
    <p:sldId id="301" r:id="rId44"/>
    <p:sldId id="277" r:id="rId45"/>
    <p:sldId id="304" r:id="rId46"/>
    <p:sldId id="305" r:id="rId4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F664-3BE1-4A5F-8D72-57905372DE04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A669B-C283-48BF-8696-ABE9104B167E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A2F2-D10B-45AA-84F4-FC5BB0FC390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42E9-D88E-47C0-B9FB-FC0F14538024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976B8D7-B074-4825-910D-79A08491A3D0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6B59-3429-4196-92B3-3E9E8FEEA0C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7865-473E-4FD7-99BC-DB809C3B385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D24F7-B11C-45A1-AB93-226157C9071E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F3AF9-34C5-48A0-A0E5-C1F403CE11C6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CC8C-1D4C-4D59-8C09-966934C4CAE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zh-CN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单击图标添加图片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A775-C8E9-48AE-BAC1-BF9CB1E5FF73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D77BE3-ADFD-43C0-9A86-7517BA0758F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肺神经内分泌肿瘤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>
                <a:solidFill>
                  <a:schemeClr val="hlink"/>
                </a:solidFill>
              </a:rPr>
              <a:t>结核球</a:t>
            </a:r>
            <a:r>
              <a:rPr lang="zh-CN" altLang="en-US"/>
              <a:t>，上叶尖后段及下叶背段占</a:t>
            </a:r>
            <a:r>
              <a:rPr lang="en-US" altLang="zh-CN"/>
              <a:t>90%</a:t>
            </a:r>
            <a:r>
              <a:rPr lang="zh-CN" altLang="en-US"/>
              <a:t>，周围常有卫星灶，常有钙化，常引起胸膜变化。</a:t>
            </a:r>
          </a:p>
          <a:p>
            <a:r>
              <a:rPr lang="zh-CN" altLang="en-US"/>
              <a:t>其他良性肿瘤，主要为</a:t>
            </a:r>
            <a:r>
              <a:rPr lang="zh-CN" altLang="en-US">
                <a:solidFill>
                  <a:schemeClr val="hlink"/>
                </a:solidFill>
              </a:rPr>
              <a:t>错构瘤</a:t>
            </a:r>
            <a:r>
              <a:rPr lang="zh-CN" altLang="en-US"/>
              <a:t>，其他很少见。错构瘤易发生于胸膜下（包括叶间胸膜）肺的表浅部位。钙化常见，特别是典型爆米花钙化，</a:t>
            </a:r>
            <a:r>
              <a:rPr lang="en-US" altLang="zh-CN"/>
              <a:t>MR</a:t>
            </a:r>
            <a:r>
              <a:rPr lang="zh-CN" altLang="en-US"/>
              <a:t>扫描的脂肪信号。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>
                <a:solidFill>
                  <a:schemeClr val="hlink"/>
                </a:solidFill>
              </a:rPr>
              <a:t>慢性肺炎</a:t>
            </a:r>
            <a:r>
              <a:rPr lang="zh-CN" altLang="en-US"/>
              <a:t>，影像表现相似，但常有发热及肺炎病史。</a:t>
            </a:r>
          </a:p>
          <a:p>
            <a:r>
              <a:rPr lang="zh-CN" altLang="en-US"/>
              <a:t>恶性肿瘤，主要为周</a:t>
            </a:r>
            <a:r>
              <a:rPr lang="zh-CN" altLang="en-US">
                <a:solidFill>
                  <a:schemeClr val="hlink"/>
                </a:solidFill>
              </a:rPr>
              <a:t>围型典型类癌</a:t>
            </a:r>
            <a:r>
              <a:rPr lang="zh-CN" altLang="en-US"/>
              <a:t>，除少数临床出现间歇性面部潮红等类癌综合症，一般需病理鉴别。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二、肺典型类癌（</a:t>
            </a:r>
            <a:r>
              <a:rPr lang="en-US" altLang="zh-CN"/>
              <a:t>TC</a:t>
            </a:r>
            <a:r>
              <a:rPr lang="zh-CN" altLang="en-US"/>
              <a:t>）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/>
              <a:t>【</a:t>
            </a:r>
            <a:r>
              <a:rPr lang="zh-CN" altLang="en-US" sz="2800"/>
              <a:t>病理</a:t>
            </a:r>
            <a:r>
              <a:rPr lang="en-US" altLang="zh-CN" sz="2800"/>
              <a:t>】</a:t>
            </a:r>
            <a:r>
              <a:rPr lang="zh-CN" altLang="en-US" sz="2800"/>
              <a:t>：过去被认为是支气管腺瘤。具有浸润性及转移等特点，属于低度恶性肿瘤。</a:t>
            </a:r>
          </a:p>
          <a:p>
            <a:r>
              <a:rPr lang="en-US" altLang="zh-CN" sz="2800"/>
              <a:t>【</a:t>
            </a:r>
            <a:r>
              <a:rPr lang="zh-CN" altLang="en-US" sz="2800"/>
              <a:t>临床</a:t>
            </a:r>
            <a:r>
              <a:rPr lang="en-US" altLang="zh-CN" sz="2800"/>
              <a:t>】</a:t>
            </a:r>
            <a:r>
              <a:rPr lang="zh-CN" altLang="en-US" sz="2800"/>
              <a:t>：可发生于任何年龄，以</a:t>
            </a:r>
            <a:r>
              <a:rPr lang="en-US" altLang="zh-CN" sz="2800"/>
              <a:t>30-40</a:t>
            </a:r>
            <a:r>
              <a:rPr lang="zh-CN" altLang="en-US" sz="2800"/>
              <a:t>岁中年人多见。</a:t>
            </a:r>
          </a:p>
          <a:p>
            <a:pPr>
              <a:buFontTx/>
              <a:buNone/>
            </a:pPr>
            <a:r>
              <a:rPr lang="zh-CN" altLang="en-US" sz="2800"/>
              <a:t>          临床症状三种</a:t>
            </a:r>
            <a:r>
              <a:rPr lang="zh-CN" altLang="en-US" sz="2800">
                <a:solidFill>
                  <a:schemeClr val="hlink"/>
                </a:solidFill>
              </a:rPr>
              <a:t>无症状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chemeClr val="hlink"/>
                </a:solidFill>
              </a:rPr>
              <a:t>呼吸道症状</a:t>
            </a:r>
            <a:r>
              <a:rPr lang="zh-CN" altLang="en-US" sz="2800"/>
              <a:t>（咳嗽、咯血、呼吸困难及反复感染等）、</a:t>
            </a:r>
            <a:r>
              <a:rPr lang="zh-CN" altLang="en-US" sz="2800">
                <a:solidFill>
                  <a:schemeClr val="hlink"/>
                </a:solidFill>
              </a:rPr>
              <a:t>类癌综合症</a:t>
            </a:r>
            <a:r>
              <a:rPr lang="zh-CN" altLang="en-US" sz="2800"/>
              <a:t>（</a:t>
            </a:r>
            <a:r>
              <a:rPr lang="en-US" altLang="zh-CN" sz="2800"/>
              <a:t>5-HT</a:t>
            </a:r>
            <a:r>
              <a:rPr lang="zh-CN" altLang="en-US" sz="2800"/>
              <a:t>引起的间隙性面部潮红、毛细血管扩张及紫癜等）。肺典型类癌引起类癌综合症很少见，以肠类癌多见。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/>
              <a:t>根据肿瘤部位不同分为中央型和周围型。</a:t>
            </a:r>
            <a:r>
              <a:rPr lang="zh-CN" altLang="en-US">
                <a:solidFill>
                  <a:schemeClr val="hlink"/>
                </a:solidFill>
              </a:rPr>
              <a:t>中央型多见。</a:t>
            </a:r>
          </a:p>
          <a:p>
            <a:pPr>
              <a:lnSpc>
                <a:spcPct val="90000"/>
              </a:lnSpc>
            </a:pPr>
            <a:r>
              <a:rPr lang="zh-CN" altLang="en-US"/>
              <a:t>中央型分为管内型、管壁型、管外型及管内外混合型，管内型多见，其次为混合型，另外两种少见。</a:t>
            </a:r>
          </a:p>
          <a:p>
            <a:pPr>
              <a:lnSpc>
                <a:spcPct val="90000"/>
              </a:lnSpc>
            </a:pPr>
            <a:r>
              <a:rPr lang="zh-CN" altLang="en-US"/>
              <a:t>中央型主要向管内生长，呈息肉或结节状，最大直径</a:t>
            </a:r>
            <a:r>
              <a:rPr lang="en-US" altLang="zh-CN"/>
              <a:t>1-3cm </a:t>
            </a:r>
            <a:r>
              <a:rPr lang="zh-CN" altLang="en-US"/>
              <a:t>，引起支气管狭窄、梗阻，导致支气管远端阻塞型肺不张或肺炎。</a:t>
            </a:r>
          </a:p>
          <a:p>
            <a:pPr>
              <a:lnSpc>
                <a:spcPct val="90000"/>
              </a:lnSpc>
            </a:pPr>
            <a:r>
              <a:rPr lang="zh-CN" altLang="en-US"/>
              <a:t>周围型倾向于浸润支气管管壁，表现为肺内实质性肿块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影像表现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中央型，支气管腔内球形或结节影（附着于管壁，可带蒂移动）</a:t>
            </a:r>
            <a:r>
              <a:rPr lang="en-US" altLang="zh-CN" dirty="0"/>
              <a:t>+</a:t>
            </a:r>
            <a:r>
              <a:rPr lang="zh-CN" altLang="en-US" dirty="0"/>
              <a:t>远</a:t>
            </a:r>
            <a:r>
              <a:rPr lang="zh-CN" altLang="en-US" dirty="0" smtClean="0"/>
              <a:t>侧阻塞性肺炎</a:t>
            </a:r>
            <a:r>
              <a:rPr lang="zh-CN" altLang="en-US" dirty="0"/>
              <a:t>或肺不张。</a:t>
            </a:r>
          </a:p>
          <a:p>
            <a:r>
              <a:rPr lang="zh-CN" altLang="en-US" dirty="0"/>
              <a:t>周围型，肺实质内圆形或卵圆形软组织密度肿块，边缘光滑整齐或分叶状，</a:t>
            </a:r>
            <a:r>
              <a:rPr lang="zh-CN" altLang="en-US" dirty="0">
                <a:solidFill>
                  <a:schemeClr val="hlink"/>
                </a:solidFill>
              </a:rPr>
              <a:t>密度均匀</a:t>
            </a:r>
            <a:r>
              <a:rPr lang="zh-CN" altLang="en-US" dirty="0"/>
              <a:t>。钙化及坏死少见。肿瘤多较小</a:t>
            </a:r>
            <a:r>
              <a:rPr lang="en-US" altLang="zh-CN" dirty="0"/>
              <a:t>2-3cm</a:t>
            </a:r>
            <a:r>
              <a:rPr lang="zh-CN" altLang="en-US" dirty="0"/>
              <a:t>多见，</a:t>
            </a:r>
            <a:r>
              <a:rPr lang="en-US" altLang="zh-CN" dirty="0"/>
              <a:t>5cm</a:t>
            </a:r>
            <a:r>
              <a:rPr lang="zh-CN" altLang="en-US" dirty="0"/>
              <a:t>以上少见。</a:t>
            </a:r>
          </a:p>
          <a:p>
            <a:r>
              <a:rPr lang="zh-CN" altLang="en-US" dirty="0"/>
              <a:t>多血供肿瘤，</a:t>
            </a:r>
            <a:r>
              <a:rPr lang="zh-CN" altLang="en-US" dirty="0">
                <a:solidFill>
                  <a:schemeClr val="hlink"/>
                </a:solidFill>
              </a:rPr>
              <a:t>均匀性增强</a:t>
            </a:r>
            <a:r>
              <a:rPr lang="zh-CN" altLang="en-US" dirty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1224136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女，</a:t>
            </a:r>
            <a:r>
              <a:rPr lang="en-US" altLang="zh-CN" sz="2400" dirty="0" smtClean="0"/>
              <a:t>51</a:t>
            </a:r>
            <a:r>
              <a:rPr lang="zh-CN" altLang="en-US" sz="2400" dirty="0" smtClean="0"/>
              <a:t>岁，咳嗽，发热，胸背痛</a:t>
            </a:r>
            <a:r>
              <a:rPr lang="en-US" altLang="zh-CN" sz="2400" dirty="0" smtClean="0"/>
              <a:t>1</a:t>
            </a:r>
            <a:r>
              <a:rPr lang="zh-CN" altLang="en-US" sz="2400" dirty="0" smtClean="0"/>
              <a:t>月余</a:t>
            </a:r>
            <a:endParaRPr lang="en-US" altLang="zh-CN" sz="2400" dirty="0" smtClean="0"/>
          </a:p>
          <a:p>
            <a:r>
              <a:rPr lang="zh-CN" altLang="en-US" sz="2400" dirty="0" smtClean="0"/>
              <a:t>手术病理，中间段支气管粘膜下类癌</a:t>
            </a:r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r="4212" b="7096"/>
          <a:stretch/>
        </p:blipFill>
        <p:spPr>
          <a:xfrm>
            <a:off x="755576" y="1506488"/>
            <a:ext cx="7172326" cy="46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9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男，</a:t>
            </a:r>
            <a:r>
              <a:rPr lang="en-US" altLang="zh-CN" sz="2400" dirty="0" smtClean="0"/>
              <a:t>26</a:t>
            </a:r>
            <a:r>
              <a:rPr lang="zh-CN" altLang="en-US" sz="2400" dirty="0" smtClean="0"/>
              <a:t>岁。咳嗽，痰中带血</a:t>
            </a:r>
            <a:r>
              <a:rPr lang="en-US" altLang="zh-CN" sz="2400" dirty="0" smtClean="0"/>
              <a:t>1</a:t>
            </a:r>
            <a:r>
              <a:rPr lang="zh-CN" altLang="en-US" sz="2400" dirty="0" smtClean="0"/>
              <a:t>月余。</a:t>
            </a:r>
            <a:endParaRPr lang="en-US" altLang="zh-CN" sz="2400" dirty="0" smtClean="0"/>
          </a:p>
          <a:p>
            <a:r>
              <a:rPr lang="zh-CN" altLang="en-US" sz="2400" dirty="0" smtClean="0"/>
              <a:t>手术病理，右肺下叶类癌，肿瘤侵透支气管壁达周围肺</a:t>
            </a:r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" b="15377"/>
          <a:stretch/>
        </p:blipFill>
        <p:spPr>
          <a:xfrm>
            <a:off x="465237" y="1556792"/>
            <a:ext cx="7740352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鉴别诊断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800" dirty="0" smtClean="0"/>
              <a:t>中央型主要</a:t>
            </a:r>
            <a:r>
              <a:rPr lang="zh-CN" altLang="en-US" sz="2800" dirty="0"/>
              <a:t>与支气管肺癌鉴别。</a:t>
            </a:r>
          </a:p>
          <a:p>
            <a:pPr>
              <a:lnSpc>
                <a:spcPct val="90000"/>
              </a:lnSpc>
            </a:pPr>
            <a:r>
              <a:rPr lang="zh-CN" altLang="en-US" sz="2800" dirty="0"/>
              <a:t>早期均因肿瘤较小，只表现为肺炎或肺不张。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sz="2800" dirty="0"/>
              <a:t>1</a:t>
            </a:r>
            <a:r>
              <a:rPr lang="zh-CN" altLang="en-US" sz="2800" dirty="0"/>
              <a:t>、</a:t>
            </a:r>
            <a:r>
              <a:rPr lang="en-US" altLang="zh-CN" sz="2800" dirty="0"/>
              <a:t>TC</a:t>
            </a:r>
            <a:r>
              <a:rPr lang="zh-CN" altLang="en-US" sz="2800" dirty="0"/>
              <a:t>是低度恶性肿瘤，进展慢，肺炎或肺不张反复出现，常在数年内肺内病变多无变化。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 sz="2800" dirty="0"/>
              <a:t>    中央型支气管肺癌，早期相似，进展快，</a:t>
            </a:r>
            <a:r>
              <a:rPr lang="en-US" altLang="zh-CN" sz="2800" dirty="0"/>
              <a:t>3-6</a:t>
            </a:r>
            <a:r>
              <a:rPr lang="zh-CN" altLang="en-US" sz="2800" dirty="0"/>
              <a:t>月可出现肺门区小肿瘤影。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sz="2800" dirty="0"/>
              <a:t>2</a:t>
            </a:r>
            <a:r>
              <a:rPr lang="zh-CN" altLang="en-US" sz="2800" dirty="0"/>
              <a:t>、支气管断层或成像，</a:t>
            </a:r>
            <a:r>
              <a:rPr lang="en-US" altLang="zh-CN" sz="2800" dirty="0"/>
              <a:t>TC</a:t>
            </a:r>
            <a:r>
              <a:rPr lang="zh-CN" altLang="en-US" sz="2800" dirty="0"/>
              <a:t>多表现为支气管腔内肿物，而肺癌表现为管壁的不规则增厚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 sz="2800" dirty="0"/>
              <a:t>与其他支气管腔内良性肿瘤鉴别困囊，依靠支气管镜及活检。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周围型</a:t>
            </a:r>
            <a:r>
              <a:rPr lang="en-US" altLang="zh-CN"/>
              <a:t>TC</a:t>
            </a:r>
            <a:r>
              <a:rPr lang="zh-CN" altLang="en-US"/>
              <a:t>，与其他良性肿瘤鉴别困难，依赖穿刺活检。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548680"/>
            <a:ext cx="2664296" cy="5544616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男，</a:t>
            </a:r>
            <a:r>
              <a:rPr lang="en-US" altLang="zh-CN" sz="2400" dirty="0" smtClean="0"/>
              <a:t>60</a:t>
            </a:r>
            <a:r>
              <a:rPr lang="zh-CN" altLang="en-US" sz="2400" dirty="0" smtClean="0"/>
              <a:t>岁，刺激性咳嗽</a:t>
            </a:r>
            <a:r>
              <a:rPr lang="en-US" altLang="zh-CN" sz="2400" dirty="0" smtClean="0"/>
              <a:t>2</a:t>
            </a:r>
            <a:r>
              <a:rPr lang="zh-CN" altLang="en-US" sz="2400" dirty="0" smtClean="0"/>
              <a:t>月。</a:t>
            </a:r>
            <a:endParaRPr lang="en-US" altLang="zh-CN" sz="2400" dirty="0" smtClean="0"/>
          </a:p>
          <a:p>
            <a:r>
              <a:rPr lang="zh-CN" altLang="en-US" sz="2400" dirty="0" smtClean="0"/>
              <a:t>右上叶尖端支气管近端管壁增厚，管腔略狭窄。远端未见阻塞改变。</a:t>
            </a:r>
            <a:endParaRPr lang="en-US" altLang="zh-CN" sz="2400" dirty="0" smtClean="0"/>
          </a:p>
          <a:p>
            <a:r>
              <a:rPr lang="zh-CN" altLang="en-US" sz="2400" dirty="0" smtClean="0"/>
              <a:t>手术病理，低分化腺癌。</a:t>
            </a:r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1820" y="800708"/>
            <a:ext cx="633670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定义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肺神经内分泌癌约占肺肿瘤的</a:t>
            </a:r>
            <a:r>
              <a:rPr lang="en-US" altLang="zh-CN" dirty="0"/>
              <a:t>25%</a:t>
            </a:r>
            <a:r>
              <a:rPr lang="zh-CN" altLang="en-US" dirty="0"/>
              <a:t>，是由</a:t>
            </a:r>
            <a:r>
              <a:rPr lang="zh-CN" altLang="en-US" dirty="0" smtClean="0"/>
              <a:t>支气管树粘膜上皮及</a:t>
            </a:r>
            <a:r>
              <a:rPr lang="zh-CN" altLang="en-US" dirty="0"/>
              <a:t>粘膜下腺体中的神经内分泌细胞（</a:t>
            </a:r>
            <a:r>
              <a:rPr lang="en-US" altLang="zh-CN" dirty="0" err="1"/>
              <a:t>Kulchitsky</a:t>
            </a:r>
            <a:r>
              <a:rPr lang="zh-CN" altLang="en-US" dirty="0"/>
              <a:t>细胞）发生的肺肿瘤，其恶性程度不等，预后差异大。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三、肺非典型类癌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/>
              <a:t>【</a:t>
            </a:r>
            <a:r>
              <a:rPr lang="zh-CN" altLang="en-US" sz="2800"/>
              <a:t>病理</a:t>
            </a:r>
            <a:r>
              <a:rPr lang="en-US" altLang="zh-CN" sz="2800"/>
              <a:t>】AC</a:t>
            </a:r>
            <a:r>
              <a:rPr lang="zh-CN" altLang="en-US" sz="2800"/>
              <a:t>是不同于</a:t>
            </a:r>
            <a:r>
              <a:rPr lang="en-US" altLang="zh-CN" sz="2800"/>
              <a:t>TC</a:t>
            </a:r>
            <a:r>
              <a:rPr lang="zh-CN" altLang="en-US" sz="2800"/>
              <a:t>的一种疾患，①瘤巢中心坏死；②核分裂像多见；③免疫组化</a:t>
            </a:r>
            <a:r>
              <a:rPr lang="en-US" altLang="zh-CN" sz="2800"/>
              <a:t>NSE</a:t>
            </a:r>
            <a:r>
              <a:rPr lang="zh-CN" altLang="en-US" sz="2800"/>
              <a:t>及</a:t>
            </a:r>
            <a:r>
              <a:rPr lang="en-US" altLang="zh-CN" sz="2800"/>
              <a:t>CgA</a:t>
            </a:r>
            <a:r>
              <a:rPr lang="zh-CN" altLang="en-US" sz="2800"/>
              <a:t>阳性反应。</a:t>
            </a:r>
          </a:p>
          <a:p>
            <a:r>
              <a:rPr lang="en-US" altLang="zh-CN" sz="2800"/>
              <a:t>【</a:t>
            </a:r>
            <a:r>
              <a:rPr lang="zh-CN" altLang="en-US" sz="2800"/>
              <a:t>临床</a:t>
            </a:r>
            <a:r>
              <a:rPr lang="en-US" altLang="zh-CN" sz="2800"/>
              <a:t>】</a:t>
            </a:r>
            <a:r>
              <a:rPr lang="zh-CN" altLang="en-US" sz="2800"/>
              <a:t>多发生于</a:t>
            </a:r>
            <a:r>
              <a:rPr lang="en-US" altLang="zh-CN" sz="2800"/>
              <a:t>60</a:t>
            </a:r>
            <a:r>
              <a:rPr lang="zh-CN" altLang="en-US" sz="2800"/>
              <a:t>岁以上老年病人，主要呼吸道症状为咳嗽、咳痰、咯血及胸痛等。</a:t>
            </a:r>
          </a:p>
          <a:p>
            <a:r>
              <a:rPr lang="en-US" altLang="zh-CN" sz="2800"/>
              <a:t>AC</a:t>
            </a:r>
            <a:r>
              <a:rPr lang="zh-CN" altLang="en-US" sz="2800"/>
              <a:t>多发生于肺的周边部，中央型少见，多数较小，</a:t>
            </a:r>
            <a:r>
              <a:rPr lang="en-US" altLang="zh-CN" sz="2800"/>
              <a:t>4cm</a:t>
            </a:r>
            <a:r>
              <a:rPr lang="zh-CN" altLang="en-US" sz="2800"/>
              <a:t>以下。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影像表现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/>
              <a:t>参考性诊断意见（李铁一）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/>
              <a:t> </a:t>
            </a:r>
            <a:r>
              <a:rPr lang="en-US" altLang="zh-CN"/>
              <a:t>1</a:t>
            </a:r>
            <a:r>
              <a:rPr lang="zh-CN" altLang="en-US"/>
              <a:t>、病人年龄较大，</a:t>
            </a:r>
            <a:r>
              <a:rPr lang="en-US" altLang="zh-CN"/>
              <a:t>50-60</a:t>
            </a:r>
            <a:r>
              <a:rPr lang="zh-CN" altLang="en-US"/>
              <a:t>较为多见；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/>
              <a:t> </a:t>
            </a:r>
            <a:r>
              <a:rPr lang="en-US" altLang="zh-CN"/>
              <a:t>2</a:t>
            </a:r>
            <a:r>
              <a:rPr lang="zh-CN" altLang="en-US"/>
              <a:t>、肺实质内肿块，多数较大，以</a:t>
            </a:r>
            <a:r>
              <a:rPr lang="en-US" altLang="zh-CN"/>
              <a:t>5-6cm</a:t>
            </a:r>
            <a:r>
              <a:rPr lang="zh-CN" altLang="en-US"/>
              <a:t>多见；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/>
              <a:t> </a:t>
            </a:r>
            <a:r>
              <a:rPr lang="en-US" altLang="zh-CN"/>
              <a:t>3</a:t>
            </a:r>
            <a:r>
              <a:rPr lang="zh-CN" altLang="en-US"/>
              <a:t>、肿瘤内部坏死多见，周围阻塞性肺炎明显。（较小就可坏死，但发现时病灶多数较大）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/>
              <a:t> </a:t>
            </a:r>
            <a:r>
              <a:rPr lang="en-US" altLang="zh-CN"/>
              <a:t>4</a:t>
            </a:r>
            <a:r>
              <a:rPr lang="zh-CN" altLang="en-US"/>
              <a:t>、肺门及纵膈淋巴结转移多见；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CN" altLang="en-US"/>
              <a:t> </a:t>
            </a:r>
            <a:r>
              <a:rPr lang="en-US" altLang="zh-CN"/>
              <a:t>5</a:t>
            </a:r>
            <a:r>
              <a:rPr lang="zh-CN" altLang="en-US"/>
              <a:t>、短期迅速增大，</a:t>
            </a:r>
            <a:r>
              <a:rPr lang="en-US" altLang="zh-CN"/>
              <a:t>2</a:t>
            </a:r>
            <a:r>
              <a:rPr lang="zh-CN" altLang="en-US"/>
              <a:t>周内瘤体可增一倍以上。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3744416"/>
          </a:xfrm>
        </p:spPr>
        <p:txBody>
          <a:bodyPr/>
          <a:lstStyle/>
          <a:p>
            <a:r>
              <a:rPr lang="zh-CN" altLang="en-US" dirty="0" smtClean="0"/>
              <a:t>男，</a:t>
            </a:r>
            <a:r>
              <a:rPr lang="en-US" altLang="zh-CN" dirty="0" smtClean="0"/>
              <a:t>65</a:t>
            </a:r>
            <a:r>
              <a:rPr lang="zh-CN" altLang="en-US" dirty="0" smtClean="0"/>
              <a:t>岁，咳嗽，咳痰，痰中带血</a:t>
            </a:r>
            <a:r>
              <a:rPr lang="en-US" altLang="zh-CN" dirty="0" smtClean="0"/>
              <a:t>1</a:t>
            </a:r>
            <a:r>
              <a:rPr lang="zh-CN" altLang="en-US" dirty="0" smtClean="0"/>
              <a:t>月余，气促</a:t>
            </a:r>
            <a:r>
              <a:rPr lang="en-US" altLang="zh-CN" dirty="0" smtClean="0"/>
              <a:t>9</a:t>
            </a:r>
            <a:r>
              <a:rPr lang="zh-CN" altLang="en-US" dirty="0" smtClean="0"/>
              <a:t>天。（</a:t>
            </a:r>
            <a:r>
              <a:rPr lang="en-US" altLang="zh-CN" dirty="0" smtClean="0"/>
              <a:t>CT0342416A</a:t>
            </a:r>
            <a:r>
              <a:rPr lang="zh-CN" altLang="en-US" dirty="0" smtClean="0"/>
              <a:t>附一）</a:t>
            </a:r>
            <a:endParaRPr lang="en-US" altLang="zh-CN" dirty="0" smtClean="0"/>
          </a:p>
          <a:p>
            <a:r>
              <a:rPr lang="zh-CN" altLang="en-US" dirty="0"/>
              <a:t>冻后及冻余石蜡报告：</a:t>
            </a:r>
          </a:p>
          <a:p>
            <a:r>
              <a:rPr lang="zh-CN" altLang="en-US" dirty="0"/>
              <a:t>（左肺）神经内分泌肿瘤，结合免疫组化考虑非典型类癌，侵及周围肺组织</a:t>
            </a:r>
            <a:r>
              <a:rPr lang="zh-CN" altLang="en-US" dirty="0" smtClean="0"/>
              <a:t>。支气管</a:t>
            </a:r>
            <a:r>
              <a:rPr lang="zh-CN" altLang="en-US" dirty="0"/>
              <a:t>断端净。</a:t>
            </a:r>
          </a:p>
          <a:p>
            <a:pPr marL="13716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882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19133" r="-2200" b="18564"/>
          <a:stretch/>
        </p:blipFill>
        <p:spPr bwMode="auto">
          <a:xfrm>
            <a:off x="92073" y="188640"/>
            <a:ext cx="4686300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19497" r="5876" b="19675"/>
          <a:stretch/>
        </p:blipFill>
        <p:spPr bwMode="auto">
          <a:xfrm>
            <a:off x="4625465" y="188640"/>
            <a:ext cx="425767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" t="12909" r="4892" b="20123"/>
          <a:stretch/>
        </p:blipFill>
        <p:spPr bwMode="auto">
          <a:xfrm>
            <a:off x="92074" y="3203303"/>
            <a:ext cx="462280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t="13582" r="6781" b="17973"/>
          <a:stretch/>
        </p:blipFill>
        <p:spPr bwMode="auto">
          <a:xfrm>
            <a:off x="4634569" y="3131865"/>
            <a:ext cx="4248572" cy="331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5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t="13583" r="13041" b="14075"/>
          <a:stretch/>
        </p:blipFill>
        <p:spPr bwMode="auto">
          <a:xfrm>
            <a:off x="4365750" y="2420888"/>
            <a:ext cx="4509366" cy="42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t="14114" r="6891" b="15021"/>
          <a:stretch/>
        </p:blipFill>
        <p:spPr bwMode="auto">
          <a:xfrm>
            <a:off x="17735" y="23440"/>
            <a:ext cx="4685080" cy="383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80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男，</a:t>
            </a:r>
            <a:r>
              <a:rPr lang="en-US" altLang="zh-CN" dirty="0" smtClean="0"/>
              <a:t>66</a:t>
            </a:r>
            <a:r>
              <a:rPr lang="zh-CN" altLang="en-US" dirty="0" smtClean="0"/>
              <a:t>岁，反复</a:t>
            </a:r>
            <a:r>
              <a:rPr lang="zh-CN" altLang="en-US" dirty="0"/>
              <a:t>咳嗽、咳痰</a:t>
            </a:r>
            <a:r>
              <a:rPr lang="en-US" altLang="zh-CN" dirty="0"/>
              <a:t>5</a:t>
            </a:r>
            <a:r>
              <a:rPr lang="zh-CN" altLang="en-US" dirty="0"/>
              <a:t>月，加剧伴气促</a:t>
            </a:r>
            <a:r>
              <a:rPr lang="en-US" altLang="zh-CN" dirty="0"/>
              <a:t>10</a:t>
            </a:r>
            <a:r>
              <a:rPr lang="zh-CN" altLang="en-US" dirty="0"/>
              <a:t>余天。 </a:t>
            </a:r>
            <a:endParaRPr lang="en-US" altLang="zh-CN" dirty="0" smtClean="0"/>
          </a:p>
          <a:p>
            <a:r>
              <a:rPr lang="zh-CN" altLang="en-US" dirty="0"/>
              <a:t>肺穿刺活检病理示：（左上肺肿物穿刺组织</a:t>
            </a:r>
            <a:r>
              <a:rPr lang="zh-CN" altLang="en-US" dirty="0" smtClean="0"/>
              <a:t>）</a:t>
            </a:r>
            <a:r>
              <a:rPr lang="zh-CN" altLang="en-US" dirty="0"/>
              <a:t>腺癌</a:t>
            </a:r>
            <a:r>
              <a:rPr lang="zh-CN" altLang="en-US" dirty="0" smtClean="0"/>
              <a:t>，</a:t>
            </a:r>
            <a:r>
              <a:rPr lang="zh-CN" altLang="en-US" dirty="0"/>
              <a:t>结合免疫组化结果倾向肺小细胞</a:t>
            </a:r>
            <a:r>
              <a:rPr lang="zh-CN" altLang="en-US" dirty="0" smtClean="0"/>
              <a:t>肺癌。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39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74" y="332656"/>
            <a:ext cx="9154773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77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男，</a:t>
            </a:r>
            <a:r>
              <a:rPr lang="en-US" altLang="zh-CN" dirty="0" smtClean="0"/>
              <a:t>48</a:t>
            </a:r>
            <a:r>
              <a:rPr lang="zh-CN" altLang="en-US" dirty="0" smtClean="0"/>
              <a:t>岁，咳嗽</a:t>
            </a:r>
            <a:r>
              <a:rPr lang="zh-CN" altLang="en-US" dirty="0"/>
              <a:t>、咳痰</a:t>
            </a:r>
            <a:r>
              <a:rPr lang="en-US" altLang="zh-CN" dirty="0"/>
              <a:t>4</a:t>
            </a:r>
            <a:r>
              <a:rPr lang="zh-CN" altLang="en-US" dirty="0"/>
              <a:t>月</a:t>
            </a:r>
            <a:r>
              <a:rPr lang="zh-CN" altLang="en-US" dirty="0" smtClean="0"/>
              <a:t>余。（</a:t>
            </a:r>
            <a:r>
              <a:rPr lang="en-US" altLang="zh-CN" dirty="0" smtClean="0"/>
              <a:t>CT0293922</a:t>
            </a:r>
            <a:r>
              <a:rPr lang="zh-CN" altLang="en-US" dirty="0" smtClean="0"/>
              <a:t>）</a:t>
            </a:r>
            <a:endParaRPr lang="en-US" altLang="zh-CN" dirty="0"/>
          </a:p>
          <a:p>
            <a:r>
              <a:rPr lang="zh-CN" altLang="en-US" dirty="0" smtClean="0"/>
              <a:t>术</a:t>
            </a:r>
            <a:r>
              <a:rPr lang="zh-CN" altLang="en-US" dirty="0"/>
              <a:t>后病理示：（左下肺）非典型类癌，侵及周围肺组织伴坏死。支气管断端净。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634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409950"/>
            <a:ext cx="161925" cy="3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4" y="404664"/>
            <a:ext cx="876908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1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6634"/>
            <a:ext cx="8786757" cy="578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97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电镜下，肿瘤结构中含有神经内分泌颗粒（</a:t>
            </a:r>
            <a:r>
              <a:rPr lang="en-US" altLang="zh-CN"/>
              <a:t>NSG</a:t>
            </a:r>
            <a:r>
              <a:rPr lang="zh-CN" altLang="en-US"/>
              <a:t>）</a:t>
            </a:r>
          </a:p>
          <a:p>
            <a:r>
              <a:rPr lang="zh-CN" altLang="en-US"/>
              <a:t>免疫组化，</a:t>
            </a:r>
            <a:r>
              <a:rPr lang="zh-CN" altLang="en-US">
                <a:solidFill>
                  <a:schemeClr val="hlink"/>
                </a:solidFill>
              </a:rPr>
              <a:t>神经元特异性烯醇酶</a:t>
            </a:r>
            <a:r>
              <a:rPr lang="zh-CN" altLang="en-US"/>
              <a:t>（</a:t>
            </a:r>
            <a:r>
              <a:rPr lang="en-US" altLang="zh-CN"/>
              <a:t>NSE</a:t>
            </a:r>
            <a:r>
              <a:rPr lang="zh-CN" altLang="en-US"/>
              <a:t>）、嗜铬颗粒蛋白</a:t>
            </a:r>
            <a:r>
              <a:rPr lang="en-US" altLang="zh-CN"/>
              <a:t>A</a:t>
            </a:r>
            <a:r>
              <a:rPr lang="zh-CN" altLang="en-US"/>
              <a:t>（</a:t>
            </a:r>
            <a:r>
              <a:rPr lang="en-US" altLang="zh-CN"/>
              <a:t>CgA</a:t>
            </a:r>
            <a:r>
              <a:rPr lang="zh-CN" altLang="en-US"/>
              <a:t>）阳性。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8356"/>
            <a:ext cx="875243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0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关于</a:t>
            </a:r>
            <a:r>
              <a:rPr lang="en-US" altLang="zh-CN"/>
              <a:t>AC</a:t>
            </a:r>
            <a:r>
              <a:rPr lang="zh-CN" altLang="en-US"/>
              <a:t>坏死，很多病例发现较小球形阴影，</a:t>
            </a:r>
            <a:r>
              <a:rPr lang="en-US" altLang="zh-CN"/>
              <a:t>CT</a:t>
            </a:r>
            <a:r>
              <a:rPr lang="zh-CN" altLang="en-US"/>
              <a:t>值</a:t>
            </a:r>
            <a:r>
              <a:rPr lang="en-US" altLang="zh-CN"/>
              <a:t>20HU</a:t>
            </a:r>
            <a:r>
              <a:rPr lang="zh-CN" altLang="en-US"/>
              <a:t>，病例证实肿瘤内部坏死。</a:t>
            </a:r>
          </a:p>
          <a:p>
            <a:r>
              <a:rPr lang="zh-CN" altLang="en-US"/>
              <a:t>倍增问题，一般认为倍增时间</a:t>
            </a:r>
            <a:r>
              <a:rPr lang="en-US" altLang="zh-CN"/>
              <a:t>&gt;2</a:t>
            </a:r>
            <a:r>
              <a:rPr lang="zh-CN" altLang="en-US"/>
              <a:t>年或</a:t>
            </a:r>
            <a:r>
              <a:rPr lang="en-US" altLang="zh-CN"/>
              <a:t>&lt;2</a:t>
            </a:r>
            <a:r>
              <a:rPr lang="zh-CN" altLang="en-US"/>
              <a:t>周以良性可能性大，在这里</a:t>
            </a:r>
            <a:r>
              <a:rPr lang="en-US" altLang="zh-CN"/>
              <a:t>AC</a:t>
            </a:r>
            <a:r>
              <a:rPr lang="zh-CN" altLang="en-US"/>
              <a:t>例外。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鉴别诊断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周围型肺癌中鳞状细胞癌及大细胞癌鉴别</a:t>
            </a:r>
          </a:p>
          <a:p>
            <a:r>
              <a:rPr lang="zh-CN" altLang="en-US"/>
              <a:t>鳞状细胞癌，肿瘤内部常有坏死，但淋巴结转移不明显，病灶周围炎亦不如</a:t>
            </a:r>
            <a:r>
              <a:rPr lang="en-US" altLang="zh-CN"/>
              <a:t>AC</a:t>
            </a:r>
            <a:r>
              <a:rPr lang="zh-CN" altLang="en-US"/>
              <a:t>明显。</a:t>
            </a:r>
          </a:p>
          <a:p>
            <a:r>
              <a:rPr lang="zh-CN" altLang="en-US"/>
              <a:t>大细胞肺癌，肿块影与</a:t>
            </a:r>
            <a:r>
              <a:rPr lang="en-US" altLang="zh-CN"/>
              <a:t>AC</a:t>
            </a:r>
            <a:r>
              <a:rPr lang="zh-CN" altLang="en-US"/>
              <a:t>相似，肺门及纵膈淋巴结转移也多见，内部坏死不如</a:t>
            </a:r>
            <a:r>
              <a:rPr lang="en-US" altLang="zh-CN"/>
              <a:t>AC</a:t>
            </a:r>
            <a:r>
              <a:rPr lang="zh-CN" altLang="en-US"/>
              <a:t>明显。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四、肺小细胞神经内分泌癌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因小细胞肺癌中</a:t>
            </a:r>
            <a:r>
              <a:rPr lang="en-US" altLang="zh-CN"/>
              <a:t>2/3</a:t>
            </a:r>
            <a:r>
              <a:rPr lang="zh-CN" altLang="en-US"/>
              <a:t>病例中还有</a:t>
            </a:r>
            <a:r>
              <a:rPr lang="en-US" altLang="zh-CN"/>
              <a:t>NSG</a:t>
            </a:r>
            <a:r>
              <a:rPr lang="zh-CN" altLang="en-US"/>
              <a:t>，所以</a:t>
            </a:r>
            <a:r>
              <a:rPr lang="en-US" altLang="zh-CN"/>
              <a:t>SCNEC</a:t>
            </a:r>
            <a:r>
              <a:rPr lang="zh-CN" altLang="en-US"/>
              <a:t>可以等同于小细胞肺癌。影像学表现相似，无特殊征象。</a:t>
            </a:r>
          </a:p>
          <a:p>
            <a:r>
              <a:rPr lang="zh-CN" altLang="en-US"/>
              <a:t>是肺神经内分泌肿瘤中恶性程度最高的亚型。生长快，早期广泛转移。也是肺癌中出现伴瘤综合征最多的一种亚型。</a:t>
            </a:r>
          </a:p>
          <a:p>
            <a:endParaRPr lang="zh-CN" altLang="en-US" sz="2000"/>
          </a:p>
          <a:p>
            <a:r>
              <a:rPr lang="zh-CN" altLang="en-US" sz="1800">
                <a:solidFill>
                  <a:schemeClr val="hlink"/>
                </a:solidFill>
              </a:rPr>
              <a:t>伴瘤综合征，伴瘤内分泌综合征，也称异位激素综合征，是指肿瘤产生激素或激素样多肽引起的内分泌功能紊乱。包括源于肺内分泌组织的肿瘤产生了某种激素，或源于内分泌组织的肿瘤产生了除正常激素外的其他激素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影像学表现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多为中心性生长，少见周围型，肿瘤较大，多为</a:t>
            </a:r>
            <a:r>
              <a:rPr lang="en-US" altLang="zh-CN" dirty="0"/>
              <a:t>4-5cm</a:t>
            </a:r>
            <a:r>
              <a:rPr lang="zh-CN" altLang="en-US" dirty="0"/>
              <a:t>左右，边缘模糊不清，常侵犯纵隔，可压迫气管和血管，造成阻塞性改变。纵隔及肺门淋巴结转移灶，形成肺门区肿块。可合并肝及肾上腺转移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/>
              <a:t>影像</a:t>
            </a:r>
            <a:r>
              <a:rPr lang="zh-CN" altLang="en-US" dirty="0" smtClean="0"/>
              <a:t>学表现与</a:t>
            </a:r>
            <a:r>
              <a:rPr lang="en-US" altLang="zh-CN" dirty="0" smtClean="0"/>
              <a:t>AC</a:t>
            </a:r>
            <a:r>
              <a:rPr lang="zh-CN" altLang="en-US" dirty="0" smtClean="0"/>
              <a:t>相似。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44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病例一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男，</a:t>
            </a:r>
            <a:r>
              <a:rPr lang="en-US" altLang="zh-CN" dirty="0"/>
              <a:t>68</a:t>
            </a:r>
            <a:r>
              <a:rPr lang="zh-CN" altLang="en-US" dirty="0"/>
              <a:t>岁，间歇性咳嗽、咳痰</a:t>
            </a:r>
            <a:r>
              <a:rPr lang="en-US" altLang="zh-CN" dirty="0"/>
              <a:t>2</a:t>
            </a:r>
            <a:r>
              <a:rPr lang="zh-CN" altLang="en-US" dirty="0"/>
              <a:t>个月。（</a:t>
            </a:r>
            <a:r>
              <a:rPr lang="en-US" altLang="zh-CN" dirty="0"/>
              <a:t>CT0408277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（右下肺）恶性上皮性肿瘤，结合免疫组化结果，考虑小细胞神经内分泌癌伴大片坏死，侵及周围肺组织及小支气管，紧邻肺被膜。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750885" cy="571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9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2" y="404664"/>
            <a:ext cx="905101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4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7" y="561256"/>
            <a:ext cx="3838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069" y="548680"/>
            <a:ext cx="4565785" cy="475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7770"/>
            <a:ext cx="3424002" cy="605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78" y="260648"/>
            <a:ext cx="341300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0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病理分类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CN" sz="2400"/>
              <a:t>1993</a:t>
            </a:r>
            <a:r>
              <a:rPr lang="zh-CN" altLang="en-US" sz="2400"/>
              <a:t>年有学者建议对</a:t>
            </a:r>
            <a:r>
              <a:rPr lang="en-US" altLang="zh-CN" sz="2400"/>
              <a:t>NEC</a:t>
            </a:r>
            <a:r>
              <a:rPr lang="zh-CN" altLang="en-US" sz="2400"/>
              <a:t>采用以下分类方法。</a:t>
            </a:r>
          </a:p>
          <a:p>
            <a:pPr>
              <a:lnSpc>
                <a:spcPct val="80000"/>
              </a:lnSpc>
            </a:pPr>
            <a:r>
              <a:rPr lang="en-US" altLang="zh-CN" sz="2000"/>
              <a:t>1</a:t>
            </a:r>
            <a:r>
              <a:rPr lang="zh-CN" altLang="en-US" sz="2000"/>
              <a:t>、 </a:t>
            </a:r>
            <a:r>
              <a:rPr lang="zh-CN" altLang="en-US" sz="2400"/>
              <a:t>良性神经内分泌瘤</a:t>
            </a:r>
            <a:r>
              <a:rPr lang="zh-CN" altLang="en-US" sz="1800"/>
              <a:t>（</a:t>
            </a:r>
            <a:r>
              <a:rPr lang="en-US" altLang="zh-CN" sz="1800"/>
              <a:t>begnign neuroendocrine tumor</a:t>
            </a:r>
            <a:r>
              <a:rPr lang="zh-CN" altLang="en-US" sz="1800"/>
              <a:t>，</a:t>
            </a:r>
            <a:r>
              <a:rPr lang="en-US" altLang="zh-CN" sz="1800"/>
              <a:t>BNET</a:t>
            </a:r>
            <a:r>
              <a:rPr lang="zh-CN" altLang="en-US" sz="1800"/>
              <a:t>）</a:t>
            </a:r>
          </a:p>
          <a:p>
            <a:pPr>
              <a:lnSpc>
                <a:spcPct val="80000"/>
              </a:lnSpc>
            </a:pPr>
            <a:r>
              <a:rPr lang="en-US" altLang="zh-CN" sz="2000"/>
              <a:t>2</a:t>
            </a:r>
            <a:r>
              <a:rPr lang="zh-CN" altLang="en-US" sz="2000"/>
              <a:t>、 </a:t>
            </a:r>
            <a:r>
              <a:rPr lang="zh-CN" altLang="en-US" sz="2400"/>
              <a:t>神经内分泌癌</a:t>
            </a:r>
            <a:r>
              <a:rPr lang="zh-CN" altLang="en-US" sz="1800"/>
              <a:t>（</a:t>
            </a:r>
            <a:r>
              <a:rPr lang="en-US" altLang="zh-CN" sz="1800"/>
              <a:t>neuroendocrine carcinoma</a:t>
            </a:r>
            <a:r>
              <a:rPr lang="zh-CN" altLang="en-US" sz="1800"/>
              <a:t>，</a:t>
            </a:r>
            <a:r>
              <a:rPr lang="en-US" altLang="zh-CN" sz="1800"/>
              <a:t>NEC</a:t>
            </a:r>
            <a:r>
              <a:rPr lang="zh-CN" altLang="en-US" sz="1800"/>
              <a:t>）</a:t>
            </a:r>
            <a:r>
              <a:rPr lang="zh-CN" altLang="en-US" sz="2000"/>
              <a:t> </a:t>
            </a:r>
          </a:p>
          <a:p>
            <a:pPr>
              <a:lnSpc>
                <a:spcPct val="80000"/>
              </a:lnSpc>
            </a:pPr>
            <a:r>
              <a:rPr lang="zh-CN" altLang="en-US" sz="2400"/>
              <a:t>典型类癌</a:t>
            </a:r>
            <a:r>
              <a:rPr lang="zh-CN" altLang="en-US" sz="1800"/>
              <a:t>（</a:t>
            </a:r>
            <a:r>
              <a:rPr lang="en-US" altLang="zh-CN" sz="1800"/>
              <a:t>typical carcinoid</a:t>
            </a:r>
            <a:r>
              <a:rPr lang="zh-CN" altLang="en-US" sz="1800"/>
              <a:t>。</a:t>
            </a:r>
            <a:r>
              <a:rPr lang="en-US" altLang="zh-CN" sz="1800"/>
              <a:t>TC</a:t>
            </a:r>
            <a:r>
              <a:rPr lang="zh-CN" altLang="en-US" sz="1800"/>
              <a:t>）</a:t>
            </a:r>
          </a:p>
          <a:p>
            <a:pPr>
              <a:lnSpc>
                <a:spcPct val="80000"/>
              </a:lnSpc>
            </a:pPr>
            <a:r>
              <a:rPr lang="zh-CN" altLang="en-US" sz="2400"/>
              <a:t>不典型类癌</a:t>
            </a:r>
            <a:r>
              <a:rPr lang="zh-CN" altLang="en-US" sz="1800"/>
              <a:t>（</a:t>
            </a:r>
            <a:r>
              <a:rPr lang="en-US" altLang="zh-CN" sz="1800"/>
              <a:t>atypical carcinoid  AC</a:t>
            </a:r>
            <a:r>
              <a:rPr lang="zh-CN" altLang="en-US" sz="1800"/>
              <a:t>）</a:t>
            </a:r>
          </a:p>
          <a:p>
            <a:pPr>
              <a:lnSpc>
                <a:spcPct val="80000"/>
              </a:lnSpc>
            </a:pPr>
            <a:r>
              <a:rPr lang="zh-CN" altLang="en-US" sz="2400"/>
              <a:t>小细胞神经内分泌癌</a:t>
            </a:r>
            <a:r>
              <a:rPr lang="zh-CN" altLang="en-US" sz="1800"/>
              <a:t>（</a:t>
            </a:r>
            <a:r>
              <a:rPr lang="en-US" altLang="zh-CN" sz="1800"/>
              <a:t>small cell neuroendocrine carcinoma</a:t>
            </a:r>
            <a:r>
              <a:rPr lang="zh-CN" altLang="en-US" sz="1800"/>
              <a:t>，</a:t>
            </a:r>
            <a:r>
              <a:rPr lang="en-US" altLang="zh-CN" sz="1800"/>
              <a:t>SCNEC</a:t>
            </a:r>
            <a:r>
              <a:rPr lang="zh-CN" altLang="en-US" sz="1800"/>
              <a:t>）</a:t>
            </a:r>
          </a:p>
          <a:p>
            <a:pPr>
              <a:lnSpc>
                <a:spcPct val="80000"/>
              </a:lnSpc>
            </a:pPr>
            <a:r>
              <a:rPr lang="zh-CN" altLang="en-US" sz="2400"/>
              <a:t>大细胞神经内分泌癌</a:t>
            </a:r>
            <a:r>
              <a:rPr lang="zh-CN" altLang="en-US" sz="1800"/>
              <a:t>（</a:t>
            </a:r>
            <a:r>
              <a:rPr lang="en-US" altLang="zh-CN" sz="1800"/>
              <a:t>large cell neuroendocrine carcinoma</a:t>
            </a:r>
            <a:r>
              <a:rPr lang="zh-CN" altLang="en-US" sz="1800"/>
              <a:t>，</a:t>
            </a:r>
            <a:r>
              <a:rPr lang="en-US" altLang="zh-CN" sz="1800"/>
              <a:t>LCNEC</a:t>
            </a:r>
            <a:r>
              <a:rPr lang="zh-CN" altLang="en-US" sz="1800"/>
              <a:t>）</a:t>
            </a:r>
          </a:p>
          <a:p>
            <a:pPr>
              <a:lnSpc>
                <a:spcPct val="80000"/>
              </a:lnSpc>
            </a:pPr>
            <a:r>
              <a:rPr lang="zh-CN" altLang="en-US" sz="2400"/>
              <a:t>巨细胞神经内分泌癌</a:t>
            </a:r>
            <a:r>
              <a:rPr lang="zh-CN" altLang="en-US" sz="1800"/>
              <a:t>（</a:t>
            </a:r>
            <a:r>
              <a:rPr lang="en-US" altLang="zh-CN" sz="1800"/>
              <a:t>giant cell neuroendocrine carcinoma</a:t>
            </a:r>
            <a:r>
              <a:rPr lang="zh-CN" altLang="en-US" sz="1800"/>
              <a:t>，</a:t>
            </a:r>
            <a:r>
              <a:rPr lang="en-US" altLang="zh-CN" sz="1800"/>
              <a:t>GCNEC</a:t>
            </a:r>
            <a:r>
              <a:rPr lang="zh-CN" altLang="en-US" sz="1800"/>
              <a:t>）</a:t>
            </a:r>
          </a:p>
          <a:p>
            <a:pPr>
              <a:lnSpc>
                <a:spcPct val="80000"/>
              </a:lnSpc>
            </a:pPr>
            <a:r>
              <a:rPr lang="zh-CN" altLang="en-US" sz="2400"/>
              <a:t>不能分类的神经内分泌癌</a:t>
            </a:r>
            <a:r>
              <a:rPr lang="zh-CN" altLang="en-US" sz="1800"/>
              <a:t>（</a:t>
            </a:r>
            <a:r>
              <a:rPr lang="en-US" altLang="zh-CN" sz="1800"/>
              <a:t>unclassified neuroendocrine carcinoma</a:t>
            </a:r>
            <a:r>
              <a:rPr lang="zh-CN" altLang="en-US" sz="1800"/>
              <a:t>，</a:t>
            </a:r>
            <a:r>
              <a:rPr lang="en-US" altLang="zh-CN" sz="1800"/>
              <a:t>UCNEC</a:t>
            </a:r>
            <a:r>
              <a:rPr lang="zh-CN" altLang="en-US" sz="1800"/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病例二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男，</a:t>
            </a:r>
            <a:r>
              <a:rPr lang="en-US" altLang="zh-CN" dirty="0" smtClean="0"/>
              <a:t>65</a:t>
            </a:r>
            <a:r>
              <a:rPr lang="zh-CN" altLang="en-US" dirty="0" smtClean="0"/>
              <a:t>岁，</a:t>
            </a:r>
            <a:r>
              <a:rPr lang="zh-CN" altLang="en-US" dirty="0"/>
              <a:t>门诊拟“腰椎间盘突出症”收入院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常规检查发现。（</a:t>
            </a:r>
            <a:r>
              <a:rPr lang="en-US" altLang="zh-CN" dirty="0"/>
              <a:t>CT0427040A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/>
              <a:t>（右肺下叶穿刺组织）小细胞恶性肿瘤，结合免疫组化，符合差分</a:t>
            </a:r>
            <a:r>
              <a:rPr lang="zh-CN" altLang="en-US" dirty="0" smtClean="0"/>
              <a:t>化。神经内分泌</a:t>
            </a:r>
            <a:r>
              <a:rPr lang="zh-CN" altLang="en-US" dirty="0"/>
              <a:t>肿瘤（小细胞癌）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31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897001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2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192688" cy="607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8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68852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1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五、大细胞肺内分泌癌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Skin</a:t>
            </a:r>
            <a:r>
              <a:rPr lang="zh-CN" altLang="en-US"/>
              <a:t>报道</a:t>
            </a:r>
            <a:r>
              <a:rPr lang="en-US" altLang="zh-CN"/>
              <a:t>5</a:t>
            </a:r>
            <a:r>
              <a:rPr lang="zh-CN" altLang="en-US"/>
              <a:t>例表现为外围结节或肿块，边缘清晰，有分叶，内无钙化或坏死，增强后为高于胸壁肌肉的中等强化，无肺炎或肺不张。</a:t>
            </a:r>
          </a:p>
          <a:p>
            <a:r>
              <a:rPr lang="zh-CN" altLang="en-US"/>
              <a:t>流行病学表现与小细胞内分泌癌相似。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个人小结（供大家参考）：神经内分泌肿瘤起源于支气管树</a:t>
            </a:r>
            <a:r>
              <a:rPr lang="zh-CN" altLang="en-US" dirty="0"/>
              <a:t>粘膜上皮及粘膜下腺体中的神经内分泌细胞</a:t>
            </a:r>
            <a:r>
              <a:rPr lang="zh-CN" altLang="en-US" dirty="0" smtClean="0"/>
              <a:t>，向管腔内生长，易引起阻塞性改变，</a:t>
            </a:r>
            <a:r>
              <a:rPr lang="zh-CN" altLang="en-US" dirty="0"/>
              <a:t>恶性</a:t>
            </a:r>
            <a:r>
              <a:rPr lang="zh-CN" altLang="en-US" dirty="0" smtClean="0"/>
              <a:t>度高的</a:t>
            </a:r>
            <a:r>
              <a:rPr lang="en-US" altLang="zh-CN" dirty="0" smtClean="0"/>
              <a:t>AC</a:t>
            </a:r>
            <a:r>
              <a:rPr lang="zh-CN" altLang="en-US" dirty="0" smtClean="0"/>
              <a:t>、小细胞神经内分泌癌等，易</a:t>
            </a:r>
            <a:r>
              <a:rPr lang="zh-CN" altLang="en-US" dirty="0"/>
              <a:t>坏死，易转移（肺门、纵隔淋巴结</a:t>
            </a:r>
            <a:r>
              <a:rPr lang="zh-CN" altLang="en-US" dirty="0" smtClean="0"/>
              <a:t>）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2036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zh-CN" altLang="en-US" sz="6600" dirty="0" smtClean="0"/>
              <a:t>谢谢！！</a:t>
            </a:r>
            <a:endParaRPr lang="zh-CN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2140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一、肺良性神经内分泌肿瘤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【</a:t>
            </a:r>
            <a:r>
              <a:rPr lang="zh-CN" altLang="en-US"/>
              <a:t>病理</a:t>
            </a:r>
            <a:r>
              <a:rPr lang="en-US" altLang="zh-CN"/>
              <a:t>】</a:t>
            </a:r>
            <a:r>
              <a:rPr lang="zh-CN" altLang="en-US"/>
              <a:t>：过去被诊断为炎性假瘤，随着电镜及免疫组化的发展，因发生于肺间质、含有神经内分泌细胞，故仍为肺良性间质神经内分泌瘤。</a:t>
            </a:r>
          </a:p>
          <a:p>
            <a:r>
              <a:rPr lang="en-US" altLang="zh-CN"/>
              <a:t>【</a:t>
            </a:r>
            <a:r>
              <a:rPr lang="zh-CN" altLang="en-US"/>
              <a:t>临床</a:t>
            </a:r>
            <a:r>
              <a:rPr lang="en-US" altLang="zh-CN"/>
              <a:t>】</a:t>
            </a:r>
            <a:r>
              <a:rPr lang="zh-CN" altLang="en-US"/>
              <a:t>：可发生于任何年龄，中年病人较为多见。</a:t>
            </a:r>
          </a:p>
          <a:p>
            <a:pPr>
              <a:buFontTx/>
              <a:buNone/>
            </a:pPr>
            <a:r>
              <a:rPr lang="zh-CN" altLang="en-US"/>
              <a:t>            一般无自觉症状，常为体检发现，主要症状为咳嗽及咯血。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诊断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主要几点表现：</a:t>
            </a:r>
          </a:p>
          <a:p>
            <a:pPr>
              <a:buFontTx/>
              <a:buNone/>
            </a:pPr>
            <a:r>
              <a:rPr lang="zh-CN" altLang="en-US" sz="2400"/>
              <a:t>   </a:t>
            </a:r>
            <a:r>
              <a:rPr lang="en-US" altLang="zh-CN" sz="2400"/>
              <a:t>1</a:t>
            </a:r>
            <a:r>
              <a:rPr lang="zh-CN" altLang="en-US" sz="2400"/>
              <a:t>、无症状或自觉症状，常规体检发现。</a:t>
            </a:r>
          </a:p>
          <a:p>
            <a:pPr>
              <a:buFontTx/>
              <a:buNone/>
            </a:pPr>
            <a:r>
              <a:rPr lang="zh-CN" altLang="en-US" sz="2400"/>
              <a:t>   </a:t>
            </a:r>
            <a:r>
              <a:rPr lang="en-US" altLang="zh-CN" sz="2400"/>
              <a:t>2</a:t>
            </a:r>
            <a:r>
              <a:rPr lang="zh-CN" altLang="en-US" sz="2400"/>
              <a:t>、</a:t>
            </a:r>
            <a:r>
              <a:rPr lang="en-US" altLang="zh-CN" sz="2400"/>
              <a:t>X</a:t>
            </a:r>
            <a:r>
              <a:rPr lang="zh-CN" altLang="en-US" sz="2400"/>
              <a:t>线及</a:t>
            </a:r>
            <a:r>
              <a:rPr lang="en-US" altLang="zh-CN" sz="2400"/>
              <a:t>CT</a:t>
            </a:r>
            <a:r>
              <a:rPr lang="zh-CN" altLang="en-US" sz="2400"/>
              <a:t>表现为孤立性、密度均匀的球形阴影，边缘光滑瑞丽，直径</a:t>
            </a:r>
            <a:r>
              <a:rPr lang="en-US" altLang="zh-CN" sz="2400"/>
              <a:t>2-4cm</a:t>
            </a:r>
            <a:r>
              <a:rPr lang="zh-CN" altLang="en-US" sz="2400"/>
              <a:t>多见。</a:t>
            </a:r>
          </a:p>
          <a:p>
            <a:pPr>
              <a:buFontTx/>
              <a:buNone/>
            </a:pPr>
            <a:r>
              <a:rPr lang="zh-CN" altLang="en-US" sz="2400"/>
              <a:t>   </a:t>
            </a:r>
            <a:r>
              <a:rPr lang="en-US" altLang="zh-CN" sz="2400"/>
              <a:t>3</a:t>
            </a:r>
            <a:r>
              <a:rPr lang="zh-CN" altLang="en-US" sz="2400"/>
              <a:t>、光镜下，瘤细胞单一，形态类癌细胞，但无异形性。</a:t>
            </a:r>
          </a:p>
          <a:p>
            <a:pPr>
              <a:buFontTx/>
              <a:buNone/>
            </a:pPr>
            <a:r>
              <a:rPr lang="zh-CN" altLang="en-US" sz="2400"/>
              <a:t>   </a:t>
            </a:r>
            <a:r>
              <a:rPr lang="en-US" altLang="zh-CN" sz="2400"/>
              <a:t>4</a:t>
            </a:r>
            <a:r>
              <a:rPr lang="zh-CN" altLang="en-US" sz="2400"/>
              <a:t>、电镜下，瘤细胞突起中均含有</a:t>
            </a:r>
            <a:r>
              <a:rPr lang="en-US" altLang="zh-CN" sz="2400"/>
              <a:t>NSG</a:t>
            </a:r>
            <a:r>
              <a:rPr lang="zh-CN" altLang="en-US" sz="2400"/>
              <a:t>。</a:t>
            </a:r>
          </a:p>
          <a:p>
            <a:pPr>
              <a:buFontTx/>
              <a:buNone/>
            </a:pPr>
            <a:r>
              <a:rPr lang="zh-CN" altLang="en-US" sz="2400"/>
              <a:t>   </a:t>
            </a:r>
            <a:r>
              <a:rPr lang="en-US" altLang="zh-CN" sz="2400"/>
              <a:t>5</a:t>
            </a:r>
            <a:r>
              <a:rPr lang="zh-CN" altLang="en-US" sz="2400"/>
              <a:t>、免疫组化，多数有</a:t>
            </a:r>
            <a:r>
              <a:rPr lang="en-US" altLang="zh-CN" sz="2400"/>
              <a:t>CgA</a:t>
            </a:r>
            <a:r>
              <a:rPr lang="zh-CN" altLang="en-US" sz="2400"/>
              <a:t>及</a:t>
            </a:r>
            <a:r>
              <a:rPr lang="en-US" altLang="zh-CN" sz="2400"/>
              <a:t>NSE</a:t>
            </a:r>
            <a:r>
              <a:rPr lang="zh-CN" altLang="en-US" sz="2400"/>
              <a:t>表达</a:t>
            </a:r>
          </a:p>
          <a:p>
            <a:pPr>
              <a:buFontTx/>
              <a:buNone/>
            </a:pPr>
            <a:r>
              <a:rPr lang="zh-CN" altLang="en-US" sz="2400"/>
              <a:t>   </a:t>
            </a:r>
            <a:r>
              <a:rPr lang="en-US" altLang="zh-CN" sz="2400"/>
              <a:t>6</a:t>
            </a:r>
            <a:r>
              <a:rPr lang="zh-CN" altLang="en-US" sz="2400"/>
              <a:t>、手术切除预后良好。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6558" r="3639" b="12251"/>
          <a:stretch/>
        </p:blipFill>
        <p:spPr>
          <a:xfrm>
            <a:off x="251520" y="260648"/>
            <a:ext cx="8456734" cy="5493791"/>
          </a:xfrm>
        </p:spPr>
      </p:pic>
      <p:sp>
        <p:nvSpPr>
          <p:cNvPr id="6" name="TextBox 5"/>
          <p:cNvSpPr txBox="1"/>
          <p:nvPr/>
        </p:nvSpPr>
        <p:spPr>
          <a:xfrm>
            <a:off x="611560" y="594928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肿瘤光滑整齐，周围血管无受压现象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57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 b="11925"/>
          <a:stretch/>
        </p:blipFill>
        <p:spPr>
          <a:xfrm>
            <a:off x="611560" y="476672"/>
            <a:ext cx="8088812" cy="5030886"/>
          </a:xfrm>
        </p:spPr>
      </p:pic>
    </p:spTree>
    <p:extLst>
      <p:ext uri="{BB962C8B-B14F-4D97-AF65-F5344CB8AC3E}">
        <p14:creationId xmlns:p14="http://schemas.microsoft.com/office/powerpoint/2010/main" val="74047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鉴别诊断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zh-CN" altLang="en-US" sz="2800" b="1"/>
              <a:t>一般：可发生于任何部位，可有分叶，一般不累及胸膜，无脂肪密度、偶有钙化，无纵膈淋巴结肿大。可有强化现象。</a:t>
            </a:r>
          </a:p>
          <a:p>
            <a:r>
              <a:rPr lang="zh-CN" altLang="en-US"/>
              <a:t>因表现为边缘光整的球形阴影，须与</a:t>
            </a:r>
            <a:r>
              <a:rPr lang="zh-CN" altLang="en-US">
                <a:solidFill>
                  <a:schemeClr val="hlink"/>
                </a:solidFill>
              </a:rPr>
              <a:t>肺结核球、其他种类良性肿瘤、典型类癌、及慢性肺炎</a:t>
            </a:r>
            <a:r>
              <a:rPr lang="zh-CN" altLang="en-US"/>
              <a:t>等鉴别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顶峰">
  <a:themeElements>
    <a:clrScheme name="顶峰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顶峰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顶峰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314</TotalTime>
  <Words>1819</Words>
  <Application>Microsoft Office PowerPoint</Application>
  <PresentationFormat>全屏显示(4:3)</PresentationFormat>
  <Paragraphs>106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49" baseType="lpstr">
      <vt:lpstr>Arial</vt:lpstr>
      <vt:lpstr>宋体</vt:lpstr>
      <vt:lpstr>顶峰</vt:lpstr>
      <vt:lpstr>肺神经内分泌肿瘤</vt:lpstr>
      <vt:lpstr>定义</vt:lpstr>
      <vt:lpstr>PowerPoint 演示文稿</vt:lpstr>
      <vt:lpstr>病理分类</vt:lpstr>
      <vt:lpstr>一、肺良性神经内分泌肿瘤</vt:lpstr>
      <vt:lpstr>诊断</vt:lpstr>
      <vt:lpstr>PowerPoint 演示文稿</vt:lpstr>
      <vt:lpstr>PowerPoint 演示文稿</vt:lpstr>
      <vt:lpstr>鉴别诊断</vt:lpstr>
      <vt:lpstr>PowerPoint 演示文稿</vt:lpstr>
      <vt:lpstr>PowerPoint 演示文稿</vt:lpstr>
      <vt:lpstr>二、肺典型类癌（TC）</vt:lpstr>
      <vt:lpstr>PowerPoint 演示文稿</vt:lpstr>
      <vt:lpstr>影像表现</vt:lpstr>
      <vt:lpstr>PowerPoint 演示文稿</vt:lpstr>
      <vt:lpstr>PowerPoint 演示文稿</vt:lpstr>
      <vt:lpstr>鉴别诊断</vt:lpstr>
      <vt:lpstr>PowerPoint 演示文稿</vt:lpstr>
      <vt:lpstr>PowerPoint 演示文稿</vt:lpstr>
      <vt:lpstr>三、肺非典型类癌</vt:lpstr>
      <vt:lpstr>影像表现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鉴别诊断</vt:lpstr>
      <vt:lpstr>四、肺小细胞神经内分泌癌</vt:lpstr>
      <vt:lpstr>影像学表现</vt:lpstr>
      <vt:lpstr>病例一</vt:lpstr>
      <vt:lpstr>PowerPoint 演示文稿</vt:lpstr>
      <vt:lpstr>PowerPoint 演示文稿</vt:lpstr>
      <vt:lpstr>PowerPoint 演示文稿</vt:lpstr>
      <vt:lpstr>PowerPoint 演示文稿</vt:lpstr>
      <vt:lpstr>病例二</vt:lpstr>
      <vt:lpstr>PowerPoint 演示文稿</vt:lpstr>
      <vt:lpstr>PowerPoint 演示文稿</vt:lpstr>
      <vt:lpstr>PowerPoint 演示文稿</vt:lpstr>
      <vt:lpstr>五、大细胞肺内分泌癌</vt:lpstr>
      <vt:lpstr>PowerPoint 演示文稿</vt:lpstr>
      <vt:lpstr>PowerPoint 演示文稿</vt:lpstr>
    </vt:vector>
  </TitlesOfParts>
  <Company>落雪梨花——扬帆技术论坛更新版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肺神经内分泌肿瘤</dc:title>
  <dc:creator>user</dc:creator>
  <cp:lastModifiedBy>ZY02-CT-D06</cp:lastModifiedBy>
  <cp:revision>17</cp:revision>
  <dcterms:created xsi:type="dcterms:W3CDTF">2013-09-01T01:07:09Z</dcterms:created>
  <dcterms:modified xsi:type="dcterms:W3CDTF">2013-09-13T13:09:44Z</dcterms:modified>
</cp:coreProperties>
</file>