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sldIdLst>
    <p:sldId id="256" r:id="rId2"/>
    <p:sldId id="257" r:id="rId3"/>
    <p:sldId id="258" r:id="rId4"/>
    <p:sldId id="268" r:id="rId5"/>
    <p:sldId id="269" r:id="rId6"/>
    <p:sldId id="270" r:id="rId7"/>
    <p:sldId id="259" r:id="rId8"/>
    <p:sldId id="260" r:id="rId9"/>
    <p:sldId id="261" r:id="rId10"/>
    <p:sldId id="262" r:id="rId11"/>
    <p:sldId id="263" r:id="rId12"/>
    <p:sldId id="264" r:id="rId13"/>
    <p:sldId id="265" r:id="rId14"/>
    <p:sldId id="266" r:id="rId15"/>
    <p:sldId id="301" r:id="rId16"/>
    <p:sldId id="283" r:id="rId17"/>
    <p:sldId id="284" r:id="rId18"/>
    <p:sldId id="308" r:id="rId19"/>
    <p:sldId id="309" r:id="rId20"/>
    <p:sldId id="310" r:id="rId21"/>
    <p:sldId id="304" r:id="rId22"/>
    <p:sldId id="305" r:id="rId23"/>
    <p:sldId id="302" r:id="rId24"/>
    <p:sldId id="306" r:id="rId25"/>
    <p:sldId id="307" r:id="rId26"/>
    <p:sldId id="285" r:id="rId27"/>
    <p:sldId id="286" r:id="rId28"/>
    <p:sldId id="287" r:id="rId29"/>
    <p:sldId id="288" r:id="rId30"/>
    <p:sldId id="267" r:id="rId31"/>
    <p:sldId id="271" r:id="rId32"/>
    <p:sldId id="289" r:id="rId33"/>
    <p:sldId id="272" r:id="rId34"/>
    <p:sldId id="273" r:id="rId35"/>
    <p:sldId id="290" r:id="rId36"/>
    <p:sldId id="291" r:id="rId37"/>
    <p:sldId id="292" r:id="rId38"/>
    <p:sldId id="293" r:id="rId39"/>
    <p:sldId id="319" r:id="rId40"/>
    <p:sldId id="320" r:id="rId41"/>
    <p:sldId id="317" r:id="rId42"/>
    <p:sldId id="318" r:id="rId43"/>
    <p:sldId id="294" r:id="rId44"/>
    <p:sldId id="296" r:id="rId45"/>
    <p:sldId id="274" r:id="rId46"/>
    <p:sldId id="276" r:id="rId47"/>
    <p:sldId id="297" r:id="rId48"/>
    <p:sldId id="298" r:id="rId49"/>
    <p:sldId id="299" r:id="rId50"/>
    <p:sldId id="300" r:id="rId51"/>
    <p:sldId id="275" r:id="rId52"/>
    <p:sldId id="311" r:id="rId53"/>
    <p:sldId id="321" r:id="rId54"/>
    <p:sldId id="322" r:id="rId55"/>
    <p:sldId id="277" r:id="rId56"/>
    <p:sldId id="278" r:id="rId57"/>
    <p:sldId id="279" r:id="rId58"/>
    <p:sldId id="314" r:id="rId59"/>
    <p:sldId id="315" r:id="rId60"/>
    <p:sldId id="280" r:id="rId61"/>
    <p:sldId id="312" r:id="rId62"/>
    <p:sldId id="313" r:id="rId63"/>
    <p:sldId id="316" r:id="rId64"/>
    <p:sldId id="323" r:id="rId6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0" d="100"/>
          <a:sy n="100" d="100"/>
        </p:scale>
        <p:origin x="-29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2">
        <a:schemeClr val="bg2"/>
      </p:bgRef>
    </p:bg>
    <p:spTree>
      <p:nvGrpSpPr>
        <p:cNvPr id="1" name=""/>
        <p:cNvGrpSpPr/>
        <p:nvPr/>
      </p:nvGrpSpPr>
      <p:grpSpPr>
        <a:xfrm>
          <a:off x="0" y="0"/>
          <a:ext cx="0" cy="0"/>
          <a:chOff x="0" y="0"/>
          <a:chExt cx="0" cy="0"/>
        </a:xfrm>
      </p:grpSpPr>
      <p:sp>
        <p:nvSpPr>
          <p:cNvPr id="7" name="任意多边形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任意多边形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标题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30" name="日期占位符 29"/>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19" name="页脚占位符 18"/>
          <p:cNvSpPr>
            <a:spLocks noGrp="1"/>
          </p:cNvSpPr>
          <p:nvPr>
            <p:ph type="ftr" sz="quarter" idx="11"/>
          </p:nvPr>
        </p:nvSpPr>
        <p:spPr/>
        <p:txBody>
          <a:bodyPr/>
          <a:lstStyle/>
          <a:p>
            <a:endParaRPr lang="zh-CN" altLang="en-US"/>
          </a:p>
        </p:txBody>
      </p:sp>
      <p:sp>
        <p:nvSpPr>
          <p:cNvPr id="27" name="灯片编号占位符 2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a:lvl1p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2">
        <a:schemeClr val="bg2"/>
      </p:bgRef>
    </p:bg>
    <p:spTree>
      <p:nvGrpSpPr>
        <p:cNvPr id="1" name=""/>
        <p:cNvGrpSpPr/>
        <p:nvPr/>
      </p:nvGrpSpPr>
      <p:grpSpPr>
        <a:xfrm>
          <a:off x="0" y="0"/>
          <a:ext cx="0" cy="0"/>
          <a:chOff x="0" y="0"/>
          <a:chExt cx="0" cy="0"/>
        </a:xfrm>
      </p:grpSpPr>
      <p:sp>
        <p:nvSpPr>
          <p:cNvPr id="7" name="任意多边形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任意多边形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标题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467600" cy="1143000"/>
          </a:xfrm>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320"/>
            <a:ext cx="7470648" cy="1143000"/>
          </a:xfrm>
        </p:spPr>
        <p:txBody>
          <a:bodyPr anchor="ctr"/>
          <a:lstStyle>
            <a:lvl1pPr algn="l">
              <a:defRPr sz="4600"/>
            </a:lvl1pPr>
          </a:lstStyle>
          <a:p>
            <a:r>
              <a:rPr kumimoji="0" lang="zh-CN" altLang="en-US" smtClean="0"/>
              <a:t>单击此处编辑母版标题样式</a:t>
            </a:r>
            <a:endParaRPr kumimoji="0" 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8" name="灯片编号占位符 7"/>
          <p:cNvSpPr>
            <a:spLocks noGrp="1"/>
          </p:cNvSpPr>
          <p:nvPr>
            <p:ph type="sldNum" sz="quarter" idx="11"/>
          </p:nvPr>
        </p:nvSpPr>
        <p:spPr/>
        <p:txBody>
          <a:bodyPr/>
          <a:lstStyle/>
          <a:p>
            <a:fld id="{0C913308-F349-4B6D-A68A-DD1791B4A57B}" type="slidenum">
              <a:rPr lang="zh-CN" altLang="en-US" smtClean="0"/>
              <a:pPr/>
              <a:t>‹#›</a:t>
            </a:fld>
            <a:endParaRPr lang="zh-CN" altLang="en-US"/>
          </a:p>
        </p:txBody>
      </p:sp>
      <p:sp>
        <p:nvSpPr>
          <p:cNvPr id="9" name="页脚占位符 8"/>
          <p:cNvSpPr>
            <a:spLocks noGrp="1"/>
          </p:cNvSpPr>
          <p:nvPr>
            <p:ph type="ftr" sz="quarter" idx="12"/>
          </p:nvPr>
        </p:nvSpPr>
        <p:spPr/>
        <p:txBody>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156448" y="6422064"/>
            <a:ext cx="762000" cy="365125"/>
          </a:xfrm>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a:xfrm>
            <a:off x="457200" y="6422064"/>
            <a:ext cx="2133600" cy="365125"/>
          </a:xfrm>
        </p:spPr>
        <p:txBody>
          <a:bodyPr/>
          <a:lstStyle/>
          <a:p>
            <a:fld id="{530820CF-B880-4189-942D-D702A7CBA730}" type="datetimeFigureOut">
              <a:rPr lang="zh-CN" altLang="en-US" smtClean="0"/>
              <a:pPr/>
              <a:t>2013/6/15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任意多边形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任意多边形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标题占位符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530820CF-B880-4189-942D-D702A7CBA730}" type="datetimeFigureOut">
              <a:rPr lang="zh-CN" altLang="en-US" smtClean="0"/>
              <a:pPr/>
              <a:t>2013/6/15</a:t>
            </a:fld>
            <a:endParaRPr lang="zh-CN" altLang="en-US"/>
          </a:p>
        </p:txBody>
      </p:sp>
      <p:sp>
        <p:nvSpPr>
          <p:cNvPr id="22" name="页脚占位符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zh-CN" altLang="en-US"/>
          </a:p>
        </p:txBody>
      </p:sp>
      <p:sp>
        <p:nvSpPr>
          <p:cNvPr id="18" name="灯片编号占位符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0C913308-F349-4B6D-A68A-DD1791B4A57B}" type="slidenum">
              <a:rPr lang="zh-CN" altLang="en-US" smtClean="0"/>
              <a:pPr/>
              <a:t>‹#›</a:t>
            </a:fld>
            <a:endParaRPr lang="zh-CN" altLang="en-US"/>
          </a:p>
        </p:txBody>
      </p:sp>
    </p:spTree>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85786" y="2214554"/>
            <a:ext cx="6786610" cy="1357322"/>
          </a:xfrm>
        </p:spPr>
        <p:txBody>
          <a:bodyPr>
            <a:normAutofit/>
          </a:bodyPr>
          <a:lstStyle/>
          <a:p>
            <a:r>
              <a:rPr lang="zh-CN" altLang="en-US" dirty="0" smtClean="0">
                <a:solidFill>
                  <a:schemeClr val="tx2"/>
                </a:solidFill>
              </a:rPr>
              <a:t>直肠癌的影像表现与分期</a:t>
            </a:r>
            <a:endParaRPr lang="zh-CN" altLang="en-US" dirty="0">
              <a:solidFill>
                <a:schemeClr val="tx2"/>
              </a:solidFill>
            </a:endParaRPr>
          </a:p>
        </p:txBody>
      </p:sp>
      <p:sp>
        <p:nvSpPr>
          <p:cNvPr id="3" name="副标题 2"/>
          <p:cNvSpPr>
            <a:spLocks noGrp="1"/>
          </p:cNvSpPr>
          <p:nvPr>
            <p:ph type="subTitle" idx="1"/>
          </p:nvPr>
        </p:nvSpPr>
        <p:spPr>
          <a:xfrm>
            <a:off x="4143372" y="4500570"/>
            <a:ext cx="3336776" cy="681030"/>
          </a:xfrm>
        </p:spPr>
        <p:txBody>
          <a:bodyPr/>
          <a:lstStyle/>
          <a:p>
            <a:r>
              <a:rPr lang="en-US" altLang="zh-CN" dirty="0" smtClean="0"/>
              <a:t>10</a:t>
            </a:r>
            <a:r>
              <a:rPr lang="zh-CN" altLang="en-US" dirty="0" smtClean="0"/>
              <a:t>级规陪 康靖</a:t>
            </a:r>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分期</a:t>
            </a:r>
            <a:endParaRPr lang="zh-CN" altLang="en-US" dirty="0"/>
          </a:p>
        </p:txBody>
      </p:sp>
      <p:pic>
        <p:nvPicPr>
          <p:cNvPr id="1025" name="Picture 1" descr="C:\Users\qxkjfly\AppData\Roaming\Tencent\Users\343250150\QQ\WinTemp\RichOle\G48}LH4QLHN70}Q~IK4ZG]2.jpg"/>
          <p:cNvPicPr>
            <a:picLocks noChangeAspect="1" noChangeArrowheads="1"/>
          </p:cNvPicPr>
          <p:nvPr/>
        </p:nvPicPr>
        <p:blipFill>
          <a:blip r:embed="rId2"/>
          <a:srcRect/>
          <a:stretch>
            <a:fillRect/>
          </a:stretch>
        </p:blipFill>
        <p:spPr bwMode="auto">
          <a:xfrm>
            <a:off x="0" y="0"/>
            <a:ext cx="1905000" cy="371475"/>
          </a:xfrm>
          <a:prstGeom prst="rect">
            <a:avLst/>
          </a:prstGeom>
          <a:noFill/>
        </p:spPr>
      </p:pic>
      <p:sp>
        <p:nvSpPr>
          <p:cNvPr id="4" name="TextBox 3"/>
          <p:cNvSpPr txBox="1"/>
          <p:nvPr/>
        </p:nvSpPr>
        <p:spPr>
          <a:xfrm>
            <a:off x="642910" y="1714488"/>
            <a:ext cx="7572428" cy="4154984"/>
          </a:xfrm>
          <a:prstGeom prst="rect">
            <a:avLst/>
          </a:prstGeom>
          <a:noFill/>
        </p:spPr>
        <p:txBody>
          <a:bodyPr wrap="square" rtlCol="0">
            <a:spAutoFit/>
          </a:bodyPr>
          <a:lstStyle/>
          <a:p>
            <a:r>
              <a:rPr lang="zh-CN" altLang="en-US" sz="2400" dirty="0" smtClean="0"/>
              <a:t>原发肿瘤（</a:t>
            </a:r>
            <a:r>
              <a:rPr lang="en-US" altLang="zh-CN" sz="2400" dirty="0" smtClean="0"/>
              <a:t>T</a:t>
            </a:r>
            <a:r>
              <a:rPr lang="zh-CN" altLang="en-US" sz="2400" dirty="0" smtClean="0"/>
              <a:t>）</a:t>
            </a:r>
            <a:endParaRPr lang="en-US" altLang="zh-CN" sz="2400" dirty="0" smtClean="0"/>
          </a:p>
          <a:p>
            <a:endParaRPr lang="en-US" altLang="zh-CN" sz="2400" dirty="0" smtClean="0"/>
          </a:p>
          <a:p>
            <a:r>
              <a:rPr lang="en-US" altLang="zh-CN" sz="2400" dirty="0" smtClean="0"/>
              <a:t> 	</a:t>
            </a:r>
            <a:r>
              <a:rPr lang="en-US" altLang="zh-CN" sz="2400" dirty="0" err="1" smtClean="0"/>
              <a:t>Tx</a:t>
            </a:r>
            <a:r>
              <a:rPr lang="en-US" altLang="zh-CN" sz="2400" dirty="0" smtClean="0"/>
              <a:t> </a:t>
            </a:r>
            <a:r>
              <a:rPr lang="zh-CN" altLang="en-US" sz="2400" dirty="0" smtClean="0"/>
              <a:t>原发肿瘤无法评价 </a:t>
            </a:r>
            <a:endParaRPr lang="en-US" altLang="zh-CN" sz="2400" dirty="0" smtClean="0"/>
          </a:p>
          <a:p>
            <a:r>
              <a:rPr lang="en-US" altLang="zh-CN" sz="2400" dirty="0" smtClean="0"/>
              <a:t>	T0 </a:t>
            </a:r>
            <a:r>
              <a:rPr lang="zh-CN" altLang="en-US" sz="2400" dirty="0" smtClean="0"/>
              <a:t>无原发肿瘤证据 </a:t>
            </a:r>
            <a:endParaRPr lang="en-US" altLang="zh-CN" sz="2400" dirty="0" smtClean="0"/>
          </a:p>
          <a:p>
            <a:r>
              <a:rPr lang="en-US" altLang="zh-CN" sz="2400" dirty="0" smtClean="0"/>
              <a:t>	</a:t>
            </a:r>
            <a:r>
              <a:rPr lang="en-US" altLang="zh-CN" sz="2400" dirty="0" err="1" smtClean="0"/>
              <a:t>Tis</a:t>
            </a:r>
            <a:r>
              <a:rPr lang="en-US" altLang="zh-CN" sz="2400" dirty="0" smtClean="0"/>
              <a:t> </a:t>
            </a:r>
            <a:r>
              <a:rPr lang="zh-CN" altLang="en-US" sz="2400" dirty="0" smtClean="0"/>
              <a:t>原位癌：局限于上皮内或侵犯黏膜固有层</a:t>
            </a:r>
            <a:r>
              <a:rPr lang="en-US" altLang="zh-CN" sz="2400" dirty="0" smtClean="0"/>
              <a:t> </a:t>
            </a:r>
          </a:p>
          <a:p>
            <a:r>
              <a:rPr lang="en-US" altLang="zh-CN" sz="2400" dirty="0" smtClean="0"/>
              <a:t>	T1 </a:t>
            </a:r>
            <a:r>
              <a:rPr lang="zh-CN" altLang="en-US" sz="2400" dirty="0" smtClean="0"/>
              <a:t>肿瘤侵犯黏膜下层 </a:t>
            </a:r>
            <a:endParaRPr lang="en-US" altLang="zh-CN" sz="2400" dirty="0" smtClean="0"/>
          </a:p>
          <a:p>
            <a:r>
              <a:rPr lang="en-US" altLang="zh-CN" sz="2400" dirty="0" smtClean="0"/>
              <a:t>	T2 </a:t>
            </a:r>
            <a:r>
              <a:rPr lang="zh-CN" altLang="en-US" sz="2400" dirty="0" smtClean="0"/>
              <a:t>肿瘤侵犯固有肌层 </a:t>
            </a:r>
            <a:endParaRPr lang="en-US" altLang="zh-CN" sz="2400" dirty="0" smtClean="0"/>
          </a:p>
          <a:p>
            <a:r>
              <a:rPr lang="en-US" altLang="zh-CN" sz="2400" dirty="0" smtClean="0"/>
              <a:t>	T3 </a:t>
            </a:r>
            <a:r>
              <a:rPr lang="zh-CN" altLang="en-US" sz="2400" dirty="0" smtClean="0"/>
              <a:t>肿瘤穿透固有肌层到达浆膜下层，或侵犯无腹膜覆盖的结直肠旁组织 </a:t>
            </a:r>
            <a:endParaRPr lang="en-US" altLang="zh-CN" sz="2400" dirty="0" smtClean="0"/>
          </a:p>
          <a:p>
            <a:r>
              <a:rPr lang="en-US" altLang="zh-CN" sz="2400" dirty="0" smtClean="0"/>
              <a:t>	T4a </a:t>
            </a:r>
            <a:r>
              <a:rPr lang="zh-CN" altLang="en-US" sz="2400" dirty="0" smtClean="0"/>
              <a:t>肿瘤穿透腹膜脏层</a:t>
            </a:r>
            <a:r>
              <a:rPr lang="en-US" altLang="zh-CN" sz="2400" dirty="0" smtClean="0"/>
              <a:t> </a:t>
            </a:r>
          </a:p>
          <a:p>
            <a:r>
              <a:rPr lang="en-US" altLang="zh-CN" sz="2400" dirty="0" smtClean="0"/>
              <a:t>	T4b </a:t>
            </a:r>
            <a:r>
              <a:rPr lang="zh-CN" altLang="en-US" sz="2400" dirty="0" smtClean="0"/>
              <a:t>肿瘤直接侵犯或粘连于其他器官或结构</a:t>
            </a:r>
            <a:endParaRPr lang="zh-CN" alt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分期</a:t>
            </a:r>
            <a:endParaRPr lang="zh-CN" altLang="en-US" dirty="0"/>
          </a:p>
        </p:txBody>
      </p:sp>
      <p:sp>
        <p:nvSpPr>
          <p:cNvPr id="3" name="TextBox 2"/>
          <p:cNvSpPr txBox="1"/>
          <p:nvPr/>
        </p:nvSpPr>
        <p:spPr>
          <a:xfrm>
            <a:off x="714348" y="1571612"/>
            <a:ext cx="7786742" cy="4708981"/>
          </a:xfrm>
          <a:prstGeom prst="rect">
            <a:avLst/>
          </a:prstGeom>
          <a:noFill/>
        </p:spPr>
        <p:txBody>
          <a:bodyPr wrap="square" rtlCol="0">
            <a:spAutoFit/>
          </a:bodyPr>
          <a:lstStyle/>
          <a:p>
            <a:pPr>
              <a:lnSpc>
                <a:spcPts val="3000"/>
              </a:lnSpc>
            </a:pPr>
            <a:r>
              <a:rPr lang="zh-CN" altLang="en-US" sz="2000" dirty="0" smtClean="0"/>
              <a:t>区域淋巴结（</a:t>
            </a:r>
            <a:r>
              <a:rPr lang="en-US" altLang="zh-CN" sz="2000" dirty="0" smtClean="0"/>
              <a:t>N</a:t>
            </a:r>
            <a:r>
              <a:rPr lang="zh-CN" altLang="en-US" sz="2000" dirty="0" smtClean="0"/>
              <a:t>）</a:t>
            </a:r>
            <a:endParaRPr lang="en-US" altLang="zh-CN" sz="2000" dirty="0" smtClean="0"/>
          </a:p>
          <a:p>
            <a:pPr>
              <a:lnSpc>
                <a:spcPts val="3000"/>
              </a:lnSpc>
            </a:pPr>
            <a:r>
              <a:rPr lang="en-US" altLang="zh-CN" sz="2000" dirty="0" smtClean="0"/>
              <a:t>	</a:t>
            </a:r>
            <a:r>
              <a:rPr lang="en-US" altLang="zh-CN" sz="2000" dirty="0" err="1" smtClean="0"/>
              <a:t>Nx</a:t>
            </a:r>
            <a:r>
              <a:rPr lang="en-US" altLang="zh-CN" sz="2000" dirty="0" smtClean="0"/>
              <a:t> </a:t>
            </a:r>
            <a:r>
              <a:rPr lang="zh-CN" altLang="en-US" sz="2000" dirty="0" smtClean="0"/>
              <a:t>区域淋巴结无法评价 </a:t>
            </a:r>
            <a:endParaRPr lang="en-US" altLang="zh-CN" sz="2000" dirty="0" smtClean="0"/>
          </a:p>
          <a:p>
            <a:pPr>
              <a:lnSpc>
                <a:spcPts val="3000"/>
              </a:lnSpc>
            </a:pPr>
            <a:r>
              <a:rPr lang="en-US" altLang="zh-CN" sz="2000" dirty="0" smtClean="0"/>
              <a:t>	N0 </a:t>
            </a:r>
            <a:r>
              <a:rPr lang="zh-CN" altLang="en-US" sz="2000" dirty="0" smtClean="0"/>
              <a:t>无区域淋巴结转移 </a:t>
            </a:r>
            <a:endParaRPr lang="en-US" altLang="zh-CN" sz="2000" dirty="0" smtClean="0"/>
          </a:p>
          <a:p>
            <a:pPr>
              <a:lnSpc>
                <a:spcPts val="3000"/>
              </a:lnSpc>
            </a:pPr>
            <a:r>
              <a:rPr lang="en-US" altLang="zh-CN" sz="2000" dirty="0" smtClean="0"/>
              <a:t>	N1 </a:t>
            </a:r>
            <a:r>
              <a:rPr lang="zh-CN" altLang="en-US" sz="2000" dirty="0" smtClean="0"/>
              <a:t>有</a:t>
            </a:r>
            <a:r>
              <a:rPr lang="en-US" altLang="zh-CN" sz="2000" dirty="0" smtClean="0"/>
              <a:t>1-3</a:t>
            </a:r>
            <a:r>
              <a:rPr lang="zh-CN" altLang="en-US" sz="2000" dirty="0" smtClean="0"/>
              <a:t>枚区域淋巴结转移 </a:t>
            </a:r>
            <a:endParaRPr lang="en-US" altLang="zh-CN" sz="2000" dirty="0" smtClean="0"/>
          </a:p>
          <a:p>
            <a:pPr>
              <a:lnSpc>
                <a:spcPts val="3000"/>
              </a:lnSpc>
            </a:pPr>
            <a:r>
              <a:rPr lang="en-US" altLang="zh-CN" sz="2000" dirty="0" smtClean="0"/>
              <a:t>		N1a  </a:t>
            </a:r>
            <a:r>
              <a:rPr lang="zh-CN" altLang="en-US" sz="2000" dirty="0" smtClean="0"/>
              <a:t>有</a:t>
            </a:r>
            <a:r>
              <a:rPr lang="en-US" altLang="zh-CN" sz="2000" dirty="0" smtClean="0"/>
              <a:t>1</a:t>
            </a:r>
            <a:r>
              <a:rPr lang="zh-CN" altLang="en-US" sz="2000" dirty="0" smtClean="0"/>
              <a:t>枚区域淋巴结转移 </a:t>
            </a:r>
            <a:endParaRPr lang="en-US" altLang="zh-CN" sz="2000" dirty="0" smtClean="0"/>
          </a:p>
          <a:p>
            <a:pPr>
              <a:lnSpc>
                <a:spcPts val="3000"/>
              </a:lnSpc>
            </a:pPr>
            <a:r>
              <a:rPr lang="en-US" altLang="zh-CN" sz="2000" dirty="0" smtClean="0"/>
              <a:t>		N1b  </a:t>
            </a:r>
            <a:r>
              <a:rPr lang="zh-CN" altLang="en-US" sz="2000" dirty="0" smtClean="0"/>
              <a:t>有</a:t>
            </a:r>
            <a:r>
              <a:rPr lang="en-US" altLang="zh-CN" sz="2000" dirty="0" smtClean="0"/>
              <a:t>2-3</a:t>
            </a:r>
            <a:r>
              <a:rPr lang="zh-CN" altLang="en-US" sz="2000" dirty="0" smtClean="0"/>
              <a:t>枚区域淋巴结转移 </a:t>
            </a:r>
            <a:endParaRPr lang="en-US" altLang="zh-CN" sz="2000" dirty="0" smtClean="0"/>
          </a:p>
          <a:p>
            <a:pPr>
              <a:lnSpc>
                <a:spcPts val="3000"/>
              </a:lnSpc>
            </a:pPr>
            <a:r>
              <a:rPr lang="en-US" altLang="zh-CN" sz="2000" dirty="0" smtClean="0"/>
              <a:t>		N1c  </a:t>
            </a:r>
            <a:r>
              <a:rPr lang="zh-CN" altLang="en-US" sz="2000" dirty="0" smtClean="0"/>
              <a:t>浆膜下、肠系膜、无腹膜覆盖结肠</a:t>
            </a:r>
            <a:r>
              <a:rPr lang="en-US" altLang="zh-CN" sz="2000" dirty="0" smtClean="0"/>
              <a:t>/</a:t>
            </a:r>
            <a:r>
              <a:rPr lang="zh-CN" altLang="en-US" sz="2000" dirty="0" smtClean="0"/>
              <a:t>直肠周围组</a:t>
            </a:r>
            <a:endParaRPr lang="en-US" altLang="zh-CN" sz="2000" dirty="0" smtClean="0"/>
          </a:p>
          <a:p>
            <a:pPr>
              <a:lnSpc>
                <a:spcPts val="3000"/>
              </a:lnSpc>
            </a:pPr>
            <a:r>
              <a:rPr lang="en-US" altLang="zh-CN" sz="2000" dirty="0" smtClean="0"/>
              <a:t>                                   </a:t>
            </a:r>
            <a:r>
              <a:rPr lang="zh-CN" altLang="en-US" sz="2000" dirty="0" smtClean="0"/>
              <a:t>织内有肿瘤种植（</a:t>
            </a:r>
            <a:r>
              <a:rPr lang="en-US" altLang="zh-CN" sz="2000" dirty="0" smtClean="0"/>
              <a:t>TD, tumor deposit</a:t>
            </a:r>
            <a:r>
              <a:rPr lang="zh-CN" altLang="en-US" sz="2000" dirty="0" smtClean="0"/>
              <a:t>），无区</a:t>
            </a:r>
            <a:endParaRPr lang="en-US" altLang="zh-CN" sz="2000" dirty="0" smtClean="0"/>
          </a:p>
          <a:p>
            <a:pPr>
              <a:lnSpc>
                <a:spcPts val="3000"/>
              </a:lnSpc>
            </a:pPr>
            <a:r>
              <a:rPr lang="en-US" altLang="zh-CN" sz="2000" dirty="0" smtClean="0"/>
              <a:t>                                   </a:t>
            </a:r>
            <a:r>
              <a:rPr lang="zh-CN" altLang="en-US" sz="2000" dirty="0" smtClean="0"/>
              <a:t>域淋巴结转移 </a:t>
            </a:r>
            <a:endParaRPr lang="en-US" altLang="zh-CN" sz="2000" dirty="0" smtClean="0"/>
          </a:p>
          <a:p>
            <a:pPr>
              <a:lnSpc>
                <a:spcPts val="3000"/>
              </a:lnSpc>
            </a:pPr>
            <a:r>
              <a:rPr lang="en-US" altLang="zh-CN" sz="2000" dirty="0" smtClean="0"/>
              <a:t>	N2 </a:t>
            </a:r>
            <a:r>
              <a:rPr lang="zh-CN" altLang="en-US" sz="2000" dirty="0" smtClean="0"/>
              <a:t>有</a:t>
            </a:r>
            <a:r>
              <a:rPr lang="en-US" altLang="zh-CN" sz="2000" dirty="0" smtClean="0"/>
              <a:t>4</a:t>
            </a:r>
            <a:r>
              <a:rPr lang="zh-CN" altLang="en-US" sz="2000" dirty="0" smtClean="0"/>
              <a:t>枚以上区域淋巴结转移 </a:t>
            </a:r>
            <a:endParaRPr lang="en-US" altLang="zh-CN" sz="2000" dirty="0" smtClean="0"/>
          </a:p>
          <a:p>
            <a:pPr>
              <a:lnSpc>
                <a:spcPts val="3000"/>
              </a:lnSpc>
            </a:pPr>
            <a:r>
              <a:rPr lang="en-US" altLang="zh-CN" sz="2000" dirty="0" smtClean="0"/>
              <a:t>		N2a  4-6</a:t>
            </a:r>
            <a:r>
              <a:rPr lang="zh-CN" altLang="en-US" sz="2000" dirty="0" smtClean="0"/>
              <a:t>枚区域淋巴结转移 </a:t>
            </a:r>
            <a:endParaRPr lang="en-US" altLang="zh-CN" sz="2000" dirty="0" smtClean="0"/>
          </a:p>
          <a:p>
            <a:pPr>
              <a:lnSpc>
                <a:spcPts val="3000"/>
              </a:lnSpc>
            </a:pPr>
            <a:r>
              <a:rPr lang="en-US" altLang="zh-CN" sz="2000" dirty="0" smtClean="0"/>
              <a:t>		N2b  7</a:t>
            </a:r>
            <a:r>
              <a:rPr lang="zh-CN" altLang="en-US" sz="2000" dirty="0" smtClean="0"/>
              <a:t>枚及更多区域淋巴结转移</a:t>
            </a:r>
            <a:endParaRPr lang="zh-CN" alt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分期</a:t>
            </a:r>
            <a:endParaRPr lang="zh-CN" altLang="en-US" dirty="0"/>
          </a:p>
        </p:txBody>
      </p:sp>
      <p:sp>
        <p:nvSpPr>
          <p:cNvPr id="3" name="TextBox 2"/>
          <p:cNvSpPr txBox="1"/>
          <p:nvPr/>
        </p:nvSpPr>
        <p:spPr>
          <a:xfrm>
            <a:off x="571472" y="1857364"/>
            <a:ext cx="8001056" cy="3416320"/>
          </a:xfrm>
          <a:prstGeom prst="rect">
            <a:avLst/>
          </a:prstGeom>
          <a:noFill/>
        </p:spPr>
        <p:txBody>
          <a:bodyPr wrap="square" rtlCol="0">
            <a:spAutoFit/>
          </a:bodyPr>
          <a:lstStyle/>
          <a:p>
            <a:r>
              <a:rPr lang="zh-CN" altLang="en-US" sz="2400" dirty="0" smtClean="0"/>
              <a:t>远处转移（</a:t>
            </a:r>
            <a:r>
              <a:rPr lang="en-US" altLang="zh-CN" sz="2400" dirty="0" smtClean="0"/>
              <a:t>M</a:t>
            </a:r>
            <a:r>
              <a:rPr lang="zh-CN" altLang="en-US" sz="2400" dirty="0" smtClean="0"/>
              <a:t>）</a:t>
            </a:r>
            <a:r>
              <a:rPr lang="en-US" altLang="zh-CN" sz="2400" dirty="0" smtClean="0"/>
              <a:t> </a:t>
            </a:r>
          </a:p>
          <a:p>
            <a:endParaRPr lang="en-US" altLang="zh-CN" sz="2400" dirty="0" smtClean="0"/>
          </a:p>
          <a:p>
            <a:r>
              <a:rPr lang="en-US" altLang="zh-CN" sz="2400" dirty="0" smtClean="0"/>
              <a:t>	</a:t>
            </a:r>
            <a:r>
              <a:rPr lang="en-US" altLang="zh-CN" sz="2400" dirty="0" err="1" smtClean="0"/>
              <a:t>Mx</a:t>
            </a:r>
            <a:r>
              <a:rPr lang="en-US" altLang="zh-CN" sz="2400" dirty="0" smtClean="0"/>
              <a:t> </a:t>
            </a:r>
            <a:r>
              <a:rPr lang="zh-CN" altLang="en-US" sz="2400" dirty="0" smtClean="0"/>
              <a:t>远处转移无法评价 </a:t>
            </a:r>
            <a:endParaRPr lang="en-US" altLang="zh-CN" sz="2400" dirty="0" smtClean="0"/>
          </a:p>
          <a:p>
            <a:r>
              <a:rPr lang="en-US" altLang="zh-CN" sz="2400" dirty="0" smtClean="0"/>
              <a:t>	M0 </a:t>
            </a:r>
            <a:r>
              <a:rPr lang="zh-CN" altLang="en-US" sz="2400" dirty="0" smtClean="0"/>
              <a:t>无远处转移 </a:t>
            </a:r>
            <a:endParaRPr lang="en-US" altLang="zh-CN" sz="2400" dirty="0" smtClean="0"/>
          </a:p>
          <a:p>
            <a:r>
              <a:rPr lang="en-US" altLang="zh-CN" sz="2400" dirty="0" smtClean="0"/>
              <a:t>	M1 </a:t>
            </a:r>
            <a:r>
              <a:rPr lang="zh-CN" altLang="en-US" sz="2400" dirty="0" smtClean="0"/>
              <a:t>有远处转移 </a:t>
            </a:r>
            <a:endParaRPr lang="en-US" altLang="zh-CN" sz="2400" dirty="0" smtClean="0"/>
          </a:p>
          <a:p>
            <a:r>
              <a:rPr lang="en-US" altLang="zh-CN" sz="2400" dirty="0" smtClean="0"/>
              <a:t>		M1a  </a:t>
            </a:r>
            <a:r>
              <a:rPr lang="zh-CN" altLang="en-US" sz="2400" dirty="0" smtClean="0"/>
              <a:t>远处转移局限于单个器官或部位（如肝</a:t>
            </a:r>
            <a:r>
              <a:rPr lang="en-US" altLang="zh-CN" sz="2400" dirty="0" smtClean="0"/>
              <a:t>,</a:t>
            </a:r>
          </a:p>
          <a:p>
            <a:r>
              <a:rPr lang="en-US" altLang="zh-CN" sz="2400" dirty="0" smtClean="0"/>
              <a:t>                               </a:t>
            </a:r>
            <a:r>
              <a:rPr lang="zh-CN" altLang="en-US" sz="2400" dirty="0" smtClean="0"/>
              <a:t>肺</a:t>
            </a:r>
            <a:r>
              <a:rPr lang="en-US" altLang="zh-CN" sz="2400" dirty="0" smtClean="0"/>
              <a:t>,</a:t>
            </a:r>
            <a:r>
              <a:rPr lang="zh-CN" altLang="en-US" sz="2400" dirty="0" smtClean="0"/>
              <a:t>卵巢</a:t>
            </a:r>
            <a:r>
              <a:rPr lang="en-US" altLang="zh-CN" sz="2400" dirty="0" smtClean="0"/>
              <a:t>,</a:t>
            </a:r>
            <a:r>
              <a:rPr lang="zh-CN" altLang="en-US" sz="2400" dirty="0" smtClean="0"/>
              <a:t>非区域淋巴结）</a:t>
            </a:r>
            <a:endParaRPr lang="en-US" altLang="zh-CN" sz="2400" dirty="0" smtClean="0"/>
          </a:p>
          <a:p>
            <a:r>
              <a:rPr lang="en-US" altLang="zh-CN" sz="2400" dirty="0" smtClean="0"/>
              <a:t>		M1b  </a:t>
            </a:r>
            <a:r>
              <a:rPr lang="zh-CN" altLang="en-US" sz="2400" dirty="0" smtClean="0"/>
              <a:t>远处转移分布于一个以上的器官</a:t>
            </a:r>
            <a:r>
              <a:rPr lang="en-US" altLang="zh-CN" sz="2400" dirty="0" smtClean="0"/>
              <a:t>/</a:t>
            </a:r>
            <a:r>
              <a:rPr lang="zh-CN" altLang="en-US" sz="2400" dirty="0" smtClean="0"/>
              <a:t>部位</a:t>
            </a:r>
            <a:endParaRPr lang="en-US" altLang="zh-CN" sz="2400" dirty="0" smtClean="0"/>
          </a:p>
          <a:p>
            <a:r>
              <a:rPr lang="en-US" altLang="zh-CN" sz="2400" dirty="0" smtClean="0"/>
              <a:t>                               </a:t>
            </a:r>
            <a:r>
              <a:rPr lang="zh-CN" altLang="en-US" sz="2400" dirty="0" smtClean="0"/>
              <a:t>或腹膜转移</a:t>
            </a:r>
            <a:endParaRPr lang="zh-CN" alt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CT</a:t>
            </a:r>
            <a:endParaRPr lang="zh-CN" altLang="en-US" dirty="0"/>
          </a:p>
        </p:txBody>
      </p:sp>
      <p:sp>
        <p:nvSpPr>
          <p:cNvPr id="3" name="TextBox 2"/>
          <p:cNvSpPr txBox="1"/>
          <p:nvPr/>
        </p:nvSpPr>
        <p:spPr>
          <a:xfrm>
            <a:off x="1000100" y="1500174"/>
            <a:ext cx="7643866" cy="1569660"/>
          </a:xfrm>
          <a:prstGeom prst="rect">
            <a:avLst/>
          </a:prstGeom>
          <a:noFill/>
        </p:spPr>
        <p:txBody>
          <a:bodyPr wrap="square" rtlCol="0">
            <a:spAutoFit/>
          </a:bodyPr>
          <a:lstStyle/>
          <a:p>
            <a:r>
              <a:rPr lang="zh-CN" altLang="en-US" sz="2400" dirty="0" smtClean="0"/>
              <a:t>        观察直肠腔内、腔外及邻近结构,能了解有无转移，具有快速及容积扫描等特点，具有横断面影像及良好的密度分辨率,能准确测量直肠壁厚度、估计病变与腹部及盆腔器官的关系。</a:t>
            </a:r>
            <a:endParaRPr lang="zh-CN" altLang="en-US" sz="2400" dirty="0"/>
          </a:p>
        </p:txBody>
      </p:sp>
      <p:sp>
        <p:nvSpPr>
          <p:cNvPr id="4" name="TextBox 3"/>
          <p:cNvSpPr txBox="1"/>
          <p:nvPr/>
        </p:nvSpPr>
        <p:spPr>
          <a:xfrm>
            <a:off x="1000100" y="3286124"/>
            <a:ext cx="7643866" cy="1938992"/>
          </a:xfrm>
          <a:prstGeom prst="rect">
            <a:avLst/>
          </a:prstGeom>
          <a:noFill/>
        </p:spPr>
        <p:txBody>
          <a:bodyPr wrap="square" rtlCol="0">
            <a:spAutoFit/>
          </a:bodyPr>
          <a:lstStyle/>
          <a:p>
            <a:pPr>
              <a:buFont typeface="Wingdings" pitchFamily="2" charset="2"/>
              <a:buNone/>
            </a:pPr>
            <a:r>
              <a:rPr lang="zh-CN" altLang="en-US" sz="2400" dirty="0" smtClean="0"/>
              <a:t>        ＣＴ在显示直肠周脂肪受侵上的敏感度、特异度和准确度分别100%、78 .7%和86. 8%。</a:t>
            </a:r>
          </a:p>
          <a:p>
            <a:pPr>
              <a:buFont typeface="Wingdings" pitchFamily="2" charset="2"/>
              <a:buNone/>
            </a:pPr>
            <a:r>
              <a:rPr lang="zh-CN" altLang="en-US" sz="2400" dirty="0" smtClean="0"/>
              <a:t>        可借助其良好的密度分辨率清楚显示肿瘤的腔外侵犯和远处转移,并显示侵犯的范围和程度,从而指导临床治疗 。</a:t>
            </a:r>
            <a:endParaRPr lang="zh-CN" altLang="en-US" sz="2400" dirty="0"/>
          </a:p>
        </p:txBody>
      </p:sp>
      <p:sp>
        <p:nvSpPr>
          <p:cNvPr id="5" name="TextBox 4"/>
          <p:cNvSpPr txBox="1"/>
          <p:nvPr/>
        </p:nvSpPr>
        <p:spPr>
          <a:xfrm>
            <a:off x="1000100" y="5357826"/>
            <a:ext cx="7643866" cy="830997"/>
          </a:xfrm>
          <a:prstGeom prst="rect">
            <a:avLst/>
          </a:prstGeom>
          <a:noFill/>
        </p:spPr>
        <p:txBody>
          <a:bodyPr wrap="square" rtlCol="0">
            <a:spAutoFit/>
          </a:bodyPr>
          <a:lstStyle/>
          <a:p>
            <a:r>
              <a:rPr lang="zh-CN" altLang="en-US" sz="2400" dirty="0" smtClean="0"/>
              <a:t>        造影剂：</a:t>
            </a:r>
            <a:r>
              <a:rPr lang="en-US" altLang="zh-CN" sz="2400" dirty="0" smtClean="0"/>
              <a:t>1.</a:t>
            </a:r>
            <a:r>
              <a:rPr lang="zh-CN" altLang="en-US" sz="2400" dirty="0" smtClean="0"/>
              <a:t>空气、水等隐性对比剂；</a:t>
            </a:r>
            <a:r>
              <a:rPr lang="en-US" altLang="zh-CN" sz="2400" dirty="0" smtClean="0"/>
              <a:t>2.</a:t>
            </a:r>
            <a:r>
              <a:rPr lang="zh-CN" altLang="en-US" sz="2400" dirty="0" smtClean="0"/>
              <a:t>血管内对比剂。</a:t>
            </a:r>
            <a:endParaRPr lang="zh-CN" alt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CT</a:t>
            </a:r>
            <a:endParaRPr lang="zh-CN" altLang="en-US" dirty="0"/>
          </a:p>
        </p:txBody>
      </p:sp>
      <p:sp>
        <p:nvSpPr>
          <p:cNvPr id="4" name="TextBox 3"/>
          <p:cNvSpPr txBox="1"/>
          <p:nvPr/>
        </p:nvSpPr>
        <p:spPr>
          <a:xfrm>
            <a:off x="642910" y="1428736"/>
            <a:ext cx="7929618" cy="1569660"/>
          </a:xfrm>
          <a:prstGeom prst="rect">
            <a:avLst/>
          </a:prstGeom>
          <a:noFill/>
        </p:spPr>
        <p:txBody>
          <a:bodyPr wrap="square" rtlCol="0">
            <a:spAutoFit/>
          </a:bodyPr>
          <a:lstStyle/>
          <a:p>
            <a:r>
              <a:rPr lang="zh-CN" altLang="en-US" sz="2400" dirty="0" smtClean="0"/>
              <a:t>        直肠癌在多层螺旋</a:t>
            </a:r>
            <a:r>
              <a:rPr lang="en-US" altLang="zh-CN" sz="2400" dirty="0" smtClean="0"/>
              <a:t>CT</a:t>
            </a:r>
            <a:r>
              <a:rPr lang="zh-CN" altLang="en-US" sz="2400" dirty="0" smtClean="0"/>
              <a:t>上显示为局限性软组织密度肿块，或为环形、半环形直肠壁增厚，肿块通常密度均匀，但当体积较大时，可见低密度的缺血坏死区。注射造影剂后肿块可呈明显强化。</a:t>
            </a:r>
            <a:endParaRPr lang="zh-CN" altLang="en-US" sz="2400" dirty="0"/>
          </a:p>
        </p:txBody>
      </p:sp>
      <p:sp>
        <p:nvSpPr>
          <p:cNvPr id="5" name="TextBox 4"/>
          <p:cNvSpPr txBox="1"/>
          <p:nvPr/>
        </p:nvSpPr>
        <p:spPr>
          <a:xfrm>
            <a:off x="571472" y="3357562"/>
            <a:ext cx="7858180" cy="1200329"/>
          </a:xfrm>
          <a:prstGeom prst="rect">
            <a:avLst/>
          </a:prstGeom>
          <a:noFill/>
        </p:spPr>
        <p:txBody>
          <a:bodyPr wrap="square" rtlCol="0">
            <a:spAutoFit/>
          </a:bodyPr>
          <a:lstStyle/>
          <a:p>
            <a:r>
              <a:rPr lang="en-US" altLang="zh-CN" sz="2400" dirty="0" smtClean="0"/>
              <a:t>        CT</a:t>
            </a:r>
            <a:r>
              <a:rPr lang="zh-CN" altLang="en-US" sz="2400" dirty="0" smtClean="0"/>
              <a:t>不能分辨肠壁各层，对脂肪的轻微浸润不敏感，因此术前对</a:t>
            </a:r>
            <a:r>
              <a:rPr lang="en-US" altLang="zh-CN" sz="2400" dirty="0" smtClean="0"/>
              <a:t>T</a:t>
            </a:r>
            <a:r>
              <a:rPr lang="zh-CN" altLang="en-US" sz="2400" dirty="0" smtClean="0"/>
              <a:t>分期存在一定局限性，对</a:t>
            </a:r>
            <a:r>
              <a:rPr lang="en-US" altLang="zh-CN" sz="2400" dirty="0" smtClean="0"/>
              <a:t>T1</a:t>
            </a:r>
            <a:r>
              <a:rPr lang="zh-CN" altLang="en-US" sz="2400" dirty="0" smtClean="0"/>
              <a:t>和</a:t>
            </a:r>
            <a:r>
              <a:rPr lang="en-US" altLang="zh-CN" sz="2400" dirty="0" smtClean="0"/>
              <a:t>T2</a:t>
            </a:r>
            <a:r>
              <a:rPr lang="zh-CN" altLang="en-US" sz="2400" dirty="0" smtClean="0"/>
              <a:t>期的判断不如</a:t>
            </a:r>
            <a:r>
              <a:rPr lang="en-US" altLang="zh-CN" sz="2400" dirty="0" smtClean="0"/>
              <a:t>T3</a:t>
            </a:r>
            <a:r>
              <a:rPr lang="zh-CN" altLang="en-US" sz="2400" dirty="0" smtClean="0"/>
              <a:t>、</a:t>
            </a:r>
            <a:r>
              <a:rPr lang="en-US" altLang="zh-CN" sz="2400" dirty="0" smtClean="0"/>
              <a:t>T4</a:t>
            </a:r>
            <a:r>
              <a:rPr lang="zh-CN" altLang="en-US" sz="2400" dirty="0" smtClean="0"/>
              <a:t>期准确。</a:t>
            </a:r>
            <a:endParaRPr lang="zh-CN" altLang="en-US" sz="2400" dirty="0"/>
          </a:p>
        </p:txBody>
      </p:sp>
      <p:sp>
        <p:nvSpPr>
          <p:cNvPr id="6" name="TextBox 5"/>
          <p:cNvSpPr txBox="1"/>
          <p:nvPr/>
        </p:nvSpPr>
        <p:spPr>
          <a:xfrm>
            <a:off x="642910" y="4929198"/>
            <a:ext cx="7715304" cy="1200329"/>
          </a:xfrm>
          <a:prstGeom prst="rect">
            <a:avLst/>
          </a:prstGeom>
          <a:noFill/>
        </p:spPr>
        <p:txBody>
          <a:bodyPr wrap="square" rtlCol="0">
            <a:spAutoFit/>
          </a:bodyPr>
          <a:lstStyle/>
          <a:p>
            <a:r>
              <a:rPr lang="en-US" altLang="zh-CN" sz="2400" dirty="0" smtClean="0"/>
              <a:t>        CT</a:t>
            </a:r>
            <a:r>
              <a:rPr lang="zh-CN" altLang="en-US" sz="2400" dirty="0" smtClean="0"/>
              <a:t>能够很好的显示直肠肿瘤与周围脏器关系及远处转移，通过大范围薄层扫描结合增强扫描，观察有无肝脏转移、淋巴结远处转移及腹膜腔种植。</a:t>
            </a:r>
            <a:endParaRPr lang="zh-CN" alt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CT</a:t>
            </a:r>
            <a:endParaRPr lang="zh-CN" altLang="en-US" dirty="0"/>
          </a:p>
        </p:txBody>
      </p:sp>
      <p:pic>
        <p:nvPicPr>
          <p:cNvPr id="3" name="Picture 4"/>
          <p:cNvPicPr>
            <a:picLocks noChangeAspect="1" noChangeArrowheads="1"/>
          </p:cNvPicPr>
          <p:nvPr/>
        </p:nvPicPr>
        <p:blipFill>
          <a:blip r:embed="rId2"/>
          <a:srcRect/>
          <a:stretch>
            <a:fillRect/>
          </a:stretch>
        </p:blipFill>
        <p:spPr bwMode="auto">
          <a:xfrm>
            <a:off x="214282" y="2285992"/>
            <a:ext cx="4381500" cy="3419475"/>
          </a:xfrm>
          <a:prstGeom prst="rect">
            <a:avLst/>
          </a:prstGeom>
          <a:noFill/>
          <a:ln w="9525">
            <a:noFill/>
            <a:miter lim="800000"/>
            <a:headEnd/>
            <a:tailEnd/>
          </a:ln>
          <a:effectLst/>
        </p:spPr>
      </p:pic>
      <p:pic>
        <p:nvPicPr>
          <p:cNvPr id="4" name="Picture 5"/>
          <p:cNvPicPr>
            <a:picLocks noChangeAspect="1" noChangeArrowheads="1"/>
          </p:cNvPicPr>
          <p:nvPr/>
        </p:nvPicPr>
        <p:blipFill>
          <a:blip r:embed="rId3"/>
          <a:srcRect/>
          <a:stretch>
            <a:fillRect/>
          </a:stretch>
        </p:blipFill>
        <p:spPr bwMode="auto">
          <a:xfrm>
            <a:off x="4572000" y="2285992"/>
            <a:ext cx="4391025" cy="3419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C:\Users\qxkjfly\AppData\Roaming\Tencent\Users\343250150\QQ\WinTemp\RichOle\M557U_DS8M~QDTN@{)9PFB5.jpg"/>
          <p:cNvPicPr>
            <a:picLocks noChangeAspect="1" noChangeArrowheads="1"/>
          </p:cNvPicPr>
          <p:nvPr/>
        </p:nvPicPr>
        <p:blipFill>
          <a:blip r:embed="rId2"/>
          <a:srcRect/>
          <a:stretch>
            <a:fillRect/>
          </a:stretch>
        </p:blipFill>
        <p:spPr bwMode="auto">
          <a:xfrm>
            <a:off x="642910" y="142852"/>
            <a:ext cx="3810000" cy="2962275"/>
          </a:xfrm>
          <a:prstGeom prst="rect">
            <a:avLst/>
          </a:prstGeom>
          <a:noFill/>
        </p:spPr>
      </p:pic>
      <p:pic>
        <p:nvPicPr>
          <p:cNvPr id="12290" name="Picture 2" descr="C:\Users\qxkjfly\AppData\Roaming\Tencent\Users\343250150\QQ\WinTemp\RichOle\X6]N0(HE66HWUMS{@E7T}{1.jpg"/>
          <p:cNvPicPr>
            <a:picLocks noChangeAspect="1" noChangeArrowheads="1"/>
          </p:cNvPicPr>
          <p:nvPr/>
        </p:nvPicPr>
        <p:blipFill>
          <a:blip r:embed="rId3"/>
          <a:srcRect/>
          <a:stretch>
            <a:fillRect/>
          </a:stretch>
        </p:blipFill>
        <p:spPr bwMode="auto">
          <a:xfrm>
            <a:off x="4857752" y="714356"/>
            <a:ext cx="3810000" cy="2952750"/>
          </a:xfrm>
          <a:prstGeom prst="rect">
            <a:avLst/>
          </a:prstGeom>
          <a:noFill/>
        </p:spPr>
      </p:pic>
      <p:pic>
        <p:nvPicPr>
          <p:cNvPr id="12291" name="Picture 3" descr="C:\Users\qxkjfly\AppData\Roaming\Tencent\Users\343250150\QQ\WinTemp\RichOle\S30Z3C2XFKCY0~E8BXL%L97.jpg"/>
          <p:cNvPicPr>
            <a:picLocks noChangeAspect="1" noChangeArrowheads="1"/>
          </p:cNvPicPr>
          <p:nvPr/>
        </p:nvPicPr>
        <p:blipFill>
          <a:blip r:embed="rId4"/>
          <a:srcRect/>
          <a:stretch>
            <a:fillRect/>
          </a:stretch>
        </p:blipFill>
        <p:spPr bwMode="auto">
          <a:xfrm>
            <a:off x="2428860" y="3714752"/>
            <a:ext cx="3819525" cy="29718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0" y="1428736"/>
            <a:ext cx="9144000" cy="3591941"/>
          </a:xfrm>
          <a:prstGeom prst="rect">
            <a:avLst/>
          </a:prstGeom>
          <a:noFill/>
          <a:ln w="9525">
            <a:noFill/>
            <a:miter lim="800000"/>
            <a:headEnd/>
            <a:tailEnd/>
          </a:ln>
          <a:effectLst/>
        </p:spPr>
      </p:pic>
      <p:pic>
        <p:nvPicPr>
          <p:cNvPr id="41985" name="Picture 1" descr="C:\Users\qxkjfly\AppData\Roaming\Tencent\Users\343250150\QQ\WinTemp\RichOle\5KIBU20YZMOR)[AEO)7ZN`R.jpg"/>
          <p:cNvPicPr>
            <a:picLocks noChangeAspect="1" noChangeArrowheads="1"/>
          </p:cNvPicPr>
          <p:nvPr/>
        </p:nvPicPr>
        <p:blipFill>
          <a:blip r:embed="rId3"/>
          <a:srcRect/>
          <a:stretch>
            <a:fillRect/>
          </a:stretch>
        </p:blipFill>
        <p:spPr bwMode="auto">
          <a:xfrm>
            <a:off x="785786" y="5786454"/>
            <a:ext cx="5200650" cy="2000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142844" y="142852"/>
            <a:ext cx="4381500" cy="3419475"/>
          </a:xfrm>
          <a:prstGeom prst="rect">
            <a:avLst/>
          </a:prstGeom>
          <a:noFill/>
          <a:ln w="9525">
            <a:noFill/>
            <a:miter lim="800000"/>
            <a:headEnd/>
            <a:tailEnd/>
          </a:ln>
          <a:effectLst/>
        </p:spPr>
      </p:pic>
      <p:pic>
        <p:nvPicPr>
          <p:cNvPr id="3" name="Picture 6"/>
          <p:cNvPicPr>
            <a:picLocks noChangeAspect="1" noChangeArrowheads="1"/>
          </p:cNvPicPr>
          <p:nvPr/>
        </p:nvPicPr>
        <p:blipFill>
          <a:blip r:embed="rId3"/>
          <a:srcRect/>
          <a:stretch>
            <a:fillRect/>
          </a:stretch>
        </p:blipFill>
        <p:spPr bwMode="auto">
          <a:xfrm>
            <a:off x="4500562" y="142852"/>
            <a:ext cx="4381500" cy="3409950"/>
          </a:xfrm>
          <a:prstGeom prst="rect">
            <a:avLst/>
          </a:prstGeom>
          <a:noFill/>
          <a:ln w="9525">
            <a:noFill/>
            <a:miter lim="800000"/>
            <a:headEnd/>
            <a:tailEnd/>
          </a:ln>
          <a:effectLst/>
        </p:spPr>
      </p:pic>
      <p:pic>
        <p:nvPicPr>
          <p:cNvPr id="4" name="Picture 7"/>
          <p:cNvPicPr>
            <a:picLocks noChangeAspect="1" noChangeArrowheads="1"/>
          </p:cNvPicPr>
          <p:nvPr/>
        </p:nvPicPr>
        <p:blipFill>
          <a:blip r:embed="rId4"/>
          <a:srcRect/>
          <a:stretch>
            <a:fillRect/>
          </a:stretch>
        </p:blipFill>
        <p:spPr bwMode="auto">
          <a:xfrm>
            <a:off x="2143108" y="3448050"/>
            <a:ext cx="4400550" cy="3409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srcRect/>
          <a:stretch>
            <a:fillRect/>
          </a:stretch>
        </p:blipFill>
        <p:spPr bwMode="auto">
          <a:xfrm>
            <a:off x="357158" y="1214422"/>
            <a:ext cx="4391025" cy="3438525"/>
          </a:xfrm>
          <a:prstGeom prst="rect">
            <a:avLst/>
          </a:prstGeom>
          <a:noFill/>
          <a:ln w="9525">
            <a:noFill/>
            <a:miter lim="800000"/>
            <a:headEnd/>
            <a:tailEnd/>
          </a:ln>
          <a:effectLst/>
        </p:spPr>
      </p:pic>
      <p:pic>
        <p:nvPicPr>
          <p:cNvPr id="3" name="Picture 9"/>
          <p:cNvPicPr>
            <a:picLocks noChangeAspect="1" noChangeArrowheads="1"/>
          </p:cNvPicPr>
          <p:nvPr/>
        </p:nvPicPr>
        <p:blipFill>
          <a:blip r:embed="rId3"/>
          <a:srcRect/>
          <a:stretch>
            <a:fillRect/>
          </a:stretch>
        </p:blipFill>
        <p:spPr bwMode="auto">
          <a:xfrm>
            <a:off x="4357686" y="1857364"/>
            <a:ext cx="4371975" cy="3419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71604" y="1928802"/>
            <a:ext cx="5972188" cy="3686187"/>
          </a:xfrm>
        </p:spPr>
        <p:txBody>
          <a:bodyPr>
            <a:normAutofit/>
          </a:bodyPr>
          <a:lstStyle/>
          <a:p>
            <a:r>
              <a:rPr lang="zh-CN" altLang="en-US" sz="3200" dirty="0" smtClean="0"/>
              <a:t>概述</a:t>
            </a:r>
            <a:endParaRPr lang="en-US" altLang="zh-CN" sz="3200" dirty="0" smtClean="0"/>
          </a:p>
          <a:p>
            <a:r>
              <a:rPr lang="zh-CN" altLang="en-US" sz="3200" dirty="0" smtClean="0"/>
              <a:t>病因</a:t>
            </a:r>
            <a:endParaRPr lang="en-US" altLang="zh-CN" sz="3200" dirty="0" smtClean="0"/>
          </a:p>
          <a:p>
            <a:r>
              <a:rPr lang="zh-CN" altLang="en-US" sz="3200" dirty="0" smtClean="0"/>
              <a:t>分型</a:t>
            </a:r>
            <a:endParaRPr lang="en-US" altLang="zh-CN" sz="3200" dirty="0" smtClean="0"/>
          </a:p>
          <a:p>
            <a:r>
              <a:rPr lang="zh-CN" altLang="en-US" sz="3200" dirty="0" smtClean="0"/>
              <a:t>分期</a:t>
            </a:r>
            <a:endParaRPr lang="zh-CN" altLang="en-US"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noChangeArrowheads="1"/>
          </p:cNvPicPr>
          <p:nvPr/>
        </p:nvPicPr>
        <p:blipFill>
          <a:blip r:embed="rId2"/>
          <a:srcRect b="7955"/>
          <a:stretch>
            <a:fillRect/>
          </a:stretch>
        </p:blipFill>
        <p:spPr bwMode="auto">
          <a:xfrm>
            <a:off x="785786" y="1071546"/>
            <a:ext cx="7643867" cy="47863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C:\Users\qxkjfly\AppData\Roaming\Tencent\Users\343250150\QQ\WinTemp\RichOle\KW%LYC5E9U4J2K1HR53]VJ9.jpg"/>
          <p:cNvPicPr>
            <a:picLocks noChangeAspect="1" noChangeArrowheads="1"/>
          </p:cNvPicPr>
          <p:nvPr/>
        </p:nvPicPr>
        <p:blipFill>
          <a:blip r:embed="rId2"/>
          <a:srcRect/>
          <a:stretch>
            <a:fillRect/>
          </a:stretch>
        </p:blipFill>
        <p:spPr bwMode="auto">
          <a:xfrm>
            <a:off x="571472" y="0"/>
            <a:ext cx="3857652" cy="2984007"/>
          </a:xfrm>
          <a:prstGeom prst="rect">
            <a:avLst/>
          </a:prstGeom>
          <a:noFill/>
        </p:spPr>
      </p:pic>
      <p:pic>
        <p:nvPicPr>
          <p:cNvPr id="38914" name="Picture 2" descr="C:\Users\qxkjfly\AppData\Roaming\Tencent\Users\343250150\QQ\WinTemp\RichOle\J5_T_J7~UGTFMU]MITV}@DJ.jpg"/>
          <p:cNvPicPr>
            <a:picLocks noChangeAspect="1" noChangeArrowheads="1"/>
          </p:cNvPicPr>
          <p:nvPr/>
        </p:nvPicPr>
        <p:blipFill>
          <a:blip r:embed="rId3"/>
          <a:srcRect/>
          <a:stretch>
            <a:fillRect/>
          </a:stretch>
        </p:blipFill>
        <p:spPr bwMode="auto">
          <a:xfrm>
            <a:off x="4429124" y="0"/>
            <a:ext cx="3857652" cy="2992810"/>
          </a:xfrm>
          <a:prstGeom prst="rect">
            <a:avLst/>
          </a:prstGeom>
          <a:noFill/>
        </p:spPr>
      </p:pic>
      <p:pic>
        <p:nvPicPr>
          <p:cNvPr id="38915" name="Picture 3" descr="C:\Users\qxkjfly\AppData\Roaming\Tencent\Users\343250150\QQ\WinTemp\RichOle\{OZF3{EF@2NC`@2HZX$YE~6.jpg"/>
          <p:cNvPicPr>
            <a:picLocks noChangeAspect="1" noChangeArrowheads="1"/>
          </p:cNvPicPr>
          <p:nvPr/>
        </p:nvPicPr>
        <p:blipFill>
          <a:blip r:embed="rId4"/>
          <a:srcRect/>
          <a:stretch>
            <a:fillRect/>
          </a:stretch>
        </p:blipFill>
        <p:spPr bwMode="auto">
          <a:xfrm>
            <a:off x="571472" y="3000396"/>
            <a:ext cx="3857652" cy="2952631"/>
          </a:xfrm>
          <a:prstGeom prst="rect">
            <a:avLst/>
          </a:prstGeom>
          <a:noFill/>
        </p:spPr>
      </p:pic>
      <p:pic>
        <p:nvPicPr>
          <p:cNvPr id="38916" name="Picture 4" descr="C:\Users\qxkjfly\AppData\Roaming\Tencent\Users\343250150\QQ\WinTemp\RichOle\X5B3QJZ9V%B_ZCK80Y~OBS1.jpg"/>
          <p:cNvPicPr>
            <a:picLocks noChangeAspect="1" noChangeArrowheads="1"/>
          </p:cNvPicPr>
          <p:nvPr/>
        </p:nvPicPr>
        <p:blipFill>
          <a:blip r:embed="rId5"/>
          <a:srcRect/>
          <a:stretch>
            <a:fillRect/>
          </a:stretch>
        </p:blipFill>
        <p:spPr bwMode="auto">
          <a:xfrm>
            <a:off x="4929190" y="2928958"/>
            <a:ext cx="3143272" cy="3018898"/>
          </a:xfrm>
          <a:prstGeom prst="rect">
            <a:avLst/>
          </a:prstGeom>
          <a:noFill/>
        </p:spPr>
      </p:pic>
      <p:sp>
        <p:nvSpPr>
          <p:cNvPr id="6" name="AutoShape 9"/>
          <p:cNvSpPr>
            <a:spLocks noChangeArrowheads="1"/>
          </p:cNvSpPr>
          <p:nvPr/>
        </p:nvSpPr>
        <p:spPr bwMode="auto">
          <a:xfrm rot="10800000">
            <a:off x="6786578" y="4071942"/>
            <a:ext cx="457200" cy="3048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7" name="TextBox 6"/>
          <p:cNvSpPr txBox="1"/>
          <p:nvPr/>
        </p:nvSpPr>
        <p:spPr>
          <a:xfrm>
            <a:off x="1000100" y="6286520"/>
            <a:ext cx="1071570" cy="400110"/>
          </a:xfrm>
          <a:prstGeom prst="rect">
            <a:avLst/>
          </a:prstGeom>
          <a:noFill/>
        </p:spPr>
        <p:txBody>
          <a:bodyPr wrap="square" rtlCol="0">
            <a:spAutoFit/>
          </a:bodyPr>
          <a:lstStyle/>
          <a:p>
            <a:r>
              <a:rPr lang="zh-CN" altLang="en-US" sz="2000" dirty="0" smtClean="0"/>
              <a:t>分层？</a:t>
            </a:r>
            <a:r>
              <a:rPr lang="zh-CN" altLang="en-US" dirty="0" smtClean="0"/>
              <a:t> </a:t>
            </a:r>
            <a:endParaRPr lang="zh-CN" altLang="en-US" dirty="0"/>
          </a:p>
        </p:txBody>
      </p:sp>
      <p:sp>
        <p:nvSpPr>
          <p:cNvPr id="9" name="TextBox 8"/>
          <p:cNvSpPr txBox="1"/>
          <p:nvPr/>
        </p:nvSpPr>
        <p:spPr>
          <a:xfrm>
            <a:off x="3357554" y="6286520"/>
            <a:ext cx="1285884" cy="400110"/>
          </a:xfrm>
          <a:prstGeom prst="rect">
            <a:avLst/>
          </a:prstGeom>
          <a:noFill/>
        </p:spPr>
        <p:txBody>
          <a:bodyPr wrap="square" rtlCol="0">
            <a:spAutoFit/>
          </a:bodyPr>
          <a:lstStyle/>
          <a:p>
            <a:r>
              <a:rPr lang="zh-CN" altLang="en-US" sz="2000" dirty="0" smtClean="0"/>
              <a:t>分层</a:t>
            </a:r>
            <a:r>
              <a:rPr lang="en-US" altLang="zh-CN" sz="2000" dirty="0" smtClean="0"/>
              <a:t>……</a:t>
            </a:r>
            <a:endParaRPr lang="zh-CN" altLang="en-US" sz="2000" dirty="0"/>
          </a:p>
        </p:txBody>
      </p:sp>
      <p:pic>
        <p:nvPicPr>
          <p:cNvPr id="14341" name="Picture 5" descr="C:\Users\qxkjfly\AppData\Roaming\Tencent\Users\343250150\QQ\WinTemp\RichOle\TWIY_OZTL(`5$23WV%GUFD9.jpg"/>
          <p:cNvPicPr>
            <a:picLocks noChangeAspect="1" noChangeArrowheads="1"/>
          </p:cNvPicPr>
          <p:nvPr/>
        </p:nvPicPr>
        <p:blipFill>
          <a:blip r:embed="rId6"/>
          <a:srcRect/>
          <a:stretch>
            <a:fillRect/>
          </a:stretch>
        </p:blipFill>
        <p:spPr bwMode="auto">
          <a:xfrm>
            <a:off x="1857356" y="6143644"/>
            <a:ext cx="552450" cy="514350"/>
          </a:xfrm>
          <a:prstGeom prst="rect">
            <a:avLst/>
          </a:prstGeom>
          <a:noFill/>
        </p:spPr>
      </p:pic>
      <p:pic>
        <p:nvPicPr>
          <p:cNvPr id="14342" name="Picture 6" descr="C:\Users\qxkjfly\AppData\Roaming\Tencent\Users\343250150\QQ\WinTemp\RichOle\ZY1I4N{[E1D9}IRX2U7NS6E.jpg"/>
          <p:cNvPicPr>
            <a:picLocks noChangeAspect="1" noChangeArrowheads="1"/>
          </p:cNvPicPr>
          <p:nvPr/>
        </p:nvPicPr>
        <p:blipFill>
          <a:blip r:embed="rId7"/>
          <a:srcRect/>
          <a:stretch>
            <a:fillRect/>
          </a:stretch>
        </p:blipFill>
        <p:spPr bwMode="auto">
          <a:xfrm>
            <a:off x="4500562" y="6143644"/>
            <a:ext cx="523875" cy="5334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1"/>
          <p:cNvPicPr>
            <a:picLocks noChangeAspect="1" noChangeArrowheads="1"/>
          </p:cNvPicPr>
          <p:nvPr/>
        </p:nvPicPr>
        <p:blipFill>
          <a:blip r:embed="rId2"/>
          <a:srcRect/>
          <a:stretch>
            <a:fillRect/>
          </a:stretch>
        </p:blipFill>
        <p:spPr bwMode="auto">
          <a:xfrm>
            <a:off x="500034" y="642918"/>
            <a:ext cx="8199840" cy="550072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928670"/>
            <a:ext cx="9144000" cy="2312988"/>
          </a:xfrm>
          <a:prstGeom prst="rect">
            <a:avLst/>
          </a:prstGeom>
          <a:noFill/>
          <a:ln w="9525">
            <a:noFill/>
            <a:miter lim="800000"/>
            <a:headEnd/>
            <a:tailEnd/>
          </a:ln>
          <a:effectLst/>
        </p:spPr>
      </p:pic>
      <p:pic>
        <p:nvPicPr>
          <p:cNvPr id="3" name="Picture 5"/>
          <p:cNvPicPr>
            <a:picLocks noChangeAspect="1" noChangeArrowheads="1"/>
          </p:cNvPicPr>
          <p:nvPr/>
        </p:nvPicPr>
        <p:blipFill>
          <a:blip r:embed="rId3"/>
          <a:srcRect/>
          <a:stretch>
            <a:fillRect/>
          </a:stretch>
        </p:blipFill>
        <p:spPr bwMode="auto">
          <a:xfrm>
            <a:off x="0" y="3500438"/>
            <a:ext cx="9144000" cy="2312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a:stretch>
            <a:fillRect/>
          </a:stretch>
        </p:blipFill>
        <p:spPr bwMode="auto">
          <a:xfrm>
            <a:off x="2357422" y="1643050"/>
            <a:ext cx="4381500"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a:stretch>
            <a:fillRect/>
          </a:stretch>
        </p:blipFill>
        <p:spPr bwMode="auto">
          <a:xfrm>
            <a:off x="642910" y="714356"/>
            <a:ext cx="7928484" cy="542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C:\Users\qxkjfly\AppData\Roaming\Tencent\Users\343250150\QQ\WinTemp\RichOle\SAFHX[ZN{@D35[0ME$HUS1J.jpg"/>
          <p:cNvPicPr>
            <a:picLocks noChangeAspect="1" noChangeArrowheads="1"/>
          </p:cNvPicPr>
          <p:nvPr/>
        </p:nvPicPr>
        <p:blipFill>
          <a:blip r:embed="rId2"/>
          <a:srcRect/>
          <a:stretch>
            <a:fillRect/>
          </a:stretch>
        </p:blipFill>
        <p:spPr bwMode="auto">
          <a:xfrm>
            <a:off x="571472" y="500042"/>
            <a:ext cx="4248150" cy="3314700"/>
          </a:xfrm>
          <a:prstGeom prst="rect">
            <a:avLst/>
          </a:prstGeom>
          <a:noFill/>
        </p:spPr>
      </p:pic>
      <p:pic>
        <p:nvPicPr>
          <p:cNvPr id="43010" name="Picture 2" descr="C:\Users\qxkjfly\AppData\Roaming\Tencent\Users\343250150\QQ\WinTemp\RichOle\R8}H1AMUU5]U4A9M`_WU335.jpg"/>
          <p:cNvPicPr>
            <a:picLocks noChangeAspect="1" noChangeArrowheads="1"/>
          </p:cNvPicPr>
          <p:nvPr/>
        </p:nvPicPr>
        <p:blipFill>
          <a:blip r:embed="rId3"/>
          <a:srcRect/>
          <a:stretch>
            <a:fillRect/>
          </a:stretch>
        </p:blipFill>
        <p:spPr bwMode="auto">
          <a:xfrm>
            <a:off x="4429124" y="3000372"/>
            <a:ext cx="4248150" cy="330517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a:stretch>
            <a:fillRect/>
          </a:stretch>
        </p:blipFill>
        <p:spPr bwMode="auto">
          <a:xfrm>
            <a:off x="428596" y="0"/>
            <a:ext cx="4143372" cy="3238706"/>
          </a:xfrm>
          <a:prstGeom prst="rect">
            <a:avLst/>
          </a:prstGeom>
          <a:noFill/>
          <a:ln w="9525">
            <a:noFill/>
            <a:miter lim="800000"/>
            <a:headEnd/>
            <a:tailEnd/>
          </a:ln>
          <a:effectLst/>
        </p:spPr>
      </p:pic>
      <p:pic>
        <p:nvPicPr>
          <p:cNvPr id="3" name="Picture 5"/>
          <p:cNvPicPr>
            <a:picLocks noChangeAspect="1" noChangeArrowheads="1"/>
          </p:cNvPicPr>
          <p:nvPr/>
        </p:nvPicPr>
        <p:blipFill>
          <a:blip r:embed="rId3"/>
          <a:srcRect/>
          <a:stretch>
            <a:fillRect/>
          </a:stretch>
        </p:blipFill>
        <p:spPr bwMode="auto">
          <a:xfrm>
            <a:off x="5048252" y="428604"/>
            <a:ext cx="4095748" cy="3196464"/>
          </a:xfrm>
          <a:prstGeom prst="rect">
            <a:avLst/>
          </a:prstGeom>
          <a:noFill/>
          <a:ln w="9525">
            <a:noFill/>
            <a:miter lim="800000"/>
            <a:headEnd/>
            <a:tailEnd/>
          </a:ln>
          <a:effectLst/>
        </p:spPr>
      </p:pic>
      <p:pic>
        <p:nvPicPr>
          <p:cNvPr id="4" name="Picture 7"/>
          <p:cNvPicPr>
            <a:picLocks noChangeAspect="1" noChangeArrowheads="1"/>
          </p:cNvPicPr>
          <p:nvPr/>
        </p:nvPicPr>
        <p:blipFill>
          <a:blip r:embed="rId4"/>
          <a:srcRect/>
          <a:stretch>
            <a:fillRect/>
          </a:stretch>
        </p:blipFill>
        <p:spPr bwMode="auto">
          <a:xfrm>
            <a:off x="1643042" y="3688948"/>
            <a:ext cx="4071966" cy="3169052"/>
          </a:xfrm>
          <a:prstGeom prst="rect">
            <a:avLst/>
          </a:prstGeom>
          <a:noFill/>
          <a:ln w="9525">
            <a:noFill/>
            <a:miter lim="800000"/>
            <a:headEnd/>
            <a:tailEnd/>
          </a:ln>
          <a:effectLst/>
        </p:spPr>
      </p:pic>
      <p:sp>
        <p:nvSpPr>
          <p:cNvPr id="6" name="下箭头 5"/>
          <p:cNvSpPr/>
          <p:nvPr/>
        </p:nvSpPr>
        <p:spPr>
          <a:xfrm>
            <a:off x="3000364" y="1000108"/>
            <a:ext cx="28575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下箭头 6"/>
          <p:cNvSpPr/>
          <p:nvPr/>
        </p:nvSpPr>
        <p:spPr>
          <a:xfrm>
            <a:off x="7358082" y="1214422"/>
            <a:ext cx="214314"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右箭头 7"/>
          <p:cNvSpPr/>
          <p:nvPr/>
        </p:nvSpPr>
        <p:spPr>
          <a:xfrm>
            <a:off x="7143768" y="1857364"/>
            <a:ext cx="357190"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下箭头 8"/>
          <p:cNvSpPr/>
          <p:nvPr/>
        </p:nvSpPr>
        <p:spPr>
          <a:xfrm>
            <a:off x="4286248" y="4429132"/>
            <a:ext cx="28575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033" name="Picture 1" descr="C:\Users\qxkjfly\AppData\Roaming\Tencent\Users\343250150\QQ\WinTemp\RichOle\O[D}7$_]ZYW9DNTKP5~36}X.jpg"/>
          <p:cNvPicPr>
            <a:picLocks noChangeAspect="1" noChangeArrowheads="1"/>
          </p:cNvPicPr>
          <p:nvPr/>
        </p:nvPicPr>
        <p:blipFill>
          <a:blip r:embed="rId5"/>
          <a:srcRect/>
          <a:stretch>
            <a:fillRect/>
          </a:stretch>
        </p:blipFill>
        <p:spPr bwMode="auto">
          <a:xfrm>
            <a:off x="3857625" y="6429396"/>
            <a:ext cx="5286375" cy="20002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4286248" y="3000372"/>
            <a:ext cx="4645225" cy="3643314"/>
          </a:xfrm>
          <a:prstGeom prst="rect">
            <a:avLst/>
          </a:prstGeom>
          <a:noFill/>
          <a:ln w="9525">
            <a:noFill/>
            <a:miter lim="800000"/>
            <a:headEnd/>
            <a:tailEnd/>
          </a:ln>
          <a:effectLst/>
        </p:spPr>
      </p:pic>
      <p:pic>
        <p:nvPicPr>
          <p:cNvPr id="3" name="Picture 4"/>
          <p:cNvPicPr>
            <a:picLocks noChangeAspect="1" noChangeArrowheads="1"/>
          </p:cNvPicPr>
          <p:nvPr/>
        </p:nvPicPr>
        <p:blipFill>
          <a:blip r:embed="rId3"/>
          <a:srcRect/>
          <a:stretch>
            <a:fillRect/>
          </a:stretch>
        </p:blipFill>
        <p:spPr bwMode="auto">
          <a:xfrm>
            <a:off x="142844" y="285728"/>
            <a:ext cx="5059526" cy="39290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a:stretch>
            <a:fillRect/>
          </a:stretch>
        </p:blipFill>
        <p:spPr bwMode="auto">
          <a:xfrm>
            <a:off x="500034" y="571480"/>
            <a:ext cx="8160950"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概述</a:t>
            </a:r>
            <a:endParaRPr lang="zh-CN" altLang="en-US" dirty="0"/>
          </a:p>
        </p:txBody>
      </p:sp>
      <p:sp>
        <p:nvSpPr>
          <p:cNvPr id="4" name="TextBox 3"/>
          <p:cNvSpPr txBox="1"/>
          <p:nvPr/>
        </p:nvSpPr>
        <p:spPr>
          <a:xfrm>
            <a:off x="642910" y="2000240"/>
            <a:ext cx="7786742" cy="4062651"/>
          </a:xfrm>
          <a:prstGeom prst="rect">
            <a:avLst/>
          </a:prstGeom>
          <a:noFill/>
        </p:spPr>
        <p:txBody>
          <a:bodyPr wrap="square" rtlCol="0">
            <a:spAutoFit/>
          </a:bodyPr>
          <a:lstStyle/>
          <a:p>
            <a:r>
              <a:rPr lang="zh-CN" altLang="en-US" sz="2400" dirty="0" smtClean="0">
                <a:solidFill>
                  <a:srgbClr val="FFFFFF"/>
                </a:solidFill>
                <a:effectLst>
                  <a:outerShdw blurRad="38100" dist="38100" dir="2700000" algn="tl">
                    <a:srgbClr val="000000"/>
                  </a:outerShdw>
                </a:effectLst>
              </a:rPr>
              <a:t>       消化道常见恶性肿瘤，占消化道急性肿瘤第二位</a:t>
            </a:r>
            <a:r>
              <a:rPr lang="en-US" altLang="zh-CN" sz="2400" dirty="0" smtClean="0">
                <a:solidFill>
                  <a:srgbClr val="FFFFFF"/>
                </a:solidFill>
                <a:effectLst>
                  <a:outerShdw blurRad="38100" dist="38100" dir="2700000" algn="tl">
                    <a:srgbClr val="000000"/>
                  </a:outerShdw>
                </a:effectLst>
              </a:rPr>
              <a:t>.</a:t>
            </a:r>
            <a:r>
              <a:rPr lang="zh-CN" altLang="en-US" sz="2400" dirty="0" smtClean="0">
                <a:solidFill>
                  <a:srgbClr val="FFFFFF"/>
                </a:solidFill>
                <a:effectLst>
                  <a:outerShdw blurRad="38100" dist="38100" dir="2700000" algn="tl">
                    <a:srgbClr val="000000"/>
                  </a:outerShdw>
                </a:effectLst>
              </a:rPr>
              <a:t>我国直肠癌特点有三：</a:t>
            </a:r>
          </a:p>
          <a:p>
            <a:endParaRPr lang="zh-CN" altLang="en-US" sz="2400" dirty="0" smtClean="0">
              <a:solidFill>
                <a:srgbClr val="FFFFFF"/>
              </a:solidFill>
              <a:effectLst>
                <a:outerShdw blurRad="38100" dist="38100" dir="2700000" algn="tl">
                  <a:srgbClr val="000000"/>
                </a:outerShdw>
              </a:effectLst>
            </a:endParaRPr>
          </a:p>
          <a:p>
            <a:r>
              <a:rPr lang="zh-CN" altLang="en-US" sz="2400" dirty="0" smtClean="0">
                <a:solidFill>
                  <a:srgbClr val="FFFFFF"/>
                </a:solidFill>
                <a:effectLst>
                  <a:outerShdw blurRad="38100" dist="38100" dir="2700000" algn="tl">
                    <a:srgbClr val="000000"/>
                  </a:outerShdw>
                </a:effectLst>
              </a:rPr>
              <a:t>          </a:t>
            </a:r>
            <a:r>
              <a:rPr lang="en-US" altLang="zh-CN" sz="2400" dirty="0" smtClean="0">
                <a:solidFill>
                  <a:srgbClr val="FFFFFF"/>
                </a:solidFill>
                <a:effectLst>
                  <a:outerShdw blurRad="38100" dist="38100" dir="2700000" algn="tl">
                    <a:srgbClr val="000000"/>
                  </a:outerShdw>
                </a:effectLst>
              </a:rPr>
              <a:t>1</a:t>
            </a:r>
            <a:r>
              <a:rPr lang="zh-CN" altLang="en-US" sz="2400" dirty="0" smtClean="0">
                <a:solidFill>
                  <a:srgbClr val="FFFFFF"/>
                </a:solidFill>
                <a:effectLst>
                  <a:outerShdw blurRad="38100" dist="38100" dir="2700000" algn="tl">
                    <a:srgbClr val="000000"/>
                  </a:outerShdw>
                </a:effectLst>
              </a:rPr>
              <a:t>、  直肠癌多于结肠癌</a:t>
            </a:r>
          </a:p>
          <a:p>
            <a:r>
              <a:rPr lang="zh-CN" altLang="en-US" sz="2400" dirty="0" smtClean="0">
                <a:solidFill>
                  <a:srgbClr val="FFFFFF"/>
                </a:solidFill>
                <a:effectLst>
                  <a:outerShdw blurRad="38100" dist="38100" dir="2700000" algn="tl">
                    <a:srgbClr val="000000"/>
                  </a:outerShdw>
                </a:effectLst>
              </a:rPr>
              <a:t>          </a:t>
            </a:r>
            <a:r>
              <a:rPr lang="en-US" altLang="zh-CN" sz="2400" dirty="0" smtClean="0">
                <a:solidFill>
                  <a:srgbClr val="FFFFFF"/>
                </a:solidFill>
                <a:effectLst>
                  <a:outerShdw blurRad="38100" dist="38100" dir="2700000" algn="tl">
                    <a:srgbClr val="000000"/>
                  </a:outerShdw>
                </a:effectLst>
              </a:rPr>
              <a:t>2</a:t>
            </a:r>
            <a:r>
              <a:rPr lang="zh-CN" altLang="en-US" sz="2400" dirty="0" smtClean="0">
                <a:solidFill>
                  <a:srgbClr val="FFFFFF"/>
                </a:solidFill>
                <a:effectLst>
                  <a:outerShdw blurRad="38100" dist="38100" dir="2700000" algn="tl">
                    <a:srgbClr val="000000"/>
                  </a:outerShdw>
                </a:effectLst>
              </a:rPr>
              <a:t>、  低位直肠癌比例高（</a:t>
            </a:r>
            <a:r>
              <a:rPr lang="en-US" altLang="zh-CN" sz="2400" dirty="0" smtClean="0">
                <a:solidFill>
                  <a:srgbClr val="FFFFFF"/>
                </a:solidFill>
                <a:effectLst>
                  <a:outerShdw blurRad="38100" dist="38100" dir="2700000" algn="tl">
                    <a:srgbClr val="000000"/>
                  </a:outerShdw>
                </a:effectLst>
              </a:rPr>
              <a:t>75%</a:t>
            </a:r>
            <a:r>
              <a:rPr lang="zh-CN" altLang="en-US" sz="2400" dirty="0" smtClean="0">
                <a:solidFill>
                  <a:srgbClr val="FFFFFF"/>
                </a:solidFill>
                <a:effectLst>
                  <a:outerShdw blurRad="38100" dist="38100" dir="2700000" algn="tl">
                    <a:srgbClr val="000000"/>
                  </a:outerShdw>
                </a:effectLst>
              </a:rPr>
              <a:t>）</a:t>
            </a:r>
          </a:p>
          <a:p>
            <a:r>
              <a:rPr lang="zh-CN" altLang="en-US" sz="2400" dirty="0" smtClean="0">
                <a:solidFill>
                  <a:srgbClr val="FFFFFF"/>
                </a:solidFill>
                <a:effectLst>
                  <a:outerShdw blurRad="38100" dist="38100" dir="2700000" algn="tl">
                    <a:srgbClr val="000000"/>
                  </a:outerShdw>
                </a:effectLst>
              </a:rPr>
              <a:t>          </a:t>
            </a:r>
            <a:r>
              <a:rPr lang="en-US" altLang="zh-CN" sz="2400" dirty="0" smtClean="0">
                <a:solidFill>
                  <a:srgbClr val="FFFFFF"/>
                </a:solidFill>
                <a:effectLst>
                  <a:outerShdw blurRad="38100" dist="38100" dir="2700000" algn="tl">
                    <a:srgbClr val="000000"/>
                  </a:outerShdw>
                </a:effectLst>
              </a:rPr>
              <a:t>3</a:t>
            </a:r>
            <a:r>
              <a:rPr lang="zh-CN" altLang="en-US" sz="2400" dirty="0" smtClean="0">
                <a:solidFill>
                  <a:srgbClr val="FFFFFF"/>
                </a:solidFill>
                <a:effectLst>
                  <a:outerShdw blurRad="38100" dist="38100" dir="2700000" algn="tl">
                    <a:srgbClr val="000000"/>
                  </a:outerShdw>
                </a:effectLst>
              </a:rPr>
              <a:t>、  发病年龄较小</a:t>
            </a:r>
            <a:r>
              <a:rPr lang="en-US" altLang="zh-CN" sz="2400" dirty="0" smtClean="0">
                <a:solidFill>
                  <a:srgbClr val="FFFFFF"/>
                </a:solidFill>
                <a:effectLst>
                  <a:outerShdw blurRad="38100" dist="38100" dir="2700000" algn="tl">
                    <a:srgbClr val="000000"/>
                  </a:outerShdw>
                </a:effectLst>
              </a:rPr>
              <a:t>30</a:t>
            </a:r>
            <a:r>
              <a:rPr lang="zh-CN" altLang="en-US" sz="2400" dirty="0" smtClean="0">
                <a:solidFill>
                  <a:srgbClr val="FFFFFF"/>
                </a:solidFill>
                <a:effectLst>
                  <a:outerShdw blurRad="38100" dist="38100" dir="2700000" algn="tl">
                    <a:srgbClr val="000000"/>
                  </a:outerShdw>
                </a:effectLst>
              </a:rPr>
              <a:t>岁者占</a:t>
            </a:r>
            <a:r>
              <a:rPr lang="en-US" altLang="zh-CN" sz="2400" dirty="0" smtClean="0">
                <a:solidFill>
                  <a:srgbClr val="FFFFFF"/>
                </a:solidFill>
                <a:effectLst>
                  <a:outerShdw blurRad="38100" dist="38100" dir="2700000" algn="tl">
                    <a:srgbClr val="000000"/>
                  </a:outerShdw>
                </a:effectLst>
              </a:rPr>
              <a:t>10%</a:t>
            </a:r>
            <a:r>
              <a:rPr lang="zh-CN" altLang="en-US" sz="2400" dirty="0" smtClean="0">
                <a:solidFill>
                  <a:srgbClr val="FFFFFF"/>
                </a:solidFill>
                <a:effectLst>
                  <a:outerShdw blurRad="38100" dist="38100" dir="2700000" algn="tl">
                    <a:srgbClr val="000000"/>
                  </a:outerShdw>
                </a:effectLst>
              </a:rPr>
              <a:t>一</a:t>
            </a:r>
            <a:r>
              <a:rPr lang="en-US" altLang="zh-CN" sz="2400" dirty="0" smtClean="0">
                <a:solidFill>
                  <a:srgbClr val="FFFFFF"/>
                </a:solidFill>
                <a:effectLst>
                  <a:outerShdw blurRad="38100" dist="38100" dir="2700000" algn="tl">
                    <a:srgbClr val="000000"/>
                  </a:outerShdw>
                </a:effectLst>
              </a:rPr>
              <a:t>15% </a:t>
            </a:r>
          </a:p>
          <a:p>
            <a:endParaRPr lang="en-US" altLang="zh-CN" sz="2400" dirty="0" smtClean="0">
              <a:solidFill>
                <a:srgbClr val="FFFFFF"/>
              </a:solidFill>
              <a:effectLst>
                <a:outerShdw blurRad="38100" dist="38100" dir="2700000" algn="tl">
                  <a:srgbClr val="000000"/>
                </a:outerShdw>
              </a:effectLst>
            </a:endParaRPr>
          </a:p>
          <a:p>
            <a:r>
              <a:rPr lang="en-US" altLang="zh-CN" sz="2400" dirty="0" smtClean="0">
                <a:solidFill>
                  <a:srgbClr val="FFFFFF"/>
                </a:solidFill>
                <a:effectLst>
                  <a:outerShdw blurRad="38100" dist="38100" dir="2700000" algn="tl">
                    <a:srgbClr val="000000"/>
                  </a:outerShdw>
                </a:effectLst>
              </a:rPr>
              <a:t>       </a:t>
            </a:r>
            <a:r>
              <a:rPr lang="zh-CN" altLang="en-US" sz="2400" dirty="0" smtClean="0">
                <a:solidFill>
                  <a:srgbClr val="FFFFFF"/>
                </a:solidFill>
                <a:effectLst>
                  <a:outerShdw blurRad="38100" dist="38100" dir="2700000" algn="tl">
                    <a:srgbClr val="000000"/>
                  </a:outerShdw>
                </a:effectLst>
              </a:rPr>
              <a:t>根治术后总的</a:t>
            </a:r>
            <a:r>
              <a:rPr lang="en-US" altLang="zh-CN" sz="2400" dirty="0" smtClean="0">
                <a:solidFill>
                  <a:srgbClr val="FFFFFF"/>
                </a:solidFill>
                <a:effectLst>
                  <a:outerShdw blurRad="38100" dist="38100" dir="2700000" algn="tl">
                    <a:srgbClr val="000000"/>
                  </a:outerShdw>
                </a:effectLst>
              </a:rPr>
              <a:t>5</a:t>
            </a:r>
            <a:r>
              <a:rPr lang="zh-CN" altLang="en-US" sz="2400" dirty="0" smtClean="0">
                <a:solidFill>
                  <a:srgbClr val="FFFFFF"/>
                </a:solidFill>
                <a:effectLst>
                  <a:outerShdw blurRad="38100" dist="38100" dir="2700000" algn="tl">
                    <a:srgbClr val="000000"/>
                  </a:outerShdw>
                </a:effectLst>
              </a:rPr>
              <a:t>年生存率</a:t>
            </a:r>
            <a:r>
              <a:rPr lang="en-US" altLang="zh-CN" sz="2400" dirty="0" smtClean="0">
                <a:solidFill>
                  <a:srgbClr val="FFFFFF"/>
                </a:solidFill>
                <a:effectLst>
                  <a:outerShdw blurRad="38100" dist="38100" dir="2700000" algn="tl">
                    <a:srgbClr val="000000"/>
                  </a:outerShdw>
                </a:effectLst>
              </a:rPr>
              <a:t>60</a:t>
            </a:r>
            <a:r>
              <a:rPr lang="zh-CN" altLang="en-US" sz="2400" dirty="0" smtClean="0">
                <a:solidFill>
                  <a:srgbClr val="FFFFFF"/>
                </a:solidFill>
                <a:effectLst>
                  <a:outerShdw blurRad="38100" dist="38100" dir="2700000" algn="tl">
                    <a:srgbClr val="000000"/>
                  </a:outerShdw>
                </a:effectLst>
              </a:rPr>
              <a:t>％左右，由于消化道缝合器的应用，术后保留肛门的病人增加了，提高了生活质量。</a:t>
            </a:r>
          </a:p>
          <a:p>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3" name="TextBox 2"/>
          <p:cNvSpPr txBox="1"/>
          <p:nvPr/>
        </p:nvSpPr>
        <p:spPr>
          <a:xfrm>
            <a:off x="714348" y="1857364"/>
            <a:ext cx="7572428" cy="1815882"/>
          </a:xfrm>
          <a:prstGeom prst="rect">
            <a:avLst/>
          </a:prstGeom>
          <a:noFill/>
        </p:spPr>
        <p:txBody>
          <a:bodyPr wrap="square" rtlCol="0">
            <a:spAutoFit/>
          </a:bodyPr>
          <a:lstStyle/>
          <a:p>
            <a:r>
              <a:rPr lang="en-US" altLang="zh-CN" sz="2800" dirty="0" smtClean="0"/>
              <a:t>        T2WI</a:t>
            </a:r>
            <a:r>
              <a:rPr lang="zh-CN" altLang="en-US" sz="2800" dirty="0" smtClean="0"/>
              <a:t>序列：快速自旋回波（</a:t>
            </a:r>
            <a:r>
              <a:rPr lang="en-US" altLang="zh-CN" sz="2800" dirty="0" smtClean="0"/>
              <a:t>fast spin echo</a:t>
            </a:r>
            <a:r>
              <a:rPr lang="zh-CN" altLang="en-US" sz="2800" dirty="0" smtClean="0"/>
              <a:t>，</a:t>
            </a:r>
            <a:r>
              <a:rPr lang="en-US" altLang="zh-CN" sz="2800" dirty="0" smtClean="0"/>
              <a:t>FSE</a:t>
            </a:r>
            <a:r>
              <a:rPr lang="zh-CN" altLang="en-US" sz="2800" dirty="0" smtClean="0"/>
              <a:t>）序列</a:t>
            </a:r>
            <a:r>
              <a:rPr lang="en-US" altLang="zh-CN" sz="2800" dirty="0" smtClean="0"/>
              <a:t>T2WI</a:t>
            </a:r>
            <a:r>
              <a:rPr lang="zh-CN" altLang="en-US" sz="2800" dirty="0" smtClean="0"/>
              <a:t>，可清晰分辨直肠壁的分层结构，充分显示解剖细节，反应病变组织成分差异，是直肠癌</a:t>
            </a:r>
            <a:r>
              <a:rPr lang="en-US" altLang="zh-CN" sz="2800" dirty="0" smtClean="0"/>
              <a:t>MRI</a:t>
            </a:r>
            <a:r>
              <a:rPr lang="zh-CN" altLang="en-US" sz="2800" dirty="0" smtClean="0"/>
              <a:t>检查的主要方法之一。</a:t>
            </a:r>
            <a:endParaRPr lang="zh-CN" altLang="en-US" sz="2800" dirty="0"/>
          </a:p>
        </p:txBody>
      </p:sp>
      <p:sp>
        <p:nvSpPr>
          <p:cNvPr id="4" name="TextBox 3"/>
          <p:cNvSpPr txBox="1"/>
          <p:nvPr/>
        </p:nvSpPr>
        <p:spPr>
          <a:xfrm>
            <a:off x="1500166" y="4357694"/>
            <a:ext cx="6072230" cy="1569660"/>
          </a:xfrm>
          <a:prstGeom prst="rect">
            <a:avLst/>
          </a:prstGeom>
          <a:noFill/>
        </p:spPr>
        <p:txBody>
          <a:bodyPr wrap="square" rtlCol="0">
            <a:spAutoFit/>
          </a:bodyPr>
          <a:lstStyle/>
          <a:p>
            <a:r>
              <a:rPr lang="en-US" altLang="zh-CN" sz="2400" dirty="0" smtClean="0"/>
              <a:t>T2WI</a:t>
            </a:r>
            <a:r>
              <a:rPr lang="zh-CN" altLang="en-US" sz="2400" dirty="0" smtClean="0"/>
              <a:t>：等或稍高信号</a:t>
            </a:r>
            <a:endParaRPr lang="en-US" altLang="zh-CN" sz="2400" dirty="0" smtClean="0"/>
          </a:p>
          <a:p>
            <a:r>
              <a:rPr lang="en-US" altLang="zh-CN" sz="2400" dirty="0" smtClean="0"/>
              <a:t>T1WI</a:t>
            </a:r>
            <a:r>
              <a:rPr lang="zh-CN" altLang="en-US" sz="2400" dirty="0" smtClean="0"/>
              <a:t>：等或稍低信号</a:t>
            </a:r>
            <a:endParaRPr lang="en-US" altLang="zh-CN" sz="2400" dirty="0" smtClean="0"/>
          </a:p>
          <a:p>
            <a:r>
              <a:rPr lang="en-US" altLang="zh-CN" sz="2400" dirty="0" smtClean="0"/>
              <a:t>DWI</a:t>
            </a:r>
            <a:r>
              <a:rPr lang="zh-CN" altLang="en-US" sz="2400" dirty="0" smtClean="0"/>
              <a:t>：高信号</a:t>
            </a:r>
            <a:endParaRPr lang="en-US" altLang="zh-CN" sz="2400" dirty="0" smtClean="0"/>
          </a:p>
          <a:p>
            <a:r>
              <a:rPr lang="zh-CN" altLang="en-US" sz="2400" dirty="0" smtClean="0"/>
              <a:t>增强：强化</a:t>
            </a:r>
            <a:endParaRPr lang="zh-CN" alt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3" name="TextBox 2"/>
          <p:cNvSpPr txBox="1"/>
          <p:nvPr/>
        </p:nvSpPr>
        <p:spPr>
          <a:xfrm>
            <a:off x="857224" y="1857364"/>
            <a:ext cx="6500858" cy="830997"/>
          </a:xfrm>
          <a:prstGeom prst="rect">
            <a:avLst/>
          </a:prstGeom>
          <a:noFill/>
        </p:spPr>
        <p:txBody>
          <a:bodyPr wrap="square" rtlCol="0">
            <a:spAutoFit/>
          </a:bodyPr>
          <a:lstStyle/>
          <a:p>
            <a:r>
              <a:rPr lang="en-US" altLang="zh-CN" sz="2400" dirty="0" smtClean="0"/>
              <a:t>MRI</a:t>
            </a:r>
            <a:r>
              <a:rPr lang="zh-CN" altLang="en-US" sz="2400" dirty="0" smtClean="0"/>
              <a:t>更加清晰地显示直肠壁结构（以经直肠线圈为例）</a:t>
            </a:r>
            <a:endParaRPr lang="zh-CN" altLang="en-US" sz="2400" dirty="0"/>
          </a:p>
        </p:txBody>
      </p:sp>
      <p:sp>
        <p:nvSpPr>
          <p:cNvPr id="4" name="TextBox 3"/>
          <p:cNvSpPr txBox="1"/>
          <p:nvPr/>
        </p:nvSpPr>
        <p:spPr>
          <a:xfrm>
            <a:off x="1214414" y="3000372"/>
            <a:ext cx="7143800" cy="2400657"/>
          </a:xfrm>
          <a:prstGeom prst="rect">
            <a:avLst/>
          </a:prstGeom>
          <a:noFill/>
        </p:spPr>
        <p:txBody>
          <a:bodyPr wrap="square" rtlCol="0">
            <a:spAutoFit/>
          </a:bodyPr>
          <a:lstStyle/>
          <a:p>
            <a:pPr>
              <a:lnSpc>
                <a:spcPts val="3000"/>
              </a:lnSpc>
            </a:pPr>
            <a:r>
              <a:rPr lang="en-US" altLang="zh-CN" sz="2400" dirty="0" smtClean="0"/>
              <a:t>1</a:t>
            </a:r>
            <a:r>
              <a:rPr lang="zh-CN" altLang="en-US" sz="2400" dirty="0" smtClean="0"/>
              <a:t>、低信号强度的黏膜层；</a:t>
            </a:r>
            <a:endParaRPr lang="en-US" altLang="zh-CN" sz="2400" dirty="0" smtClean="0"/>
          </a:p>
          <a:p>
            <a:pPr>
              <a:lnSpc>
                <a:spcPts val="3000"/>
              </a:lnSpc>
            </a:pPr>
            <a:r>
              <a:rPr lang="en-US" altLang="zh-CN" sz="2400" dirty="0" smtClean="0"/>
              <a:t>2</a:t>
            </a:r>
            <a:r>
              <a:rPr lang="zh-CN" altLang="en-US" sz="2400" dirty="0" smtClean="0"/>
              <a:t>、与其余四层结构比较，较厚的高信号黏膜下层；</a:t>
            </a:r>
          </a:p>
          <a:p>
            <a:pPr>
              <a:lnSpc>
                <a:spcPts val="3000"/>
              </a:lnSpc>
            </a:pPr>
            <a:r>
              <a:rPr lang="en-US" altLang="zh-CN" sz="2400" dirty="0" smtClean="0"/>
              <a:t>3</a:t>
            </a:r>
            <a:r>
              <a:rPr lang="zh-CN" altLang="en-US" sz="2400" dirty="0" smtClean="0"/>
              <a:t>、肌层，有环行肌和纵行肌之分，呈低信号强度，二者有时信号强度不同；</a:t>
            </a:r>
            <a:endParaRPr lang="en-US" altLang="zh-CN" sz="2400" dirty="0" smtClean="0"/>
          </a:p>
          <a:p>
            <a:pPr>
              <a:lnSpc>
                <a:spcPts val="3000"/>
              </a:lnSpc>
            </a:pPr>
            <a:r>
              <a:rPr lang="en-US" altLang="zh-CN" sz="2400" dirty="0" smtClean="0"/>
              <a:t>4</a:t>
            </a:r>
            <a:r>
              <a:rPr lang="zh-CN" altLang="en-US" sz="2400" dirty="0" smtClean="0"/>
              <a:t>、高信号强度的肠周脂肪层；</a:t>
            </a:r>
            <a:endParaRPr lang="en-US" altLang="zh-CN" sz="2400" dirty="0" smtClean="0"/>
          </a:p>
          <a:p>
            <a:pPr>
              <a:lnSpc>
                <a:spcPts val="3000"/>
              </a:lnSpc>
            </a:pPr>
            <a:r>
              <a:rPr lang="en-US" altLang="zh-CN" sz="2400" dirty="0" smtClean="0"/>
              <a:t>5</a:t>
            </a:r>
            <a:r>
              <a:rPr lang="zh-CN" altLang="en-US" sz="2400" dirty="0" smtClean="0"/>
              <a:t>、低信号强度的肠周筋膜层。</a:t>
            </a:r>
            <a:endParaRPr lang="en-US" altLang="zh-CN" sz="24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D0307_16A—Rectal wall"/>
          <p:cNvPicPr>
            <a:picLocks noChangeAspect="1" noChangeArrowheads="1"/>
          </p:cNvPicPr>
          <p:nvPr/>
        </p:nvPicPr>
        <p:blipFill>
          <a:blip r:embed="rId2"/>
          <a:srcRect/>
          <a:stretch>
            <a:fillRect/>
          </a:stretch>
        </p:blipFill>
        <p:spPr bwMode="auto">
          <a:xfrm>
            <a:off x="285720" y="1285860"/>
            <a:ext cx="4205286" cy="3471174"/>
          </a:xfrm>
          <a:prstGeom prst="rect">
            <a:avLst/>
          </a:prstGeom>
          <a:noFill/>
        </p:spPr>
      </p:pic>
      <p:pic>
        <p:nvPicPr>
          <p:cNvPr id="4" name="Picture 7" descr="AD0307_16B—Rectal wall"/>
          <p:cNvPicPr>
            <a:picLocks noChangeAspect="1" noChangeArrowheads="1"/>
          </p:cNvPicPr>
          <p:nvPr/>
        </p:nvPicPr>
        <p:blipFill>
          <a:blip r:embed="rId3"/>
          <a:srcRect/>
          <a:stretch>
            <a:fillRect/>
          </a:stretch>
        </p:blipFill>
        <p:spPr bwMode="auto">
          <a:xfrm>
            <a:off x="5072066" y="857232"/>
            <a:ext cx="3810000" cy="4038600"/>
          </a:xfrm>
          <a:prstGeom prst="rect">
            <a:avLst/>
          </a:prstGeom>
          <a:noFill/>
        </p:spPr>
      </p:pic>
      <p:sp>
        <p:nvSpPr>
          <p:cNvPr id="5" name="TextBox 4"/>
          <p:cNvSpPr txBox="1"/>
          <p:nvPr/>
        </p:nvSpPr>
        <p:spPr>
          <a:xfrm>
            <a:off x="3214678" y="5786454"/>
            <a:ext cx="3500462" cy="400110"/>
          </a:xfrm>
          <a:prstGeom prst="rect">
            <a:avLst/>
          </a:prstGeom>
          <a:noFill/>
        </p:spPr>
        <p:txBody>
          <a:bodyPr wrap="square" rtlCol="0">
            <a:spAutoFit/>
          </a:bodyPr>
          <a:lstStyle/>
          <a:p>
            <a:r>
              <a:rPr lang="zh-CN" altLang="en-US" sz="2000" dirty="0" smtClean="0"/>
              <a:t>内层为环行肌，外层纵行肌。</a:t>
            </a:r>
            <a:endParaRPr lang="zh-CN" altLang="en-US" sz="2000" dirty="0"/>
          </a:p>
        </p:txBody>
      </p:sp>
      <p:pic>
        <p:nvPicPr>
          <p:cNvPr id="45057" name="Picture 1" descr="C:\Users\qxkjfly\AppData\Roaming\Tencent\Users\343250150\QQ\WinTemp\RichOle\IYI06OHRS(R_F`ZKVIYBM@S.jpg"/>
          <p:cNvPicPr>
            <a:picLocks noChangeAspect="1" noChangeArrowheads="1"/>
          </p:cNvPicPr>
          <p:nvPr/>
        </p:nvPicPr>
        <p:blipFill>
          <a:blip r:embed="rId4"/>
          <a:srcRect/>
          <a:stretch>
            <a:fillRect/>
          </a:stretch>
        </p:blipFill>
        <p:spPr bwMode="auto">
          <a:xfrm>
            <a:off x="1500166" y="5000636"/>
            <a:ext cx="600075" cy="5238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3" name="TextBox 2"/>
          <p:cNvSpPr txBox="1"/>
          <p:nvPr/>
        </p:nvSpPr>
        <p:spPr>
          <a:xfrm>
            <a:off x="785786" y="2000240"/>
            <a:ext cx="7715304" cy="3637599"/>
          </a:xfrm>
          <a:prstGeom prst="rect">
            <a:avLst/>
          </a:prstGeom>
          <a:noFill/>
        </p:spPr>
        <p:txBody>
          <a:bodyPr wrap="square" rtlCol="0">
            <a:spAutoFit/>
          </a:bodyPr>
          <a:lstStyle/>
          <a:p>
            <a:pPr>
              <a:lnSpc>
                <a:spcPts val="3500"/>
              </a:lnSpc>
            </a:pPr>
            <a:r>
              <a:rPr lang="zh-CN" altLang="en-US" sz="2400" dirty="0" smtClean="0"/>
              <a:t>        正常的直肠环形肌在</a:t>
            </a:r>
            <a:r>
              <a:rPr lang="en-US" altLang="zh-CN" sz="2400" dirty="0" smtClean="0"/>
              <a:t>T2WI</a:t>
            </a:r>
            <a:r>
              <a:rPr lang="zh-CN" altLang="en-US" sz="2400" dirty="0" smtClean="0"/>
              <a:t>成像中呈均匀低信号，如此环完整，表示肿块未突破肌层，为</a:t>
            </a:r>
            <a:r>
              <a:rPr lang="en-US" altLang="zh-CN" sz="2400" dirty="0" smtClean="0"/>
              <a:t>T1-T2</a:t>
            </a:r>
            <a:r>
              <a:rPr lang="zh-CN" altLang="en-US" sz="2400" dirty="0" smtClean="0"/>
              <a:t>期，其中只侵犯到黏膜下层而环形肌未受累者定为</a:t>
            </a:r>
            <a:r>
              <a:rPr lang="en-US" altLang="zh-CN" sz="2400" dirty="0" smtClean="0"/>
              <a:t>T1</a:t>
            </a:r>
            <a:r>
              <a:rPr lang="zh-CN" altLang="en-US" sz="2400" dirty="0" smtClean="0"/>
              <a:t>期；仅环形肌受侵，周围脂肪层完整者为</a:t>
            </a:r>
            <a:r>
              <a:rPr lang="en-US" altLang="zh-CN" sz="2400" dirty="0" smtClean="0"/>
              <a:t>T2</a:t>
            </a:r>
            <a:r>
              <a:rPr lang="zh-CN" altLang="en-US" sz="2400" dirty="0" smtClean="0"/>
              <a:t>期。若肠周脂肪层中断或肠腔外出现不规则的锯齿状或波浪状突起浸入周围脂肪层，或者其他斑点、条索、结节状、甚至团块状影突人肠周脂肪等表现，为直肠癌</a:t>
            </a:r>
            <a:r>
              <a:rPr lang="en-US" altLang="zh-CN" sz="2400" dirty="0" smtClean="0"/>
              <a:t>T3</a:t>
            </a:r>
            <a:r>
              <a:rPr lang="zh-CN" altLang="en-US" sz="2400" dirty="0" smtClean="0"/>
              <a:t>期。</a:t>
            </a:r>
            <a:r>
              <a:rPr lang="en-US" altLang="zh-CN" sz="2400" dirty="0" smtClean="0"/>
              <a:t>T4</a:t>
            </a:r>
            <a:r>
              <a:rPr lang="zh-CN" altLang="en-US" sz="2400" dirty="0" smtClean="0"/>
              <a:t>期为肿块浸润至盆壁或其他器官。</a:t>
            </a:r>
            <a:endParaRPr lang="en-US" altLang="zh-CN" sz="24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3" name="TextBox 2"/>
          <p:cNvSpPr txBox="1"/>
          <p:nvPr/>
        </p:nvSpPr>
        <p:spPr>
          <a:xfrm>
            <a:off x="1071538" y="2786058"/>
            <a:ext cx="7143800" cy="1887696"/>
          </a:xfrm>
          <a:prstGeom prst="rect">
            <a:avLst/>
          </a:prstGeom>
          <a:noFill/>
        </p:spPr>
        <p:txBody>
          <a:bodyPr wrap="square" rtlCol="0">
            <a:spAutoFit/>
          </a:bodyPr>
          <a:lstStyle/>
          <a:p>
            <a:pPr>
              <a:lnSpc>
                <a:spcPts val="3500"/>
              </a:lnSpc>
            </a:pPr>
            <a:r>
              <a:rPr lang="zh-CN" altLang="en-US" sz="2400" dirty="0" smtClean="0"/>
              <a:t>        研究认为，由于直肠癌</a:t>
            </a:r>
            <a:r>
              <a:rPr lang="en-US" altLang="zh-CN" sz="2400" dirty="0" smtClean="0"/>
              <a:t>T1</a:t>
            </a:r>
            <a:r>
              <a:rPr lang="zh-CN" altLang="en-US" sz="2400" dirty="0" smtClean="0"/>
              <a:t>、</a:t>
            </a:r>
            <a:r>
              <a:rPr lang="en-US" altLang="zh-CN" sz="2400" dirty="0" smtClean="0"/>
              <a:t>T2</a:t>
            </a:r>
            <a:r>
              <a:rPr lang="zh-CN" altLang="en-US" sz="2400" dirty="0" smtClean="0"/>
              <a:t>分期在手术方式上相同，都是采用全直肠系膜切除术，所以对于区分一个直肠癌到底是</a:t>
            </a:r>
            <a:r>
              <a:rPr lang="en-US" altLang="zh-CN" sz="2400" dirty="0" smtClean="0"/>
              <a:t>T1</a:t>
            </a:r>
            <a:r>
              <a:rPr lang="zh-CN" altLang="en-US" sz="2400" dirty="0" smtClean="0"/>
              <a:t>期还是</a:t>
            </a:r>
            <a:r>
              <a:rPr lang="en-US" altLang="zh-CN" sz="2400" dirty="0" smtClean="0"/>
              <a:t>T2</a:t>
            </a:r>
            <a:r>
              <a:rPr lang="zh-CN" altLang="en-US" sz="2400" dirty="0" smtClean="0"/>
              <a:t>期，意义并不大。只有极少数的</a:t>
            </a:r>
            <a:r>
              <a:rPr lang="en-US" altLang="zh-CN" sz="2400" dirty="0" smtClean="0"/>
              <a:t>T1</a:t>
            </a:r>
            <a:r>
              <a:rPr lang="zh-CN" altLang="en-US" sz="2400" dirty="0" smtClean="0"/>
              <a:t>期病例采取局部切除。</a:t>
            </a:r>
            <a:endParaRPr lang="en-US" altLang="zh-CN" sz="24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3" name="img4c40d95b6cdcb" descr="thmb_4c4c34b6f3472T1T2"/>
          <p:cNvPicPr>
            <a:picLocks noChangeAspect="1" noChangeArrowheads="1"/>
          </p:cNvPicPr>
          <p:nvPr/>
        </p:nvPicPr>
        <p:blipFill>
          <a:blip r:embed="rId2"/>
          <a:srcRect/>
          <a:stretch>
            <a:fillRect/>
          </a:stretch>
        </p:blipFill>
        <p:spPr>
          <a:xfrm>
            <a:off x="1143000" y="1447800"/>
            <a:ext cx="6400800" cy="5311775"/>
          </a:xfrm>
          <a:prstGeom prst="rect">
            <a:avLst/>
          </a:prstGeom>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3" name="Picture 4"/>
          <p:cNvPicPr>
            <a:picLocks noChangeAspect="1" noChangeArrowheads="1"/>
          </p:cNvPicPr>
          <p:nvPr/>
        </p:nvPicPr>
        <p:blipFill>
          <a:blip r:embed="rId2"/>
          <a:srcRect/>
          <a:stretch>
            <a:fillRect/>
          </a:stretch>
        </p:blipFill>
        <p:spPr bwMode="auto">
          <a:xfrm>
            <a:off x="0" y="1357298"/>
            <a:ext cx="9144000" cy="4806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3" name="Picture 5"/>
          <p:cNvPicPr>
            <a:picLocks noChangeAspect="1" noChangeArrowheads="1"/>
          </p:cNvPicPr>
          <p:nvPr/>
        </p:nvPicPr>
        <p:blipFill>
          <a:blip r:embed="rId2"/>
          <a:srcRect/>
          <a:stretch>
            <a:fillRect/>
          </a:stretch>
        </p:blipFill>
        <p:spPr bwMode="auto">
          <a:xfrm>
            <a:off x="0" y="1066800"/>
            <a:ext cx="9144000" cy="48021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3" name="Picture 6"/>
          <p:cNvPicPr>
            <a:picLocks noChangeAspect="1" noChangeArrowheads="1"/>
          </p:cNvPicPr>
          <p:nvPr/>
        </p:nvPicPr>
        <p:blipFill>
          <a:blip r:embed="rId2"/>
          <a:srcRect/>
          <a:stretch>
            <a:fillRect/>
          </a:stretch>
        </p:blipFill>
        <p:spPr bwMode="auto">
          <a:xfrm>
            <a:off x="1000100" y="1285860"/>
            <a:ext cx="6867525" cy="4867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3" name="Picture 4"/>
          <p:cNvPicPr>
            <a:picLocks noChangeAspect="1" noChangeArrowheads="1"/>
          </p:cNvPicPr>
          <p:nvPr/>
        </p:nvPicPr>
        <p:blipFill>
          <a:blip r:embed="rId2"/>
          <a:srcRect/>
          <a:stretch>
            <a:fillRect/>
          </a:stretch>
        </p:blipFill>
        <p:spPr bwMode="auto">
          <a:xfrm>
            <a:off x="0" y="1142984"/>
            <a:ext cx="9144000" cy="4957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概述</a:t>
            </a:r>
            <a:r>
              <a:rPr lang="en-US" altLang="zh-CN" dirty="0" smtClean="0"/>
              <a:t>——</a:t>
            </a:r>
            <a:r>
              <a:rPr lang="zh-CN" altLang="en-US" dirty="0" smtClean="0"/>
              <a:t>肿瘤的位置</a:t>
            </a:r>
            <a:endParaRPr lang="zh-CN" altLang="en-US" dirty="0"/>
          </a:p>
        </p:txBody>
      </p:sp>
      <p:sp>
        <p:nvSpPr>
          <p:cNvPr id="4" name="TextBox 3"/>
          <p:cNvSpPr txBox="1"/>
          <p:nvPr/>
        </p:nvSpPr>
        <p:spPr>
          <a:xfrm>
            <a:off x="571472" y="2000240"/>
            <a:ext cx="8215370" cy="3785652"/>
          </a:xfrm>
          <a:prstGeom prst="rect">
            <a:avLst/>
          </a:prstGeom>
          <a:noFill/>
        </p:spPr>
        <p:txBody>
          <a:bodyPr wrap="square" rtlCol="0">
            <a:spAutoFit/>
          </a:bodyPr>
          <a:lstStyle/>
          <a:p>
            <a:pPr>
              <a:lnSpc>
                <a:spcPts val="3200"/>
              </a:lnSpc>
            </a:pPr>
            <a:r>
              <a:rPr lang="zh-CN" altLang="en-US" sz="2400" dirty="0" smtClean="0"/>
              <a:t>        直肠是指从肛门到乙状结肠之间的部分。一般定义为肛门以上</a:t>
            </a:r>
            <a:r>
              <a:rPr lang="en-US" altLang="zh-CN" sz="2400" dirty="0" smtClean="0"/>
              <a:t>15 </a:t>
            </a:r>
            <a:r>
              <a:rPr lang="zh-CN" altLang="en-US" sz="2400" dirty="0" smtClean="0"/>
              <a:t>厘米之内。超过</a:t>
            </a:r>
            <a:r>
              <a:rPr lang="en-US" altLang="zh-CN" sz="2400" dirty="0" smtClean="0"/>
              <a:t>15</a:t>
            </a:r>
            <a:r>
              <a:rPr lang="zh-CN" altLang="en-US" sz="2400" dirty="0" smtClean="0"/>
              <a:t>厘米以上被认为属于乙状结肠肿瘤。</a:t>
            </a:r>
          </a:p>
          <a:p>
            <a:pPr>
              <a:lnSpc>
                <a:spcPts val="3200"/>
              </a:lnSpc>
            </a:pPr>
            <a:r>
              <a:rPr lang="zh-CN" altLang="en-US" sz="2400" dirty="0" smtClean="0"/>
              <a:t>       由于</a:t>
            </a:r>
            <a:r>
              <a:rPr lang="en-US" altLang="zh-CN" sz="2400" dirty="0" smtClean="0"/>
              <a:t>MR</a:t>
            </a:r>
            <a:r>
              <a:rPr lang="zh-CN" altLang="en-US" sz="2400" dirty="0" smtClean="0"/>
              <a:t>上无法识别肛门边缘，因此从肛门直肠角开始测量。</a:t>
            </a:r>
          </a:p>
          <a:p>
            <a:pPr>
              <a:lnSpc>
                <a:spcPts val="3200"/>
              </a:lnSpc>
            </a:pPr>
            <a:r>
              <a:rPr lang="zh-CN" altLang="en-US" sz="2400" dirty="0" smtClean="0"/>
              <a:t>直肠癌可以分为：</a:t>
            </a:r>
          </a:p>
          <a:p>
            <a:pPr>
              <a:lnSpc>
                <a:spcPts val="3200"/>
              </a:lnSpc>
              <a:buFont typeface="Wingdings" pitchFamily="2" charset="2"/>
              <a:buNone/>
            </a:pPr>
            <a:r>
              <a:rPr lang="en-US" altLang="zh-CN" sz="2400" dirty="0" smtClean="0"/>
              <a:t>——</a:t>
            </a:r>
            <a:r>
              <a:rPr lang="zh-CN" altLang="en-US" sz="2400" dirty="0" smtClean="0"/>
              <a:t>低位直肠癌：从远端边缘</a:t>
            </a:r>
            <a:r>
              <a:rPr lang="en-US" altLang="zh-CN" sz="2400" dirty="0" smtClean="0"/>
              <a:t>0-5</a:t>
            </a:r>
            <a:r>
              <a:rPr lang="zh-CN" altLang="en-US" sz="2400" dirty="0" smtClean="0"/>
              <a:t>厘米之间部分；</a:t>
            </a:r>
          </a:p>
          <a:p>
            <a:pPr>
              <a:lnSpc>
                <a:spcPts val="3200"/>
              </a:lnSpc>
              <a:buFont typeface="Wingdings" pitchFamily="2" charset="2"/>
              <a:buNone/>
            </a:pPr>
            <a:r>
              <a:rPr lang="en-US" altLang="zh-CN" sz="2400" dirty="0" smtClean="0"/>
              <a:t>——</a:t>
            </a:r>
            <a:r>
              <a:rPr lang="zh-CN" altLang="en-US" sz="2400" dirty="0" smtClean="0"/>
              <a:t>中位直肠癌：从肛门边缘 </a:t>
            </a:r>
            <a:r>
              <a:rPr lang="en-US" altLang="zh-CN" sz="2400" dirty="0" smtClean="0"/>
              <a:t>5-10 </a:t>
            </a:r>
            <a:r>
              <a:rPr lang="zh-CN" altLang="en-US" sz="2400" dirty="0" smtClean="0"/>
              <a:t>厘米之内；</a:t>
            </a:r>
          </a:p>
          <a:p>
            <a:pPr>
              <a:lnSpc>
                <a:spcPts val="3200"/>
              </a:lnSpc>
              <a:buFont typeface="Wingdings" pitchFamily="2" charset="2"/>
              <a:buNone/>
            </a:pPr>
            <a:r>
              <a:rPr lang="en-US" altLang="zh-CN" sz="2400" dirty="0" smtClean="0"/>
              <a:t>——</a:t>
            </a:r>
            <a:r>
              <a:rPr lang="zh-CN" altLang="en-US" sz="2400" dirty="0" smtClean="0"/>
              <a:t>高位直肠癌：从肛门边缘 </a:t>
            </a:r>
            <a:r>
              <a:rPr lang="en-US" altLang="zh-CN" sz="2400" dirty="0" smtClean="0"/>
              <a:t>10-15 </a:t>
            </a:r>
            <a:r>
              <a:rPr lang="zh-CN" altLang="en-US" sz="2400" dirty="0" smtClean="0"/>
              <a:t>厘米部分。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4" name="Picture 6"/>
          <p:cNvPicPr>
            <a:picLocks noChangeAspect="1" noChangeArrowheads="1"/>
          </p:cNvPicPr>
          <p:nvPr/>
        </p:nvPicPr>
        <p:blipFill>
          <a:blip r:embed="rId2"/>
          <a:srcRect/>
          <a:stretch>
            <a:fillRect/>
          </a:stretch>
        </p:blipFill>
        <p:spPr bwMode="auto">
          <a:xfrm>
            <a:off x="285720" y="2357430"/>
            <a:ext cx="6686550" cy="4257675"/>
          </a:xfrm>
          <a:prstGeom prst="rect">
            <a:avLst/>
          </a:prstGeom>
          <a:noFill/>
          <a:ln w="9525">
            <a:noFill/>
            <a:miter lim="800000"/>
            <a:headEnd/>
            <a:tailEnd/>
          </a:ln>
          <a:effectLst/>
        </p:spPr>
      </p:pic>
      <p:pic>
        <p:nvPicPr>
          <p:cNvPr id="3" name="Picture 5"/>
          <p:cNvPicPr>
            <a:picLocks noChangeAspect="1" noChangeArrowheads="1"/>
          </p:cNvPicPr>
          <p:nvPr/>
        </p:nvPicPr>
        <p:blipFill>
          <a:blip r:embed="rId3"/>
          <a:srcRect/>
          <a:stretch>
            <a:fillRect/>
          </a:stretch>
        </p:blipFill>
        <p:spPr bwMode="auto">
          <a:xfrm>
            <a:off x="4929190" y="142852"/>
            <a:ext cx="4010025" cy="3543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MRI</a:t>
            </a:r>
            <a:endParaRPr lang="zh-CN" altLang="en-US" dirty="0"/>
          </a:p>
        </p:txBody>
      </p:sp>
      <p:pic>
        <p:nvPicPr>
          <p:cNvPr id="3" name="Picture 4"/>
          <p:cNvPicPr>
            <a:picLocks noChangeAspect="1" noChangeArrowheads="1"/>
          </p:cNvPicPr>
          <p:nvPr/>
        </p:nvPicPr>
        <p:blipFill>
          <a:blip r:embed="rId2"/>
          <a:srcRect/>
          <a:stretch>
            <a:fillRect/>
          </a:stretch>
        </p:blipFill>
        <p:spPr bwMode="auto">
          <a:xfrm>
            <a:off x="180975" y="142852"/>
            <a:ext cx="4391025" cy="3419475"/>
          </a:xfrm>
          <a:prstGeom prst="rect">
            <a:avLst/>
          </a:prstGeom>
          <a:noFill/>
          <a:ln w="9525">
            <a:noFill/>
            <a:miter lim="800000"/>
            <a:headEnd/>
            <a:tailEnd/>
          </a:ln>
          <a:effectLst/>
        </p:spPr>
      </p:pic>
      <p:pic>
        <p:nvPicPr>
          <p:cNvPr id="4" name="Picture 5"/>
          <p:cNvPicPr>
            <a:picLocks noChangeAspect="1" noChangeArrowheads="1"/>
          </p:cNvPicPr>
          <p:nvPr/>
        </p:nvPicPr>
        <p:blipFill>
          <a:blip r:embed="rId3"/>
          <a:srcRect/>
          <a:stretch>
            <a:fillRect/>
          </a:stretch>
        </p:blipFill>
        <p:spPr bwMode="auto">
          <a:xfrm>
            <a:off x="4643438" y="142852"/>
            <a:ext cx="4391025" cy="3409950"/>
          </a:xfrm>
          <a:prstGeom prst="rect">
            <a:avLst/>
          </a:prstGeom>
          <a:noFill/>
          <a:ln w="9525">
            <a:noFill/>
            <a:miter lim="800000"/>
            <a:headEnd/>
            <a:tailEnd/>
          </a:ln>
          <a:effectLst/>
        </p:spPr>
      </p:pic>
      <p:pic>
        <p:nvPicPr>
          <p:cNvPr id="5" name="Picture 6"/>
          <p:cNvPicPr>
            <a:picLocks noChangeAspect="1" noChangeArrowheads="1"/>
          </p:cNvPicPr>
          <p:nvPr/>
        </p:nvPicPr>
        <p:blipFill>
          <a:blip r:embed="rId4"/>
          <a:srcRect/>
          <a:stretch>
            <a:fillRect/>
          </a:stretch>
        </p:blipFill>
        <p:spPr bwMode="auto">
          <a:xfrm>
            <a:off x="2571736" y="3438525"/>
            <a:ext cx="4381500" cy="3419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3" name="Picture 10"/>
          <p:cNvPicPr>
            <a:picLocks noChangeAspect="1" noChangeArrowheads="1"/>
          </p:cNvPicPr>
          <p:nvPr/>
        </p:nvPicPr>
        <p:blipFill>
          <a:blip r:embed="rId2"/>
          <a:srcRect/>
          <a:stretch>
            <a:fillRect/>
          </a:stretch>
        </p:blipFill>
        <p:spPr bwMode="auto">
          <a:xfrm>
            <a:off x="838200" y="1143000"/>
            <a:ext cx="6877050" cy="4657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3" name="Picture 4"/>
          <p:cNvPicPr>
            <a:picLocks noChangeAspect="1" noChangeArrowheads="1"/>
          </p:cNvPicPr>
          <p:nvPr/>
        </p:nvPicPr>
        <p:blipFill>
          <a:blip r:embed="rId2"/>
          <a:srcRect/>
          <a:stretch>
            <a:fillRect/>
          </a:stretch>
        </p:blipFill>
        <p:spPr bwMode="auto">
          <a:xfrm>
            <a:off x="0" y="1214422"/>
            <a:ext cx="9144000" cy="4797425"/>
          </a:xfrm>
          <a:prstGeom prst="rect">
            <a:avLst/>
          </a:prstGeom>
          <a:noFill/>
          <a:ln w="9525">
            <a:noFill/>
            <a:miter lim="800000"/>
            <a:headEnd/>
            <a:tailEnd/>
          </a:ln>
          <a:effectLst/>
        </p:spPr>
      </p:pic>
      <p:sp>
        <p:nvSpPr>
          <p:cNvPr id="5" name="TextBox 4"/>
          <p:cNvSpPr txBox="1"/>
          <p:nvPr/>
        </p:nvSpPr>
        <p:spPr>
          <a:xfrm>
            <a:off x="2143108" y="6215082"/>
            <a:ext cx="3643338" cy="400110"/>
          </a:xfrm>
          <a:prstGeom prst="rect">
            <a:avLst/>
          </a:prstGeom>
          <a:noFill/>
        </p:spPr>
        <p:txBody>
          <a:bodyPr wrap="square" rtlCol="0">
            <a:spAutoFit/>
          </a:bodyPr>
          <a:lstStyle/>
          <a:p>
            <a:r>
              <a:rPr lang="zh-CN" altLang="en-US" sz="2000" dirty="0" smtClean="0"/>
              <a:t>硕大，外侵？周围情况？</a:t>
            </a:r>
            <a:r>
              <a:rPr lang="en-US" altLang="zh-CN" sz="2000" dirty="0" smtClean="0"/>
              <a:t>T</a:t>
            </a:r>
            <a:r>
              <a:rPr lang="zh-CN" altLang="en-US" sz="2000" dirty="0" smtClean="0"/>
              <a:t>分期？</a:t>
            </a:r>
            <a:endParaRPr lang="zh-CN" alt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3" name="Picture 5"/>
          <p:cNvPicPr>
            <a:picLocks noChangeAspect="1" noChangeArrowheads="1"/>
          </p:cNvPicPr>
          <p:nvPr/>
        </p:nvPicPr>
        <p:blipFill>
          <a:blip r:embed="rId2"/>
          <a:srcRect/>
          <a:stretch>
            <a:fillRect/>
          </a:stretch>
        </p:blipFill>
        <p:spPr bwMode="auto">
          <a:xfrm>
            <a:off x="1142976" y="1214422"/>
            <a:ext cx="6829425" cy="5124450"/>
          </a:xfrm>
          <a:prstGeom prst="rect">
            <a:avLst/>
          </a:prstGeom>
          <a:noFill/>
          <a:ln w="9525">
            <a:noFill/>
            <a:miter lim="800000"/>
            <a:headEnd/>
            <a:tailEnd/>
          </a:ln>
          <a:effectLst/>
        </p:spPr>
      </p:pic>
      <p:cxnSp>
        <p:nvCxnSpPr>
          <p:cNvPr id="5" name="直接连接符 4"/>
          <p:cNvCxnSpPr/>
          <p:nvPr/>
        </p:nvCxnSpPr>
        <p:spPr>
          <a:xfrm>
            <a:off x="3071802" y="5786454"/>
            <a:ext cx="128588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9153" name="Picture 1" descr="C:\Users\qxkjfly\AppData\Roaming\Tencent\Users\343250150\QQ\WinTemp\RichOle\W8S])}U3]04K{NFQ66%BW4L.jpg"/>
          <p:cNvPicPr>
            <a:picLocks noChangeAspect="1" noChangeArrowheads="1"/>
          </p:cNvPicPr>
          <p:nvPr/>
        </p:nvPicPr>
        <p:blipFill>
          <a:blip r:embed="rId3"/>
          <a:srcRect/>
          <a:stretch>
            <a:fillRect/>
          </a:stretch>
        </p:blipFill>
        <p:spPr bwMode="auto">
          <a:xfrm>
            <a:off x="4786314" y="5072074"/>
            <a:ext cx="1214446" cy="121444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3" name="TextBox 2"/>
          <p:cNvSpPr txBox="1"/>
          <p:nvPr/>
        </p:nvSpPr>
        <p:spPr>
          <a:xfrm>
            <a:off x="1071538" y="2928934"/>
            <a:ext cx="7143800" cy="990015"/>
          </a:xfrm>
          <a:prstGeom prst="rect">
            <a:avLst/>
          </a:prstGeom>
          <a:noFill/>
        </p:spPr>
        <p:txBody>
          <a:bodyPr wrap="square" rtlCol="0">
            <a:spAutoFit/>
          </a:bodyPr>
          <a:lstStyle/>
          <a:p>
            <a:pPr>
              <a:lnSpc>
                <a:spcPts val="3500"/>
              </a:lnSpc>
            </a:pPr>
            <a:r>
              <a:rPr lang="en-US" altLang="zh-CN" sz="2800" dirty="0" smtClean="0"/>
              <a:t>        T3</a:t>
            </a:r>
            <a:r>
              <a:rPr lang="zh-CN" altLang="en-US" sz="2800" dirty="0" smtClean="0"/>
              <a:t>期肿瘤生长浸润直肠壁全层并延续到直肠周围的脂肪组织。</a:t>
            </a:r>
            <a:endParaRPr lang="zh-CN" altLang="en-US" sz="2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3" name="TextBox 2"/>
          <p:cNvSpPr txBox="1"/>
          <p:nvPr/>
        </p:nvSpPr>
        <p:spPr>
          <a:xfrm>
            <a:off x="642910" y="1857364"/>
            <a:ext cx="7572428" cy="3631763"/>
          </a:xfrm>
          <a:prstGeom prst="rect">
            <a:avLst/>
          </a:prstGeom>
          <a:noFill/>
        </p:spPr>
        <p:txBody>
          <a:bodyPr wrap="square" rtlCol="0">
            <a:spAutoFit/>
          </a:bodyPr>
          <a:lstStyle/>
          <a:p>
            <a:r>
              <a:rPr lang="zh-CN" altLang="en-US" sz="3200" dirty="0" smtClean="0"/>
              <a:t>肠周筋膜层</a:t>
            </a:r>
            <a:endParaRPr lang="en-US" altLang="zh-CN" sz="3200" dirty="0" smtClean="0"/>
          </a:p>
          <a:p>
            <a:endParaRPr lang="en-US" altLang="zh-CN" dirty="0" smtClean="0"/>
          </a:p>
          <a:p>
            <a:r>
              <a:rPr lang="zh-CN" altLang="en-US" sz="2000" dirty="0" smtClean="0"/>
              <a:t>        直肠系膜在</a:t>
            </a:r>
            <a:r>
              <a:rPr lang="en-US" altLang="zh-CN" sz="2000" dirty="0" smtClean="0"/>
              <a:t>MR</a:t>
            </a:r>
            <a:r>
              <a:rPr lang="zh-CN" altLang="en-US" sz="2000" dirty="0" smtClean="0"/>
              <a:t>上表现为直肠周围宽窄不一的脂肪影，内可见弯曲的条状血管及血管</a:t>
            </a:r>
            <a:r>
              <a:rPr lang="zh-CN" altLang="en-US" sz="2000" dirty="0" smtClean="0"/>
              <a:t>断面影。</a:t>
            </a:r>
            <a:r>
              <a:rPr lang="zh-CN" altLang="en-US" sz="2000" dirty="0" smtClean="0"/>
              <a:t>系膜筋膜在</a:t>
            </a:r>
            <a:r>
              <a:rPr lang="en-US" altLang="zh-CN" sz="2000" dirty="0" smtClean="0"/>
              <a:t>MR</a:t>
            </a:r>
            <a:r>
              <a:rPr lang="zh-CN" altLang="en-US" sz="2000" dirty="0" smtClean="0"/>
              <a:t>上表现为直肠肠系膜脂肪组织周围的弧形线状影。直肠系膜内有丰富的血管、淋巴管，是直肠癌最先侵犯、转移的部位，系膜筋膜则对癌肿向外侵犯有一定的阻挡作用，系膜筋膜阳性是直肠癌病人复发和增加发生转移危险的最重要的引发因素。</a:t>
            </a:r>
            <a:endParaRPr lang="en-US" altLang="zh-CN" sz="2000" dirty="0" smtClean="0"/>
          </a:p>
          <a:p>
            <a:endParaRPr lang="en-US" altLang="zh-CN" sz="2000" dirty="0" smtClean="0"/>
          </a:p>
          <a:p>
            <a:r>
              <a:rPr lang="zh-CN" altLang="en-US" sz="2000" dirty="0" smtClean="0"/>
              <a:t>        系膜筋膜与病灶</a:t>
            </a:r>
            <a:r>
              <a:rPr lang="en-US" altLang="zh-CN" sz="2000" dirty="0" smtClean="0"/>
              <a:t>(</a:t>
            </a:r>
            <a:r>
              <a:rPr lang="zh-CN" altLang="en-US" sz="2000" dirty="0" smtClean="0"/>
              <a:t>包括肿瘤浸润肠壁最深处、系膜内浸润灶、阳性淋巴结）间距离小于</a:t>
            </a:r>
            <a:r>
              <a:rPr lang="en-US" altLang="zh-CN" sz="2000" dirty="0" smtClean="0"/>
              <a:t>1mm</a:t>
            </a:r>
            <a:r>
              <a:rPr lang="zh-CN" altLang="en-US" sz="2000" dirty="0" smtClean="0"/>
              <a:t>视为受侵犯。</a:t>
            </a:r>
            <a:endParaRPr lang="en-US" altLang="zh-CN" sz="20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48129" name="Picture 1" descr="C:\Users\qxkjfly\AppData\Roaming\Tencent\Users\343250150\QQ\WinTemp\RichOle\]_AXW(_(463MUN_F8ZOWK[4.jpg"/>
          <p:cNvPicPr>
            <a:picLocks noChangeAspect="1" noChangeArrowheads="1"/>
          </p:cNvPicPr>
          <p:nvPr/>
        </p:nvPicPr>
        <p:blipFill>
          <a:blip r:embed="rId2"/>
          <a:srcRect/>
          <a:stretch>
            <a:fillRect/>
          </a:stretch>
        </p:blipFill>
        <p:spPr bwMode="auto">
          <a:xfrm>
            <a:off x="500034" y="500042"/>
            <a:ext cx="3943350" cy="3076575"/>
          </a:xfrm>
          <a:prstGeom prst="rect">
            <a:avLst/>
          </a:prstGeom>
          <a:noFill/>
        </p:spPr>
      </p:pic>
      <p:pic>
        <p:nvPicPr>
          <p:cNvPr id="48132" name="Picture 4" descr="C:\Users\qxkjfly\AppData\Roaming\Tencent\Users\343250150\QQ\WinTemp\RichOle\Y_E1(I_CK~O@V)9D}]]%[}O.jpg"/>
          <p:cNvPicPr>
            <a:picLocks noChangeAspect="1" noChangeArrowheads="1"/>
          </p:cNvPicPr>
          <p:nvPr/>
        </p:nvPicPr>
        <p:blipFill>
          <a:blip r:embed="rId3"/>
          <a:srcRect/>
          <a:stretch>
            <a:fillRect/>
          </a:stretch>
        </p:blipFill>
        <p:spPr bwMode="auto">
          <a:xfrm>
            <a:off x="4429124" y="3571876"/>
            <a:ext cx="3952875" cy="3076575"/>
          </a:xfrm>
          <a:prstGeom prst="rect">
            <a:avLst/>
          </a:prstGeom>
          <a:noFill/>
        </p:spPr>
      </p:pic>
      <p:pic>
        <p:nvPicPr>
          <p:cNvPr id="48133" name="Picture 5" descr="C:\Users\qxkjfly\AppData\Roaming\Tencent\Users\343250150\QQ\WinTemp\RichOle\5QK~X51)7LR3V7VPVK`EZ[K.jpg"/>
          <p:cNvPicPr>
            <a:picLocks noChangeAspect="1" noChangeArrowheads="1"/>
          </p:cNvPicPr>
          <p:nvPr/>
        </p:nvPicPr>
        <p:blipFill>
          <a:blip r:embed="rId4"/>
          <a:srcRect/>
          <a:stretch>
            <a:fillRect/>
          </a:stretch>
        </p:blipFill>
        <p:spPr bwMode="auto">
          <a:xfrm>
            <a:off x="4429124" y="500042"/>
            <a:ext cx="3943350" cy="3095625"/>
          </a:xfrm>
          <a:prstGeom prst="rect">
            <a:avLst/>
          </a:prstGeom>
          <a:noFill/>
        </p:spPr>
      </p:pic>
      <p:pic>
        <p:nvPicPr>
          <p:cNvPr id="48131" name="Picture 3" descr="C:\Users\qxkjfly\AppData\Roaming\Tencent\Users\343250150\QQ\WinTemp\RichOle\0V@JW}3J65CAK4BK`@39`Q6.jpg"/>
          <p:cNvPicPr>
            <a:picLocks noChangeAspect="1" noChangeArrowheads="1"/>
          </p:cNvPicPr>
          <p:nvPr/>
        </p:nvPicPr>
        <p:blipFill>
          <a:blip r:embed="rId5"/>
          <a:srcRect/>
          <a:stretch>
            <a:fillRect/>
          </a:stretch>
        </p:blipFill>
        <p:spPr bwMode="auto">
          <a:xfrm>
            <a:off x="500034" y="3571876"/>
            <a:ext cx="3952875" cy="3076575"/>
          </a:xfrm>
          <a:prstGeom prst="rect">
            <a:avLst/>
          </a:prstGeom>
          <a:noFill/>
        </p:spPr>
      </p:pic>
      <p:sp>
        <p:nvSpPr>
          <p:cNvPr id="9" name="右箭头 8"/>
          <p:cNvSpPr/>
          <p:nvPr/>
        </p:nvSpPr>
        <p:spPr>
          <a:xfrm rot="13612555">
            <a:off x="6792447" y="2400673"/>
            <a:ext cx="50006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rot="18714329">
            <a:off x="5633878" y="5315142"/>
            <a:ext cx="428628"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5572132" y="6000768"/>
            <a:ext cx="1928826" cy="400110"/>
          </a:xfrm>
          <a:prstGeom prst="rect">
            <a:avLst/>
          </a:prstGeom>
          <a:noFill/>
        </p:spPr>
        <p:txBody>
          <a:bodyPr wrap="square" rtlCol="0">
            <a:spAutoFit/>
          </a:bodyPr>
          <a:lstStyle/>
          <a:p>
            <a:r>
              <a:rPr lang="zh-CN" altLang="en-US" sz="2000" dirty="0" smtClean="0"/>
              <a:t>低信号环中断</a:t>
            </a:r>
            <a:endParaRPr lang="zh-CN" altLang="en-US" sz="2000" dirty="0"/>
          </a:p>
        </p:txBody>
      </p:sp>
      <p:sp>
        <p:nvSpPr>
          <p:cNvPr id="12" name="TextBox 11"/>
          <p:cNvSpPr txBox="1"/>
          <p:nvPr/>
        </p:nvSpPr>
        <p:spPr>
          <a:xfrm>
            <a:off x="6286512" y="3071810"/>
            <a:ext cx="2214578" cy="369332"/>
          </a:xfrm>
          <a:prstGeom prst="rect">
            <a:avLst/>
          </a:prstGeom>
          <a:noFill/>
        </p:spPr>
        <p:txBody>
          <a:bodyPr wrap="square" rtlCol="0">
            <a:spAutoFit/>
          </a:bodyPr>
          <a:lstStyle/>
          <a:p>
            <a:r>
              <a:rPr lang="zh-CN" altLang="en-US" dirty="0" smtClean="0"/>
              <a:t>肠周脂肪间隙受侵</a:t>
            </a:r>
            <a:endParaRPr lang="zh-CN"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4" name="Picture 6"/>
          <p:cNvPicPr>
            <a:picLocks noChangeAspect="1" noChangeArrowheads="1"/>
          </p:cNvPicPr>
          <p:nvPr/>
        </p:nvPicPr>
        <p:blipFill>
          <a:blip r:embed="rId2"/>
          <a:srcRect/>
          <a:stretch>
            <a:fillRect/>
          </a:stretch>
        </p:blipFill>
        <p:spPr bwMode="auto">
          <a:xfrm>
            <a:off x="1000100" y="1357298"/>
            <a:ext cx="4119562" cy="3646488"/>
          </a:xfrm>
          <a:prstGeom prst="rect">
            <a:avLst/>
          </a:prstGeom>
          <a:noFill/>
          <a:ln w="9525">
            <a:noFill/>
            <a:miter lim="800000"/>
            <a:headEnd/>
            <a:tailEnd/>
          </a:ln>
          <a:effectLst/>
        </p:spPr>
      </p:pic>
      <p:pic>
        <p:nvPicPr>
          <p:cNvPr id="5" name="Picture 5"/>
          <p:cNvPicPr>
            <a:picLocks noChangeAspect="1" noChangeArrowheads="1"/>
          </p:cNvPicPr>
          <p:nvPr/>
        </p:nvPicPr>
        <p:blipFill>
          <a:blip r:embed="rId3"/>
          <a:srcRect/>
          <a:stretch>
            <a:fillRect/>
          </a:stretch>
        </p:blipFill>
        <p:spPr bwMode="auto">
          <a:xfrm>
            <a:off x="3929058" y="5715016"/>
            <a:ext cx="4181475" cy="295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r="50781"/>
          <a:stretch>
            <a:fillRect/>
          </a:stretch>
        </p:blipFill>
        <p:spPr bwMode="auto">
          <a:xfrm>
            <a:off x="0" y="0"/>
            <a:ext cx="4214810" cy="3267023"/>
          </a:xfrm>
          <a:prstGeom prst="rect">
            <a:avLst/>
          </a:prstGeom>
          <a:noFill/>
          <a:ln w="9525">
            <a:noFill/>
            <a:miter lim="800000"/>
            <a:headEnd/>
            <a:tailEnd/>
          </a:ln>
          <a:effectLst/>
        </p:spPr>
      </p:pic>
      <p:pic>
        <p:nvPicPr>
          <p:cNvPr id="4" name="Picture 5"/>
          <p:cNvPicPr>
            <a:picLocks noChangeAspect="1" noChangeArrowheads="1"/>
          </p:cNvPicPr>
          <p:nvPr/>
        </p:nvPicPr>
        <p:blipFill>
          <a:blip r:embed="rId3"/>
          <a:srcRect/>
          <a:stretch>
            <a:fillRect/>
          </a:stretch>
        </p:blipFill>
        <p:spPr bwMode="auto">
          <a:xfrm>
            <a:off x="4214810" y="0"/>
            <a:ext cx="4143404" cy="3226642"/>
          </a:xfrm>
          <a:prstGeom prst="rect">
            <a:avLst/>
          </a:prstGeom>
          <a:noFill/>
          <a:ln w="9525">
            <a:noFill/>
            <a:miter lim="800000"/>
            <a:headEnd/>
            <a:tailEnd/>
          </a:ln>
          <a:effectLst/>
        </p:spPr>
      </p:pic>
      <p:pic>
        <p:nvPicPr>
          <p:cNvPr id="6" name="Picture 6"/>
          <p:cNvPicPr>
            <a:picLocks noChangeAspect="1" noChangeArrowheads="1"/>
          </p:cNvPicPr>
          <p:nvPr/>
        </p:nvPicPr>
        <p:blipFill>
          <a:blip r:embed="rId4"/>
          <a:srcRect/>
          <a:stretch>
            <a:fillRect/>
          </a:stretch>
        </p:blipFill>
        <p:spPr bwMode="auto">
          <a:xfrm>
            <a:off x="4572000" y="3214686"/>
            <a:ext cx="4033867" cy="3150091"/>
          </a:xfrm>
          <a:prstGeom prst="rect">
            <a:avLst/>
          </a:prstGeom>
          <a:noFill/>
          <a:ln w="9525">
            <a:noFill/>
            <a:miter lim="800000"/>
            <a:headEnd/>
            <a:tailEnd/>
          </a:ln>
          <a:effectLst/>
        </p:spPr>
      </p:pic>
      <p:pic>
        <p:nvPicPr>
          <p:cNvPr id="7" name="Picture 7"/>
          <p:cNvPicPr>
            <a:picLocks noChangeAspect="1" noChangeArrowheads="1"/>
          </p:cNvPicPr>
          <p:nvPr/>
        </p:nvPicPr>
        <p:blipFill>
          <a:blip r:embed="rId5"/>
          <a:srcRect/>
          <a:stretch>
            <a:fillRect/>
          </a:stretch>
        </p:blipFill>
        <p:spPr bwMode="auto">
          <a:xfrm>
            <a:off x="500034" y="3214686"/>
            <a:ext cx="4071966" cy="31621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4c93d3de765a5" descr="thmb_4cc5e702634dbRectalca-SAG3"/>
          <p:cNvPicPr>
            <a:picLocks noChangeAspect="1" noChangeArrowheads="1"/>
          </p:cNvPicPr>
          <p:nvPr/>
        </p:nvPicPr>
        <p:blipFill>
          <a:blip r:embed="rId2"/>
          <a:srcRect/>
          <a:stretch>
            <a:fillRect/>
          </a:stretch>
        </p:blipFill>
        <p:spPr>
          <a:xfrm>
            <a:off x="928662" y="642918"/>
            <a:ext cx="7391400" cy="5434012"/>
          </a:xfrm>
          <a:prstGeom prst="rect">
            <a:avLst/>
          </a:prstGeom>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a:srcRect/>
          <a:stretch>
            <a:fillRect/>
          </a:stretch>
        </p:blipFill>
        <p:spPr bwMode="auto">
          <a:xfrm>
            <a:off x="642910" y="1000108"/>
            <a:ext cx="7954929"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3" name="TextBox 2"/>
          <p:cNvSpPr txBox="1"/>
          <p:nvPr/>
        </p:nvSpPr>
        <p:spPr>
          <a:xfrm>
            <a:off x="1357290" y="2857496"/>
            <a:ext cx="6715172" cy="1107996"/>
          </a:xfrm>
          <a:prstGeom prst="rect">
            <a:avLst/>
          </a:prstGeom>
          <a:noFill/>
        </p:spPr>
        <p:txBody>
          <a:bodyPr wrap="square" rtlCol="0">
            <a:spAutoFit/>
          </a:bodyPr>
          <a:lstStyle/>
          <a:p>
            <a:r>
              <a:rPr lang="en-US" altLang="zh-CN" sz="2400" dirty="0" smtClean="0"/>
              <a:t>        T4</a:t>
            </a:r>
            <a:r>
              <a:rPr lang="zh-CN" altLang="en-US" sz="2400" dirty="0" smtClean="0"/>
              <a:t>期是肿瘤侵犯到周围结构如骨盆壁、 阴道、 前列腺、 膀胱或精囊的晚期肿瘤。</a:t>
            </a:r>
          </a:p>
          <a:p>
            <a:endParaRPr lang="zh-CN"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MRI</a:t>
            </a:r>
            <a:endParaRPr lang="zh-CN" altLang="en-US" dirty="0"/>
          </a:p>
        </p:txBody>
      </p:sp>
      <p:pic>
        <p:nvPicPr>
          <p:cNvPr id="3" name="img4c40d9c98baa0" descr="thmb_4c4c3e0e9e433T4-invasion-"/>
          <p:cNvPicPr>
            <a:picLocks noChangeAspect="1" noChangeArrowheads="1"/>
          </p:cNvPicPr>
          <p:nvPr/>
        </p:nvPicPr>
        <p:blipFill>
          <a:blip r:embed="rId2"/>
          <a:srcRect/>
          <a:stretch>
            <a:fillRect/>
          </a:stretch>
        </p:blipFill>
        <p:spPr>
          <a:xfrm>
            <a:off x="1214414" y="1357298"/>
            <a:ext cx="6705600" cy="4657725"/>
          </a:xfrm>
          <a:prstGeom prst="rect">
            <a:avLst/>
          </a:prstGeom>
          <a:noFill/>
          <a:ln/>
        </p:spPr>
      </p:pic>
      <p:sp>
        <p:nvSpPr>
          <p:cNvPr id="4" name="Rectangle 6"/>
          <p:cNvSpPr>
            <a:spLocks noChangeArrowheads="1"/>
          </p:cNvSpPr>
          <p:nvPr/>
        </p:nvSpPr>
        <p:spPr bwMode="auto">
          <a:xfrm>
            <a:off x="1447800" y="6248400"/>
            <a:ext cx="5867400" cy="366713"/>
          </a:xfrm>
          <a:prstGeom prst="rect">
            <a:avLst/>
          </a:prstGeom>
          <a:noFill/>
          <a:ln w="9525">
            <a:noFill/>
            <a:miter lim="800000"/>
            <a:headEnd/>
            <a:tailEnd/>
          </a:ln>
          <a:effectLst/>
        </p:spPr>
        <p:txBody>
          <a:bodyPr anchor="ctr">
            <a:spAutoFit/>
          </a:bodyPr>
          <a:lstStyle/>
          <a:p>
            <a:pPr algn="ctr"/>
            <a:r>
              <a:rPr lang="en-US" altLang="zh-CN" dirty="0"/>
              <a:t>T4</a:t>
            </a:r>
            <a:r>
              <a:rPr lang="zh-CN" altLang="en-US" dirty="0"/>
              <a:t>：直肠癌侵犯前列腺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pic>
        <p:nvPicPr>
          <p:cNvPr id="3" name="Picture 4"/>
          <p:cNvPicPr>
            <a:picLocks noChangeAspect="1" noChangeArrowheads="1"/>
          </p:cNvPicPr>
          <p:nvPr/>
        </p:nvPicPr>
        <p:blipFill>
          <a:blip r:embed="rId2"/>
          <a:srcRect/>
          <a:stretch>
            <a:fillRect/>
          </a:stretch>
        </p:blipFill>
        <p:spPr bwMode="auto">
          <a:xfrm>
            <a:off x="0" y="1142984"/>
            <a:ext cx="9144000" cy="480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srcRect/>
          <a:stretch>
            <a:fillRect/>
          </a:stretch>
        </p:blipFill>
        <p:spPr bwMode="auto">
          <a:xfrm>
            <a:off x="0" y="571480"/>
            <a:ext cx="9193427" cy="4833950"/>
          </a:xfrm>
          <a:prstGeom prst="rect">
            <a:avLst/>
          </a:prstGeom>
          <a:noFill/>
          <a:ln w="9525">
            <a:noFill/>
            <a:miter lim="800000"/>
            <a:headEnd/>
            <a:tailEnd/>
          </a:ln>
          <a:effectLst/>
        </p:spPr>
      </p:pic>
      <p:sp>
        <p:nvSpPr>
          <p:cNvPr id="4" name="Text Box 5"/>
          <p:cNvSpPr txBox="1">
            <a:spLocks noChangeArrowheads="1"/>
          </p:cNvSpPr>
          <p:nvPr/>
        </p:nvSpPr>
        <p:spPr bwMode="auto">
          <a:xfrm>
            <a:off x="1142976" y="5857892"/>
            <a:ext cx="5643602" cy="461665"/>
          </a:xfrm>
          <a:prstGeom prst="rect">
            <a:avLst/>
          </a:prstGeom>
          <a:noFill/>
          <a:ln w="9525">
            <a:noFill/>
            <a:miter lim="800000"/>
            <a:headEnd/>
            <a:tailEnd/>
          </a:ln>
          <a:effectLst/>
        </p:spPr>
        <p:txBody>
          <a:bodyPr wrap="square">
            <a:spAutoFit/>
          </a:bodyPr>
          <a:lstStyle/>
          <a:p>
            <a:pPr>
              <a:spcBef>
                <a:spcPct val="50000"/>
              </a:spcBef>
            </a:pPr>
            <a:r>
              <a:rPr lang="zh-CN" altLang="en-US" sz="2400" dirty="0"/>
              <a:t>左侧梨状肌受累，形态及信号异常</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r>
              <a:rPr lang="en-US" altLang="zh-CN" dirty="0" smtClean="0"/>
              <a:t>N </a:t>
            </a:r>
            <a:r>
              <a:rPr lang="zh-CN" altLang="en-US" dirty="0" smtClean="0"/>
              <a:t>分期是局部复发的重要危险因素。</a:t>
            </a:r>
          </a:p>
          <a:p>
            <a:r>
              <a:rPr lang="en-US" altLang="zh-CN" dirty="0" smtClean="0"/>
              <a:t>MR</a:t>
            </a:r>
            <a:r>
              <a:rPr lang="zh-CN" altLang="en-US" dirty="0" smtClean="0"/>
              <a:t>和其他影像检查相同，对淋巴结转移的敏感性和特异性都较低。</a:t>
            </a:r>
          </a:p>
          <a:p>
            <a:r>
              <a:rPr lang="zh-CN" altLang="en-US" dirty="0" smtClean="0"/>
              <a:t>当直肠周围淋巴结短径</a:t>
            </a:r>
            <a:r>
              <a:rPr lang="en-US" altLang="zh-CN" dirty="0" smtClean="0"/>
              <a:t>&gt; 5 mm</a:t>
            </a:r>
            <a:r>
              <a:rPr lang="zh-CN" altLang="en-US" dirty="0" smtClean="0"/>
              <a:t>（髂血管周围</a:t>
            </a:r>
            <a:r>
              <a:rPr lang="en-US" altLang="zh-CN" dirty="0" smtClean="0"/>
              <a:t>&gt;1cm</a:t>
            </a:r>
            <a:r>
              <a:rPr lang="zh-CN" altLang="en-US" dirty="0" smtClean="0"/>
              <a:t>）或者有毛刺、边缘模糊、内部密度不均时</a:t>
            </a:r>
            <a:r>
              <a:rPr lang="en-US" altLang="zh-CN" dirty="0" smtClean="0"/>
              <a:t>——</a:t>
            </a:r>
            <a:r>
              <a:rPr lang="zh-CN" altLang="en-US" dirty="0" smtClean="0"/>
              <a:t>转移。 </a:t>
            </a:r>
          </a:p>
          <a:p>
            <a:endParaRPr lang="zh-CN"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4" name="TextBox 3"/>
          <p:cNvSpPr txBox="1"/>
          <p:nvPr/>
        </p:nvSpPr>
        <p:spPr>
          <a:xfrm>
            <a:off x="571472" y="2000240"/>
            <a:ext cx="7715304" cy="954107"/>
          </a:xfrm>
          <a:prstGeom prst="rect">
            <a:avLst/>
          </a:prstGeom>
          <a:noFill/>
        </p:spPr>
        <p:txBody>
          <a:bodyPr wrap="square" rtlCol="0">
            <a:spAutoFit/>
          </a:bodyPr>
          <a:lstStyle/>
          <a:p>
            <a:r>
              <a:rPr lang="en-US" altLang="zh-CN" sz="2800" dirty="0" smtClean="0"/>
              <a:t>        </a:t>
            </a:r>
            <a:r>
              <a:rPr lang="zh-CN" altLang="en-US" sz="2800" dirty="0" smtClean="0"/>
              <a:t>在</a:t>
            </a:r>
            <a:r>
              <a:rPr lang="en-US" altLang="zh-CN" sz="2800" dirty="0" smtClean="0"/>
              <a:t>T1</a:t>
            </a:r>
            <a:r>
              <a:rPr lang="zh-CN" altLang="en-US" sz="2800" dirty="0" smtClean="0"/>
              <a:t>和</a:t>
            </a:r>
            <a:r>
              <a:rPr lang="en-US" altLang="zh-CN" sz="2800" dirty="0" smtClean="0"/>
              <a:t>T2</a:t>
            </a:r>
            <a:r>
              <a:rPr lang="zh-CN" altLang="en-US" sz="2800" dirty="0" smtClean="0"/>
              <a:t>期肿瘤中也存在相当大的淋巴结转移的风险。</a:t>
            </a:r>
          </a:p>
        </p:txBody>
      </p:sp>
      <p:sp>
        <p:nvSpPr>
          <p:cNvPr id="5" name="TextBox 4"/>
          <p:cNvSpPr txBox="1"/>
          <p:nvPr/>
        </p:nvSpPr>
        <p:spPr>
          <a:xfrm>
            <a:off x="2285984" y="3786190"/>
            <a:ext cx="4357718" cy="2062103"/>
          </a:xfrm>
          <a:prstGeom prst="rect">
            <a:avLst/>
          </a:prstGeom>
          <a:noFill/>
        </p:spPr>
        <p:txBody>
          <a:bodyPr wrap="square" rtlCol="0">
            <a:spAutoFit/>
          </a:bodyPr>
          <a:lstStyle/>
          <a:p>
            <a:r>
              <a:rPr lang="en-US" altLang="zh-CN" sz="3200" dirty="0" smtClean="0"/>
              <a:t>T1      5-10%</a:t>
            </a:r>
          </a:p>
          <a:p>
            <a:r>
              <a:rPr lang="en-US" altLang="zh-CN" sz="3200" dirty="0" smtClean="0"/>
              <a:t>T2      15-20%</a:t>
            </a:r>
          </a:p>
          <a:p>
            <a:r>
              <a:rPr lang="en-US" altLang="zh-CN" sz="3200" dirty="0" smtClean="0"/>
              <a:t>T3      &gt;30%</a:t>
            </a:r>
          </a:p>
          <a:p>
            <a:r>
              <a:rPr lang="en-US" altLang="zh-CN" sz="3200" dirty="0" smtClean="0"/>
              <a:t>T4      &gt;50%</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3" name="TextBox 2"/>
          <p:cNvSpPr txBox="1"/>
          <p:nvPr/>
        </p:nvSpPr>
        <p:spPr>
          <a:xfrm>
            <a:off x="642910" y="1643050"/>
            <a:ext cx="7715304" cy="1600438"/>
          </a:xfrm>
          <a:prstGeom prst="rect">
            <a:avLst/>
          </a:prstGeom>
          <a:noFill/>
        </p:spPr>
        <p:txBody>
          <a:bodyPr wrap="square" rtlCol="0">
            <a:spAutoFit/>
          </a:bodyPr>
          <a:lstStyle/>
          <a:p>
            <a:r>
              <a:rPr lang="zh-CN" altLang="en-US" sz="2000" dirty="0" smtClean="0"/>
              <a:t>敏感性低并不仅是用大小作为标准可以解释的；</a:t>
            </a:r>
            <a:endParaRPr lang="en-US" altLang="zh-CN" sz="2000" dirty="0" smtClean="0"/>
          </a:p>
          <a:p>
            <a:endParaRPr lang="zh-CN" altLang="en-US" sz="2000" dirty="0" smtClean="0"/>
          </a:p>
          <a:p>
            <a:r>
              <a:rPr lang="zh-CN" altLang="en-US" sz="2000" dirty="0" smtClean="0"/>
              <a:t>在直肠癌中分别有</a:t>
            </a:r>
            <a:r>
              <a:rPr lang="en-US" altLang="zh-CN" sz="2000" dirty="0" smtClean="0"/>
              <a:t>9%</a:t>
            </a:r>
            <a:r>
              <a:rPr lang="zh-CN" altLang="en-US" sz="2000" dirty="0" smtClean="0"/>
              <a:t>的</a:t>
            </a:r>
            <a:r>
              <a:rPr lang="en-US" altLang="zh-CN" sz="2000" dirty="0" smtClean="0"/>
              <a:t>1-2mm</a:t>
            </a:r>
            <a:r>
              <a:rPr lang="zh-CN" altLang="en-US" sz="2000" dirty="0" smtClean="0"/>
              <a:t>的淋巴结和</a:t>
            </a:r>
            <a:r>
              <a:rPr lang="en-US" altLang="zh-CN" sz="2000" dirty="0" smtClean="0"/>
              <a:t>17 %</a:t>
            </a:r>
            <a:r>
              <a:rPr lang="zh-CN" altLang="en-US" sz="2000" dirty="0" smtClean="0"/>
              <a:t>的</a:t>
            </a:r>
            <a:r>
              <a:rPr lang="en-US" altLang="zh-CN" sz="2000" dirty="0" smtClean="0"/>
              <a:t>2-5 mm</a:t>
            </a:r>
            <a:r>
              <a:rPr lang="zh-CN" altLang="en-US" sz="2000" dirty="0" smtClean="0"/>
              <a:t>淋巴结仍有较高的恶性转移。</a:t>
            </a:r>
          </a:p>
          <a:p>
            <a:endParaRPr lang="zh-CN" altLang="en-US" dirty="0"/>
          </a:p>
        </p:txBody>
      </p:sp>
      <p:pic>
        <p:nvPicPr>
          <p:cNvPr id="1025" name="Picture 1" descr="C:\Users\qxkjfly\AppData\Roaming\Tencent\Users\343250150\QQ\WinTemp\RichOle\4JEBK[K8G6(D3EL[2RK0YT8.jpg"/>
          <p:cNvPicPr>
            <a:picLocks noChangeAspect="1" noChangeArrowheads="1"/>
          </p:cNvPicPr>
          <p:nvPr/>
        </p:nvPicPr>
        <p:blipFill>
          <a:blip r:embed="rId2"/>
          <a:srcRect/>
          <a:stretch>
            <a:fillRect/>
          </a:stretch>
        </p:blipFill>
        <p:spPr bwMode="auto">
          <a:xfrm>
            <a:off x="2071670" y="3357562"/>
            <a:ext cx="4357718" cy="1796311"/>
          </a:xfrm>
          <a:prstGeom prst="rect">
            <a:avLst/>
          </a:prstGeom>
          <a:noFill/>
        </p:spPr>
      </p:pic>
      <p:sp>
        <p:nvSpPr>
          <p:cNvPr id="5" name="TextBox 4"/>
          <p:cNvSpPr txBox="1"/>
          <p:nvPr/>
        </p:nvSpPr>
        <p:spPr>
          <a:xfrm>
            <a:off x="785786" y="5786454"/>
            <a:ext cx="6500858" cy="707886"/>
          </a:xfrm>
          <a:prstGeom prst="rect">
            <a:avLst/>
          </a:prstGeom>
          <a:noFill/>
        </p:spPr>
        <p:txBody>
          <a:bodyPr wrap="square" rtlCol="0">
            <a:spAutoFit/>
          </a:bodyPr>
          <a:lstStyle/>
          <a:p>
            <a:r>
              <a:rPr lang="zh-CN" altLang="en-US" sz="2000" dirty="0" smtClean="0"/>
              <a:t>直肠癌在小淋巴结 </a:t>
            </a:r>
            <a:r>
              <a:rPr lang="en-US" altLang="zh-CN" sz="2000" dirty="0" smtClean="0"/>
              <a:t>(&lt; 5 mm)</a:t>
            </a:r>
            <a:r>
              <a:rPr lang="zh-CN" altLang="en-US" sz="2000" dirty="0" smtClean="0"/>
              <a:t>中发现隐匿性转移是有名的，为了不低估，所有的淋巴结均应被视为可能的恶性。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57158" y="428604"/>
            <a:ext cx="3505200" cy="762000"/>
          </a:xfrm>
          <a:prstGeom prst="rect">
            <a:avLst/>
          </a:prstGeom>
        </p:spPr>
        <p:txBody>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直肠周围淋巴结</a:t>
            </a:r>
            <a:endParaRPr kumimoji="0" lang="zh-CN" altLang="en-US" sz="30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4" descr="r04au17g14a involved perirectal nodes"/>
          <p:cNvPicPr>
            <a:picLocks noChangeAspect="1" noChangeArrowheads="1"/>
          </p:cNvPicPr>
          <p:nvPr/>
        </p:nvPicPr>
        <p:blipFill>
          <a:blip r:embed="rId2"/>
          <a:srcRect/>
          <a:stretch>
            <a:fillRect/>
          </a:stretch>
        </p:blipFill>
        <p:spPr bwMode="auto">
          <a:xfrm>
            <a:off x="2214546" y="1571612"/>
            <a:ext cx="4419600" cy="426878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4cc7d51cc41fb" descr="thmb_4cc7d56728b75nodes"/>
          <p:cNvPicPr>
            <a:picLocks noChangeAspect="1" noChangeArrowheads="1"/>
          </p:cNvPicPr>
          <p:nvPr/>
        </p:nvPicPr>
        <p:blipFill>
          <a:blip r:embed="rId2"/>
          <a:srcRect/>
          <a:stretch>
            <a:fillRect/>
          </a:stretch>
        </p:blipFill>
        <p:spPr>
          <a:xfrm>
            <a:off x="1571604" y="571480"/>
            <a:ext cx="6093288" cy="5072098"/>
          </a:xfrm>
          <a:prstGeom prst="rect">
            <a:avLst/>
          </a:prstGeom>
          <a:noFill/>
          <a:ln/>
        </p:spPr>
      </p:pic>
      <p:sp>
        <p:nvSpPr>
          <p:cNvPr id="4" name="矩形 3"/>
          <p:cNvSpPr/>
          <p:nvPr/>
        </p:nvSpPr>
        <p:spPr>
          <a:xfrm>
            <a:off x="2143108" y="6000768"/>
            <a:ext cx="5057795" cy="400110"/>
          </a:xfrm>
          <a:prstGeom prst="rect">
            <a:avLst/>
          </a:prstGeom>
        </p:spPr>
        <p:txBody>
          <a:bodyPr wrap="none">
            <a:spAutoFit/>
          </a:bodyPr>
          <a:lstStyle/>
          <a:p>
            <a:r>
              <a:rPr lang="zh-CN" altLang="en-US" sz="2000" dirty="0" smtClean="0"/>
              <a:t>低位直肠癌伴有后侧脂肪间隙内多个淋巴结</a:t>
            </a:r>
            <a:endParaRPr lang="zh-CN" alt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4c93d5732da86" descr="thmb_4c93d58ede74fTME-low-cancer"/>
          <p:cNvPicPr>
            <a:picLocks noChangeAspect="1" noChangeArrowheads="1"/>
          </p:cNvPicPr>
          <p:nvPr/>
        </p:nvPicPr>
        <p:blipFill>
          <a:blip r:embed="rId2"/>
          <a:srcRect/>
          <a:stretch>
            <a:fillRect/>
          </a:stretch>
        </p:blipFill>
        <p:spPr>
          <a:xfrm>
            <a:off x="428596" y="642918"/>
            <a:ext cx="6278024" cy="4429156"/>
          </a:xfrm>
          <a:prstGeom prst="rect">
            <a:avLst/>
          </a:prstGeom>
          <a:noFill/>
          <a:ln/>
        </p:spPr>
      </p:pic>
      <p:sp>
        <p:nvSpPr>
          <p:cNvPr id="5" name="TextBox 4"/>
          <p:cNvSpPr txBox="1"/>
          <p:nvPr/>
        </p:nvSpPr>
        <p:spPr>
          <a:xfrm>
            <a:off x="2786050" y="5286388"/>
            <a:ext cx="5857916" cy="1015663"/>
          </a:xfrm>
          <a:prstGeom prst="rect">
            <a:avLst/>
          </a:prstGeom>
          <a:noFill/>
        </p:spPr>
        <p:txBody>
          <a:bodyPr wrap="square" rtlCol="0">
            <a:spAutoFit/>
          </a:bodyPr>
          <a:lstStyle/>
          <a:p>
            <a:r>
              <a:rPr lang="zh-CN" altLang="en-US" sz="2000" dirty="0" smtClean="0"/>
              <a:t>        低位直肠癌局部复发率较高。直肠系膜远端的脂肪逐渐变细意味着低位直肠癌更容易侵入周围的结构，外科手术根治肿瘤将会更难。</a:t>
            </a:r>
            <a:endParaRPr lang="zh-CN" altLang="en-US"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MRI</a:t>
            </a:r>
            <a:endParaRPr lang="zh-CN" altLang="en-US" dirty="0"/>
          </a:p>
        </p:txBody>
      </p:sp>
      <p:sp>
        <p:nvSpPr>
          <p:cNvPr id="3" name="TextBox 2"/>
          <p:cNvSpPr txBox="1"/>
          <p:nvPr/>
        </p:nvSpPr>
        <p:spPr>
          <a:xfrm>
            <a:off x="785786" y="2500306"/>
            <a:ext cx="7358114" cy="2164695"/>
          </a:xfrm>
          <a:prstGeom prst="rect">
            <a:avLst/>
          </a:prstGeom>
          <a:noFill/>
        </p:spPr>
        <p:txBody>
          <a:bodyPr wrap="square" rtlCol="0">
            <a:spAutoFit/>
          </a:bodyPr>
          <a:lstStyle/>
          <a:p>
            <a:pPr>
              <a:lnSpc>
                <a:spcPts val="3500"/>
              </a:lnSpc>
            </a:pPr>
            <a:r>
              <a:rPr lang="zh-CN" altLang="en-US" sz="2400" dirty="0" smtClean="0"/>
              <a:t>        更重要的是要寻找超出直肠系膜的淋巴结，这些远处淋巴结的重要是因为他们可能是局部复发的原因，当</a:t>
            </a:r>
            <a:r>
              <a:rPr lang="en-US" altLang="zh-CN" sz="2400" dirty="0" smtClean="0"/>
              <a:t>MR</a:t>
            </a:r>
            <a:r>
              <a:rPr lang="zh-CN" altLang="en-US" sz="2400" dirty="0" smtClean="0"/>
              <a:t>发现它们时，放疗和外科手术计划就必须做出调整。</a:t>
            </a:r>
          </a:p>
          <a:p>
            <a:endParaRPr lang="zh-CN"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srcRect/>
          <a:stretch>
            <a:fillRect/>
          </a:stretch>
        </p:blipFill>
        <p:spPr bwMode="auto">
          <a:xfrm>
            <a:off x="357158" y="428604"/>
            <a:ext cx="4143372" cy="3238706"/>
          </a:xfrm>
          <a:prstGeom prst="rect">
            <a:avLst/>
          </a:prstGeom>
          <a:noFill/>
          <a:ln w="9525">
            <a:noFill/>
            <a:miter lim="800000"/>
            <a:headEnd/>
            <a:tailEnd/>
          </a:ln>
          <a:effectLst/>
        </p:spPr>
      </p:pic>
      <p:pic>
        <p:nvPicPr>
          <p:cNvPr id="4" name="Picture 7"/>
          <p:cNvPicPr>
            <a:picLocks noChangeAspect="1" noChangeArrowheads="1"/>
          </p:cNvPicPr>
          <p:nvPr/>
        </p:nvPicPr>
        <p:blipFill>
          <a:blip r:embed="rId3"/>
          <a:srcRect/>
          <a:stretch>
            <a:fillRect/>
          </a:stretch>
        </p:blipFill>
        <p:spPr bwMode="auto">
          <a:xfrm>
            <a:off x="4786314" y="928670"/>
            <a:ext cx="4071966" cy="3169052"/>
          </a:xfrm>
          <a:prstGeom prst="rect">
            <a:avLst/>
          </a:prstGeom>
          <a:noFill/>
          <a:ln w="9525">
            <a:noFill/>
            <a:miter lim="800000"/>
            <a:headEnd/>
            <a:tailEnd/>
          </a:ln>
          <a:effectLst/>
        </p:spPr>
      </p:pic>
      <p:sp>
        <p:nvSpPr>
          <p:cNvPr id="5" name="下箭头 4"/>
          <p:cNvSpPr/>
          <p:nvPr/>
        </p:nvSpPr>
        <p:spPr>
          <a:xfrm>
            <a:off x="2928926" y="1428736"/>
            <a:ext cx="28575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下箭头 5"/>
          <p:cNvSpPr/>
          <p:nvPr/>
        </p:nvSpPr>
        <p:spPr>
          <a:xfrm>
            <a:off x="7358082" y="1714488"/>
            <a:ext cx="28575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1" descr="C:\Users\qxkjfly\AppData\Roaming\Tencent\Users\343250150\QQ\WinTemp\RichOle\]_AXW(_(463MUN_F8ZOWK[4.jpg"/>
          <p:cNvPicPr>
            <a:picLocks noChangeAspect="1" noChangeArrowheads="1"/>
          </p:cNvPicPr>
          <p:nvPr/>
        </p:nvPicPr>
        <p:blipFill>
          <a:blip r:embed="rId4"/>
          <a:srcRect/>
          <a:stretch>
            <a:fillRect/>
          </a:stretch>
        </p:blipFill>
        <p:spPr bwMode="auto">
          <a:xfrm>
            <a:off x="2428860" y="3781425"/>
            <a:ext cx="3943350" cy="3076575"/>
          </a:xfrm>
          <a:prstGeom prst="rect">
            <a:avLst/>
          </a:prstGeom>
          <a:noFill/>
        </p:spPr>
      </p:pic>
      <p:sp>
        <p:nvSpPr>
          <p:cNvPr id="8" name="下箭头 7"/>
          <p:cNvSpPr/>
          <p:nvPr/>
        </p:nvSpPr>
        <p:spPr>
          <a:xfrm>
            <a:off x="4857752" y="4572008"/>
            <a:ext cx="28575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4ccd7cea3c1b4" descr="thmb_4ccd7eedeed3cN-stage"/>
          <p:cNvPicPr>
            <a:picLocks noChangeAspect="1" noChangeArrowheads="1"/>
          </p:cNvPicPr>
          <p:nvPr/>
        </p:nvPicPr>
        <p:blipFill>
          <a:blip r:embed="rId2"/>
          <a:srcRect/>
          <a:stretch>
            <a:fillRect/>
          </a:stretch>
        </p:blipFill>
        <p:spPr>
          <a:xfrm>
            <a:off x="285720" y="500042"/>
            <a:ext cx="8686800" cy="4813300"/>
          </a:xfrm>
          <a:prstGeom prst="rect">
            <a:avLst/>
          </a:prstGeom>
          <a:noFill/>
          <a:ln/>
        </p:spPr>
      </p:pic>
      <p:sp>
        <p:nvSpPr>
          <p:cNvPr id="6" name="矩形 5"/>
          <p:cNvSpPr/>
          <p:nvPr/>
        </p:nvSpPr>
        <p:spPr>
          <a:xfrm>
            <a:off x="714348" y="5429264"/>
            <a:ext cx="7858180" cy="1200329"/>
          </a:xfrm>
          <a:prstGeom prst="rect">
            <a:avLst/>
          </a:prstGeom>
        </p:spPr>
        <p:txBody>
          <a:bodyPr wrap="square">
            <a:spAutoFit/>
          </a:bodyPr>
          <a:lstStyle/>
          <a:p>
            <a:r>
              <a:rPr lang="zh-CN" altLang="en-US" dirty="0" smtClean="0"/>
              <a:t>左图描绘了一个小的直肠系膜外的淋巴结。</a:t>
            </a:r>
          </a:p>
          <a:p>
            <a:r>
              <a:rPr lang="zh-CN" altLang="en-US" dirty="0" smtClean="0"/>
              <a:t>右图有许多大的直肠系膜淋巴结，也有远处边界模糊的淋巴结（红色箭头）。</a:t>
            </a:r>
          </a:p>
          <a:p>
            <a:r>
              <a:rPr lang="zh-CN" altLang="en-US" dirty="0" smtClean="0"/>
              <a:t>尽管这两名患者的淋巴结在大小、边缘和内部密度的表现上有非常不同的特点，但它们都被证明是恶性。</a:t>
            </a:r>
            <a:endParaRPr lang="zh-CN"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照片\2010.09.05乌山、茶亭公园\IMG_1836.JPG"/>
          <p:cNvPicPr>
            <a:picLocks noChangeAspect="1" noChangeArrowheads="1"/>
          </p:cNvPicPr>
          <p:nvPr/>
        </p:nvPicPr>
        <p:blipFill>
          <a:blip r:embed="rId2" cstate="print"/>
          <a:srcRect/>
          <a:stretch>
            <a:fillRect/>
          </a:stretch>
        </p:blipFill>
        <p:spPr bwMode="auto">
          <a:xfrm rot="15962891">
            <a:off x="-524383" y="1286817"/>
            <a:ext cx="5733830" cy="4300127"/>
          </a:xfrm>
          <a:prstGeom prst="rect">
            <a:avLst/>
          </a:prstGeom>
          <a:noFill/>
        </p:spPr>
      </p:pic>
      <p:pic>
        <p:nvPicPr>
          <p:cNvPr id="1027" name="Picture 3" descr="H:\照片\2010.09.05乌山、茶亭公园\IMG_1844.JPG"/>
          <p:cNvPicPr>
            <a:picLocks noChangeAspect="1" noChangeArrowheads="1"/>
          </p:cNvPicPr>
          <p:nvPr/>
        </p:nvPicPr>
        <p:blipFill>
          <a:blip r:embed="rId3" cstate="print"/>
          <a:srcRect/>
          <a:stretch>
            <a:fillRect/>
          </a:stretch>
        </p:blipFill>
        <p:spPr bwMode="auto">
          <a:xfrm rot="408302">
            <a:off x="4714876" y="142852"/>
            <a:ext cx="4095980" cy="3071810"/>
          </a:xfrm>
          <a:prstGeom prst="rect">
            <a:avLst/>
          </a:prstGeom>
          <a:noFill/>
        </p:spPr>
      </p:pic>
      <p:pic>
        <p:nvPicPr>
          <p:cNvPr id="1028" name="Picture 4" descr="H:\照片\2010.09.05乌山、茶亭公园\IMG_1838.JPG"/>
          <p:cNvPicPr>
            <a:picLocks noChangeAspect="1" noChangeArrowheads="1"/>
          </p:cNvPicPr>
          <p:nvPr/>
        </p:nvPicPr>
        <p:blipFill>
          <a:blip r:embed="rId4" cstate="print"/>
          <a:srcRect/>
          <a:stretch>
            <a:fillRect/>
          </a:stretch>
        </p:blipFill>
        <p:spPr bwMode="auto">
          <a:xfrm rot="21239659">
            <a:off x="4782157" y="3444334"/>
            <a:ext cx="4143404" cy="3107376"/>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qxkjfly\Desktop\未标题-1.jpg"/>
          <p:cNvPicPr>
            <a:picLocks noChangeAspect="1" noChangeArrowheads="1"/>
          </p:cNvPicPr>
          <p:nvPr/>
        </p:nvPicPr>
        <p:blipFill>
          <a:blip r:embed="rId2" cstate="print"/>
          <a:srcRect/>
          <a:stretch>
            <a:fillRect/>
          </a:stretch>
        </p:blipFill>
        <p:spPr bwMode="auto">
          <a:xfrm>
            <a:off x="0" y="357166"/>
            <a:ext cx="9144000" cy="6096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smtClean="0"/>
              <a:t>病因</a:t>
            </a:r>
            <a:endParaRPr lang="zh-CN" altLang="en-US" dirty="0"/>
          </a:p>
        </p:txBody>
      </p:sp>
      <p:sp>
        <p:nvSpPr>
          <p:cNvPr id="8" name="内容占位符 7"/>
          <p:cNvSpPr>
            <a:spLocks noGrp="1"/>
          </p:cNvSpPr>
          <p:nvPr>
            <p:ph idx="1"/>
          </p:nvPr>
        </p:nvSpPr>
        <p:spPr/>
        <p:txBody>
          <a:bodyPr/>
          <a:lstStyle/>
          <a:p>
            <a:pPr algn="just">
              <a:lnSpc>
                <a:spcPct val="125000"/>
              </a:lnSpc>
              <a:buClr>
                <a:srgbClr val="FFFFFF"/>
              </a:buClr>
              <a:buFont typeface="Wingdings" pitchFamily="2" charset="2"/>
              <a:buChar char="Ø"/>
            </a:pPr>
            <a:r>
              <a:rPr lang="zh-CN" altLang="en-US" sz="3200" dirty="0" smtClean="0">
                <a:solidFill>
                  <a:srgbClr val="FFFFFF"/>
                </a:solidFill>
              </a:rPr>
              <a:t>饮食因素：高蛋白，高脂食物能分解不饱和多环烃能治癌</a:t>
            </a:r>
          </a:p>
          <a:p>
            <a:pPr algn="just">
              <a:lnSpc>
                <a:spcPct val="125000"/>
              </a:lnSpc>
              <a:buClr>
                <a:srgbClr val="FFFFFF"/>
              </a:buClr>
              <a:buFont typeface="Wingdings" pitchFamily="2" charset="2"/>
              <a:buChar char="Ø"/>
            </a:pPr>
            <a:r>
              <a:rPr lang="zh-CN" altLang="en-US" sz="3200" dirty="0" smtClean="0">
                <a:solidFill>
                  <a:srgbClr val="FFFFFF"/>
                </a:solidFill>
              </a:rPr>
              <a:t>直肠慢性炎症</a:t>
            </a:r>
          </a:p>
          <a:p>
            <a:pPr algn="just">
              <a:lnSpc>
                <a:spcPct val="125000"/>
              </a:lnSpc>
              <a:buClr>
                <a:srgbClr val="FFFFFF"/>
              </a:buClr>
              <a:buFont typeface="Wingdings" pitchFamily="2" charset="2"/>
              <a:buChar char="Ø"/>
            </a:pPr>
            <a:r>
              <a:rPr lang="zh-CN" altLang="en-US" sz="3200" dirty="0" smtClean="0">
                <a:solidFill>
                  <a:srgbClr val="FFFFFF"/>
                </a:solidFill>
              </a:rPr>
              <a:t>癌前病变：家族性肠息肉病、腺瘤（尤其是绒毛状腺瘤）</a:t>
            </a:r>
          </a:p>
          <a:p>
            <a:pPr algn="just">
              <a:lnSpc>
                <a:spcPct val="125000"/>
              </a:lnSpc>
              <a:buClr>
                <a:srgbClr val="FFFFFF"/>
              </a:buClr>
              <a:buFont typeface="Wingdings" pitchFamily="2" charset="2"/>
              <a:buChar char="Ø"/>
            </a:pPr>
            <a:r>
              <a:rPr lang="zh-CN" altLang="en-US" sz="3200" dirty="0" smtClean="0">
                <a:solidFill>
                  <a:srgbClr val="FFFFFF"/>
                </a:solidFill>
              </a:rPr>
              <a:t>遗传因素</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分型</a:t>
            </a:r>
            <a:endParaRPr lang="zh-CN" altLang="en-US" dirty="0"/>
          </a:p>
        </p:txBody>
      </p:sp>
      <p:sp>
        <p:nvSpPr>
          <p:cNvPr id="4" name="内容占位符 3"/>
          <p:cNvSpPr>
            <a:spLocks noGrp="1"/>
          </p:cNvSpPr>
          <p:nvPr>
            <p:ph idx="1"/>
          </p:nvPr>
        </p:nvSpPr>
        <p:spPr>
          <a:xfrm>
            <a:off x="428596" y="1928802"/>
            <a:ext cx="7686700" cy="4114816"/>
          </a:xfrm>
        </p:spPr>
        <p:txBody>
          <a:bodyPr>
            <a:normAutofit/>
          </a:bodyPr>
          <a:lstStyle/>
          <a:p>
            <a:pPr algn="just">
              <a:buClr>
                <a:srgbClr val="FFFFFF"/>
              </a:buClr>
              <a:buFont typeface="Wingdings" pitchFamily="2" charset="2"/>
              <a:buNone/>
            </a:pPr>
            <a:r>
              <a:rPr lang="zh-CN" altLang="en-US" sz="3200" dirty="0" smtClean="0">
                <a:solidFill>
                  <a:srgbClr val="FF9900"/>
                </a:solidFill>
              </a:rPr>
              <a:t>大体分型</a:t>
            </a:r>
            <a:r>
              <a:rPr lang="zh-CN" altLang="en-US" sz="3200" dirty="0" smtClean="0">
                <a:solidFill>
                  <a:srgbClr val="FFFFFF"/>
                </a:solidFill>
              </a:rPr>
              <a:t> </a:t>
            </a:r>
            <a:r>
              <a:rPr lang="en-US" altLang="zh-CN" sz="3200" dirty="0" smtClean="0">
                <a:solidFill>
                  <a:srgbClr val="FFFFFF"/>
                </a:solidFill>
              </a:rPr>
              <a:t>1</a:t>
            </a:r>
            <a:r>
              <a:rPr lang="zh-CN" altLang="en-US" sz="3200" dirty="0" smtClean="0">
                <a:solidFill>
                  <a:srgbClr val="FFFFFF"/>
                </a:solidFill>
              </a:rPr>
              <a:t>、溃疡型</a:t>
            </a:r>
            <a:r>
              <a:rPr lang="en-US" altLang="zh-CN" sz="3200" dirty="0" smtClean="0">
                <a:solidFill>
                  <a:srgbClr val="FFFFFF"/>
                </a:solidFill>
              </a:rPr>
              <a:t>.2</a:t>
            </a:r>
            <a:r>
              <a:rPr lang="zh-CN" altLang="en-US" sz="3200" dirty="0" smtClean="0">
                <a:solidFill>
                  <a:srgbClr val="FFFFFF"/>
                </a:solidFill>
              </a:rPr>
              <a:t>、肿块型</a:t>
            </a:r>
            <a:r>
              <a:rPr lang="en-US" altLang="zh-CN" sz="3200" dirty="0" smtClean="0">
                <a:solidFill>
                  <a:srgbClr val="FFFFFF"/>
                </a:solidFill>
              </a:rPr>
              <a:t>.3</a:t>
            </a:r>
            <a:r>
              <a:rPr lang="zh-CN" altLang="en-US" sz="3200" dirty="0" smtClean="0">
                <a:solidFill>
                  <a:srgbClr val="FFFFFF"/>
                </a:solidFill>
              </a:rPr>
              <a:t>、浸润型</a:t>
            </a:r>
          </a:p>
          <a:p>
            <a:pPr algn="just">
              <a:buClr>
                <a:srgbClr val="FFFFFF"/>
              </a:buClr>
              <a:buFont typeface="Wingdings" pitchFamily="2" charset="2"/>
              <a:buNone/>
            </a:pPr>
            <a:endParaRPr lang="zh-CN" altLang="en-US" sz="3200" dirty="0" smtClean="0">
              <a:solidFill>
                <a:srgbClr val="FFFFFF"/>
              </a:solidFill>
            </a:endParaRPr>
          </a:p>
          <a:p>
            <a:pPr algn="just">
              <a:buClr>
                <a:srgbClr val="FFFFFF"/>
              </a:buClr>
              <a:buFont typeface="Wingdings" pitchFamily="2" charset="2"/>
              <a:buNone/>
            </a:pPr>
            <a:r>
              <a:rPr lang="zh-CN" altLang="en-US" sz="3200" dirty="0" smtClean="0">
                <a:solidFill>
                  <a:srgbClr val="FF9900"/>
                </a:solidFill>
              </a:rPr>
              <a:t>组织分型</a:t>
            </a:r>
            <a:r>
              <a:rPr lang="zh-CN" altLang="en-US" sz="3200" dirty="0" smtClean="0">
                <a:solidFill>
                  <a:srgbClr val="FFFFFF"/>
                </a:solidFill>
              </a:rPr>
              <a:t> </a:t>
            </a:r>
            <a:r>
              <a:rPr lang="en-US" altLang="zh-CN" sz="3200" dirty="0" smtClean="0">
                <a:solidFill>
                  <a:srgbClr val="FFFFFF"/>
                </a:solidFill>
              </a:rPr>
              <a:t>1</a:t>
            </a:r>
            <a:r>
              <a:rPr lang="zh-CN" altLang="en-US" sz="3200" dirty="0" smtClean="0">
                <a:solidFill>
                  <a:srgbClr val="FFFFFF"/>
                </a:solidFill>
              </a:rPr>
              <a:t>、管状腺癌。 </a:t>
            </a:r>
            <a:r>
              <a:rPr lang="en-US" altLang="zh-CN" sz="3200" dirty="0" smtClean="0">
                <a:solidFill>
                  <a:srgbClr val="FFFFFF"/>
                </a:solidFill>
              </a:rPr>
              <a:t>2</a:t>
            </a:r>
            <a:r>
              <a:rPr lang="zh-CN" altLang="en-US" sz="3200" dirty="0" smtClean="0">
                <a:solidFill>
                  <a:srgbClr val="FFFFFF"/>
                </a:solidFill>
              </a:rPr>
              <a:t>、乳头状腺癌。</a:t>
            </a:r>
          </a:p>
          <a:p>
            <a:pPr algn="just">
              <a:buClr>
                <a:srgbClr val="FFFFFF"/>
              </a:buClr>
              <a:buFont typeface="Wingdings" pitchFamily="2" charset="2"/>
              <a:buNone/>
            </a:pPr>
            <a:r>
              <a:rPr lang="zh-CN" altLang="en-US" sz="3200" dirty="0" smtClean="0">
                <a:solidFill>
                  <a:srgbClr val="FFFFFF"/>
                </a:solidFill>
              </a:rPr>
              <a:t>                </a:t>
            </a:r>
            <a:r>
              <a:rPr lang="en-US" altLang="zh-CN" sz="3200" dirty="0" smtClean="0">
                <a:solidFill>
                  <a:srgbClr val="FFFFFF"/>
                </a:solidFill>
              </a:rPr>
              <a:t>3</a:t>
            </a:r>
            <a:r>
              <a:rPr lang="zh-CN" altLang="en-US" sz="3200" dirty="0" smtClean="0">
                <a:solidFill>
                  <a:srgbClr val="FFFFFF"/>
                </a:solidFill>
              </a:rPr>
              <a:t>、粘液腺癌。</a:t>
            </a:r>
            <a:r>
              <a:rPr lang="en-US" altLang="zh-CN" sz="3200" dirty="0" smtClean="0">
                <a:solidFill>
                  <a:srgbClr val="FFFFFF"/>
                </a:solidFill>
              </a:rPr>
              <a:t>4</a:t>
            </a:r>
            <a:r>
              <a:rPr lang="zh-CN" altLang="en-US" sz="3200" dirty="0" smtClean="0">
                <a:solidFill>
                  <a:srgbClr val="FFFFFF"/>
                </a:solidFill>
              </a:rPr>
              <a:t>、印戒细胞癌。</a:t>
            </a:r>
          </a:p>
          <a:p>
            <a:pPr algn="just">
              <a:buClr>
                <a:srgbClr val="FFFFFF"/>
              </a:buClr>
              <a:buFont typeface="Wingdings" pitchFamily="2" charset="2"/>
              <a:buNone/>
            </a:pPr>
            <a:r>
              <a:rPr lang="zh-CN" altLang="en-US" sz="3200" dirty="0" smtClean="0">
                <a:solidFill>
                  <a:srgbClr val="FFFFFF"/>
                </a:solidFill>
              </a:rPr>
              <a:t>                </a:t>
            </a:r>
            <a:r>
              <a:rPr lang="en-US" altLang="zh-CN" sz="3200" dirty="0" smtClean="0">
                <a:solidFill>
                  <a:srgbClr val="FFFFFF"/>
                </a:solidFill>
              </a:rPr>
              <a:t>5</a:t>
            </a:r>
            <a:r>
              <a:rPr lang="zh-CN" altLang="en-US" sz="3200" dirty="0" smtClean="0">
                <a:solidFill>
                  <a:srgbClr val="FFFFFF"/>
                </a:solidFill>
              </a:rPr>
              <a:t>、未分化癌。</a:t>
            </a:r>
            <a:r>
              <a:rPr lang="en-US" altLang="zh-CN" sz="3200" dirty="0" smtClean="0">
                <a:solidFill>
                  <a:srgbClr val="FFFFFF"/>
                </a:solidFill>
              </a:rPr>
              <a:t>6</a:t>
            </a:r>
            <a:r>
              <a:rPr lang="zh-CN" altLang="en-US" sz="3200" dirty="0" smtClean="0">
                <a:solidFill>
                  <a:srgbClr val="FFFFFF"/>
                </a:solidFill>
              </a:rPr>
              <a:t>、腺鳞癌。</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14282" y="1214422"/>
            <a:ext cx="2808287" cy="3030538"/>
            <a:chOff x="2627313" y="3644900"/>
            <a:chExt cx="2808287" cy="3030538"/>
          </a:xfrm>
        </p:grpSpPr>
        <p:pic>
          <p:nvPicPr>
            <p:cNvPr id="7" name="Picture 6" descr="Image02"/>
            <p:cNvPicPr>
              <a:picLocks noChangeAspect="1" noChangeArrowheads="1"/>
            </p:cNvPicPr>
            <p:nvPr/>
          </p:nvPicPr>
          <p:blipFill>
            <a:blip r:embed="rId2"/>
            <a:srcRect l="10580" t="18121" r="41020" b="17998"/>
            <a:stretch>
              <a:fillRect/>
            </a:stretch>
          </p:blipFill>
          <p:spPr bwMode="auto">
            <a:xfrm>
              <a:off x="2627313" y="3644900"/>
              <a:ext cx="2808287" cy="2582863"/>
            </a:xfrm>
            <a:prstGeom prst="rect">
              <a:avLst/>
            </a:prstGeom>
            <a:noFill/>
            <a:ln w="9525">
              <a:noFill/>
              <a:miter lim="800000"/>
              <a:headEnd/>
              <a:tailEnd/>
            </a:ln>
          </p:spPr>
        </p:pic>
        <p:sp>
          <p:nvSpPr>
            <p:cNvPr id="8" name="Rectangle 10"/>
            <p:cNvSpPr>
              <a:spLocks noChangeArrowheads="1"/>
            </p:cNvSpPr>
            <p:nvPr/>
          </p:nvSpPr>
          <p:spPr bwMode="auto">
            <a:xfrm>
              <a:off x="3635375" y="6308725"/>
              <a:ext cx="869950" cy="366713"/>
            </a:xfrm>
            <a:prstGeom prst="rect">
              <a:avLst/>
            </a:prstGeom>
            <a:noFill/>
            <a:ln w="9525">
              <a:noFill/>
              <a:miter lim="800000"/>
              <a:headEnd/>
              <a:tailEnd/>
            </a:ln>
            <a:effectLst/>
          </p:spPr>
          <p:txBody>
            <a:bodyPr wrap="none">
              <a:spAutoFit/>
            </a:bodyPr>
            <a:lstStyle/>
            <a:p>
              <a:r>
                <a:rPr lang="zh-CN" altLang="en-US" dirty="0">
                  <a:solidFill>
                    <a:srgbClr val="FFFFFF"/>
                  </a:solidFill>
                  <a:effectLst>
                    <a:outerShdw blurRad="38100" dist="38100" dir="2700000" algn="tl">
                      <a:srgbClr val="000000"/>
                    </a:outerShdw>
                  </a:effectLst>
                </a:rPr>
                <a:t>溃疡型</a:t>
              </a:r>
            </a:p>
          </p:txBody>
        </p:sp>
      </p:grpSp>
      <p:grpSp>
        <p:nvGrpSpPr>
          <p:cNvPr id="9" name="组合 8"/>
          <p:cNvGrpSpPr/>
          <p:nvPr/>
        </p:nvGrpSpPr>
        <p:grpSpPr>
          <a:xfrm>
            <a:off x="6143636" y="1214422"/>
            <a:ext cx="2844800" cy="3030538"/>
            <a:chOff x="6011863" y="3644900"/>
            <a:chExt cx="2844800" cy="3030538"/>
          </a:xfrm>
        </p:grpSpPr>
        <p:sp>
          <p:nvSpPr>
            <p:cNvPr id="10" name="Rectangle 8"/>
            <p:cNvSpPr>
              <a:spLocks noChangeArrowheads="1"/>
            </p:cNvSpPr>
            <p:nvPr/>
          </p:nvSpPr>
          <p:spPr bwMode="auto">
            <a:xfrm>
              <a:off x="7092950" y="6308725"/>
              <a:ext cx="869950" cy="366713"/>
            </a:xfrm>
            <a:prstGeom prst="rect">
              <a:avLst/>
            </a:prstGeom>
            <a:noFill/>
            <a:ln w="9525">
              <a:noFill/>
              <a:miter lim="800000"/>
              <a:headEnd/>
              <a:tailEnd/>
            </a:ln>
            <a:effectLst/>
          </p:spPr>
          <p:txBody>
            <a:bodyPr wrap="none">
              <a:spAutoFit/>
            </a:bodyPr>
            <a:lstStyle/>
            <a:p>
              <a:r>
                <a:rPr lang="zh-CN" altLang="en-US">
                  <a:solidFill>
                    <a:srgbClr val="FFFFFF"/>
                  </a:solidFill>
                  <a:effectLst>
                    <a:outerShdw blurRad="38100" dist="38100" dir="2700000" algn="tl">
                      <a:srgbClr val="000000"/>
                    </a:outerShdw>
                  </a:effectLst>
                </a:rPr>
                <a:t>浸润型</a:t>
              </a:r>
            </a:p>
          </p:txBody>
        </p:sp>
        <p:pic>
          <p:nvPicPr>
            <p:cNvPr id="11" name="Picture 11" descr="Image33"/>
            <p:cNvPicPr>
              <a:picLocks noChangeAspect="1" noChangeArrowheads="1"/>
            </p:cNvPicPr>
            <p:nvPr/>
          </p:nvPicPr>
          <p:blipFill>
            <a:blip r:embed="rId3"/>
            <a:srcRect l="9595" t="18343" r="40776" b="17484"/>
            <a:stretch>
              <a:fillRect/>
            </a:stretch>
          </p:blipFill>
          <p:spPr bwMode="auto">
            <a:xfrm>
              <a:off x="6011863" y="3644900"/>
              <a:ext cx="2844800" cy="2566988"/>
            </a:xfrm>
            <a:prstGeom prst="rect">
              <a:avLst/>
            </a:prstGeom>
            <a:noFill/>
            <a:ln w="9525">
              <a:noFill/>
              <a:miter lim="800000"/>
              <a:headEnd/>
              <a:tailEnd/>
            </a:ln>
          </p:spPr>
        </p:pic>
      </p:grpSp>
      <p:grpSp>
        <p:nvGrpSpPr>
          <p:cNvPr id="12" name="组合 11"/>
          <p:cNvGrpSpPr/>
          <p:nvPr/>
        </p:nvGrpSpPr>
        <p:grpSpPr>
          <a:xfrm>
            <a:off x="3143240" y="1214422"/>
            <a:ext cx="2952750" cy="3246437"/>
            <a:chOff x="5940425" y="188913"/>
            <a:chExt cx="2952750" cy="3246437"/>
          </a:xfrm>
        </p:grpSpPr>
        <p:sp>
          <p:nvSpPr>
            <p:cNvPr id="13" name="Rectangle 9"/>
            <p:cNvSpPr>
              <a:spLocks noChangeArrowheads="1"/>
            </p:cNvSpPr>
            <p:nvPr/>
          </p:nvSpPr>
          <p:spPr bwMode="auto">
            <a:xfrm>
              <a:off x="7092950" y="3068638"/>
              <a:ext cx="869950" cy="366712"/>
            </a:xfrm>
            <a:prstGeom prst="rect">
              <a:avLst/>
            </a:prstGeom>
            <a:noFill/>
            <a:ln w="9525">
              <a:noFill/>
              <a:miter lim="800000"/>
              <a:headEnd/>
              <a:tailEnd/>
            </a:ln>
            <a:effectLst/>
          </p:spPr>
          <p:txBody>
            <a:bodyPr wrap="none">
              <a:spAutoFit/>
            </a:bodyPr>
            <a:lstStyle/>
            <a:p>
              <a:r>
                <a:rPr lang="zh-CN" altLang="en-US">
                  <a:solidFill>
                    <a:srgbClr val="FFFFFF"/>
                  </a:solidFill>
                  <a:effectLst>
                    <a:outerShdw blurRad="38100" dist="38100" dir="2700000" algn="tl">
                      <a:srgbClr val="000000"/>
                    </a:outerShdw>
                  </a:effectLst>
                </a:rPr>
                <a:t>肿块型</a:t>
              </a:r>
            </a:p>
          </p:txBody>
        </p:sp>
        <p:pic>
          <p:nvPicPr>
            <p:cNvPr id="14" name="Picture 12" descr="Image16"/>
            <p:cNvPicPr>
              <a:picLocks noChangeAspect="1" noChangeArrowheads="1"/>
            </p:cNvPicPr>
            <p:nvPr/>
          </p:nvPicPr>
          <p:blipFill>
            <a:blip r:embed="rId4"/>
            <a:srcRect l="9445" t="17484" r="41736" b="18343"/>
            <a:stretch>
              <a:fillRect/>
            </a:stretch>
          </p:blipFill>
          <p:spPr bwMode="auto">
            <a:xfrm>
              <a:off x="5940425" y="188913"/>
              <a:ext cx="2952750" cy="2667000"/>
            </a:xfrm>
            <a:prstGeom prst="rect">
              <a:avLst/>
            </a:prstGeom>
            <a:noFill/>
            <a:ln w="9525">
              <a:noFill/>
              <a:miter lim="800000"/>
              <a:headEnd/>
              <a:tailEnd/>
            </a:ln>
          </p:spPr>
        </p:pic>
      </p:grpSp>
      <p:pic>
        <p:nvPicPr>
          <p:cNvPr id="15" name="Picture 3" descr="C:\Users\qxkjfly\AppData\Roaming\Tencent\Users\343250150\QQ\WinTemp\RichOle\E1NI6U~[7KB_$$Z~~W1ZB7V.jpg"/>
          <p:cNvPicPr>
            <a:picLocks noChangeAspect="1" noChangeArrowheads="1"/>
          </p:cNvPicPr>
          <p:nvPr/>
        </p:nvPicPr>
        <p:blipFill>
          <a:blip r:embed="rId5"/>
          <a:srcRect/>
          <a:stretch>
            <a:fillRect/>
          </a:stretch>
        </p:blipFill>
        <p:spPr bwMode="auto">
          <a:xfrm>
            <a:off x="928662" y="4357694"/>
            <a:ext cx="1190625" cy="1981200"/>
          </a:xfrm>
          <a:prstGeom prst="rect">
            <a:avLst/>
          </a:prstGeom>
          <a:noFill/>
        </p:spPr>
      </p:pic>
      <p:pic>
        <p:nvPicPr>
          <p:cNvPr id="16" name="Picture 1" descr="C:\Users\qxkjfly\AppData\Roaming\Tencent\Users\343250150\QQ\WinTemp\RichOle\C%HK$U1)APC62I)MNOSGDNA.jpg"/>
          <p:cNvPicPr>
            <a:picLocks noChangeAspect="1" noChangeArrowheads="1"/>
          </p:cNvPicPr>
          <p:nvPr/>
        </p:nvPicPr>
        <p:blipFill>
          <a:blip r:embed="rId6"/>
          <a:srcRect/>
          <a:stretch>
            <a:fillRect/>
          </a:stretch>
        </p:blipFill>
        <p:spPr bwMode="auto">
          <a:xfrm>
            <a:off x="4214810" y="4643446"/>
            <a:ext cx="962025" cy="1076325"/>
          </a:xfrm>
          <a:prstGeom prst="rect">
            <a:avLst/>
          </a:prstGeom>
          <a:noFill/>
        </p:spPr>
      </p:pic>
      <p:pic>
        <p:nvPicPr>
          <p:cNvPr id="17" name="Picture 2"/>
          <p:cNvPicPr>
            <a:picLocks noChangeAspect="1" noChangeArrowheads="1"/>
          </p:cNvPicPr>
          <p:nvPr/>
        </p:nvPicPr>
        <p:blipFill>
          <a:blip r:embed="rId7"/>
          <a:srcRect/>
          <a:stretch>
            <a:fillRect/>
          </a:stretch>
        </p:blipFill>
        <p:spPr bwMode="auto">
          <a:xfrm>
            <a:off x="7143768" y="4357694"/>
            <a:ext cx="1181100" cy="2114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技巧">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技巧">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654</TotalTime>
  <Words>1399</Words>
  <PresentationFormat>全屏显示(4:3)</PresentationFormat>
  <Paragraphs>150</Paragraphs>
  <Slides>64</Slides>
  <Notes>0</Notes>
  <HiddenSlides>0</HiddenSlides>
  <MMClips>0</MMClips>
  <ScaleCrop>false</ScaleCrop>
  <HeadingPairs>
    <vt:vector size="4" baseType="variant">
      <vt:variant>
        <vt:lpstr>主题</vt:lpstr>
      </vt:variant>
      <vt:variant>
        <vt:i4>1</vt:i4>
      </vt:variant>
      <vt:variant>
        <vt:lpstr>幻灯片标题</vt:lpstr>
      </vt:variant>
      <vt:variant>
        <vt:i4>64</vt:i4>
      </vt:variant>
    </vt:vector>
  </HeadingPairs>
  <TitlesOfParts>
    <vt:vector size="65" baseType="lpstr">
      <vt:lpstr>技巧</vt:lpstr>
      <vt:lpstr>直肠癌的影像表现与分期</vt:lpstr>
      <vt:lpstr>幻灯片 2</vt:lpstr>
      <vt:lpstr>概述</vt:lpstr>
      <vt:lpstr>概述——肿瘤的位置</vt:lpstr>
      <vt:lpstr>幻灯片 5</vt:lpstr>
      <vt:lpstr>幻灯片 6</vt:lpstr>
      <vt:lpstr>病因</vt:lpstr>
      <vt:lpstr>分型</vt:lpstr>
      <vt:lpstr>幻灯片 9</vt:lpstr>
      <vt:lpstr>分期</vt:lpstr>
      <vt:lpstr>分期</vt:lpstr>
      <vt:lpstr>分期</vt:lpstr>
      <vt:lpstr>CT</vt:lpstr>
      <vt:lpstr>CT</vt:lpstr>
      <vt:lpstr>CT</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MRI</vt:lpstr>
      <vt:lpstr>MRI</vt:lpstr>
      <vt:lpstr>幻灯片 32</vt:lpstr>
      <vt:lpstr>MRI</vt:lpstr>
      <vt:lpstr>MRI</vt:lpstr>
      <vt:lpstr>MRI</vt:lpstr>
      <vt:lpstr>MRI</vt:lpstr>
      <vt:lpstr>MRI</vt:lpstr>
      <vt:lpstr>MRI</vt:lpstr>
      <vt:lpstr>MRI</vt:lpstr>
      <vt:lpstr>MRI</vt:lpstr>
      <vt:lpstr>MRI</vt:lpstr>
      <vt:lpstr>MRI</vt:lpstr>
      <vt:lpstr>MRI</vt:lpstr>
      <vt:lpstr>MRI</vt:lpstr>
      <vt:lpstr>MRI</vt:lpstr>
      <vt:lpstr>MRI</vt:lpstr>
      <vt:lpstr>MRI</vt:lpstr>
      <vt:lpstr>MRI</vt:lpstr>
      <vt:lpstr>幻灯片 49</vt:lpstr>
      <vt:lpstr>幻灯片 50</vt:lpstr>
      <vt:lpstr>MRI</vt:lpstr>
      <vt:lpstr>MRI</vt:lpstr>
      <vt:lpstr>MRI</vt:lpstr>
      <vt:lpstr>幻灯片 54</vt:lpstr>
      <vt:lpstr>幻灯片 55</vt:lpstr>
      <vt:lpstr>MRI</vt:lpstr>
      <vt:lpstr>MRI</vt:lpstr>
      <vt:lpstr>幻灯片 58</vt:lpstr>
      <vt:lpstr>幻灯片 59</vt:lpstr>
      <vt:lpstr>MRI</vt:lpstr>
      <vt:lpstr>幻灯片 61</vt:lpstr>
      <vt:lpstr>幻灯片 62</vt:lpstr>
      <vt:lpstr>幻灯片 63</vt:lpstr>
      <vt:lpstr>幻灯片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直肠癌的影像表现与分期</dc:title>
  <dc:creator>qxkjfly</dc:creator>
  <cp:lastModifiedBy>康靖</cp:lastModifiedBy>
  <cp:revision>69</cp:revision>
  <dcterms:created xsi:type="dcterms:W3CDTF">2013-06-06T14:05:26Z</dcterms:created>
  <dcterms:modified xsi:type="dcterms:W3CDTF">2013-06-14T18:30:16Z</dcterms:modified>
</cp:coreProperties>
</file>