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6"/>
  </p:notesMasterIdLst>
  <p:sldIdLst>
    <p:sldId id="256" r:id="rId2"/>
    <p:sldId id="320" r:id="rId3"/>
    <p:sldId id="321" r:id="rId4"/>
    <p:sldId id="261" r:id="rId5"/>
    <p:sldId id="316" r:id="rId6"/>
    <p:sldId id="315" r:id="rId7"/>
    <p:sldId id="314" r:id="rId8"/>
    <p:sldId id="266" r:id="rId9"/>
    <p:sldId id="264" r:id="rId10"/>
    <p:sldId id="265" r:id="rId11"/>
    <p:sldId id="267" r:id="rId12"/>
    <p:sldId id="286" r:id="rId13"/>
    <p:sldId id="268" r:id="rId14"/>
    <p:sldId id="287" r:id="rId15"/>
    <p:sldId id="288" r:id="rId16"/>
    <p:sldId id="311" r:id="rId17"/>
    <p:sldId id="270" r:id="rId18"/>
    <p:sldId id="273" r:id="rId19"/>
    <p:sldId id="271" r:id="rId20"/>
    <p:sldId id="281" r:id="rId21"/>
    <p:sldId id="272" r:id="rId22"/>
    <p:sldId id="274" r:id="rId23"/>
    <p:sldId id="275" r:id="rId24"/>
    <p:sldId id="277" r:id="rId25"/>
    <p:sldId id="290" r:id="rId26"/>
    <p:sldId id="297" r:id="rId27"/>
    <p:sldId id="292" r:id="rId28"/>
    <p:sldId id="278" r:id="rId29"/>
    <p:sldId id="298" r:id="rId30"/>
    <p:sldId id="318" r:id="rId31"/>
    <p:sldId id="276" r:id="rId32"/>
    <p:sldId id="279" r:id="rId33"/>
    <p:sldId id="302" r:id="rId34"/>
    <p:sldId id="305" r:id="rId35"/>
    <p:sldId id="306" r:id="rId36"/>
    <p:sldId id="303" r:id="rId37"/>
    <p:sldId id="295" r:id="rId38"/>
    <p:sldId id="308" r:id="rId39"/>
    <p:sldId id="309" r:id="rId40"/>
    <p:sldId id="284" r:id="rId41"/>
    <p:sldId id="282" r:id="rId42"/>
    <p:sldId id="283" r:id="rId43"/>
    <p:sldId id="319" r:id="rId44"/>
    <p:sldId id="313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4" autoAdjust="0"/>
    <p:restoredTop sz="85866" autoAdjust="0"/>
  </p:normalViewPr>
  <p:slideViewPr>
    <p:cSldViewPr>
      <p:cViewPr varScale="1">
        <p:scale>
          <a:sx n="42" d="100"/>
          <a:sy n="42" d="100"/>
        </p:scale>
        <p:origin x="-12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2F82-583D-425E-BFB1-0E4E84F138B5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9EF2-4D74-4EC8-9863-1B294EAB1D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假性囊肿的囊壁是无上皮的纤维结缔组织，囊性肿瘤可以看到立方上皮或柱状上皮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对于黏液性囊腺瘤良恶性的判断较为困难，一个是体积，在一个是囊壁厚度，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可以看到在胰腺尾部看到几个大囊组成的占位，分隔成线状，增强后，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胰尾部囊实性占位，呈分叶状改变，实性成分较多</a:t>
            </a:r>
            <a:endParaRPr lang="en-US" altLang="zh-CN" dirty="0" smtClean="0"/>
          </a:p>
          <a:p>
            <a:r>
              <a:rPr lang="zh-CN" altLang="en-US" dirty="0" smtClean="0"/>
              <a:t>一般来讲，囊腺癌体积较大，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增强后可看到囊壁非常厚，强化明显，可见到明显结节样强化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有些黏液性囊腺瘤表现为单囊无分隔，与其他囊性肿瘤较难鉴别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囊壁有局部强化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只有</a:t>
            </a:r>
            <a:r>
              <a:rPr lang="en-US" altLang="zh-CN" dirty="0" err="1" smtClean="0"/>
              <a:t>IPMN</a:t>
            </a:r>
            <a:r>
              <a:rPr lang="zh-CN" altLang="en-US" dirty="0" smtClean="0"/>
              <a:t>好发于男性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囊性成分与扩张的胰管相连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比如疑有恶变的黏液性囊腺瘤不仅要剔除肿瘤，而且要切除部分胰腺组织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病理标本观察，囊性成分内并不是真性囊腔，而是肿瘤坏死、液化、囊变及陈旧性出血，所以部分学者认为不应该把它归为囊性肿瘤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肿瘤包膜是由肿物推移挤压的胰腺组织及部分纤维组织构成</a:t>
            </a:r>
            <a:endParaRPr lang="en-US" altLang="zh-CN" dirty="0" smtClean="0"/>
          </a:p>
          <a:p>
            <a:r>
              <a:rPr lang="zh-CN" altLang="en-US" sz="1200" dirty="0" smtClean="0"/>
              <a:t>与胰腺分界清晰。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平扫示胰腺头肿瘤呈多个小囊聚集成蜂窝状，边缘光整，呈分叶状，增强后肿瘤分隔强化，蜂窝样改变更加清晰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包膜是由推移挤压的胰腺组织及部分纤维组织构成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胰腺体尾部，但我们收集的病例都是多发于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黏液性囊腺肿瘤是一种潜在恶性肿瘤，与浆液性囊腺瘤的区别在于囊大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9EF2-4D74-4EC8-9863-1B294EAB1D5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圆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2015/1/20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066180" cy="2863212"/>
          </a:xfrm>
        </p:spPr>
        <p:txBody>
          <a:bodyPr>
            <a:noAutofit/>
          </a:bodyPr>
          <a:lstStyle/>
          <a:p>
            <a:r>
              <a:rPr lang="zh-CN" altLang="en-US" sz="5400" dirty="0" smtClean="0">
                <a:solidFill>
                  <a:schemeClr val="accent5">
                    <a:lumMod val="75000"/>
                  </a:schemeClr>
                </a:solidFill>
              </a:rPr>
              <a:t>胰腺常见囊性肿瘤的</a:t>
            </a:r>
            <a:r>
              <a:rPr lang="en-US" altLang="zh-CN" sz="5400" dirty="0" smtClean="0">
                <a:solidFill>
                  <a:schemeClr val="accent5">
                    <a:lumMod val="75000"/>
                  </a:schemeClr>
                </a:solidFill>
              </a:rPr>
              <a:t>CT</a:t>
            </a:r>
            <a:r>
              <a:rPr lang="zh-CN" altLang="en-US" sz="5400" dirty="0" smtClean="0">
                <a:solidFill>
                  <a:schemeClr val="accent5">
                    <a:lumMod val="75000"/>
                  </a:schemeClr>
                </a:solidFill>
              </a:rPr>
              <a:t>表现及鉴别诊断</a:t>
            </a:r>
            <a:endParaRPr lang="zh-CN" alt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7772400" cy="914400"/>
          </a:xfrm>
        </p:spPr>
        <p:txBody>
          <a:bodyPr>
            <a:normAutofit/>
          </a:bodyPr>
          <a:lstStyle/>
          <a:p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928670"/>
            <a:ext cx="8183880" cy="5286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胰腺实性假乳头状瘤的</a:t>
            </a:r>
            <a:r>
              <a:rPr lang="en-US" altLang="zh-CN" sz="2400" dirty="0" smtClean="0"/>
              <a:t>CT</a:t>
            </a:r>
            <a:r>
              <a:rPr lang="zh-CN" altLang="en-US" sz="2400" dirty="0" smtClean="0"/>
              <a:t>表现特征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、增强后实性成分呈</a:t>
            </a:r>
            <a:r>
              <a:rPr lang="zh-CN" altLang="en-US" sz="2400" dirty="0" smtClean="0">
                <a:solidFill>
                  <a:srgbClr val="C00000"/>
                </a:solidFill>
              </a:rPr>
              <a:t>渐进性强化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、实性成分表现为</a:t>
            </a:r>
            <a:r>
              <a:rPr lang="zh-CN" altLang="en-US" sz="2400" dirty="0" smtClean="0">
                <a:solidFill>
                  <a:srgbClr val="C00000"/>
                </a:solidFill>
              </a:rPr>
              <a:t>“浮云”征</a:t>
            </a:r>
            <a:r>
              <a:rPr lang="zh-CN" altLang="en-US" sz="2400" dirty="0" smtClean="0"/>
              <a:t>或呈附壁结节，或表现为囊实性相间分布。以实性成分为主者，囊性成分多位于</a:t>
            </a:r>
            <a:r>
              <a:rPr lang="zh-CN" altLang="en-US" sz="2400" dirty="0" smtClean="0">
                <a:solidFill>
                  <a:srgbClr val="C00000"/>
                </a:solidFill>
              </a:rPr>
              <a:t>包膜下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、有</a:t>
            </a:r>
            <a:r>
              <a:rPr lang="zh-CN" altLang="en-US" sz="2400" dirty="0" smtClean="0">
                <a:solidFill>
                  <a:srgbClr val="C00000"/>
                </a:solidFill>
              </a:rPr>
              <a:t>明显完整光滑的包膜</a:t>
            </a:r>
            <a:r>
              <a:rPr lang="zh-CN" altLang="en-US" sz="2400" dirty="0" smtClean="0"/>
              <a:t>，且强化明显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42910" y="5357826"/>
            <a:ext cx="7358114" cy="674688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CT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平扫：见胰头边界清晰的囊实性占位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病例一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女性，</a:t>
            </a:r>
            <a:r>
              <a:rPr lang="en-US" altLang="zh-CN" sz="1600" dirty="0" smtClean="0"/>
              <a:t>28</a:t>
            </a:r>
            <a:r>
              <a:rPr lang="zh-CN" altLang="en-US" sz="1600" dirty="0" smtClean="0"/>
              <a:t>岁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胰腺实性假乳头状瘤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 descr="C:\Users\Administrator\Desktop\胰腺实性假乳头\李送月平扫.jpg" hidden="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9391" b="1939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7" name="Picture 3" descr="C:\Users\Administrator\Desktop\胰腺实性假乳头\李送月平扫.jpg"/>
          <p:cNvPicPr>
            <a:picLocks noChangeAspect="1" noChangeArrowheads="1"/>
          </p:cNvPicPr>
          <p:nvPr/>
        </p:nvPicPr>
        <p:blipFill>
          <a:blip r:embed="rId3" cstate="print"/>
          <a:srcRect t="16216" b="12612"/>
          <a:stretch>
            <a:fillRect/>
          </a:stretch>
        </p:blipFill>
        <p:spPr bwMode="auto">
          <a:xfrm>
            <a:off x="357158" y="357166"/>
            <a:ext cx="6000792" cy="457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051560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动脉期：实性成分强化，囊性成分与实性成分相间分布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1600" dirty="0" smtClean="0"/>
              <a:t>病例一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女性，</a:t>
            </a:r>
            <a:r>
              <a:rPr lang="en-US" altLang="zh-CN" sz="1600" dirty="0" smtClean="0"/>
              <a:t>28</a:t>
            </a:r>
            <a:r>
              <a:rPr lang="zh-CN" altLang="en-US" sz="1600" dirty="0" smtClean="0"/>
              <a:t>岁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胰腺实性假乳头状瘤</a:t>
            </a:r>
            <a:endParaRPr lang="en-US" altLang="zh-CN" sz="1600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098" name="Picture 2" descr="C:\Users\Administrator\Desktop\胰腺实性假乳头\李送月门脉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635" r="96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静脉期：实性成分强化更明显，包膜光整、强化明显，与胰腺分界清晰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1600" dirty="0" smtClean="0"/>
              <a:t>病例一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女性，</a:t>
            </a:r>
            <a:r>
              <a:rPr lang="en-US" altLang="zh-CN" sz="1600" dirty="0" smtClean="0"/>
              <a:t>28</a:t>
            </a:r>
            <a:r>
              <a:rPr lang="zh-CN" altLang="en-US" sz="1600" dirty="0" smtClean="0"/>
              <a:t>岁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胰腺实性假乳头状瘤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2050" name="Picture 2" descr="C:\Users\Administrator\Desktop\胰腺实性假乳头\李送月动脉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871" r="98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增强后可见实性成分呈“浮云”征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6462712" y="428604"/>
            <a:ext cx="2240280" cy="4316276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病例二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女性，</a:t>
            </a:r>
            <a:r>
              <a:rPr lang="en-US" altLang="zh-CN" sz="1600" dirty="0" smtClean="0"/>
              <a:t>32</a:t>
            </a:r>
            <a:r>
              <a:rPr lang="zh-CN" altLang="en-US" sz="1600" dirty="0" smtClean="0"/>
              <a:t>岁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胰腺实型假乳头状瘤</a:t>
            </a:r>
            <a:endParaRPr lang="zh-CN" altLang="en-US" sz="1600" dirty="0"/>
          </a:p>
        </p:txBody>
      </p:sp>
      <p:pic>
        <p:nvPicPr>
          <p:cNvPr id="6146" name="Picture 2" descr="C:\Users\Administrator\Desktop\胰腺实性假乳头\黄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391" b="1939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胰腺实性假乳头\邵2.jpg"/>
          <p:cNvPicPr>
            <a:picLocks noChangeAspect="1" noChangeArrowheads="1"/>
          </p:cNvPicPr>
          <p:nvPr/>
        </p:nvPicPr>
        <p:blipFill>
          <a:blip r:embed="rId2" cstate="print"/>
          <a:srcRect t="8182" b="5895"/>
          <a:stretch>
            <a:fillRect/>
          </a:stretch>
        </p:blipFill>
        <p:spPr bwMode="auto">
          <a:xfrm>
            <a:off x="428596" y="357141"/>
            <a:ext cx="3206938" cy="3000421"/>
          </a:xfrm>
          <a:prstGeom prst="rect">
            <a:avLst/>
          </a:prstGeom>
          <a:noFill/>
        </p:spPr>
      </p:pic>
      <p:pic>
        <p:nvPicPr>
          <p:cNvPr id="1027" name="Picture 3" descr="C:\Users\Administrator\Desktop\胰腺实性假乳头\稍10.jpg"/>
          <p:cNvPicPr>
            <a:picLocks noChangeAspect="1" noChangeArrowheads="1"/>
          </p:cNvPicPr>
          <p:nvPr/>
        </p:nvPicPr>
        <p:blipFill>
          <a:blip r:embed="rId3" cstate="print"/>
          <a:srcRect t="6108" b="6107"/>
          <a:stretch>
            <a:fillRect/>
          </a:stretch>
        </p:blipFill>
        <p:spPr bwMode="auto">
          <a:xfrm>
            <a:off x="428596" y="3429000"/>
            <a:ext cx="3214710" cy="308005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胰腺实性假乳头\邵4.jpg"/>
          <p:cNvPicPr>
            <a:picLocks noChangeAspect="1" noChangeArrowheads="1"/>
          </p:cNvPicPr>
          <p:nvPr/>
        </p:nvPicPr>
        <p:blipFill>
          <a:blip r:embed="rId4" cstate="print"/>
          <a:srcRect t="8168" b="6081"/>
          <a:stretch>
            <a:fillRect/>
          </a:stretch>
        </p:blipFill>
        <p:spPr bwMode="auto">
          <a:xfrm>
            <a:off x="3714744" y="357564"/>
            <a:ext cx="3214710" cy="2999998"/>
          </a:xfrm>
          <a:prstGeom prst="rect">
            <a:avLst/>
          </a:prstGeom>
          <a:noFill/>
        </p:spPr>
      </p:pic>
      <p:pic>
        <p:nvPicPr>
          <p:cNvPr id="1029" name="Picture 5" descr="C:\Users\Administrator\Desktop\胰腺实性假乳头\邵9.jpg"/>
          <p:cNvPicPr>
            <a:picLocks noChangeAspect="1" noChangeArrowheads="1"/>
          </p:cNvPicPr>
          <p:nvPr/>
        </p:nvPicPr>
        <p:blipFill>
          <a:blip r:embed="rId5" cstate="print"/>
          <a:srcRect t="6122" b="6122"/>
          <a:stretch>
            <a:fillRect/>
          </a:stretch>
        </p:blipFill>
        <p:spPr bwMode="auto">
          <a:xfrm>
            <a:off x="3714744" y="3429000"/>
            <a:ext cx="3214710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29454" y="357167"/>
            <a:ext cx="1857388" cy="42780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病例三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女性，</a:t>
            </a:r>
            <a:r>
              <a:rPr lang="en-US" altLang="zh-CN" sz="1600" dirty="0" smtClean="0">
                <a:solidFill>
                  <a:schemeClr val="bg1"/>
                </a:solidFill>
              </a:rPr>
              <a:t>35</a:t>
            </a:r>
            <a:r>
              <a:rPr lang="zh-CN" altLang="en-US" sz="1600" dirty="0" smtClean="0">
                <a:solidFill>
                  <a:schemeClr val="bg1"/>
                </a:solidFill>
              </a:rPr>
              <a:t>岁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实性假乳头状瘤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囊性成分位于包膜下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Administrator\Desktop\360软件小助手截图201312161035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655" b="565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183880" cy="1051560"/>
          </a:xfrm>
        </p:spPr>
        <p:txBody>
          <a:bodyPr>
            <a:normAutofit/>
          </a:bodyPr>
          <a:lstStyle/>
          <a:p>
            <a:r>
              <a:rPr lang="zh-CN" altLang="en-US" sz="4000" b="0" dirty="0" smtClean="0">
                <a:solidFill>
                  <a:schemeClr val="tx1"/>
                </a:solidFill>
              </a:rPr>
              <a:t>浆液性囊腺瘤（</a:t>
            </a:r>
            <a:r>
              <a:rPr lang="en-US" altLang="zh-CN" sz="4000" b="0" dirty="0" err="1" smtClean="0">
                <a:solidFill>
                  <a:schemeClr val="tx1"/>
                </a:solidFill>
              </a:rPr>
              <a:t>SCN</a:t>
            </a:r>
            <a:r>
              <a:rPr lang="en-US" altLang="zh-CN" sz="4000" b="0" dirty="0" smtClean="0">
                <a:solidFill>
                  <a:schemeClr val="tx1"/>
                </a:solidFill>
              </a:rPr>
              <a:t>)</a:t>
            </a:r>
            <a:endParaRPr lang="zh-CN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357430"/>
            <a:ext cx="8183880" cy="2714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</a:t>
            </a:r>
            <a:r>
              <a:rPr lang="zh-CN" altLang="en-US" sz="2400" dirty="0" smtClean="0"/>
              <a:t>浆液性囊腺瘤常发生在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胰体尾部</a:t>
            </a:r>
            <a:r>
              <a:rPr lang="zh-CN" altLang="en-US" sz="2400" dirty="0" smtClean="0"/>
              <a:t>的偏良性肿瘤，</a:t>
            </a:r>
            <a:r>
              <a:rPr lang="zh-CN" altLang="en-US" sz="2400" dirty="0" smtClean="0">
                <a:solidFill>
                  <a:srgbClr val="C00000"/>
                </a:solidFill>
              </a:rPr>
              <a:t>中老年女性</a:t>
            </a:r>
            <a:r>
              <a:rPr lang="zh-CN" altLang="en-US" sz="2400" dirty="0" smtClean="0"/>
              <a:t>多见。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400" dirty="0" smtClean="0"/>
              <a:t>   一般将</a:t>
            </a:r>
            <a:r>
              <a:rPr lang="en-US" altLang="zh-CN" sz="2400" dirty="0" smtClean="0"/>
              <a:t>SCN </a:t>
            </a:r>
            <a:r>
              <a:rPr lang="zh-CN" altLang="en-US" sz="2400" dirty="0" smtClean="0"/>
              <a:t>进一步分型为微囊型，寡囊型，混合型及实性型，以微囊型最为常见且最有特征性。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364333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</a:t>
            </a:r>
            <a:r>
              <a:rPr lang="zh-CN" altLang="en-US" sz="2400" dirty="0" smtClean="0"/>
              <a:t>胰腺微囊型浆液性囊腺瘤的</a:t>
            </a:r>
            <a:r>
              <a:rPr lang="en-US" altLang="zh-CN" sz="2400" dirty="0" smtClean="0"/>
              <a:t>CT</a:t>
            </a:r>
            <a:r>
              <a:rPr lang="zh-CN" altLang="en-US" sz="2400" dirty="0" smtClean="0"/>
              <a:t>表现：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400" dirty="0" smtClean="0"/>
              <a:t>  呈轮廓清楚的分叶状肿物，囊腔细小（</a:t>
            </a:r>
            <a:r>
              <a:rPr lang="en-US" altLang="zh-CN" sz="2400" dirty="0" smtClean="0"/>
              <a:t>&lt;</a:t>
            </a:r>
            <a:r>
              <a:rPr lang="en-US" altLang="zh-CN" sz="2400" dirty="0" err="1" smtClean="0"/>
              <a:t>2cm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而多，呈</a:t>
            </a:r>
            <a:r>
              <a:rPr lang="en-US" altLang="zh-CN" sz="2400" dirty="0" smtClean="0"/>
              <a:t>”</a:t>
            </a:r>
            <a:r>
              <a:rPr lang="zh-CN" altLang="en-US" sz="2400" dirty="0" smtClean="0"/>
              <a:t>蜂窝样</a:t>
            </a:r>
            <a:r>
              <a:rPr lang="en-US" altLang="zh-CN" sz="2400" dirty="0" smtClean="0"/>
              <a:t>”</a:t>
            </a:r>
            <a:r>
              <a:rPr lang="zh-CN" altLang="en-US" sz="2400" dirty="0" smtClean="0"/>
              <a:t>改变，特征性的中央的星状瘢痕、日光放射状钙化高度提示浆液性囊腺瘤。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360软件小助手截图2013121011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7636303" cy="36833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429132"/>
            <a:ext cx="75724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CT</a:t>
            </a:r>
            <a:r>
              <a:rPr lang="zh-CN" altLang="en-US" dirty="0" smtClean="0"/>
              <a:t>扫描示：胰头肿瘤呈多个小囊聚集成“蜂窝”样，边缘光整，中央见小片状钙化。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胰</a:t>
            </a:r>
            <a:r>
              <a:rPr lang="zh-CN" altLang="en-US" dirty="0" smtClean="0"/>
              <a:t>腺囊腺瘤约</a:t>
            </a:r>
            <a:r>
              <a:rPr lang="zh-CN" altLang="en-US" dirty="0" smtClean="0"/>
              <a:t>占胰腺囊性病</a:t>
            </a:r>
            <a:r>
              <a:rPr lang="zh-CN" altLang="en-US" dirty="0" smtClean="0"/>
              <a:t>的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15%,</a:t>
            </a:r>
            <a:r>
              <a:rPr lang="zh-CN" altLang="en-US" dirty="0" smtClean="0"/>
              <a:t>胰腺囊腺癌约占胰</a:t>
            </a:r>
            <a:r>
              <a:rPr lang="zh-CN" altLang="en-US" dirty="0" smtClean="0"/>
              <a:t>腺</a:t>
            </a:r>
            <a:r>
              <a:rPr lang="zh-CN" altLang="en-US" dirty="0" smtClean="0"/>
              <a:t>恶性</a:t>
            </a:r>
            <a:r>
              <a:rPr lang="zh-CN" altLang="en-US" dirty="0" smtClean="0"/>
              <a:t>疾病</a:t>
            </a:r>
            <a:r>
              <a:rPr lang="zh-CN" altLang="en-US" dirty="0" smtClean="0"/>
              <a:t>的</a:t>
            </a:r>
            <a:r>
              <a:rPr lang="en-US" altLang="zh-CN" dirty="0" smtClean="0"/>
              <a:t>1%</a:t>
            </a:r>
            <a:r>
              <a:rPr lang="zh-CN" altLang="en-US" dirty="0" smtClean="0"/>
              <a:t>左右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浆液性囊腺瘤\赵雅6.jpg"/>
          <p:cNvPicPr>
            <a:picLocks noChangeAspect="1" noChangeArrowheads="1"/>
          </p:cNvPicPr>
          <p:nvPr/>
        </p:nvPicPr>
        <p:blipFill>
          <a:blip r:embed="rId2" cstate="print"/>
          <a:srcRect t="4054"/>
          <a:stretch>
            <a:fillRect/>
          </a:stretch>
        </p:blipFill>
        <p:spPr bwMode="auto">
          <a:xfrm>
            <a:off x="4714876" y="71414"/>
            <a:ext cx="4286280" cy="5072098"/>
          </a:xfrm>
          <a:prstGeom prst="rect">
            <a:avLst/>
          </a:prstGeom>
          <a:noFill/>
        </p:spPr>
      </p:pic>
      <p:pic>
        <p:nvPicPr>
          <p:cNvPr id="4098" name="Picture 2" descr="C:\Users\Administrator\Desktop\浆液性囊腺瘤\赵雅1.jpg"/>
          <p:cNvPicPr>
            <a:picLocks noChangeAspect="1" noChangeArrowheads="1"/>
          </p:cNvPicPr>
          <p:nvPr/>
        </p:nvPicPr>
        <p:blipFill>
          <a:blip r:embed="rId3" cstate="print"/>
          <a:srcRect l="13879" t="18558" r="26291" b="25072"/>
          <a:stretch>
            <a:fillRect/>
          </a:stretch>
        </p:blipFill>
        <p:spPr bwMode="auto">
          <a:xfrm>
            <a:off x="142844" y="66935"/>
            <a:ext cx="4500594" cy="50765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女性，</a:t>
            </a:r>
            <a:r>
              <a:rPr lang="en-US" altLang="zh-CN" dirty="0" smtClean="0"/>
              <a:t>56</a:t>
            </a:r>
            <a:r>
              <a:rPr lang="zh-CN" altLang="en-US" dirty="0" smtClean="0"/>
              <a:t>岁     微囊型浆液性囊腺瘤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浆液性囊腺瘤\刘云仙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5286412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98" y="78579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女性，</a:t>
            </a:r>
            <a:r>
              <a:rPr lang="en-US" altLang="zh-CN" dirty="0" smtClean="0"/>
              <a:t>67</a:t>
            </a:r>
            <a:r>
              <a:rPr lang="zh-CN" altLang="en-US" dirty="0" smtClean="0"/>
              <a:t>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微囊型浆液性囊腺瘤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0120" y="357166"/>
            <a:ext cx="8183880" cy="1051560"/>
          </a:xfrm>
        </p:spPr>
        <p:txBody>
          <a:bodyPr>
            <a:normAutofit/>
          </a:bodyPr>
          <a:lstStyle/>
          <a:p>
            <a:r>
              <a:rPr lang="zh-CN" altLang="en-US" sz="4000" b="0" dirty="0" smtClean="0">
                <a:solidFill>
                  <a:schemeClr val="tx1"/>
                </a:solidFill>
              </a:rPr>
              <a:t>胰腺黏液性囊性肿瘤</a:t>
            </a:r>
            <a:endParaRPr lang="zh-CN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3429000"/>
            <a:ext cx="7755252" cy="2571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dirty="0" smtClean="0"/>
              <a:t>   多见于</a:t>
            </a:r>
            <a:r>
              <a:rPr lang="zh-CN" altLang="en-US" sz="2400" dirty="0" smtClean="0">
                <a:solidFill>
                  <a:srgbClr val="C00000"/>
                </a:solidFill>
              </a:rPr>
              <a:t>中年女性</a:t>
            </a:r>
            <a:r>
              <a:rPr lang="zh-CN" altLang="en-US" sz="2400" dirty="0" smtClean="0"/>
              <a:t>，好发部位为</a:t>
            </a:r>
            <a:r>
              <a:rPr lang="zh-CN" altLang="en-US" sz="2400" dirty="0" smtClean="0">
                <a:solidFill>
                  <a:srgbClr val="C00000"/>
                </a:solidFill>
              </a:rPr>
              <a:t>胰体尾部</a:t>
            </a:r>
            <a:r>
              <a:rPr lang="zh-CN" altLang="en-US" sz="2400" dirty="0" smtClean="0"/>
              <a:t>，可为大单囊也可为几个大囊组成。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</a:t>
            </a:r>
            <a:r>
              <a:rPr lang="zh-CN" altLang="en-US" sz="2400" dirty="0" smtClean="0"/>
              <a:t>肿瘤的大小与恶性程度相关，直径</a:t>
            </a:r>
            <a:r>
              <a:rPr lang="en-US" altLang="zh-CN" sz="2400" dirty="0" smtClean="0"/>
              <a:t>&gt;</a:t>
            </a:r>
            <a:r>
              <a:rPr lang="en-US" altLang="zh-CN" sz="2400" dirty="0" err="1" smtClean="0"/>
              <a:t>8cm</a:t>
            </a:r>
            <a:r>
              <a:rPr lang="zh-CN" altLang="en-US" sz="2400" dirty="0" smtClean="0"/>
              <a:t>则考虑恶性可能大。</a:t>
            </a:r>
            <a:endParaRPr lang="en-US" altLang="zh-CN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57290" y="192880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黏液性囊腺瘤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278605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黏液性囊腺癌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1071538" y="2071678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flipV="1">
            <a:off x="1071538" y="2928934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胰腺黏液性肿瘤的</a:t>
            </a:r>
            <a:r>
              <a:rPr lang="en-US" altLang="zh-CN" sz="2400" dirty="0" smtClean="0"/>
              <a:t>CT</a:t>
            </a:r>
            <a:r>
              <a:rPr lang="zh-CN" altLang="en-US" sz="2400" dirty="0" smtClean="0"/>
              <a:t>表现：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</a:t>
            </a:r>
            <a:r>
              <a:rPr lang="zh-CN" altLang="en-US" sz="2400" dirty="0" smtClean="0"/>
              <a:t>典型者表现为大单囊或几个大囊组成，囊壁薄厚不均伴强化（常</a:t>
            </a:r>
            <a:r>
              <a:rPr lang="en-US" altLang="zh-CN" sz="2400" dirty="0" smtClean="0"/>
              <a:t>&lt;</a:t>
            </a:r>
            <a:r>
              <a:rPr lang="en-US" altLang="zh-CN" sz="2400" dirty="0" err="1" smtClean="0"/>
              <a:t>1cm</a:t>
            </a:r>
            <a:r>
              <a:rPr lang="zh-CN" altLang="en-US" sz="2400" dirty="0" smtClean="0"/>
              <a:t>），囊壁分隔菲薄呈线状，可伴钙化。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恶性者多有不规则厚壁及突入腔内的壁结节。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360软件小助手截图2013121012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715304" cy="54864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07220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交界性黏液性囊性肿瘤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 rot="5400000">
            <a:off x="3321835" y="4321975"/>
            <a:ext cx="500066" cy="2857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囊腺瘤\彭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019"/>
            <a:ext cx="3000395" cy="4396303"/>
          </a:xfrm>
          <a:prstGeom prst="rect">
            <a:avLst/>
          </a:prstGeom>
          <a:noFill/>
        </p:spPr>
      </p:pic>
      <p:pic>
        <p:nvPicPr>
          <p:cNvPr id="6147" name="Picture 3" descr="C:\Users\Administrator\Desktop\囊腺瘤\彭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66"/>
            <a:ext cx="3214710" cy="4419258"/>
          </a:xfrm>
          <a:prstGeom prst="rect">
            <a:avLst/>
          </a:prstGeom>
          <a:noFill/>
        </p:spPr>
      </p:pic>
      <p:pic>
        <p:nvPicPr>
          <p:cNvPr id="6148" name="Picture 4" descr="C:\Users\Administrator\Desktop\囊腺瘤\彭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290" y="357166"/>
            <a:ext cx="3214710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826675"/>
            <a:ext cx="8643998" cy="17543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女性，</a:t>
            </a:r>
            <a:r>
              <a:rPr lang="en-US" altLang="zh-CN" dirty="0" smtClean="0">
                <a:solidFill>
                  <a:schemeClr val="bg1"/>
                </a:solidFill>
              </a:rPr>
              <a:t>45</a:t>
            </a:r>
            <a:r>
              <a:rPr lang="zh-CN" altLang="en-US" dirty="0" smtClean="0">
                <a:solidFill>
                  <a:schemeClr val="bg1"/>
                </a:solidFill>
              </a:rPr>
              <a:t>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胰尾部黏液性囊腺瘤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New Folder\吉剑琳\1.jpg"/>
          <p:cNvPicPr>
            <a:picLocks noChangeAspect="1" noChangeArrowheads="1"/>
          </p:cNvPicPr>
          <p:nvPr/>
        </p:nvPicPr>
        <p:blipFill>
          <a:blip r:embed="rId3" cstate="print"/>
          <a:srcRect l="28572" t="10417" r="13843" b="15616"/>
          <a:stretch>
            <a:fillRect/>
          </a:stretch>
        </p:blipFill>
        <p:spPr bwMode="auto">
          <a:xfrm>
            <a:off x="214282" y="214290"/>
            <a:ext cx="3000396" cy="464347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New Folder\吉剑琳\2.jpg"/>
          <p:cNvPicPr>
            <a:picLocks noChangeAspect="1" noChangeArrowheads="1"/>
          </p:cNvPicPr>
          <p:nvPr/>
        </p:nvPicPr>
        <p:blipFill>
          <a:blip r:embed="rId4" cstate="print"/>
          <a:srcRect l="37143" t="13125" r="12857" b="15281"/>
          <a:stretch>
            <a:fillRect/>
          </a:stretch>
        </p:blipFill>
        <p:spPr bwMode="auto">
          <a:xfrm>
            <a:off x="6143636" y="204141"/>
            <a:ext cx="2714612" cy="4653620"/>
          </a:xfrm>
          <a:prstGeom prst="rect">
            <a:avLst/>
          </a:prstGeom>
          <a:noFill/>
        </p:spPr>
      </p:pic>
      <p:pic>
        <p:nvPicPr>
          <p:cNvPr id="1028" name="Picture 4" descr="C:\Users\Administrator\Desktop\New Folder\吉剑琳\3.jpg"/>
          <p:cNvPicPr>
            <a:picLocks noChangeAspect="1" noChangeArrowheads="1"/>
          </p:cNvPicPr>
          <p:nvPr/>
        </p:nvPicPr>
        <p:blipFill>
          <a:blip r:embed="rId5" cstate="print"/>
          <a:srcRect l="25831" t="8884" r="16429" b="14967"/>
          <a:stretch>
            <a:fillRect/>
          </a:stretch>
        </p:blipFill>
        <p:spPr bwMode="auto">
          <a:xfrm>
            <a:off x="3214678" y="214290"/>
            <a:ext cx="2940864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8643998" cy="17543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女性 </a:t>
            </a:r>
            <a:r>
              <a:rPr lang="en-US" altLang="zh-CN" dirty="0" smtClean="0"/>
              <a:t>   53</a:t>
            </a:r>
            <a:r>
              <a:rPr lang="zh-CN" altLang="en-US" dirty="0" smtClean="0"/>
              <a:t>岁    胰尾部黏液性囊腺癌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CT</a:t>
            </a:r>
            <a:r>
              <a:rPr lang="zh-CN" altLang="en-US" dirty="0" smtClean="0"/>
              <a:t>平扫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857760"/>
            <a:ext cx="8643998" cy="17543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女性 </a:t>
            </a:r>
            <a:r>
              <a:rPr lang="en-US" altLang="zh-CN" dirty="0" smtClean="0"/>
              <a:t>   53</a:t>
            </a:r>
            <a:r>
              <a:rPr lang="zh-CN" altLang="en-US" dirty="0" smtClean="0"/>
              <a:t>岁    胰尾部黏液性囊腺癌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CT</a:t>
            </a:r>
            <a:r>
              <a:rPr lang="zh-CN" altLang="en-US" dirty="0" smtClean="0"/>
              <a:t>增强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Picture 2" descr="C:\Users\Administrator\Desktop\New Folder\吉剑琳\4.jpg"/>
          <p:cNvPicPr>
            <a:picLocks noChangeAspect="1" noChangeArrowheads="1"/>
          </p:cNvPicPr>
          <p:nvPr/>
        </p:nvPicPr>
        <p:blipFill>
          <a:blip r:embed="rId3" cstate="print"/>
          <a:srcRect l="35182" t="12568" r="12043" b="18164"/>
          <a:stretch>
            <a:fillRect/>
          </a:stretch>
        </p:blipFill>
        <p:spPr bwMode="auto">
          <a:xfrm>
            <a:off x="187983" y="214290"/>
            <a:ext cx="2955257" cy="46440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New Folder\吉剑琳\5.jpg"/>
          <p:cNvPicPr>
            <a:picLocks noChangeAspect="1" noChangeArrowheads="1"/>
          </p:cNvPicPr>
          <p:nvPr/>
        </p:nvPicPr>
        <p:blipFill>
          <a:blip r:embed="rId4" cstate="print"/>
          <a:srcRect l="31732" t="9059" r="11479" b="17531"/>
          <a:stretch>
            <a:fillRect/>
          </a:stretch>
        </p:blipFill>
        <p:spPr bwMode="auto">
          <a:xfrm>
            <a:off x="3143240" y="214290"/>
            <a:ext cx="3000396" cy="4643470"/>
          </a:xfrm>
          <a:prstGeom prst="rect">
            <a:avLst/>
          </a:prstGeom>
          <a:noFill/>
        </p:spPr>
      </p:pic>
      <p:pic>
        <p:nvPicPr>
          <p:cNvPr id="2052" name="Picture 4" descr="C:\Users\Administrator\Desktop\New Folder\吉剑琳\6.jpg"/>
          <p:cNvPicPr>
            <a:picLocks noChangeAspect="1" noChangeArrowheads="1"/>
          </p:cNvPicPr>
          <p:nvPr/>
        </p:nvPicPr>
        <p:blipFill>
          <a:blip r:embed="rId5" cstate="print"/>
          <a:srcRect l="37333" t="8659" r="10666" b="18952"/>
          <a:stretch>
            <a:fillRect/>
          </a:stretch>
        </p:blipFill>
        <p:spPr bwMode="auto">
          <a:xfrm>
            <a:off x="6143636" y="214290"/>
            <a:ext cx="278608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714488"/>
            <a:ext cx="818388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浆液性囊腺瘤：通常囊小而多，而黏液性囊性肿瘤通常囊大（</a:t>
            </a:r>
            <a:r>
              <a:rPr lang="en-US" altLang="zh-CN" dirty="0" smtClean="0"/>
              <a:t>&gt;</a:t>
            </a:r>
            <a:r>
              <a:rPr lang="en-US" altLang="zh-CN" dirty="0" err="1" smtClean="0"/>
              <a:t>2cm</a:t>
            </a:r>
            <a:r>
              <a:rPr lang="en-US" altLang="zh-CN" dirty="0" smtClean="0"/>
              <a:t>)</a:t>
            </a:r>
            <a:r>
              <a:rPr lang="zh-CN" altLang="en-US" dirty="0" smtClean="0"/>
              <a:t>而少。</a:t>
            </a:r>
            <a:r>
              <a:rPr lang="en-US" altLang="zh-CN" dirty="0" smtClean="0"/>
              <a:t>     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胰腺囊肿相鉴别：胰腺囊肿表现为囊壁薄而均无强化、无壁结节、无分隔。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000108"/>
            <a:ext cx="52149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鉴别诊断</a:t>
            </a:r>
            <a:endParaRPr lang="en-US" altLang="zh-CN" sz="4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57 </a:t>
            </a:r>
            <a:r>
              <a:rPr lang="zh-CN" altLang="en-US" sz="1800" dirty="0" smtClean="0"/>
              <a:t>岁  女性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黏液性囊腺瘤</a:t>
            </a:r>
            <a:endParaRPr lang="en-US" altLang="zh-CN" sz="1800" dirty="0" smtClean="0"/>
          </a:p>
        </p:txBody>
      </p:sp>
      <p:pic>
        <p:nvPicPr>
          <p:cNvPr id="10" name="Picture 2" descr="C:\Users\Administrator\Desktop\囊腺瘤\孙艳2.jpg"/>
          <p:cNvPicPr>
            <a:picLocks noChangeAspect="1" noChangeArrowheads="1"/>
          </p:cNvPicPr>
          <p:nvPr/>
        </p:nvPicPr>
        <p:blipFill>
          <a:blip r:embed="rId3" cstate="print"/>
          <a:srcRect t="19391" b="19391"/>
          <a:stretch>
            <a:fillRect/>
          </a:stretch>
        </p:blipFill>
        <p:spPr bwMode="auto">
          <a:xfrm>
            <a:off x="500034" y="428604"/>
            <a:ext cx="5925312" cy="4343400"/>
          </a:xfrm>
          <a:prstGeom prst="rect">
            <a:avLst/>
          </a:prstGeom>
          <a:noFill/>
        </p:spPr>
      </p:pic>
      <p:pic>
        <p:nvPicPr>
          <p:cNvPr id="12" name="Picture 3" descr="C:\Users\Administrator\Desktop\囊腺瘤\孙艳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9391" b="19391"/>
          <a:stretch>
            <a:fillRect/>
          </a:stretch>
        </p:blipFill>
        <p:spPr bwMode="auto">
          <a:xfrm>
            <a:off x="500034" y="428604"/>
            <a:ext cx="592531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3644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女性，</a:t>
            </a:r>
            <a:r>
              <a:rPr lang="en-US" altLang="zh-CN" sz="1600" dirty="0" smtClean="0"/>
              <a:t>54</a:t>
            </a:r>
            <a:r>
              <a:rPr lang="zh-CN" altLang="en-US" sz="1600" dirty="0" smtClean="0"/>
              <a:t>岁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黏液性囊腺瘤</a:t>
            </a:r>
          </a:p>
          <a:p>
            <a:endParaRPr lang="zh-CN" altLang="en-US" sz="1600" dirty="0"/>
          </a:p>
        </p:txBody>
      </p:sp>
      <p:pic>
        <p:nvPicPr>
          <p:cNvPr id="2050" name="Picture 2" descr="C:\Users\Administrator\Desktop\囊腺瘤\张果真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391" b="1939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83880" cy="1051560"/>
          </a:xfrm>
        </p:spPr>
        <p:txBody>
          <a:bodyPr>
            <a:normAutofit/>
          </a:bodyPr>
          <a:lstStyle/>
          <a:p>
            <a:r>
              <a:rPr lang="zh-CN" altLang="en-US" sz="4000" b="0" dirty="0" smtClean="0">
                <a:solidFill>
                  <a:schemeClr val="tx1"/>
                </a:solidFill>
              </a:rPr>
              <a:t>胰腺导管内乳头状黏液性肿瘤</a:t>
            </a:r>
            <a:endParaRPr lang="zh-CN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2000240"/>
            <a:ext cx="8326756" cy="34290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胰腺导管内乳头状黏液性肿瘤（</a:t>
            </a:r>
            <a:r>
              <a:rPr lang="en-US" altLang="zh-CN" dirty="0" err="1" smtClean="0"/>
              <a:t>IPMN</a:t>
            </a:r>
            <a:r>
              <a:rPr lang="zh-CN" altLang="en-US" dirty="0" smtClean="0"/>
              <a:t>）是一种发生于胰腺导管内的胰腺外分泌肿瘤，好发于</a:t>
            </a:r>
            <a:r>
              <a:rPr lang="zh-CN" altLang="en-US" dirty="0" smtClean="0">
                <a:solidFill>
                  <a:srgbClr val="C00000"/>
                </a:solidFill>
              </a:rPr>
              <a:t>中老年男性</a:t>
            </a:r>
            <a:r>
              <a:rPr lang="zh-CN" altLang="en-US" dirty="0" smtClean="0"/>
              <a:t>。肿瘤来源于胰腺导管上皮，呈乳头状生长，分泌粘液，引起主胰管和分支胰管进行性扩张。</a:t>
            </a:r>
            <a:endParaRPr lang="en-US" altLang="zh-CN" dirty="0" smtClean="0"/>
          </a:p>
          <a:p>
            <a:pPr>
              <a:lnSpc>
                <a:spcPct val="160000"/>
              </a:lnSpc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常见症状包括腹痛、黄疸、脂肪泻，易被误诊为慢性胰腺炎。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428736"/>
            <a:ext cx="7643866" cy="5143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dirty="0" err="1" smtClean="0"/>
              <a:t>IPMN</a:t>
            </a:r>
            <a:r>
              <a:rPr lang="zh-CN" altLang="en-US" sz="2400" dirty="0" smtClean="0"/>
              <a:t>分型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、主胰管型：表现为局部或广泛的主胰管扩张，扩张的导管内可见强化的壁结节。此型恶性可能大。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、分支胰管型：好发生于胰腺钩突部，表现为分叶状或葡萄串样囊性病变，并与主胰管相通。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诊断要点：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病灶与胰管相通并伴胰管扩张 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CT</a:t>
            </a:r>
            <a:r>
              <a:rPr lang="zh-CN" altLang="en-US" sz="1800" dirty="0" smtClean="0">
                <a:solidFill>
                  <a:schemeClr val="tx1"/>
                </a:solidFill>
              </a:rPr>
              <a:t>增强示：主胰管明显、广泛性扩张，胰管内有细小结节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8" y="428604"/>
            <a:ext cx="2240280" cy="4316276"/>
          </a:xfrm>
        </p:spPr>
        <p:txBody>
          <a:bodyPr/>
          <a:lstStyle/>
          <a:p>
            <a:r>
              <a:rPr lang="zh-CN" altLang="en-US" sz="1800" dirty="0" smtClean="0"/>
              <a:t>病例一</a:t>
            </a:r>
            <a:r>
              <a:rPr lang="en-US" altLang="zh-CN" sz="1600" dirty="0" smtClean="0"/>
              <a:t> 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男性   </a:t>
            </a:r>
            <a:r>
              <a:rPr lang="en-US" altLang="zh-CN" sz="1800" dirty="0" smtClean="0"/>
              <a:t>67</a:t>
            </a:r>
            <a:r>
              <a:rPr lang="zh-CN" altLang="en-US" sz="1800" dirty="0" smtClean="0"/>
              <a:t>岁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主胰管型</a:t>
            </a:r>
            <a:r>
              <a:rPr lang="en-US" altLang="zh-CN" sz="1800" dirty="0" smtClean="0"/>
              <a:t>IPMT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病史：频发胰腺炎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  <p:pic>
        <p:nvPicPr>
          <p:cNvPr id="5122" name="Picture 2" descr="C:\Users\Administrator\Desktop\New Folder\周小春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391" b="1939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/>
            </a:r>
            <a:br>
              <a:rPr lang="en-US" altLang="zh-CN" sz="1800" dirty="0" smtClean="0">
                <a:solidFill>
                  <a:schemeClr val="tx1"/>
                </a:solidFill>
              </a:rPr>
            </a:b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6429388" y="500042"/>
            <a:ext cx="2240280" cy="4211480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病例二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男性    </a:t>
            </a:r>
            <a:r>
              <a:rPr lang="en-US" altLang="zh-CN" sz="1800" dirty="0" smtClean="0"/>
              <a:t>68</a:t>
            </a:r>
            <a:r>
              <a:rPr lang="zh-CN" altLang="en-US" sz="1800" dirty="0" smtClean="0"/>
              <a:t>岁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分支胰管型</a:t>
            </a:r>
            <a:r>
              <a:rPr lang="en-US" altLang="zh-CN" sz="1800" dirty="0" smtClean="0"/>
              <a:t>IPMT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病史：频发胰腺炎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</p:txBody>
      </p:sp>
      <p:pic>
        <p:nvPicPr>
          <p:cNvPr id="7170" name="Picture 2" descr="C:\Users\Administrator\Desktop\IPMN\黄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971" t="26740" r="11868" b="26408"/>
          <a:stretch>
            <a:fillRect/>
          </a:stretch>
        </p:blipFill>
        <p:spPr bwMode="auto">
          <a:xfrm>
            <a:off x="428596" y="428604"/>
            <a:ext cx="5929354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7207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CT</a:t>
            </a:r>
            <a:r>
              <a:rPr lang="zh-CN" altLang="en-US" dirty="0" smtClean="0"/>
              <a:t>示：胰头见葡萄串样囊实行占位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CT</a:t>
            </a:r>
            <a:r>
              <a:rPr lang="zh-CN" altLang="en-US" sz="1800" dirty="0" smtClean="0">
                <a:solidFill>
                  <a:schemeClr val="tx1"/>
                </a:solidFill>
              </a:rPr>
              <a:t>示：胰头见葡萄串样囊实性占位</a:t>
            </a:r>
            <a:br>
              <a:rPr lang="zh-CN" altLang="en-US" sz="1800" dirty="0" smtClean="0">
                <a:solidFill>
                  <a:schemeClr val="tx1"/>
                </a:solidFill>
              </a:rPr>
            </a:b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6462712" y="428604"/>
            <a:ext cx="2240280" cy="4316276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病例二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男性    </a:t>
            </a:r>
            <a:r>
              <a:rPr lang="en-US" altLang="zh-CN" sz="1800" dirty="0" smtClean="0"/>
              <a:t>68</a:t>
            </a:r>
            <a:r>
              <a:rPr lang="zh-CN" altLang="en-US" sz="1800" dirty="0" smtClean="0"/>
              <a:t>岁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分支胰管型</a:t>
            </a:r>
            <a:r>
              <a:rPr lang="en-US" altLang="zh-CN" sz="1800" dirty="0" smtClean="0"/>
              <a:t>IPMT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病史：频发胰腺炎</a:t>
            </a:r>
            <a:endParaRPr lang="zh-CN" altLang="en-US" sz="1800" dirty="0"/>
          </a:p>
        </p:txBody>
      </p:sp>
      <p:pic>
        <p:nvPicPr>
          <p:cNvPr id="8194" name="Picture 2" descr="C:\Users\Administrator\Desktop\IPMN\黄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395" t="26157" r="13785" b="25280"/>
          <a:stretch>
            <a:fillRect/>
          </a:stretch>
        </p:blipFill>
        <p:spPr bwMode="auto">
          <a:xfrm>
            <a:off x="500034" y="394276"/>
            <a:ext cx="5857916" cy="4392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CT</a:t>
            </a:r>
            <a:r>
              <a:rPr lang="zh-CN" altLang="en-US" sz="1800" dirty="0" smtClean="0">
                <a:solidFill>
                  <a:schemeClr val="tx1"/>
                </a:solidFill>
              </a:rPr>
              <a:t>增强示主胰管扩张明显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6429388" y="428604"/>
            <a:ext cx="2273604" cy="4316276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病例二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男性    </a:t>
            </a:r>
            <a:r>
              <a:rPr lang="en-US" altLang="zh-CN" sz="1800" dirty="0" smtClean="0"/>
              <a:t>68</a:t>
            </a:r>
            <a:r>
              <a:rPr lang="zh-CN" altLang="en-US" sz="1800" dirty="0" smtClean="0"/>
              <a:t>岁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分支胰管型</a:t>
            </a:r>
            <a:r>
              <a:rPr lang="en-US" altLang="zh-CN" sz="1800" dirty="0" smtClean="0"/>
              <a:t>IPMT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病史：频发胰腺炎</a:t>
            </a:r>
            <a:endParaRPr lang="en-US" altLang="zh-CN" sz="1800" dirty="0" smtClean="0"/>
          </a:p>
          <a:p>
            <a:endParaRPr lang="zh-CN" altLang="en-US" sz="1800" dirty="0" smtClean="0"/>
          </a:p>
          <a:p>
            <a:endParaRPr lang="zh-CN" altLang="en-US" sz="1800" dirty="0"/>
          </a:p>
        </p:txBody>
      </p:sp>
      <p:pic>
        <p:nvPicPr>
          <p:cNvPr id="6146" name="Picture 2" descr="C:\Users\Administrator\Desktop\IPMN\黄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52" t="23647" r="13391" b="27134"/>
          <a:stretch>
            <a:fillRect/>
          </a:stretch>
        </p:blipFill>
        <p:spPr bwMode="auto">
          <a:xfrm>
            <a:off x="357158" y="428604"/>
            <a:ext cx="5970178" cy="4357718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 rot="5400000">
            <a:off x="3893339" y="1750207"/>
            <a:ext cx="571504" cy="357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肿瘤囊性成分凸向十二指肠内，引起十二指肠乳头肿大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62712" y="428604"/>
            <a:ext cx="2240280" cy="4316276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病例二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男性    </a:t>
            </a:r>
            <a:r>
              <a:rPr lang="en-US" altLang="zh-CN" sz="1800" dirty="0" smtClean="0"/>
              <a:t>68</a:t>
            </a:r>
            <a:r>
              <a:rPr lang="zh-CN" altLang="en-US" sz="1800" dirty="0" smtClean="0"/>
              <a:t>岁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分支胰管型</a:t>
            </a:r>
            <a:r>
              <a:rPr lang="en-US" altLang="zh-CN" sz="1800" dirty="0" smtClean="0"/>
              <a:t>IPMT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病史：频发胰腺炎</a:t>
            </a:r>
            <a:endParaRPr lang="en-US" altLang="zh-CN" sz="1800" dirty="0" smtClean="0"/>
          </a:p>
          <a:p>
            <a:endParaRPr lang="zh-CN" altLang="en-US" sz="1800" dirty="0"/>
          </a:p>
        </p:txBody>
      </p:sp>
      <p:pic>
        <p:nvPicPr>
          <p:cNvPr id="8194" name="Picture 2" descr="C:\Users\Administrator\Desktop\IPMN\黄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634" t="26375" r="7540" b="25609"/>
          <a:stretch>
            <a:fillRect/>
          </a:stretch>
        </p:blipFill>
        <p:spPr bwMode="auto">
          <a:xfrm>
            <a:off x="428596" y="500042"/>
            <a:ext cx="5929354" cy="4286280"/>
          </a:xfrm>
          <a:prstGeom prst="rect">
            <a:avLst/>
          </a:prstGeom>
          <a:noFill/>
        </p:spPr>
      </p:pic>
      <p:cxnSp>
        <p:nvCxnSpPr>
          <p:cNvPr id="6" name="直接箭头连接符 5"/>
          <p:cNvCxnSpPr/>
          <p:nvPr/>
        </p:nvCxnSpPr>
        <p:spPr>
          <a:xfrm rot="16200000" flipH="1">
            <a:off x="2428860" y="2000240"/>
            <a:ext cx="285752" cy="2857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IPMN\黄10.jpg"/>
          <p:cNvPicPr>
            <a:picLocks noChangeAspect="1" noChangeArrowheads="1"/>
          </p:cNvPicPr>
          <p:nvPr/>
        </p:nvPicPr>
        <p:blipFill>
          <a:blip r:embed="rId3" cstate="print"/>
          <a:srcRect t="7442" b="16279"/>
          <a:stretch>
            <a:fillRect/>
          </a:stretch>
        </p:blipFill>
        <p:spPr bwMode="auto">
          <a:xfrm>
            <a:off x="714348" y="71414"/>
            <a:ext cx="3895720" cy="3286148"/>
          </a:xfrm>
          <a:prstGeom prst="rect">
            <a:avLst/>
          </a:prstGeom>
          <a:noFill/>
        </p:spPr>
      </p:pic>
      <p:pic>
        <p:nvPicPr>
          <p:cNvPr id="9219" name="Picture 3" descr="C:\Users\Administrator\Desktop\IPMN\黄9.jpg"/>
          <p:cNvPicPr>
            <a:picLocks noChangeAspect="1" noChangeArrowheads="1"/>
          </p:cNvPicPr>
          <p:nvPr/>
        </p:nvPicPr>
        <p:blipFill>
          <a:blip r:embed="rId4" cstate="print"/>
          <a:srcRect t="8933" r="3509" b="17987"/>
          <a:stretch>
            <a:fillRect/>
          </a:stretch>
        </p:blipFill>
        <p:spPr bwMode="auto">
          <a:xfrm>
            <a:off x="4643438" y="71437"/>
            <a:ext cx="3929090" cy="3286125"/>
          </a:xfrm>
          <a:prstGeom prst="rect">
            <a:avLst/>
          </a:prstGeom>
          <a:noFill/>
        </p:spPr>
      </p:pic>
      <p:pic>
        <p:nvPicPr>
          <p:cNvPr id="9220" name="Picture 4" descr="C:\Users\Administrator\Desktop\IPMN\黄7.jpg"/>
          <p:cNvPicPr>
            <a:picLocks noChangeAspect="1" noChangeArrowheads="1"/>
          </p:cNvPicPr>
          <p:nvPr/>
        </p:nvPicPr>
        <p:blipFill>
          <a:blip r:embed="rId5" cstate="print"/>
          <a:srcRect b="13920"/>
          <a:stretch>
            <a:fillRect/>
          </a:stretch>
        </p:blipFill>
        <p:spPr bwMode="auto">
          <a:xfrm>
            <a:off x="714348" y="3429000"/>
            <a:ext cx="3857652" cy="3286124"/>
          </a:xfrm>
          <a:prstGeom prst="rect">
            <a:avLst/>
          </a:prstGeom>
          <a:noFill/>
        </p:spPr>
      </p:pic>
      <p:pic>
        <p:nvPicPr>
          <p:cNvPr id="9221" name="Picture 5" descr="C:\Users\Administrator\Desktop\IPMN\黄6.jpg"/>
          <p:cNvPicPr>
            <a:picLocks noChangeAspect="1" noChangeArrowheads="1"/>
          </p:cNvPicPr>
          <p:nvPr/>
        </p:nvPicPr>
        <p:blipFill>
          <a:blip r:embed="rId6" cstate="print"/>
          <a:srcRect l="1754" t="7701" r="7018" b="14374"/>
          <a:stretch>
            <a:fillRect/>
          </a:stretch>
        </p:blipFill>
        <p:spPr bwMode="auto">
          <a:xfrm>
            <a:off x="4643438" y="3429000"/>
            <a:ext cx="3929090" cy="3286148"/>
          </a:xfrm>
          <a:prstGeom prst="rect">
            <a:avLst/>
          </a:prstGeom>
          <a:noFill/>
        </p:spPr>
      </p:pic>
      <p:sp>
        <p:nvSpPr>
          <p:cNvPr id="9" name="椭圆 8"/>
          <p:cNvSpPr/>
          <p:nvPr/>
        </p:nvSpPr>
        <p:spPr>
          <a:xfrm>
            <a:off x="2071670" y="1428736"/>
            <a:ext cx="71438" cy="714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072198" y="1357298"/>
            <a:ext cx="71438" cy="714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85984" y="4714884"/>
            <a:ext cx="71438" cy="714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572264" y="4572008"/>
            <a:ext cx="71438" cy="714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/>
              <a:t>部分胰腺组织的曲面重建图像</a:t>
            </a:r>
            <a:endParaRPr lang="zh-CN" altLang="en-US" sz="1800" dirty="0"/>
          </a:p>
        </p:txBody>
      </p:sp>
      <p:pic>
        <p:nvPicPr>
          <p:cNvPr id="10242" name="Picture 2" descr="C:\Users\Administrator\Desktop\New Folder\黄仁南\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391" b="19391"/>
          <a:stretch>
            <a:fillRect/>
          </a:stretch>
        </p:blipFill>
        <p:spPr bwMode="auto">
          <a:xfrm>
            <a:off x="142844" y="428604"/>
            <a:ext cx="628654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785794"/>
            <a:ext cx="8183880" cy="3932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  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胰腺囊性肿瘤</a:t>
            </a:r>
            <a:r>
              <a:rPr lang="zh-CN" altLang="en-US" dirty="0" smtClean="0"/>
              <a:t>：</a:t>
            </a:r>
            <a:r>
              <a:rPr lang="zh-CN" altLang="en-US" sz="2400" kern="1400" spc="100" dirty="0" smtClean="0"/>
              <a:t>以胰管或腺泡上皮细胞增生、分泌物潴留形成囊肿为主要特征。目前临床上常见及所指的主要包括：</a:t>
            </a:r>
            <a:endParaRPr lang="zh-CN" altLang="en-US" sz="2400" kern="1400" spc="100" dirty="0"/>
          </a:p>
        </p:txBody>
      </p:sp>
      <p:sp>
        <p:nvSpPr>
          <p:cNvPr id="6" name="左中括号 5"/>
          <p:cNvSpPr/>
          <p:nvPr/>
        </p:nvSpPr>
        <p:spPr>
          <a:xfrm>
            <a:off x="857224" y="2571744"/>
            <a:ext cx="285752" cy="3000396"/>
          </a:xfrm>
          <a:prstGeom prst="leftBracket">
            <a:avLst/>
          </a:prstGeom>
          <a:noFill/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857224" y="3571876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7224" y="4500570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4414" y="250030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浆液性囊性肿瘤（</a:t>
            </a:r>
            <a:r>
              <a:rPr lang="en-US" altLang="zh-CN" sz="2400" dirty="0" err="1" smtClean="0"/>
              <a:t>SCN</a:t>
            </a:r>
            <a:r>
              <a:rPr lang="zh-CN" altLang="en-US" sz="2400" dirty="0" smtClean="0"/>
              <a:t>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14" y="3324525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实性假乳头状瘤（</a:t>
            </a:r>
            <a:r>
              <a:rPr lang="en-US" altLang="zh-CN" sz="2400" dirty="0" smtClean="0"/>
              <a:t>SPN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4286256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黏液性囊性肿瘤（</a:t>
            </a:r>
            <a:r>
              <a:rPr lang="en-US" altLang="zh-CN" sz="2400" dirty="0" smtClean="0"/>
              <a:t>MCN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521495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导管内乳头状黏液瘤（</a:t>
            </a:r>
            <a:r>
              <a:rPr lang="en-US" altLang="zh-CN" sz="2400" dirty="0" smtClean="0"/>
              <a:t>IPMN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18" name="右大括号 17"/>
          <p:cNvSpPr/>
          <p:nvPr/>
        </p:nvSpPr>
        <p:spPr>
          <a:xfrm>
            <a:off x="5500694" y="2643182"/>
            <a:ext cx="285752" cy="1143008"/>
          </a:xfrm>
          <a:prstGeom prst="righ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5500694" y="4286256"/>
            <a:ext cx="285752" cy="1285884"/>
          </a:xfrm>
          <a:prstGeom prst="rightBrac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00760" y="307181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非黏液性，良性或低度恶性</a:t>
            </a:r>
            <a:endParaRPr lang="zh-CN" altLang="en-US" sz="2000" dirty="0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6000760" y="4755545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黏液性，有潜在或明显恶性倾向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714356"/>
            <a:ext cx="8183880" cy="4187952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</a:t>
            </a:r>
            <a:r>
              <a:rPr lang="zh-CN" altLang="en-US" sz="2400" dirty="0" smtClean="0"/>
              <a:t>良恶性判断：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>
                <a:sym typeface="Wingdings"/>
              </a:rPr>
              <a:t>   </a:t>
            </a:r>
            <a:r>
              <a:rPr lang="zh-CN" altLang="en-US" sz="2400" dirty="0" smtClean="0"/>
              <a:t>主胰管型倾向于恶性的可能性更大；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</a:t>
            </a:r>
            <a:r>
              <a:rPr lang="zh-CN" altLang="en-US" sz="2400" dirty="0" smtClean="0"/>
              <a:t>当肿瘤内出现</a:t>
            </a:r>
            <a:r>
              <a:rPr lang="en-US" altLang="zh-CN" sz="2400" dirty="0" smtClean="0"/>
              <a:t>&gt;</a:t>
            </a:r>
            <a:r>
              <a:rPr lang="en-US" altLang="zh-CN" sz="2400" dirty="0" err="1" smtClean="0"/>
              <a:t>10mm</a:t>
            </a:r>
            <a:r>
              <a:rPr lang="zh-CN" altLang="en-US" sz="2400" dirty="0" smtClean="0"/>
              <a:t>的壁结节，主胰管扩张</a:t>
            </a:r>
            <a:r>
              <a:rPr lang="en-US" altLang="zh-CN" sz="2400" dirty="0" smtClean="0"/>
              <a:t>&gt;</a:t>
            </a:r>
            <a:r>
              <a:rPr lang="en-US" altLang="zh-CN" sz="2400" dirty="0" err="1" smtClean="0"/>
              <a:t>10mm</a:t>
            </a:r>
            <a:r>
              <a:rPr lang="zh-CN" altLang="en-US" sz="2400" dirty="0" smtClean="0"/>
              <a:t>，壁内钙化及糖尿病症状则提示为恶性。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71434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H="1">
            <a:off x="714348" y="2786058"/>
            <a:ext cx="71437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/>
          </a:bodyPr>
          <a:lstStyle/>
          <a:p>
            <a:r>
              <a:rPr lang="zh-CN" altLang="en-US" sz="4000" b="0" dirty="0" smtClean="0">
                <a:solidFill>
                  <a:schemeClr val="tx1"/>
                </a:solidFill>
              </a:rPr>
              <a:t>  鉴别诊断</a:t>
            </a:r>
            <a:endParaRPr lang="zh-CN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00024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慢性胰腺炎：主胰管呈粗细不均的扩张，胰腺实质内粗大钙化及主胰管内结石；而</a:t>
            </a:r>
            <a:r>
              <a:rPr lang="en-US" altLang="zh-CN" sz="2400" dirty="0" smtClean="0"/>
              <a:t>IPMT</a:t>
            </a:r>
            <a:r>
              <a:rPr lang="zh-CN" altLang="en-US" sz="2400" dirty="0" smtClean="0"/>
              <a:t>的胰管扩张较为均匀规则。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慢性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9391" b="19391"/>
          <a:stretch>
            <a:fillRect/>
          </a:stretch>
        </p:blipFill>
        <p:spPr bwMode="auto">
          <a:xfrm>
            <a:off x="857224" y="428604"/>
            <a:ext cx="6572296" cy="47863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42926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慢性胰腺炎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83880" cy="1051560"/>
          </a:xfrm>
        </p:spPr>
        <p:txBody>
          <a:bodyPr>
            <a:normAutofit/>
          </a:bodyPr>
          <a:lstStyle/>
          <a:p>
            <a:r>
              <a:rPr lang="zh-CN" altLang="en-US" sz="4000" b="0" dirty="0" smtClean="0">
                <a:solidFill>
                  <a:schemeClr val="tx1"/>
                </a:solidFill>
              </a:rPr>
              <a:t>小结</a:t>
            </a:r>
            <a:endParaRPr lang="zh-CN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434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500"/>
              </a:lnSpc>
            </a:pPr>
            <a:r>
              <a:rPr lang="zh-CN" altLang="en-US" sz="2400" dirty="0" smtClean="0"/>
              <a:t>浆液性囊腺瘤呈“蜂窝样”改变，中央的星状瘢痕、日光放射状钙化</a:t>
            </a:r>
            <a:endParaRPr lang="en-US" altLang="zh-CN" sz="2400" dirty="0" smtClean="0"/>
          </a:p>
          <a:p>
            <a:pPr>
              <a:lnSpc>
                <a:spcPts val="3500"/>
              </a:lnSpc>
            </a:pPr>
            <a:r>
              <a:rPr lang="zh-CN" altLang="en-US" sz="2400" dirty="0" smtClean="0"/>
              <a:t>黏液性囊性肿瘤：大单囊或几个大囊，有明显的附壁结节或囊壁增厚、直径</a:t>
            </a:r>
            <a:r>
              <a:rPr lang="en-US" altLang="zh-CN" sz="2400" dirty="0" smtClean="0"/>
              <a:t>&gt;</a:t>
            </a:r>
            <a:r>
              <a:rPr lang="en-US" altLang="zh-CN" sz="2400" dirty="0" err="1" smtClean="0"/>
              <a:t>5cm</a:t>
            </a:r>
            <a:r>
              <a:rPr lang="zh-CN" altLang="en-US" sz="2400" dirty="0" smtClean="0"/>
              <a:t>时提示为恶性可能</a:t>
            </a:r>
            <a:endParaRPr lang="en-US" altLang="zh-CN" sz="2400" dirty="0" smtClean="0"/>
          </a:p>
          <a:p>
            <a:pPr>
              <a:lnSpc>
                <a:spcPts val="3500"/>
              </a:lnSpc>
            </a:pPr>
            <a:r>
              <a:rPr lang="zh-CN" altLang="en-US" sz="2400" dirty="0" smtClean="0"/>
              <a:t>实性假乳头状瘤：“浮云”征或囊实性相间，或囊性成分位于包膜下。</a:t>
            </a:r>
            <a:endParaRPr lang="en-US" altLang="zh-CN" sz="2400" dirty="0" smtClean="0"/>
          </a:p>
          <a:p>
            <a:pPr>
              <a:lnSpc>
                <a:spcPts val="3500"/>
              </a:lnSpc>
            </a:pPr>
            <a:r>
              <a:rPr lang="zh-CN" altLang="en-US" sz="2400" dirty="0" smtClean="0"/>
              <a:t>导管内乳头状黏液瘤：主胰管型表现为主胰管弥漫性扩张，</a:t>
            </a:r>
            <a:endParaRPr lang="en-US" altLang="zh-CN" sz="2400" dirty="0" smtClean="0"/>
          </a:p>
          <a:p>
            <a:pPr>
              <a:lnSpc>
                <a:spcPts val="3500"/>
              </a:lnSpc>
            </a:pPr>
            <a:r>
              <a:rPr lang="zh-CN" altLang="en-US" sz="2400" dirty="0" smtClean="0"/>
              <a:t>分支胰管型表现为胰头葡萄串样肿瘤，与扩张的胰管相通。</a:t>
            </a:r>
            <a:endParaRPr lang="en-US" altLang="zh-CN" sz="2400" dirty="0" smtClean="0"/>
          </a:p>
          <a:p>
            <a:pPr>
              <a:lnSpc>
                <a:spcPts val="3500"/>
              </a:lnSpc>
            </a:pPr>
            <a:r>
              <a:rPr lang="zh-CN" altLang="en-US" sz="2400" dirty="0" smtClean="0"/>
              <a:t>主胰管扩张</a:t>
            </a:r>
            <a:r>
              <a:rPr lang="en-US" altLang="zh-CN" sz="2400" dirty="0" smtClean="0"/>
              <a:t>&gt;</a:t>
            </a:r>
            <a:r>
              <a:rPr lang="en-US" altLang="zh-CN" sz="2400" dirty="0" err="1" smtClean="0"/>
              <a:t>1cm</a:t>
            </a:r>
            <a:r>
              <a:rPr lang="en-US" altLang="zh-CN" sz="2400" dirty="0" smtClean="0"/>
              <a:t>, </a:t>
            </a:r>
            <a:r>
              <a:rPr lang="zh-CN" altLang="en-US" sz="2400" dirty="0" smtClean="0"/>
              <a:t>壁结节</a:t>
            </a:r>
            <a:r>
              <a:rPr lang="en-US" altLang="zh-CN" sz="2400" dirty="0" smtClean="0"/>
              <a:t>&gt;</a:t>
            </a:r>
            <a:r>
              <a:rPr lang="en-US" altLang="zh-CN" sz="2400" dirty="0" err="1" smtClean="0"/>
              <a:t>1cm</a:t>
            </a:r>
            <a:r>
              <a:rPr lang="zh-CN" altLang="en-US" sz="2400" dirty="0" smtClean="0"/>
              <a:t>提示为恶性。</a:t>
            </a:r>
            <a:endParaRPr lang="en-US" altLang="zh-CN" sz="2400" dirty="0" smtClean="0"/>
          </a:p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42910" y="2000240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42910" y="2428868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42910" y="3357562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42910" y="3857628"/>
            <a:ext cx="142876" cy="1428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282" y="2428868"/>
            <a:ext cx="83539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400" b="1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Thanks for your attention!</a:t>
            </a:r>
            <a:endParaRPr lang="zh-CN" altLang="en-US" sz="5400" b="1" spc="50" dirty="0">
              <a:ln w="13500">
                <a:solidFill>
                  <a:srgbClr val="FF0000">
                    <a:alpha val="6500"/>
                  </a:srgb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3880" cy="1051560"/>
          </a:xfrm>
        </p:spPr>
        <p:txBody>
          <a:bodyPr>
            <a:noAutofit/>
          </a:bodyPr>
          <a:lstStyle/>
          <a:p>
            <a:r>
              <a:rPr lang="zh-CN" altLang="en-US" b="0" dirty="0" smtClean="0">
                <a:solidFill>
                  <a:schemeClr val="tx1"/>
                </a:solidFill>
              </a:rPr>
              <a:t>临床表现</a:t>
            </a:r>
            <a:r>
              <a:rPr lang="en-US" altLang="zh-CN" b="0" dirty="0" smtClean="0">
                <a:solidFill>
                  <a:schemeClr val="tx1"/>
                </a:solidFill>
              </a:rPr>
              <a:t/>
            </a:r>
            <a:br>
              <a:rPr lang="en-US" altLang="zh-CN" b="0" dirty="0" smtClean="0">
                <a:solidFill>
                  <a:schemeClr val="tx1"/>
                </a:solidFill>
              </a:rPr>
            </a:b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785926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相当一部分胰腺囊性肿瘤患者无临床症状，部分表现为腹痛及腹部包块。</a:t>
            </a:r>
            <a:r>
              <a:rPr lang="en-US" altLang="zh-CN" sz="2400" dirty="0" err="1" smtClean="0"/>
              <a:t>IPMN</a:t>
            </a:r>
            <a:r>
              <a:rPr lang="zh-CN" altLang="en-US" sz="2400" dirty="0" smtClean="0"/>
              <a:t>患者常表现为慢性胰腺炎症状。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00034" y="428604"/>
          <a:ext cx="7929617" cy="6000792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982404"/>
                <a:gridCol w="1982404"/>
                <a:gridCol w="1982405"/>
                <a:gridCol w="1982404"/>
              </a:tblGrid>
              <a:tr h="86156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浆液性囊腺瘤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黏液性囊腺瘤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导管内乳头状黏液性肿瘤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实性假乳头状肿瘤</a:t>
                      </a:r>
                      <a:endParaRPr lang="zh-CN" altLang="en-US" dirty="0"/>
                    </a:p>
                  </a:txBody>
                  <a:tcPr/>
                </a:tc>
              </a:tr>
              <a:tr h="710072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老年女性多见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恶变率</a:t>
                      </a:r>
                      <a:r>
                        <a:rPr lang="en-US" altLang="zh-CN" sz="1600" dirty="0" smtClean="0"/>
                        <a:t>&lt;3%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多见于中年女性；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属癌前病变</a:t>
                      </a:r>
                      <a:endParaRPr lang="en-US" altLang="zh-CN" sz="1600" dirty="0" smtClean="0"/>
                    </a:p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老年男性多见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占胰腺囊性肿瘤的</a:t>
                      </a:r>
                      <a:r>
                        <a:rPr lang="en-US" altLang="zh-CN" sz="1600" dirty="0" smtClean="0"/>
                        <a:t>24%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多见于年轻女性病人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恶变率较低</a:t>
                      </a:r>
                      <a:endParaRPr lang="zh-CN" altLang="en-US" sz="1600" dirty="0"/>
                    </a:p>
                  </a:txBody>
                  <a:tcPr/>
                </a:tc>
              </a:tr>
              <a:tr h="775408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微囊型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寡囊型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实性型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大囊型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单囊型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主胰管型（属癌前病变）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分支胰管型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21474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胰体尾部多见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胰体尾部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分支胰管型多发生于胰头钩突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4188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胰体尾部多见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与胰管无交通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多发小囊围绕中心纤维瘢痕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CT</a:t>
                      </a:r>
                      <a:r>
                        <a:rPr lang="zh-CN" altLang="en-US" sz="1600" dirty="0" smtClean="0"/>
                        <a:t>表现为“蜂窝样”改变，囊泡直径多</a:t>
                      </a:r>
                      <a:r>
                        <a:rPr lang="en-US" altLang="zh-CN" sz="1600" dirty="0" smtClean="0"/>
                        <a:t>&lt;</a:t>
                      </a:r>
                      <a:r>
                        <a:rPr lang="en-US" altLang="zh-CN" sz="1600" dirty="0" err="1" smtClean="0"/>
                        <a:t>2cm</a:t>
                      </a:r>
                      <a:r>
                        <a:rPr lang="en-US" altLang="zh-CN" sz="1600" dirty="0" smtClean="0"/>
                        <a:t>,</a:t>
                      </a:r>
                      <a:r>
                        <a:rPr lang="zh-CN" altLang="en-US" sz="1600" dirty="0" smtClean="0"/>
                        <a:t>纤维分隔明显强化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大囊或单囊，较</a:t>
                      </a:r>
                      <a:r>
                        <a:rPr lang="en-US" altLang="zh-CN" sz="1600" dirty="0" err="1" smtClean="0"/>
                        <a:t>SCN</a:t>
                      </a:r>
                      <a:r>
                        <a:rPr lang="zh-CN" altLang="en-US" sz="1600" dirty="0" smtClean="0"/>
                        <a:t>囊泡少、体积大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囊壁有张力，内有线样纤维分隔，薄厚不均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恶性征象：实性附壁结节，肿瘤直径</a:t>
                      </a:r>
                      <a:r>
                        <a:rPr lang="en-US" altLang="zh-CN" sz="1600" dirty="0" smtClean="0"/>
                        <a:t>&gt;</a:t>
                      </a:r>
                      <a:r>
                        <a:rPr lang="en-US" altLang="zh-CN" sz="1600" dirty="0" err="1" smtClean="0"/>
                        <a:t>5cm</a:t>
                      </a:r>
                      <a:r>
                        <a:rPr lang="zh-CN" altLang="en-US" sz="1600" dirty="0" smtClean="0"/>
                        <a:t>，外周蛋壳样钙化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主胰管型：胰管弥漫性扩张伴囊肿形成；恶性征象：胰管扩张</a:t>
                      </a:r>
                      <a:r>
                        <a:rPr lang="en-US" altLang="zh-CN" sz="1600" dirty="0" smtClean="0"/>
                        <a:t>&gt;</a:t>
                      </a:r>
                      <a:r>
                        <a:rPr lang="en-US" altLang="zh-CN" sz="1600" dirty="0" err="1" smtClean="0"/>
                        <a:t>1cm</a:t>
                      </a:r>
                      <a:r>
                        <a:rPr lang="en-US" altLang="zh-CN" sz="1600" dirty="0" smtClean="0"/>
                        <a:t>,</a:t>
                      </a:r>
                      <a:r>
                        <a:rPr lang="zh-CN" altLang="en-US" sz="1600" dirty="0" smtClean="0"/>
                        <a:t>附壁肿瘤结节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分支胰管型：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胰腺钩突部多见，与主胰管相通，胰管扩张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囊性成分为主：实性成分表现为“浮云”征或呈附壁结节，或为囊实性成分相间分布。囊性成分为主者，囊性成分位于包膜下。</a:t>
                      </a:r>
                      <a:endParaRPr lang="en-US" altLang="zh-CN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肿瘤有明显包膜，包膜光整，强化明显</a:t>
                      </a:r>
                    </a:p>
                    <a:p>
                      <a:endParaRPr lang="zh-CN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res.medlive.cn/upload/000/124/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94" y="785794"/>
            <a:ext cx="8248672" cy="492442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928926" y="5286388"/>
            <a:ext cx="50006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8082" y="5286388"/>
            <a:ext cx="121444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392909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</a:t>
            </a:r>
            <a:r>
              <a:rPr lang="zh-CN" altLang="en-US" sz="2400" kern="1400" spc="100" dirty="0" smtClean="0"/>
              <a:t>目前认为除无症状的浆液性囊腺瘤外，其余均需手术切除并随访，但各类型之间的手术方式有所不同，因此有一定倾向性的影像学诊断也是有必要的。</a:t>
            </a:r>
            <a:endParaRPr lang="zh-CN" altLang="en-US" sz="2400" kern="1400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183880" cy="1051560"/>
          </a:xfrm>
        </p:spPr>
        <p:txBody>
          <a:bodyPr>
            <a:normAutofit/>
          </a:bodyPr>
          <a:lstStyle/>
          <a:p>
            <a:r>
              <a:rPr lang="zh-CN" altLang="en-US" sz="4000" b="0" dirty="0" smtClean="0">
                <a:solidFill>
                  <a:schemeClr val="tx1"/>
                </a:solidFill>
              </a:rPr>
              <a:t>   胰腺实性假乳头状瘤</a:t>
            </a:r>
            <a:endParaRPr lang="zh-CN" alt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16430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1600" dirty="0" smtClean="0">
                <a:sym typeface="Wingdings"/>
              </a:rPr>
              <a:t></a:t>
            </a:r>
            <a:r>
              <a:rPr lang="zh-CN" altLang="en-US" sz="2000" dirty="0" smtClean="0">
                <a:sym typeface="Wingdings"/>
              </a:rPr>
              <a:t>  </a:t>
            </a:r>
            <a:r>
              <a:rPr lang="zh-CN" altLang="en-US" sz="2400" dirty="0" smtClean="0"/>
              <a:t>好发于</a:t>
            </a:r>
            <a:r>
              <a:rPr lang="en-US" altLang="zh-CN" sz="2400" dirty="0" smtClean="0"/>
              <a:t>20-30</a:t>
            </a:r>
            <a:r>
              <a:rPr lang="zh-CN" altLang="en-US" sz="2400" dirty="0" smtClean="0"/>
              <a:t>岁年轻女性，属低度恶性或恶性倾向。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1600" dirty="0" smtClean="0">
                <a:sym typeface="Wingdings"/>
              </a:rPr>
              <a:t>  </a:t>
            </a:r>
            <a:r>
              <a:rPr lang="zh-CN" altLang="en-US" sz="2400" dirty="0" smtClean="0"/>
              <a:t>胰腺上皮源性囊实性肿瘤，易并发出血及坏死。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0100" y="3929066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8" name="Picture 4" descr="C:\Users\Administrator\Desktop\16763249_1284868560kA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167190" cy="3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题1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1102</TotalTime>
  <Words>2785</Words>
  <Application>Microsoft Office PowerPoint</Application>
  <PresentationFormat>全屏显示(4:3)</PresentationFormat>
  <Paragraphs>249</Paragraphs>
  <Slides>44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主题1</vt:lpstr>
      <vt:lpstr>胰腺常见囊性肿瘤的CT表现及鉴别诊断</vt:lpstr>
      <vt:lpstr>幻灯片 2</vt:lpstr>
      <vt:lpstr>幻灯片 3</vt:lpstr>
      <vt:lpstr> </vt:lpstr>
      <vt:lpstr>临床表现 </vt:lpstr>
      <vt:lpstr>幻灯片 6</vt:lpstr>
      <vt:lpstr>幻灯片 7</vt:lpstr>
      <vt:lpstr> </vt:lpstr>
      <vt:lpstr>   胰腺实性假乳头状瘤</vt:lpstr>
      <vt:lpstr> </vt:lpstr>
      <vt:lpstr>CT平扫：见胰头边界清晰的囊实性占位</vt:lpstr>
      <vt:lpstr>动脉期：实性成分强化，囊性成分与实性成分相间分布</vt:lpstr>
      <vt:lpstr>静脉期：实性成分强化更明显，包膜光整、强化明显，与胰腺分界清晰</vt:lpstr>
      <vt:lpstr>增强后可见实性成分呈“浮云”征</vt:lpstr>
      <vt:lpstr>幻灯片 15</vt:lpstr>
      <vt:lpstr>囊性成分位于包膜下</vt:lpstr>
      <vt:lpstr>浆液性囊腺瘤（SCN)</vt:lpstr>
      <vt:lpstr> </vt:lpstr>
      <vt:lpstr>幻灯片 19</vt:lpstr>
      <vt:lpstr>幻灯片 20</vt:lpstr>
      <vt:lpstr>幻灯片 21</vt:lpstr>
      <vt:lpstr>胰腺黏液性囊性肿瘤</vt:lpstr>
      <vt:lpstr> </vt:lpstr>
      <vt:lpstr>幻灯片 24</vt:lpstr>
      <vt:lpstr>幻灯片 25</vt:lpstr>
      <vt:lpstr>幻灯片 26</vt:lpstr>
      <vt:lpstr>幻灯片 27</vt:lpstr>
      <vt:lpstr> </vt:lpstr>
      <vt:lpstr>幻灯片 29</vt:lpstr>
      <vt:lpstr>幻灯片 30</vt:lpstr>
      <vt:lpstr>胰腺导管内乳头状黏液性肿瘤</vt:lpstr>
      <vt:lpstr>  </vt:lpstr>
      <vt:lpstr>CT增强示：主胰管明显、广泛性扩张，胰管内有细小结节</vt:lpstr>
      <vt:lpstr> </vt:lpstr>
      <vt:lpstr>CT示：胰头见葡萄串样囊实性占位 </vt:lpstr>
      <vt:lpstr>CT增强示主胰管扩张明显</vt:lpstr>
      <vt:lpstr>肿瘤囊性成分凸向十二指肠内，引起十二指肠乳头肿大</vt:lpstr>
      <vt:lpstr>幻灯片 38</vt:lpstr>
      <vt:lpstr>幻灯片 39</vt:lpstr>
      <vt:lpstr> </vt:lpstr>
      <vt:lpstr>  鉴别诊断</vt:lpstr>
      <vt:lpstr>幻灯片 42</vt:lpstr>
      <vt:lpstr>小结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胰腺常见囊性肿瘤的CT表现及鉴别诊断</dc:title>
  <dc:creator>Administrator</dc:creator>
  <cp:lastModifiedBy>Administrator</cp:lastModifiedBy>
  <cp:revision>22</cp:revision>
  <dcterms:created xsi:type="dcterms:W3CDTF">2013-12-08T03:38:55Z</dcterms:created>
  <dcterms:modified xsi:type="dcterms:W3CDTF">2015-01-20T03:46:07Z</dcterms:modified>
</cp:coreProperties>
</file>