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 snapToGrid="0" snapToObjects="1">
      <p:cViewPr varScale="1">
        <p:scale>
          <a:sx n="81" d="100"/>
          <a:sy n="81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11" Type="http://schemas.openxmlformats.org/officeDocument/2006/relationships/image" Target="../media/image48.jpg"/><Relationship Id="rId5" Type="http://schemas.openxmlformats.org/officeDocument/2006/relationships/image" Target="../media/image42.jpg"/><Relationship Id="rId10" Type="http://schemas.openxmlformats.org/officeDocument/2006/relationships/image" Target="../media/image47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170145" cy="1745105"/>
          </a:xfrm>
        </p:spPr>
        <p:txBody>
          <a:bodyPr/>
          <a:lstStyle/>
          <a:p>
            <a:r>
              <a:rPr kumimoji="1" lang="zh-CN" altLang="en-US" sz="4800" dirty="0"/>
              <a:t>中国肌骨医学影像论坛</a:t>
            </a:r>
            <a:r>
              <a:rPr kumimoji="1" lang="en-US" altLang="zh-CN" sz="4800" dirty="0"/>
              <a:t>2017</a:t>
            </a:r>
            <a:r>
              <a:rPr kumimoji="1" lang="zh-CN" altLang="en-US" sz="4800" dirty="0"/>
              <a:t>年度病例讨论</a:t>
            </a:r>
            <a:r>
              <a:rPr kumimoji="1" lang="en-US" altLang="zh-CN" sz="4800" dirty="0"/>
              <a:t>1</a:t>
            </a:r>
            <a:endParaRPr kumimoji="1"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54955" y="4072843"/>
            <a:ext cx="8825658" cy="1339416"/>
          </a:xfrm>
        </p:spPr>
        <p:txBody>
          <a:bodyPr>
            <a:normAutofit fontScale="92500" lnSpcReduction="20000"/>
          </a:bodyPr>
          <a:lstStyle/>
          <a:p>
            <a:r>
              <a:rPr kumimoji="1" lang="zh-CN" altLang="en-US" sz="2800" dirty="0"/>
              <a:t>河南省人民医院影像中心   关舒元</a:t>
            </a:r>
          </a:p>
          <a:p>
            <a:r>
              <a:rPr kumimoji="1" lang="zh-CN" altLang="en-US" sz="2800" dirty="0"/>
              <a:t>是否本人主持讨论（是）</a:t>
            </a:r>
          </a:p>
          <a:p>
            <a:r>
              <a:rPr kumimoji="1" lang="zh-CN" altLang="en-US" sz="2800" dirty="0"/>
              <a:t>是否同意上传公众号（是）   </a:t>
            </a:r>
          </a:p>
        </p:txBody>
      </p:sp>
    </p:spTree>
    <p:extLst>
      <p:ext uri="{BB962C8B-B14F-4D97-AF65-F5344CB8AC3E}">
        <p14:creationId xmlns:p14="http://schemas.microsoft.com/office/powerpoint/2010/main" val="158795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0600" y="279400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磁共振</a:t>
            </a:r>
            <a:r>
              <a:rPr kumimoji="1" lang="en-US" altLang="zh-CN" dirty="0"/>
              <a:t>T1</a:t>
            </a:r>
            <a:r>
              <a:rPr kumimoji="1" lang="zh-CN" altLang="en-US" dirty="0"/>
              <a:t>压脂冠位平扫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168400"/>
            <a:ext cx="4914900" cy="4914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168400"/>
            <a:ext cx="4914900" cy="4914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168400"/>
            <a:ext cx="49149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7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0600" y="279400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磁共振</a:t>
            </a:r>
            <a:r>
              <a:rPr kumimoji="1" lang="en-US" altLang="zh-CN" dirty="0"/>
              <a:t>T1</a:t>
            </a:r>
            <a:r>
              <a:rPr kumimoji="1" lang="zh-CN" altLang="en-US" dirty="0"/>
              <a:t>压脂冠位平扫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9" y="984249"/>
            <a:ext cx="4711700" cy="4711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15" y="1000125"/>
            <a:ext cx="4711700" cy="4711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4" y="984249"/>
            <a:ext cx="4721225" cy="4721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41"/>
          <a:stretch/>
        </p:blipFill>
        <p:spPr>
          <a:xfrm>
            <a:off x="8512627" y="993774"/>
            <a:ext cx="2660196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1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3" y="686354"/>
            <a:ext cx="4777362" cy="2806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18" y="725722"/>
            <a:ext cx="4731829" cy="27799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89" y="687013"/>
            <a:ext cx="4805462" cy="28232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22" y="700199"/>
            <a:ext cx="4696300" cy="27590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0"/>
          <a:stretch/>
        </p:blipFill>
        <p:spPr>
          <a:xfrm>
            <a:off x="9334224" y="687415"/>
            <a:ext cx="2455898" cy="28152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3" y="3588900"/>
            <a:ext cx="4783712" cy="28104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18" y="3588900"/>
            <a:ext cx="4757229" cy="27948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50" y="3617638"/>
            <a:ext cx="4785940" cy="2811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"/>
          <a:stretch/>
        </p:blipFill>
        <p:spPr>
          <a:xfrm>
            <a:off x="7113344" y="3590910"/>
            <a:ext cx="4643227" cy="28293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8"/>
          <a:stretch/>
        </p:blipFill>
        <p:spPr>
          <a:xfrm>
            <a:off x="9332326" y="3617638"/>
            <a:ext cx="2457796" cy="279555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41400" y="127000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磁共振</a:t>
            </a:r>
            <a:r>
              <a:rPr kumimoji="1" lang="en-US" altLang="zh-CN" dirty="0"/>
              <a:t>T1</a:t>
            </a:r>
            <a:r>
              <a:rPr kumimoji="1" lang="zh-CN" altLang="en-US" dirty="0"/>
              <a:t>压脂增强</a:t>
            </a:r>
          </a:p>
        </p:txBody>
      </p:sp>
    </p:spTree>
    <p:extLst>
      <p:ext uri="{BB962C8B-B14F-4D97-AF65-F5344CB8AC3E}">
        <p14:creationId xmlns:p14="http://schemas.microsoft.com/office/powerpoint/2010/main" val="198567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8700" y="152400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磁共振</a:t>
            </a:r>
            <a:r>
              <a:rPr kumimoji="1" lang="en-US" altLang="zh-CN" dirty="0"/>
              <a:t>T1</a:t>
            </a:r>
            <a:r>
              <a:rPr kumimoji="1" lang="zh-CN" altLang="en-US" dirty="0"/>
              <a:t>压脂增强冠状位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029732"/>
            <a:ext cx="5002768" cy="50027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14" y="1029732"/>
            <a:ext cx="5002768" cy="5002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84" y="1029732"/>
            <a:ext cx="4991616" cy="499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4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1130300"/>
            <a:ext cx="5270500" cy="527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3" y="1130300"/>
            <a:ext cx="5270500" cy="527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1130300"/>
            <a:ext cx="5270500" cy="5270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5200" y="393700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磁共振</a:t>
            </a:r>
            <a:r>
              <a:rPr kumimoji="1" lang="en-US" altLang="zh-CN" dirty="0"/>
              <a:t>T1</a:t>
            </a:r>
            <a:r>
              <a:rPr kumimoji="1" lang="zh-CN" altLang="en-US" dirty="0"/>
              <a:t>压脂增强冠状位</a:t>
            </a:r>
          </a:p>
        </p:txBody>
      </p:sp>
    </p:spTree>
    <p:extLst>
      <p:ext uri="{BB962C8B-B14F-4D97-AF65-F5344CB8AC3E}">
        <p14:creationId xmlns:p14="http://schemas.microsoft.com/office/powerpoint/2010/main" val="143539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12385" y="2599035"/>
            <a:ext cx="29901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考虑？</a:t>
            </a:r>
            <a:endParaRPr lang="zh-CN" altLang="en-US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72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63227D-7C5F-4CA4-9CF0-4C51CE24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0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讨论：股骨近端肿瘤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股骨近端的肿瘤并不少见，王臻统计的</a:t>
            </a:r>
            <a:r>
              <a:rPr lang="en-US" altLang="zh-CN" sz="2800" dirty="0"/>
              <a:t>2982</a:t>
            </a:r>
            <a:r>
              <a:rPr lang="zh-CN" altLang="en-US" sz="2800" dirty="0"/>
              <a:t>例骨肿瘤和肿瘤样病变中，股骨近端有</a:t>
            </a:r>
            <a:r>
              <a:rPr lang="en-US" altLang="zh-CN" sz="2800" dirty="0"/>
              <a:t>153</a:t>
            </a:r>
            <a:r>
              <a:rPr lang="zh-CN" altLang="en-US" sz="2800" dirty="0"/>
              <a:t>例，占</a:t>
            </a:r>
            <a:r>
              <a:rPr lang="en-US" altLang="zh-CN" sz="2800" dirty="0"/>
              <a:t>5.13%.</a:t>
            </a:r>
            <a:r>
              <a:rPr lang="zh-CN" altLang="en-US" sz="2800" dirty="0"/>
              <a:t>其中良性</a:t>
            </a:r>
            <a:r>
              <a:rPr lang="en-US" altLang="zh-CN" sz="2800" dirty="0"/>
              <a:t>34.0%(52</a:t>
            </a:r>
            <a:r>
              <a:rPr lang="zh-CN" altLang="en-US" sz="2800" dirty="0"/>
              <a:t>例）、骨原发恶性</a:t>
            </a:r>
            <a:r>
              <a:rPr lang="en-US" altLang="zh-CN" sz="2800" dirty="0"/>
              <a:t>27.45</a:t>
            </a:r>
            <a:r>
              <a:rPr lang="zh-CN" altLang="en-US" sz="2800" dirty="0"/>
              <a:t>％</a:t>
            </a:r>
            <a:r>
              <a:rPr lang="en-US" altLang="zh-CN" sz="2800" dirty="0"/>
              <a:t>(42</a:t>
            </a:r>
            <a:r>
              <a:rPr lang="zh-CN" altLang="en-US" sz="2800" dirty="0"/>
              <a:t>例）、肿瘤样病变</a:t>
            </a:r>
            <a:r>
              <a:rPr lang="en-US" altLang="zh-CN" sz="2800" dirty="0"/>
              <a:t>34.0%(52</a:t>
            </a:r>
            <a:r>
              <a:rPr lang="zh-CN" altLang="en-US" sz="2800" dirty="0"/>
              <a:t>例）、转移</a:t>
            </a:r>
            <a:r>
              <a:rPr lang="en-US" altLang="zh-CN" sz="2800" dirty="0"/>
              <a:t>4.6%(7</a:t>
            </a:r>
            <a:r>
              <a:rPr lang="zh-CN" altLang="en-US" sz="2800" dirty="0"/>
              <a:t>例</a:t>
            </a:r>
            <a:r>
              <a:rPr lang="en-US" altLang="zh-CN" sz="2800" dirty="0"/>
              <a:t>)</a:t>
            </a:r>
            <a:r>
              <a:rPr lang="zh-CN" altLang="en-US" sz="2800" dirty="0"/>
              <a:t>。范顺武统计的</a:t>
            </a:r>
            <a:r>
              <a:rPr lang="en-US" altLang="zh-CN" sz="2800" dirty="0"/>
              <a:t>152 </a:t>
            </a:r>
            <a:r>
              <a:rPr lang="zh-CN" altLang="en-US" sz="2800" dirty="0"/>
              <a:t>例股骨近端肿瘤中，良性</a:t>
            </a:r>
            <a:r>
              <a:rPr lang="en-US" altLang="zh-CN" sz="2800" dirty="0"/>
              <a:t>28.9% (44</a:t>
            </a:r>
            <a:r>
              <a:rPr lang="zh-CN" altLang="en-US" sz="2800" dirty="0"/>
              <a:t>例）、恶性</a:t>
            </a:r>
            <a:r>
              <a:rPr lang="en-US" altLang="zh-CN" sz="2800" dirty="0"/>
              <a:t>14.5% (22</a:t>
            </a:r>
            <a:r>
              <a:rPr lang="zh-CN" altLang="en-US" sz="2800" dirty="0"/>
              <a:t>例）、肿瘤样病变</a:t>
            </a:r>
            <a:r>
              <a:rPr lang="en-US" altLang="zh-CN" sz="2800" dirty="0"/>
              <a:t>52.0% (79</a:t>
            </a:r>
            <a:r>
              <a:rPr lang="zh-CN" altLang="en-US" sz="2800" dirty="0"/>
              <a:t>例）、转移</a:t>
            </a:r>
            <a:r>
              <a:rPr lang="en-US" altLang="zh-CN" sz="2800" dirty="0"/>
              <a:t>4.6% (7</a:t>
            </a:r>
            <a:r>
              <a:rPr lang="zh-CN" altLang="en-US" sz="2800" dirty="0"/>
              <a:t>例）。 </a:t>
            </a:r>
          </a:p>
          <a:p>
            <a:endParaRPr kumimoji="1"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6326372" y="6535750"/>
            <a:ext cx="5028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400" dirty="0">
                <a:solidFill>
                  <a:prstClr val="white"/>
                </a:solidFill>
              </a:rPr>
              <a:t>丁建平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骨与软组织肿瘤影像诊断学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人民卫生出版社</a:t>
            </a:r>
            <a:r>
              <a:rPr kumimoji="1" lang="en-US" altLang="zh-CN" sz="1400" dirty="0">
                <a:solidFill>
                  <a:prstClr val="white"/>
                </a:solidFill>
              </a:rPr>
              <a:t>,2009,313</a:t>
            </a:r>
            <a:endParaRPr kumimoji="1" lang="zh-CN" alt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95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讨论：股骨近端肿瘤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600" dirty="0"/>
              <a:t>【</a:t>
            </a:r>
            <a:r>
              <a:rPr lang="zh-CN" altLang="en-US" sz="2600" dirty="0"/>
              <a:t>病种和发病率</a:t>
            </a:r>
            <a:r>
              <a:rPr lang="en-US" altLang="zh-CN" sz="2600" dirty="0"/>
              <a:t>】</a:t>
            </a:r>
            <a:endParaRPr lang="zh-CN" altLang="en-US" sz="2600" dirty="0"/>
          </a:p>
          <a:p>
            <a:r>
              <a:rPr lang="zh-CN" altLang="en-US" sz="2600" dirty="0"/>
              <a:t>股骨近端肿瘤种类众多，文献报道有</a:t>
            </a:r>
            <a:r>
              <a:rPr lang="en-US" altLang="zh-CN" sz="2600" dirty="0"/>
              <a:t>30</a:t>
            </a:r>
            <a:r>
              <a:rPr lang="zh-CN" altLang="en-US" sz="2600" dirty="0"/>
              <a:t>余种，王臻、范顺武、李开华和丁建平等统计的</a:t>
            </a:r>
            <a:r>
              <a:rPr lang="en-US" altLang="zh-CN" sz="2600" dirty="0"/>
              <a:t>835</a:t>
            </a:r>
            <a:r>
              <a:rPr lang="zh-CN" altLang="en-US" sz="2600" dirty="0"/>
              <a:t>例股骨近端骨肿瘤中，</a:t>
            </a:r>
            <a:r>
              <a:rPr lang="zh-CN" altLang="en-US" sz="2600" dirty="0">
                <a:solidFill>
                  <a:srgbClr val="FF0000"/>
                </a:solidFill>
              </a:rPr>
              <a:t>前</a:t>
            </a:r>
            <a:r>
              <a:rPr lang="en-US" altLang="zh-CN" sz="2600" dirty="0">
                <a:solidFill>
                  <a:srgbClr val="FF0000"/>
                </a:solidFill>
              </a:rPr>
              <a:t>5</a:t>
            </a:r>
            <a:r>
              <a:rPr lang="zh-CN" altLang="en-US" sz="2600" dirty="0">
                <a:solidFill>
                  <a:srgbClr val="FF0000"/>
                </a:solidFill>
              </a:rPr>
              <a:t>位分别是骨囊肿、骨纤维异常增殖症、转移瘤、骨巨细胞瘤和骨软骨瘤</a:t>
            </a:r>
            <a:r>
              <a:rPr lang="zh-CN" altLang="en-US" sz="2600" dirty="0"/>
              <a:t>， 共占</a:t>
            </a:r>
            <a:r>
              <a:rPr lang="en-US" altLang="zh-CN" sz="2600" dirty="0"/>
              <a:t>62.64%</a:t>
            </a:r>
            <a:r>
              <a:rPr lang="zh-CN" altLang="en-US" sz="2600" dirty="0"/>
              <a:t>；其次为骨肉瘤、动脉瘤样骨囊肿、软骨肉瘤、成软骨细胞瘤、嗜酸性肉芽肿和恶性纤维组织细胞瘤，共计</a:t>
            </a:r>
            <a:r>
              <a:rPr lang="en-US" altLang="zh-CN" sz="2600" dirty="0"/>
              <a:t>82.64%(</a:t>
            </a:r>
            <a:r>
              <a:rPr lang="zh-CN" altLang="en-US" sz="2600" dirty="0"/>
              <a:t>图</a:t>
            </a:r>
            <a:r>
              <a:rPr lang="en-US" altLang="zh-CN" sz="2600" dirty="0"/>
              <a:t>19-2-1)</a:t>
            </a:r>
            <a:r>
              <a:rPr lang="zh-CN" altLang="en-US" sz="2600" dirty="0"/>
              <a:t>。 另外少见的还有骨样骨瘤、良性纤维组织细胞瘤、骨化性纤维瘤、恶性淋巴瘤、软骨瘤、神经鞘瘤、软骨粘液样纤维瘤、血管瘤、非骨化性纤维瘤、骨髓瘤、</a:t>
            </a:r>
            <a:r>
              <a:rPr lang="en-US" altLang="zh-CN" sz="2600" dirty="0"/>
              <a:t>Ewing</a:t>
            </a:r>
            <a:r>
              <a:rPr lang="zh-CN" altLang="en-US" sz="2600" dirty="0"/>
              <a:t>肉瘤等。 </a:t>
            </a:r>
            <a:endParaRPr kumimoji="1" lang="zh-CN" altLang="en-US" sz="2600" dirty="0"/>
          </a:p>
        </p:txBody>
      </p:sp>
      <p:sp>
        <p:nvSpPr>
          <p:cNvPr id="4" name="文本框 3"/>
          <p:cNvSpPr txBox="1"/>
          <p:nvPr/>
        </p:nvSpPr>
        <p:spPr>
          <a:xfrm>
            <a:off x="6326372" y="6535750"/>
            <a:ext cx="5028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400" dirty="0">
                <a:solidFill>
                  <a:prstClr val="white"/>
                </a:solidFill>
              </a:rPr>
              <a:t>丁建平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骨与软组织肿瘤影像诊断学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人民卫生出版社</a:t>
            </a:r>
            <a:r>
              <a:rPr kumimoji="1" lang="en-US" altLang="zh-CN" sz="1400" dirty="0">
                <a:solidFill>
                  <a:prstClr val="white"/>
                </a:solidFill>
              </a:rPr>
              <a:t>,2009,313</a:t>
            </a:r>
            <a:endParaRPr kumimoji="1" lang="zh-CN" alt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讨论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933450"/>
            <a:ext cx="7588250" cy="49028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6372" y="6535750"/>
            <a:ext cx="5028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400" dirty="0">
                <a:solidFill>
                  <a:prstClr val="white"/>
                </a:solidFill>
              </a:rPr>
              <a:t>丁建平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骨与软组织肿瘤影像诊断学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人民卫生出版社</a:t>
            </a:r>
            <a:r>
              <a:rPr kumimoji="1" lang="en-US" altLang="zh-CN" sz="1400" dirty="0">
                <a:solidFill>
                  <a:prstClr val="white"/>
                </a:solidFill>
              </a:rPr>
              <a:t>,2009,314</a:t>
            </a:r>
            <a:endParaRPr kumimoji="1" lang="zh-CN" alt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病例：男，</a:t>
            </a:r>
            <a:r>
              <a:rPr kumimoji="1" lang="en-US" altLang="zh-CN" dirty="0"/>
              <a:t>18</a:t>
            </a:r>
            <a:r>
              <a:rPr kumimoji="1" lang="zh-CN" altLang="en-US" dirty="0"/>
              <a:t>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2800" dirty="0"/>
              <a:t>主诉：右髋及右膝部疼痛</a:t>
            </a:r>
            <a:r>
              <a:rPr kumimoji="1" lang="en-US" altLang="zh-CN" sz="2800" dirty="0"/>
              <a:t>3</a:t>
            </a:r>
            <a:r>
              <a:rPr kumimoji="1" lang="zh-CN" altLang="en-US" sz="2800" dirty="0"/>
              <a:t>月余</a:t>
            </a:r>
          </a:p>
          <a:p>
            <a:r>
              <a:rPr kumimoji="1" lang="zh-CN" altLang="en-US" sz="2800" dirty="0"/>
              <a:t>现病史：</a:t>
            </a:r>
            <a:r>
              <a:rPr kumimoji="1" lang="en-US" altLang="zh-CN" sz="2800" dirty="0"/>
              <a:t>3</a:t>
            </a:r>
            <a:r>
              <a:rPr kumimoji="1" lang="zh-CN" altLang="en-US" sz="2800" dirty="0"/>
              <a:t>月前打球时自觉右大腿肌肉拉伤后右髋及右膝部疼痛，自服“活血化瘀”类药物（具体不详）后自觉疼痛缓解，</a:t>
            </a:r>
            <a:r>
              <a:rPr kumimoji="1" lang="en-US" altLang="zh-CN" sz="2800" dirty="0"/>
              <a:t>2</a:t>
            </a:r>
            <a:r>
              <a:rPr kumimoji="1" lang="zh-CN" altLang="en-US" sz="2800" dirty="0"/>
              <a:t>月前打球时再次扭伤，右髋及右膝部疼痛明显，行走时疼痛加重，自服药物治疗，效果不佳，遂来诊。</a:t>
            </a:r>
          </a:p>
        </p:txBody>
      </p:sp>
    </p:spTree>
    <p:extLst>
      <p:ext uri="{BB962C8B-B14F-4D97-AF65-F5344CB8AC3E}">
        <p14:creationId xmlns:p14="http://schemas.microsoft.com/office/powerpoint/2010/main" val="2034942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讨论：股骨近端肿瘤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【</a:t>
            </a:r>
            <a:r>
              <a:rPr lang="zh-CN" altLang="en-US" sz="2800" dirty="0"/>
              <a:t>年龄特点</a:t>
            </a:r>
            <a:r>
              <a:rPr lang="en-US" altLang="zh-CN" sz="2800" dirty="0"/>
              <a:t>】</a:t>
            </a:r>
            <a:endParaRPr lang="zh-CN" altLang="en-US" sz="2800" dirty="0"/>
          </a:p>
          <a:p>
            <a:r>
              <a:rPr lang="zh-CN" altLang="en-US" sz="2800" dirty="0"/>
              <a:t>股骨近端常见肿瘤的好发年龄见图</a:t>
            </a:r>
            <a:r>
              <a:rPr lang="en-US" altLang="zh-CN" sz="2800" dirty="0"/>
              <a:t>19-2-2</a:t>
            </a:r>
            <a:r>
              <a:rPr lang="zh-CN" altLang="en-US" sz="2800" dirty="0"/>
              <a:t>。 </a:t>
            </a:r>
          </a:p>
          <a:p>
            <a:r>
              <a:rPr lang="en-US" altLang="zh-CN" sz="2800" dirty="0"/>
              <a:t>10~20</a:t>
            </a:r>
            <a:r>
              <a:rPr lang="zh-CN" altLang="en-US" sz="2800" dirty="0"/>
              <a:t>岁之间的病变有骨囊肿、骨软骨瘤、骨纤维异常增殖症、骨肉瘤、成软骨细胞瘤、骨样骨瘤和动脉瘤样骨囊肿，巨细胞瘤则集中于</a:t>
            </a:r>
            <a:r>
              <a:rPr lang="en-US" altLang="zh-CN" sz="2800" dirty="0"/>
              <a:t>21~40</a:t>
            </a:r>
            <a:r>
              <a:rPr lang="zh-CN" altLang="en-US" sz="2800" dirty="0"/>
              <a:t>岁，纤维肉瘤均匀分布于</a:t>
            </a:r>
            <a:r>
              <a:rPr lang="en-US" altLang="zh-CN" sz="2800" dirty="0"/>
              <a:t>15-60</a:t>
            </a:r>
            <a:r>
              <a:rPr lang="zh-CN" altLang="en-US" sz="2800" dirty="0"/>
              <a:t>岁之间，软骨肉瘤年龄较大，多分布于</a:t>
            </a:r>
            <a:r>
              <a:rPr lang="en-US" altLang="zh-CN" sz="2800" dirty="0"/>
              <a:t>30-70</a:t>
            </a:r>
            <a:r>
              <a:rPr lang="zh-CN" altLang="en-US" sz="2800" dirty="0"/>
              <a:t>岁之间，但分布不集中，转移瘤年龄最大。</a:t>
            </a:r>
            <a:endParaRPr kumimoji="1"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6326372" y="6535750"/>
            <a:ext cx="5028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400" dirty="0">
                <a:solidFill>
                  <a:prstClr val="white"/>
                </a:solidFill>
              </a:rPr>
              <a:t>丁建平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骨与软组织肿瘤影像诊断学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人民卫生出版社</a:t>
            </a:r>
            <a:r>
              <a:rPr kumimoji="1" lang="en-US" altLang="zh-CN" sz="1400" dirty="0">
                <a:solidFill>
                  <a:prstClr val="white"/>
                </a:solidFill>
              </a:rPr>
              <a:t>,2009,313</a:t>
            </a:r>
            <a:endParaRPr kumimoji="1" lang="zh-CN" alt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讨论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26372" y="6535750"/>
            <a:ext cx="5028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400" dirty="0">
                <a:solidFill>
                  <a:prstClr val="white"/>
                </a:solidFill>
              </a:rPr>
              <a:t>丁建平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骨与软组织肿瘤影像诊断学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人民卫生出版社</a:t>
            </a:r>
            <a:r>
              <a:rPr kumimoji="1" lang="en-US" altLang="zh-CN" sz="1400" dirty="0">
                <a:solidFill>
                  <a:prstClr val="white"/>
                </a:solidFill>
              </a:rPr>
              <a:t>,2009,314</a:t>
            </a:r>
            <a:endParaRPr kumimoji="1"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16" y="1117600"/>
            <a:ext cx="7663884" cy="46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40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讨论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26372" y="6535750"/>
            <a:ext cx="5028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400" dirty="0">
                <a:solidFill>
                  <a:prstClr val="white"/>
                </a:solidFill>
              </a:rPr>
              <a:t>丁建平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骨与软组织肿瘤影像诊断学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人民卫生出版社</a:t>
            </a:r>
            <a:r>
              <a:rPr kumimoji="1" lang="en-US" altLang="zh-CN" sz="1400" dirty="0">
                <a:solidFill>
                  <a:prstClr val="white"/>
                </a:solidFill>
              </a:rPr>
              <a:t>,2009,314</a:t>
            </a:r>
            <a:endParaRPr kumimoji="1" lang="zh-CN" altLang="en-US" sz="1400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034" y="1422400"/>
            <a:ext cx="85725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4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讨论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51" y="1460500"/>
            <a:ext cx="8618641" cy="4203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26372" y="6535750"/>
            <a:ext cx="5028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400" dirty="0">
                <a:solidFill>
                  <a:prstClr val="white"/>
                </a:solidFill>
              </a:rPr>
              <a:t>丁建平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骨与软组织肿瘤影像诊断学</a:t>
            </a:r>
            <a:r>
              <a:rPr kumimoji="1" lang="en-US" altLang="zh-CN" sz="1400" dirty="0">
                <a:solidFill>
                  <a:prstClr val="white"/>
                </a:solidFill>
              </a:rPr>
              <a:t>,</a:t>
            </a:r>
            <a:r>
              <a:rPr kumimoji="1" lang="zh-CN" altLang="en-US" sz="1400" dirty="0">
                <a:solidFill>
                  <a:prstClr val="white"/>
                </a:solidFill>
              </a:rPr>
              <a:t>人民卫生出版社</a:t>
            </a:r>
            <a:r>
              <a:rPr kumimoji="1" lang="en-US" altLang="zh-CN" sz="1400" dirty="0">
                <a:solidFill>
                  <a:prstClr val="white"/>
                </a:solidFill>
              </a:rPr>
              <a:t>,2009,315</a:t>
            </a:r>
            <a:endParaRPr kumimoji="1" lang="zh-CN" alt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42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骨肉瘤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dirty="0"/>
              <a:t>【</a:t>
            </a:r>
            <a:r>
              <a:rPr kumimoji="1" lang="zh-CN" altLang="en-US" sz="2800" dirty="0"/>
              <a:t>诊断提示</a:t>
            </a:r>
            <a:r>
              <a:rPr kumimoji="1" lang="en-US" altLang="zh-CN" sz="2800" dirty="0"/>
              <a:t>】</a:t>
            </a:r>
            <a:endParaRPr kumimoji="1" lang="zh-CN" altLang="en-US" sz="2800" dirty="0"/>
          </a:p>
          <a:p>
            <a:r>
              <a:rPr kumimoji="1" lang="zh-CN" altLang="en-US" sz="2800" dirty="0"/>
              <a:t>表现典型的中心型骨肉瘤具有边界不清的骨质破坏，形态不同的肿瘤骨（斑片状、团块状、针状等）、软组织肿块和侵袭性骨膜新生骨等征象；分化不同，决定瘤骨的多少、骨膜反应的种类，并依次分为不同的类型。骨旁型骨肉瘤表现为皮质周围高密度团块，与皮质间可见透亮间隔，特征明显。其他类型的骨肉瘤，组织结构不同，影像表现差别很大。</a:t>
            </a:r>
          </a:p>
        </p:txBody>
      </p:sp>
    </p:spTree>
    <p:extLst>
      <p:ext uri="{BB962C8B-B14F-4D97-AF65-F5344CB8AC3E}">
        <p14:creationId xmlns:p14="http://schemas.microsoft.com/office/powerpoint/2010/main" val="447806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骨肉瘤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dirty="0"/>
              <a:t>【</a:t>
            </a:r>
            <a:r>
              <a:rPr kumimoji="1" lang="zh-CN" altLang="en-US" sz="2800" dirty="0"/>
              <a:t>鉴别诊断</a:t>
            </a:r>
            <a:r>
              <a:rPr kumimoji="1" lang="en-US" altLang="zh-CN" sz="2800" dirty="0"/>
              <a:t>】</a:t>
            </a:r>
            <a:endParaRPr kumimoji="1" lang="zh-CN" altLang="en-US" sz="2800" dirty="0"/>
          </a:p>
          <a:p>
            <a:r>
              <a:rPr kumimoji="1" lang="en-US" altLang="zh-CN" sz="2800" dirty="0"/>
              <a:t>1</a:t>
            </a:r>
            <a:r>
              <a:rPr kumimoji="1" lang="zh-CN" altLang="en-US" sz="2800" dirty="0"/>
              <a:t>、软骨肉瘤：年龄一般较大，一般无瘤骨，可有形态各异的软骨钙化，骨膜反应也较少。</a:t>
            </a:r>
          </a:p>
          <a:p>
            <a:r>
              <a:rPr kumimoji="1" lang="en-US" altLang="zh-CN" sz="2800" dirty="0"/>
              <a:t>2</a:t>
            </a:r>
            <a:r>
              <a:rPr kumimoji="1" lang="zh-CN" altLang="en-US" sz="2800" dirty="0"/>
              <a:t>、转移瘤：多与溶骨性骨肉瘤相似，但年龄较大，软组织肿块较小或无，缺少骨膜反应，有原发灶时诊断更为容易。</a:t>
            </a:r>
          </a:p>
        </p:txBody>
      </p:sp>
    </p:spTree>
    <p:extLst>
      <p:ext uri="{BB962C8B-B14F-4D97-AF65-F5344CB8AC3E}">
        <p14:creationId xmlns:p14="http://schemas.microsoft.com/office/powerpoint/2010/main" val="1496961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骨巨细胞瘤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3200" dirty="0"/>
              <a:t>【</a:t>
            </a:r>
            <a:r>
              <a:rPr kumimoji="1" lang="zh-CN" altLang="en-US" sz="3200" dirty="0"/>
              <a:t>诊断提示</a:t>
            </a:r>
            <a:r>
              <a:rPr kumimoji="1" lang="en-US" altLang="zh-CN" sz="3200" dirty="0"/>
              <a:t>】</a:t>
            </a:r>
            <a:endParaRPr kumimoji="1" lang="zh-CN" altLang="en-US" sz="3200" dirty="0"/>
          </a:p>
          <a:p>
            <a:r>
              <a:rPr kumimoji="1" lang="zh-CN" altLang="en-US" sz="3200" dirty="0"/>
              <a:t>股骨近端的骨巨细胞瘤起于骨端外侧关节面下，或位于大转子，膨胀一般较轻，偏心，边界清楚，无边缘硬化，病灶内无钙化，但可有残留骨嵴。内容多为实性，增强扫描有明显强化。</a:t>
            </a:r>
          </a:p>
        </p:txBody>
      </p:sp>
    </p:spTree>
    <p:extLst>
      <p:ext uri="{BB962C8B-B14F-4D97-AF65-F5344CB8AC3E}">
        <p14:creationId xmlns:p14="http://schemas.microsoft.com/office/powerpoint/2010/main" val="1660484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骨巨细胞瘤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dirty="0"/>
              <a:t>【</a:t>
            </a:r>
            <a:r>
              <a:rPr kumimoji="1" lang="zh-CN" altLang="en-US" sz="2800" dirty="0"/>
              <a:t>鉴别诊断</a:t>
            </a:r>
            <a:r>
              <a:rPr kumimoji="1" lang="en-US" altLang="zh-CN" sz="2800" dirty="0"/>
              <a:t>】</a:t>
            </a:r>
            <a:endParaRPr kumimoji="1" lang="zh-CN" altLang="en-US" sz="2800" dirty="0"/>
          </a:p>
          <a:p>
            <a:r>
              <a:rPr kumimoji="1" lang="en-US" altLang="zh-CN" sz="2800" dirty="0"/>
              <a:t>1</a:t>
            </a:r>
            <a:r>
              <a:rPr kumimoji="1" lang="zh-CN" altLang="en-US" sz="2800" dirty="0"/>
              <a:t>、成软骨细胞瘤：年龄低，病灶位于骨骺，膨胀轻，边界清楚有硬化，灶内斑点、条、弧状钙化，灶周骨髓水肿等可鉴别诊断。</a:t>
            </a:r>
          </a:p>
          <a:p>
            <a:r>
              <a:rPr kumimoji="1" lang="en-US" altLang="zh-CN" sz="2800" dirty="0"/>
              <a:t>2</a:t>
            </a:r>
            <a:r>
              <a:rPr kumimoji="1" lang="zh-CN" altLang="en-US" sz="2800" dirty="0"/>
              <a:t>、骨纤维异常增殖症：病变多不达到关节面下，也不局限于大转子，破坏区模糊或有钙化，边缘硬化。</a:t>
            </a:r>
          </a:p>
        </p:txBody>
      </p:sp>
    </p:spTree>
    <p:extLst>
      <p:ext uri="{BB962C8B-B14F-4D97-AF65-F5344CB8AC3E}">
        <p14:creationId xmlns:p14="http://schemas.microsoft.com/office/powerpoint/2010/main" val="1219351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良性纤维组织细胞瘤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dirty="0"/>
              <a:t>【</a:t>
            </a:r>
            <a:r>
              <a:rPr kumimoji="1" lang="zh-CN" altLang="en-US" sz="2800" dirty="0"/>
              <a:t>诊断提示</a:t>
            </a:r>
            <a:r>
              <a:rPr kumimoji="1" lang="en-US" altLang="zh-CN" sz="2800" dirty="0"/>
              <a:t>】</a:t>
            </a:r>
            <a:endParaRPr kumimoji="1" lang="zh-CN" altLang="en-US" sz="2800" dirty="0"/>
          </a:p>
          <a:p>
            <a:r>
              <a:rPr kumimoji="1" lang="zh-CN" altLang="en-US" sz="2800" dirty="0"/>
              <a:t>发生于股骨近端的良性纤维组织细胞瘤多见于股骨的骨端或干骺区，</a:t>
            </a:r>
            <a:r>
              <a:rPr kumimoji="1" lang="en-US" altLang="zh-CN" sz="2800" dirty="0"/>
              <a:t>20~50</a:t>
            </a:r>
            <a:r>
              <a:rPr kumimoji="1" lang="zh-CN" altLang="en-US" sz="2800" dirty="0"/>
              <a:t>岁多见，为边界清楚的骨质破坏，偏心多见，大多有硬化边，内残存骨嵴，组织含纤维成分，密度接近软组织，</a:t>
            </a:r>
            <a:r>
              <a:rPr kumimoji="1" lang="en-US" altLang="zh-CN" sz="2800" dirty="0"/>
              <a:t>T1WI</a:t>
            </a:r>
            <a:r>
              <a:rPr kumimoji="1" lang="zh-CN" altLang="en-US" sz="2800" dirty="0"/>
              <a:t>中等或偏低信号，</a:t>
            </a:r>
            <a:r>
              <a:rPr kumimoji="1" lang="en-US" altLang="zh-CN" sz="2800" dirty="0"/>
              <a:t>T2WI</a:t>
            </a:r>
            <a:r>
              <a:rPr kumimoji="1" lang="zh-CN" altLang="en-US" sz="2800" dirty="0"/>
              <a:t>中等偏高信号，一般没有骨膜反应，少数病变具有侵袭性，可穿透皮质引起骨膜反应和软组织肿块。</a:t>
            </a:r>
          </a:p>
        </p:txBody>
      </p:sp>
    </p:spTree>
    <p:extLst>
      <p:ext uri="{BB962C8B-B14F-4D97-AF65-F5344CB8AC3E}">
        <p14:creationId xmlns:p14="http://schemas.microsoft.com/office/powerpoint/2010/main" val="208939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良性纤维组织细胞瘤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dirty="0"/>
              <a:t>【</a:t>
            </a:r>
            <a:r>
              <a:rPr kumimoji="1" lang="zh-CN" altLang="en-US" sz="2800" dirty="0"/>
              <a:t>鉴别诊断</a:t>
            </a:r>
            <a:r>
              <a:rPr kumimoji="1" lang="en-US" altLang="zh-CN" sz="2800" dirty="0"/>
              <a:t>】</a:t>
            </a:r>
            <a:endParaRPr kumimoji="1" lang="zh-CN" altLang="en-US" sz="2800" dirty="0"/>
          </a:p>
          <a:p>
            <a:r>
              <a:rPr kumimoji="1" lang="zh-CN" altLang="en-US" sz="2800" dirty="0"/>
              <a:t>在骨端与骨巨细胞瘤相似，后者多无硬化边缘，且膨胀较之明显，</a:t>
            </a:r>
            <a:r>
              <a:rPr kumimoji="1" lang="en-US" altLang="zh-CN" sz="2800" dirty="0"/>
              <a:t>T2WI</a:t>
            </a:r>
            <a:r>
              <a:rPr kumimoji="1" lang="zh-CN" altLang="en-US" sz="2800" dirty="0"/>
              <a:t>的信号较高。骨端的成软骨细胞瘤可利用内部的钙化和下方的骨膜反应进行鉴别。在干骺区要区别非骨化性纤维瘤，后者发病年龄较小，多在</a:t>
            </a:r>
            <a:r>
              <a:rPr kumimoji="1" lang="en-US" altLang="zh-CN" sz="2800" dirty="0"/>
              <a:t>20</a:t>
            </a:r>
            <a:r>
              <a:rPr kumimoji="1" lang="zh-CN" altLang="en-US" sz="2800" dirty="0"/>
              <a:t>岁以下，有学者认为，对非骨化性纤维瘤来说，其不典型的发生部位可能提示良性纤维组织细胞瘤。内部出现钙化时与骨纤维异常增殖症不易鉴别。</a:t>
            </a:r>
          </a:p>
        </p:txBody>
      </p:sp>
    </p:spTree>
    <p:extLst>
      <p:ext uri="{BB962C8B-B14F-4D97-AF65-F5344CB8AC3E}">
        <p14:creationId xmlns:p14="http://schemas.microsoft.com/office/powerpoint/2010/main" val="51790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0" y="355600"/>
            <a:ext cx="7251700" cy="6146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73200" y="5715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/>
              <a:t>平片</a:t>
            </a:r>
          </a:p>
        </p:txBody>
      </p:sp>
    </p:spTree>
    <p:extLst>
      <p:ext uri="{BB962C8B-B14F-4D97-AF65-F5344CB8AC3E}">
        <p14:creationId xmlns:p14="http://schemas.microsoft.com/office/powerpoint/2010/main" val="453127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骨纤维异常增殖症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4293" y="1853248"/>
            <a:ext cx="956806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dirty="0"/>
              <a:t>【</a:t>
            </a:r>
            <a:r>
              <a:rPr kumimoji="1" lang="zh-CN" altLang="en-US" sz="2800" dirty="0"/>
              <a:t>诊断提示</a:t>
            </a:r>
            <a:r>
              <a:rPr kumimoji="1" lang="en-US" altLang="zh-CN" sz="2800" dirty="0"/>
              <a:t>】</a:t>
            </a:r>
            <a:endParaRPr kumimoji="1" lang="zh-CN" altLang="en-US" sz="2800" dirty="0"/>
          </a:p>
          <a:p>
            <a:r>
              <a:rPr kumimoji="1" lang="zh-CN" altLang="en-US" sz="2800" dirty="0"/>
              <a:t>纤维结构不良又称纤维异常增殖症，发生于股骨近端时多位于股骨颈部，表现多为髓腔内囊性膨胀性病变，也可呈丝瓜瓤或虫蚀样病变，边缘硬化，骨皮质变薄，骨骼可弯曲变形。病变内成骨程度越高，则密度越高，硬化越明显；典型者呈现特征性的磨砂玻璃样表现。</a:t>
            </a:r>
            <a:r>
              <a:rPr kumimoji="1" lang="en-US" altLang="zh-CN" sz="2800" dirty="0"/>
              <a:t>T1WI</a:t>
            </a:r>
            <a:r>
              <a:rPr kumimoji="1" lang="zh-CN" altLang="en-US" sz="2800" dirty="0"/>
              <a:t>呈中低信号，</a:t>
            </a:r>
            <a:r>
              <a:rPr kumimoji="1" lang="en-US" altLang="zh-CN" sz="2800" dirty="0"/>
              <a:t>T2WI</a:t>
            </a:r>
            <a:r>
              <a:rPr kumimoji="1" lang="zh-CN" altLang="en-US" sz="2800" dirty="0"/>
              <a:t>呈中高信号且不均匀，周边硬化缘均为低信号。</a:t>
            </a:r>
          </a:p>
        </p:txBody>
      </p:sp>
    </p:spTree>
    <p:extLst>
      <p:ext uri="{BB962C8B-B14F-4D97-AF65-F5344CB8AC3E}">
        <p14:creationId xmlns:p14="http://schemas.microsoft.com/office/powerpoint/2010/main" val="755039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骨纤维异常增殖症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312" y="2052918"/>
            <a:ext cx="941228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dirty="0"/>
              <a:t>【</a:t>
            </a:r>
            <a:r>
              <a:rPr kumimoji="1" lang="zh-CN" altLang="en-US" sz="2800" dirty="0"/>
              <a:t>鉴别诊断</a:t>
            </a:r>
            <a:r>
              <a:rPr kumimoji="1" lang="en-US" altLang="zh-CN" sz="2800" dirty="0"/>
              <a:t>】</a:t>
            </a:r>
            <a:endParaRPr kumimoji="1" lang="zh-CN" altLang="en-US" sz="2800" dirty="0"/>
          </a:p>
          <a:p>
            <a:r>
              <a:rPr kumimoji="1" lang="en-US" altLang="zh-CN" sz="2800" dirty="0"/>
              <a:t>1</a:t>
            </a:r>
            <a:r>
              <a:rPr kumimoji="1" lang="zh-CN" altLang="en-US" sz="2800" dirty="0"/>
              <a:t>、骨巨细胞瘤：多位于骨端关节面下方，呈偏心性骨质破坏，无磨砂玻璃样改变和硬化缘。</a:t>
            </a:r>
          </a:p>
          <a:p>
            <a:r>
              <a:rPr kumimoji="1" lang="en-US" altLang="zh-CN" sz="2800" dirty="0"/>
              <a:t>2</a:t>
            </a:r>
            <a:r>
              <a:rPr kumimoji="1" lang="zh-CN" altLang="en-US" sz="2800" dirty="0"/>
              <a:t>、嗜酸性肉芽肿：为溶骨样改变，无磨玻璃样改变，边缘硬化，边缘骨嵴互相重叠可呈洞套洞样外观，皮质外可出现骨膜反应或骨包壳。</a:t>
            </a:r>
          </a:p>
        </p:txBody>
      </p:sp>
    </p:spTree>
    <p:extLst>
      <p:ext uri="{BB962C8B-B14F-4D97-AF65-F5344CB8AC3E}">
        <p14:creationId xmlns:p14="http://schemas.microsoft.com/office/powerpoint/2010/main" val="465451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021" cy="68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9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5517" t="11172" r="13008" b="11952"/>
          <a:stretch/>
        </p:blipFill>
        <p:spPr>
          <a:xfrm>
            <a:off x="1485898" y="1028701"/>
            <a:ext cx="4392387" cy="46209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7437" t="10687" b="15697"/>
          <a:stretch/>
        </p:blipFill>
        <p:spPr>
          <a:xfrm>
            <a:off x="5878285" y="1028701"/>
            <a:ext cx="4798395" cy="463731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85898" y="444500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CT</a:t>
            </a:r>
            <a:r>
              <a:rPr kumimoji="1" lang="zh-CN" altLang="en-US" dirty="0"/>
              <a:t>冠状位重建</a:t>
            </a:r>
          </a:p>
        </p:txBody>
      </p:sp>
    </p:spTree>
    <p:extLst>
      <p:ext uri="{BB962C8B-B14F-4D97-AF65-F5344CB8AC3E}">
        <p14:creationId xmlns:p14="http://schemas.microsoft.com/office/powerpoint/2010/main" val="74192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4" y="1008068"/>
            <a:ext cx="4992325" cy="48847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99" y="1008068"/>
            <a:ext cx="5175738" cy="48847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58900" y="4826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CT</a:t>
            </a:r>
            <a:r>
              <a:rPr kumimoji="1" lang="zh-CN" altLang="en-US" dirty="0"/>
              <a:t>平扫</a:t>
            </a:r>
          </a:p>
        </p:txBody>
      </p:sp>
    </p:spTree>
    <p:extLst>
      <p:ext uri="{BB962C8B-B14F-4D97-AF65-F5344CB8AC3E}">
        <p14:creationId xmlns:p14="http://schemas.microsoft.com/office/powerpoint/2010/main" val="119868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27" y="1017030"/>
            <a:ext cx="4686722" cy="48365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39750" y="4953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CT</a:t>
            </a:r>
            <a:r>
              <a:rPr kumimoji="1" lang="zh-CN" altLang="en-US" dirty="0"/>
              <a:t>平扫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49" y="1017031"/>
            <a:ext cx="4753495" cy="48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4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66800"/>
            <a:ext cx="4959350" cy="50939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066800"/>
            <a:ext cx="4826000" cy="50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6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2" y="3628586"/>
            <a:ext cx="5274553" cy="3098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36" y="790496"/>
            <a:ext cx="4878777" cy="28662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9300" y="2286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磁共振</a:t>
            </a:r>
            <a:r>
              <a:rPr kumimoji="1" lang="en-US" altLang="zh-CN" dirty="0"/>
              <a:t>T1</a:t>
            </a:r>
            <a:r>
              <a:rPr kumimoji="1" lang="zh-CN" altLang="en-US" dirty="0"/>
              <a:t>平扫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96" y="3656777"/>
            <a:ext cx="5254693" cy="30871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12" y="3645109"/>
            <a:ext cx="5274553" cy="3098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79" y="799773"/>
            <a:ext cx="4878776" cy="28662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52" y="799773"/>
            <a:ext cx="4862985" cy="28570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51"/>
          <a:stretch/>
        </p:blipFill>
        <p:spPr>
          <a:xfrm>
            <a:off x="8411529" y="3628586"/>
            <a:ext cx="2794357" cy="30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0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5400" y="3810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磁共振</a:t>
            </a:r>
            <a:r>
              <a:rPr kumimoji="1" lang="en-US" altLang="zh-CN" dirty="0"/>
              <a:t>T2</a:t>
            </a:r>
            <a:r>
              <a:rPr kumimoji="1" lang="zh-CN" altLang="en-US" dirty="0"/>
              <a:t>压脂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882650"/>
            <a:ext cx="4928681" cy="2895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56" y="872012"/>
            <a:ext cx="4982723" cy="2927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74" y="859053"/>
            <a:ext cx="4982722" cy="29273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32" y="903762"/>
            <a:ext cx="5053974" cy="29692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4"/>
          <a:stretch/>
        </p:blipFill>
        <p:spPr>
          <a:xfrm>
            <a:off x="9014159" y="903760"/>
            <a:ext cx="2601450" cy="2886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8" y="3771900"/>
            <a:ext cx="4928681" cy="2895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93" y="3771900"/>
            <a:ext cx="4928680" cy="2895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74" y="3828790"/>
            <a:ext cx="4809787" cy="2825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98" y="3820636"/>
            <a:ext cx="4845723" cy="28468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070"/>
          <a:stretch/>
        </p:blipFill>
        <p:spPr>
          <a:xfrm>
            <a:off x="9036167" y="3771900"/>
            <a:ext cx="2552702" cy="27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87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离子</Template>
  <TotalTime>10</TotalTime>
  <Words>1315</Words>
  <Application>Microsoft Office PowerPoint</Application>
  <PresentationFormat>宽屏</PresentationFormat>
  <Paragraphs>66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宋体</vt:lpstr>
      <vt:lpstr>Arial</vt:lpstr>
      <vt:lpstr>Century Gothic</vt:lpstr>
      <vt:lpstr>Wingdings 3</vt:lpstr>
      <vt:lpstr>离子</vt:lpstr>
      <vt:lpstr>中国肌骨医学影像论坛2017年度病例讨论1</vt:lpstr>
      <vt:lpstr>病例：男，18岁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讨论：股骨近端肿瘤</vt:lpstr>
      <vt:lpstr>讨论：股骨近端肿瘤</vt:lpstr>
      <vt:lpstr>讨论</vt:lpstr>
      <vt:lpstr>讨论：股骨近端肿瘤</vt:lpstr>
      <vt:lpstr>讨论</vt:lpstr>
      <vt:lpstr>讨论</vt:lpstr>
      <vt:lpstr>讨论</vt:lpstr>
      <vt:lpstr>骨肉瘤</vt:lpstr>
      <vt:lpstr>骨肉瘤</vt:lpstr>
      <vt:lpstr>骨巨细胞瘤</vt:lpstr>
      <vt:lpstr>骨巨细胞瘤</vt:lpstr>
      <vt:lpstr>良性纤维组织细胞瘤</vt:lpstr>
      <vt:lpstr>良性纤维组织细胞瘤</vt:lpstr>
      <vt:lpstr>骨纤维异常增殖症</vt:lpstr>
      <vt:lpstr>骨纤维异常增殖症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echogsy@qq.com</dc:creator>
  <cp:lastModifiedBy>Admin</cp:lastModifiedBy>
  <cp:revision>3</cp:revision>
  <dcterms:created xsi:type="dcterms:W3CDTF">2017-11-14T13:57:52Z</dcterms:created>
  <dcterms:modified xsi:type="dcterms:W3CDTF">2017-11-19T10:19:19Z</dcterms:modified>
</cp:coreProperties>
</file>