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7" r:id="rId2"/>
    <p:sldId id="483" r:id="rId3"/>
    <p:sldId id="331" r:id="rId4"/>
    <p:sldId id="367" r:id="rId5"/>
    <p:sldId id="372" r:id="rId6"/>
    <p:sldId id="482" r:id="rId7"/>
    <p:sldId id="374" r:id="rId8"/>
    <p:sldId id="375" r:id="rId9"/>
    <p:sldId id="462" r:id="rId10"/>
    <p:sldId id="376" r:id="rId11"/>
    <p:sldId id="488" r:id="rId12"/>
    <p:sldId id="489" r:id="rId13"/>
    <p:sldId id="490" r:id="rId14"/>
    <p:sldId id="491" r:id="rId15"/>
    <p:sldId id="492" r:id="rId16"/>
    <p:sldId id="378" r:id="rId17"/>
    <p:sldId id="390" r:id="rId18"/>
    <p:sldId id="391" r:id="rId19"/>
    <p:sldId id="484" r:id="rId20"/>
    <p:sldId id="485" r:id="rId21"/>
    <p:sldId id="486" r:id="rId22"/>
    <p:sldId id="487" r:id="rId23"/>
    <p:sldId id="392" r:id="rId24"/>
    <p:sldId id="393" r:id="rId25"/>
    <p:sldId id="394" r:id="rId26"/>
    <p:sldId id="322" r:id="rId27"/>
    <p:sldId id="323" r:id="rId28"/>
    <p:sldId id="478" r:id="rId29"/>
    <p:sldId id="479" r:id="rId30"/>
    <p:sldId id="480" r:id="rId31"/>
    <p:sldId id="481" r:id="rId32"/>
    <p:sldId id="343" r:id="rId33"/>
    <p:sldId id="327" r:id="rId34"/>
    <p:sldId id="328" r:id="rId3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bg2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bg2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bg2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bg2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bg2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800" b="1" kern="1200">
        <a:solidFill>
          <a:schemeClr val="bg2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800" b="1" kern="1200">
        <a:solidFill>
          <a:schemeClr val="bg2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800" b="1" kern="1200">
        <a:solidFill>
          <a:schemeClr val="bg2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800" b="1" kern="1200">
        <a:solidFill>
          <a:schemeClr val="bg2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6" autoAdjust="0"/>
    <p:restoredTop sz="94718" autoAdjust="0"/>
  </p:normalViewPr>
  <p:slideViewPr>
    <p:cSldViewPr>
      <p:cViewPr varScale="1">
        <p:scale>
          <a:sx n="68" d="100"/>
          <a:sy n="68" d="100"/>
        </p:scale>
        <p:origin x="-5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D29DD-E4AD-455C-9203-799044F10E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7A777-90D7-43C6-957B-1590C6D430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DC185-2BBA-4058-8942-699982515E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755ED-34BF-4ED3-8397-5F82D7A692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58FD7-17DA-454E-8997-BD88FADD3D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5318D-1BC0-4CF9-ACE2-C17D590748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9DEEB-8166-4284-A05F-42DFE5EBFB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1B417-A8BC-4A88-93E8-C9022157C8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87291-D8ED-43C0-AB96-3A32110BAB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32C3B-E8B5-40B5-8B42-5EE596D817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8528F-5949-4A8C-B556-ACC4E68484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E9FD9E7-1138-4897-B4A6-27D5618661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zh-CN" dirty="0" smtClean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mtClean="0"/>
          </a:p>
        </p:txBody>
      </p:sp>
      <p:pic>
        <p:nvPicPr>
          <p:cNvPr id="2052" name="图片 11" descr="多媒体模版 原尺寸图定稿-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-304800" y="3976370"/>
            <a:ext cx="8077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zh-CN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脊柱膨胀性骨破坏病变的</a:t>
            </a:r>
            <a:endParaRPr lang="en-US" altLang="zh-CN" sz="48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CT</a:t>
            </a:r>
            <a:r>
              <a:rPr lang="zh-CN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、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MRI</a:t>
            </a:r>
            <a:r>
              <a:rPr lang="zh-CN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影像</a:t>
            </a:r>
            <a:r>
              <a: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分析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400800" y="5434721"/>
            <a:ext cx="2411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zh-CN" altLang="en-US" sz="2000" b="0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b="0" dirty="0">
                <a:solidFill>
                  <a:schemeClr val="bg1"/>
                </a:solidFill>
              </a:rPr>
              <a:t>涂占海</a:t>
            </a:r>
          </a:p>
          <a:p>
            <a:pPr algn="ctr"/>
            <a:endParaRPr lang="en-US" altLang="zh-CN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 l="11794" r="21376"/>
          <a:stretch>
            <a:fillRect/>
          </a:stretch>
        </p:blipFill>
        <p:spPr bwMode="auto">
          <a:xfrm>
            <a:off x="304800" y="0"/>
            <a:ext cx="25908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/>
          <a:srcRect l="11794" r="13513"/>
          <a:stretch>
            <a:fillRect/>
          </a:stretch>
        </p:blipFill>
        <p:spPr bwMode="auto">
          <a:xfrm>
            <a:off x="3124200" y="0"/>
            <a:ext cx="28956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4"/>
          <a:srcRect l="15724" r="17691"/>
          <a:stretch>
            <a:fillRect/>
          </a:stretch>
        </p:blipFill>
        <p:spPr bwMode="auto">
          <a:xfrm>
            <a:off x="6324600" y="0"/>
            <a:ext cx="25812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5"/>
          <a:srcRect b="24753"/>
          <a:stretch>
            <a:fillRect/>
          </a:stretch>
        </p:blipFill>
        <p:spPr bwMode="auto">
          <a:xfrm>
            <a:off x="2743200" y="3962400"/>
            <a:ext cx="38766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93"/>
            <a:ext cx="4187825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833"/>
            <a:ext cx="42497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3057525"/>
            <a:ext cx="7858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6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" y="66675"/>
            <a:ext cx="8809037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6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-3175"/>
            <a:ext cx="87725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63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-554038"/>
            <a:ext cx="8851900" cy="797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83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-3175"/>
            <a:ext cx="795655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4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8229600" cy="4572000"/>
          </a:xfrm>
        </p:spPr>
        <p:txBody>
          <a:bodyPr/>
          <a:lstStyle/>
          <a:p>
            <a:r>
              <a:rPr lang="zh-CN" altLang="en-US" sz="2400" dirty="0" smtClean="0">
                <a:solidFill>
                  <a:schemeClr val="bg1"/>
                </a:solidFill>
              </a:rPr>
              <a:t>部位：多</a:t>
            </a:r>
            <a:r>
              <a:rPr lang="zh-CN" altLang="en-US" sz="2400" b="1" dirty="0" smtClean="0">
                <a:solidFill>
                  <a:srgbClr val="FFFF00"/>
                </a:solidFill>
              </a:rPr>
              <a:t>起源于椎体，向附件发展</a:t>
            </a:r>
          </a:p>
          <a:p>
            <a:r>
              <a:rPr lang="zh-CN" altLang="en-US" sz="2400" dirty="0" smtClean="0">
                <a:solidFill>
                  <a:schemeClr val="bg1"/>
                </a:solidFill>
              </a:rPr>
              <a:t>单纯溶骨、</a:t>
            </a:r>
            <a:r>
              <a:rPr lang="zh-CN" altLang="en-US" sz="2400" b="1" kern="1200" dirty="0" smtClean="0">
                <a:solidFill>
                  <a:srgbClr val="FFFF00"/>
                </a:solidFill>
                <a:latin typeface="Arial" charset="0"/>
                <a:ea typeface="宋体" pitchFamily="2" charset="-122"/>
              </a:rPr>
              <a:t>偏心</a:t>
            </a:r>
            <a:r>
              <a:rPr lang="zh-CN" altLang="en-US" sz="2400" dirty="0" smtClean="0">
                <a:solidFill>
                  <a:srgbClr val="FFFFFF"/>
                </a:solidFill>
              </a:rPr>
              <a:t>、</a:t>
            </a:r>
            <a:r>
              <a:rPr lang="zh-CN" altLang="en-US" sz="2400" dirty="0" smtClean="0">
                <a:solidFill>
                  <a:schemeClr val="bg1"/>
                </a:solidFill>
              </a:rPr>
              <a:t>膨胀，椎体变扁时向前后呈</a:t>
            </a:r>
            <a:r>
              <a:rPr lang="zh-CN" altLang="en-US" sz="2400" b="1" dirty="0" smtClean="0">
                <a:solidFill>
                  <a:srgbClr val="FFFF00"/>
                </a:solidFill>
              </a:rPr>
              <a:t>哑铃状</a:t>
            </a:r>
            <a:r>
              <a:rPr lang="zh-CN" altLang="en-US" sz="2400" dirty="0" smtClean="0">
                <a:solidFill>
                  <a:schemeClr val="bg1"/>
                </a:solidFill>
              </a:rPr>
              <a:t>肿胀较为特征</a:t>
            </a:r>
          </a:p>
          <a:p>
            <a:r>
              <a:rPr lang="zh-CN" altLang="en-US" sz="2400" dirty="0" smtClean="0">
                <a:solidFill>
                  <a:schemeClr val="bg1"/>
                </a:solidFill>
              </a:rPr>
              <a:t>骨包壳，延至骨皮质中断，无周围反应性硬化及基质钙化，椎间盘常不受侵</a:t>
            </a:r>
          </a:p>
          <a:p>
            <a:r>
              <a:rPr lang="zh-CN" altLang="en-US" sz="2400" dirty="0" smtClean="0">
                <a:solidFill>
                  <a:schemeClr val="bg1"/>
                </a:solidFill>
              </a:rPr>
              <a:t>出血或继发</a:t>
            </a:r>
            <a:r>
              <a:rPr lang="en-US" altLang="zh-CN" sz="2400" dirty="0" smtClean="0">
                <a:solidFill>
                  <a:schemeClr val="bg1"/>
                </a:solidFill>
              </a:rPr>
              <a:t>ABC</a:t>
            </a:r>
            <a:r>
              <a:rPr lang="zh-CN" altLang="en-US" sz="2400" dirty="0" smtClean="0">
                <a:solidFill>
                  <a:schemeClr val="bg1"/>
                </a:solidFill>
              </a:rPr>
              <a:t>，单房或多发液</a:t>
            </a:r>
            <a:r>
              <a:rPr lang="en-US" altLang="zh-CN" sz="2400" dirty="0" smtClean="0">
                <a:solidFill>
                  <a:schemeClr val="bg1"/>
                </a:solidFill>
              </a:rPr>
              <a:t>-</a:t>
            </a:r>
            <a:r>
              <a:rPr lang="zh-CN" altLang="en-US" sz="2400" dirty="0" smtClean="0">
                <a:solidFill>
                  <a:schemeClr val="bg1"/>
                </a:solidFill>
              </a:rPr>
              <a:t>液平面</a:t>
            </a:r>
          </a:p>
          <a:p>
            <a:r>
              <a:rPr lang="zh-CN" altLang="en-US" sz="2400" dirty="0" smtClean="0">
                <a:solidFill>
                  <a:schemeClr val="bg1"/>
                </a:solidFill>
              </a:rPr>
              <a:t>鉴别：⑴转移瘤：椎体合并附件破坏时与骨巨相似，但后者膨胀明显，年龄偏小，周围软组织改变轻微；</a:t>
            </a:r>
          </a:p>
          <a:p>
            <a:pPr>
              <a:buFont typeface="Arial" charset="0"/>
              <a:buNone/>
            </a:pPr>
            <a:r>
              <a:rPr lang="zh-CN" altLang="en-US" sz="2400" dirty="0" smtClean="0">
                <a:solidFill>
                  <a:schemeClr val="bg1"/>
                </a:solidFill>
              </a:rPr>
              <a:t>                   </a:t>
            </a:r>
            <a:r>
              <a:rPr lang="en-US" altLang="en-US" sz="2400" dirty="0" smtClean="0">
                <a:solidFill>
                  <a:schemeClr val="bg1"/>
                </a:solidFill>
              </a:rPr>
              <a:t>⑵</a:t>
            </a:r>
            <a:r>
              <a:rPr lang="en-US" altLang="zh-CN" sz="2400" dirty="0" smtClean="0">
                <a:solidFill>
                  <a:schemeClr val="bg1"/>
                </a:solidFill>
              </a:rPr>
              <a:t>ABC</a:t>
            </a:r>
            <a:r>
              <a:rPr lang="zh-CN" altLang="en-US" sz="2400" dirty="0" smtClean="0">
                <a:solidFill>
                  <a:schemeClr val="bg1"/>
                </a:solidFill>
              </a:rPr>
              <a:t>：二者都有膨胀，骨巨以椎体为中心，年龄偏大，</a:t>
            </a:r>
            <a:r>
              <a:rPr lang="en-US" altLang="zh-CN" sz="2400" dirty="0" smtClean="0">
                <a:solidFill>
                  <a:schemeClr val="bg1"/>
                </a:solidFill>
              </a:rPr>
              <a:t>ABC</a:t>
            </a:r>
            <a:r>
              <a:rPr lang="zh-CN" altLang="en-US" sz="2400" dirty="0" smtClean="0">
                <a:solidFill>
                  <a:schemeClr val="bg1"/>
                </a:solidFill>
              </a:rPr>
              <a:t>多在附件，年龄偏小，具有液性密度或信号</a:t>
            </a:r>
          </a:p>
          <a:p>
            <a:endParaRPr lang="en-US" altLang="zh-CN" sz="2400" dirty="0" smtClean="0">
              <a:solidFill>
                <a:schemeClr val="bg1"/>
              </a:solidFill>
            </a:endParaRP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2514600" y="762000"/>
            <a:ext cx="4095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</a:rPr>
              <a:t>骨巨细胞瘤</a:t>
            </a:r>
            <a:r>
              <a:rPr lang="zh-CN" altLang="en-US" sz="4400" dirty="0">
                <a:solidFill>
                  <a:srgbClr val="FFFF00"/>
                </a:solidFill>
              </a:rPr>
              <a:t>要点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t="11880" b="12871"/>
          <a:stretch>
            <a:fillRect/>
          </a:stretch>
        </p:blipFill>
        <p:spPr bwMode="auto">
          <a:xfrm>
            <a:off x="990600" y="609600"/>
            <a:ext cx="38766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 t="15842" b="8911"/>
          <a:stretch>
            <a:fillRect/>
          </a:stretch>
        </p:blipFill>
        <p:spPr bwMode="auto">
          <a:xfrm>
            <a:off x="4953000" y="609600"/>
            <a:ext cx="38766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/>
          <a:srcRect t="13861" b="13861"/>
          <a:stretch>
            <a:fillRect/>
          </a:stretch>
        </p:blipFill>
        <p:spPr bwMode="auto">
          <a:xfrm>
            <a:off x="990600" y="3581400"/>
            <a:ext cx="38766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/>
          <a:srcRect t="17822" b="10892"/>
          <a:stretch>
            <a:fillRect/>
          </a:stretch>
        </p:blipFill>
        <p:spPr bwMode="auto">
          <a:xfrm>
            <a:off x="4953000" y="3581400"/>
            <a:ext cx="3876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04800" y="3048000"/>
            <a:ext cx="611188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r>
              <a:rPr lang="en-US" altLang="zh-CN"/>
              <a:t>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t="5940" b="18813"/>
          <a:stretch>
            <a:fillRect/>
          </a:stretch>
        </p:blipFill>
        <p:spPr bwMode="auto">
          <a:xfrm>
            <a:off x="2667000" y="838200"/>
            <a:ext cx="38766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 t="11880" b="14851"/>
          <a:stretch>
            <a:fillRect/>
          </a:stretch>
        </p:blipFill>
        <p:spPr bwMode="auto">
          <a:xfrm>
            <a:off x="685800" y="3810000"/>
            <a:ext cx="3876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 t="11880" b="14851"/>
          <a:stretch>
            <a:fillRect/>
          </a:stretch>
        </p:blipFill>
        <p:spPr bwMode="auto">
          <a:xfrm>
            <a:off x="4953000" y="3810000"/>
            <a:ext cx="3876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342"/>
            <a:ext cx="51752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44813"/>
            <a:ext cx="5224463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400" y="449580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/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34445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7092" t="5637" r="2744" b="3703"/>
          <a:stretch>
            <a:fillRect/>
          </a:stretch>
        </p:blipFill>
        <p:spPr bwMode="auto">
          <a:xfrm>
            <a:off x="2743200" y="0"/>
            <a:ext cx="6234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85800" y="1524000"/>
            <a:ext cx="8540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>
                <a:solidFill>
                  <a:srgbClr val="FFFFFF"/>
                </a:solidFill>
              </a:rPr>
              <a:t>脊柱大体解剖</a:t>
            </a:r>
          </a:p>
        </p:txBody>
      </p:sp>
    </p:spTree>
    <p:extLst>
      <p:ext uri="{BB962C8B-B14F-4D97-AF65-F5344CB8AC3E}">
        <p14:creationId xmlns:p14="http://schemas.microsoft.com/office/powerpoint/2010/main" val="2052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2" y="1219200"/>
            <a:ext cx="3627437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30" y="1527175"/>
            <a:ext cx="5254625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20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52268"/>
            <a:ext cx="3816350" cy="57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852268"/>
            <a:ext cx="381635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8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08" y="36342"/>
            <a:ext cx="3871913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342"/>
            <a:ext cx="3871913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59835"/>
            <a:ext cx="264636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2" y="4159836"/>
            <a:ext cx="26574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30040"/>
            <a:ext cx="26574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37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1440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1440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205068" y="541020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/>
              <a:t>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28600"/>
            <a:ext cx="3152775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28600"/>
            <a:ext cx="3152775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429000"/>
            <a:ext cx="3152775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3429000"/>
            <a:ext cx="3152775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部位：好发于脊柱</a:t>
            </a:r>
            <a:r>
              <a:rPr lang="zh-CN" altLang="en-US" sz="2400" b="1" dirty="0" smtClean="0">
                <a:solidFill>
                  <a:srgbClr val="FFFF00"/>
                </a:solidFill>
              </a:rPr>
              <a:t>中线</a:t>
            </a:r>
            <a:r>
              <a:rPr lang="zh-CN" altLang="en-US" sz="2400" dirty="0" smtClean="0">
                <a:solidFill>
                  <a:schemeClr val="bg1"/>
                </a:solidFill>
              </a:rPr>
              <a:t>两端：骶骨</a:t>
            </a:r>
            <a:r>
              <a:rPr lang="en-US" altLang="zh-CN" sz="2400" b="1" dirty="0" smtClean="0">
                <a:solidFill>
                  <a:srgbClr val="FFFF00"/>
                </a:solidFill>
              </a:rPr>
              <a:t>S3-5</a:t>
            </a:r>
            <a:r>
              <a:rPr lang="zh-CN" altLang="en-US" sz="2400" dirty="0" smtClean="0">
                <a:solidFill>
                  <a:schemeClr val="bg1"/>
                </a:solidFill>
              </a:rPr>
              <a:t>、颅底斜坡</a:t>
            </a:r>
          </a:p>
          <a:p>
            <a:pPr>
              <a:lnSpc>
                <a:spcPct val="8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膨胀性破坏，椎体形态消失，穿破坏椎间盘延伸至相邻的椎体，椎间隙变窄消失，软组织肿块明显，内有残存骨片和钙化斑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solidFill>
                  <a:schemeClr val="bg1"/>
                </a:solidFill>
              </a:rPr>
              <a:t>MRI</a:t>
            </a:r>
            <a:r>
              <a:rPr lang="zh-CN" altLang="en-US" sz="2400" dirty="0" smtClean="0">
                <a:solidFill>
                  <a:schemeClr val="bg1"/>
                </a:solidFill>
              </a:rPr>
              <a:t>：</a:t>
            </a:r>
            <a:r>
              <a:rPr lang="en-US" altLang="zh-CN" sz="2400" dirty="0" smtClean="0">
                <a:solidFill>
                  <a:schemeClr val="bg1"/>
                </a:solidFill>
              </a:rPr>
              <a:t>T1</a:t>
            </a:r>
            <a:r>
              <a:rPr lang="zh-CN" altLang="en-US" sz="2400" dirty="0" smtClean="0">
                <a:solidFill>
                  <a:schemeClr val="bg1"/>
                </a:solidFill>
              </a:rPr>
              <a:t>为稍高信号，</a:t>
            </a:r>
            <a:r>
              <a:rPr lang="en-US" altLang="zh-CN" sz="2400" b="1" dirty="0" smtClean="0">
                <a:solidFill>
                  <a:srgbClr val="FFFF00"/>
                </a:solidFill>
              </a:rPr>
              <a:t>T2</a:t>
            </a:r>
            <a:r>
              <a:rPr lang="zh-CN" altLang="en-US" sz="2400" b="1" dirty="0" smtClean="0">
                <a:solidFill>
                  <a:srgbClr val="FFFF00"/>
                </a:solidFill>
              </a:rPr>
              <a:t>为明显高信号</a:t>
            </a:r>
            <a:r>
              <a:rPr lang="zh-CN" altLang="en-US" sz="2400" dirty="0" smtClean="0">
                <a:solidFill>
                  <a:schemeClr val="bg1"/>
                </a:solidFill>
              </a:rPr>
              <a:t>，常见病灶内出血或坏死致信号不均匀，增强均匀强化，可见明显低信号纤维性分隔影</a:t>
            </a:r>
          </a:p>
          <a:p>
            <a:pPr>
              <a:lnSpc>
                <a:spcPct val="8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鉴别： ⑴骨巨：年龄低于脊索瘤，部位为</a:t>
            </a:r>
            <a:r>
              <a:rPr lang="en-US" altLang="zh-CN" sz="2400" b="1" dirty="0" smtClean="0">
                <a:solidFill>
                  <a:srgbClr val="FFFF00"/>
                </a:solidFill>
              </a:rPr>
              <a:t>S1-3</a:t>
            </a:r>
            <a:r>
              <a:rPr lang="zh-CN" altLang="en-US" sz="2400" dirty="0" smtClean="0">
                <a:solidFill>
                  <a:schemeClr val="bg1"/>
                </a:solidFill>
              </a:rPr>
              <a:t>，偏侧，其内无钙化；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2400" dirty="0" smtClean="0">
                <a:solidFill>
                  <a:schemeClr val="bg1"/>
                </a:solidFill>
              </a:rPr>
              <a:t>                   ⑵神经源性肿瘤：引起骶管骶孔扩大，沿椎管上下蔓延（脊索瘤则常阻断椎管），压迫骨质，肿块较圆；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2400" dirty="0" smtClean="0">
                <a:solidFill>
                  <a:schemeClr val="bg1"/>
                </a:solidFill>
              </a:rPr>
              <a:t>                   ⑶溶骨性转移瘤：症状明显，病程短，有分节跳跃；脊索瘤则呈内部分节现象，即破坏椎体残留间盘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2971800" y="706438"/>
            <a:ext cx="2978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4400">
                <a:solidFill>
                  <a:schemeClr val="bg1"/>
                </a:solidFill>
              </a:rPr>
              <a:t>脊索瘤</a:t>
            </a:r>
            <a:r>
              <a:rPr lang="zh-CN" altLang="en-US" sz="4400">
                <a:solidFill>
                  <a:srgbClr val="FFFF00"/>
                </a:solidFill>
              </a:rPr>
              <a:t>要点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4598988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1524000"/>
            <a:ext cx="4598987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4267200" y="609600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/>
              <a:t>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/>
          <a:srcRect t="11880" b="10892"/>
          <a:stretch>
            <a:fillRect/>
          </a:stretch>
        </p:blipFill>
        <p:spPr bwMode="auto">
          <a:xfrm>
            <a:off x="304800" y="3886200"/>
            <a:ext cx="38766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/>
          <a:srcRect t="8911" b="13861"/>
          <a:stretch>
            <a:fillRect/>
          </a:stretch>
        </p:blipFill>
        <p:spPr bwMode="auto">
          <a:xfrm>
            <a:off x="4343400" y="3886200"/>
            <a:ext cx="38766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/>
          <a:srcRect l="26338" r="31052"/>
          <a:stretch>
            <a:fillRect/>
          </a:stretch>
        </p:blipFill>
        <p:spPr bwMode="auto">
          <a:xfrm>
            <a:off x="381000" y="152400"/>
            <a:ext cx="4191000" cy="65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/>
          <a:srcRect l="29439" r="27954"/>
          <a:stretch>
            <a:fillRect/>
          </a:stretch>
        </p:blipFill>
        <p:spPr bwMode="auto">
          <a:xfrm>
            <a:off x="4724400" y="152400"/>
            <a:ext cx="4191000" cy="65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0" y="274320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/>
              <a:t>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/>
          <a:srcRect l="25362" r="22975"/>
          <a:stretch>
            <a:fillRect/>
          </a:stretch>
        </p:blipFill>
        <p:spPr bwMode="auto">
          <a:xfrm>
            <a:off x="4724400" y="914400"/>
            <a:ext cx="4191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3"/>
          <a:srcRect l="19725" r="21095"/>
          <a:stretch>
            <a:fillRect/>
          </a:stretch>
        </p:blipFill>
        <p:spPr bwMode="auto">
          <a:xfrm>
            <a:off x="0" y="914400"/>
            <a:ext cx="48006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body" idx="1"/>
          </p:nvPr>
        </p:nvSpPr>
        <p:spPr>
          <a:xfrm>
            <a:off x="755650" y="2332038"/>
            <a:ext cx="8229600" cy="4525962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常规</a:t>
            </a:r>
            <a:r>
              <a:rPr lang="en-US" altLang="zh-CN" dirty="0" smtClean="0">
                <a:solidFill>
                  <a:schemeClr val="bg1"/>
                </a:solidFill>
              </a:rPr>
              <a:t>X</a:t>
            </a:r>
            <a:r>
              <a:rPr lang="zh-CN" altLang="en-US" dirty="0" smtClean="0">
                <a:solidFill>
                  <a:schemeClr val="bg1"/>
                </a:solidFill>
              </a:rPr>
              <a:t>线平片</a:t>
            </a:r>
            <a:r>
              <a:rPr lang="en-US" altLang="zh-CN" dirty="0" smtClean="0">
                <a:solidFill>
                  <a:schemeClr val="bg1"/>
                </a:solidFill>
              </a:rPr>
              <a:t>(</a:t>
            </a:r>
            <a:r>
              <a:rPr lang="zh-CN" altLang="en-US" dirty="0" smtClean="0">
                <a:solidFill>
                  <a:schemeClr val="bg1"/>
                </a:solidFill>
              </a:rPr>
              <a:t>包括</a:t>
            </a:r>
            <a:r>
              <a:rPr lang="en-US" altLang="zh-CN" dirty="0" smtClean="0">
                <a:solidFill>
                  <a:schemeClr val="bg1"/>
                </a:solidFill>
              </a:rPr>
              <a:t>CR</a:t>
            </a:r>
            <a:r>
              <a:rPr lang="zh-CN" altLang="en-US" dirty="0" smtClean="0">
                <a:solidFill>
                  <a:schemeClr val="bg1"/>
                </a:solidFill>
              </a:rPr>
              <a:t>、</a:t>
            </a:r>
            <a:r>
              <a:rPr lang="en-US" altLang="zh-CN" dirty="0" smtClean="0">
                <a:solidFill>
                  <a:schemeClr val="bg1"/>
                </a:solidFill>
              </a:rPr>
              <a:t>DR</a:t>
            </a:r>
            <a:r>
              <a:rPr lang="zh-CN" altLang="en-US" dirty="0" smtClean="0">
                <a:solidFill>
                  <a:schemeClr val="bg1"/>
                </a:solidFill>
              </a:rPr>
              <a:t>数字化成像</a:t>
            </a:r>
            <a:r>
              <a:rPr lang="en-US" altLang="zh-CN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altLang="zh-CN" b="1" dirty="0" smtClean="0">
                <a:solidFill>
                  <a:srgbClr val="FFFF66"/>
                </a:solidFill>
              </a:rPr>
              <a:t>CT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r>
              <a:rPr lang="en-US" altLang="zh-CN" b="1" dirty="0" smtClean="0">
                <a:solidFill>
                  <a:srgbClr val="FFFF66"/>
                </a:solidFill>
              </a:rPr>
              <a:t>MRI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3075" name="Rectangle 3"/>
          <p:cNvSpPr>
            <a:spLocks noGrp="1"/>
          </p:cNvSpPr>
          <p:nvPr>
            <p:ph type="title"/>
          </p:nvPr>
        </p:nvSpPr>
        <p:spPr>
          <a:xfrm>
            <a:off x="539750" y="836613"/>
            <a:ext cx="8229600" cy="1143000"/>
          </a:xfrm>
          <a:noFill/>
        </p:spPr>
        <p:txBody>
          <a:bodyPr/>
          <a:lstStyle/>
          <a:p>
            <a:r>
              <a:rPr lang="zh-CN" altLang="en-US" sz="4000" b="1" dirty="0" smtClean="0">
                <a:solidFill>
                  <a:schemeClr val="bg1"/>
                </a:solidFill>
              </a:rPr>
              <a:t>不同成像技术的应用价值和限度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/>
          <p:cNvPicPr>
            <a:picLocks noChangeAspect="1" noChangeArrowheads="1"/>
          </p:cNvPicPr>
          <p:nvPr/>
        </p:nvPicPr>
        <p:blipFill>
          <a:blip r:embed="rId2"/>
          <a:srcRect l="20653" r="16304"/>
          <a:stretch>
            <a:fillRect/>
          </a:stretch>
        </p:blipFill>
        <p:spPr bwMode="auto">
          <a:xfrm>
            <a:off x="381000" y="381000"/>
            <a:ext cx="44196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7"/>
          <p:cNvPicPr>
            <a:picLocks noChangeAspect="1" noChangeArrowheads="1"/>
          </p:cNvPicPr>
          <p:nvPr/>
        </p:nvPicPr>
        <p:blipFill>
          <a:blip r:embed="rId3"/>
          <a:srcRect l="23900" r="21765"/>
          <a:stretch>
            <a:fillRect/>
          </a:stretch>
        </p:blipFill>
        <p:spPr bwMode="auto">
          <a:xfrm>
            <a:off x="4876800" y="1925638"/>
            <a:ext cx="41132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 rotWithShape="1">
          <a:blip r:embed="rId2"/>
          <a:srcRect l="26511" t="2726" r="10529"/>
          <a:stretch/>
        </p:blipFill>
        <p:spPr bwMode="auto">
          <a:xfrm>
            <a:off x="152400" y="0"/>
            <a:ext cx="2945291" cy="451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5"/>
          <p:cNvPicPr>
            <a:picLocks noChangeAspect="1" noChangeArrowheads="1"/>
          </p:cNvPicPr>
          <p:nvPr/>
        </p:nvPicPr>
        <p:blipFill rotWithShape="1">
          <a:blip r:embed="rId3"/>
          <a:srcRect l="24854" t="2726" r="10529"/>
          <a:stretch/>
        </p:blipFill>
        <p:spPr bwMode="auto">
          <a:xfrm>
            <a:off x="3200399" y="-1"/>
            <a:ext cx="3022799" cy="451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6"/>
          <p:cNvPicPr>
            <a:picLocks noChangeAspect="1" noChangeArrowheads="1"/>
          </p:cNvPicPr>
          <p:nvPr/>
        </p:nvPicPr>
        <p:blipFill rotWithShape="1">
          <a:blip r:embed="rId4"/>
          <a:srcRect l="28754" t="2726" r="9941"/>
          <a:stretch/>
        </p:blipFill>
        <p:spPr bwMode="auto">
          <a:xfrm>
            <a:off x="6318737" y="-1"/>
            <a:ext cx="2867783" cy="451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9" name="Picture 7"/>
          <p:cNvPicPr>
            <a:picLocks noChangeAspect="1" noChangeArrowheads="1"/>
          </p:cNvPicPr>
          <p:nvPr/>
        </p:nvPicPr>
        <p:blipFill>
          <a:blip r:embed="rId5"/>
          <a:srcRect t="12674" b="14900"/>
          <a:stretch>
            <a:fillRect/>
          </a:stretch>
        </p:blipFill>
        <p:spPr bwMode="auto">
          <a:xfrm>
            <a:off x="228600" y="3817034"/>
            <a:ext cx="42402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0" name="Picture 8"/>
          <p:cNvPicPr>
            <a:picLocks noChangeAspect="1" noChangeArrowheads="1"/>
          </p:cNvPicPr>
          <p:nvPr/>
        </p:nvPicPr>
        <p:blipFill>
          <a:blip r:embed="rId5"/>
          <a:srcRect l="15741" t="31714" r="20169" b="18452"/>
          <a:stretch>
            <a:fillRect/>
          </a:stretch>
        </p:blipFill>
        <p:spPr bwMode="auto">
          <a:xfrm>
            <a:off x="4648200" y="3505200"/>
            <a:ext cx="434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好发于腰椎，起于</a:t>
            </a:r>
            <a:r>
              <a:rPr lang="zh-CN" altLang="en-US" sz="2800" b="1" dirty="0" smtClean="0">
                <a:solidFill>
                  <a:srgbClr val="FFFF00"/>
                </a:solidFill>
              </a:rPr>
              <a:t>附件，向椎体后方发展</a:t>
            </a:r>
          </a:p>
          <a:p>
            <a:pPr>
              <a:buFont typeface="Arial" charset="0"/>
              <a:buNone/>
            </a:pPr>
            <a:endParaRPr lang="zh-CN" altLang="en-US" sz="2800" dirty="0" smtClean="0">
              <a:solidFill>
                <a:schemeClr val="bg1"/>
              </a:solidFill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</a:rPr>
              <a:t>膨胀性骨破坏，界清，缺乏骨嵴，骨皮质变薄，也可断裂，形成软组织肿块，肿块周围可见新生骨包壳；</a:t>
            </a:r>
            <a:r>
              <a:rPr lang="en-US" altLang="zh-CN" sz="2800" dirty="0" smtClean="0">
                <a:solidFill>
                  <a:schemeClr val="bg1"/>
                </a:solidFill>
              </a:rPr>
              <a:t>CT</a:t>
            </a:r>
            <a:r>
              <a:rPr lang="zh-CN" altLang="en-US" sz="2800" dirty="0" smtClean="0">
                <a:solidFill>
                  <a:schemeClr val="bg1"/>
                </a:solidFill>
              </a:rPr>
              <a:t>或</a:t>
            </a:r>
            <a:r>
              <a:rPr lang="en-US" altLang="zh-CN" sz="2800" dirty="0" smtClean="0">
                <a:solidFill>
                  <a:schemeClr val="bg1"/>
                </a:solidFill>
              </a:rPr>
              <a:t>MRI</a:t>
            </a:r>
            <a:r>
              <a:rPr lang="zh-CN" altLang="en-US" sz="2800" dirty="0" smtClean="0">
                <a:solidFill>
                  <a:schemeClr val="bg1"/>
                </a:solidFill>
              </a:rPr>
              <a:t>可见</a:t>
            </a:r>
            <a:r>
              <a:rPr lang="zh-CN" altLang="en-US" sz="2800" b="1" dirty="0" smtClean="0">
                <a:solidFill>
                  <a:srgbClr val="FFFF00"/>
                </a:solidFill>
              </a:rPr>
              <a:t>液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-</a:t>
            </a:r>
            <a:r>
              <a:rPr lang="zh-CN" altLang="en-US" sz="2800" b="1" dirty="0" smtClean="0">
                <a:solidFill>
                  <a:srgbClr val="FFFF00"/>
                </a:solidFill>
              </a:rPr>
              <a:t>液平面</a:t>
            </a:r>
          </a:p>
          <a:p>
            <a:endParaRPr lang="zh-CN" altLang="en-US" sz="2800" dirty="0" smtClean="0">
              <a:solidFill>
                <a:schemeClr val="bg1"/>
              </a:solidFill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</a:rPr>
              <a:t>鉴别：骨巨：年龄偏大，病变以椎体为主，其内多为实性成分与</a:t>
            </a:r>
            <a:r>
              <a:rPr lang="en-US" altLang="zh-CN" sz="2800" dirty="0" smtClean="0">
                <a:solidFill>
                  <a:schemeClr val="bg1"/>
                </a:solidFill>
              </a:rPr>
              <a:t>ABC</a:t>
            </a:r>
            <a:r>
              <a:rPr lang="zh-CN" altLang="en-US" sz="2800" dirty="0" smtClean="0">
                <a:solidFill>
                  <a:schemeClr val="bg1"/>
                </a:solidFill>
              </a:rPr>
              <a:t>的多囊状液性信号不同</a:t>
            </a:r>
          </a:p>
          <a:p>
            <a:pPr>
              <a:buFont typeface="Arial" charset="0"/>
              <a:buNone/>
            </a:pPr>
            <a:endParaRPr lang="en-US" altLang="zh-CN" sz="2800" dirty="0" smtClean="0">
              <a:solidFill>
                <a:schemeClr val="bg1"/>
              </a:solidFill>
            </a:endParaRP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2057400" y="762000"/>
            <a:ext cx="5213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4400">
                <a:solidFill>
                  <a:schemeClr val="bg1"/>
                </a:solidFill>
              </a:rPr>
              <a:t>动脉瘤样骨囊肿</a:t>
            </a:r>
            <a:r>
              <a:rPr lang="zh-CN" altLang="en-US" sz="4400">
                <a:solidFill>
                  <a:srgbClr val="FFFF00"/>
                </a:solidFill>
              </a:rPr>
              <a:t>要点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3810000" y="1143000"/>
            <a:ext cx="1387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</a:rPr>
              <a:t>小结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856921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图片 4" descr="多媒体模版 原尺寸图定稿-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标题 1"/>
          <p:cNvSpPr txBox="1">
            <a:spLocks/>
          </p:cNvSpPr>
          <p:nvPr/>
        </p:nvSpPr>
        <p:spPr bwMode="auto">
          <a:xfrm>
            <a:off x="2362200" y="3810000"/>
            <a:ext cx="1714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en-US" altLang="zh-CN" sz="1600" b="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2014-07-18</a:t>
            </a:r>
            <a:endParaRPr lang="en-US" altLang="zh-CN" sz="1600" b="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t="3960" b="6931"/>
          <a:stretch>
            <a:fillRect/>
          </a:stretch>
        </p:blipFill>
        <p:spPr bwMode="auto">
          <a:xfrm>
            <a:off x="1371600" y="152400"/>
            <a:ext cx="38766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 t="3961" b="4950"/>
          <a:stretch>
            <a:fillRect/>
          </a:stretch>
        </p:blipFill>
        <p:spPr bwMode="auto">
          <a:xfrm>
            <a:off x="5267325" y="152400"/>
            <a:ext cx="38766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 b="6931"/>
          <a:stretch>
            <a:fillRect/>
          </a:stretch>
        </p:blipFill>
        <p:spPr bwMode="auto">
          <a:xfrm>
            <a:off x="1371600" y="3276600"/>
            <a:ext cx="38766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/>
          <a:srcRect b="6931"/>
          <a:stretch>
            <a:fillRect/>
          </a:stretch>
        </p:blipFill>
        <p:spPr bwMode="auto">
          <a:xfrm>
            <a:off x="5267325" y="3276600"/>
            <a:ext cx="38766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09600" y="2971800"/>
            <a:ext cx="611188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r>
              <a:rPr lang="en-US" altLang="zh-CN"/>
              <a:t>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/>
          <a:srcRect l="27888" r="31052"/>
          <a:stretch>
            <a:fillRect/>
          </a:stretch>
        </p:blipFill>
        <p:spPr bwMode="auto">
          <a:xfrm>
            <a:off x="304800" y="152400"/>
            <a:ext cx="4038600" cy="65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/>
          <a:srcRect l="29294" r="26549"/>
          <a:stretch>
            <a:fillRect/>
          </a:stretch>
        </p:blipFill>
        <p:spPr bwMode="auto">
          <a:xfrm>
            <a:off x="4572000" y="152400"/>
            <a:ext cx="4343400" cy="65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4191000" y="2987808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0" dirty="0">
                <a:solidFill>
                  <a:srgbClr val="FFFFFF"/>
                </a:solidFill>
                <a:latin typeface="Calibri"/>
                <a:ea typeface="宋体"/>
                <a:cs typeface="+mj-cs"/>
              </a:rPr>
              <a:t>②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/>
          <a:srcRect l="20152" r="23170"/>
          <a:stretch>
            <a:fillRect/>
          </a:stretch>
        </p:blipFill>
        <p:spPr bwMode="auto">
          <a:xfrm>
            <a:off x="381000" y="609600"/>
            <a:ext cx="3429000" cy="60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/>
          <a:srcRect l="17633" r="16872"/>
          <a:stretch>
            <a:fillRect/>
          </a:stretch>
        </p:blipFill>
        <p:spPr bwMode="auto">
          <a:xfrm>
            <a:off x="4267200" y="609600"/>
            <a:ext cx="3962400" cy="60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95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00990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00990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00990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00990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00990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009900"/>
            <a:ext cx="3876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2635250"/>
            <a:ext cx="7921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脊柱骨病</Template>
  <TotalTime>906</TotalTime>
  <Words>440</Words>
  <Application>Microsoft Office PowerPoint</Application>
  <PresentationFormat>全屏显示(4:3)</PresentationFormat>
  <Paragraphs>38</Paragraphs>
  <Slides>34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5" baseType="lpstr">
      <vt:lpstr>Office 主题</vt:lpstr>
      <vt:lpstr>PowerPoint 演示文稿</vt:lpstr>
      <vt:lpstr>PowerPoint 演示文稿</vt:lpstr>
      <vt:lpstr>不同成像技术的应用价值和限度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脊柱</dc:title>
  <dc:subject>原发肿瘤</dc:subject>
  <dc:creator>tutu</dc:creator>
  <cp:lastModifiedBy>User</cp:lastModifiedBy>
  <cp:revision>42</cp:revision>
  <cp:lastPrinted>1601-01-01T00:00:00Z</cp:lastPrinted>
  <dcterms:created xsi:type="dcterms:W3CDTF">1601-01-01T00:00:00Z</dcterms:created>
  <dcterms:modified xsi:type="dcterms:W3CDTF">2014-07-18T23:14:22Z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