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sldIdLst>
    <p:sldId id="288" r:id="rId2"/>
    <p:sldId id="319" r:id="rId3"/>
    <p:sldId id="269" r:id="rId4"/>
    <p:sldId id="265" r:id="rId5"/>
    <p:sldId id="271" r:id="rId6"/>
    <p:sldId id="335" r:id="rId7"/>
    <p:sldId id="270" r:id="rId8"/>
    <p:sldId id="315" r:id="rId9"/>
    <p:sldId id="296" r:id="rId10"/>
    <p:sldId id="347" r:id="rId11"/>
    <p:sldId id="345" r:id="rId12"/>
    <p:sldId id="317" r:id="rId13"/>
    <p:sldId id="344" r:id="rId14"/>
    <p:sldId id="295" r:id="rId15"/>
    <p:sldId id="321" r:id="rId16"/>
    <p:sldId id="275" r:id="rId17"/>
    <p:sldId id="303" r:id="rId18"/>
    <p:sldId id="298" r:id="rId19"/>
    <p:sldId id="337" r:id="rId20"/>
    <p:sldId id="276" r:id="rId21"/>
    <p:sldId id="305" r:id="rId22"/>
    <p:sldId id="358" r:id="rId23"/>
    <p:sldId id="320" r:id="rId24"/>
    <p:sldId id="338" r:id="rId25"/>
    <p:sldId id="277" r:id="rId26"/>
    <p:sldId id="339" r:id="rId27"/>
    <p:sldId id="306" r:id="rId28"/>
    <p:sldId id="349" r:id="rId29"/>
    <p:sldId id="302" r:id="rId30"/>
    <p:sldId id="322" r:id="rId31"/>
    <p:sldId id="351" r:id="rId32"/>
    <p:sldId id="323" r:id="rId33"/>
    <p:sldId id="352" r:id="rId34"/>
    <p:sldId id="353" r:id="rId35"/>
    <p:sldId id="326" r:id="rId36"/>
    <p:sldId id="342" r:id="rId37"/>
    <p:sldId id="327" r:id="rId38"/>
    <p:sldId id="354" r:id="rId39"/>
    <p:sldId id="355" r:id="rId40"/>
    <p:sldId id="336" r:id="rId41"/>
    <p:sldId id="334" r:id="rId42"/>
    <p:sldId id="332" r:id="rId43"/>
    <p:sldId id="341" r:id="rId44"/>
    <p:sldId id="333" r:id="rId45"/>
    <p:sldId id="329" r:id="rId46"/>
    <p:sldId id="357" r:id="rId47"/>
    <p:sldId id="328" r:id="rId48"/>
    <p:sldId id="356" r:id="rId49"/>
    <p:sldId id="340" r:id="rId50"/>
    <p:sldId id="350" r:id="rId51"/>
    <p:sldId id="330" r:id="rId5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1" autoAdjust="0"/>
    <p:restoredTop sz="94660" autoAdjust="0"/>
  </p:normalViewPr>
  <p:slideViewPr>
    <p:cSldViewPr>
      <p:cViewPr varScale="1">
        <p:scale>
          <a:sx n="68" d="100"/>
          <a:sy n="68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40000"/>
          </a:blip>
          <a:stretch>
            <a:fillRect/>
          </a:stretch>
        </p:blipFill>
        <p:spPr>
          <a:xfrm>
            <a:off x="1" y="5214950"/>
            <a:ext cx="1472173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1733" y="2759581"/>
            <a:ext cx="6100534" cy="1740989"/>
          </a:xfrm>
        </p:spPr>
        <p:txBody>
          <a:bodyPr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2B004-5EA1-4FA7-997E-EEB05F2249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86644" y="274638"/>
            <a:ext cx="1400156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758006" cy="59404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AD660-F0BA-4299-B871-EAC26F46BA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7480636" y="0"/>
            <a:ext cx="1663364" cy="23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1433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643182"/>
            <a:ext cx="77724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7200" indent="0">
              <a:buNone/>
              <a:defRPr lang="zh-CN" altLang="en-US" sz="2400" smtClean="0">
                <a:effectLst/>
              </a:defRPr>
            </a:lvl2pPr>
            <a:lvl3pPr marL="914400" indent="0">
              <a:buNone/>
              <a:defRPr lang="zh-CN" altLang="en-US" sz="2000" smtClean="0">
                <a:effectLst/>
              </a:defRPr>
            </a:lvl3pPr>
            <a:lvl4pPr marL="1371600" indent="0">
              <a:buNone/>
              <a:defRPr lang="zh-CN" altLang="en-US" sz="1600" smtClean="0">
                <a:effectLst/>
              </a:defRPr>
            </a:lvl4pPr>
            <a:lvl5pPr marL="1828800" indent="0">
              <a:buNone/>
              <a:defRPr lang="zh-CN" altLang="en-US" sz="1400" dirty="0" smtClean="0"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D3E03-BFB9-47A2-B37E-27BDEADE1D5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/>
          <p:nvPr/>
        </p:nvSpPr>
        <p:spPr>
          <a:xfrm>
            <a:off x="0" y="0"/>
            <a:ext cx="6552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3B5D8-71C3-4871-9F2F-D15FA105F9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9"/>
          <p:cNvSpPr/>
          <p:nvPr/>
        </p:nvSpPr>
        <p:spPr>
          <a:xfrm>
            <a:off x="0" y="0"/>
            <a:ext cx="640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877DB-C81F-425D-AD3A-F87960E9ED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FCF2A-695B-44E1-A811-F662A32D49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66B58-068E-40B3-835C-45504C98E2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/>
          <p:nvPr/>
        </p:nvSpPr>
        <p:spPr>
          <a:xfrm>
            <a:off x="0" y="0"/>
            <a:ext cx="6732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1175" y="5357826"/>
            <a:ext cx="8226225" cy="768028"/>
          </a:xfrm>
        </p:spPr>
        <p:txBody>
          <a:bodyPr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382" y="428604"/>
            <a:ext cx="5111750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679086" y="1357298"/>
            <a:ext cx="3008313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66FF-E121-4B0F-8CC5-6B2D91B83EA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298" y="214290"/>
            <a:ext cx="7448602" cy="781052"/>
          </a:xfrm>
        </p:spPr>
        <p:txBody>
          <a:bodyPr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1015" y="1000108"/>
            <a:ext cx="745236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00" y="6243633"/>
            <a:ext cx="3180375" cy="614367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900"/>
            </a:lvl4pPr>
            <a:lvl5pPr marL="1828800" indent="0" algn="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167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2286000" y="6492875"/>
            <a:ext cx="2643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82625" y="5346700"/>
            <a:ext cx="871538" cy="871538"/>
          </a:xfrm>
          <a:prstGeom prst="rtTriangl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467DE131-73AB-4511-8ABE-A427792FCD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00176"/>
            <a:ext cx="8229600" cy="471490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93379-16ED-4513-80C8-3C61E32489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5575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274320" rtlCol="0" anchor="ctr"/>
          <a:lstStyle>
            <a:lvl1pPr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45720" tIns="45720" rIns="45720" rtlCol="0" anchor="ctr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24B0F768-0E44-445D-BB7B-EEDA730DEA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4400" kern="1200" spc="50" dirty="0">
          <a:ln w="12700">
            <a:noFill/>
            <a:prstDash val="solid"/>
          </a:ln>
          <a:solidFill>
            <a:srgbClr val="4BC5B9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Arial" charset="0"/>
          <a:ea typeface="华文新魏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Arial" charset="0"/>
          <a:ea typeface="华文新魏"/>
          <a:cs typeface="华文新魏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Arial" charset="0"/>
          <a:ea typeface="华文新魏"/>
          <a:cs typeface="华文新魏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Arial" charset="0"/>
          <a:ea typeface="华文新魏"/>
          <a:cs typeface="华文新魏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BC5B9"/>
          </a:solidFill>
          <a:latin typeface="Arial" charset="0"/>
          <a:ea typeface="华文新魏"/>
          <a:cs typeface="华文新魏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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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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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05" y="1268730"/>
            <a:ext cx="8229600" cy="1905000"/>
          </a:xfrm>
        </p:spPr>
        <p:txBody>
          <a:bodyPr rtlCol="0"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accent4"/>
                </a:solidFill>
                <a:latin typeface="+mj-lt"/>
                <a:ea typeface="+mj-ea"/>
              </a:rPr>
              <a:t> </a:t>
            </a:r>
            <a:endParaRPr altLang="zh-CN" sz="5400" dirty="0" smtClean="0">
              <a:solidFill>
                <a:srgbClr val="FFFF00"/>
              </a:solidFill>
              <a:latin typeface="+mj-lt"/>
              <a:ea typeface="+mj-ea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068638"/>
            <a:ext cx="6099175" cy="1741487"/>
          </a:xfrm>
        </p:spPr>
        <p:txBody>
          <a:bodyPr/>
          <a:lstStyle/>
          <a:p>
            <a:pPr eaLnBrk="1" hangingPunct="1"/>
            <a:endParaRPr altLang="zh-CN" smtClean="0">
              <a:latin typeface="Goudy Old Style"/>
              <a:ea typeface="宋体" charset="-122"/>
            </a:endParaRPr>
          </a:p>
        </p:txBody>
      </p:sp>
      <p:pic>
        <p:nvPicPr>
          <p:cNvPr id="12291" name="Picture 2" descr="H:\图片\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矩形 1"/>
          <p:cNvSpPr>
            <a:spLocks noChangeArrowheads="1"/>
          </p:cNvSpPr>
          <p:nvPr/>
        </p:nvSpPr>
        <p:spPr bwMode="auto">
          <a:xfrm>
            <a:off x="1331913" y="2708275"/>
            <a:ext cx="6480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>
                <a:solidFill>
                  <a:srgbClr val="FFFF00"/>
                </a:solidFill>
              </a:rPr>
              <a:t> </a:t>
            </a:r>
            <a:r>
              <a:rPr lang="zh-CN" altLang="en-US" sz="4800" b="1">
                <a:solidFill>
                  <a:srgbClr val="FFFF00"/>
                </a:solidFill>
              </a:rPr>
              <a:t>部分骨病的随访与鉴别</a:t>
            </a:r>
          </a:p>
        </p:txBody>
      </p:sp>
      <p:sp>
        <p:nvSpPr>
          <p:cNvPr id="12293" name="矩形 2"/>
          <p:cNvSpPr>
            <a:spLocks noChangeArrowheads="1"/>
          </p:cNvSpPr>
          <p:nvPr/>
        </p:nvSpPr>
        <p:spPr bwMode="auto">
          <a:xfrm>
            <a:off x="3132138" y="3789363"/>
            <a:ext cx="2482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/>
              <a:t>2013</a:t>
            </a:r>
            <a:r>
              <a:rPr lang="zh-CN" altLang="en-US" sz="2800"/>
              <a:t>、</a:t>
            </a:r>
            <a:r>
              <a:rPr lang="en-US" altLang="zh-CN" sz="2800"/>
              <a:t>03</a:t>
            </a:r>
            <a:r>
              <a:rPr lang="zh-CN" altLang="en-US" sz="2800"/>
              <a:t>、</a:t>
            </a:r>
            <a:r>
              <a:rPr lang="en-US" altLang="zh-CN" sz="2800"/>
              <a:t>14</a:t>
            </a:r>
            <a:endParaRPr lang="zh-CN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pic>
        <p:nvPicPr>
          <p:cNvPr id="2150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11638" y="0"/>
            <a:ext cx="4932362" cy="4525963"/>
          </a:xfrm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8500"/>
            <a:ext cx="4572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470400"/>
            <a:ext cx="46799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7950" y="0"/>
            <a:ext cx="45720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pic>
        <p:nvPicPr>
          <p:cNvPr id="2253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17538" y="-165100"/>
            <a:ext cx="7776000" cy="1143000"/>
          </a:xfrm>
        </p:spPr>
        <p:txBody>
          <a:bodyPr rtlCol="0"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accent4"/>
                </a:solidFill>
                <a:latin typeface="+mj-lt"/>
                <a:ea typeface="+mj-ea"/>
              </a:rPr>
              <a:t>小结</a:t>
            </a:r>
          </a:p>
        </p:txBody>
      </p:sp>
      <p:sp>
        <p:nvSpPr>
          <p:cNvPr id="23554" name="内容占位符 2"/>
          <p:cNvSpPr>
            <a:spLocks noGrp="1"/>
          </p:cNvSpPr>
          <p:nvPr>
            <p:ph idx="4294967295"/>
          </p:nvPr>
        </p:nvSpPr>
        <p:spPr>
          <a:xfrm>
            <a:off x="250825" y="908050"/>
            <a:ext cx="8642350" cy="5761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mtClean="0">
                <a:solidFill>
                  <a:schemeClr val="hlink"/>
                </a:solidFill>
                <a:latin typeface="Goudy Old Style"/>
                <a:ea typeface="宋体" charset="-122"/>
              </a:rPr>
              <a:t>转移瘤</a:t>
            </a:r>
            <a:endParaRPr lang="en-US" altLang="zh-CN" smtClean="0">
              <a:latin typeface="Goudy Old Style"/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smtClean="0">
                <a:latin typeface="Goudy Old Style"/>
                <a:ea typeface="宋体" charset="-122"/>
              </a:rPr>
              <a:t>主要血行转移，溶骨性、硬化性及混合性，临床疼痛，持续性，夜间加重。</a:t>
            </a:r>
            <a:endParaRPr lang="en-US" altLang="zh-CN" sz="2800" smtClean="0">
              <a:latin typeface="Goudy Old Style"/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latin typeface="Goudy Old Style"/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X</a:t>
            </a:r>
            <a:r>
              <a:rPr lang="zh-CN" altLang="en-US" sz="28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线表现</a:t>
            </a:r>
            <a:r>
              <a:rPr lang="zh-CN" altLang="en-US" sz="2800" smtClean="0">
                <a:solidFill>
                  <a:schemeClr val="folHlink"/>
                </a:solidFill>
                <a:latin typeface="Goudy Old Style"/>
                <a:ea typeface="宋体" charset="-122"/>
                <a:sym typeface="Wingdings" pitchFamily="2" charset="2"/>
              </a:rPr>
              <a:t>：</a:t>
            </a:r>
            <a:r>
              <a:rPr lang="zh-CN" altLang="en-US" sz="2800" smtClean="0">
                <a:latin typeface="Goudy Old Style"/>
                <a:ea typeface="宋体" charset="-122"/>
              </a:rPr>
              <a:t>分为溶骨型、成骨型、混合型</a:t>
            </a:r>
            <a:endParaRPr lang="en-US" altLang="zh-CN" sz="2800" smtClean="0">
              <a:solidFill>
                <a:schemeClr val="folHlink"/>
              </a:solidFill>
              <a:latin typeface="Goudy Old Style"/>
              <a:ea typeface="宋体" charset="-122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   溶骨型骨质破坏表现为松质或（和）皮质区缺损，边缘清楚，无硬化边，无骨膜反应及软组织肿块。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68413"/>
            <a:ext cx="4572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31820" y="2708910"/>
            <a:ext cx="29674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宋体" pitchFamily="2" charset="-122"/>
              </a:rPr>
              <a:t>是什么？</a:t>
            </a: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-171450"/>
            <a:ext cx="935990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WordArt 5"/>
          <p:cNvSpPr>
            <a:spLocks noChangeArrowheads="1" noChangeShapeType="1" noTextEdit="1"/>
          </p:cNvSpPr>
          <p:nvPr/>
        </p:nvSpPr>
        <p:spPr bwMode="auto">
          <a:xfrm>
            <a:off x="2411413" y="2282825"/>
            <a:ext cx="3703637" cy="22923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CN" altLang="en-US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/>
                <a:ea typeface="宋体"/>
              </a:rPr>
              <a:t>第二组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9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zh-CN" altLang="zh-CN" sz="2400" smtClean="0">
              <a:ea typeface="宋体" charset="-122"/>
            </a:endParaRPr>
          </a:p>
        </p:txBody>
      </p:sp>
      <p:sp>
        <p:nvSpPr>
          <p:cNvPr id="26626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zh-CN" altLang="zh-CN" sz="2400" smtClean="0">
              <a:ea typeface="宋体" charset="-122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 b="2847"/>
          <a:stretch>
            <a:fillRect/>
          </a:stretch>
        </p:blipFill>
        <p:spPr bwMode="auto">
          <a:xfrm>
            <a:off x="0" y="0"/>
            <a:ext cx="1008062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AutoShap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-171450"/>
            <a:ext cx="79216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416161" y="-28"/>
            <a:ext cx="1115618" cy="611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1</a:t>
            </a:r>
            <a:endParaRPr lang="zh-CN" alt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8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1388" y="0"/>
            <a:ext cx="3122612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4364486" y="102551"/>
            <a:ext cx="1463862" cy="584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女  </a:t>
            </a:r>
            <a:r>
              <a:rPr lang="en-US" altLang="zh-CN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6</a:t>
            </a:r>
            <a:r>
              <a:rPr lang="zh-CN" alt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岁</a:t>
            </a:r>
          </a:p>
        </p:txBody>
      </p:sp>
      <p:sp>
        <p:nvSpPr>
          <p:cNvPr id="3" name="矩形 2"/>
          <p:cNvSpPr/>
          <p:nvPr/>
        </p:nvSpPr>
        <p:spPr>
          <a:xfrm>
            <a:off x="397494" y="8504"/>
            <a:ext cx="520273" cy="5021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宋体" pitchFamily="2" charset="-122"/>
              </a:rPr>
              <a:t>病例</a:t>
            </a:r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宋体" pitchFamily="2" charset="-122"/>
              </a:rPr>
              <a:t>2</a:t>
            </a:r>
            <a:endParaRPr lang="zh-CN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88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0"/>
            <a:ext cx="2987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485706" y="136926"/>
            <a:ext cx="918922" cy="5220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3</a:t>
            </a:r>
            <a:endParaRPr lang="zh-CN" alt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495675" y="2558415"/>
            <a:ext cx="29674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宋体" pitchFamily="2" charset="-122"/>
              </a:rPr>
              <a:t>是什么？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776000" cy="1143000"/>
          </a:xfrm>
        </p:spPr>
        <p:txBody>
          <a:bodyPr rtlCol="0"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左大腿肿物）符合成骨性骨肉瘤伴大量出血坏死，肿瘤侵犯周围软组织。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IHC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：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Vim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（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+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），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Bcl-2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、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Calretimin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灶区（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+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），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CK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、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EMA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、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CK19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（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-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）。</a:t>
            </a:r>
          </a:p>
        </p:txBody>
      </p:sp>
      <p:pic>
        <p:nvPicPr>
          <p:cNvPr id="30722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8339" r="8339"/>
          <a:stretch>
            <a:fillRect/>
          </a:stretch>
        </p:blipFill>
        <p:spPr>
          <a:xfrm>
            <a:off x="250825" y="1989138"/>
            <a:ext cx="7921625" cy="4319587"/>
          </a:xfrm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02558" y="-28"/>
            <a:ext cx="873806" cy="611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1</a:t>
            </a:r>
            <a:endParaRPr lang="zh-CN" alt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WordArt 5"/>
          <p:cNvSpPr>
            <a:spLocks noChangeArrowheads="1" noChangeShapeType="1" noTextEdit="1"/>
          </p:cNvSpPr>
          <p:nvPr/>
        </p:nvSpPr>
        <p:spPr bwMode="auto">
          <a:xfrm>
            <a:off x="3132138" y="2349500"/>
            <a:ext cx="287972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宋体"/>
                <a:ea typeface="宋体"/>
              </a:rPr>
              <a:t>第一组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97494" y="8504"/>
            <a:ext cx="520273" cy="5021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宋体" pitchFamily="2" charset="-122"/>
              </a:rPr>
              <a:t>病例</a:t>
            </a:r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宋体" pitchFamily="2" charset="-122"/>
              </a:rPr>
              <a:t>2</a:t>
            </a:r>
            <a:endParaRPr lang="zh-CN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290888"/>
            <a:ext cx="9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77756" y="325839"/>
            <a:ext cx="918922" cy="5220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3</a:t>
            </a:r>
            <a:endParaRPr lang="zh-CN" alt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290888"/>
            <a:ext cx="9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77756" y="325839"/>
            <a:ext cx="918922" cy="5220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3</a:t>
            </a:r>
            <a:endParaRPr lang="zh-CN" alt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6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776000" cy="1143000"/>
          </a:xfrm>
        </p:spPr>
        <p:txBody>
          <a:bodyPr rtlCol="0"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accent4"/>
                </a:solidFill>
                <a:latin typeface="+mj-lt"/>
                <a:ea typeface="+mj-ea"/>
              </a:rPr>
              <a:t>小结</a:t>
            </a:r>
          </a:p>
        </p:txBody>
      </p:sp>
      <p:sp>
        <p:nvSpPr>
          <p:cNvPr id="33794" name="内容占位符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mtClean="0">
                <a:solidFill>
                  <a:schemeClr val="hlink"/>
                </a:solidFill>
                <a:latin typeface="Goudy Old Style"/>
                <a:ea typeface="宋体" charset="-122"/>
              </a:rPr>
              <a:t>骨肉瘤</a:t>
            </a:r>
            <a:r>
              <a:rPr lang="zh-CN" altLang="en-US" smtClean="0">
                <a:latin typeface="Goudy Old Style"/>
                <a:ea typeface="宋体" charset="-122"/>
              </a:rPr>
              <a:t>（成骨肉瘤）</a:t>
            </a:r>
            <a:endParaRPr lang="en-US" altLang="zh-CN" smtClean="0">
              <a:latin typeface="Goudy Old Style"/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smtClean="0">
                <a:latin typeface="Goudy Old Style"/>
                <a:ea typeface="宋体" charset="-122"/>
              </a:rPr>
              <a:t>长骨干骺端，疼痛，局部软组织肿胀，运动障碍</a:t>
            </a:r>
            <a:endParaRPr lang="en-US" altLang="zh-CN" sz="2800" smtClean="0">
              <a:latin typeface="Goudy Old Style"/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smtClean="0">
                <a:latin typeface="Goudy Old Style"/>
                <a:ea typeface="宋体" charset="-122"/>
              </a:rPr>
              <a:t>分为溶骨型、成骨型、 混合型</a:t>
            </a:r>
            <a:endParaRPr lang="en-US" altLang="zh-CN" sz="2800" smtClean="0">
              <a:latin typeface="Goudy Old Style"/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smtClean="0">
                <a:latin typeface="Goudy Old Style"/>
                <a:ea typeface="宋体" charset="-122"/>
              </a:rPr>
              <a:t>X</a:t>
            </a:r>
            <a:r>
              <a:rPr lang="zh-CN" altLang="en-US" sz="2800" smtClean="0">
                <a:latin typeface="Goudy Old Style"/>
                <a:ea typeface="宋体" charset="-122"/>
              </a:rPr>
              <a:t>线表现</a:t>
            </a:r>
            <a:r>
              <a:rPr lang="zh-CN" altLang="en-US" sz="2800" smtClean="0">
                <a:solidFill>
                  <a:schemeClr val="folHlink"/>
                </a:solidFill>
                <a:latin typeface="Goudy Old Style"/>
                <a:ea typeface="宋体" charset="-122"/>
                <a:sym typeface="Wingdings" pitchFamily="2" charset="2"/>
              </a:rPr>
              <a:t>：（多数可以确立诊断）</a:t>
            </a:r>
            <a:endParaRPr lang="en-US" altLang="zh-CN" sz="2800" smtClean="0">
              <a:solidFill>
                <a:schemeClr val="folHlink"/>
              </a:solidFill>
              <a:latin typeface="Goudy Old Style"/>
              <a:ea typeface="宋体" charset="-122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   骨质破坏和（或）云絮状、斑块状及针状肿瘤骨，骨膜新生骨和</a:t>
            </a:r>
            <a:r>
              <a:rPr lang="en-US" altLang="zh-CN" smtClean="0">
                <a:solidFill>
                  <a:schemeClr val="folHlink"/>
                </a:solidFill>
                <a:latin typeface="Goudy Old Style"/>
                <a:ea typeface="宋体" charset="-122"/>
              </a:rPr>
              <a:t>Codman</a:t>
            </a: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三角，软组织肿块及软组织内的肿瘤骨形成</a:t>
            </a:r>
            <a:endParaRPr lang="en-US" altLang="zh-CN" smtClean="0">
              <a:solidFill>
                <a:schemeClr val="folHlink"/>
              </a:solidFill>
              <a:latin typeface="Goudy Old Style"/>
              <a:ea typeface="宋体" charset="-122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zh-CN" altLang="en-US" sz="2400" smtClean="0">
                <a:solidFill>
                  <a:srgbClr val="F2F2F2"/>
                </a:solidFill>
                <a:latin typeface="Goudy Old Style"/>
                <a:ea typeface="宋体" charset="-122"/>
              </a:rPr>
              <a:t>  </a:t>
            </a:r>
            <a:endParaRPr lang="zh-CN" altLang="en-US" smtClean="0">
              <a:solidFill>
                <a:srgbClr val="260A55"/>
              </a:solidFill>
              <a:latin typeface="Goudy Old Style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75" y="3143250"/>
            <a:ext cx="476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05188"/>
            <a:ext cx="95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4"/>
          <a:srcRect l="9897" r="8682"/>
          <a:stretch>
            <a:fillRect/>
          </a:stretch>
        </p:blipFill>
        <p:spPr bwMode="auto">
          <a:xfrm>
            <a:off x="0" y="0"/>
            <a:ext cx="4572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5"/>
          <a:srcRect r="8739"/>
          <a:stretch>
            <a:fillRect/>
          </a:stretch>
        </p:blipFill>
        <p:spPr bwMode="auto">
          <a:xfrm>
            <a:off x="4572000" y="2482850"/>
            <a:ext cx="457200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7776000" cy="548640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mtClean="0">
                <a:solidFill>
                  <a:schemeClr val="accent4"/>
                </a:solidFill>
                <a:latin typeface="+mj-lt"/>
                <a:ea typeface="+mj-ea"/>
              </a:rPr>
              <a:t>小结</a:t>
            </a:r>
            <a:endParaRPr altLang="zh-CN" smtClean="0">
              <a:solidFill>
                <a:schemeClr val="accent4"/>
              </a:solidFill>
              <a:latin typeface="+mj-lt"/>
              <a:ea typeface="+mj-ea"/>
            </a:endParaRPr>
          </a:p>
        </p:txBody>
      </p:sp>
      <p:sp>
        <p:nvSpPr>
          <p:cNvPr id="35842" name="内容占位符 1"/>
          <p:cNvSpPr>
            <a:spLocks noGrp="1"/>
          </p:cNvSpPr>
          <p:nvPr>
            <p:ph idx="1"/>
          </p:nvPr>
        </p:nvSpPr>
        <p:spPr>
          <a:xfrm>
            <a:off x="250825" y="549275"/>
            <a:ext cx="8642350" cy="6119813"/>
          </a:xfrm>
        </p:spPr>
        <p:txBody>
          <a:bodyPr/>
          <a:lstStyle/>
          <a:p>
            <a:pPr eaLnBrk="1" hangingPunct="1"/>
            <a:r>
              <a:rPr lang="zh-CN" altLang="en-US" sz="3200" smtClean="0">
                <a:solidFill>
                  <a:schemeClr val="hlink"/>
                </a:solidFill>
                <a:latin typeface="Goudy Old Style"/>
                <a:ea typeface="宋体" charset="-122"/>
              </a:rPr>
              <a:t>尤文氏肉瘤</a:t>
            </a:r>
            <a:r>
              <a:rPr lang="zh-CN" altLang="en-US" sz="2000" smtClean="0">
                <a:latin typeface="Goudy Old Style"/>
                <a:ea typeface="宋体" charset="-122"/>
              </a:rPr>
              <a:t>（组织起源目前认为可能是神经外胚层类型）</a:t>
            </a:r>
            <a:endParaRPr lang="en-US" altLang="zh-CN" sz="20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mtClean="0">
                <a:latin typeface="Goudy Old Style"/>
                <a:ea typeface="宋体" charset="-122"/>
              </a:rPr>
              <a:t>5—15</a:t>
            </a:r>
            <a:r>
              <a:rPr lang="zh-CN" altLang="en-US" smtClean="0">
                <a:latin typeface="Goudy Old Style"/>
                <a:ea typeface="宋体" charset="-122"/>
              </a:rPr>
              <a:t>岁 好发长骨骨干和干骺端</a:t>
            </a:r>
            <a:endParaRPr lang="en-US" altLang="zh-CN" smtClean="0">
              <a:latin typeface="Goudy Old Style"/>
              <a:ea typeface="宋体" charset="-122"/>
            </a:endParaRPr>
          </a:p>
          <a:p>
            <a:pPr eaLnBrk="1" hangingPunct="1"/>
            <a:r>
              <a:rPr lang="zh-CN" altLang="en-US" smtClean="0">
                <a:latin typeface="Goudy Old Style"/>
                <a:ea typeface="宋体" charset="-122"/>
              </a:rPr>
              <a:t>局部症状以疼痛为主，局部肿块有时早于骨骼改变，早期可发生转移</a:t>
            </a:r>
            <a:endParaRPr lang="en-US" altLang="zh-CN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z="3200" smtClean="0">
                <a:latin typeface="Goudy Old Style"/>
                <a:ea typeface="宋体" charset="-122"/>
              </a:rPr>
              <a:t>X</a:t>
            </a:r>
            <a:r>
              <a:rPr lang="zh-CN" altLang="en-US" sz="3200" smtClean="0">
                <a:latin typeface="Goudy Old Style"/>
                <a:ea typeface="宋体" charset="-122"/>
              </a:rPr>
              <a:t>线：</a:t>
            </a:r>
            <a:r>
              <a:rPr lang="zh-CN" altLang="en-US" sz="32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分中心型、周围型，以骨干中心型多见典型，斑点状、虫蚀样溶骨性骨质破坏，边界不清；骨皮质呈筛孔样花边样缺损，骨膜新生骨葱皮样，可形成骨膜三角，骨表面见细小放射骨针，早期可形成软组织肿块。</a:t>
            </a:r>
            <a:endParaRPr lang="en-US" altLang="zh-CN" sz="3200" smtClean="0">
              <a:solidFill>
                <a:schemeClr val="folHlink"/>
              </a:solidFill>
              <a:latin typeface="Goudy Old Style"/>
              <a:ea typeface="宋体" charset="-122"/>
            </a:endParaRPr>
          </a:p>
          <a:p>
            <a:pPr eaLnBrk="1" hangingPunct="1"/>
            <a:endParaRPr lang="en-US" altLang="zh-CN" sz="2400" smtClean="0">
              <a:latin typeface="Goudy Old Style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 l="5605" t="7829" r="6647" b="21233"/>
          <a:stretch>
            <a:fillRect/>
          </a:stretch>
        </p:blipFill>
        <p:spPr bwMode="auto">
          <a:xfrm>
            <a:off x="0" y="0"/>
            <a:ext cx="4014788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/>
          <a:srcRect l="7829" t="16035" r="-2"/>
          <a:stretch>
            <a:fillRect/>
          </a:stretch>
        </p:blipFill>
        <p:spPr bwMode="auto">
          <a:xfrm>
            <a:off x="11113" y="3068638"/>
            <a:ext cx="38560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4"/>
          <a:srcRect t="15849" b="-7111"/>
          <a:stretch>
            <a:fillRect/>
          </a:stretch>
        </p:blipFill>
        <p:spPr bwMode="auto">
          <a:xfrm>
            <a:off x="3867150" y="0"/>
            <a:ext cx="469741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5"/>
          <a:srcRect l="3452" t="7671" r="4376" b="16435"/>
          <a:stretch>
            <a:fillRect/>
          </a:stretch>
        </p:blipFill>
        <p:spPr bwMode="auto">
          <a:xfrm>
            <a:off x="3132138" y="4508500"/>
            <a:ext cx="3811587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6"/>
          <a:srcRect t="11630" r="10323" b="6190"/>
          <a:stretch>
            <a:fillRect/>
          </a:stretch>
        </p:blipFill>
        <p:spPr bwMode="auto">
          <a:xfrm>
            <a:off x="4932363" y="2212975"/>
            <a:ext cx="4211637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483043" y="5657045"/>
            <a:ext cx="1691488" cy="3911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男</a:t>
            </a:r>
            <a:r>
              <a:rPr lang="en-US" altLang="zh-CN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  14</a:t>
            </a:r>
            <a:r>
              <a:rPr lang="zh-CN" alt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岁</a:t>
            </a:r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62663"/>
            <a:ext cx="2895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7776000" cy="548640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mtClean="0">
                <a:solidFill>
                  <a:schemeClr val="accent4"/>
                </a:solidFill>
                <a:latin typeface="+mj-lt"/>
                <a:ea typeface="+mj-ea"/>
              </a:rPr>
              <a:t>小结</a:t>
            </a:r>
            <a:endParaRPr>
              <a:solidFill>
                <a:schemeClr val="accent4"/>
              </a:solidFill>
              <a:latin typeface="+mj-lt"/>
              <a:ea typeface="+mj-ea"/>
            </a:endParaRPr>
          </a:p>
        </p:txBody>
      </p:sp>
      <p:sp>
        <p:nvSpPr>
          <p:cNvPr id="37890" name="内容占位符 5"/>
          <p:cNvSpPr>
            <a:spLocks noGrp="1"/>
          </p:cNvSpPr>
          <p:nvPr>
            <p:ph idx="1"/>
          </p:nvPr>
        </p:nvSpPr>
        <p:spPr>
          <a:xfrm>
            <a:off x="250825" y="549275"/>
            <a:ext cx="8589963" cy="5576888"/>
          </a:xfrm>
        </p:spPr>
        <p:txBody>
          <a:bodyPr/>
          <a:lstStyle/>
          <a:p>
            <a:pPr eaLnBrk="1" hangingPunct="1"/>
            <a:r>
              <a:rPr lang="zh-CN" altLang="en-US" sz="3200" smtClean="0">
                <a:solidFill>
                  <a:schemeClr val="hlink"/>
                </a:solidFill>
                <a:latin typeface="Goudy Old Style"/>
                <a:ea typeface="宋体" charset="-122"/>
              </a:rPr>
              <a:t>骨巨细胞瘤</a:t>
            </a:r>
            <a:endParaRPr lang="en-US" altLang="zh-CN" sz="3200" smtClean="0">
              <a:solidFill>
                <a:schemeClr val="hlink"/>
              </a:solidFill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z="3200" smtClean="0">
                <a:latin typeface="Goudy Old Style"/>
                <a:ea typeface="宋体" charset="-122"/>
              </a:rPr>
              <a:t>20—40</a:t>
            </a:r>
            <a:r>
              <a:rPr lang="zh-CN" altLang="en-US" sz="3200" smtClean="0">
                <a:latin typeface="Goudy Old Style"/>
                <a:ea typeface="宋体" charset="-122"/>
              </a:rPr>
              <a:t>岁  四肢长骨 股骨远端 胫骨近端，患部疼痛和压痛</a:t>
            </a:r>
            <a:endParaRPr lang="en-US" altLang="zh-CN" sz="32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z="3200" smtClean="0">
                <a:latin typeface="Goudy Old Style"/>
                <a:ea typeface="宋体" charset="-122"/>
              </a:rPr>
              <a:t>X</a:t>
            </a:r>
            <a:r>
              <a:rPr lang="zh-CN" altLang="en-US" sz="3200" smtClean="0">
                <a:latin typeface="Goudy Old Style"/>
                <a:ea typeface="宋体" charset="-122"/>
              </a:rPr>
              <a:t>线表现： </a:t>
            </a:r>
            <a:r>
              <a:rPr lang="zh-CN" altLang="en-US" sz="32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膨胀性、 多房性、 偏心性破坏， 无钙化及骨膜反应</a:t>
            </a:r>
            <a:r>
              <a:rPr lang="zh-CN" altLang="en-US" sz="3200" smtClean="0">
                <a:latin typeface="Goudy Old Style"/>
                <a:ea typeface="宋体" charset="-122"/>
              </a:rPr>
              <a:t>  </a:t>
            </a:r>
            <a:endParaRPr lang="en-US" altLang="zh-CN" sz="3200" smtClean="0">
              <a:latin typeface="Goudy Old Style"/>
              <a:ea typeface="宋体" charset="-122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sz="32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   特征：肿瘤直达骨性关节面下，以至骨性关节面就是肿瘤的部分骨性包壳。</a:t>
            </a:r>
            <a:endParaRPr lang="en-US" altLang="zh-CN" sz="3200" smtClean="0">
              <a:solidFill>
                <a:schemeClr val="folHlink"/>
              </a:solidFill>
              <a:latin typeface="Goudy Old Style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713" y="3362325"/>
            <a:ext cx="2857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3068638"/>
            <a:ext cx="6011862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011863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WordArt 4"/>
          <p:cNvSpPr>
            <a:spLocks noChangeArrowheads="1" noChangeShapeType="1" noTextEdit="1"/>
          </p:cNvSpPr>
          <p:nvPr/>
        </p:nvSpPr>
        <p:spPr bwMode="auto">
          <a:xfrm>
            <a:off x="3028950" y="2740025"/>
            <a:ext cx="3086100" cy="13779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80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第三组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33025" r="31192"/>
          <a:stretch>
            <a:fillRect/>
          </a:stretch>
        </p:blipFill>
        <p:spPr>
          <a:xfrm>
            <a:off x="0" y="-171450"/>
            <a:ext cx="4211638" cy="7029450"/>
          </a:xfrm>
        </p:spPr>
      </p:pic>
      <p:sp>
        <p:nvSpPr>
          <p:cNvPr id="2" name="矩形 1"/>
          <p:cNvSpPr/>
          <p:nvPr/>
        </p:nvSpPr>
        <p:spPr>
          <a:xfrm>
            <a:off x="2912790" y="110571"/>
            <a:ext cx="1505541" cy="523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宋体" pitchFamily="2" charset="-122"/>
              </a:rPr>
              <a:t>男  </a:t>
            </a:r>
            <a:r>
              <a:rPr lang="en-US" altLang="zh-CN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宋体" pitchFamily="2" charset="-122"/>
              </a:rPr>
              <a:t>45</a:t>
            </a:r>
            <a:r>
              <a:rPr lang="zh-CN" alt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宋体" pitchFamily="2" charset="-122"/>
              </a:rPr>
              <a:t>岁</a:t>
            </a:r>
          </a:p>
        </p:txBody>
      </p:sp>
      <p:sp>
        <p:nvSpPr>
          <p:cNvPr id="4" name="矩形 3"/>
          <p:cNvSpPr/>
          <p:nvPr/>
        </p:nvSpPr>
        <p:spPr>
          <a:xfrm>
            <a:off x="142828" y="-335961"/>
            <a:ext cx="1300872" cy="7267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1</a:t>
            </a:r>
            <a:endParaRPr lang="zh-CN" alt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/>
          <a:srcRect l="31880" r="37891"/>
          <a:stretch>
            <a:fillRect/>
          </a:stretch>
        </p:blipFill>
        <p:spPr bwMode="auto">
          <a:xfrm>
            <a:off x="4211638" y="-171450"/>
            <a:ext cx="4932362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-171450"/>
            <a:ext cx="23431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4848225"/>
            <a:ext cx="29146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32363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71450"/>
            <a:ext cx="30829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0"/>
            <a:ext cx="2411412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971550" y="6040438"/>
            <a:ext cx="3295650" cy="817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病例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1  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女  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3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4572000"/>
            <a:ext cx="8229600" cy="15541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zh-CN" altLang="en-US" sz="1600" smtClean="0">
              <a:ea typeface="宋体" charset="-122"/>
            </a:endParaRPr>
          </a:p>
          <a:p>
            <a:pPr>
              <a:lnSpc>
                <a:spcPct val="80000"/>
              </a:lnSpc>
            </a:pPr>
            <a:endParaRPr lang="zh-CN" altLang="en-US" sz="1600" smtClean="0">
              <a:ea typeface="宋体" charset="-122"/>
            </a:endParaRPr>
          </a:p>
          <a:p>
            <a:pPr>
              <a:lnSpc>
                <a:spcPct val="80000"/>
              </a:lnSpc>
            </a:pPr>
            <a:endParaRPr lang="zh-CN" altLang="en-US" sz="1600" smtClean="0">
              <a:ea typeface="宋体" charset="-122"/>
            </a:endParaRPr>
          </a:p>
          <a:p>
            <a:pPr>
              <a:lnSpc>
                <a:spcPct val="80000"/>
              </a:lnSpc>
            </a:pPr>
            <a:endParaRPr lang="zh-CN" altLang="en-US" sz="1600" smtClean="0">
              <a:ea typeface="宋体" charset="-122"/>
            </a:endParaRPr>
          </a:p>
          <a:p>
            <a:pPr>
              <a:lnSpc>
                <a:spcPct val="80000"/>
              </a:lnSpc>
            </a:pPr>
            <a:endParaRPr lang="zh-CN" altLang="en-US" sz="1600" smtClean="0">
              <a:ea typeface="宋体" charset="-122"/>
            </a:endParaRPr>
          </a:p>
          <a:p>
            <a:pPr>
              <a:lnSpc>
                <a:spcPct val="80000"/>
              </a:lnSpc>
            </a:pPr>
            <a:endParaRPr lang="zh-CN" altLang="en-US" sz="1600" smtClean="0">
              <a:ea typeface="宋体" charset="-122"/>
            </a:endParaRPr>
          </a:p>
        </p:txBody>
      </p:sp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148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28775"/>
            <a:ext cx="46482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8225" y="3800475"/>
            <a:ext cx="42957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92275" y="0"/>
            <a:ext cx="7451725" cy="5778500"/>
          </a:xfrm>
        </p:spPr>
      </p:pic>
      <p:sp>
        <p:nvSpPr>
          <p:cNvPr id="37895" name="WordArt 7"/>
          <p:cNvSpPr>
            <a:spLocks noChangeArrowheads="1" noChangeShapeType="1" noTextEdit="1"/>
          </p:cNvSpPr>
          <p:nvPr/>
        </p:nvSpPr>
        <p:spPr bwMode="auto">
          <a:xfrm>
            <a:off x="-107950" y="549275"/>
            <a:ext cx="18669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宋体"/>
                <a:ea typeface="宋体"/>
              </a:rPr>
              <a:t> 病例</a:t>
            </a:r>
            <a:r>
              <a:rPr lang="en-US" altLang="zh-CN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宋体"/>
                <a:ea typeface="宋体"/>
              </a:rPr>
              <a:t>2 </a:t>
            </a:r>
          </a:p>
          <a:p>
            <a:pPr algn="ctr">
              <a:defRPr/>
            </a:pPr>
            <a:endParaRPr lang="en-US" altLang="zh-CN" sz="48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宋体"/>
              <a:ea typeface="宋体"/>
            </a:endParaRPr>
          </a:p>
          <a:p>
            <a:pPr algn="ctr">
              <a:defRPr/>
            </a:pPr>
            <a:endParaRPr lang="en-US" altLang="zh-CN" sz="48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宋体"/>
              <a:ea typeface="宋体"/>
            </a:endParaRPr>
          </a:p>
          <a:p>
            <a:pPr algn="ctr">
              <a:defRPr/>
            </a:pPr>
            <a:r>
              <a:rPr lang="zh-CN" altLang="en-US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宋体"/>
                <a:ea typeface="宋体"/>
              </a:rPr>
              <a:t>女 </a:t>
            </a:r>
            <a:r>
              <a:rPr lang="en-US" altLang="zh-CN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宋体"/>
                <a:ea typeface="宋体"/>
              </a:rPr>
              <a:t>3</a:t>
            </a:r>
            <a:r>
              <a:rPr lang="zh-CN" altLang="en-US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宋体"/>
                <a:ea typeface="宋体"/>
              </a:rPr>
              <a:t>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950" y="3419475"/>
            <a:ext cx="381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17688"/>
            <a:ext cx="4572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08050"/>
            <a:ext cx="6840538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0300" y="4943475"/>
            <a:ext cx="29337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sp>
        <p:nvSpPr>
          <p:cNvPr id="39943" name="WordArt 7"/>
          <p:cNvSpPr>
            <a:spLocks noChangeArrowheads="1" noChangeShapeType="1" noTextEdit="1"/>
          </p:cNvSpPr>
          <p:nvPr/>
        </p:nvSpPr>
        <p:spPr bwMode="auto">
          <a:xfrm>
            <a:off x="1692275" y="6308725"/>
            <a:ext cx="3533775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病例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3  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男  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11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08500"/>
            <a:ext cx="4932363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pic>
        <p:nvPicPr>
          <p:cNvPr id="4813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WordArt 7"/>
          <p:cNvSpPr>
            <a:spLocks noChangeArrowheads="1" noChangeShapeType="1" noTextEdit="1"/>
          </p:cNvSpPr>
          <p:nvPr/>
        </p:nvSpPr>
        <p:spPr bwMode="auto">
          <a:xfrm>
            <a:off x="260350" y="12700"/>
            <a:ext cx="32956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病例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4  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女  </a:t>
            </a:r>
            <a:r>
              <a:rPr lang="en-US" altLang="zh-C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8</a:t>
            </a:r>
            <a:r>
              <a:rPr lang="zh-CN" alt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月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-1250950"/>
            <a:ext cx="3851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050" y="1982788"/>
            <a:ext cx="4679950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9488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71450"/>
            <a:ext cx="4572000" cy="5589588"/>
          </a:xfrm>
        </p:spPr>
      </p:pic>
      <p:pic>
        <p:nvPicPr>
          <p:cNvPr id="501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933450"/>
            <a:ext cx="4932362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-568325"/>
            <a:ext cx="3132138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3496309" y="93547"/>
            <a:ext cx="180022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宋体" pitchFamily="2" charset="-122"/>
              </a:rPr>
              <a:t>男 </a:t>
            </a:r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宋体" pitchFamily="2" charset="-122"/>
              </a:rPr>
              <a:t>8</a:t>
            </a:r>
            <a:r>
              <a:rPr lang="zh-CN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宋体" pitchFamily="2" charset="-122"/>
              </a:rPr>
              <a:t>岁</a:t>
            </a:r>
          </a:p>
        </p:txBody>
      </p:sp>
      <p:sp>
        <p:nvSpPr>
          <p:cNvPr id="3" name="矩形 2"/>
          <p:cNvSpPr/>
          <p:nvPr/>
        </p:nvSpPr>
        <p:spPr>
          <a:xfrm>
            <a:off x="221202" y="179842"/>
            <a:ext cx="1233888" cy="7234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宋体" pitchFamily="2" charset="-122"/>
              </a:rPr>
              <a:t>病例</a:t>
            </a:r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宋体" pitchFamily="2" charset="-122"/>
              </a:rPr>
              <a:t>2</a:t>
            </a:r>
            <a:endParaRPr lang="zh-CN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宋体" pitchFamily="2" charset="-122"/>
            </a:endParaRPr>
          </a:p>
        </p:txBody>
      </p:sp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0"/>
            <a:ext cx="2879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2519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WordArt 3"/>
          <p:cNvSpPr>
            <a:spLocks noChangeArrowheads="1" noChangeShapeType="1" noTextEdit="1"/>
          </p:cNvSpPr>
          <p:nvPr/>
        </p:nvSpPr>
        <p:spPr bwMode="auto">
          <a:xfrm>
            <a:off x="2771775" y="2708275"/>
            <a:ext cx="4535488" cy="18002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zh-CN" altLang="en-US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宋体"/>
                <a:ea typeface="宋体"/>
              </a:rPr>
              <a:t>你们的看法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8188" y="3405188"/>
            <a:ext cx="476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423988"/>
            <a:ext cx="9144000" cy="8281988"/>
          </a:xfrm>
        </p:spPr>
      </p:pic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12700" y="920750"/>
            <a:ext cx="1692275" cy="817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病例</a:t>
            </a:r>
            <a:r>
              <a:rPr lang="en-US" altLang="zh-C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1</a:t>
            </a:r>
            <a:endParaRPr lang="zh-CN" alt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宋体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3988"/>
            <a:ext cx="9144000" cy="828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12700" y="916316"/>
            <a:ext cx="1393825" cy="7036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病例</a:t>
            </a:r>
            <a:r>
              <a:rPr lang="en-US" altLang="zh-C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宋体"/>
                <a:ea typeface="宋体"/>
              </a:rPr>
              <a:t>2</a:t>
            </a:r>
            <a:endParaRPr lang="zh-CN" alt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宋体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sp>
        <p:nvSpPr>
          <p:cNvPr id="5427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3988"/>
            <a:ext cx="9144000" cy="828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432351" y="1045043"/>
            <a:ext cx="467826" cy="348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3</a:t>
            </a:r>
            <a:endParaRPr lang="zh-CN" alt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sp>
        <p:nvSpPr>
          <p:cNvPr id="5529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1813"/>
            <a:ext cx="9144000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31813"/>
            <a:ext cx="9144000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19554" y="385461"/>
            <a:ext cx="1350056" cy="879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4</a:t>
            </a:r>
            <a:endParaRPr lang="zh-CN" alt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"/>
            <a:ext cx="7776000" cy="548640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mtClean="0">
                <a:solidFill>
                  <a:schemeClr val="accent4"/>
                </a:solidFill>
                <a:latin typeface="+mj-lt"/>
                <a:ea typeface="+mj-ea"/>
              </a:rPr>
              <a:t>小结</a:t>
            </a:r>
            <a:endParaRPr altLang="zh-CN" smtClean="0">
              <a:solidFill>
                <a:schemeClr val="accent4"/>
              </a:solidFill>
              <a:latin typeface="+mj-lt"/>
              <a:ea typeface="+mj-ea"/>
            </a:endParaRPr>
          </a:p>
        </p:txBody>
      </p:sp>
      <p:sp>
        <p:nvSpPr>
          <p:cNvPr id="56322" name="内容占位符 1"/>
          <p:cNvSpPr>
            <a:spLocks noGrp="1"/>
          </p:cNvSpPr>
          <p:nvPr>
            <p:ph idx="4294967295"/>
          </p:nvPr>
        </p:nvSpPr>
        <p:spPr>
          <a:xfrm>
            <a:off x="250825" y="549275"/>
            <a:ext cx="8642350" cy="6119813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chemeClr val="hlink"/>
                </a:solidFill>
                <a:latin typeface="Goudy Old Style"/>
                <a:ea typeface="宋体" charset="-122"/>
              </a:rPr>
              <a:t>非骨化性纤维瘤</a:t>
            </a:r>
            <a:r>
              <a:rPr lang="zh-CN" altLang="en-US" sz="2000" smtClean="0">
                <a:latin typeface="Goudy Old Style"/>
                <a:ea typeface="宋体" charset="-122"/>
              </a:rPr>
              <a:t>（骨结缔组织的良性肿瘤）</a:t>
            </a:r>
            <a:endParaRPr lang="en-US" altLang="zh-CN" sz="20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z="2800" smtClean="0">
                <a:latin typeface="Goudy Old Style"/>
                <a:ea typeface="宋体" charset="-122"/>
              </a:rPr>
              <a:t>8—20</a:t>
            </a:r>
            <a:r>
              <a:rPr lang="zh-CN" altLang="en-US" sz="2800" smtClean="0">
                <a:latin typeface="Goudy Old Style"/>
                <a:ea typeface="宋体" charset="-122"/>
              </a:rPr>
              <a:t>青少年，将小而无症状称纤维性骨皮质缺损。四肢长骨距骺板</a:t>
            </a:r>
            <a:r>
              <a:rPr lang="en-US" altLang="zh-CN" sz="2800" smtClean="0">
                <a:latin typeface="Goudy Old Style"/>
                <a:ea typeface="宋体" charset="-122"/>
              </a:rPr>
              <a:t>3-4cm</a:t>
            </a:r>
            <a:r>
              <a:rPr lang="zh-CN" altLang="en-US" sz="2800" smtClean="0">
                <a:latin typeface="Goudy Old Style"/>
                <a:ea typeface="宋体" charset="-122"/>
              </a:rPr>
              <a:t>的干骺部，以胫骨、股骨、腓骨多见，发病缓慢，症状轻微或偶尔发现，可有酸痛、肿胀。</a:t>
            </a:r>
            <a:endParaRPr lang="en-US" altLang="zh-CN" sz="28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mtClean="0">
                <a:latin typeface="Goudy Old Style"/>
                <a:ea typeface="宋体" charset="-122"/>
              </a:rPr>
              <a:t>X</a:t>
            </a:r>
            <a:r>
              <a:rPr lang="zh-CN" altLang="en-US" smtClean="0">
                <a:latin typeface="Goudy Old Style"/>
                <a:ea typeface="宋体" charset="-122"/>
              </a:rPr>
              <a:t>线：</a:t>
            </a: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分皮质型和髓腔型。皮质型位于一侧皮质或皮质下，单房或多房，长轴平行骨干，边缘有硬化，皮质变薄或中断，无骨膜新生骨。髓腔型位于长骨</a:t>
            </a:r>
            <a:r>
              <a:rPr lang="zh-CN" altLang="en-US" sz="28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的干骺部或骨端，呈中心性扩展，单、多房囊样透光区，侵犯横径的大部或全部</a:t>
            </a: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。</a:t>
            </a:r>
            <a:endParaRPr lang="en-US" altLang="zh-CN" smtClean="0">
              <a:solidFill>
                <a:schemeClr val="folHlink"/>
              </a:solidFill>
              <a:latin typeface="Goudy Old Style"/>
              <a:ea typeface="宋体" charset="-122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sz="2400" smtClean="0">
                <a:latin typeface="Goudy Old Style"/>
                <a:ea typeface="宋体" charset="-122"/>
              </a:rPr>
              <a:t>     </a:t>
            </a:r>
            <a:endParaRPr lang="en-US" altLang="zh-CN" sz="2400" smtClean="0">
              <a:latin typeface="Goudy Old Style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11188" y="188913"/>
            <a:ext cx="7775575" cy="1143000"/>
          </a:xfrm>
        </p:spPr>
        <p:txBody>
          <a:bodyPr/>
          <a:lstStyle/>
          <a:p>
            <a:pPr>
              <a:defRPr/>
            </a:pPr>
            <a:endParaRPr smtClean="0">
              <a:ln>
                <a:noFill/>
              </a:ln>
              <a:effectLst/>
            </a:endParaRPr>
          </a:p>
        </p:txBody>
      </p:sp>
      <p:sp>
        <p:nvSpPr>
          <p:cNvPr id="5734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"/>
            <a:ext cx="7776000" cy="548640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mtClean="0">
                <a:solidFill>
                  <a:schemeClr val="accent4"/>
                </a:solidFill>
                <a:latin typeface="+mj-lt"/>
                <a:ea typeface="+mj-ea"/>
              </a:rPr>
              <a:t>小结</a:t>
            </a:r>
            <a:endParaRPr altLang="zh-CN" smtClean="0">
              <a:solidFill>
                <a:schemeClr val="accent4"/>
              </a:solidFill>
              <a:latin typeface="+mj-lt"/>
              <a:ea typeface="+mj-ea"/>
            </a:endParaRPr>
          </a:p>
        </p:txBody>
      </p:sp>
      <p:sp>
        <p:nvSpPr>
          <p:cNvPr id="58370" name="内容占位符 1"/>
          <p:cNvSpPr>
            <a:spLocks noGrp="1"/>
          </p:cNvSpPr>
          <p:nvPr>
            <p:ph idx="4294967295"/>
          </p:nvPr>
        </p:nvSpPr>
        <p:spPr>
          <a:xfrm>
            <a:off x="0" y="549275"/>
            <a:ext cx="9144000" cy="6308725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chemeClr val="hlink"/>
                </a:solidFill>
                <a:latin typeface="Goudy Old Style"/>
                <a:ea typeface="宋体" charset="-122"/>
              </a:rPr>
              <a:t>内生性软骨瘤</a:t>
            </a:r>
            <a:r>
              <a:rPr lang="zh-CN" altLang="en-US" sz="2000" smtClean="0">
                <a:latin typeface="Goudy Old Style"/>
                <a:ea typeface="宋体" charset="-122"/>
              </a:rPr>
              <a:t>（软骨细胞和软骨基质）</a:t>
            </a:r>
            <a:endParaRPr lang="en-US" altLang="zh-CN" sz="20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z="2800" smtClean="0">
                <a:latin typeface="Goudy Old Style"/>
                <a:ea typeface="宋体" charset="-122"/>
              </a:rPr>
              <a:t>11—30</a:t>
            </a:r>
            <a:r>
              <a:rPr lang="zh-CN" altLang="en-US" sz="2800" smtClean="0">
                <a:latin typeface="Goudy Old Style"/>
                <a:ea typeface="宋体" charset="-122"/>
              </a:rPr>
              <a:t>岁 分单发、多发，单发干骺和骨干髓腔；多发见于骨髓腔、骨皮质、骨膜。发生部位短管状骨，长骨骨干和干骺端；局部症状轻微疼痛和压痛，部分可见局部肿块。多发者有单侧发病倾向，可合并各种畸形，恶变率高。</a:t>
            </a:r>
            <a:endParaRPr lang="en-US" altLang="zh-CN" sz="28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mtClean="0">
                <a:latin typeface="Goudy Old Style"/>
                <a:ea typeface="宋体" charset="-122"/>
              </a:rPr>
              <a:t>X</a:t>
            </a:r>
            <a:r>
              <a:rPr lang="zh-CN" altLang="en-US" smtClean="0">
                <a:latin typeface="Goudy Old Style"/>
                <a:ea typeface="宋体" charset="-122"/>
              </a:rPr>
              <a:t>线：</a:t>
            </a: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髓腔内膨胀骨质破坏、花边样硬化边，骨皮质变薄或膨出，可见骨嵴，呈多房样改变；部分可见斑点状、环形、不规则形钙化。干骺端呈喇叭样膨胀性骨质破坏，粗大骨嵴、斑点状钙化，骨皮质变薄或缺损，可伴畸形。</a:t>
            </a:r>
            <a:endParaRPr lang="en-US" altLang="zh-CN" smtClean="0">
              <a:solidFill>
                <a:schemeClr val="folHlink"/>
              </a:solidFill>
              <a:latin typeface="Goudy Old Style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-531813"/>
            <a:ext cx="3600450" cy="368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861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0"/>
            <a:ext cx="28575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59075"/>
            <a:ext cx="7812088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内容占位符 1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CN" altLang="en-US" smtClean="0">
                <a:solidFill>
                  <a:schemeClr val="hlink"/>
                </a:solidFill>
                <a:latin typeface="Goudy Old Style"/>
                <a:ea typeface="宋体" charset="-122"/>
              </a:rPr>
              <a:t>    骨纤维异常增殖症</a:t>
            </a:r>
            <a:r>
              <a:rPr lang="zh-CN" altLang="en-US" sz="2000" smtClean="0">
                <a:latin typeface="Goudy Old Style"/>
                <a:ea typeface="宋体" charset="-122"/>
              </a:rPr>
              <a:t>（纤维结缔组织和新生不成熟的原始骨组织）</a:t>
            </a:r>
            <a:endParaRPr lang="en-US" altLang="zh-CN" sz="20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zh-CN" altLang="en-US" sz="2400" smtClean="0">
                <a:latin typeface="Goudy Old Style"/>
                <a:ea typeface="宋体" charset="-122"/>
              </a:rPr>
              <a:t>病程长，就诊年龄跨度大（</a:t>
            </a:r>
            <a:r>
              <a:rPr lang="en-US" altLang="zh-CN" sz="2400" smtClean="0">
                <a:latin typeface="Goudy Old Style"/>
                <a:ea typeface="宋体" charset="-122"/>
              </a:rPr>
              <a:t>3—60</a:t>
            </a:r>
            <a:r>
              <a:rPr lang="zh-CN" altLang="en-US" sz="2400" smtClean="0">
                <a:latin typeface="Goudy Old Style"/>
                <a:ea typeface="宋体" charset="-122"/>
              </a:rPr>
              <a:t>岁），早期无症状，可引起肢体的延长缩短、弯曲，侵犯颅面可表现为骨性狮面；四肢躯干骨以股骨、胫骨、肋骨及肱骨多见。</a:t>
            </a:r>
            <a:endParaRPr lang="en-US" altLang="zh-CN" sz="24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sz="2800" smtClean="0">
                <a:latin typeface="Goudy Old Style"/>
                <a:ea typeface="宋体" charset="-122"/>
              </a:rPr>
              <a:t>X</a:t>
            </a:r>
            <a:r>
              <a:rPr lang="zh-CN" altLang="en-US" sz="2800" smtClean="0">
                <a:latin typeface="Goudy Old Style"/>
                <a:ea typeface="宋体" charset="-122"/>
              </a:rPr>
              <a:t>线：四种改变，</a:t>
            </a:r>
            <a:r>
              <a:rPr lang="zh-CN" altLang="en-US" sz="28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囊状膨胀性、磨玻璃样、丝瓜囊样、地图样改变。</a:t>
            </a:r>
          </a:p>
          <a:p>
            <a:pPr>
              <a:buFont typeface="Wingdings 2" pitchFamily="18" charset="2"/>
              <a:buNone/>
            </a:pPr>
            <a:r>
              <a:rPr lang="en-US" altLang="zh-CN" sz="2800" smtClean="0">
                <a:latin typeface="Goudy Old Style"/>
                <a:ea typeface="宋体" charset="-122"/>
              </a:rPr>
              <a:t>1.</a:t>
            </a:r>
            <a:r>
              <a:rPr lang="zh-CN" altLang="en-US" sz="2800" smtClean="0">
                <a:latin typeface="Goudy Old Style"/>
                <a:ea typeface="宋体" charset="-122"/>
              </a:rPr>
              <a:t>囊状膨胀性</a:t>
            </a:r>
            <a:r>
              <a:rPr lang="zh-CN" altLang="en-US" sz="2800" smtClean="0">
                <a:solidFill>
                  <a:schemeClr val="folHlink"/>
                </a:solidFill>
                <a:latin typeface="Goudy Old Style"/>
                <a:ea typeface="宋体" charset="-122"/>
              </a:rPr>
              <a:t>：单囊或多囊，边缘清楚，有硬化边，皮质变薄，外缘光整，内缘毛糙，有条状骨纹或斑点状致密影。</a:t>
            </a:r>
            <a:endParaRPr lang="zh-CN" altLang="en-US" sz="2800" smtClean="0">
              <a:ea typeface="宋体" charset="-122"/>
            </a:endParaRPr>
          </a:p>
          <a:p>
            <a:pPr>
              <a:buFont typeface="Wingdings 2" pitchFamily="18" charset="2"/>
              <a:buNone/>
            </a:pPr>
            <a:r>
              <a:rPr lang="en-US" altLang="zh-CN" sz="2800" smtClean="0">
                <a:ea typeface="宋体" charset="-122"/>
              </a:rPr>
              <a:t>2.</a:t>
            </a:r>
            <a:r>
              <a:rPr lang="zh-CN" altLang="en-US" sz="2800" smtClean="0">
                <a:ea typeface="宋体" charset="-122"/>
              </a:rPr>
              <a:t>磨玻璃样：</a:t>
            </a:r>
            <a:r>
              <a:rPr lang="zh-CN" altLang="en-US" sz="2800" smtClean="0">
                <a:solidFill>
                  <a:schemeClr val="folHlink"/>
                </a:solidFill>
                <a:ea typeface="宋体" charset="-122"/>
              </a:rPr>
              <a:t>多见于长管状骨，囊状膨胀性中密度均匀增高如磨玻璃样改变。</a:t>
            </a:r>
          </a:p>
          <a:p>
            <a:pPr>
              <a:buFont typeface="Wingdings 2" pitchFamily="18" charset="2"/>
              <a:buNone/>
            </a:pPr>
            <a:r>
              <a:rPr lang="en-US" altLang="zh-CN" sz="2800" smtClean="0">
                <a:ea typeface="宋体" charset="-122"/>
              </a:rPr>
              <a:t>3.</a:t>
            </a:r>
            <a:r>
              <a:rPr lang="zh-CN" altLang="en-US" sz="2800" smtClean="0">
                <a:ea typeface="宋体" charset="-122"/>
              </a:rPr>
              <a:t>丝瓜瓤状：</a:t>
            </a:r>
            <a:r>
              <a:rPr lang="zh-CN" altLang="en-US" sz="2800" smtClean="0">
                <a:solidFill>
                  <a:schemeClr val="folHlink"/>
                </a:solidFill>
                <a:ea typeface="宋体" charset="-122"/>
              </a:rPr>
              <a:t>常见肋骨、股骨、肱骨，</a:t>
            </a:r>
          </a:p>
          <a:p>
            <a:pPr>
              <a:buFont typeface="Wingdings 2" pitchFamily="18" charset="2"/>
              <a:buNone/>
            </a:pPr>
            <a:r>
              <a:rPr lang="en-US" altLang="zh-CN" sz="2800" smtClean="0">
                <a:ea typeface="宋体" charset="-122"/>
              </a:rPr>
              <a:t>4.</a:t>
            </a:r>
            <a:r>
              <a:rPr lang="zh-CN" altLang="en-US" sz="2800" smtClean="0">
                <a:ea typeface="宋体" charset="-122"/>
              </a:rPr>
              <a:t>地图样改变：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32137" r="19408"/>
          <a:stretch>
            <a:fillRect/>
          </a:stretch>
        </p:blipFill>
        <p:spPr>
          <a:xfrm>
            <a:off x="0" y="2003425"/>
            <a:ext cx="1828800" cy="3719513"/>
          </a:xfrm>
        </p:spPr>
      </p:pic>
      <p:pic>
        <p:nvPicPr>
          <p:cNvPr id="1638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26686" r="30025"/>
          <a:stretch>
            <a:fillRect/>
          </a:stretch>
        </p:blipFill>
        <p:spPr>
          <a:xfrm>
            <a:off x="7508875" y="2003425"/>
            <a:ext cx="1635125" cy="3719513"/>
          </a:xfrm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12313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270098" y="102235"/>
            <a:ext cx="41504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dirty="0">
                <a:solidFill>
                  <a:srgbClr val="FF0000"/>
                </a:solidFill>
                <a:ea typeface="宋体" pitchFamily="2" charset="-122"/>
              </a:rPr>
              <a:t>男 </a:t>
            </a:r>
            <a:r>
              <a:rPr lang="en-US" altLang="zh-CN" sz="3200" dirty="0">
                <a:solidFill>
                  <a:srgbClr val="FF0000"/>
                </a:solidFill>
                <a:ea typeface="宋体" pitchFamily="2" charset="-122"/>
              </a:rPr>
              <a:t>34</a:t>
            </a:r>
            <a:r>
              <a:rPr lang="zh-CN" altLang="en-US" sz="3200" dirty="0">
                <a:solidFill>
                  <a:srgbClr val="FF0000"/>
                </a:solidFill>
                <a:ea typeface="宋体" pitchFamily="2" charset="-122"/>
              </a:rPr>
              <a:t>岁 大腿疼痛数月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2438" y="754815"/>
            <a:ext cx="1268328" cy="783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3</a:t>
            </a:r>
            <a:endParaRPr lang="zh-CN" alt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00" y="188913"/>
            <a:ext cx="422910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"/>
            <a:ext cx="4932363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0"/>
            <a:ext cx="9251950" cy="694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436113" y="2967335"/>
            <a:ext cx="2271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zh-CN" altLang="en-US" sz="5400" b="1" dirty="0">
                <a:ln w="50800"/>
                <a:solidFill>
                  <a:schemeClr val="bg1">
                    <a:shade val="50000"/>
                  </a:schemeClr>
                </a:solidFill>
                <a:ea typeface="宋体" pitchFamily="2" charset="-122"/>
              </a:rPr>
              <a:t>谢谢！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0" name="Picture 2" descr="G:\2006715143466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b="2290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爆炸形 2 5"/>
          <p:cNvSpPr/>
          <p:nvPr/>
        </p:nvSpPr>
        <p:spPr>
          <a:xfrm>
            <a:off x="611188" y="549275"/>
            <a:ext cx="3602037" cy="39592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347504" y="1879579"/>
            <a:ext cx="2291012" cy="923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宋体" pitchFamily="2" charset="-122"/>
              </a:rPr>
              <a:t>？？？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76000" cy="1143000"/>
          </a:xfrm>
        </p:spPr>
        <p:txBody>
          <a:bodyPr rtlCol="0"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左肱骨）镜下查见纤维结缔组织、死骨，伴炎性肉芽组织形成及大量炎症细胞浸润，符合慢性骨髓炎。</a:t>
            </a:r>
            <a:br>
              <a:rPr sz="2000" smtClean="0">
                <a:solidFill>
                  <a:schemeClr val="accent4"/>
                </a:solidFill>
                <a:latin typeface="+mj-lt"/>
                <a:ea typeface="+mj-ea"/>
              </a:rPr>
            </a:br>
            <a:endParaRPr sz="2000" smtClean="0">
              <a:solidFill>
                <a:schemeClr val="accent4"/>
              </a:solidFill>
              <a:latin typeface="+mj-lt"/>
              <a:ea typeface="+mj-ea"/>
            </a:endParaRPr>
          </a:p>
        </p:txBody>
      </p:sp>
      <p:pic>
        <p:nvPicPr>
          <p:cNvPr id="184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6000" y="1600200"/>
            <a:ext cx="7112000" cy="4525963"/>
          </a:xfrm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18309" y="163789"/>
            <a:ext cx="1350054" cy="7396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1</a:t>
            </a:r>
            <a:endParaRPr lang="zh-CN" alt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776000" cy="1143000"/>
          </a:xfrm>
        </p:spPr>
        <p:txBody>
          <a:bodyPr rtlCol="0"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（左大腿）转移性肝细胞癌。 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IHC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：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Hep-par-1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、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CK8/18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、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GPC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－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3: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（＋）； 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CK19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、</a:t>
            </a:r>
            <a:r>
              <a:rPr lang="en-US" altLang="zh-CN" sz="2000" smtClean="0">
                <a:solidFill>
                  <a:schemeClr val="accent4"/>
                </a:solidFill>
                <a:latin typeface="+mj-lt"/>
                <a:ea typeface="+mj-ea"/>
              </a:rPr>
              <a:t>AFP:</a:t>
            </a:r>
            <a:r>
              <a:rPr sz="2000" smtClean="0">
                <a:solidFill>
                  <a:schemeClr val="accent4"/>
                </a:solidFill>
                <a:latin typeface="+mj-lt"/>
                <a:ea typeface="+mj-ea"/>
              </a:rPr>
              <a:t>（－）。</a:t>
            </a:r>
          </a:p>
        </p:txBody>
      </p:sp>
      <p:pic>
        <p:nvPicPr>
          <p:cNvPr id="19458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16000" y="1600200"/>
            <a:ext cx="7112000" cy="4525963"/>
          </a:xfr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12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-198155" y="164039"/>
            <a:ext cx="1619321" cy="7396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病例</a:t>
            </a:r>
            <a:r>
              <a:rPr lang="en-US" altLang="zh-CN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宋体" pitchFamily="2" charset="-122"/>
              </a:rPr>
              <a:t>3</a:t>
            </a:r>
            <a:endParaRPr lang="zh-CN" alt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7538" y="177800"/>
            <a:ext cx="7776000" cy="634047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mtClean="0">
                <a:solidFill>
                  <a:schemeClr val="accent4"/>
                </a:solidFill>
                <a:latin typeface="+mj-lt"/>
                <a:ea typeface="+mj-ea"/>
              </a:rPr>
              <a:t>小结</a:t>
            </a:r>
            <a:endParaRPr>
              <a:solidFill>
                <a:schemeClr val="accent4"/>
              </a:solidFill>
              <a:latin typeface="+mj-lt"/>
              <a:ea typeface="+mj-ea"/>
            </a:endParaRPr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611188" y="908050"/>
            <a:ext cx="8229600" cy="5761038"/>
          </a:xfrm>
        </p:spPr>
        <p:txBody>
          <a:bodyPr/>
          <a:lstStyle/>
          <a:p>
            <a:pPr eaLnBrk="1" hangingPunct="1"/>
            <a:r>
              <a:rPr lang="zh-CN" altLang="en-US" sz="3200" smtClean="0">
                <a:solidFill>
                  <a:schemeClr val="hlink"/>
                </a:solidFill>
                <a:latin typeface="Goudy Old Style"/>
                <a:ea typeface="宋体" charset="-122"/>
              </a:rPr>
              <a:t>骨髓炎</a:t>
            </a:r>
            <a:r>
              <a:rPr lang="zh-CN" altLang="en-US" sz="3200" smtClean="0">
                <a:latin typeface="Goudy Old Style"/>
                <a:ea typeface="宋体" charset="-122"/>
              </a:rPr>
              <a:t> 分急性、慢性</a:t>
            </a:r>
            <a:endParaRPr lang="en-US" altLang="zh-CN" sz="3200" smtClean="0"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b="1" smtClean="0">
                <a:latin typeface="Goudy Old Style"/>
                <a:ea typeface="宋体" charset="-122"/>
              </a:rPr>
              <a:t>1</a:t>
            </a:r>
            <a:r>
              <a:rPr lang="zh-CN" altLang="en-US" b="1" smtClean="0">
                <a:latin typeface="Goudy Old Style"/>
                <a:ea typeface="宋体" charset="-122"/>
              </a:rPr>
              <a:t>、</a:t>
            </a:r>
            <a:r>
              <a:rPr lang="zh-CN" altLang="en-US" smtClean="0">
                <a:latin typeface="Goudy Old Style"/>
                <a:ea typeface="宋体" charset="-122"/>
              </a:rPr>
              <a:t>急性：高热、寒战、红肿热痛</a:t>
            </a:r>
            <a:endParaRPr lang="en-US" altLang="zh-CN" smtClean="0">
              <a:latin typeface="Goudy Old Style"/>
              <a:ea typeface="宋体" charset="-122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smtClean="0">
                <a:solidFill>
                  <a:schemeClr val="folHlink"/>
                </a:solidFill>
                <a:latin typeface="Goudy Old Style"/>
                <a:ea typeface="宋体" charset="-122"/>
              </a:rPr>
              <a:t>  X</a:t>
            </a: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线：骨质破坏、死骨、骨膜新生骨、骨质破坏区骨质增生</a:t>
            </a:r>
            <a:endParaRPr lang="en-US" altLang="zh-CN" smtClean="0">
              <a:solidFill>
                <a:schemeClr val="folHlink"/>
              </a:solidFill>
              <a:latin typeface="Goudy Old Style"/>
              <a:ea typeface="宋体" charset="-122"/>
            </a:endParaRPr>
          </a:p>
          <a:p>
            <a:pPr eaLnBrk="1" hangingPunct="1"/>
            <a:r>
              <a:rPr lang="en-US" altLang="zh-CN" b="1" smtClean="0">
                <a:latin typeface="Goudy Old Style"/>
                <a:ea typeface="宋体" charset="-122"/>
              </a:rPr>
              <a:t>2</a:t>
            </a:r>
            <a:r>
              <a:rPr lang="zh-CN" altLang="en-US" b="1" smtClean="0">
                <a:latin typeface="Goudy Old Style"/>
                <a:ea typeface="宋体" charset="-122"/>
              </a:rPr>
              <a:t>、</a:t>
            </a:r>
            <a:r>
              <a:rPr lang="zh-CN" altLang="en-US" smtClean="0">
                <a:latin typeface="Goudy Old Style"/>
                <a:ea typeface="宋体" charset="-122"/>
              </a:rPr>
              <a:t>慢性：症状轻微，疼痛阵发性，夜间加重</a:t>
            </a:r>
            <a:endParaRPr lang="en-US" altLang="zh-CN" smtClean="0">
              <a:latin typeface="Goudy Old Style"/>
              <a:ea typeface="宋体" charset="-122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CN" smtClean="0">
                <a:solidFill>
                  <a:schemeClr val="folHlink"/>
                </a:solidFill>
                <a:latin typeface="Goudy Old Style"/>
                <a:ea typeface="宋体" charset="-122"/>
              </a:rPr>
              <a:t>  X</a:t>
            </a:r>
            <a:r>
              <a:rPr lang="zh-CN" altLang="en-US" smtClean="0">
                <a:solidFill>
                  <a:schemeClr val="folHlink"/>
                </a:solidFill>
                <a:latin typeface="Goudy Old Style"/>
                <a:ea typeface="宋体" charset="-122"/>
              </a:rPr>
              <a:t>线：分化脓性、硬化性</a:t>
            </a:r>
            <a:endParaRPr lang="en-US" altLang="zh-CN" smtClean="0">
              <a:solidFill>
                <a:schemeClr val="folHlink"/>
              </a:solidFill>
              <a:latin typeface="Goudy Old Style"/>
              <a:ea typeface="宋体" charset="-122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b="1" smtClean="0">
                <a:solidFill>
                  <a:schemeClr val="folHlink"/>
                </a:solidFill>
                <a:latin typeface="Goudy Old Style"/>
                <a:ea typeface="宋体" charset="-122"/>
              </a:rPr>
              <a:t>（</a:t>
            </a:r>
            <a:r>
              <a:rPr lang="en-US" altLang="zh-CN" b="1" smtClean="0">
                <a:solidFill>
                  <a:schemeClr val="folHlink"/>
                </a:solidFill>
                <a:latin typeface="Goudy Old Style"/>
                <a:ea typeface="宋体" charset="-122"/>
              </a:rPr>
              <a:t>1</a:t>
            </a:r>
            <a:r>
              <a:rPr lang="zh-CN" altLang="en-US" b="1" smtClean="0">
                <a:solidFill>
                  <a:schemeClr val="folHlink"/>
                </a:solidFill>
                <a:latin typeface="Goudy Old Style"/>
                <a:ea typeface="宋体" charset="-122"/>
              </a:rPr>
              <a:t>） 化脓性：广泛的骨质增生、脓腔、死骨、骨膜新生</a:t>
            </a:r>
            <a:endParaRPr lang="en-US" altLang="zh-CN" b="1" smtClean="0">
              <a:solidFill>
                <a:schemeClr val="folHlink"/>
              </a:solidFill>
              <a:latin typeface="Goudy Old Style"/>
              <a:ea typeface="宋体" charset="-122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zh-CN" altLang="en-US" b="1" smtClean="0">
                <a:solidFill>
                  <a:schemeClr val="folHlink"/>
                </a:solidFill>
                <a:latin typeface="Goudy Old Style"/>
                <a:ea typeface="宋体" charset="-122"/>
              </a:rPr>
              <a:t>（</a:t>
            </a:r>
            <a:r>
              <a:rPr lang="en-US" altLang="zh-CN" b="1" smtClean="0">
                <a:solidFill>
                  <a:schemeClr val="folHlink"/>
                </a:solidFill>
                <a:latin typeface="Goudy Old Style"/>
                <a:ea typeface="宋体" charset="-122"/>
              </a:rPr>
              <a:t>2</a:t>
            </a:r>
            <a:r>
              <a:rPr lang="zh-CN" altLang="en-US" b="1" smtClean="0">
                <a:solidFill>
                  <a:schemeClr val="folHlink"/>
                </a:solidFill>
                <a:latin typeface="Goudy Old Style"/>
                <a:ea typeface="宋体" charset="-122"/>
              </a:rPr>
              <a:t>）硬化性：皮质增厚、髓腔变窄、闭塞、骨质硬化、骨膜新生骨少、无死骨。</a:t>
            </a:r>
            <a:endParaRPr lang="en-US" altLang="zh-CN" b="1" smtClean="0">
              <a:solidFill>
                <a:schemeClr val="folHlink"/>
              </a:solidFill>
              <a:latin typeface="Goudy Old Style"/>
              <a:ea typeface="宋体" charset="-122"/>
            </a:endParaRPr>
          </a:p>
          <a:p>
            <a:pPr eaLnBrk="1" hangingPunct="1"/>
            <a:endParaRPr lang="zh-CN" altLang="en-US" smtClean="0">
              <a:solidFill>
                <a:schemeClr val="folHlink"/>
              </a:solidFill>
              <a:latin typeface="Goudy Old Style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凤舞九天">
  <a:themeElements>
    <a:clrScheme name="凤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凤舞九天">
      <a:majorFont>
        <a:latin typeface=""/>
        <a:ea typeface=""/>
        <a:cs typeface="华文新魏"/>
      </a:majorFont>
      <a:minorFont>
        <a:latin typeface=""/>
        <a:ea typeface=""/>
        <a:cs typeface=""/>
      </a:minorFont>
    </a:fontScheme>
    <a:fmtScheme name="凤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Phoenix</Template>
  <TotalTime>5228</TotalTime>
  <Words>1026</Words>
  <Application>Microsoft Office PowerPoint</Application>
  <PresentationFormat>全屏显示(4:3)</PresentationFormat>
  <Paragraphs>94</Paragraphs>
  <Slides>51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2" baseType="lpstr">
      <vt:lpstr>凤舞九天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左肱骨）镜下查见纤维结缔组织、死骨，伴炎性肉芽组织形成及大量炎症细胞浸润，符合慢性骨髓炎。 </vt:lpstr>
      <vt:lpstr>（左大腿）转移性肝细胞癌。 IHC：Hep-par-1、CK8/18、GPC－3:（＋）； CK19、AFP:（－）。</vt:lpstr>
      <vt:lpstr>小结</vt:lpstr>
      <vt:lpstr>PowerPoint 演示文稿</vt:lpstr>
      <vt:lpstr>PowerPoint 演示文稿</vt:lpstr>
      <vt:lpstr>小结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左大腿肿物）符合成骨性骨肉瘤伴大量出血坏死，肿瘤侵犯周围软组织。IHC：Vim（+），Bcl-2、Calretimin灶区（+），CK、EMA、CK19（-）。</vt:lpstr>
      <vt:lpstr>PowerPoint 演示文稿</vt:lpstr>
      <vt:lpstr>PowerPoint 演示文稿</vt:lpstr>
      <vt:lpstr>PowerPoint 演示文稿</vt:lpstr>
      <vt:lpstr>小结</vt:lpstr>
      <vt:lpstr>PowerPoint 演示文稿</vt:lpstr>
      <vt:lpstr>小结</vt:lpstr>
      <vt:lpstr>PowerPoint 演示文稿</vt:lpstr>
      <vt:lpstr>小结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</vt:lpstr>
      <vt:lpstr>PowerPoint 演示文稿</vt:lpstr>
      <vt:lpstr>小结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ZY02-CT-D06</dc:creator>
  <cp:lastModifiedBy>ZY02-CT-D06</cp:lastModifiedBy>
  <cp:revision>50</cp:revision>
  <cp:lastPrinted>1601-01-01T00:00:00Z</cp:lastPrinted>
  <dcterms:created xsi:type="dcterms:W3CDTF">2012-10-21T01:30:24Z</dcterms:created>
  <dcterms:modified xsi:type="dcterms:W3CDTF">2014-06-18T03:23:04Z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