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3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2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BD579-9F53-4215-A758-9852E7AB9EEE}" type="datetimeFigureOut">
              <a:rPr lang="zh-CN" altLang="en-US"/>
              <a:pPr>
                <a:defRPr/>
              </a:pPr>
              <a:t>2012-3-13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DA8E5-DE0A-4973-B08A-C761DD7F99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98B75-BE0D-4319-A318-1762BACE57F9}" type="datetimeFigureOut">
              <a:rPr lang="zh-CN" altLang="en-US"/>
              <a:pPr>
                <a:defRPr/>
              </a:pPr>
              <a:t>2012-3-13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15886-EC3E-4066-B690-5FAF7842565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58534-6BA8-4534-A29D-D5A91BB62456}" type="datetimeFigureOut">
              <a:rPr lang="zh-CN" altLang="en-US"/>
              <a:pPr>
                <a:defRPr/>
              </a:pPr>
              <a:t>2012-3-13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0F1ED-A81E-4D2E-A661-D6FA4E4D12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C7749-C7D3-4E05-B695-890164D719DF}" type="datetimeFigureOut">
              <a:rPr lang="zh-CN" altLang="en-US"/>
              <a:pPr>
                <a:defRPr/>
              </a:pPr>
              <a:t>2012-3-13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0F894-76B6-44ED-8538-695A05AF99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7F14A-B14D-4789-9C69-F51F255D2960}" type="datetimeFigureOut">
              <a:rPr lang="zh-CN" altLang="en-US"/>
              <a:pPr>
                <a:defRPr/>
              </a:pPr>
              <a:t>2012-3-13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AF2D-5C98-41F3-8584-622C4F838CB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3A0B0-5AC1-4589-982A-4D8A72B60210}" type="datetimeFigureOut">
              <a:rPr lang="zh-CN" altLang="en-US"/>
              <a:pPr>
                <a:defRPr/>
              </a:pPr>
              <a:t>2012-3-13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6B2E4-69C4-4D72-BFEC-1B12D8B5709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C711A-1D51-42AF-B5ED-C107032709A9}" type="datetimeFigureOut">
              <a:rPr lang="zh-CN" altLang="en-US"/>
              <a:pPr>
                <a:defRPr/>
              </a:pPr>
              <a:t>2012-3-13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BFB59-D08F-4C2C-821A-8FC97EFAA1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FA065-1301-4AD8-8EF4-4E8E9AC00510}" type="datetimeFigureOut">
              <a:rPr lang="zh-CN" altLang="en-US"/>
              <a:pPr>
                <a:defRPr/>
              </a:pPr>
              <a:t>2012-3-13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DB364-69CB-48CF-8E18-486C3937A5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CD07-9E3D-471A-9701-FA9D50CE82AD}" type="datetimeFigureOut">
              <a:rPr lang="zh-CN" altLang="en-US"/>
              <a:pPr>
                <a:defRPr/>
              </a:pPr>
              <a:t>2012-3-13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4B0BB-59FC-4FD1-ABDB-2F00F49BB5C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12A80-6FEB-40EE-A015-30597EBCE673}" type="datetimeFigureOut">
              <a:rPr lang="zh-CN" altLang="en-US"/>
              <a:pPr>
                <a:defRPr/>
              </a:pPr>
              <a:t>2012-3-13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5C750-3F4B-473F-B40F-5AC139408A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4AFEC-1A66-4177-8F92-EC7722233FA0}" type="datetimeFigureOut">
              <a:rPr lang="zh-CN" altLang="en-US"/>
              <a:pPr>
                <a:defRPr/>
              </a:pPr>
              <a:t>2012-3-13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CB7F6-1374-4DD7-9B96-331A8E2290F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7D51366-D845-4F06-8B20-4A94A7C6B816}" type="datetimeFigureOut">
              <a:rPr lang="zh-CN" altLang="en-US"/>
              <a:pPr>
                <a:defRPr/>
              </a:pPr>
              <a:t>2012-3-13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912B4D4-63C9-452B-876B-82CAE3CA349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mtClean="0"/>
              <a:t>甲状旁腺腺瘤的</a:t>
            </a:r>
            <a:r>
              <a:rPr lang="en-US" altLang="zh-CN" smtClean="0"/>
              <a:t>CT</a:t>
            </a:r>
            <a:r>
              <a:rPr lang="zh-CN" altLang="en-US" smtClean="0"/>
              <a:t>诊断</a:t>
            </a:r>
            <a:br>
              <a:rPr lang="zh-CN" altLang="en-US" smtClean="0"/>
            </a:br>
            <a:endParaRPr lang="zh-CN" altLang="en-US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dirty="0" smtClean="0">
                <a:latin typeface="楷体_GB2312" pitchFamily="49" charset="-122"/>
                <a:ea typeface="楷体_GB2312" pitchFamily="49" charset="-122"/>
              </a:rPr>
              <a:t>张展庆</a:t>
            </a:r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生化</a:t>
            </a:r>
            <a:r>
              <a:rPr lang="zh-CN" altLang="en-US" sz="2400" smtClean="0"/>
              <a:t>（定性指标之一）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200" dirty="0" smtClean="0"/>
              <a:t>（</a:t>
            </a:r>
            <a:r>
              <a:rPr lang="en-US" sz="2200" dirty="0" smtClean="0"/>
              <a:t>1</a:t>
            </a:r>
            <a:r>
              <a:rPr lang="zh-CN" altLang="en-US" sz="2200" dirty="0" smtClean="0"/>
              <a:t>）</a:t>
            </a:r>
            <a:r>
              <a:rPr lang="en-US" sz="2200" dirty="0" smtClean="0"/>
              <a:t> </a:t>
            </a:r>
            <a:r>
              <a:rPr lang="zh-CN" altLang="en-US" sz="2200" dirty="0" smtClean="0"/>
              <a:t>血清钙：高血钙是本症最主要的生化指标，最具诊断价值。若只测定一次，仅</a:t>
            </a:r>
            <a:r>
              <a:rPr lang="en-US" sz="2200" dirty="0" smtClean="0"/>
              <a:t>1/2</a:t>
            </a:r>
            <a:r>
              <a:rPr lang="zh-CN" altLang="en-US" sz="2200" dirty="0" smtClean="0"/>
              <a:t>病人呈现。有许多病人需要在同一实验室重复几次化验才能发现。</a:t>
            </a:r>
            <a:r>
              <a:rPr lang="zh-CN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血钙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&gt;2.6mmol/L</a:t>
            </a:r>
            <a:r>
              <a:rPr lang="zh-CN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才能诊断高血钙</a:t>
            </a:r>
            <a:r>
              <a:rPr lang="zh-CN" altLang="en-US" sz="2200" dirty="0" smtClean="0"/>
              <a:t>。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zh-CN" altLang="en-US" sz="2200" dirty="0" smtClean="0"/>
              <a:t>（</a:t>
            </a:r>
            <a:r>
              <a:rPr lang="en-US" sz="2200" dirty="0" smtClean="0"/>
              <a:t>2</a:t>
            </a:r>
            <a:r>
              <a:rPr lang="zh-CN" altLang="en-US" sz="2200" dirty="0" smtClean="0"/>
              <a:t>）</a:t>
            </a:r>
            <a:r>
              <a:rPr lang="en-US" sz="2200" dirty="0" smtClean="0"/>
              <a:t> </a:t>
            </a:r>
            <a:r>
              <a:rPr lang="zh-CN" altLang="en-US" sz="2200" dirty="0" smtClean="0"/>
              <a:t>血清磷：正常成人为</a:t>
            </a:r>
            <a:r>
              <a:rPr lang="en-US" sz="2200" dirty="0" smtClean="0"/>
              <a:t>0.97-1.45mmol/L</a:t>
            </a:r>
            <a:r>
              <a:rPr lang="zh-CN" altLang="en-US" sz="2200" dirty="0" smtClean="0"/>
              <a:t>，儿童为</a:t>
            </a:r>
            <a:r>
              <a:rPr lang="en-US" sz="2200" dirty="0" smtClean="0"/>
              <a:t>1.29-2.10mmol/L</a:t>
            </a:r>
            <a:r>
              <a:rPr lang="zh-CN" altLang="en-US" sz="2200" dirty="0" smtClean="0"/>
              <a:t>。</a:t>
            </a:r>
            <a:r>
              <a:rPr lang="zh-CN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甲旁亢时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80%</a:t>
            </a:r>
            <a:r>
              <a:rPr lang="zh-CN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病人血磷降低</a:t>
            </a:r>
            <a:r>
              <a:rPr lang="zh-CN" altLang="en-US" sz="2200" dirty="0" smtClean="0"/>
              <a:t>，因</a:t>
            </a:r>
            <a:r>
              <a:rPr lang="en-US" sz="2200" dirty="0" smtClean="0"/>
              <a:t>pth“</a:t>
            </a:r>
            <a:r>
              <a:rPr lang="zh-CN" altLang="en-US" sz="2200" dirty="0" smtClean="0"/>
              <a:t>溶骨排磷</a:t>
            </a:r>
            <a:r>
              <a:rPr lang="en-US" sz="2200" dirty="0" smtClean="0"/>
              <a:t>”</a:t>
            </a:r>
            <a:r>
              <a:rPr lang="zh-CN" altLang="en-US" sz="2200" dirty="0" smtClean="0"/>
              <a:t>作用所致。必须强调空腹测定血磷反可下降。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zh-CN" altLang="en-US" sz="2200" dirty="0" smtClean="0"/>
              <a:t>（</a:t>
            </a:r>
            <a:r>
              <a:rPr lang="en-US" sz="2200" dirty="0" smtClean="0"/>
              <a:t>3</a:t>
            </a:r>
            <a:r>
              <a:rPr lang="zh-CN" altLang="en-US" sz="2200" dirty="0" smtClean="0"/>
              <a:t>）</a:t>
            </a:r>
            <a:r>
              <a:rPr lang="en-US" sz="2200" dirty="0" smtClean="0"/>
              <a:t> 24</a:t>
            </a:r>
            <a:r>
              <a:rPr lang="zh-CN" altLang="en-US" sz="2200" dirty="0" smtClean="0"/>
              <a:t>小时尿钙排量：我国成人</a:t>
            </a:r>
            <a:r>
              <a:rPr lang="en-US" sz="2200" dirty="0" smtClean="0"/>
              <a:t>24</a:t>
            </a:r>
            <a:r>
              <a:rPr lang="zh-CN" altLang="en-US" sz="2200" dirty="0" smtClean="0"/>
              <a:t>小时尿钙排量</a:t>
            </a:r>
            <a:r>
              <a:rPr lang="en-US" sz="2200" dirty="0" smtClean="0"/>
              <a:t>1.9-5.6mmol</a:t>
            </a:r>
            <a:r>
              <a:rPr lang="zh-CN" altLang="en-US" sz="2200" dirty="0" smtClean="0"/>
              <a:t>（</a:t>
            </a:r>
            <a:r>
              <a:rPr lang="en-US" sz="2200" dirty="0" smtClean="0"/>
              <a:t>75-225mg</a:t>
            </a:r>
            <a:r>
              <a:rPr lang="zh-CN" altLang="en-US" sz="2200" dirty="0" smtClean="0"/>
              <a:t>）</a:t>
            </a:r>
            <a:r>
              <a:rPr lang="zh-CN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甲旁亢时尿钙排量增加。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&gt;250mg</a:t>
            </a:r>
            <a:r>
              <a:rPr lang="zh-CN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有诊断意义</a:t>
            </a:r>
            <a:r>
              <a:rPr lang="zh-CN" altLang="en-US" sz="2200" dirty="0" smtClean="0"/>
              <a:t>。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zh-CN" altLang="en-US" sz="2200" dirty="0" smtClean="0"/>
              <a:t>（</a:t>
            </a:r>
            <a:r>
              <a:rPr lang="en-US" sz="2200" dirty="0" smtClean="0"/>
              <a:t>4</a:t>
            </a:r>
            <a:r>
              <a:rPr lang="zh-CN" altLang="en-US" sz="2200" dirty="0" smtClean="0"/>
              <a:t>）</a:t>
            </a:r>
            <a:r>
              <a:rPr lang="en-US" sz="2200" dirty="0" smtClean="0"/>
              <a:t> 24</a:t>
            </a:r>
            <a:r>
              <a:rPr lang="zh-CN" altLang="en-US" sz="2200" dirty="0" smtClean="0"/>
              <a:t>小时尿磷排量：正常</a:t>
            </a:r>
            <a:r>
              <a:rPr lang="en-US" sz="2200" dirty="0" smtClean="0"/>
              <a:t>24</a:t>
            </a:r>
            <a:r>
              <a:rPr lang="zh-CN" altLang="en-US" sz="2200" dirty="0" smtClean="0"/>
              <a:t>小时尿磷小于</a:t>
            </a:r>
            <a:r>
              <a:rPr lang="en-US" sz="2200" dirty="0" smtClean="0"/>
              <a:t>1</a:t>
            </a:r>
            <a:r>
              <a:rPr lang="zh-CN" altLang="en-US" sz="2200" dirty="0" smtClean="0"/>
              <a:t>克，甲旁亢时常增高。但受饮食因素的影响，其诊断意义不如尿钙排量那么重要。</a:t>
            </a:r>
            <a:r>
              <a:rPr lang="zh-CN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磷清除率（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cp</a:t>
            </a:r>
            <a:r>
              <a:rPr lang="zh-CN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）对甲旁亢有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60-70%</a:t>
            </a:r>
            <a:r>
              <a:rPr lang="zh-CN" altLang="en-US" sz="2200" b="1" dirty="0" smtClean="0">
                <a:solidFill>
                  <a:schemeClr val="accent6">
                    <a:lumMod val="75000"/>
                  </a:schemeClr>
                </a:solidFill>
              </a:rPr>
              <a:t>诊断意义</a:t>
            </a:r>
            <a:r>
              <a:rPr lang="zh-CN" altLang="en-US" sz="2200" dirty="0" smtClean="0"/>
              <a:t>。 </a:t>
            </a:r>
            <a:endParaRPr lang="zh-CN" altLang="en-US" sz="2200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dirty="0" smtClean="0"/>
              <a:t>甲状旁腺瘤的</a:t>
            </a:r>
            <a:r>
              <a:rPr lang="en-US" dirty="0" smtClean="0"/>
              <a:t>CT</a:t>
            </a:r>
            <a:r>
              <a:rPr lang="zh-CN" altLang="en-US" dirty="0" smtClean="0"/>
              <a:t>表现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病变位置  </a:t>
            </a:r>
            <a:r>
              <a:rPr lang="zh-CN" altLang="en-US" dirty="0" smtClean="0"/>
              <a:t>易发生下甲状旁腺，</a:t>
            </a:r>
            <a:r>
              <a:rPr lang="en-US" dirty="0" smtClean="0"/>
              <a:t>Drowillard</a:t>
            </a:r>
            <a:r>
              <a:rPr lang="zh-CN" altLang="en-US" dirty="0" smtClean="0"/>
              <a:t>报道约有半数的</a:t>
            </a:r>
            <a:r>
              <a:rPr lang="en-US" dirty="0" smtClean="0"/>
              <a:t>PTA</a:t>
            </a:r>
            <a:r>
              <a:rPr lang="zh-CN" altLang="en-US" dirty="0" smtClean="0"/>
              <a:t>位于甲状腺内缘和食管形成的夹角内，其余的位于甲状腺侧叶和气管之间，甲状腺外侧或气管后及食管旁，甚至可以发生在颈内静脉外侧，颈根部或上纵隔。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CN" altLang="en-US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肿瘤大小  </a:t>
            </a:r>
            <a:r>
              <a:rPr lang="zh-CN" altLang="en-US" dirty="0" smtClean="0"/>
              <a:t>正常的甲状旁腺体积较小，常规</a:t>
            </a:r>
            <a:r>
              <a:rPr lang="en-US" dirty="0" smtClean="0"/>
              <a:t>CT</a:t>
            </a:r>
            <a:r>
              <a:rPr lang="zh-CN" altLang="en-US" dirty="0" smtClean="0"/>
              <a:t>难以显示，</a:t>
            </a:r>
            <a:r>
              <a:rPr lang="en-US" dirty="0" smtClean="0"/>
              <a:t>PTA</a:t>
            </a:r>
            <a:r>
              <a:rPr lang="zh-CN" altLang="en-US" dirty="0" smtClean="0"/>
              <a:t>体积超出了正常甲状旁腺体积范围，通常就诊时肿瘤较大，</a:t>
            </a:r>
            <a:r>
              <a:rPr lang="en-US" dirty="0" smtClean="0"/>
              <a:t>CT</a:t>
            </a:r>
            <a:r>
              <a:rPr lang="zh-CN" altLang="en-US" dirty="0" smtClean="0"/>
              <a:t>能够显示，但体积较小者也容易漏诊。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肿瘤形态  </a:t>
            </a:r>
            <a:r>
              <a:rPr lang="zh-CN" altLang="en-US" dirty="0" smtClean="0"/>
              <a:t>甲状旁腺属于良性肿瘤，可膨胀性生长，肿瘤较大时可以使甲状腺受压变形，使气管及血管变形移位或变窄，但与周围血管、甲状腺分界清晰。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CN" altLang="en-US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肿瘤密度  </a:t>
            </a:r>
            <a:r>
              <a:rPr lang="en-US" dirty="0" smtClean="0"/>
              <a:t>CT</a:t>
            </a:r>
            <a:r>
              <a:rPr lang="zh-CN" altLang="en-US" dirty="0" smtClean="0"/>
              <a:t>平扫上一般为类圆形软组织密度影，密度均匀，边界清晰，与高密度的甲状腺分界清，肿瘤较大时，病灶显示为不均的低密度影，为腺瘤的坏死或陈旧性出血。由于甲状旁腺血供丰富，在增强</a:t>
            </a:r>
            <a:r>
              <a:rPr lang="en-US" dirty="0" smtClean="0"/>
              <a:t>CT</a:t>
            </a:r>
            <a:r>
              <a:rPr lang="zh-CN" altLang="en-US" dirty="0" smtClean="0"/>
              <a:t>上，肿瘤强化为中度的明显强化，</a:t>
            </a:r>
            <a:r>
              <a:rPr lang="en-US" dirty="0" smtClean="0"/>
              <a:t>CT</a:t>
            </a:r>
            <a:r>
              <a:rPr lang="zh-CN" altLang="en-US" dirty="0" smtClean="0"/>
              <a:t>值</a:t>
            </a:r>
            <a:r>
              <a:rPr lang="en-US" dirty="0" smtClean="0"/>
              <a:t>40-60HU</a:t>
            </a:r>
            <a:r>
              <a:rPr lang="zh-CN" altLang="en-US" dirty="0" smtClean="0"/>
              <a:t>左右，但其强化程度不如甲状腺组织，此与邻近显著强化的血管或无明显强化的肌肉、神经和淋巴结等有助鉴别。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CN" alt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26626" name="内容占位符 3" descr="16299982.snap.jpg"/>
          <p:cNvPicPr>
            <a:picLocks noGrp="1" noChangeAspect="1"/>
          </p:cNvPicPr>
          <p:nvPr>
            <p:ph idx="1"/>
          </p:nvPr>
        </p:nvPicPr>
        <p:blipFill>
          <a:blip r:embed="rId2">
            <a:lum contrast="10000"/>
          </a:blip>
          <a:srcRect/>
          <a:stretch>
            <a:fillRect/>
          </a:stretch>
        </p:blipFill>
        <p:spPr>
          <a:xfrm>
            <a:off x="642938" y="642938"/>
            <a:ext cx="7786687" cy="5483225"/>
          </a:xfrm>
        </p:spPr>
      </p:pic>
      <p:sp>
        <p:nvSpPr>
          <p:cNvPr id="7" name="下箭头 6"/>
          <p:cNvSpPr/>
          <p:nvPr/>
        </p:nvSpPr>
        <p:spPr>
          <a:xfrm>
            <a:off x="5857875" y="1500188"/>
            <a:ext cx="214313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27650" name="内容占位符 3" descr="46193575.snap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10000" contrast="-10000"/>
          </a:blip>
          <a:srcRect/>
          <a:stretch>
            <a:fillRect/>
          </a:stretch>
        </p:blipFill>
        <p:spPr>
          <a:xfrm>
            <a:off x="928688" y="714375"/>
            <a:ext cx="7429500" cy="5483225"/>
          </a:xfrm>
        </p:spPr>
      </p:pic>
      <p:sp>
        <p:nvSpPr>
          <p:cNvPr id="5" name="右箭头 4"/>
          <p:cNvSpPr/>
          <p:nvPr/>
        </p:nvSpPr>
        <p:spPr>
          <a:xfrm>
            <a:off x="4500563" y="2643188"/>
            <a:ext cx="428625" cy="3317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28674" name="内容占位符 3" descr="57524370.snap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10000" contrast="10000"/>
          </a:blip>
          <a:srcRect/>
          <a:stretch>
            <a:fillRect/>
          </a:stretch>
        </p:blipFill>
        <p:spPr>
          <a:xfrm>
            <a:off x="928688" y="785813"/>
            <a:ext cx="7358062" cy="5340350"/>
          </a:xfrm>
        </p:spPr>
      </p:pic>
      <p:sp>
        <p:nvSpPr>
          <p:cNvPr id="5" name="右箭头 4"/>
          <p:cNvSpPr/>
          <p:nvPr/>
        </p:nvSpPr>
        <p:spPr>
          <a:xfrm>
            <a:off x="3714750" y="2786063"/>
            <a:ext cx="500063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dirty="0" smtClean="0"/>
              <a:t>鉴别诊断</a:t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甲状旁腺增生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zh-CN" altLang="en-US" dirty="0" smtClean="0"/>
              <a:t>两者均可引起原发性甲状旁腺功能亢进，甲状旁腺增生在原发性甲状旁腺功能亢进中占</a:t>
            </a:r>
            <a:r>
              <a:rPr lang="en-US" dirty="0" smtClean="0"/>
              <a:t>10-30%</a:t>
            </a:r>
            <a:r>
              <a:rPr lang="zh-CN" altLang="en-US" dirty="0" smtClean="0"/>
              <a:t>，由于增生的腺体体积常较小，</a:t>
            </a:r>
            <a:r>
              <a:rPr lang="en-US" dirty="0" smtClean="0"/>
              <a:t>CT</a:t>
            </a:r>
            <a:r>
              <a:rPr lang="zh-CN" altLang="en-US" dirty="0" smtClean="0"/>
              <a:t>很难检出，若腺体显著增生时，其表现与甲状腺腺瘤非常相似，影像上难以区别，但甲状旁腺腺瘤一般只累及一个腺体，而甲状旁腺增生要累及多个腺体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CN" altLang="en-US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甲状旁腺癌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zh-CN" altLang="en-US" dirty="0" smtClean="0"/>
              <a:t>较少见，</a:t>
            </a:r>
            <a:r>
              <a:rPr lang="en-US" dirty="0" smtClean="0"/>
              <a:t>CT</a:t>
            </a:r>
            <a:r>
              <a:rPr lang="zh-CN" altLang="en-US" dirty="0" smtClean="0"/>
              <a:t>表现一般为较大分叶状肿块，由于瘤内易发生坏死和出血，密度不均匀，其特点是易发生钙化，钙化率约为</a:t>
            </a:r>
            <a:r>
              <a:rPr lang="en-US" dirty="0" smtClean="0"/>
              <a:t>25%</a:t>
            </a:r>
            <a:r>
              <a:rPr lang="zh-CN" altLang="en-US" dirty="0" smtClean="0"/>
              <a:t>，肿块常侵犯邻近结构，与周围结构分界不清，增强后肿瘤强化多不均，但有时甲状旁腺癌与体积较大的甲状旁腺瘤无论在形态、强化都不易分辨。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CN" altLang="en-US" dirty="0"/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与周围的血管、淋巴结的区别  </a:t>
            </a:r>
            <a:r>
              <a:rPr lang="zh-CN" altLang="en-US" dirty="0" smtClean="0"/>
              <a:t>增强强化程度可帮助鉴别。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CN" altLang="en-US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正常甲状旁腺表现 </a:t>
            </a:r>
          </a:p>
        </p:txBody>
      </p:sp>
      <p:sp>
        <p:nvSpPr>
          <p:cNvPr id="1433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甲状旁腺在胚胎第</a:t>
            </a:r>
            <a:r>
              <a:rPr lang="en-US" altLang="zh-CN" smtClean="0"/>
              <a:t>15W</a:t>
            </a:r>
            <a:r>
              <a:rPr lang="zh-CN" altLang="en-US" smtClean="0"/>
              <a:t>时，由位于咽壁内的第三和第四各一对腮囊发育而成，大多数有上下两对共</a:t>
            </a:r>
            <a:r>
              <a:rPr lang="en-US" altLang="zh-CN" smtClean="0"/>
              <a:t>4</a:t>
            </a:r>
            <a:r>
              <a:rPr lang="zh-CN" altLang="en-US" smtClean="0"/>
              <a:t>枚甲状腺腺体，少数可有</a:t>
            </a:r>
            <a:r>
              <a:rPr lang="en-US" altLang="zh-CN" smtClean="0"/>
              <a:t>5-6</a:t>
            </a:r>
            <a:r>
              <a:rPr lang="zh-CN" altLang="en-US" smtClean="0"/>
              <a:t>枚，极少数为</a:t>
            </a:r>
            <a:r>
              <a:rPr lang="en-US" altLang="zh-CN" smtClean="0"/>
              <a:t>2-3</a:t>
            </a:r>
            <a:r>
              <a:rPr lang="zh-CN" altLang="en-US" smtClean="0"/>
              <a:t>枚。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小结</a:t>
            </a:r>
          </a:p>
        </p:txBody>
      </p:sp>
      <p:sp>
        <p:nvSpPr>
          <p:cNvPr id="32770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正常甲状旁腺用目前的成像技术无法显示。</a:t>
            </a:r>
            <a:endParaRPr lang="en-US" altLang="zh-CN" smtClean="0"/>
          </a:p>
          <a:p>
            <a:r>
              <a:rPr lang="zh-CN" altLang="en-US" smtClean="0"/>
              <a:t>当</a:t>
            </a:r>
            <a:r>
              <a:rPr lang="en-US" altLang="zh-CN" smtClean="0"/>
              <a:t>CT</a:t>
            </a:r>
            <a:r>
              <a:rPr lang="zh-CN" altLang="en-US" smtClean="0"/>
              <a:t>显示甲状旁腺影，常提示甲状腺异常，即应引起重视。</a:t>
            </a:r>
            <a:endParaRPr lang="en-US" altLang="zh-CN" smtClean="0"/>
          </a:p>
          <a:p>
            <a:r>
              <a:rPr lang="zh-CN" altLang="en-US" smtClean="0"/>
              <a:t>识别正常甲状旁腺或甲状旁腺瘤均需做增强扫描。</a:t>
            </a:r>
            <a:endParaRPr lang="en-US" altLang="zh-CN" smtClean="0"/>
          </a:p>
          <a:p>
            <a:r>
              <a:rPr lang="zh-CN" altLang="en-US" smtClean="0"/>
              <a:t>注意异位甲状旁腺腺瘤。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/>
              <a:t>在妊娠的第</a:t>
            </a:r>
            <a:r>
              <a:rPr lang="en-US" dirty="0"/>
              <a:t>6-7W</a:t>
            </a:r>
            <a:r>
              <a:rPr lang="zh-CN" altLang="en-US" dirty="0"/>
              <a:t>，第</a:t>
            </a:r>
            <a:r>
              <a:rPr lang="en-US" dirty="0"/>
              <a:t>3</a:t>
            </a:r>
            <a:r>
              <a:rPr lang="zh-CN" altLang="en-US" dirty="0"/>
              <a:t>和第</a:t>
            </a:r>
            <a:r>
              <a:rPr lang="en-US" dirty="0" smtClean="0"/>
              <a:t>4</a:t>
            </a:r>
            <a:r>
              <a:rPr lang="zh-CN" altLang="en-US" dirty="0" smtClean="0"/>
              <a:t>腮囊</a:t>
            </a:r>
            <a:r>
              <a:rPr lang="zh-CN" altLang="en-US" dirty="0"/>
              <a:t>向内下移行，上对终于颈部环状软骨附</a:t>
            </a:r>
            <a:r>
              <a:rPr lang="zh-CN" altLang="en-US" dirty="0" smtClean="0"/>
              <a:t>近（甲状腺上中</a:t>
            </a:r>
            <a:r>
              <a:rPr lang="en-US" altLang="zh-CN" dirty="0" smtClean="0"/>
              <a:t>1/3</a:t>
            </a:r>
            <a:r>
              <a:rPr lang="zh-CN" altLang="en-US" dirty="0" smtClean="0"/>
              <a:t>交界部的后方），</a:t>
            </a:r>
            <a:r>
              <a:rPr lang="zh-CN" altLang="en-US" dirty="0"/>
              <a:t>下对甲状旁腺止于甲状腺叶下极附近，在甲状腺胚胎发育中，若移行和下降过程中发生异常则形成异位甲状旁腺，可异位于</a:t>
            </a:r>
            <a:r>
              <a:rPr lang="zh-CN" altLang="en-US" b="1" dirty="0">
                <a:solidFill>
                  <a:schemeClr val="accent6">
                    <a:lumMod val="75000"/>
                  </a:schemeClr>
                </a:solidFill>
              </a:rPr>
              <a:t>纵隔</a:t>
            </a:r>
            <a:r>
              <a:rPr lang="zh-CN" altLang="en-US" b="1" dirty="0" smtClean="0">
                <a:solidFill>
                  <a:schemeClr val="accent6">
                    <a:lumMod val="75000"/>
                  </a:schemeClr>
                </a:solidFill>
              </a:rPr>
              <a:t>内、颈</a:t>
            </a:r>
            <a:r>
              <a:rPr lang="zh-CN" altLang="en-US" b="1" dirty="0">
                <a:solidFill>
                  <a:schemeClr val="accent6">
                    <a:lumMod val="75000"/>
                  </a:schemeClr>
                </a:solidFill>
              </a:rPr>
              <a:t>动脉鞘内和食管</a:t>
            </a:r>
            <a:r>
              <a:rPr lang="zh-CN" altLang="en-US" b="1" dirty="0" smtClean="0">
                <a:solidFill>
                  <a:schemeClr val="accent6">
                    <a:lumMod val="75000"/>
                  </a:schemeClr>
                </a:solidFill>
              </a:rPr>
              <a:t>后</a:t>
            </a:r>
            <a:endParaRPr lang="zh-CN" altLang="en-US" dirty="0">
              <a:solidFill>
                <a:schemeClr val="accent6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zh-CN" altLang="en-US" dirty="0"/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6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/>
              <a:t>正常甲状旁腺呈椭圆形小体，色黄白，长度</a:t>
            </a:r>
            <a:r>
              <a:rPr lang="en-US" altLang="zh-CN" smtClean="0"/>
              <a:t>2-7mm</a:t>
            </a:r>
            <a:r>
              <a:rPr lang="zh-CN" altLang="en-US" smtClean="0"/>
              <a:t>，宽度</a:t>
            </a:r>
            <a:r>
              <a:rPr lang="en-US" altLang="zh-CN" smtClean="0"/>
              <a:t>2-4mm</a:t>
            </a:r>
            <a:r>
              <a:rPr lang="zh-CN" altLang="en-US" smtClean="0"/>
              <a:t>，厚约</a:t>
            </a:r>
            <a:r>
              <a:rPr lang="en-US" altLang="zh-CN" smtClean="0"/>
              <a:t>0.5-2mm</a:t>
            </a:r>
            <a:r>
              <a:rPr lang="zh-CN" altLang="en-US" smtClean="0"/>
              <a:t>，重量约</a:t>
            </a:r>
            <a:r>
              <a:rPr lang="en-US" altLang="zh-CN" smtClean="0"/>
              <a:t>35-55mg</a:t>
            </a:r>
            <a:r>
              <a:rPr lang="zh-CN" altLang="en-US" smtClean="0"/>
              <a:t>，由于正常甲状旁腺腺体太小，平均重量仅为</a:t>
            </a:r>
            <a:r>
              <a:rPr lang="en-US" altLang="zh-CN" smtClean="0"/>
              <a:t>40mg</a:t>
            </a:r>
            <a:r>
              <a:rPr lang="zh-CN" altLang="en-US" smtClean="0"/>
              <a:t>，密度上与甲状腺无明显差异，目前可应用的成像技术，无论</a:t>
            </a:r>
            <a:r>
              <a:rPr lang="en-US" altLang="zh-CN" smtClean="0"/>
              <a:t>US</a:t>
            </a:r>
            <a:r>
              <a:rPr lang="zh-CN" altLang="en-US" smtClean="0"/>
              <a:t>，</a:t>
            </a:r>
            <a:r>
              <a:rPr lang="en-US" altLang="zh-CN" smtClean="0"/>
              <a:t>CT</a:t>
            </a:r>
            <a:r>
              <a:rPr lang="zh-CN" altLang="en-US" smtClean="0"/>
              <a:t>、</a:t>
            </a:r>
            <a:r>
              <a:rPr lang="en-US" altLang="zh-CN" smtClean="0"/>
              <a:t>MR</a:t>
            </a:r>
            <a:r>
              <a:rPr lang="zh-CN" altLang="en-US" smtClean="0"/>
              <a:t>还是功能性的核素显像均不能识别正常的甲状旁腺，当</a:t>
            </a:r>
            <a:r>
              <a:rPr lang="en-US" altLang="zh-CN" smtClean="0"/>
              <a:t>CT</a:t>
            </a:r>
            <a:r>
              <a:rPr lang="zh-CN" altLang="en-US" smtClean="0"/>
              <a:t>显示甲状旁腺影，常提示甲状腺异常，即应引起重视。</a:t>
            </a:r>
          </a:p>
          <a:p>
            <a:endParaRPr lang="zh-CN" altLang="en-US" smtClean="0"/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正常甲状腺及甲状旁腺</a:t>
            </a:r>
          </a:p>
        </p:txBody>
      </p:sp>
      <p:pic>
        <p:nvPicPr>
          <p:cNvPr id="17410" name="内容占位符 3" descr="A0210-2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28813" y="1428750"/>
            <a:ext cx="5072062" cy="4935538"/>
          </a:xfr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甲状旁腺构成与功能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甲状旁腺主要由大量的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主细胞、少量的嗜酸性细胞和基质</a:t>
            </a:r>
            <a:r>
              <a:rPr lang="zh-CN" altLang="en-US" dirty="0" smtClean="0"/>
              <a:t>所构成。</a:t>
            </a:r>
            <a:endParaRPr lang="en-US" altLang="zh-CN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主细胞分泌甲状旁腺素。</a:t>
            </a:r>
            <a:endParaRPr lang="en-US" altLang="zh-CN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嗜酸性细胞可能是老化的主细胞，正常情况下无分泌功能。</a:t>
            </a:r>
            <a:endParaRPr lang="en-US" altLang="zh-CN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主细胞内有脂肪颗粒，基质中有脂肪细胞。</a:t>
            </a:r>
            <a:endParaRPr lang="zh-CN" alt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甲状旁腺素（</a:t>
            </a:r>
            <a:r>
              <a:rPr lang="en-US" altLang="zh-CN" smtClean="0"/>
              <a:t>pth</a:t>
            </a:r>
            <a:r>
              <a:rPr lang="zh-CN" altLang="en-US" smtClean="0"/>
              <a:t>）的功能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1.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促进</a:t>
            </a:r>
            <a:r>
              <a:rPr lang="zh-CN" altLang="en-US" dirty="0" smtClean="0"/>
              <a:t>近侧肾小管对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钙</a:t>
            </a:r>
            <a:r>
              <a:rPr lang="zh-CN" altLang="en-US" dirty="0" smtClean="0"/>
              <a:t>的重吸收，使尿钙减少，血钙增加。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2.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抑制</a:t>
            </a:r>
            <a:r>
              <a:rPr lang="zh-CN" altLang="en-US" dirty="0" smtClean="0"/>
              <a:t>近侧肾小管对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磷</a:t>
            </a:r>
            <a:r>
              <a:rPr lang="zh-CN" altLang="en-US" dirty="0" smtClean="0"/>
              <a:t>的吸收，使尿磷增加，血磷减少。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3.</a:t>
            </a:r>
            <a:r>
              <a:rPr lang="zh-CN" altLang="en-US" dirty="0" smtClean="0"/>
              <a:t>促进破骨细胞的脱钙作用，使磷酸钙</a:t>
            </a:r>
            <a:r>
              <a:rPr lang="en-US" dirty="0" smtClean="0"/>
              <a:t>ca3po4</a:t>
            </a:r>
            <a:r>
              <a:rPr lang="zh-CN" altLang="en-US" dirty="0" smtClean="0"/>
              <a:t>自骨基质释放，提高血钙和血磷的浓度。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4.</a:t>
            </a:r>
            <a:r>
              <a:rPr lang="zh-CN" altLang="en-US" dirty="0" smtClean="0"/>
              <a:t>促使维生</a:t>
            </a:r>
            <a:r>
              <a:rPr lang="en-US" dirty="0" smtClean="0"/>
              <a:t>d</a:t>
            </a:r>
            <a:r>
              <a:rPr lang="zh-CN" altLang="en-US" dirty="0" smtClean="0"/>
              <a:t>的羟化作用，生成具有活性的</a:t>
            </a:r>
            <a:r>
              <a:rPr lang="en-US" dirty="0" smtClean="0"/>
              <a:t>1</a:t>
            </a:r>
            <a:r>
              <a:rPr lang="zh-CN" altLang="en-US" dirty="0" smtClean="0"/>
              <a:t>，</a:t>
            </a:r>
            <a:r>
              <a:rPr lang="en-US" dirty="0" smtClean="0"/>
              <a:t>25</a:t>
            </a:r>
            <a:r>
              <a:rPr lang="zh-CN" altLang="en-US" dirty="0" smtClean="0"/>
              <a:t>二羟</a:t>
            </a:r>
            <a:r>
              <a:rPr lang="en-US" dirty="0" smtClean="0"/>
              <a:t>d3</a:t>
            </a:r>
            <a:r>
              <a:rPr lang="zh-CN" altLang="en-US" dirty="0" smtClean="0"/>
              <a:t>，后者促进肠道对食物中钙的吸收。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zh-CN" altLang="en-US" dirty="0" smtClean="0"/>
              <a:t>　　甲状旁腺素的合成和释放受血清钙离子浓度的控制，二者间呈</a:t>
            </a:r>
            <a:r>
              <a:rPr lang="zh-CN" altLang="en-US" dirty="0" smtClean="0">
                <a:solidFill>
                  <a:schemeClr val="accent6">
                    <a:lumMod val="75000"/>
                  </a:schemeClr>
                </a:solidFill>
              </a:rPr>
              <a:t>负反馈性关系</a:t>
            </a:r>
            <a:r>
              <a:rPr lang="zh-CN" altLang="en-US" dirty="0" smtClean="0"/>
              <a:t>。血钙过低刺激甲状旁腺素的合成和释放，使血钙上升，血钙过高抑制甲状旁腺素的合成和释放使血钙向骨骼转移，降低血钙。上述作用使正常人的血钙维持在正常范围。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zh-CN" altLang="en-US" dirty="0" smtClean="0"/>
              <a:t>　　正常人的血钙与血磷间呈相反的关系，血钙高则血磷低，血钙与血磷的乘积衡定，维持在</a:t>
            </a:r>
            <a:r>
              <a:rPr lang="en-US" dirty="0" smtClean="0"/>
              <a:t>35—40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甲状旁腺腺瘤临床症状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dirty="0" smtClean="0"/>
              <a:t>肿瘤本身属于内分泌肿瘤的一种，是引起原发性甲状旁腺功能亢进的主要原因，导致甲状旁腺素分泌过多，出现全身性钙磷骨代谢异常，大部分病人以</a:t>
            </a:r>
            <a:r>
              <a:rPr lang="zh-CN" altLang="en-US" b="1" dirty="0" smtClean="0">
                <a:solidFill>
                  <a:schemeClr val="accent6">
                    <a:lumMod val="75000"/>
                  </a:schemeClr>
                </a:solidFill>
              </a:rPr>
              <a:t>骨病</a:t>
            </a:r>
            <a:r>
              <a:rPr lang="zh-CN" altLang="en-US" dirty="0" smtClean="0"/>
              <a:t>或</a:t>
            </a:r>
            <a:r>
              <a:rPr lang="zh-CN" altLang="en-US" b="1" dirty="0" smtClean="0">
                <a:solidFill>
                  <a:schemeClr val="accent6">
                    <a:lumMod val="75000"/>
                  </a:schemeClr>
                </a:solidFill>
              </a:rPr>
              <a:t>泌尿系结石</a:t>
            </a:r>
            <a:r>
              <a:rPr lang="zh-CN" altLang="en-US" dirty="0" smtClean="0"/>
              <a:t>为主诉就诊，表现为骨质疏松、多发性骨折、局部或全身性骨病，局频、乏力、颈前区肿块、出现恶心呕吐等。</a:t>
            </a:r>
            <a:endParaRPr lang="zh-CN" altLang="en-US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甲状旁腺肿瘤引起的病理变化 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1</a:t>
            </a:r>
            <a:r>
              <a:rPr lang="zh-CN" altLang="en-US" sz="2800" dirty="0" smtClean="0"/>
              <a:t>．</a:t>
            </a:r>
            <a:r>
              <a:rPr lang="zh-CN" altLang="en-US" sz="2800" dirty="0" smtClean="0">
                <a:solidFill>
                  <a:schemeClr val="accent6">
                    <a:lumMod val="75000"/>
                  </a:schemeClr>
                </a:solidFill>
              </a:rPr>
              <a:t>骨骼</a:t>
            </a:r>
            <a:r>
              <a:rPr lang="en-US" sz="2800" dirty="0" smtClean="0"/>
              <a:t> </a:t>
            </a:r>
            <a:r>
              <a:rPr lang="zh-CN" altLang="en-US" sz="2800" dirty="0" smtClean="0"/>
              <a:t>主要病变为破骨或成骨细胞增多、骨质吸收，呈不同程度的骨质脱钙，结缔组织增生构成纤维性骨炎。严重时引起多房囊肿样病变及</a:t>
            </a:r>
            <a:r>
              <a:rPr lang="en-US" sz="2800" dirty="0" smtClean="0"/>
              <a:t>“</a:t>
            </a:r>
            <a:r>
              <a:rPr lang="zh-CN" altLang="en-US" sz="2800" dirty="0" smtClean="0"/>
              <a:t>棕色瘤</a:t>
            </a:r>
            <a:r>
              <a:rPr lang="en-US" sz="2800" dirty="0" smtClean="0"/>
              <a:t>”</a:t>
            </a:r>
            <a:r>
              <a:rPr lang="zh-CN" altLang="en-US" sz="2800" dirty="0" smtClean="0"/>
              <a:t>，易发生病理性骨折及畸形。新生儿组织中钙化少见。以骨质吸收为主的骨骼病变属全身性。骨病分布以指骨、颅骨、下颌骨、脊椎和盆骨等处较为明显。此外也可发生骨硬化等改变。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2</a:t>
            </a:r>
            <a:r>
              <a:rPr lang="zh-CN" altLang="en-US" sz="2800" dirty="0" smtClean="0"/>
              <a:t>．</a:t>
            </a:r>
            <a:r>
              <a:rPr lang="zh-CN" altLang="en-US" sz="2800" dirty="0" smtClean="0">
                <a:solidFill>
                  <a:schemeClr val="accent6">
                    <a:lumMod val="75000"/>
                  </a:schemeClr>
                </a:solidFill>
              </a:rPr>
              <a:t>钙盐的异位沉积</a:t>
            </a:r>
            <a:r>
              <a:rPr lang="en-US" sz="2800" dirty="0" smtClean="0"/>
              <a:t> </a:t>
            </a:r>
            <a:r>
              <a:rPr lang="zh-CN" altLang="en-US" sz="2800" dirty="0" smtClean="0"/>
              <a:t>肾脏是排泄钙盐的重要器官、如以排泄时尿浓缩及酸度等改变，常可发生多个尿结石。肾小管或间质组织中可发生钙盐沉积。此外亦可在肺、胸膜、胃肠粘膜下血管内、皮肤、心肌等处发生钙盐沉积。</a:t>
            </a:r>
            <a:r>
              <a:rPr lang="en-US" sz="28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zh-CN" altLang="en-US" dirty="0"/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1942</Words>
  <Application>Microsoft Office PowerPoint</Application>
  <PresentationFormat>全屏显示(4:3)</PresentationFormat>
  <Paragraphs>34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5" baseType="lpstr">
      <vt:lpstr>Calibri</vt:lpstr>
      <vt:lpstr>宋体</vt:lpstr>
      <vt:lpstr>Arial</vt:lpstr>
      <vt:lpstr>楷体_GB2312</vt:lpstr>
      <vt:lpstr>Office 主题</vt:lpstr>
      <vt:lpstr>甲状旁腺腺瘤的CT诊断 </vt:lpstr>
      <vt:lpstr>正常甲状旁腺表现 </vt:lpstr>
      <vt:lpstr>幻灯片 3</vt:lpstr>
      <vt:lpstr>幻灯片 4</vt:lpstr>
      <vt:lpstr>正常甲状腺及甲状旁腺</vt:lpstr>
      <vt:lpstr>甲状旁腺构成与功能</vt:lpstr>
      <vt:lpstr>甲状旁腺素（pth）的功能</vt:lpstr>
      <vt:lpstr>甲状旁腺腺瘤临床症状</vt:lpstr>
      <vt:lpstr>甲状旁腺肿瘤引起的病理变化 </vt:lpstr>
      <vt:lpstr>生化（定性指标之一）</vt:lpstr>
      <vt:lpstr>甲状旁腺瘤的CT表现 </vt:lpstr>
      <vt:lpstr>幻灯片 12</vt:lpstr>
      <vt:lpstr>幻灯片 13</vt:lpstr>
      <vt:lpstr>幻灯片 14</vt:lpstr>
      <vt:lpstr>幻灯片 15</vt:lpstr>
      <vt:lpstr>幻灯片 16</vt:lpstr>
      <vt:lpstr>鉴别诊断 </vt:lpstr>
      <vt:lpstr>幻灯片 18</vt:lpstr>
      <vt:lpstr>幻灯片 19</vt:lpstr>
      <vt:lpstr>小结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甲状旁腺腺瘤的CT诊断 </dc:title>
  <dc:creator>Administrator</dc:creator>
  <cp:lastModifiedBy>深度技术</cp:lastModifiedBy>
  <cp:revision>20</cp:revision>
  <dcterms:created xsi:type="dcterms:W3CDTF">2010-01-08T11:31:08Z</dcterms:created>
  <dcterms:modified xsi:type="dcterms:W3CDTF">2012-03-13T15:40:55Z</dcterms:modified>
</cp:coreProperties>
</file>