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sldIdLst>
    <p:sldId id="271" r:id="rId2"/>
    <p:sldId id="301" r:id="rId3"/>
    <p:sldId id="303" r:id="rId4"/>
    <p:sldId id="305" r:id="rId5"/>
    <p:sldId id="306" r:id="rId6"/>
    <p:sldId id="307" r:id="rId7"/>
    <p:sldId id="308" r:id="rId8"/>
    <p:sldId id="312" r:id="rId9"/>
    <p:sldId id="309" r:id="rId10"/>
    <p:sldId id="311" r:id="rId11"/>
    <p:sldId id="313" r:id="rId12"/>
    <p:sldId id="314" r:id="rId13"/>
    <p:sldId id="298" r:id="rId14"/>
    <p:sldId id="319" r:id="rId15"/>
    <p:sldId id="324" r:id="rId16"/>
    <p:sldId id="328" r:id="rId17"/>
    <p:sldId id="325" r:id="rId18"/>
    <p:sldId id="338" r:id="rId19"/>
    <p:sldId id="339" r:id="rId20"/>
    <p:sldId id="316" r:id="rId21"/>
    <p:sldId id="318" r:id="rId22"/>
    <p:sldId id="333" r:id="rId23"/>
    <p:sldId id="331" r:id="rId24"/>
    <p:sldId id="332" r:id="rId25"/>
    <p:sldId id="335" r:id="rId26"/>
    <p:sldId id="336" r:id="rId27"/>
    <p:sldId id="330" r:id="rId28"/>
    <p:sldId id="340" r:id="rId29"/>
    <p:sldId id="352" r:id="rId30"/>
    <p:sldId id="350" r:id="rId31"/>
    <p:sldId id="351" r:id="rId32"/>
    <p:sldId id="341" r:id="rId33"/>
    <p:sldId id="353" r:id="rId34"/>
    <p:sldId id="354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8239-D11C-4175-8884-FE250B7C4856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D9A2A-37A9-4F3F-BE28-2E962527AF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FD834-CF6A-4E11-A998-3832495DD1B8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79436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1752600" cy="3962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1371600"/>
            <a:ext cx="5105400" cy="3962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0" y="2438400"/>
            <a:ext cx="3429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2438400"/>
            <a:ext cx="3429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371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438400"/>
            <a:ext cx="701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2014-6-11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hyperlink" Target="http://i.0dxy.cn/upload/2009/01/19/79451168.jpg" TargetMode="External"/><Relationship Id="rId7" Type="http://schemas.openxmlformats.org/officeDocument/2006/relationships/hyperlink" Target="http://i.0dxy.cn/upload/2009/01/19/39274909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hyperlink" Target="http://i.0dxy.cn/upload/2009/01/19/78468507.jpg" TargetMode="External"/><Relationship Id="rId10" Type="http://schemas.openxmlformats.org/officeDocument/2006/relationships/image" Target="../media/image57.jpeg"/><Relationship Id="rId4" Type="http://schemas.openxmlformats.org/officeDocument/2006/relationships/image" Target="../media/image54.jpeg"/><Relationship Id="rId9" Type="http://schemas.openxmlformats.org/officeDocument/2006/relationships/hyperlink" Target="http://i.0dxy.cn/upload/2009/01/19/86014995.j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:\My Documents\My Pictures\花鸟\20110523_f4b77f10a93e318fce4cszSrPJ0coxRh.jpg"/>
          <p:cNvPicPr>
            <a:picLocks noChangeAspect="1" noChangeArrowheads="1"/>
          </p:cNvPicPr>
          <p:nvPr/>
        </p:nvPicPr>
        <p:blipFill>
          <a:blip r:embed="rId2" cstate="print"/>
          <a:srcRect l="20034" b="10101"/>
          <a:stretch>
            <a:fillRect/>
          </a:stretch>
        </p:blipFill>
        <p:spPr bwMode="auto">
          <a:xfrm>
            <a:off x="-18850" y="0"/>
            <a:ext cx="91628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39552" y="980728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32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影像学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11960" y="5517232"/>
            <a:ext cx="464400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2400" b="1" kern="0" dirty="0" smtClean="0">
                <a:latin typeface="方正舒体" pitchFamily="2" charset="-122"/>
                <a:ea typeface="方正舒体" pitchFamily="2" charset="-122"/>
              </a:rPr>
              <a:t>西安市第一医院</a:t>
            </a:r>
            <a:endParaRPr lang="en-US" altLang="zh-CN" sz="2400" b="1" kern="0" dirty="0" smtClean="0">
              <a:latin typeface="方正舒体" pitchFamily="2" charset="-122"/>
              <a:ea typeface="方正舒体" pitchFamily="2" charset="-122"/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2400" b="1" kern="0" dirty="0" smtClean="0">
                <a:latin typeface="方正舒体" pitchFamily="2" charset="-122"/>
                <a:ea typeface="方正舒体" pitchFamily="2" charset="-122"/>
              </a:rPr>
              <a:t>医学影像</a:t>
            </a:r>
            <a:r>
              <a:rPr lang="zh-CN" altLang="en-US" sz="2400" b="1" kern="0" dirty="0">
                <a:latin typeface="方正舒体" pitchFamily="2" charset="-122"/>
                <a:ea typeface="方正舒体" pitchFamily="2" charset="-122"/>
              </a:rPr>
              <a:t>科　　惠志强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836712"/>
            <a:ext cx="43348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pic>
        <p:nvPicPr>
          <p:cNvPr id="5" name="Picture 4" descr="眼眶炎性假瘤眼肌型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3" y="1988841"/>
            <a:ext cx="4896544" cy="363924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radinet.com.cn/portal/upload/forum/2008/07/0909581854115.jpg"/>
          <p:cNvPicPr>
            <a:picLocks noChangeAspect="1" noChangeArrowheads="1"/>
          </p:cNvPicPr>
          <p:nvPr/>
        </p:nvPicPr>
        <p:blipFill>
          <a:blip r:embed="rId2" cstate="print"/>
          <a:srcRect t="11812" b="29126"/>
          <a:stretch>
            <a:fillRect/>
          </a:stretch>
        </p:blipFill>
        <p:spPr bwMode="auto">
          <a:xfrm>
            <a:off x="2051720" y="1988840"/>
            <a:ext cx="4876800" cy="2880320"/>
          </a:xfrm>
          <a:prstGeom prst="rect">
            <a:avLst/>
          </a:prstGeom>
          <a:noFill/>
        </p:spPr>
      </p:pic>
      <p:pic>
        <p:nvPicPr>
          <p:cNvPr id="3" name="Picture 2" descr="http://radinet.com.cn/portal/upload/forum/2008/07/0909580654115.jpg"/>
          <p:cNvPicPr>
            <a:picLocks noChangeAspect="1" noChangeArrowheads="1"/>
          </p:cNvPicPr>
          <p:nvPr/>
        </p:nvPicPr>
        <p:blipFill>
          <a:blip r:embed="rId3" cstate="print"/>
          <a:srcRect t="11812" b="40938"/>
          <a:stretch>
            <a:fillRect/>
          </a:stretch>
        </p:blipFill>
        <p:spPr bwMode="auto">
          <a:xfrm>
            <a:off x="2051720" y="3717032"/>
            <a:ext cx="4876800" cy="230425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259632" y="764704"/>
            <a:ext cx="43348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http://www.radinet.com.cn/portal/upload/forum/2005/12/190017483912.jpg"/>
          <p:cNvPicPr>
            <a:picLocks noChangeAspect="1" noChangeArrowheads="1"/>
          </p:cNvPicPr>
          <p:nvPr/>
        </p:nvPicPr>
        <p:blipFill>
          <a:blip r:embed="rId2" cstate="print"/>
          <a:srcRect l="21250" t="13750" r="42500" b="47500"/>
          <a:stretch>
            <a:fillRect/>
          </a:stretch>
        </p:blipFill>
        <p:spPr bwMode="auto">
          <a:xfrm>
            <a:off x="2339752" y="1700808"/>
            <a:ext cx="2232248" cy="2386196"/>
          </a:xfrm>
          <a:prstGeom prst="rect">
            <a:avLst/>
          </a:prstGeom>
          <a:noFill/>
        </p:spPr>
      </p:pic>
      <p:pic>
        <p:nvPicPr>
          <p:cNvPr id="4" name="Picture 2" descr="http://www.radinet.com.cn/portal/upload/forum/2005/12/190017403912.jpg"/>
          <p:cNvPicPr>
            <a:picLocks noChangeAspect="1" noChangeArrowheads="1"/>
          </p:cNvPicPr>
          <p:nvPr/>
        </p:nvPicPr>
        <p:blipFill>
          <a:blip r:embed="rId3" cstate="print"/>
          <a:srcRect l="20548" t="13699" r="39726" b="45205"/>
          <a:stretch>
            <a:fillRect/>
          </a:stretch>
        </p:blipFill>
        <p:spPr bwMode="auto">
          <a:xfrm>
            <a:off x="4499992" y="1700808"/>
            <a:ext cx="2088232" cy="2160240"/>
          </a:xfrm>
          <a:prstGeom prst="rect">
            <a:avLst/>
          </a:prstGeom>
          <a:noFill/>
        </p:spPr>
      </p:pic>
      <p:pic>
        <p:nvPicPr>
          <p:cNvPr id="5" name="Picture 2" descr="http://www.radinet.com.cn/portal/upload/forum/2005/12/190017353912.jpg"/>
          <p:cNvPicPr>
            <a:picLocks noChangeAspect="1" noChangeArrowheads="1"/>
          </p:cNvPicPr>
          <p:nvPr/>
        </p:nvPicPr>
        <p:blipFill>
          <a:blip r:embed="rId4" cstate="print"/>
          <a:srcRect l="18013" t="13510" r="15941" b="44461"/>
          <a:stretch>
            <a:fillRect/>
          </a:stretch>
        </p:blipFill>
        <p:spPr bwMode="auto">
          <a:xfrm>
            <a:off x="2339752" y="3501008"/>
            <a:ext cx="4320480" cy="274939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259632" y="764704"/>
            <a:ext cx="43348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2627784" y="58772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zh-CN" dirty="0" smtClean="0">
                <a:solidFill>
                  <a:schemeClr val="bg1"/>
                </a:solidFill>
              </a:rPr>
              <a:t>肥大性肌炎</a:t>
            </a:r>
            <a:endParaRPr lang="zh-CN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oculist.net/bbs/UploadFile/2009-3/200932421522646600.jpg"/>
          <p:cNvPicPr>
            <a:picLocks noChangeAspect="1" noChangeArrowheads="1"/>
          </p:cNvPicPr>
          <p:nvPr/>
        </p:nvPicPr>
        <p:blipFill>
          <a:blip r:embed="rId2" cstate="print"/>
          <a:srcRect t="18667" b="28445"/>
          <a:stretch>
            <a:fillRect/>
          </a:stretch>
        </p:blipFill>
        <p:spPr bwMode="auto">
          <a:xfrm>
            <a:off x="1259632" y="1556792"/>
            <a:ext cx="3090583" cy="2016224"/>
          </a:xfrm>
          <a:prstGeom prst="rect">
            <a:avLst/>
          </a:prstGeom>
          <a:noFill/>
        </p:spPr>
      </p:pic>
      <p:pic>
        <p:nvPicPr>
          <p:cNvPr id="5126" name="Picture 6" descr="http://www.oculist.net/bbs/UploadFile/2009-3/200932421522667123.jpg"/>
          <p:cNvPicPr>
            <a:picLocks noChangeAspect="1" noChangeArrowheads="1"/>
          </p:cNvPicPr>
          <p:nvPr/>
        </p:nvPicPr>
        <p:blipFill>
          <a:blip r:embed="rId3" cstate="print"/>
          <a:srcRect t="18666" b="25334"/>
          <a:stretch>
            <a:fillRect/>
          </a:stretch>
        </p:blipFill>
        <p:spPr bwMode="auto">
          <a:xfrm>
            <a:off x="4355976" y="1556792"/>
            <a:ext cx="3024336" cy="2016224"/>
          </a:xfrm>
          <a:prstGeom prst="rect">
            <a:avLst/>
          </a:prstGeom>
          <a:noFill/>
        </p:spPr>
      </p:pic>
      <p:pic>
        <p:nvPicPr>
          <p:cNvPr id="5128" name="Picture 8" descr="http://www.oculist.net/bbs/UploadFile/2009-3/200932421522643790.jpg"/>
          <p:cNvPicPr>
            <a:picLocks noChangeAspect="1" noChangeArrowheads="1"/>
          </p:cNvPicPr>
          <p:nvPr/>
        </p:nvPicPr>
        <p:blipFill>
          <a:blip r:embed="rId4" cstate="print"/>
          <a:srcRect t="20174" b="29391"/>
          <a:stretch>
            <a:fillRect/>
          </a:stretch>
        </p:blipFill>
        <p:spPr bwMode="auto">
          <a:xfrm>
            <a:off x="1259632" y="3645024"/>
            <a:ext cx="3132108" cy="1872208"/>
          </a:xfrm>
          <a:prstGeom prst="rect">
            <a:avLst/>
          </a:prstGeom>
          <a:noFill/>
        </p:spPr>
      </p:pic>
      <p:pic>
        <p:nvPicPr>
          <p:cNvPr id="5130" name="Picture 10" descr="http://www.oculist.net/bbs/UploadFile/2009-3/20093242285047907.jpg"/>
          <p:cNvPicPr>
            <a:picLocks noChangeAspect="1" noChangeArrowheads="1"/>
          </p:cNvPicPr>
          <p:nvPr/>
        </p:nvPicPr>
        <p:blipFill>
          <a:blip r:embed="rId5" cstate="print"/>
          <a:srcRect t="21777" b="28446"/>
          <a:stretch>
            <a:fillRect/>
          </a:stretch>
        </p:blipFill>
        <p:spPr bwMode="auto">
          <a:xfrm>
            <a:off x="4355976" y="3645024"/>
            <a:ext cx="3049191" cy="1872208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259632" y="620688"/>
            <a:ext cx="43348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1259632" y="55172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肥大性肌炎</a:t>
            </a:r>
            <a:endParaRPr lang="zh-CN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3" name="Picture 5" descr="2007-8-17-30208704"/>
          <p:cNvPicPr>
            <a:picLocks noChangeAspect="1" noChangeArrowheads="1"/>
          </p:cNvPicPr>
          <p:nvPr/>
        </p:nvPicPr>
        <p:blipFill>
          <a:blip r:embed="rId2" cstate="print"/>
          <a:srcRect r="18101" b="55659"/>
          <a:stretch>
            <a:fillRect/>
          </a:stretch>
        </p:blipFill>
        <p:spPr bwMode="auto">
          <a:xfrm>
            <a:off x="1043608" y="1700808"/>
            <a:ext cx="3744416" cy="2256730"/>
          </a:xfrm>
          <a:prstGeom prst="rect">
            <a:avLst/>
          </a:prstGeom>
          <a:noFill/>
        </p:spPr>
      </p:pic>
      <p:pic>
        <p:nvPicPr>
          <p:cNvPr id="242695" name="Picture 7" descr="2007-8-17-29954330"/>
          <p:cNvPicPr>
            <a:picLocks noChangeAspect="1" noChangeArrowheads="1"/>
          </p:cNvPicPr>
          <p:nvPr/>
        </p:nvPicPr>
        <p:blipFill>
          <a:blip r:embed="rId3" cstate="print"/>
          <a:srcRect l="21266" b="54244"/>
          <a:stretch>
            <a:fillRect/>
          </a:stretch>
        </p:blipFill>
        <p:spPr bwMode="auto">
          <a:xfrm>
            <a:off x="4788024" y="1700808"/>
            <a:ext cx="3597225" cy="2328738"/>
          </a:xfrm>
          <a:prstGeom prst="rect">
            <a:avLst/>
          </a:prstGeom>
          <a:noFill/>
        </p:spPr>
      </p:pic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7740352" y="1772816"/>
            <a:ext cx="60007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T2</a:t>
            </a: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 flipH="1">
            <a:off x="1043608" y="1700808"/>
            <a:ext cx="72008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T1</a:t>
            </a:r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 flipH="1">
            <a:off x="3419872" y="2852936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2704" name="Line 16"/>
          <p:cNvSpPr>
            <a:spLocks noChangeShapeType="1"/>
          </p:cNvSpPr>
          <p:nvPr/>
        </p:nvSpPr>
        <p:spPr bwMode="auto">
          <a:xfrm flipH="1">
            <a:off x="7020272" y="2852936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59632" y="620688"/>
            <a:ext cx="43348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pic>
        <p:nvPicPr>
          <p:cNvPr id="14" name="Picture 5" descr="2007-8-17-30560632"/>
          <p:cNvPicPr>
            <a:picLocks noChangeAspect="1" noChangeArrowheads="1"/>
          </p:cNvPicPr>
          <p:nvPr/>
        </p:nvPicPr>
        <p:blipFill>
          <a:blip r:embed="rId4" cstate="print"/>
          <a:srcRect l="52719" t="21558" r="5416"/>
          <a:stretch>
            <a:fillRect/>
          </a:stretch>
        </p:blipFill>
        <p:spPr bwMode="auto">
          <a:xfrm>
            <a:off x="1043608" y="3933056"/>
            <a:ext cx="2088232" cy="2520404"/>
          </a:xfrm>
          <a:prstGeom prst="rect">
            <a:avLst/>
          </a:prstGeom>
          <a:noFill/>
        </p:spPr>
      </p:pic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2051720" y="5445224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555776" y="400506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a typeface="宋体" pitchFamily="2" charset="-122"/>
              </a:rPr>
              <a:t>T2</a:t>
            </a:r>
            <a:endParaRPr lang="zh-CN" altLang="en-US" dirty="0"/>
          </a:p>
        </p:txBody>
      </p:sp>
      <p:pic>
        <p:nvPicPr>
          <p:cNvPr id="17" name="Picture 12" descr="2007-8-17-30664411"/>
          <p:cNvPicPr>
            <a:picLocks noChangeAspect="1" noChangeArrowheads="1"/>
          </p:cNvPicPr>
          <p:nvPr/>
        </p:nvPicPr>
        <p:blipFill>
          <a:blip r:embed="rId5" cstate="print"/>
          <a:srcRect l="55124" t="20854"/>
          <a:stretch>
            <a:fillRect/>
          </a:stretch>
        </p:blipFill>
        <p:spPr bwMode="auto">
          <a:xfrm>
            <a:off x="3131840" y="3933056"/>
            <a:ext cx="2160240" cy="2520132"/>
          </a:xfrm>
          <a:prstGeom prst="rect">
            <a:avLst/>
          </a:prstGeom>
          <a:noFill/>
        </p:spPr>
      </p:pic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39952" y="5661248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9" name="Picture 4" descr="2007-8-17-30758426"/>
          <p:cNvPicPr>
            <a:picLocks noChangeAspect="1" noChangeArrowheads="1"/>
          </p:cNvPicPr>
          <p:nvPr/>
        </p:nvPicPr>
        <p:blipFill>
          <a:blip r:embed="rId6" cstate="print"/>
          <a:srcRect t="19967" r="34315" b="36125"/>
          <a:stretch>
            <a:fillRect/>
          </a:stretch>
        </p:blipFill>
        <p:spPr bwMode="auto">
          <a:xfrm>
            <a:off x="5292080" y="3933056"/>
            <a:ext cx="3107721" cy="2520280"/>
          </a:xfrm>
          <a:prstGeom prst="rect">
            <a:avLst/>
          </a:prstGeom>
          <a:noFill/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6228184" y="5445224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860032" y="42930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ea typeface="宋体" pitchFamily="2" charset="-122"/>
              </a:rPr>
              <a:t>增强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48264" y="436510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zh-CN" dirty="0" smtClean="0">
                <a:solidFill>
                  <a:schemeClr val="bg1"/>
                </a:solidFill>
              </a:rPr>
              <a:t>肥大性肌炎</a:t>
            </a:r>
            <a:endParaRPr lang="zh-CN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3" grpId="0" animBg="1"/>
      <p:bldP spid="242704" grpId="0" animBg="1"/>
      <p:bldP spid="15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59632" y="620688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视神经周围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971600" y="1556792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 smtClean="0"/>
              <a:t>  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眼球壁增厚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与视神经增粗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"/>
              </a:rPr>
              <a:t>，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"/>
              </a:rPr>
              <a:t>边缘模糊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视神经与眼球连续处呈三角形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病变呈等密度，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T1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等信号、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T2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为等高信号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病变呈中度强化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疼痛及急性、亚急性或慢性经过</a:t>
            </a:r>
            <a:endParaRPr lang="en-US" altLang="zh-CN" sz="24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激素治疗敏感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炎性假瘤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389438" cy="32004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" name="Picture 2" descr="炎性假瘤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476625" cy="316835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15616" y="764704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视神经周围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620688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视神经周围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pic>
        <p:nvPicPr>
          <p:cNvPr id="3" name="Picture 4" descr="眼眶炎性假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49835" cy="438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://www.jiankang.cn/img/jb/862/7862_1287205369_0.jpg"/>
          <p:cNvPicPr/>
          <p:nvPr/>
        </p:nvPicPr>
        <p:blipFill>
          <a:blip r:embed="rId2" cstate="print"/>
          <a:srcRect l="1163" t="31668"/>
          <a:stretch>
            <a:fillRect/>
          </a:stretch>
        </p:blipFill>
        <p:spPr bwMode="auto">
          <a:xfrm>
            <a:off x="1403648" y="1556792"/>
            <a:ext cx="61206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259632" y="620688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视神经周围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://www.jiankang.cn/img/jb/862/7862_1287205369_1.jpg"/>
          <p:cNvPicPr/>
          <p:nvPr/>
        </p:nvPicPr>
        <p:blipFill>
          <a:blip r:embed="rId2" cstate="print"/>
          <a:srcRect t="94112"/>
          <a:stretch>
            <a:fillRect/>
          </a:stretch>
        </p:blipFill>
        <p:spPr bwMode="auto">
          <a:xfrm>
            <a:off x="1259632" y="5301208"/>
            <a:ext cx="65527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http://www.jiankang.cn/img/jb/862/7862_1287205369_1.jpg"/>
          <p:cNvPicPr/>
          <p:nvPr/>
        </p:nvPicPr>
        <p:blipFill>
          <a:blip r:embed="rId2" cstate="print"/>
          <a:srcRect b="56000"/>
          <a:stretch>
            <a:fillRect/>
          </a:stretch>
        </p:blipFill>
        <p:spPr bwMode="auto">
          <a:xfrm>
            <a:off x="1259632" y="1412776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259632" y="620688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视神经周围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836712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概述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1187624" y="1772816"/>
            <a:ext cx="53285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发于青壮年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常累及单眼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眼球突出和移位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结膜水肿与充血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激素和抗炎治疗有效</a:t>
            </a:r>
            <a:endParaRPr lang="zh-CN" altLang="en-US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 descr="http://imgt2.bdstatic.com/it/u=1358476485,3696696111&amp;fm=90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76871"/>
            <a:ext cx="4104456" cy="2667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59632" y="620688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视神经周围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pic>
        <p:nvPicPr>
          <p:cNvPr id="4" name="Picture 5" descr="2007-8-17-14031975"/>
          <p:cNvPicPr>
            <a:picLocks noChangeAspect="1" noChangeArrowheads="1"/>
          </p:cNvPicPr>
          <p:nvPr/>
        </p:nvPicPr>
        <p:blipFill>
          <a:blip r:embed="rId2" cstate="print"/>
          <a:srcRect l="10226" r="6300" b="39430"/>
          <a:stretch>
            <a:fillRect/>
          </a:stretch>
        </p:blipFill>
        <p:spPr bwMode="auto">
          <a:xfrm>
            <a:off x="1331640" y="1988840"/>
            <a:ext cx="3329936" cy="2520280"/>
          </a:xfrm>
          <a:prstGeom prst="rect">
            <a:avLst/>
          </a:prstGeom>
          <a:noFill/>
        </p:spPr>
      </p:pic>
      <p:pic>
        <p:nvPicPr>
          <p:cNvPr id="5" name="Picture 10" descr="2007-8-17-14128505"/>
          <p:cNvPicPr>
            <a:picLocks noChangeAspect="1" noChangeArrowheads="1"/>
          </p:cNvPicPr>
          <p:nvPr/>
        </p:nvPicPr>
        <p:blipFill>
          <a:blip r:embed="rId3" cstate="print"/>
          <a:srcRect l="7875" r="10226" b="39395"/>
          <a:stretch>
            <a:fillRect/>
          </a:stretch>
        </p:blipFill>
        <p:spPr bwMode="auto">
          <a:xfrm>
            <a:off x="4499992" y="1988841"/>
            <a:ext cx="3182507" cy="2448272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2195736" y="3068960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4932040" y="3068960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75656" y="4581128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急性期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2007-8-17-14226113"/>
          <p:cNvPicPr>
            <a:picLocks noChangeAspect="1" noChangeArrowheads="1"/>
          </p:cNvPicPr>
          <p:nvPr/>
        </p:nvPicPr>
        <p:blipFill>
          <a:blip r:embed="rId2" cstate="print"/>
          <a:srcRect l="21148" b="43854"/>
          <a:stretch>
            <a:fillRect/>
          </a:stretch>
        </p:blipFill>
        <p:spPr bwMode="auto">
          <a:xfrm>
            <a:off x="971600" y="2132856"/>
            <a:ext cx="3622625" cy="2631182"/>
          </a:xfrm>
          <a:prstGeom prst="rect">
            <a:avLst/>
          </a:prstGeom>
          <a:noFill/>
        </p:spPr>
      </p:pic>
      <p:pic>
        <p:nvPicPr>
          <p:cNvPr id="249859" name="Picture 3" descr="2007-8-17-14226161"/>
          <p:cNvPicPr>
            <a:picLocks noChangeAspect="1" noChangeArrowheads="1"/>
          </p:cNvPicPr>
          <p:nvPr/>
        </p:nvPicPr>
        <p:blipFill>
          <a:blip r:embed="rId3" cstate="print"/>
          <a:srcRect r="13795" b="43853"/>
          <a:stretch>
            <a:fillRect/>
          </a:stretch>
        </p:blipFill>
        <p:spPr bwMode="auto">
          <a:xfrm>
            <a:off x="4572000" y="2132856"/>
            <a:ext cx="3960440" cy="2631182"/>
          </a:xfrm>
          <a:prstGeom prst="rect">
            <a:avLst/>
          </a:prstGeom>
          <a:noFill/>
        </p:spPr>
      </p:pic>
      <p:sp>
        <p:nvSpPr>
          <p:cNvPr id="249863" name="Line 7"/>
          <p:cNvSpPr>
            <a:spLocks noChangeShapeType="1"/>
          </p:cNvSpPr>
          <p:nvPr/>
        </p:nvSpPr>
        <p:spPr bwMode="auto">
          <a:xfrm flipV="1">
            <a:off x="1403648" y="3356992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9864" name="Line 8"/>
          <p:cNvSpPr>
            <a:spLocks noChangeShapeType="1"/>
          </p:cNvSpPr>
          <p:nvPr/>
        </p:nvSpPr>
        <p:spPr bwMode="auto">
          <a:xfrm flipV="1">
            <a:off x="5436096" y="3284984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87624" y="43651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ea typeface="宋体" pitchFamily="2" charset="-122"/>
              </a:rPr>
              <a:t>增强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59632" y="620688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视神经周围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971600" y="479715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急性期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844824"/>
            <a:ext cx="7056784" cy="403244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眼球到眶尖弥漫性软组织密度病变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正常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结构被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掩盖，弥漫范围无明显肿块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眼环增厚，眼外肌增粗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泪腺弥漫性增大，边界模糊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球后可见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T1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中低信号、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T2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中高信号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炎性区</a:t>
            </a:r>
            <a:endParaRPr lang="zh-CN" altLang="en-US" sz="2000" b="1" dirty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836712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弥漫型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836712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弥漫型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53938" t="58400" r="12200" b="10101"/>
          <a:stretch>
            <a:fillRect/>
          </a:stretch>
        </p:blipFill>
        <p:spPr>
          <a:xfrm>
            <a:off x="1763688" y="1772816"/>
            <a:ext cx="3888432" cy="2712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2363" t="30050" r="16138" b="47900"/>
          <a:stretch>
            <a:fillRect/>
          </a:stretch>
        </p:blipFill>
        <p:spPr>
          <a:xfrm>
            <a:off x="1691680" y="3933056"/>
            <a:ext cx="3977584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2005香港 012"/>
          <p:cNvPicPr>
            <a:picLocks noChangeAspect="1" noChangeArrowheads="1"/>
          </p:cNvPicPr>
          <p:nvPr/>
        </p:nvPicPr>
        <p:blipFill>
          <a:blip r:embed="rId2" cstate="print"/>
          <a:srcRect t="15662" b="26771"/>
          <a:stretch>
            <a:fillRect/>
          </a:stretch>
        </p:blipFill>
        <p:spPr bwMode="auto">
          <a:xfrm>
            <a:off x="2843808" y="1844824"/>
            <a:ext cx="489654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6067" name="Picture 3" descr="2005香港 011"/>
          <p:cNvPicPr>
            <a:picLocks noChangeAspect="1" noChangeArrowheads="1"/>
          </p:cNvPicPr>
          <p:nvPr/>
        </p:nvPicPr>
        <p:blipFill>
          <a:blip r:embed="rId3" cstate="print"/>
          <a:srcRect b="17082"/>
          <a:stretch>
            <a:fillRect/>
          </a:stretch>
        </p:blipFill>
        <p:spPr bwMode="auto">
          <a:xfrm>
            <a:off x="1187624" y="1844824"/>
            <a:ext cx="4248472" cy="2507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043608" y="836712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弥漫型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1259632" y="4437112"/>
            <a:ext cx="6336704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眶内低密度脂肪密度影为软组织密度影取代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眼外肌增粗，泪腺增大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眼外肌与肌锥内软组织影无明确分界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视神经可不受累而被眶内脂肪浸润影包绕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 cstate="print"/>
          <a:srcRect b="29477"/>
          <a:stretch>
            <a:fillRect/>
          </a:stretch>
        </p:blipFill>
        <p:spPr bwMode="auto">
          <a:xfrm>
            <a:off x="2051720" y="1700213"/>
            <a:ext cx="4249068" cy="273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www.huoguan.com/disease/images/42554/image006.jpg"/>
          <p:cNvPicPr>
            <a:picLocks noChangeAspect="1" noChangeArrowheads="1"/>
          </p:cNvPicPr>
          <p:nvPr/>
        </p:nvPicPr>
        <p:blipFill>
          <a:blip r:embed="rId3" cstate="print"/>
          <a:srcRect l="1149" t="7072" r="2304"/>
          <a:stretch>
            <a:fillRect/>
          </a:stretch>
        </p:blipFill>
        <p:spPr bwMode="auto">
          <a:xfrm>
            <a:off x="2051720" y="3645024"/>
            <a:ext cx="4248472" cy="265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043608" y="836712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弥漫型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uniscan15"/>
          <p:cNvPicPr>
            <a:picLocks noChangeAspect="1" noChangeArrowheads="1"/>
          </p:cNvPicPr>
          <p:nvPr/>
        </p:nvPicPr>
        <p:blipFill>
          <a:blip r:embed="rId2" cstate="print"/>
          <a:srcRect l="52689" t="60361" r="22580" b="17583"/>
          <a:stretch>
            <a:fillRect/>
          </a:stretch>
        </p:blipFill>
        <p:spPr bwMode="auto">
          <a:xfrm>
            <a:off x="4499992" y="1700808"/>
            <a:ext cx="3603625" cy="201622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7828" name="Picture 4" descr="uniscan16"/>
          <p:cNvPicPr>
            <a:picLocks noChangeAspect="1" noChangeArrowheads="1"/>
          </p:cNvPicPr>
          <p:nvPr/>
        </p:nvPicPr>
        <p:blipFill>
          <a:blip r:embed="rId3" cstate="print"/>
          <a:srcRect l="26967" t="60593" r="49179" b="13947"/>
          <a:stretch>
            <a:fillRect/>
          </a:stretch>
        </p:blipFill>
        <p:spPr bwMode="auto">
          <a:xfrm>
            <a:off x="1115616" y="1700808"/>
            <a:ext cx="3611562" cy="201622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7829" name="Picture 5" descr="uniscan17"/>
          <p:cNvPicPr>
            <a:picLocks noChangeAspect="1" noChangeArrowheads="1"/>
          </p:cNvPicPr>
          <p:nvPr/>
        </p:nvPicPr>
        <p:blipFill>
          <a:blip r:embed="rId4" cstate="print"/>
          <a:srcRect l="76917" t="39189" r="1385" b="35260"/>
          <a:stretch>
            <a:fillRect/>
          </a:stretch>
        </p:blipFill>
        <p:spPr bwMode="auto">
          <a:xfrm>
            <a:off x="4716016" y="3501008"/>
            <a:ext cx="3384376" cy="216024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7831" name="Picture 7" descr="uniscan19"/>
          <p:cNvPicPr>
            <a:picLocks noChangeAspect="1" noChangeArrowheads="1"/>
          </p:cNvPicPr>
          <p:nvPr/>
        </p:nvPicPr>
        <p:blipFill>
          <a:blip r:embed="rId5" cstate="print"/>
          <a:srcRect l="52386" t="37482" r="24254" b="46416"/>
          <a:stretch>
            <a:fillRect/>
          </a:stretch>
        </p:blipFill>
        <p:spPr bwMode="auto">
          <a:xfrm>
            <a:off x="1115616" y="3573016"/>
            <a:ext cx="3611562" cy="20889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043608" y="836712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弥漫型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83671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肿块型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1331640" y="1484784"/>
            <a:ext cx="59766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 typeface="Arial" pitchFamily="34" charset="0"/>
              <a:buChar char="•"/>
            </a:pP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位于肌锥内外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呈软组织密度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境界不清楚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</a:rPr>
              <a:t>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近眼球者眼环增厚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T1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低信号、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T2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高信号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肿块斑痕化或纤维组化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 T1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T2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均为低信号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轻中度强化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83671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肿块型</a:t>
            </a:r>
            <a:endParaRPr lang="zh-CN" altLang="en-US" sz="2400" b="1" dirty="0"/>
          </a:p>
        </p:txBody>
      </p:sp>
      <p:pic>
        <p:nvPicPr>
          <p:cNvPr id="6" name="Picture 9" descr="311258095245"/>
          <p:cNvPicPr>
            <a:picLocks noChangeAspect="1" noChangeArrowheads="1"/>
          </p:cNvPicPr>
          <p:nvPr/>
        </p:nvPicPr>
        <p:blipFill>
          <a:blip r:embed="rId2" cstate="print"/>
          <a:srcRect l="50101" b="26840"/>
          <a:stretch>
            <a:fillRect/>
          </a:stretch>
        </p:blipFill>
        <p:spPr bwMode="auto">
          <a:xfrm>
            <a:off x="1619672" y="1844823"/>
            <a:ext cx="4464496" cy="2321338"/>
          </a:xfrm>
          <a:prstGeom prst="rect">
            <a:avLst/>
          </a:prstGeom>
          <a:noFill/>
        </p:spPr>
      </p:pic>
      <p:pic>
        <p:nvPicPr>
          <p:cNvPr id="7" name="Picture 9" descr="311258095245"/>
          <p:cNvPicPr>
            <a:picLocks noChangeAspect="1" noChangeArrowheads="1"/>
          </p:cNvPicPr>
          <p:nvPr/>
        </p:nvPicPr>
        <p:blipFill>
          <a:blip r:embed="rId2" cstate="print"/>
          <a:srcRect r="50794" b="24317"/>
          <a:stretch>
            <a:fillRect/>
          </a:stretch>
        </p:blipFill>
        <p:spPr bwMode="auto">
          <a:xfrm>
            <a:off x="1619672" y="3428999"/>
            <a:ext cx="4464496" cy="2435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2005香港 009"/>
          <p:cNvPicPr>
            <a:picLocks noChangeAspect="1" noChangeArrowheads="1"/>
          </p:cNvPicPr>
          <p:nvPr/>
        </p:nvPicPr>
        <p:blipFill>
          <a:blip r:embed="rId2" cstate="print"/>
          <a:srcRect t="4924" b="14663"/>
          <a:stretch>
            <a:fillRect/>
          </a:stretch>
        </p:blipFill>
        <p:spPr bwMode="auto">
          <a:xfrm>
            <a:off x="1475656" y="1916832"/>
            <a:ext cx="5868987" cy="352839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043608" y="83671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肿块型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1475656" y="544522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近眼球者眼环增厚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836712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概述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1475656" y="1628800"/>
            <a:ext cx="532859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影像学分型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泪腺炎型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肌炎型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视神经周围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型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弥漫型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肿块型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4" descr="眼眶炎性假瘤眼肌型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2276872"/>
            <a:ext cx="3859094" cy="286818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90015543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4592637" cy="2740025"/>
          </a:xfrm>
          <a:prstGeom prst="rect">
            <a:avLst/>
          </a:prstGeom>
          <a:noFill/>
        </p:spPr>
      </p:pic>
      <p:pic>
        <p:nvPicPr>
          <p:cNvPr id="3" name="Picture 11" descr="190017353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84984"/>
            <a:ext cx="4572000" cy="2741613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971600" y="69269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肿块型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1907704" y="6093296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T1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低信号、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T2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高信号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83671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肿块型</a:t>
            </a:r>
            <a:endParaRPr lang="zh-CN" altLang="en-US" sz="2400" b="1" dirty="0"/>
          </a:p>
        </p:txBody>
      </p:sp>
      <p:pic>
        <p:nvPicPr>
          <p:cNvPr id="3" name="Picture 9" descr="190017403912"/>
          <p:cNvPicPr>
            <a:picLocks noChangeAspect="1" noChangeArrowheads="1"/>
          </p:cNvPicPr>
          <p:nvPr/>
        </p:nvPicPr>
        <p:blipFill>
          <a:blip r:embed="rId2" cstate="print"/>
          <a:srcRect t="7460" b="17935"/>
          <a:stretch>
            <a:fillRect/>
          </a:stretch>
        </p:blipFill>
        <p:spPr bwMode="auto">
          <a:xfrm>
            <a:off x="1619672" y="1772816"/>
            <a:ext cx="5040560" cy="2381632"/>
          </a:xfrm>
          <a:prstGeom prst="rect">
            <a:avLst/>
          </a:prstGeom>
          <a:noFill/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436096" y="1772816"/>
            <a:ext cx="9541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宋体" pitchFamily="2" charset="-122"/>
                <a:ea typeface="宋体" pitchFamily="2" charset="-122"/>
              </a:rPr>
              <a:t>T2</a:t>
            </a:r>
            <a:r>
              <a:rPr lang="zh-CN" altLang="en-US" sz="2000" b="0" dirty="0">
                <a:latin typeface="宋体" pitchFamily="2" charset="-122"/>
                <a:ea typeface="宋体" pitchFamily="2" charset="-122"/>
              </a:rPr>
              <a:t>压脂</a:t>
            </a:r>
          </a:p>
        </p:txBody>
      </p:sp>
      <p:pic>
        <p:nvPicPr>
          <p:cNvPr id="5" name="Picture 12" descr="190017483912"/>
          <p:cNvPicPr>
            <a:picLocks noChangeAspect="1" noChangeArrowheads="1"/>
          </p:cNvPicPr>
          <p:nvPr/>
        </p:nvPicPr>
        <p:blipFill>
          <a:blip r:embed="rId3" cstate="print"/>
          <a:srcRect t="7460" b="19657"/>
          <a:stretch>
            <a:fillRect/>
          </a:stretch>
        </p:blipFill>
        <p:spPr bwMode="auto">
          <a:xfrm>
            <a:off x="1619672" y="3789039"/>
            <a:ext cx="5040560" cy="230425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292080" y="3789040"/>
            <a:ext cx="1311578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轻度强化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http://i.0dxy.cn/upload/2009/01/19/79451168.sna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9795"/>
          <a:stretch>
            <a:fillRect/>
          </a:stretch>
        </p:blipFill>
        <p:spPr bwMode="auto">
          <a:xfrm>
            <a:off x="1547664" y="1772816"/>
            <a:ext cx="2704888" cy="21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://i.0dxy.cn/upload/2009/01/19/78468507.sna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20248"/>
          <a:stretch>
            <a:fillRect/>
          </a:stretch>
        </p:blipFill>
        <p:spPr bwMode="auto">
          <a:xfrm>
            <a:off x="4283968" y="1772816"/>
            <a:ext cx="2756906" cy="219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http://i.0dxy.cn/upload/2009/01/19/39274909.sna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391" b="10645"/>
          <a:stretch>
            <a:fillRect/>
          </a:stretch>
        </p:blipFill>
        <p:spPr bwMode="auto">
          <a:xfrm>
            <a:off x="1547664" y="3717032"/>
            <a:ext cx="2704889" cy="24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http://i.0dxy.cn/upload/2009/01/19/86014995.snap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b="7713"/>
          <a:stretch>
            <a:fillRect/>
          </a:stretch>
        </p:blipFill>
        <p:spPr bwMode="auto">
          <a:xfrm>
            <a:off x="4283968" y="3717032"/>
            <a:ext cx="2808312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5BB25-776B-41E3-9D2D-02DD64EB9BE3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1043608" y="83671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肿块型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D:\My Documents\My Pictures\乐逸趣图\453_26373_698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3"/>
          <p:cNvSpPr>
            <a:spLocks noChangeArrowheads="1" noChangeShapeType="1"/>
          </p:cNvSpPr>
          <p:nvPr/>
        </p:nvSpPr>
        <p:spPr bwMode="auto">
          <a:xfrm rot="5400000">
            <a:off x="4968044" y="2672916"/>
            <a:ext cx="4752528" cy="792088"/>
          </a:xfrm>
          <a:prstGeom prst="rect">
            <a:avLst/>
          </a:prstGeom>
        </p:spPr>
        <p:txBody>
          <a:bodyPr vert="eaVert" wrap="none" numCol="1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9pPr>
          </a:lstStyle>
          <a:p>
            <a:pPr fontAlgn="auto"/>
            <a:r>
              <a:rPr lang="zh-CN" altLang="en-US" sz="3600" kern="10" dirty="0">
                <a:ln w="9525">
                  <a:miter lim="800000"/>
                  <a:headEnd/>
                  <a:tailEnd/>
                </a:ln>
                <a:solidFill>
                  <a:srgbClr val="FFFF00"/>
                </a:solidFill>
                <a:latin typeface="宋体"/>
                <a:ea typeface="宋体"/>
              </a:rPr>
              <a:t>谢谢大家！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43608" y="1772816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–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kumimoji="1" lang="zh-CN" altLang="en-US" sz="2400" b="1" dirty="0" smtClean="0">
                <a:latin typeface="Times New Roman" pitchFamily="18" charset="0"/>
              </a:rPr>
              <a:t> </a:t>
            </a:r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中年女性</a:t>
            </a:r>
            <a:endParaRPr kumimoji="1"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–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上睑呈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S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型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Arial" pitchFamily="34" charset="0"/>
              <a:buChar char="–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上睑外侧皮肤肿胀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红斑形成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Arial" pitchFamily="34" charset="0"/>
              <a:buChar char="–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常侵及睑部泪腺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–"/>
            </a:pPr>
            <a:r>
              <a:rPr lang="zh-CN" altLang="en-US" sz="2000" b="1" dirty="0" smtClean="0"/>
              <a:t>   可合并眼外肌肥大</a:t>
            </a:r>
            <a:endParaRPr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6476"/>
          <a:stretch>
            <a:fillRect/>
          </a:stretch>
        </p:blipFill>
        <p:spPr>
          <a:xfrm>
            <a:off x="4067944" y="2060848"/>
            <a:ext cx="4043021" cy="311988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87624" y="836712"/>
            <a:ext cx="459292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泪腺炎型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ikimanage.91smxz.com/uploads/200909/image0077946.jpg"/>
          <p:cNvPicPr>
            <a:picLocks noChangeAspect="1" noChangeArrowheads="1"/>
          </p:cNvPicPr>
          <p:nvPr/>
        </p:nvPicPr>
        <p:blipFill>
          <a:blip r:embed="rId2" cstate="print"/>
          <a:srcRect l="4235" t="2919" r="4707"/>
          <a:stretch>
            <a:fillRect/>
          </a:stretch>
        </p:blipFill>
        <p:spPr bwMode="auto">
          <a:xfrm>
            <a:off x="1331640" y="1844824"/>
            <a:ext cx="3096343" cy="2394966"/>
          </a:xfrm>
          <a:prstGeom prst="rect">
            <a:avLst/>
          </a:prstGeom>
          <a:noFill/>
        </p:spPr>
      </p:pic>
      <p:pic>
        <p:nvPicPr>
          <p:cNvPr id="5" name="Picture 3" descr="炎性假瘤泪腺型1－1"/>
          <p:cNvPicPr>
            <a:picLocks noChangeAspect="1" noChangeArrowheads="1"/>
          </p:cNvPicPr>
          <p:nvPr/>
        </p:nvPicPr>
        <p:blipFill>
          <a:blip r:embed="rId3" cstate="print"/>
          <a:srcRect l="7207" t="8878" r="10605" b="44378"/>
          <a:stretch>
            <a:fillRect/>
          </a:stretch>
        </p:blipFill>
        <p:spPr bwMode="auto">
          <a:xfrm>
            <a:off x="1331640" y="4221088"/>
            <a:ext cx="3096344" cy="170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88024" y="1844824"/>
            <a:ext cx="3505200" cy="31700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–"/>
            </a:pPr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  泪腺弥漫性</a:t>
            </a:r>
            <a:r>
              <a:rPr lang="zh-CN" altLang="en-US" sz="2000" b="1" dirty="0" smtClean="0"/>
              <a:t>杏核样</a:t>
            </a:r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增大</a:t>
            </a:r>
            <a:endParaRPr kumimoji="1"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Arial" pitchFamily="34" charset="0"/>
              <a:buChar char="–"/>
            </a:pPr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  无钙化、坏死</a:t>
            </a:r>
            <a:endParaRPr kumimoji="1"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Arial" pitchFamily="34" charset="0"/>
              <a:buChar char="–"/>
            </a:pPr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  等</a:t>
            </a:r>
            <a:r>
              <a:rPr kumimoji="1" lang="zh-CN" altLang="en-US" sz="2000" b="1" dirty="0">
                <a:latin typeface="宋体" pitchFamily="2" charset="-122"/>
                <a:ea typeface="宋体" pitchFamily="2" charset="-122"/>
              </a:rPr>
              <a:t>密度等</a:t>
            </a:r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信号</a:t>
            </a:r>
            <a:endParaRPr kumimoji="1"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Arial" pitchFamily="34" charset="0"/>
              <a:buChar char="–"/>
            </a:pPr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  长</a:t>
            </a:r>
            <a:r>
              <a:rPr kumimoji="1" lang="en-US" altLang="zh-CN" sz="2000" b="1" dirty="0" smtClean="0">
                <a:latin typeface="宋体" pitchFamily="2" charset="-122"/>
                <a:ea typeface="宋体" pitchFamily="2" charset="-122"/>
              </a:rPr>
              <a:t>T1</a:t>
            </a:r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、长</a:t>
            </a:r>
            <a:r>
              <a:rPr kumimoji="1" lang="en-US" altLang="zh-CN" sz="2000" b="1" dirty="0" smtClean="0">
                <a:latin typeface="宋体" pitchFamily="2" charset="-122"/>
                <a:ea typeface="宋体" pitchFamily="2" charset="-122"/>
              </a:rPr>
              <a:t>T1</a:t>
            </a:r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信号</a:t>
            </a:r>
            <a:endParaRPr kumimoji="1"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  <a:buFont typeface="Arial" pitchFamily="34" charset="0"/>
              <a:buChar char="–"/>
            </a:pPr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  显著</a:t>
            </a:r>
            <a:r>
              <a:rPr kumimoji="1" lang="zh-CN" altLang="en-US" sz="2000" b="1" dirty="0">
                <a:latin typeface="宋体" pitchFamily="2" charset="-122"/>
                <a:ea typeface="宋体" pitchFamily="2" charset="-122"/>
              </a:rPr>
              <a:t>强化</a:t>
            </a:r>
          </a:p>
        </p:txBody>
      </p:sp>
      <p:sp>
        <p:nvSpPr>
          <p:cNvPr id="8" name="矩形 7"/>
          <p:cNvSpPr/>
          <p:nvPr/>
        </p:nvSpPr>
        <p:spPr>
          <a:xfrm>
            <a:off x="971600" y="620688"/>
            <a:ext cx="459292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泪腺炎型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6716"/>
          <a:stretch>
            <a:fillRect/>
          </a:stretch>
        </p:blipFill>
        <p:spPr>
          <a:xfrm>
            <a:off x="4572000" y="1484784"/>
            <a:ext cx="3816424" cy="273630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5901" r="3756"/>
          <a:stretch>
            <a:fillRect/>
          </a:stretch>
        </p:blipFill>
        <p:spPr>
          <a:xfrm>
            <a:off x="971600" y="2204864"/>
            <a:ext cx="3615355" cy="338437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3261" t="8889" r="5435" b="35556"/>
          <a:stretch>
            <a:fillRect/>
          </a:stretch>
        </p:blipFill>
        <p:spPr>
          <a:xfrm>
            <a:off x="4644008" y="4221088"/>
            <a:ext cx="3744416" cy="20162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71600" y="620688"/>
            <a:ext cx="459292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泪腺炎型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49732" r="53862"/>
          <a:stretch>
            <a:fillRect/>
          </a:stretch>
        </p:blipFill>
        <p:spPr>
          <a:xfrm>
            <a:off x="1907704" y="3789040"/>
            <a:ext cx="2664296" cy="24208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52546" t="49342"/>
          <a:stretch>
            <a:fillRect/>
          </a:stretch>
        </p:blipFill>
        <p:spPr>
          <a:xfrm>
            <a:off x="4644008" y="3861048"/>
            <a:ext cx="2666256" cy="2439665"/>
          </a:xfrm>
          <a:prstGeom prst="rect">
            <a:avLst/>
          </a:prstGeom>
        </p:spPr>
      </p:pic>
      <p:pic>
        <p:nvPicPr>
          <p:cNvPr id="1027" name="Picture 3" descr="D:\My Documents\My Pictures\图片7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2664296" cy="2273777"/>
          </a:xfrm>
          <a:prstGeom prst="rect">
            <a:avLst/>
          </a:prstGeom>
          <a:noFill/>
        </p:spPr>
      </p:pic>
      <p:pic>
        <p:nvPicPr>
          <p:cNvPr id="1028" name="Picture 4" descr="D:\My Documents\My Pictures\图片8_副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2664296" cy="232335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331640" y="620688"/>
            <a:ext cx="459292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泪腺炎型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980728"/>
            <a:ext cx="43348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1187624" y="1916832"/>
            <a:ext cx="56886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眼外肌的肌腹和肌腱同时增粗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单一眼肌受累多见于上直肌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眼肌附着处球壁增厚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特点：外肌增粗</a:t>
            </a:r>
            <a:r>
              <a:rPr lang="en-US" altLang="zh-CN" sz="20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sz="20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多见于附着点处</a:t>
            </a:r>
            <a:endParaRPr lang="en-US" altLang="zh-CN" sz="20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                   肌边缘不光滑</a:t>
            </a:r>
            <a:endParaRPr lang="en-US" altLang="zh-CN" sz="20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</a:t>
            </a:r>
            <a:r>
              <a:rPr lang="zh-CN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肿大的眼外肌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T1WI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为中信号强度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             T2WI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为中等或偏高信号强度</a:t>
            </a:r>
            <a:endParaRPr lang="zh-CN" altLang="en-US" sz="48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836712"/>
            <a:ext cx="43348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炎型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201" t="24800" r="53937" b="47900"/>
          <a:stretch>
            <a:fillRect/>
          </a:stretch>
        </p:blipFill>
        <p:spPr>
          <a:xfrm>
            <a:off x="1691680" y="1844824"/>
            <a:ext cx="4464496" cy="216024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7713" t="53150" r="48425" b="20492"/>
          <a:stretch>
            <a:fillRect/>
          </a:stretch>
        </p:blipFill>
        <p:spPr>
          <a:xfrm>
            <a:off x="1691680" y="3861048"/>
            <a:ext cx="4464496" cy="2606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PPT助手_模板_1937</Template>
  <TotalTime>572</TotalTime>
  <Words>631</Words>
  <Application>Microsoft Office PowerPoint</Application>
  <PresentationFormat>全屏显示(4:3)</PresentationFormat>
  <Paragraphs>105</Paragraphs>
  <Slides>34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Default Design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微软系统</cp:lastModifiedBy>
  <cp:revision>83</cp:revision>
  <dcterms:modified xsi:type="dcterms:W3CDTF">2014-06-11T05:19:28Z</dcterms:modified>
</cp:coreProperties>
</file>