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3" r:id="rId6"/>
    <p:sldId id="264" r:id="rId7"/>
    <p:sldId id="262" r:id="rId8"/>
    <p:sldId id="266" r:id="rId9"/>
    <p:sldId id="267" r:id="rId10"/>
    <p:sldId id="268" r:id="rId11"/>
    <p:sldId id="269" r:id="rId12"/>
    <p:sldId id="265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96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4" r:id="rId36"/>
    <p:sldId id="295" r:id="rId37"/>
    <p:sldId id="297" r:id="rId38"/>
    <p:sldId id="292" r:id="rId39"/>
    <p:sldId id="293" r:id="rId40"/>
    <p:sldId id="299" r:id="rId4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2015/5/10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2015/5/10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2015/5/10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老年脑内囊性病变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影像学鉴别</a:t>
            </a:r>
            <a:r>
              <a:rPr lang="zh-CN" altLang="en-US" dirty="0" smtClean="0"/>
              <a:t>诊断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550912"/>
          </a:xfrm>
        </p:spPr>
        <p:txBody>
          <a:bodyPr>
            <a:normAutofit lnSpcReduction="10000"/>
          </a:bodyPr>
          <a:lstStyle/>
          <a:p>
            <a:pPr algn="r"/>
            <a:r>
              <a:rPr lang="en-US" altLang="zh-CN" dirty="0" smtClean="0"/>
              <a:t>——</a:t>
            </a:r>
            <a:r>
              <a:rPr lang="zh-CN" altLang="en-US" dirty="0" smtClean="0"/>
              <a:t>病例</a:t>
            </a:r>
            <a:r>
              <a:rPr lang="zh-CN" altLang="en-US" dirty="0" smtClean="0"/>
              <a:t>分析</a:t>
            </a:r>
            <a:endParaRPr lang="en-US" altLang="zh-CN" dirty="0" smtClean="0"/>
          </a:p>
          <a:p>
            <a:pPr algn="r"/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23728" y="4509120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脑外科  东潇博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2015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4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月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7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日</a:t>
            </a:r>
            <a:endParaRPr lang="zh-CN" altLang="en-US" sz="24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750" t="40440" r="50875" b="5090"/>
          <a:stretch>
            <a:fillRect/>
          </a:stretch>
        </p:blipFill>
        <p:spPr bwMode="auto">
          <a:xfrm>
            <a:off x="951172" y="95224"/>
            <a:ext cx="7149220" cy="676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0875" t="38883" r="18500" b="8203"/>
          <a:stretch>
            <a:fillRect/>
          </a:stretch>
        </p:blipFill>
        <p:spPr bwMode="auto">
          <a:xfrm>
            <a:off x="1114155" y="0"/>
            <a:ext cx="70597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脑囊虫病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是猪肉绦虫幼虫（囊尾蚴）寄生于人体，随血液循环进入脑部，所致疾病。</a:t>
            </a:r>
            <a:endParaRPr lang="en-US" altLang="zh-CN" dirty="0" smtClean="0"/>
          </a:p>
          <a:p>
            <a:r>
              <a:rPr lang="zh-CN" altLang="en-US" dirty="0" smtClean="0"/>
              <a:t>脑实质性囊虫多见于大脑皮层和白质，基底节区和小脑少见；</a:t>
            </a:r>
            <a:endParaRPr lang="en-US" altLang="zh-CN" dirty="0" smtClean="0"/>
          </a:p>
          <a:p>
            <a:r>
              <a:rPr lang="zh-CN" altLang="en-US" dirty="0" smtClean="0"/>
              <a:t>急性期为囊泡型，伴大片脑水肿，类似脑炎；</a:t>
            </a:r>
            <a:endParaRPr lang="en-US" altLang="zh-CN" dirty="0" smtClean="0"/>
          </a:p>
          <a:p>
            <a:r>
              <a:rPr lang="zh-CN" altLang="en-US" dirty="0" smtClean="0"/>
              <a:t>大囊型囊虫病</a:t>
            </a:r>
            <a:r>
              <a:rPr lang="en-US" altLang="zh-CN" dirty="0" smtClean="0"/>
              <a:t>CT</a:t>
            </a:r>
            <a:r>
              <a:rPr lang="zh-CN" altLang="en-US" dirty="0" smtClean="0"/>
              <a:t>扫描囊内密度接近脑脊液；</a:t>
            </a:r>
            <a:endParaRPr lang="en-US" altLang="zh-CN" dirty="0" smtClean="0"/>
          </a:p>
          <a:p>
            <a:r>
              <a:rPr lang="zh-CN" altLang="en-US" dirty="0" smtClean="0"/>
              <a:t>增强扫描囊壁及内容物不强化；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375" t="4645" r="52542" b="50282"/>
          <a:stretch>
            <a:fillRect/>
          </a:stretch>
        </p:blipFill>
        <p:spPr bwMode="auto">
          <a:xfrm>
            <a:off x="1403648" y="-18541"/>
            <a:ext cx="5721014" cy="687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脑囊虫病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环形强化的特点：</a:t>
            </a:r>
            <a:endParaRPr lang="en-US" altLang="zh-CN" dirty="0" smtClean="0"/>
          </a:p>
          <a:p>
            <a:pPr marL="514350" indent="201613">
              <a:buFont typeface="+mj-lt"/>
              <a:buAutoNum type="arabicPeriod"/>
            </a:pPr>
            <a:r>
              <a:rPr lang="en-US" altLang="zh-CN" dirty="0" smtClean="0"/>
              <a:t>     </a:t>
            </a:r>
            <a:r>
              <a:rPr lang="zh-CN" altLang="en-US" dirty="0" smtClean="0"/>
              <a:t>环小，数毫米；</a:t>
            </a:r>
            <a:endParaRPr lang="en-US" altLang="zh-CN" dirty="0" smtClean="0"/>
          </a:p>
          <a:p>
            <a:pPr marL="514350" indent="201613">
              <a:buFont typeface="+mj-lt"/>
              <a:buAutoNum type="arabicPeriod"/>
            </a:pPr>
            <a:r>
              <a:rPr lang="en-US" altLang="zh-CN" dirty="0" smtClean="0"/>
              <a:t>     </a:t>
            </a:r>
            <a:r>
              <a:rPr lang="zh-CN" altLang="en-US" dirty="0" smtClean="0"/>
              <a:t>壁厚，环壁厚度多大于患内腔；</a:t>
            </a:r>
            <a:endParaRPr lang="en-US" altLang="zh-CN" dirty="0" smtClean="0"/>
          </a:p>
          <a:p>
            <a:pPr marL="514350" indent="201613">
              <a:buFont typeface="+mj-lt"/>
              <a:buAutoNum type="arabicPeriod"/>
            </a:pPr>
            <a:r>
              <a:rPr lang="en-US" altLang="zh-CN" dirty="0" smtClean="0"/>
              <a:t>      </a:t>
            </a:r>
            <a:r>
              <a:rPr lang="zh-CN" altLang="en-US" dirty="0" smtClean="0"/>
              <a:t>位于脑表明；</a:t>
            </a:r>
            <a:endParaRPr lang="en-US" altLang="zh-CN" dirty="0" smtClean="0"/>
          </a:p>
          <a:p>
            <a:pPr marL="514350" indent="201613">
              <a:buFont typeface="+mj-lt"/>
              <a:buAutoNum type="arabicPeriod"/>
            </a:pPr>
            <a:r>
              <a:rPr lang="en-US" altLang="zh-CN" dirty="0" smtClean="0"/>
              <a:t>      </a:t>
            </a:r>
            <a:r>
              <a:rPr lang="zh-CN" altLang="en-US" dirty="0" smtClean="0"/>
              <a:t>头节，环内可见点状或高信号结节影。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神经上皮囊肿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室管膜囊肿，</a:t>
            </a:r>
            <a:r>
              <a:rPr lang="zh-CN" altLang="en-US" b="1" dirty="0" smtClean="0"/>
              <a:t>脉络膜丛囊肿</a:t>
            </a:r>
            <a:r>
              <a:rPr lang="zh-CN" altLang="en-US" dirty="0" smtClean="0"/>
              <a:t>，脉络膜上皮囊肿，蛛网膜下室管膜囊肿；</a:t>
            </a:r>
            <a:endParaRPr lang="en-US" altLang="zh-CN" dirty="0" smtClean="0"/>
          </a:p>
          <a:p>
            <a:r>
              <a:rPr lang="zh-CN" altLang="en-US" dirty="0" smtClean="0"/>
              <a:t>多位于脉络膜丛，脉络膜裂和脑室；偶可位于脑实质内；</a:t>
            </a:r>
            <a:endParaRPr lang="en-US" altLang="zh-CN" dirty="0" smtClean="0"/>
          </a:p>
          <a:p>
            <a:r>
              <a:rPr lang="zh-CN" altLang="en-US" dirty="0" smtClean="0"/>
              <a:t>脑实质内神经上皮囊性病变少见，影像学表现为边缘锐利，界限清晰的囊性病变，</a:t>
            </a:r>
            <a:endParaRPr lang="en-US" altLang="zh-CN" dirty="0" smtClean="0"/>
          </a:p>
          <a:p>
            <a:r>
              <a:rPr lang="zh-CN" altLang="en-US" dirty="0" smtClean="0"/>
              <a:t>增强扫描囊壁及囊液不强化；</a:t>
            </a: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126" t="29546" r="21125" b="12871"/>
          <a:stretch>
            <a:fillRect/>
          </a:stretch>
        </p:blipFill>
        <p:spPr bwMode="auto">
          <a:xfrm>
            <a:off x="-55316" y="836712"/>
            <a:ext cx="9199316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500" t="17095" r="35156" b="58004"/>
          <a:stretch>
            <a:fillRect/>
          </a:stretch>
        </p:blipFill>
        <p:spPr bwMode="auto">
          <a:xfrm>
            <a:off x="-5865" y="1268760"/>
            <a:ext cx="914986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625" t="42761" r="35125" b="34660"/>
          <a:stretch>
            <a:fillRect/>
          </a:stretch>
        </p:blipFill>
        <p:spPr bwMode="auto">
          <a:xfrm>
            <a:off x="-76043" y="1844824"/>
            <a:ext cx="9220043" cy="424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296" t="66897" r="35125" b="9759"/>
          <a:stretch>
            <a:fillRect/>
          </a:stretch>
        </p:blipFill>
        <p:spPr bwMode="auto">
          <a:xfrm>
            <a:off x="-128973" y="1556792"/>
            <a:ext cx="9279153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脑内囊性病变鉴别诊断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zh-CN" altLang="en-US" dirty="0" smtClean="0"/>
              <a:t>脑转移瘤；</a:t>
            </a:r>
            <a:endParaRPr lang="en-US" altLang="zh-CN" dirty="0" smtClean="0"/>
          </a:p>
          <a:p>
            <a:pPr marL="571500" indent="-571500">
              <a:buFont typeface="+mj-lt"/>
              <a:buAutoNum type="romanUcPeriod"/>
            </a:pPr>
            <a:r>
              <a:rPr lang="zh-CN" altLang="en-US" dirty="0" smtClean="0"/>
              <a:t>脑脓肿；</a:t>
            </a:r>
            <a:endParaRPr lang="en-US" altLang="zh-CN" dirty="0" smtClean="0"/>
          </a:p>
          <a:p>
            <a:pPr marL="571500" indent="-571500">
              <a:buFont typeface="+mj-lt"/>
              <a:buAutoNum type="romanUcPeriod"/>
            </a:pPr>
            <a:r>
              <a:rPr lang="zh-CN" altLang="en-US" dirty="0" smtClean="0"/>
              <a:t>脑囊虫病；</a:t>
            </a:r>
            <a:endParaRPr lang="en-US" altLang="zh-CN" dirty="0" smtClean="0"/>
          </a:p>
          <a:p>
            <a:pPr marL="571500" indent="-571500">
              <a:buFont typeface="+mj-lt"/>
              <a:buAutoNum type="romanUcPeriod"/>
            </a:pPr>
            <a:r>
              <a:rPr lang="zh-CN" altLang="en-US" dirty="0" smtClean="0"/>
              <a:t>神经上皮囊肿；</a:t>
            </a:r>
            <a:endParaRPr lang="en-US" altLang="zh-CN" dirty="0" smtClean="0"/>
          </a:p>
          <a:p>
            <a:pPr marL="571500" indent="-571500">
              <a:buFont typeface="+mj-lt"/>
              <a:buAutoNum type="romanUcPeriod"/>
            </a:pPr>
            <a:r>
              <a:rPr lang="zh-CN" altLang="en-US" dirty="0" smtClean="0"/>
              <a:t>囊性胶质瘤；</a:t>
            </a:r>
            <a:endParaRPr lang="en-US" altLang="zh-CN" dirty="0" smtClean="0"/>
          </a:p>
          <a:p>
            <a:pPr marL="571500" indent="-571500">
              <a:buFont typeface="+mj-lt"/>
              <a:buAutoNum type="romanUcPeriod"/>
            </a:pPr>
            <a:r>
              <a:rPr lang="zh-CN" altLang="en-US" dirty="0" smtClean="0"/>
              <a:t>血管母细胞瘤；</a:t>
            </a:r>
            <a:endParaRPr lang="en-US" altLang="zh-CN" dirty="0" smtClean="0"/>
          </a:p>
          <a:p>
            <a:pPr marL="571500" indent="-571500">
              <a:buFont typeface="+mj-lt"/>
              <a:buAutoNum type="romanUcPeriod"/>
            </a:pPr>
            <a:r>
              <a:rPr lang="zh-CN" altLang="en-US" dirty="0" smtClean="0"/>
              <a:t>蛛网膜囊肿；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血管母细胞瘤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可发生于任何年龄，</a:t>
            </a:r>
            <a:r>
              <a:rPr lang="en-US" altLang="zh-CN" dirty="0" smtClean="0"/>
              <a:t>20-40</a:t>
            </a:r>
            <a:r>
              <a:rPr lang="zh-CN" altLang="en-US" dirty="0" smtClean="0"/>
              <a:t>岁多见；</a:t>
            </a:r>
            <a:endParaRPr lang="en-US" altLang="zh-CN" dirty="0" smtClean="0"/>
          </a:p>
          <a:p>
            <a:r>
              <a:rPr lang="zh-CN" altLang="en-US" dirty="0" smtClean="0"/>
              <a:t>多位于后颅窝，是成人第四脑室区最常见的肿瘤；</a:t>
            </a:r>
            <a:endParaRPr lang="en-US" altLang="zh-CN" dirty="0" smtClean="0"/>
          </a:p>
          <a:p>
            <a:r>
              <a:rPr lang="zh-CN" altLang="en-US" dirty="0" smtClean="0"/>
              <a:t>肿瘤局限性生长，囊性变是其突出特点，表现为</a:t>
            </a:r>
            <a:r>
              <a:rPr lang="zh-CN" altLang="en-US" b="1" dirty="0" smtClean="0"/>
              <a:t>大囊小结节型</a:t>
            </a:r>
            <a:r>
              <a:rPr lang="zh-CN" altLang="en-US" dirty="0" smtClean="0"/>
              <a:t>，纯囊型，实质肿块型；</a:t>
            </a:r>
            <a:endParaRPr lang="en-US" altLang="zh-CN" dirty="0" smtClean="0"/>
          </a:p>
          <a:p>
            <a:r>
              <a:rPr lang="en-US" altLang="zh-CN" dirty="0" smtClean="0"/>
              <a:t>CT</a:t>
            </a:r>
            <a:r>
              <a:rPr lang="zh-CN" altLang="en-US" dirty="0" smtClean="0"/>
              <a:t>扫描囊性部分呈均质低密度，附壁结节通常较小，呈等密度或稍高密度；</a:t>
            </a:r>
            <a:endParaRPr lang="en-US" altLang="zh-CN" dirty="0" smtClean="0"/>
          </a:p>
          <a:p>
            <a:r>
              <a:rPr lang="zh-CN" altLang="en-US" dirty="0" smtClean="0"/>
              <a:t>囊壁一般不强化，肿瘤周围可有水肿。</a:t>
            </a: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大囊小结节，囊与壁结节悬殊较大。</a:t>
            </a:r>
            <a:endParaRPr lang="en-US" altLang="zh-CN" dirty="0" smtClean="0"/>
          </a:p>
          <a:p>
            <a:r>
              <a:rPr lang="zh-CN" altLang="en-US" dirty="0" smtClean="0"/>
              <a:t>壁结节强化明显；</a:t>
            </a:r>
            <a:endParaRPr lang="en-US" altLang="zh-CN" dirty="0" smtClean="0"/>
          </a:p>
          <a:p>
            <a:r>
              <a:rPr lang="zh-CN" altLang="en-US" dirty="0" smtClean="0"/>
              <a:t>囊壁一般无钙化；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125" t="5317" r="53500" b="64229"/>
          <a:stretch>
            <a:fillRect/>
          </a:stretch>
        </p:blipFill>
        <p:spPr bwMode="auto">
          <a:xfrm>
            <a:off x="1331640" y="260648"/>
            <a:ext cx="6768752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6700" t="5501" r="34726" b="65739"/>
          <a:stretch>
            <a:fillRect/>
          </a:stretch>
        </p:blipFill>
        <p:spPr bwMode="auto">
          <a:xfrm>
            <a:off x="1115616" y="188640"/>
            <a:ext cx="6696744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6500" t="35771" r="35125" b="39328"/>
          <a:stretch>
            <a:fillRect/>
          </a:stretch>
        </p:blipFill>
        <p:spPr bwMode="auto">
          <a:xfrm>
            <a:off x="824361" y="-99392"/>
            <a:ext cx="74248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610" t="65340" r="53500" b="8203"/>
          <a:stretch>
            <a:fillRect/>
          </a:stretch>
        </p:blipFill>
        <p:spPr bwMode="auto">
          <a:xfrm>
            <a:off x="971600" y="188640"/>
            <a:ext cx="7555052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750" t="9447" r="46500" b="62673"/>
          <a:stretch>
            <a:fillRect/>
          </a:stretch>
        </p:blipFill>
        <p:spPr bwMode="auto">
          <a:xfrm>
            <a:off x="683568" y="0"/>
            <a:ext cx="76006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750" t="40440" r="46500" b="31547"/>
          <a:stretch>
            <a:fillRect/>
          </a:stretch>
        </p:blipFill>
        <p:spPr bwMode="auto">
          <a:xfrm>
            <a:off x="730178" y="44624"/>
            <a:ext cx="7586238" cy="671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3500" t="40440" r="23750" b="33103"/>
          <a:stretch>
            <a:fillRect/>
          </a:stretch>
        </p:blipFill>
        <p:spPr bwMode="auto">
          <a:xfrm>
            <a:off x="1043608" y="-27384"/>
            <a:ext cx="7429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750" t="68142" r="47375" b="9758"/>
          <a:stretch>
            <a:fillRect/>
          </a:stretch>
        </p:blipFill>
        <p:spPr bwMode="auto">
          <a:xfrm>
            <a:off x="1043608" y="62020"/>
            <a:ext cx="7232816" cy="679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脑转移瘤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老年人多见；</a:t>
            </a:r>
            <a:endParaRPr lang="en-US" altLang="zh-CN" dirty="0" smtClean="0"/>
          </a:p>
          <a:p>
            <a:r>
              <a:rPr lang="zh-CN" altLang="en-US" dirty="0" smtClean="0"/>
              <a:t>最常见的是肺癌脑转移；</a:t>
            </a:r>
            <a:endParaRPr lang="en-US" altLang="zh-CN" dirty="0" smtClean="0"/>
          </a:p>
          <a:p>
            <a:r>
              <a:rPr lang="zh-CN" altLang="en-US" dirty="0" smtClean="0"/>
              <a:t>囊壁薄而均匀；周围一般有水肿表现；</a:t>
            </a:r>
            <a:endParaRPr lang="en-US" altLang="zh-CN" dirty="0" smtClean="0"/>
          </a:p>
          <a:p>
            <a:r>
              <a:rPr lang="en-US" altLang="zh-CN" dirty="0" smtClean="0"/>
              <a:t>CT</a:t>
            </a:r>
            <a:r>
              <a:rPr lang="zh-CN" altLang="en-US" dirty="0" smtClean="0"/>
              <a:t>增强：囊壁薄而有张力，囊壁的一部分较厚或呈结节状；</a:t>
            </a:r>
            <a:endParaRPr lang="en-US" altLang="zh-CN" dirty="0" smtClean="0"/>
          </a:p>
          <a:p>
            <a:r>
              <a:rPr lang="zh-CN" altLang="en-US" dirty="0" smtClean="0"/>
              <a:t>脑内可多发；</a:t>
            </a:r>
            <a:endParaRPr lang="en-US" altLang="zh-CN" dirty="0" smtClean="0"/>
          </a:p>
          <a:p>
            <a:r>
              <a:rPr lang="zh-CN" altLang="en-US" dirty="0" smtClean="0"/>
              <a:t>囊液较稀薄，</a:t>
            </a:r>
            <a:r>
              <a:rPr lang="en-US" altLang="zh-CN" dirty="0" smtClean="0"/>
              <a:t>DWI</a:t>
            </a:r>
            <a:r>
              <a:rPr lang="zh-CN" altLang="en-US" dirty="0" smtClean="0"/>
              <a:t>呈低信号；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囊性星形细胞瘤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多见于儿童；</a:t>
            </a:r>
            <a:endParaRPr lang="en-US" altLang="zh-CN" dirty="0" smtClean="0"/>
          </a:p>
          <a:p>
            <a:r>
              <a:rPr lang="zh-CN" altLang="en-US" dirty="0" smtClean="0"/>
              <a:t>可为完全囊性，也可伴附壁结节（多见于小脑）；</a:t>
            </a:r>
            <a:endParaRPr lang="en-US" altLang="zh-CN" dirty="0" smtClean="0"/>
          </a:p>
          <a:p>
            <a:r>
              <a:rPr lang="zh-CN" altLang="en-US" dirty="0" smtClean="0"/>
              <a:t>多呈类圆形或不规则形，境界清楚；</a:t>
            </a:r>
            <a:endParaRPr lang="en-US" altLang="zh-CN" dirty="0" smtClean="0"/>
          </a:p>
          <a:p>
            <a:r>
              <a:rPr lang="zh-CN" altLang="en-US" dirty="0" smtClean="0"/>
              <a:t>平扫时附壁结节不明显；增强时明显强化；</a:t>
            </a:r>
            <a:endParaRPr lang="en-US" altLang="zh-CN" dirty="0" smtClean="0"/>
          </a:p>
          <a:p>
            <a:r>
              <a:rPr lang="zh-CN" altLang="en-US" dirty="0" smtClean="0"/>
              <a:t>增强扫描时囊壁常强化；</a:t>
            </a: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7750" t="7758" r="39500" b="45553"/>
          <a:stretch>
            <a:fillRect/>
          </a:stretch>
        </p:blipFill>
        <p:spPr bwMode="auto">
          <a:xfrm>
            <a:off x="1576197" y="77859"/>
            <a:ext cx="5876123" cy="678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7750" t="54446" r="39500" b="421"/>
          <a:stretch>
            <a:fillRect/>
          </a:stretch>
        </p:blipFill>
        <p:spPr bwMode="auto">
          <a:xfrm>
            <a:off x="1907704" y="31088"/>
            <a:ext cx="6120680" cy="682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313" t="29546" r="29157" b="20653"/>
          <a:stretch>
            <a:fillRect/>
          </a:stretch>
        </p:blipFill>
        <p:spPr bwMode="auto">
          <a:xfrm>
            <a:off x="-27358" y="980728"/>
            <a:ext cx="917135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125" t="32658" r="29000" b="25322"/>
          <a:stretch>
            <a:fillRect/>
          </a:stretch>
        </p:blipFill>
        <p:spPr bwMode="auto">
          <a:xfrm>
            <a:off x="0" y="1556792"/>
            <a:ext cx="9144000" cy="433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胆脂瘤</a:t>
            </a:r>
            <a:r>
              <a:rPr lang="en-US" altLang="zh-CN" dirty="0" smtClean="0"/>
              <a:t>&amp;</a:t>
            </a:r>
            <a:r>
              <a:rPr lang="zh-CN" altLang="en-US" dirty="0" smtClean="0"/>
              <a:t>表皮样囊肿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多于</a:t>
            </a:r>
            <a:r>
              <a:rPr lang="en-US" altLang="zh-CN" dirty="0" smtClean="0"/>
              <a:t>30-40</a:t>
            </a:r>
            <a:r>
              <a:rPr lang="zh-CN" altLang="en-US" dirty="0" smtClean="0"/>
              <a:t>岁发现；</a:t>
            </a:r>
            <a:endParaRPr lang="en-US" altLang="zh-CN" dirty="0" smtClean="0"/>
          </a:p>
          <a:p>
            <a:r>
              <a:rPr lang="zh-CN" altLang="en-US" dirty="0" smtClean="0"/>
              <a:t>囊性病变，多位于桥脑小脑角，也可位于鞍区，松果体区；</a:t>
            </a:r>
            <a:endParaRPr lang="en-US" altLang="zh-CN" dirty="0" smtClean="0"/>
          </a:p>
          <a:p>
            <a:r>
              <a:rPr lang="zh-CN" altLang="en-US" dirty="0" smtClean="0"/>
              <a:t>密度不均匀，无附壁结节。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500" r="32626" b="53311"/>
          <a:stretch>
            <a:fillRect/>
          </a:stretch>
        </p:blipFill>
        <p:spPr bwMode="auto">
          <a:xfrm>
            <a:off x="683568" y="0"/>
            <a:ext cx="76082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500" t="48221" r="32500" b="6646"/>
          <a:stretch>
            <a:fillRect/>
          </a:stretch>
        </p:blipFill>
        <p:spPr bwMode="auto">
          <a:xfrm>
            <a:off x="971600" y="0"/>
            <a:ext cx="7056784" cy="688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脑梗死恢复期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囊性病变，周围可轻度强化（增生的毛细血管）无壁结节。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蛛网膜囊肿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为脑外生长的囊性病变，囊壁菲薄，无附壁结节，囊液稀薄，信号接近脑脊液。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000" t="31102" r="63114" b="20653"/>
          <a:stretch>
            <a:fillRect/>
          </a:stretch>
        </p:blipFill>
        <p:spPr bwMode="auto">
          <a:xfrm>
            <a:off x="1691680" y="75400"/>
            <a:ext cx="5472608" cy="67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9600" dirty="0" smtClean="0">
                <a:latin typeface="楷体" pitchFamily="49" charset="-122"/>
                <a:ea typeface="楷体" pitchFamily="49" charset="-122"/>
              </a:rPr>
              <a:t>谢谢！</a:t>
            </a:r>
            <a:endParaRPr lang="zh-CN" altLang="en-US" sz="96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375" t="38883" r="50875" b="29991"/>
          <a:stretch>
            <a:fillRect/>
          </a:stretch>
        </p:blipFill>
        <p:spPr bwMode="auto">
          <a:xfrm>
            <a:off x="1413892" y="228644"/>
            <a:ext cx="5966420" cy="6629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1375" t="31102" r="12376" b="22209"/>
          <a:stretch>
            <a:fillRect/>
          </a:stretch>
        </p:blipFill>
        <p:spPr bwMode="auto">
          <a:xfrm>
            <a:off x="854968" y="0"/>
            <a:ext cx="6813376" cy="681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脑脓肿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环壁薄、厚薄均匀，张力高，环形强化；（较转移瘤的环形强化薄，且一般无结节）</a:t>
            </a:r>
            <a:endParaRPr lang="en-US" altLang="zh-CN" dirty="0" smtClean="0"/>
          </a:p>
          <a:p>
            <a:r>
              <a:rPr lang="zh-CN" altLang="en-US" dirty="0" smtClean="0"/>
              <a:t>囊液粘稠，</a:t>
            </a:r>
            <a:r>
              <a:rPr lang="en-US" altLang="zh-CN" dirty="0" smtClean="0"/>
              <a:t>DWI</a:t>
            </a:r>
            <a:r>
              <a:rPr lang="zh-CN" altLang="en-US" dirty="0" smtClean="0"/>
              <a:t>呈高信号；</a:t>
            </a:r>
            <a:endParaRPr lang="en-US" altLang="zh-CN" dirty="0" smtClean="0"/>
          </a:p>
          <a:p>
            <a:r>
              <a:rPr lang="zh-CN" altLang="en-US" dirty="0" smtClean="0"/>
              <a:t>脑脓肿周围一般有水肿；</a:t>
            </a: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875" t="38883" r="58750" b="5090"/>
          <a:stretch>
            <a:fillRect/>
          </a:stretch>
        </p:blipFill>
        <p:spPr bwMode="auto">
          <a:xfrm>
            <a:off x="1007137" y="48461"/>
            <a:ext cx="6157151" cy="680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6500" t="34215" r="21125" b="5090"/>
          <a:stretch>
            <a:fillRect/>
          </a:stretch>
        </p:blipFill>
        <p:spPr bwMode="auto">
          <a:xfrm>
            <a:off x="1259632" y="25162"/>
            <a:ext cx="6482436" cy="683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547</TotalTime>
  <Words>583</Words>
  <Application>Microsoft Office PowerPoint</Application>
  <PresentationFormat>全屏显示(4:3)</PresentationFormat>
  <Paragraphs>64</Paragraphs>
  <Slides>40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41" baseType="lpstr">
      <vt:lpstr>暗香扑面</vt:lpstr>
      <vt:lpstr>老年脑内囊性病变 影像学鉴别诊断</vt:lpstr>
      <vt:lpstr>脑内囊性病变鉴别诊断</vt:lpstr>
      <vt:lpstr>脑转移瘤</vt:lpstr>
      <vt:lpstr>幻灯片 4</vt:lpstr>
      <vt:lpstr>幻灯片 5</vt:lpstr>
      <vt:lpstr>幻灯片 6</vt:lpstr>
      <vt:lpstr>脑脓肿</vt:lpstr>
      <vt:lpstr>幻灯片 8</vt:lpstr>
      <vt:lpstr>幻灯片 9</vt:lpstr>
      <vt:lpstr>幻灯片 10</vt:lpstr>
      <vt:lpstr>幻灯片 11</vt:lpstr>
      <vt:lpstr>脑囊虫病</vt:lpstr>
      <vt:lpstr>幻灯片 13</vt:lpstr>
      <vt:lpstr>脑囊虫病</vt:lpstr>
      <vt:lpstr>神经上皮囊肿</vt:lpstr>
      <vt:lpstr>幻灯片 16</vt:lpstr>
      <vt:lpstr>幻灯片 17</vt:lpstr>
      <vt:lpstr>幻灯片 18</vt:lpstr>
      <vt:lpstr>幻灯片 19</vt:lpstr>
      <vt:lpstr>血管母细胞瘤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囊性星形细胞瘤</vt:lpstr>
      <vt:lpstr>幻灯片 31</vt:lpstr>
      <vt:lpstr>幻灯片 32</vt:lpstr>
      <vt:lpstr>幻灯片 33</vt:lpstr>
      <vt:lpstr>幻灯片 34</vt:lpstr>
      <vt:lpstr>胆脂瘤&amp;表皮样囊肿</vt:lpstr>
      <vt:lpstr>幻灯片 36</vt:lpstr>
      <vt:lpstr>幻灯片 37</vt:lpstr>
      <vt:lpstr>脑梗死恢复期</vt:lpstr>
      <vt:lpstr>蛛网膜囊肿</vt:lpstr>
      <vt:lpstr>谢谢！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老年脑内囊性病变 鉴别诊断</dc:title>
  <dc:creator>richard dong</dc:creator>
  <cp:lastModifiedBy>richard dong</cp:lastModifiedBy>
  <cp:revision>9</cp:revision>
  <dcterms:created xsi:type="dcterms:W3CDTF">2015-04-06T13:55:38Z</dcterms:created>
  <dcterms:modified xsi:type="dcterms:W3CDTF">2015-05-10T14:13:26Z</dcterms:modified>
</cp:coreProperties>
</file>