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9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</p:sldMasterIdLst>
  <p:notesMasterIdLst>
    <p:notesMasterId r:id="rId91"/>
  </p:notesMasterIdLst>
  <p:sldIdLst>
    <p:sldId id="300" r:id="rId2"/>
    <p:sldId id="551" r:id="rId3"/>
    <p:sldId id="546" r:id="rId4"/>
    <p:sldId id="547" r:id="rId5"/>
    <p:sldId id="548" r:id="rId6"/>
    <p:sldId id="549" r:id="rId7"/>
    <p:sldId id="357" r:id="rId8"/>
    <p:sldId id="452" r:id="rId9"/>
    <p:sldId id="358" r:id="rId10"/>
    <p:sldId id="444" r:id="rId11"/>
    <p:sldId id="446" r:id="rId12"/>
    <p:sldId id="447" r:id="rId13"/>
    <p:sldId id="449" r:id="rId14"/>
    <p:sldId id="450" r:id="rId15"/>
    <p:sldId id="451" r:id="rId16"/>
    <p:sldId id="485" r:id="rId17"/>
    <p:sldId id="555" r:id="rId18"/>
    <p:sldId id="556" r:id="rId19"/>
    <p:sldId id="486" r:id="rId20"/>
    <p:sldId id="503" r:id="rId21"/>
    <p:sldId id="487" r:id="rId22"/>
    <p:sldId id="475" r:id="rId23"/>
    <p:sldId id="476" r:id="rId24"/>
    <p:sldId id="477" r:id="rId25"/>
    <p:sldId id="464" r:id="rId26"/>
    <p:sldId id="465" r:id="rId27"/>
    <p:sldId id="454" r:id="rId28"/>
    <p:sldId id="455" r:id="rId29"/>
    <p:sldId id="456" r:id="rId30"/>
    <p:sldId id="457" r:id="rId31"/>
    <p:sldId id="458" r:id="rId32"/>
    <p:sldId id="360" r:id="rId33"/>
    <p:sldId id="538" r:id="rId34"/>
    <p:sldId id="361" r:id="rId35"/>
    <p:sldId id="362" r:id="rId36"/>
    <p:sldId id="363" r:id="rId37"/>
    <p:sldId id="364" r:id="rId38"/>
    <p:sldId id="469" r:id="rId39"/>
    <p:sldId id="478" r:id="rId40"/>
    <p:sldId id="365" r:id="rId41"/>
    <p:sldId id="552" r:id="rId42"/>
    <p:sldId id="553" r:id="rId43"/>
    <p:sldId id="554" r:id="rId44"/>
    <p:sldId id="472" r:id="rId45"/>
    <p:sldId id="380" r:id="rId46"/>
    <p:sldId id="381" r:id="rId47"/>
    <p:sldId id="498" r:id="rId48"/>
    <p:sldId id="484" r:id="rId49"/>
    <p:sldId id="504" r:id="rId50"/>
    <p:sldId id="505" r:id="rId51"/>
    <p:sldId id="412" r:id="rId52"/>
    <p:sldId id="483" r:id="rId53"/>
    <p:sldId id="522" r:id="rId54"/>
    <p:sldId id="523" r:id="rId55"/>
    <p:sldId id="524" r:id="rId56"/>
    <p:sldId id="525" r:id="rId57"/>
    <p:sldId id="517" r:id="rId58"/>
    <p:sldId id="518" r:id="rId59"/>
    <p:sldId id="519" r:id="rId60"/>
    <p:sldId id="520" r:id="rId61"/>
    <p:sldId id="521" r:id="rId62"/>
    <p:sldId id="471" r:id="rId63"/>
    <p:sldId id="506" r:id="rId64"/>
    <p:sldId id="414" r:id="rId65"/>
    <p:sldId id="507" r:id="rId66"/>
    <p:sldId id="470" r:id="rId67"/>
    <p:sldId id="482" r:id="rId68"/>
    <p:sldId id="415" r:id="rId69"/>
    <p:sldId id="489" r:id="rId70"/>
    <p:sldId id="490" r:id="rId71"/>
    <p:sldId id="488" r:id="rId72"/>
    <p:sldId id="512" r:id="rId73"/>
    <p:sldId id="514" r:id="rId74"/>
    <p:sldId id="515" r:id="rId75"/>
    <p:sldId id="516" r:id="rId76"/>
    <p:sldId id="420" r:id="rId77"/>
    <p:sldId id="421" r:id="rId78"/>
    <p:sldId id="422" r:id="rId79"/>
    <p:sldId id="423" r:id="rId80"/>
    <p:sldId id="441" r:id="rId81"/>
    <p:sldId id="424" r:id="rId82"/>
    <p:sldId id="425" r:id="rId83"/>
    <p:sldId id="426" r:id="rId84"/>
    <p:sldId id="428" r:id="rId85"/>
    <p:sldId id="429" r:id="rId86"/>
    <p:sldId id="442" r:id="rId87"/>
    <p:sldId id="430" r:id="rId88"/>
    <p:sldId id="431" r:id="rId89"/>
    <p:sldId id="355" r:id="rId90"/>
  </p:sldIdLst>
  <p:sldSz cx="9144000" cy="6858000" type="screen4x3"/>
  <p:notesSz cx="6858000" cy="9144000"/>
  <p:defaultTextStyle>
    <a:defPPr>
      <a:defRPr lang="zh-CN"/>
    </a:defPPr>
    <a:lvl1pPr algn="ctr" rtl="0" fontAlgn="base">
      <a:spcBef>
        <a:spcPct val="0"/>
      </a:spcBef>
      <a:spcAft>
        <a:spcPct val="0"/>
      </a:spcAft>
      <a:defRPr kumimoji="1" sz="4400" kern="1200">
        <a:solidFill>
          <a:schemeClr val="tx2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宋体" pitchFamily="2" charset="-122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umimoji="1" sz="4400" kern="1200">
        <a:solidFill>
          <a:schemeClr val="tx2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宋体" pitchFamily="2" charset="-122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umimoji="1" sz="4400" kern="1200">
        <a:solidFill>
          <a:schemeClr val="tx2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宋体" pitchFamily="2" charset="-122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umimoji="1" sz="4400" kern="1200">
        <a:solidFill>
          <a:schemeClr val="tx2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宋体" pitchFamily="2" charset="-122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umimoji="1" sz="4400" kern="1200">
        <a:solidFill>
          <a:schemeClr val="tx2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宋体" pitchFamily="2" charset="-122"/>
        <a:cs typeface="+mn-cs"/>
      </a:defRPr>
    </a:lvl5pPr>
    <a:lvl6pPr marL="2286000" algn="l" defTabSz="914400" rtl="0" eaLnBrk="1" latinLnBrk="0" hangingPunct="1">
      <a:defRPr kumimoji="1" sz="4400" kern="1200">
        <a:solidFill>
          <a:schemeClr val="tx2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宋体" pitchFamily="2" charset="-122"/>
        <a:cs typeface="+mn-cs"/>
      </a:defRPr>
    </a:lvl6pPr>
    <a:lvl7pPr marL="2743200" algn="l" defTabSz="914400" rtl="0" eaLnBrk="1" latinLnBrk="0" hangingPunct="1">
      <a:defRPr kumimoji="1" sz="4400" kern="1200">
        <a:solidFill>
          <a:schemeClr val="tx2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宋体" pitchFamily="2" charset="-122"/>
        <a:cs typeface="+mn-cs"/>
      </a:defRPr>
    </a:lvl7pPr>
    <a:lvl8pPr marL="3200400" algn="l" defTabSz="914400" rtl="0" eaLnBrk="1" latinLnBrk="0" hangingPunct="1">
      <a:defRPr kumimoji="1" sz="4400" kern="1200">
        <a:solidFill>
          <a:schemeClr val="tx2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宋体" pitchFamily="2" charset="-122"/>
        <a:cs typeface="+mn-cs"/>
      </a:defRPr>
    </a:lvl8pPr>
    <a:lvl9pPr marL="3657600" algn="l" defTabSz="914400" rtl="0" eaLnBrk="1" latinLnBrk="0" hangingPunct="1">
      <a:defRPr kumimoji="1" sz="4400" kern="1200">
        <a:solidFill>
          <a:schemeClr val="tx2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宋体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  <p:clrMru>
    <a:srgbClr val="FF9999"/>
    <a:srgbClr val="FF66CC"/>
    <a:srgbClr val="66CCFF"/>
    <a:srgbClr val="FFFF99"/>
    <a:srgbClr val="FF6600"/>
    <a:srgbClr val="FF9933"/>
    <a:srgbClr val="FF0000"/>
    <a:srgbClr val="66FF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2787"/>
    <p:restoredTop sz="89381" autoAdjust="0"/>
  </p:normalViewPr>
  <p:slideViewPr>
    <p:cSldViewPr>
      <p:cViewPr varScale="1">
        <p:scale>
          <a:sx n="64" d="100"/>
          <a:sy n="64" d="100"/>
        </p:scale>
        <p:origin x="-30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28" d="100"/>
          <a:sy n="28" d="100"/>
        </p:scale>
        <p:origin x="-1260" y="-7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endParaRPr lang="en-US" altLang="zh-CN"/>
          </a:p>
        </p:txBody>
      </p:sp>
      <p:sp>
        <p:nvSpPr>
          <p:cNvPr id="186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endParaRPr lang="en-US" altLang="zh-CN"/>
          </a:p>
        </p:txBody>
      </p:sp>
      <p:sp>
        <p:nvSpPr>
          <p:cNvPr id="1863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86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86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endParaRPr lang="en-US" altLang="zh-CN"/>
          </a:p>
        </p:txBody>
      </p:sp>
      <p:sp>
        <p:nvSpPr>
          <p:cNvPr id="186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fld id="{BE7F2611-3E75-4792-A7F8-DC6DD1CB819F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102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2667000"/>
            <a:ext cx="6400800" cy="3276600"/>
          </a:xfrm>
        </p:spPr>
        <p:txBody>
          <a:bodyPr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171011" name="Rectangle 1027"/>
          <p:cNvSpPr>
            <a:spLocks noGrp="1" noChangeArrowheads="1"/>
          </p:cNvSpPr>
          <p:nvPr>
            <p:ph type="dt" sz="quarter" idx="2"/>
          </p:nvPr>
        </p:nvSpPr>
        <p:spPr>
          <a:xfrm>
            <a:off x="76200" y="6323013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171012" name="Rectangle 1028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171013" name="Rectangle 1029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35608DBE-AF3A-4D66-B903-79E7713C640F}" type="slidenum">
              <a:rPr lang="en-US" altLang="zh-CN"/>
              <a:pPr/>
              <a:t>‹#›</a:t>
            </a:fld>
            <a:endParaRPr lang="en-US" altLang="zh-CN"/>
          </a:p>
        </p:txBody>
      </p:sp>
      <p:sp>
        <p:nvSpPr>
          <p:cNvPr id="171014" name="Rectangle 103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914400"/>
            <a:ext cx="7772400" cy="1143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171015" name="AutoShape 1031"/>
          <p:cNvSpPr>
            <a:spLocks noChangeArrowheads="1"/>
          </p:cNvSpPr>
          <p:nvPr/>
        </p:nvSpPr>
        <p:spPr bwMode="auto">
          <a:xfrm rot="20940000">
            <a:off x="1828800" y="304800"/>
            <a:ext cx="457200" cy="457200"/>
          </a:xfrm>
          <a:prstGeom prst="star5">
            <a:avLst/>
          </a:prstGeom>
          <a:gradFill rotWithShape="0">
            <a:gsLst>
              <a:gs pos="0">
                <a:schemeClr val="bg1">
                  <a:gamma/>
                  <a:shade val="46275"/>
                  <a:invGamma/>
                </a:schemeClr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algn="l">
              <a:spcBef>
                <a:spcPct val="50000"/>
              </a:spcBef>
            </a:pPr>
            <a:endParaRPr lang="zh-CN" altLang="zh-CN" sz="2400">
              <a:solidFill>
                <a:schemeClr val="tx1"/>
              </a:solidFill>
              <a:effectLst/>
            </a:endParaRPr>
          </a:p>
        </p:txBody>
      </p:sp>
      <p:sp>
        <p:nvSpPr>
          <p:cNvPr id="171016" name="AutoShape 1032"/>
          <p:cNvSpPr>
            <a:spLocks noChangeArrowheads="1"/>
          </p:cNvSpPr>
          <p:nvPr/>
        </p:nvSpPr>
        <p:spPr bwMode="auto">
          <a:xfrm>
            <a:off x="2609850" y="171450"/>
            <a:ext cx="419100" cy="419100"/>
          </a:xfrm>
          <a:prstGeom prst="star5">
            <a:avLst/>
          </a:prstGeom>
          <a:gradFill rotWithShape="0">
            <a:gsLst>
              <a:gs pos="0">
                <a:schemeClr val="bg1">
                  <a:gamma/>
                  <a:shade val="46275"/>
                  <a:invGamma/>
                </a:schemeClr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algn="l">
              <a:spcBef>
                <a:spcPct val="50000"/>
              </a:spcBef>
            </a:pPr>
            <a:endParaRPr lang="zh-CN" altLang="zh-CN" sz="2400">
              <a:solidFill>
                <a:schemeClr val="tx1"/>
              </a:solidFill>
              <a:effectLst/>
            </a:endParaRPr>
          </a:p>
        </p:txBody>
      </p:sp>
      <p:sp>
        <p:nvSpPr>
          <p:cNvPr id="171017" name="AutoShape 1033"/>
          <p:cNvSpPr>
            <a:spLocks noChangeArrowheads="1"/>
          </p:cNvSpPr>
          <p:nvPr/>
        </p:nvSpPr>
        <p:spPr bwMode="auto">
          <a:xfrm rot="20940000">
            <a:off x="1752600" y="228600"/>
            <a:ext cx="457200" cy="457200"/>
          </a:xfrm>
          <a:prstGeom prst="star5">
            <a:avLst/>
          </a:prstGeom>
          <a:gradFill rotWithShape="0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algn="l">
              <a:spcBef>
                <a:spcPct val="50000"/>
              </a:spcBef>
            </a:pPr>
            <a:endParaRPr lang="zh-CN" altLang="zh-CN" sz="2400">
              <a:solidFill>
                <a:schemeClr val="tx1"/>
              </a:solidFill>
              <a:effectLst/>
            </a:endParaRPr>
          </a:p>
        </p:txBody>
      </p:sp>
      <p:sp>
        <p:nvSpPr>
          <p:cNvPr id="171018" name="AutoShape 1034"/>
          <p:cNvSpPr>
            <a:spLocks noChangeArrowheads="1"/>
          </p:cNvSpPr>
          <p:nvPr/>
        </p:nvSpPr>
        <p:spPr bwMode="auto">
          <a:xfrm>
            <a:off x="2533650" y="19050"/>
            <a:ext cx="419100" cy="419100"/>
          </a:xfrm>
          <a:prstGeom prst="star5">
            <a:avLst/>
          </a:prstGeom>
          <a:gradFill rotWithShape="0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algn="l">
              <a:spcBef>
                <a:spcPct val="50000"/>
              </a:spcBef>
            </a:pPr>
            <a:endParaRPr lang="zh-CN" altLang="zh-CN" sz="2400">
              <a:solidFill>
                <a:schemeClr val="tx1"/>
              </a:solidFill>
              <a:effectLst/>
            </a:endParaRPr>
          </a:p>
        </p:txBody>
      </p:sp>
      <p:grpSp>
        <p:nvGrpSpPr>
          <p:cNvPr id="171019" name="Group 1035"/>
          <p:cNvGrpSpPr>
            <a:grpSpLocks/>
          </p:cNvGrpSpPr>
          <p:nvPr/>
        </p:nvGrpSpPr>
        <p:grpSpPr bwMode="auto">
          <a:xfrm>
            <a:off x="6934200" y="5181600"/>
            <a:ext cx="2033588" cy="1219200"/>
            <a:chOff x="4368" y="3264"/>
            <a:chExt cx="1281" cy="768"/>
          </a:xfrm>
        </p:grpSpPr>
        <p:sp>
          <p:nvSpPr>
            <p:cNvPr id="171020" name="AutoShape 1036"/>
            <p:cNvSpPr>
              <a:spLocks noChangeArrowheads="1"/>
            </p:cNvSpPr>
            <p:nvPr/>
          </p:nvSpPr>
          <p:spPr bwMode="auto">
            <a:xfrm rot="20940000">
              <a:off x="4368" y="3681"/>
              <a:ext cx="288" cy="288"/>
            </a:xfrm>
            <a:prstGeom prst="star5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 algn="l">
                <a:spcBef>
                  <a:spcPct val="50000"/>
                </a:spcBef>
              </a:pPr>
              <a:endParaRPr lang="zh-CN" altLang="zh-CN" sz="2400"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71021" name="AutoShape 1037"/>
            <p:cNvSpPr>
              <a:spLocks noChangeArrowheads="1"/>
            </p:cNvSpPr>
            <p:nvPr/>
          </p:nvSpPr>
          <p:spPr bwMode="auto">
            <a:xfrm>
              <a:off x="4845" y="3324"/>
              <a:ext cx="264" cy="264"/>
            </a:xfrm>
            <a:prstGeom prst="star5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 algn="l">
                <a:spcBef>
                  <a:spcPct val="50000"/>
                </a:spcBef>
              </a:pPr>
              <a:endParaRPr lang="zh-CN" altLang="zh-CN" sz="2400"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71022" name="AutoShape 1038"/>
            <p:cNvSpPr>
              <a:spLocks noChangeArrowheads="1"/>
            </p:cNvSpPr>
            <p:nvPr/>
          </p:nvSpPr>
          <p:spPr bwMode="auto">
            <a:xfrm rot="1320000">
              <a:off x="5217" y="3264"/>
              <a:ext cx="384" cy="384"/>
            </a:xfrm>
            <a:prstGeom prst="star5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 algn="l">
                <a:spcBef>
                  <a:spcPct val="50000"/>
                </a:spcBef>
              </a:pPr>
              <a:endParaRPr lang="zh-CN" altLang="zh-CN" sz="2400"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71023" name="AutoShape 1039"/>
            <p:cNvSpPr>
              <a:spLocks noChangeArrowheads="1"/>
            </p:cNvSpPr>
            <p:nvPr/>
          </p:nvSpPr>
          <p:spPr bwMode="auto">
            <a:xfrm rot="20940000">
              <a:off x="4449" y="3744"/>
              <a:ext cx="288" cy="288"/>
            </a:xfrm>
            <a:prstGeom prst="star5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 algn="l">
                <a:spcBef>
                  <a:spcPct val="50000"/>
                </a:spcBef>
              </a:pPr>
              <a:endParaRPr lang="zh-CN" altLang="zh-CN" sz="2400"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71024" name="AutoShape 1040"/>
            <p:cNvSpPr>
              <a:spLocks noChangeArrowheads="1"/>
            </p:cNvSpPr>
            <p:nvPr/>
          </p:nvSpPr>
          <p:spPr bwMode="auto">
            <a:xfrm>
              <a:off x="4893" y="3372"/>
              <a:ext cx="264" cy="264"/>
            </a:xfrm>
            <a:prstGeom prst="star5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 algn="l">
                <a:spcBef>
                  <a:spcPct val="50000"/>
                </a:spcBef>
              </a:pPr>
              <a:endParaRPr lang="zh-CN" altLang="zh-CN" sz="2400"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71025" name="AutoShape 1041"/>
            <p:cNvSpPr>
              <a:spLocks noChangeArrowheads="1"/>
            </p:cNvSpPr>
            <p:nvPr/>
          </p:nvSpPr>
          <p:spPr bwMode="auto">
            <a:xfrm rot="1320000">
              <a:off x="5265" y="3360"/>
              <a:ext cx="384" cy="384"/>
            </a:xfrm>
            <a:prstGeom prst="star5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 algn="l">
                <a:spcBef>
                  <a:spcPct val="50000"/>
                </a:spcBef>
              </a:pPr>
              <a:endParaRPr lang="zh-CN" altLang="zh-CN" sz="2400">
                <a:solidFill>
                  <a:schemeClr val="tx1"/>
                </a:solidFill>
                <a:effectLst/>
              </a:endParaRPr>
            </a:p>
          </p:txBody>
        </p:sp>
      </p:grpSp>
      <p:sp>
        <p:nvSpPr>
          <p:cNvPr id="171026" name="AutoShape 1042"/>
          <p:cNvSpPr>
            <a:spLocks noChangeArrowheads="1"/>
          </p:cNvSpPr>
          <p:nvPr/>
        </p:nvSpPr>
        <p:spPr bwMode="auto">
          <a:xfrm rot="1320000">
            <a:off x="168275" y="244475"/>
            <a:ext cx="882650" cy="882650"/>
          </a:xfrm>
          <a:prstGeom prst="star5">
            <a:avLst/>
          </a:prstGeom>
          <a:gradFill rotWithShape="0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algn="l">
              <a:spcBef>
                <a:spcPct val="50000"/>
              </a:spcBef>
            </a:pPr>
            <a:endParaRPr lang="zh-CN" altLang="zh-CN" sz="2400">
              <a:solidFill>
                <a:schemeClr val="tx1"/>
              </a:solidFill>
              <a:effectLst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CE6348-1D40-4B0B-8921-59A21CE2963C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15100" y="228600"/>
            <a:ext cx="1943100" cy="579120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676900" cy="579120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D3DE4D-58AF-4727-9A44-3B8B07F9FDEE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5E1959-CB00-4A77-B752-B9F247BDBE5F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810BC2-D74A-4826-B908-FC381939A43C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85800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AC6504-2E19-432A-B174-8A0ADDBEAA6A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A7D17D-C997-4471-BDF1-F9485199C387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1CDE86-03BA-43ED-8E70-C05A9EE6D48C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D9B87E-003E-4A11-9B9B-AD7C315EFB2A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EA8A44-4F9A-45F6-B525-73EF55DF7935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BCE1B3-E576-491D-B653-FD08548D9763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050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69987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2098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effectLst/>
              </a:defRPr>
            </a:lvl1pPr>
          </a:lstStyle>
          <a:p>
            <a:endParaRPr lang="en-US" altLang="zh-CN"/>
          </a:p>
        </p:txBody>
      </p:sp>
      <p:sp>
        <p:nvSpPr>
          <p:cNvPr id="16998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910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effectLst/>
              </a:defRPr>
            </a:lvl1pPr>
          </a:lstStyle>
          <a:p>
            <a:endParaRPr lang="en-US" altLang="zh-CN"/>
          </a:p>
        </p:txBody>
      </p:sp>
      <p:sp>
        <p:nvSpPr>
          <p:cNvPr id="169989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62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effectLst/>
              </a:defRPr>
            </a:lvl1pPr>
          </a:lstStyle>
          <a:p>
            <a:fld id="{D3174ECB-13A4-4EFA-9777-F4D02CAE8A36}" type="slidenum">
              <a:rPr lang="en-US" altLang="zh-CN"/>
              <a:pPr/>
              <a:t>‹#›</a:t>
            </a:fld>
            <a:endParaRPr lang="en-US" altLang="zh-CN"/>
          </a:p>
        </p:txBody>
      </p:sp>
      <p:sp>
        <p:nvSpPr>
          <p:cNvPr id="16999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grpSp>
        <p:nvGrpSpPr>
          <p:cNvPr id="169991" name="Group 7"/>
          <p:cNvGrpSpPr>
            <a:grpSpLocks/>
          </p:cNvGrpSpPr>
          <p:nvPr/>
        </p:nvGrpSpPr>
        <p:grpSpPr bwMode="auto">
          <a:xfrm>
            <a:off x="6934200" y="5257800"/>
            <a:ext cx="2033588" cy="1219200"/>
            <a:chOff x="4368" y="3312"/>
            <a:chExt cx="1281" cy="768"/>
          </a:xfrm>
        </p:grpSpPr>
        <p:sp>
          <p:nvSpPr>
            <p:cNvPr id="169992" name="AutoShape 8"/>
            <p:cNvSpPr>
              <a:spLocks noChangeArrowheads="1"/>
            </p:cNvSpPr>
            <p:nvPr/>
          </p:nvSpPr>
          <p:spPr bwMode="auto">
            <a:xfrm rot="20940000">
              <a:off x="4368" y="3729"/>
              <a:ext cx="288" cy="288"/>
            </a:xfrm>
            <a:prstGeom prst="star5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 algn="l">
                <a:spcBef>
                  <a:spcPct val="50000"/>
                </a:spcBef>
              </a:pPr>
              <a:endParaRPr lang="zh-CN" altLang="zh-CN" sz="2400"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69993" name="AutoShape 9"/>
            <p:cNvSpPr>
              <a:spLocks noChangeArrowheads="1"/>
            </p:cNvSpPr>
            <p:nvPr/>
          </p:nvSpPr>
          <p:spPr bwMode="auto">
            <a:xfrm>
              <a:off x="4845" y="3372"/>
              <a:ext cx="264" cy="264"/>
            </a:xfrm>
            <a:prstGeom prst="star5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 algn="l">
                <a:spcBef>
                  <a:spcPct val="50000"/>
                </a:spcBef>
              </a:pPr>
              <a:endParaRPr lang="zh-CN" altLang="zh-CN" sz="2400"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69994" name="AutoShape 10"/>
            <p:cNvSpPr>
              <a:spLocks noChangeArrowheads="1"/>
            </p:cNvSpPr>
            <p:nvPr/>
          </p:nvSpPr>
          <p:spPr bwMode="auto">
            <a:xfrm rot="1320000">
              <a:off x="5217" y="3312"/>
              <a:ext cx="384" cy="384"/>
            </a:xfrm>
            <a:prstGeom prst="star5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 algn="l">
                <a:spcBef>
                  <a:spcPct val="50000"/>
                </a:spcBef>
              </a:pPr>
              <a:endParaRPr lang="zh-CN" altLang="zh-CN" sz="2400"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69995" name="AutoShape 11"/>
            <p:cNvSpPr>
              <a:spLocks noChangeArrowheads="1"/>
            </p:cNvSpPr>
            <p:nvPr/>
          </p:nvSpPr>
          <p:spPr bwMode="auto">
            <a:xfrm rot="20940000">
              <a:off x="4449" y="3792"/>
              <a:ext cx="288" cy="288"/>
            </a:xfrm>
            <a:prstGeom prst="star5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 algn="l">
                <a:spcBef>
                  <a:spcPct val="50000"/>
                </a:spcBef>
              </a:pPr>
              <a:endParaRPr lang="zh-CN" altLang="zh-CN" sz="2400"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69996" name="AutoShape 12"/>
            <p:cNvSpPr>
              <a:spLocks noChangeArrowheads="1"/>
            </p:cNvSpPr>
            <p:nvPr/>
          </p:nvSpPr>
          <p:spPr bwMode="auto">
            <a:xfrm>
              <a:off x="4893" y="3420"/>
              <a:ext cx="264" cy="264"/>
            </a:xfrm>
            <a:prstGeom prst="star5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 algn="l">
                <a:spcBef>
                  <a:spcPct val="50000"/>
                </a:spcBef>
              </a:pPr>
              <a:endParaRPr lang="zh-CN" altLang="zh-CN" sz="2400"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69997" name="AutoShape 13"/>
            <p:cNvSpPr>
              <a:spLocks noChangeArrowheads="1"/>
            </p:cNvSpPr>
            <p:nvPr/>
          </p:nvSpPr>
          <p:spPr bwMode="auto">
            <a:xfrm rot="1320000">
              <a:off x="5265" y="3408"/>
              <a:ext cx="384" cy="384"/>
            </a:xfrm>
            <a:prstGeom prst="star5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 algn="l">
                <a:spcBef>
                  <a:spcPct val="50000"/>
                </a:spcBef>
              </a:pPr>
              <a:endParaRPr lang="zh-CN" altLang="zh-CN" sz="2400">
                <a:solidFill>
                  <a:schemeClr val="tx1"/>
                </a:solidFill>
                <a:effectLst/>
              </a:endParaRPr>
            </a:p>
          </p:txBody>
        </p:sp>
      </p:grpSp>
      <p:grpSp>
        <p:nvGrpSpPr>
          <p:cNvPr id="169998" name="Group 14"/>
          <p:cNvGrpSpPr>
            <a:grpSpLocks/>
          </p:cNvGrpSpPr>
          <p:nvPr/>
        </p:nvGrpSpPr>
        <p:grpSpPr bwMode="auto">
          <a:xfrm>
            <a:off x="381000" y="1219200"/>
            <a:ext cx="8305800" cy="381000"/>
            <a:chOff x="240" y="768"/>
            <a:chExt cx="5232" cy="240"/>
          </a:xfrm>
        </p:grpSpPr>
        <p:sp>
          <p:nvSpPr>
            <p:cNvPr id="169999" name="Rectangle 15"/>
            <p:cNvSpPr>
              <a:spLocks noChangeArrowheads="1"/>
            </p:cNvSpPr>
            <p:nvPr/>
          </p:nvSpPr>
          <p:spPr bwMode="auto">
            <a:xfrm>
              <a:off x="384" y="912"/>
              <a:ext cx="5088" cy="96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l"/>
              <a:endParaRPr lang="zh-CN" altLang="zh-CN" sz="2400"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70000" name="Rectangle 16"/>
            <p:cNvSpPr>
              <a:spLocks noChangeArrowheads="1"/>
            </p:cNvSpPr>
            <p:nvPr/>
          </p:nvSpPr>
          <p:spPr bwMode="auto">
            <a:xfrm>
              <a:off x="240" y="768"/>
              <a:ext cx="5088" cy="9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l"/>
              <a:endParaRPr lang="zh-CN" altLang="zh-CN" sz="2400">
                <a:solidFill>
                  <a:schemeClr val="tx1"/>
                </a:solidFill>
                <a:effectLst/>
              </a:endParaRPr>
            </a:p>
          </p:txBody>
        </p:sp>
      </p:grpSp>
      <p:sp>
        <p:nvSpPr>
          <p:cNvPr id="170001" name="Freeform 17">
            <a:hlinkClick r:id="" action="ppaction://hlinkshowjump?jump=previousslide"/>
          </p:cNvPr>
          <p:cNvSpPr>
            <a:spLocks/>
          </p:cNvSpPr>
          <p:nvPr/>
        </p:nvSpPr>
        <p:spPr bwMode="auto">
          <a:xfrm>
            <a:off x="781050" y="6416675"/>
            <a:ext cx="557213" cy="347663"/>
          </a:xfrm>
          <a:custGeom>
            <a:avLst/>
            <a:gdLst/>
            <a:ahLst/>
            <a:cxnLst>
              <a:cxn ang="0">
                <a:pos x="350" y="1"/>
              </a:cxn>
              <a:cxn ang="0">
                <a:pos x="101" y="0"/>
              </a:cxn>
              <a:cxn ang="0">
                <a:pos x="81" y="2"/>
              </a:cxn>
              <a:cxn ang="0">
                <a:pos x="67" y="6"/>
              </a:cxn>
              <a:cxn ang="0">
                <a:pos x="51" y="15"/>
              </a:cxn>
              <a:cxn ang="0">
                <a:pos x="38" y="25"/>
              </a:cxn>
              <a:cxn ang="0">
                <a:pos x="28" y="35"/>
              </a:cxn>
              <a:cxn ang="0">
                <a:pos x="19" y="48"/>
              </a:cxn>
              <a:cxn ang="0">
                <a:pos x="12" y="59"/>
              </a:cxn>
              <a:cxn ang="0">
                <a:pos x="6" y="73"/>
              </a:cxn>
              <a:cxn ang="0">
                <a:pos x="1" y="89"/>
              </a:cxn>
              <a:cxn ang="0">
                <a:pos x="1" y="99"/>
              </a:cxn>
              <a:cxn ang="0">
                <a:pos x="0" y="119"/>
              </a:cxn>
              <a:cxn ang="0">
                <a:pos x="2" y="136"/>
              </a:cxn>
              <a:cxn ang="0">
                <a:pos x="9" y="150"/>
              </a:cxn>
              <a:cxn ang="0">
                <a:pos x="15" y="164"/>
              </a:cxn>
              <a:cxn ang="0">
                <a:pos x="24" y="176"/>
              </a:cxn>
              <a:cxn ang="0">
                <a:pos x="33" y="189"/>
              </a:cxn>
              <a:cxn ang="0">
                <a:pos x="46" y="198"/>
              </a:cxn>
              <a:cxn ang="0">
                <a:pos x="59" y="207"/>
              </a:cxn>
              <a:cxn ang="0">
                <a:pos x="72" y="212"/>
              </a:cxn>
              <a:cxn ang="0">
                <a:pos x="90" y="218"/>
              </a:cxn>
              <a:cxn ang="0">
                <a:pos x="350" y="218"/>
              </a:cxn>
              <a:cxn ang="0">
                <a:pos x="350" y="1"/>
              </a:cxn>
            </a:cxnLst>
            <a:rect l="0" t="0" r="r" b="b"/>
            <a:pathLst>
              <a:path w="351" h="219">
                <a:moveTo>
                  <a:pt x="350" y="1"/>
                </a:moveTo>
                <a:lnTo>
                  <a:pt x="101" y="0"/>
                </a:lnTo>
                <a:lnTo>
                  <a:pt x="81" y="2"/>
                </a:lnTo>
                <a:lnTo>
                  <a:pt x="67" y="6"/>
                </a:lnTo>
                <a:lnTo>
                  <a:pt x="51" y="15"/>
                </a:lnTo>
                <a:lnTo>
                  <a:pt x="38" y="25"/>
                </a:lnTo>
                <a:lnTo>
                  <a:pt x="28" y="35"/>
                </a:lnTo>
                <a:lnTo>
                  <a:pt x="19" y="48"/>
                </a:lnTo>
                <a:lnTo>
                  <a:pt x="12" y="59"/>
                </a:lnTo>
                <a:lnTo>
                  <a:pt x="6" y="73"/>
                </a:lnTo>
                <a:lnTo>
                  <a:pt x="1" y="89"/>
                </a:lnTo>
                <a:lnTo>
                  <a:pt x="1" y="99"/>
                </a:lnTo>
                <a:lnTo>
                  <a:pt x="0" y="119"/>
                </a:lnTo>
                <a:lnTo>
                  <a:pt x="2" y="136"/>
                </a:lnTo>
                <a:lnTo>
                  <a:pt x="9" y="150"/>
                </a:lnTo>
                <a:lnTo>
                  <a:pt x="15" y="164"/>
                </a:lnTo>
                <a:lnTo>
                  <a:pt x="24" y="176"/>
                </a:lnTo>
                <a:lnTo>
                  <a:pt x="33" y="189"/>
                </a:lnTo>
                <a:lnTo>
                  <a:pt x="46" y="198"/>
                </a:lnTo>
                <a:lnTo>
                  <a:pt x="59" y="207"/>
                </a:lnTo>
                <a:lnTo>
                  <a:pt x="72" y="212"/>
                </a:lnTo>
                <a:lnTo>
                  <a:pt x="90" y="218"/>
                </a:lnTo>
                <a:lnTo>
                  <a:pt x="350" y="218"/>
                </a:lnTo>
                <a:lnTo>
                  <a:pt x="350" y="1"/>
                </a:lnTo>
              </a:path>
            </a:pathLst>
          </a:custGeom>
          <a:gradFill rotWithShape="0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path path="rect">
              <a:fillToRect l="50000" t="50000" r="50000" b="50000"/>
            </a:path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zh-CN" altLang="en-US"/>
          </a:p>
        </p:txBody>
      </p:sp>
      <p:sp>
        <p:nvSpPr>
          <p:cNvPr id="170002" name="Freeform 18">
            <a:hlinkClick r:id="" action="ppaction://hlinkshowjump?jump=nextslide"/>
          </p:cNvPr>
          <p:cNvSpPr>
            <a:spLocks/>
          </p:cNvSpPr>
          <p:nvPr/>
        </p:nvSpPr>
        <p:spPr bwMode="auto">
          <a:xfrm>
            <a:off x="1447800" y="6416675"/>
            <a:ext cx="557213" cy="347663"/>
          </a:xfrm>
          <a:custGeom>
            <a:avLst/>
            <a:gdLst/>
            <a:ahLst/>
            <a:cxnLst>
              <a:cxn ang="0">
                <a:pos x="0" y="1"/>
              </a:cxn>
              <a:cxn ang="0">
                <a:pos x="249" y="0"/>
              </a:cxn>
              <a:cxn ang="0">
                <a:pos x="268" y="3"/>
              </a:cxn>
              <a:cxn ang="0">
                <a:pos x="283" y="6"/>
              </a:cxn>
              <a:cxn ang="0">
                <a:pos x="298" y="16"/>
              </a:cxn>
              <a:cxn ang="0">
                <a:pos x="311" y="26"/>
              </a:cxn>
              <a:cxn ang="0">
                <a:pos x="321" y="35"/>
              </a:cxn>
              <a:cxn ang="0">
                <a:pos x="331" y="48"/>
              </a:cxn>
              <a:cxn ang="0">
                <a:pos x="337" y="60"/>
              </a:cxn>
              <a:cxn ang="0">
                <a:pos x="344" y="74"/>
              </a:cxn>
              <a:cxn ang="0">
                <a:pos x="349" y="90"/>
              </a:cxn>
              <a:cxn ang="0">
                <a:pos x="349" y="100"/>
              </a:cxn>
              <a:cxn ang="0">
                <a:pos x="350" y="119"/>
              </a:cxn>
              <a:cxn ang="0">
                <a:pos x="347" y="136"/>
              </a:cxn>
              <a:cxn ang="0">
                <a:pos x="341" y="151"/>
              </a:cxn>
              <a:cxn ang="0">
                <a:pos x="334" y="165"/>
              </a:cxn>
              <a:cxn ang="0">
                <a:pos x="325" y="176"/>
              </a:cxn>
              <a:cxn ang="0">
                <a:pos x="316" y="189"/>
              </a:cxn>
              <a:cxn ang="0">
                <a:pos x="303" y="199"/>
              </a:cxn>
              <a:cxn ang="0">
                <a:pos x="290" y="208"/>
              </a:cxn>
              <a:cxn ang="0">
                <a:pos x="277" y="213"/>
              </a:cxn>
              <a:cxn ang="0">
                <a:pos x="259" y="218"/>
              </a:cxn>
              <a:cxn ang="0">
                <a:pos x="0" y="218"/>
              </a:cxn>
              <a:cxn ang="0">
                <a:pos x="0" y="1"/>
              </a:cxn>
            </a:cxnLst>
            <a:rect l="0" t="0" r="r" b="b"/>
            <a:pathLst>
              <a:path w="351" h="219">
                <a:moveTo>
                  <a:pt x="0" y="1"/>
                </a:moveTo>
                <a:lnTo>
                  <a:pt x="249" y="0"/>
                </a:lnTo>
                <a:lnTo>
                  <a:pt x="268" y="3"/>
                </a:lnTo>
                <a:lnTo>
                  <a:pt x="283" y="6"/>
                </a:lnTo>
                <a:lnTo>
                  <a:pt x="298" y="16"/>
                </a:lnTo>
                <a:lnTo>
                  <a:pt x="311" y="26"/>
                </a:lnTo>
                <a:lnTo>
                  <a:pt x="321" y="35"/>
                </a:lnTo>
                <a:lnTo>
                  <a:pt x="331" y="48"/>
                </a:lnTo>
                <a:lnTo>
                  <a:pt x="337" y="60"/>
                </a:lnTo>
                <a:lnTo>
                  <a:pt x="344" y="74"/>
                </a:lnTo>
                <a:lnTo>
                  <a:pt x="349" y="90"/>
                </a:lnTo>
                <a:lnTo>
                  <a:pt x="349" y="100"/>
                </a:lnTo>
                <a:lnTo>
                  <a:pt x="350" y="119"/>
                </a:lnTo>
                <a:lnTo>
                  <a:pt x="347" y="136"/>
                </a:lnTo>
                <a:lnTo>
                  <a:pt x="341" y="151"/>
                </a:lnTo>
                <a:lnTo>
                  <a:pt x="334" y="165"/>
                </a:lnTo>
                <a:lnTo>
                  <a:pt x="325" y="176"/>
                </a:lnTo>
                <a:lnTo>
                  <a:pt x="316" y="189"/>
                </a:lnTo>
                <a:lnTo>
                  <a:pt x="303" y="199"/>
                </a:lnTo>
                <a:lnTo>
                  <a:pt x="290" y="208"/>
                </a:lnTo>
                <a:lnTo>
                  <a:pt x="277" y="213"/>
                </a:lnTo>
                <a:lnTo>
                  <a:pt x="259" y="218"/>
                </a:lnTo>
                <a:lnTo>
                  <a:pt x="0" y="218"/>
                </a:lnTo>
                <a:lnTo>
                  <a:pt x="0" y="1"/>
                </a:lnTo>
              </a:path>
            </a:pathLst>
          </a:custGeom>
          <a:gradFill rotWithShape="0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path path="rect">
              <a:fillToRect l="50000" t="50000" r="50000" b="50000"/>
            </a:path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zh-CN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Arial" pitchFamily="34" charset="0"/>
          <a:ea typeface="宋体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Arial" pitchFamily="34" charset="0"/>
          <a:ea typeface="宋体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Arial" pitchFamily="34" charset="0"/>
          <a:ea typeface="宋体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Arial" pitchFamily="34" charset="0"/>
          <a:ea typeface="宋体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Arial" pitchFamily="34" charset="0"/>
          <a:ea typeface="宋体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Arial" pitchFamily="34" charset="0"/>
          <a:ea typeface="宋体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Arial" pitchFamily="34" charset="0"/>
          <a:ea typeface="宋体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Arial" pitchFamily="34" charset="0"/>
          <a:ea typeface="宋体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l"/>
        <a:defRPr kumimoji="1"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2.bin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4.bin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1219200"/>
            <a:ext cx="7772400" cy="1143000"/>
          </a:xfrm>
        </p:spPr>
        <p:txBody>
          <a:bodyPr/>
          <a:lstStyle/>
          <a:p>
            <a:r>
              <a:rPr lang="zh-CN" altLang="en-US" sz="5400"/>
              <a:t>腮腺、颈部疾病影像诊断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19200" y="2743200"/>
            <a:ext cx="6400800" cy="3276600"/>
          </a:xfrm>
          <a:noFill/>
          <a:ln/>
        </p:spPr>
        <p:txBody>
          <a:bodyPr/>
          <a:lstStyle/>
          <a:p>
            <a:r>
              <a:rPr lang="zh-CN" altLang="en-US" sz="4000" dirty="0" smtClean="0"/>
              <a:t>白云</a:t>
            </a:r>
            <a:r>
              <a:rPr lang="zh-CN" altLang="en-US" sz="4000" dirty="0" smtClean="0"/>
              <a:t>区中医医院</a:t>
            </a:r>
            <a:endParaRPr lang="zh-CN" altLang="en-US" sz="4000" dirty="0"/>
          </a:p>
          <a:p>
            <a:r>
              <a:rPr lang="zh-CN" altLang="en-US" sz="4000" dirty="0"/>
              <a:t> </a:t>
            </a:r>
            <a:r>
              <a:rPr lang="zh-CN" altLang="en-US" sz="4000" dirty="0" smtClean="0"/>
              <a:t>影像科</a:t>
            </a:r>
            <a:endParaRPr lang="zh-CN" altLang="en-US" sz="4000" dirty="0"/>
          </a:p>
        </p:txBody>
      </p:sp>
    </p:spTree>
  </p:cSld>
  <p:clrMapOvr>
    <a:masterClrMapping/>
  </p:clrMapOvr>
  <p:transition advTm="3000"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MRI</a:t>
            </a:r>
            <a:r>
              <a:rPr lang="zh-CN" altLang="en-US"/>
              <a:t>表现</a:t>
            </a:r>
          </a:p>
        </p:txBody>
      </p:sp>
      <p:sp>
        <p:nvSpPr>
          <p:cNvPr id="464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30000"/>
              </a:lnSpc>
              <a:buClr>
                <a:srgbClr val="66FF33"/>
              </a:buClr>
              <a:buSzTx/>
              <a:buFont typeface="Wingdings" pitchFamily="2" charset="2"/>
              <a:buChar char="Ø"/>
            </a:pPr>
            <a:r>
              <a:rPr lang="zh-CN" altLang="en-US"/>
              <a:t>混合瘤较小时，信号均匀</a:t>
            </a:r>
          </a:p>
          <a:p>
            <a:pPr>
              <a:lnSpc>
                <a:spcPct val="130000"/>
              </a:lnSpc>
              <a:buClr>
                <a:srgbClr val="66FF33"/>
              </a:buClr>
              <a:buSzTx/>
              <a:buFont typeface="Wingdings" pitchFamily="2" charset="2"/>
              <a:buChar char="Ø"/>
            </a:pPr>
            <a:r>
              <a:rPr lang="en-US" altLang="zh-CN"/>
              <a:t>T1WI</a:t>
            </a:r>
            <a:r>
              <a:rPr lang="zh-CN" altLang="en-US"/>
              <a:t>呈等信号，</a:t>
            </a:r>
            <a:r>
              <a:rPr lang="en-US" altLang="zh-CN"/>
              <a:t>T2WI</a:t>
            </a:r>
            <a:r>
              <a:rPr lang="zh-CN" altLang="en-US"/>
              <a:t>呈略高或高信号</a:t>
            </a:r>
          </a:p>
          <a:p>
            <a:pPr>
              <a:lnSpc>
                <a:spcPct val="130000"/>
              </a:lnSpc>
              <a:buClr>
                <a:srgbClr val="66FF33"/>
              </a:buClr>
              <a:buSzTx/>
              <a:buFont typeface="Wingdings" pitchFamily="2" charset="2"/>
              <a:buChar char="Ø"/>
            </a:pPr>
            <a:r>
              <a:rPr lang="zh-CN" altLang="en-US"/>
              <a:t>边缘可见低信号包膜</a:t>
            </a:r>
          </a:p>
          <a:p>
            <a:pPr>
              <a:lnSpc>
                <a:spcPct val="130000"/>
              </a:lnSpc>
              <a:buClr>
                <a:srgbClr val="66FF33"/>
              </a:buClr>
              <a:buSzTx/>
              <a:buFont typeface="Wingdings" pitchFamily="2" charset="2"/>
              <a:buChar char="Ø"/>
            </a:pPr>
            <a:r>
              <a:rPr lang="zh-CN" altLang="en-US"/>
              <a:t>发生坏死、囊变时信号不均，长</a:t>
            </a:r>
            <a:r>
              <a:rPr lang="en-US" altLang="zh-CN"/>
              <a:t>T1</a:t>
            </a:r>
            <a:r>
              <a:rPr lang="zh-CN" altLang="en-US"/>
              <a:t>长</a:t>
            </a:r>
            <a:r>
              <a:rPr lang="en-US" altLang="zh-CN"/>
              <a:t>T2 </a:t>
            </a:r>
          </a:p>
          <a:p>
            <a:pPr>
              <a:lnSpc>
                <a:spcPct val="130000"/>
              </a:lnSpc>
              <a:buClr>
                <a:srgbClr val="66FF33"/>
              </a:buClr>
              <a:buSzTx/>
              <a:buFont typeface="Wingdings" pitchFamily="2" charset="2"/>
              <a:buChar char="Ø"/>
            </a:pPr>
            <a:r>
              <a:rPr lang="en-US" altLang="zh-CN"/>
              <a:t>T2WI</a:t>
            </a:r>
            <a:r>
              <a:rPr lang="zh-CN" altLang="en-US"/>
              <a:t>瘤体内低信号瘤体内纤维间隔</a:t>
            </a:r>
          </a:p>
          <a:p>
            <a:pPr>
              <a:lnSpc>
                <a:spcPct val="130000"/>
              </a:lnSpc>
              <a:buClr>
                <a:srgbClr val="66FF33"/>
              </a:buClr>
              <a:buSzTx/>
              <a:buFont typeface="Wingdings" pitchFamily="2" charset="2"/>
              <a:buChar char="Ø"/>
            </a:pPr>
            <a:r>
              <a:rPr lang="zh-CN" altLang="en-US"/>
              <a:t>极低信号为</a:t>
            </a:r>
            <a:r>
              <a:rPr lang="zh-CN" altLang="en-US">
                <a:solidFill>
                  <a:srgbClr val="FF0000"/>
                </a:solidFill>
              </a:rPr>
              <a:t>钙化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CASE--1</a:t>
            </a:r>
          </a:p>
        </p:txBody>
      </p:sp>
      <p:sp>
        <p:nvSpPr>
          <p:cNvPr id="466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30000"/>
              </a:lnSpc>
              <a:buClr>
                <a:srgbClr val="FF9933"/>
              </a:buClr>
            </a:pPr>
            <a:r>
              <a:rPr lang="en-US" altLang="zh-CN">
                <a:ea typeface="黑体" pitchFamily="2" charset="-122"/>
              </a:rPr>
              <a:t>[</a:t>
            </a:r>
            <a:r>
              <a:rPr lang="zh-CN" altLang="en-US">
                <a:ea typeface="黑体" pitchFamily="2" charset="-122"/>
              </a:rPr>
              <a:t>病史摘要</a:t>
            </a:r>
            <a:r>
              <a:rPr lang="en-US" altLang="zh-CN">
                <a:ea typeface="黑体" pitchFamily="2" charset="-122"/>
              </a:rPr>
              <a:t>]</a:t>
            </a:r>
            <a:r>
              <a:rPr lang="en-US" altLang="zh-CN"/>
              <a:t> </a:t>
            </a:r>
            <a:r>
              <a:rPr lang="zh-CN" altLang="en-US"/>
              <a:t>男性，</a:t>
            </a:r>
            <a:r>
              <a:rPr lang="en-US" altLang="zh-CN"/>
              <a:t>53</a:t>
            </a:r>
            <a:r>
              <a:rPr lang="zh-CN" altLang="en-US"/>
              <a:t>岁。主因发现双侧上颈部包块来医院就诊，查体双侧腮腺区均可扪及包块，界清，有轻度压痛。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7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CT</a:t>
            </a:r>
            <a:r>
              <a:rPr lang="zh-CN" altLang="en-US"/>
              <a:t>表现</a:t>
            </a:r>
          </a:p>
        </p:txBody>
      </p:sp>
      <p:pic>
        <p:nvPicPr>
          <p:cNvPr id="467971" name="Picture 1027" descr="21675-1"/>
          <p:cNvPicPr preferRelativeResize="0">
            <a:picLocks noGrp="1" noChangeArrowheads="1"/>
          </p:cNvPicPr>
          <p:nvPr>
            <p:ph type="body" sz="half" idx="1"/>
          </p:nvPr>
        </p:nvPicPr>
        <p:blipFill>
          <a:blip r:embed="rId2"/>
          <a:srcRect t="5716"/>
          <a:stretch>
            <a:fillRect/>
          </a:stretch>
        </p:blipFill>
        <p:spPr>
          <a:xfrm>
            <a:off x="304800" y="1828800"/>
            <a:ext cx="4267200" cy="3797300"/>
          </a:xfrm>
          <a:noFill/>
          <a:ln w="28575">
            <a:solidFill>
              <a:srgbClr val="FF6600"/>
            </a:solidFill>
          </a:ln>
        </p:spPr>
      </p:pic>
      <p:pic>
        <p:nvPicPr>
          <p:cNvPr id="467972" name="Picture 1028" descr="21675-4"/>
          <p:cNvPicPr preferRelativeResize="0">
            <a:picLocks noGrp="1" noChangeArrowheads="1"/>
          </p:cNvPicPr>
          <p:nvPr>
            <p:ph type="body" sz="half" idx="2"/>
          </p:nvPr>
        </p:nvPicPr>
        <p:blipFill>
          <a:blip r:embed="rId3"/>
          <a:srcRect t="5643"/>
          <a:stretch>
            <a:fillRect/>
          </a:stretch>
        </p:blipFill>
        <p:spPr>
          <a:xfrm>
            <a:off x="4267200" y="1828800"/>
            <a:ext cx="4419600" cy="3797300"/>
          </a:xfrm>
          <a:noFill/>
          <a:ln w="28575">
            <a:solidFill>
              <a:srgbClr val="FF000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01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 altLang="zh-CN">
                <a:latin typeface="宋体" pitchFamily="2" charset="-122"/>
              </a:rPr>
              <a:t>CT </a:t>
            </a:r>
            <a:r>
              <a:rPr lang="zh-CN" altLang="en-US">
                <a:latin typeface="宋体" pitchFamily="2" charset="-122"/>
              </a:rPr>
              <a:t>诊断要点：</a:t>
            </a:r>
          </a:p>
        </p:txBody>
      </p:sp>
      <p:sp>
        <p:nvSpPr>
          <p:cNvPr id="470019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609600" y="1600200"/>
            <a:ext cx="7772400" cy="4114800"/>
          </a:xfrm>
        </p:spPr>
        <p:txBody>
          <a:bodyPr/>
          <a:lstStyle/>
          <a:p>
            <a:pPr>
              <a:lnSpc>
                <a:spcPct val="125000"/>
              </a:lnSpc>
              <a:buFont typeface="Wingdings" pitchFamily="2" charset="2"/>
              <a:buNone/>
            </a:pPr>
            <a:r>
              <a:rPr lang="en-US" altLang="zh-CN" sz="3200">
                <a:latin typeface="宋体" pitchFamily="2" charset="-122"/>
              </a:rPr>
              <a:t>①</a:t>
            </a:r>
            <a:r>
              <a:rPr lang="zh-CN" altLang="en-US" sz="3200">
                <a:latin typeface="宋体" pitchFamily="2" charset="-122"/>
              </a:rPr>
              <a:t>平扫示病变呈圆形，类圆形或轻度不规则形软组织密度肿物，密度高于腮腺实质。</a:t>
            </a:r>
          </a:p>
          <a:p>
            <a:pPr>
              <a:lnSpc>
                <a:spcPct val="125000"/>
              </a:lnSpc>
              <a:buFont typeface="Wingdings" pitchFamily="2" charset="2"/>
              <a:buNone/>
            </a:pPr>
            <a:r>
              <a:rPr lang="zh-CN" altLang="en-US" sz="3200">
                <a:latin typeface="宋体" pitchFamily="2" charset="-122"/>
              </a:rPr>
              <a:t>②少见囊变、坏死及出血征象。</a:t>
            </a:r>
          </a:p>
          <a:p>
            <a:pPr>
              <a:lnSpc>
                <a:spcPct val="125000"/>
              </a:lnSpc>
              <a:buFont typeface="Wingdings" pitchFamily="2" charset="2"/>
              <a:buNone/>
            </a:pPr>
            <a:r>
              <a:rPr lang="zh-CN" altLang="en-US" sz="3200">
                <a:latin typeface="宋体" pitchFamily="2" charset="-122"/>
              </a:rPr>
              <a:t>③增强后肿瘤呈均匀一致的强化</a:t>
            </a:r>
            <a:endParaRPr lang="zh-CN" altLang="en-US" sz="3200"/>
          </a:p>
          <a:p>
            <a:pPr>
              <a:buFont typeface="Wingdings" pitchFamily="2" charset="2"/>
              <a:buNone/>
            </a:pPr>
            <a:endParaRPr lang="en-US" altLang="zh-CN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4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>
                <a:latin typeface="宋体" pitchFamily="2" charset="-122"/>
              </a:rPr>
              <a:t>需鉴别的疾病为</a:t>
            </a:r>
          </a:p>
        </p:txBody>
      </p:sp>
      <p:sp>
        <p:nvSpPr>
          <p:cNvPr id="47104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  <a:buFont typeface="Wingdings" pitchFamily="2" charset="2"/>
              <a:buNone/>
            </a:pPr>
            <a:r>
              <a:rPr lang="en-US" altLang="zh-CN">
                <a:latin typeface="宋体" pitchFamily="2" charset="-122"/>
              </a:rPr>
              <a:t>①</a:t>
            </a:r>
            <a:r>
              <a:rPr lang="zh-CN" altLang="en-US">
                <a:solidFill>
                  <a:schemeClr val="accent1"/>
                </a:solidFill>
                <a:latin typeface="宋体" pitchFamily="2" charset="-122"/>
              </a:rPr>
              <a:t>囊性淋巴瘤</a:t>
            </a:r>
            <a:r>
              <a:rPr lang="zh-CN" altLang="en-US">
                <a:latin typeface="宋体" pitchFamily="2" charset="-122"/>
              </a:rPr>
              <a:t>：发病率低，仅</a:t>
            </a:r>
            <a:r>
              <a:rPr lang="zh-CN" altLang="en-US"/>
              <a:t> </a:t>
            </a:r>
            <a:r>
              <a:rPr lang="en-US" altLang="zh-CN"/>
              <a:t>6~10%</a:t>
            </a:r>
            <a:r>
              <a:rPr lang="zh-CN" altLang="en-US"/>
              <a:t>，男女发病率之比为</a:t>
            </a:r>
            <a:r>
              <a:rPr lang="en-US" altLang="zh-CN"/>
              <a:t>5</a:t>
            </a:r>
            <a:r>
              <a:rPr lang="zh-CN" altLang="en-US"/>
              <a:t>：</a:t>
            </a:r>
            <a:r>
              <a:rPr lang="en-US" altLang="zh-CN"/>
              <a:t>1</a:t>
            </a:r>
            <a:r>
              <a:rPr lang="zh-CN" altLang="en-US"/>
              <a:t>，为囊性肿瘤，好发腮腺下极，就诊时瘤体往往很大，可为多中心发生，</a:t>
            </a:r>
            <a:r>
              <a:rPr lang="en-US" altLang="zh-CN"/>
              <a:t>CT</a:t>
            </a:r>
            <a:r>
              <a:rPr lang="zh-CN" altLang="en-US"/>
              <a:t>上密度不如混合瘤高，实质无明显强化。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40000"/>
              </a:lnSpc>
              <a:buFont typeface="Wingdings" pitchFamily="2" charset="2"/>
              <a:buNone/>
            </a:pPr>
            <a:r>
              <a:rPr lang="en-US" altLang="zh-CN"/>
              <a:t>②</a:t>
            </a:r>
            <a:r>
              <a:rPr lang="zh-CN" altLang="en-US">
                <a:solidFill>
                  <a:schemeClr val="accent1"/>
                </a:solidFill>
              </a:rPr>
              <a:t>腮腺混合瘤恶变：</a:t>
            </a:r>
            <a:r>
              <a:rPr lang="zh-CN" altLang="en-US"/>
              <a:t>恶变时包膜消失，与周围组织分界不清，呈浸润性生长，若表现为周边环形强化，中心低密度区则提示有恶变可能，可有淋巴结转移。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>
                <a:latin typeface="宋体" pitchFamily="2" charset="-122"/>
              </a:rPr>
              <a:t>鳃裂囊肿</a:t>
            </a:r>
          </a:p>
        </p:txBody>
      </p:sp>
      <p:sp>
        <p:nvSpPr>
          <p:cNvPr id="506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40000"/>
              </a:lnSpc>
              <a:buClr>
                <a:srgbClr val="FF0000"/>
              </a:buClr>
            </a:pPr>
            <a:r>
              <a:rPr lang="zh-CN" altLang="en-US">
                <a:latin typeface="宋体" pitchFamily="2" charset="-122"/>
              </a:rPr>
              <a:t>为胚胎发育过程中，鳃弓和鳃裂未能正常融合或闭锁不全则形成囊肿或瘘管</a:t>
            </a:r>
          </a:p>
          <a:p>
            <a:pPr>
              <a:lnSpc>
                <a:spcPct val="140000"/>
              </a:lnSpc>
              <a:buClr>
                <a:srgbClr val="FF0000"/>
              </a:buClr>
            </a:pPr>
            <a:r>
              <a:rPr lang="zh-CN" altLang="en-US">
                <a:latin typeface="宋体" pitchFamily="2" charset="-122"/>
              </a:rPr>
              <a:t>病理上鳃裂囊肿为球形囊性肿块，包膜完整光滑，切面为单房囊腔，囊壁较薄，内壁光滑或有局限性突起。囊内大多数呈清亮黄色浆液，少数为白色乳状液或黄褐色粘稠液体。</a:t>
            </a:r>
            <a:endParaRPr lang="zh-CN" alt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685800"/>
            <a:ext cx="7772400" cy="5334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zh-CN" altLang="en-US"/>
              <a:t>人胚第</a:t>
            </a:r>
            <a:r>
              <a:rPr lang="en-US" altLang="zh-CN"/>
              <a:t>4</a:t>
            </a:r>
            <a:r>
              <a:rPr lang="zh-CN" altLang="en-US"/>
              <a:t>周初出腮弓，左右对称，第</a:t>
            </a:r>
            <a:r>
              <a:rPr lang="en-US" altLang="zh-CN"/>
              <a:t>4</a:t>
            </a:r>
            <a:r>
              <a:rPr lang="zh-CN" altLang="en-US"/>
              <a:t>周末可见第</a:t>
            </a:r>
            <a:r>
              <a:rPr lang="en-US" altLang="zh-CN"/>
              <a:t>1</a:t>
            </a:r>
            <a:r>
              <a:rPr lang="zh-CN" altLang="en-US"/>
              <a:t>～</a:t>
            </a:r>
            <a:r>
              <a:rPr lang="en-US" altLang="zh-CN"/>
              <a:t>4</a:t>
            </a:r>
            <a:r>
              <a:rPr lang="zh-CN" altLang="en-US"/>
              <a:t>对腮弓出现，第</a:t>
            </a:r>
            <a:r>
              <a:rPr lang="en-US" altLang="zh-CN"/>
              <a:t>5</a:t>
            </a:r>
            <a:r>
              <a:rPr lang="zh-CN" altLang="en-US"/>
              <a:t>、 </a:t>
            </a:r>
            <a:r>
              <a:rPr lang="en-US" altLang="zh-CN"/>
              <a:t>6</a:t>
            </a:r>
            <a:r>
              <a:rPr lang="zh-CN" altLang="en-US"/>
              <a:t>对腮弓在人几乎形不成。相邻腮弓之间有腮沟，共</a:t>
            </a:r>
            <a:r>
              <a:rPr lang="en-US" altLang="zh-CN"/>
              <a:t>5</a:t>
            </a:r>
            <a:r>
              <a:rPr lang="zh-CN" altLang="en-US"/>
              <a:t>对。第</a:t>
            </a:r>
            <a:r>
              <a:rPr lang="en-US" altLang="zh-CN"/>
              <a:t>1</a:t>
            </a:r>
            <a:r>
              <a:rPr lang="zh-CN" altLang="en-US"/>
              <a:t>对腮弓不久发育成上颌隆起和下颌隆起，参与颜面的形成。第</a:t>
            </a:r>
            <a:r>
              <a:rPr lang="en-US" altLang="zh-CN"/>
              <a:t>2</a:t>
            </a:r>
            <a:r>
              <a:rPr lang="zh-CN" altLang="en-US"/>
              <a:t>对腮弓参与舌骨及颈部的形成，第</a:t>
            </a:r>
            <a:r>
              <a:rPr lang="en-US" altLang="zh-CN"/>
              <a:t>2</a:t>
            </a:r>
            <a:r>
              <a:rPr lang="zh-CN" altLang="en-US"/>
              <a:t>腮弓向尾侧增长迅速，逐渐覆盖</a:t>
            </a:r>
            <a:r>
              <a:rPr lang="en-US" altLang="zh-CN"/>
              <a:t>3</a:t>
            </a:r>
            <a:r>
              <a:rPr lang="zh-CN" altLang="en-US"/>
              <a:t>、</a:t>
            </a:r>
            <a:r>
              <a:rPr lang="en-US" altLang="zh-CN"/>
              <a:t>4</a:t>
            </a:r>
            <a:r>
              <a:rPr lang="zh-CN" altLang="en-US"/>
              <a:t>腮弓，第</a:t>
            </a:r>
            <a:r>
              <a:rPr lang="en-US" altLang="zh-CN"/>
              <a:t>2</a:t>
            </a:r>
            <a:r>
              <a:rPr lang="zh-CN" altLang="en-US"/>
              <a:t>对腮弓与下方其他腮弓之间的腔隙，称为颈窦。不久颈窦闭锁，颈部形成。如果在胚胎发育过程中</a:t>
            </a:r>
            <a:r>
              <a:rPr lang="en-US" altLang="zh-CN"/>
              <a:t>, </a:t>
            </a:r>
            <a:r>
              <a:rPr lang="zh-CN" altLang="en-US"/>
              <a:t>颈窦不闭合</a:t>
            </a:r>
            <a:r>
              <a:rPr lang="en-US" altLang="zh-CN"/>
              <a:t>, </a:t>
            </a:r>
            <a:r>
              <a:rPr lang="zh-CN" altLang="en-US"/>
              <a:t>留有残余的上皮组织</a:t>
            </a:r>
            <a:r>
              <a:rPr lang="en-US" altLang="zh-CN"/>
              <a:t>, </a:t>
            </a:r>
            <a:r>
              <a:rPr lang="zh-CN" altLang="en-US"/>
              <a:t>即可形成腮裂囊肿。并可继发感染和反复发作。有时未闭合的腮囊与未消失第</a:t>
            </a:r>
            <a:r>
              <a:rPr lang="en-US" altLang="zh-CN"/>
              <a:t>2</a:t>
            </a:r>
            <a:r>
              <a:rPr lang="zh-CN" altLang="en-US"/>
              <a:t>腮裂同时存在，形成有内、外瘘口的第</a:t>
            </a:r>
            <a:r>
              <a:rPr lang="en-US" altLang="zh-CN"/>
              <a:t>2</a:t>
            </a:r>
            <a:r>
              <a:rPr lang="zh-CN" altLang="en-US"/>
              <a:t>腮裂瘘管，外口在胸锁乳突肌前缘（舌骨平面），内口在扁桃体窝。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685800"/>
            <a:ext cx="7772400" cy="5943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zh-CN" altLang="en-US"/>
              <a:t>自耳屏前，向下经胸锁乳突肌前缘至锁骨的一条线上均可发生。第一鳃裂囊肿，为第一鳃裂残留胚胎痕迹，即从外耳道至颌下三角，多位于下颌角后下部</a:t>
            </a:r>
            <a:r>
              <a:rPr lang="en-US" altLang="zh-CN"/>
              <a:t>, </a:t>
            </a:r>
            <a:r>
              <a:rPr lang="zh-CN" altLang="en-US"/>
              <a:t>表现为颈侧上方逐渐肿大的肿块。第一鳃裂囊肿又分二型，即来源于外胚层为</a:t>
            </a:r>
            <a:r>
              <a:rPr lang="en-US" altLang="zh-CN"/>
              <a:t>Ⅰ</a:t>
            </a:r>
            <a:r>
              <a:rPr lang="zh-CN" altLang="en-US"/>
              <a:t>型，来源于内胚层和外胚层为</a:t>
            </a:r>
            <a:r>
              <a:rPr lang="en-US" altLang="zh-CN"/>
              <a:t>Ⅱ</a:t>
            </a:r>
            <a:r>
              <a:rPr lang="zh-CN" altLang="en-US"/>
              <a:t>型。</a:t>
            </a:r>
          </a:p>
          <a:p>
            <a:pPr>
              <a:lnSpc>
                <a:spcPct val="90000"/>
              </a:lnSpc>
            </a:pPr>
            <a:r>
              <a:rPr lang="zh-CN" altLang="en-US"/>
              <a:t>第二鳃裂囊肿为位于颌下区到甲状软骨水平，多位于胸锁乳突肌中部前缘</a:t>
            </a:r>
            <a:r>
              <a:rPr lang="en-US" altLang="zh-CN"/>
              <a:t>, </a:t>
            </a:r>
            <a:r>
              <a:rPr lang="zh-CN" altLang="en-US"/>
              <a:t>表现为颈侧中部逐渐肿大的包块，第二鳃裂囊肿分为四型，</a:t>
            </a:r>
            <a:r>
              <a:rPr lang="en-US" altLang="zh-CN"/>
              <a:t>Ⅰ</a:t>
            </a:r>
            <a:r>
              <a:rPr lang="zh-CN" altLang="en-US"/>
              <a:t>型位置表浅，位于胸锁乳突肌前缘、颈阔肌深面；</a:t>
            </a:r>
            <a:r>
              <a:rPr lang="en-US" altLang="zh-CN"/>
              <a:t>Ⅱ</a:t>
            </a:r>
            <a:r>
              <a:rPr lang="zh-CN" altLang="en-US"/>
              <a:t>型较常见，部位典型，位于胸锁乳突肌浅面，颈动脉间隙外侧和颌下腺后方；</a:t>
            </a:r>
            <a:r>
              <a:rPr lang="en-US" altLang="zh-CN"/>
              <a:t>Ⅲ</a:t>
            </a:r>
            <a:r>
              <a:rPr lang="zh-CN" altLang="en-US"/>
              <a:t>型位于颈动脉至咽侧面之间；</a:t>
            </a:r>
            <a:r>
              <a:rPr lang="en-US" altLang="zh-CN"/>
              <a:t>Ⅳ</a:t>
            </a:r>
            <a:r>
              <a:rPr lang="zh-CN" altLang="en-US"/>
              <a:t>型囊肿位于咽粘膜间隙。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45000"/>
              </a:lnSpc>
              <a:buClr>
                <a:srgbClr val="FF0000"/>
              </a:buClr>
              <a:buFont typeface="Wingdings" pitchFamily="2" charset="2"/>
              <a:buChar char="v"/>
            </a:pPr>
            <a:r>
              <a:rPr lang="zh-CN" altLang="en-US">
                <a:latin typeface="宋体" pitchFamily="2" charset="-122"/>
              </a:rPr>
              <a:t>囊壁结构有两种类型：淋巴组织与纤维组织为主型。</a:t>
            </a:r>
          </a:p>
          <a:p>
            <a:pPr>
              <a:lnSpc>
                <a:spcPct val="145000"/>
              </a:lnSpc>
              <a:buClr>
                <a:srgbClr val="FF0000"/>
              </a:buClr>
              <a:buFont typeface="Wingdings" pitchFamily="2" charset="2"/>
              <a:buChar char="v"/>
            </a:pPr>
            <a:r>
              <a:rPr lang="zh-CN" altLang="en-US">
                <a:latin typeface="宋体" pitchFamily="2" charset="-122"/>
              </a:rPr>
              <a:t>临床上，鳃裂囊肿多见于青壮年，男性略多于女性。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主要内容</a:t>
            </a:r>
          </a:p>
        </p:txBody>
      </p:sp>
      <p:sp>
        <p:nvSpPr>
          <p:cNvPr id="575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en-US" altLang="zh-CN"/>
              <a:t>                                          </a:t>
            </a:r>
            <a:r>
              <a:rPr lang="zh-CN" altLang="en-US">
                <a:solidFill>
                  <a:schemeClr val="accent1"/>
                </a:solidFill>
              </a:rPr>
              <a:t>腮腺混合瘤</a:t>
            </a:r>
          </a:p>
          <a:p>
            <a:pPr>
              <a:buFont typeface="Wingdings" pitchFamily="2" charset="2"/>
              <a:buNone/>
            </a:pPr>
            <a:r>
              <a:rPr lang="zh-CN" altLang="en-US"/>
              <a:t>腮腺常见疾病影像诊断      腮裂囊肿</a:t>
            </a:r>
          </a:p>
          <a:p>
            <a:pPr>
              <a:buFont typeface="Wingdings" pitchFamily="2" charset="2"/>
              <a:buNone/>
            </a:pPr>
            <a:r>
              <a:rPr lang="zh-CN" altLang="en-US"/>
              <a:t>                                           </a:t>
            </a:r>
            <a:r>
              <a:rPr lang="zh-CN" altLang="en-US">
                <a:solidFill>
                  <a:schemeClr val="accent1"/>
                </a:solidFill>
              </a:rPr>
              <a:t>腮腺恶性肿瘤</a:t>
            </a:r>
          </a:p>
          <a:p>
            <a:pPr>
              <a:buFont typeface="Wingdings" pitchFamily="2" charset="2"/>
              <a:buNone/>
            </a:pPr>
            <a:endParaRPr lang="zh-CN" altLang="en-US">
              <a:solidFill>
                <a:schemeClr val="accent1"/>
              </a:solidFill>
            </a:endParaRPr>
          </a:p>
          <a:p>
            <a:pPr>
              <a:buFont typeface="Wingdings" pitchFamily="2" charset="2"/>
              <a:buNone/>
            </a:pPr>
            <a:r>
              <a:rPr lang="zh-CN" altLang="en-US"/>
              <a:t>                                            血管瘤</a:t>
            </a:r>
          </a:p>
          <a:p>
            <a:pPr>
              <a:buFont typeface="Wingdings" pitchFamily="2" charset="2"/>
              <a:buNone/>
            </a:pPr>
            <a:r>
              <a:rPr lang="zh-CN" altLang="en-US"/>
              <a:t>颈部常见疾病影像诊断       颈动脉体瘤</a:t>
            </a:r>
          </a:p>
          <a:p>
            <a:pPr>
              <a:buFont typeface="Wingdings" pitchFamily="2" charset="2"/>
              <a:buNone/>
            </a:pPr>
            <a:r>
              <a:rPr lang="zh-CN" altLang="en-US"/>
              <a:t>                                            </a:t>
            </a:r>
            <a:r>
              <a:rPr lang="zh-CN" altLang="en-US">
                <a:solidFill>
                  <a:schemeClr val="accent1"/>
                </a:solidFill>
              </a:rPr>
              <a:t>淋巴结肿大性疾病</a:t>
            </a:r>
            <a:r>
              <a:rPr lang="zh-CN" altLang="en-US"/>
              <a:t>  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35000"/>
              </a:lnSpc>
              <a:buClr>
                <a:srgbClr val="FF9933"/>
              </a:buClr>
              <a:buFont typeface="Wingdings" pitchFamily="2" charset="2"/>
              <a:buChar char="v"/>
            </a:pPr>
            <a:r>
              <a:rPr lang="zh-CN" altLang="en-US" sz="3200">
                <a:latin typeface="宋体" pitchFamily="2" charset="-122"/>
              </a:rPr>
              <a:t>主要症状为颈部包块，约半数伴疼痛；另外，半数无痛性包块为偶然发现，表面皮肤正常，扪诊质地柔软有囊性感，边界清楚。</a:t>
            </a:r>
          </a:p>
          <a:p>
            <a:pPr>
              <a:lnSpc>
                <a:spcPct val="135000"/>
              </a:lnSpc>
              <a:buClr>
                <a:srgbClr val="FF9933"/>
              </a:buClr>
              <a:buFont typeface="Wingdings" pitchFamily="2" charset="2"/>
              <a:buChar char="v"/>
            </a:pPr>
            <a:r>
              <a:rPr lang="zh-CN" altLang="en-US" sz="3200">
                <a:latin typeface="宋体" pitchFamily="2" charset="-122"/>
              </a:rPr>
              <a:t>行包块穿刺可抽出囊液</a:t>
            </a:r>
            <a:endParaRPr lang="zh-CN" altLang="en-US" sz="32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影像学表现</a:t>
            </a:r>
          </a:p>
        </p:txBody>
      </p:sp>
      <p:sp>
        <p:nvSpPr>
          <p:cNvPr id="508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rgbClr val="FF0000"/>
              </a:buClr>
              <a:buFont typeface="Wingdings" pitchFamily="2" charset="2"/>
              <a:buChar char="v"/>
            </a:pPr>
            <a:r>
              <a:rPr lang="en-US" altLang="zh-CN" sz="3200">
                <a:latin typeface="宋体" pitchFamily="2" charset="-122"/>
              </a:rPr>
              <a:t>CT</a:t>
            </a:r>
            <a:r>
              <a:rPr lang="zh-CN" altLang="en-US" sz="3200">
                <a:latin typeface="宋体" pitchFamily="2" charset="-122"/>
              </a:rPr>
              <a:t>表现为：颈部圆形、类圆形囊性病灶、壁光整与周围结构分界清。</a:t>
            </a:r>
            <a:r>
              <a:rPr lang="zh-CN" altLang="en-US" sz="3200"/>
              <a:t> </a:t>
            </a:r>
          </a:p>
          <a:p>
            <a:pPr>
              <a:buClr>
                <a:srgbClr val="FF0000"/>
              </a:buClr>
              <a:buFont typeface="Wingdings" pitchFamily="2" charset="2"/>
              <a:buChar char="v"/>
            </a:pPr>
            <a:endParaRPr lang="zh-CN" altLang="en-US" sz="3200"/>
          </a:p>
          <a:p>
            <a:pPr>
              <a:buClr>
                <a:srgbClr val="FF0000"/>
              </a:buClr>
              <a:buFont typeface="Wingdings" pitchFamily="2" charset="2"/>
              <a:buChar char="v"/>
            </a:pPr>
            <a:r>
              <a:rPr lang="en-US" altLang="zh-CN" sz="3200"/>
              <a:t>MRI</a:t>
            </a:r>
            <a:r>
              <a:rPr lang="zh-CN" altLang="en-US" sz="3200"/>
              <a:t>表现：长</a:t>
            </a:r>
            <a:r>
              <a:rPr lang="en-US" altLang="zh-CN" sz="3200"/>
              <a:t>T1</a:t>
            </a:r>
            <a:r>
              <a:rPr lang="zh-CN" altLang="en-US" sz="3200"/>
              <a:t>长</a:t>
            </a:r>
            <a:r>
              <a:rPr lang="en-US" altLang="zh-CN" sz="3200"/>
              <a:t>T2</a:t>
            </a:r>
            <a:r>
              <a:rPr lang="zh-CN" altLang="en-US" sz="3200"/>
              <a:t>信号影，信号均匀一致，边缘清晰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腮裂囊肿</a:t>
            </a:r>
            <a:r>
              <a:rPr lang="en-US" altLang="zh-CN"/>
              <a:t>CT</a:t>
            </a:r>
          </a:p>
        </p:txBody>
      </p:sp>
      <p:pic>
        <p:nvPicPr>
          <p:cNvPr id="496643" name="Picture 3" descr="376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7400" y="1752600"/>
            <a:ext cx="5181600" cy="4135438"/>
          </a:xfrm>
          <a:prstGeom prst="rect">
            <a:avLst/>
          </a:prstGeom>
          <a:noFill/>
          <a:ln w="28575">
            <a:solidFill>
              <a:srgbClr val="FFCC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66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腮裂囊肿</a:t>
            </a:r>
            <a:r>
              <a:rPr lang="en-US" altLang="zh-CN"/>
              <a:t>MRI</a:t>
            </a:r>
          </a:p>
        </p:txBody>
      </p:sp>
      <p:pic>
        <p:nvPicPr>
          <p:cNvPr id="497667" name="Picture 1027" descr="376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52600"/>
            <a:ext cx="4648200" cy="3687763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497668" name="Picture 1028" descr="376C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648200" y="1752600"/>
            <a:ext cx="4495800" cy="3582988"/>
          </a:xfrm>
          <a:noFill/>
          <a:ln>
            <a:solidFill>
              <a:srgbClr val="FFFF0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8691" name="Picture 3" descr="376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0"/>
            <a:ext cx="8305800" cy="6642100"/>
          </a:xfrm>
          <a:prstGeom prst="rect">
            <a:avLst/>
          </a:prstGeom>
          <a:noFill/>
          <a:ln w="28575">
            <a:solidFill>
              <a:srgbClr val="FFCC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78" name="Rectangle 205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腮腺恶性肿瘤</a:t>
            </a:r>
          </a:p>
        </p:txBody>
      </p:sp>
      <p:sp>
        <p:nvSpPr>
          <p:cNvPr id="485379" name="Rectangle 205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rgbClr val="66FF33"/>
              </a:buClr>
              <a:buFont typeface="Wingdings" pitchFamily="2" charset="2"/>
              <a:buChar char="v"/>
            </a:pPr>
            <a:r>
              <a:rPr lang="zh-CN" altLang="en-US"/>
              <a:t>常见恶性混合瘤、腺癌、鳞癌、未分化癌等。</a:t>
            </a:r>
          </a:p>
          <a:p>
            <a:pPr>
              <a:buClr>
                <a:srgbClr val="66FF33"/>
              </a:buClr>
              <a:buFont typeface="Wingdings" pitchFamily="2" charset="2"/>
              <a:buChar char="v"/>
            </a:pPr>
            <a:r>
              <a:rPr lang="zh-CN" altLang="en-US"/>
              <a:t>好发年龄较大的人群</a:t>
            </a:r>
          </a:p>
          <a:p>
            <a:pPr>
              <a:buClr>
                <a:srgbClr val="66FF33"/>
              </a:buClr>
              <a:buFont typeface="Wingdings" pitchFamily="2" charset="2"/>
              <a:buChar char="v"/>
            </a:pPr>
            <a:r>
              <a:rPr lang="zh-CN" altLang="en-US"/>
              <a:t>腮腺区粘连固定的肿块，触之较硬，边缘不清</a:t>
            </a:r>
          </a:p>
          <a:p>
            <a:pPr>
              <a:buClr>
                <a:srgbClr val="66FF33"/>
              </a:buClr>
              <a:buFont typeface="Wingdings" pitchFamily="2" charset="2"/>
              <a:buChar char="v"/>
            </a:pPr>
            <a:r>
              <a:rPr lang="zh-CN" altLang="en-US"/>
              <a:t>疼痛、面神经麻痹、张口困难，多年生长缓慢、近期迅速增长</a:t>
            </a:r>
          </a:p>
          <a:p>
            <a:pPr>
              <a:buClr>
                <a:srgbClr val="66FF33"/>
              </a:buClr>
              <a:buFont typeface="Wingdings" pitchFamily="2" charset="2"/>
              <a:buChar char="v"/>
            </a:pPr>
            <a:r>
              <a:rPr lang="zh-CN" altLang="en-US"/>
              <a:t>病理：浸润生长、包膜多不完整，常累及周围组织或皮肤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40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影像学表现</a:t>
            </a:r>
          </a:p>
        </p:txBody>
      </p:sp>
      <p:sp>
        <p:nvSpPr>
          <p:cNvPr id="486403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685800" y="1905000"/>
            <a:ext cx="6858000" cy="4114800"/>
          </a:xfrm>
        </p:spPr>
        <p:txBody>
          <a:bodyPr/>
          <a:lstStyle/>
          <a:p>
            <a:pPr>
              <a:lnSpc>
                <a:spcPct val="120000"/>
              </a:lnSpc>
              <a:buClr>
                <a:srgbClr val="FF6600"/>
              </a:buClr>
              <a:buFont typeface="Wingdings" pitchFamily="2" charset="2"/>
              <a:buChar char="Ø"/>
            </a:pPr>
            <a:r>
              <a:rPr lang="en-US" altLang="zh-CN"/>
              <a:t>X-ray</a:t>
            </a:r>
            <a:r>
              <a:rPr lang="zh-CN" altLang="en-US"/>
              <a:t>：下颌骨边缘糜烂、骨质破坏或骨膜增生</a:t>
            </a:r>
          </a:p>
          <a:p>
            <a:pPr>
              <a:lnSpc>
                <a:spcPct val="120000"/>
              </a:lnSpc>
              <a:buClr>
                <a:srgbClr val="FF6600"/>
              </a:buClr>
              <a:buFont typeface="Wingdings" pitchFamily="2" charset="2"/>
              <a:buChar char="Ø"/>
            </a:pPr>
            <a:r>
              <a:rPr lang="en-US" altLang="zh-CN"/>
              <a:t>CT</a:t>
            </a:r>
            <a:r>
              <a:rPr lang="zh-CN" altLang="en-US"/>
              <a:t>：边缘不清、轮廓不规则肿块、增强不均匀轻度、中度强化，周围脂肪间隙消失</a:t>
            </a:r>
          </a:p>
          <a:p>
            <a:pPr>
              <a:lnSpc>
                <a:spcPct val="120000"/>
              </a:lnSpc>
              <a:buClr>
                <a:srgbClr val="FF6600"/>
              </a:buClr>
              <a:buFont typeface="Wingdings" pitchFamily="2" charset="2"/>
              <a:buChar char="Ø"/>
            </a:pPr>
            <a:r>
              <a:rPr lang="en-US" altLang="zh-CN"/>
              <a:t>MRI</a:t>
            </a:r>
            <a:r>
              <a:rPr lang="zh-CN" altLang="en-US"/>
              <a:t>：</a:t>
            </a:r>
            <a:r>
              <a:rPr lang="en-US" altLang="zh-CN"/>
              <a:t>T1WI</a:t>
            </a:r>
            <a:r>
              <a:rPr lang="zh-CN" altLang="en-US"/>
              <a:t>较低信号， </a:t>
            </a:r>
            <a:r>
              <a:rPr lang="en-US" altLang="zh-CN"/>
              <a:t>T2WI</a:t>
            </a:r>
            <a:r>
              <a:rPr lang="zh-CN" altLang="en-US"/>
              <a:t>较高信号，边缘不清、轮廓不规则肿块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138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腮腺导管癌</a:t>
            </a:r>
          </a:p>
        </p:txBody>
      </p:sp>
      <p:sp>
        <p:nvSpPr>
          <p:cNvPr id="475140" name="Rectangle 1028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endParaRPr lang="zh-CN" altLang="zh-CN" sz="2400"/>
          </a:p>
        </p:txBody>
      </p:sp>
      <p:pic>
        <p:nvPicPr>
          <p:cNvPr id="475141" name="Picture 1029" descr="DSCN644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52600"/>
            <a:ext cx="4281488" cy="476250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475142" name="Picture 1030" descr="DSCN644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7200" y="1752600"/>
            <a:ext cx="3881438" cy="476250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16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AX T1WI</a:t>
            </a:r>
          </a:p>
        </p:txBody>
      </p:sp>
      <p:sp>
        <p:nvSpPr>
          <p:cNvPr id="476163" name="Rectangle 1027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endParaRPr lang="zh-CN" altLang="zh-CN" sz="2400"/>
          </a:p>
        </p:txBody>
      </p:sp>
      <p:sp>
        <p:nvSpPr>
          <p:cNvPr id="476164" name="Rectangle 1028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zh-CN" altLang="zh-CN" sz="2400"/>
          </a:p>
        </p:txBody>
      </p:sp>
      <p:pic>
        <p:nvPicPr>
          <p:cNvPr id="476165" name="Picture 1029" descr="DSCN644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52600"/>
            <a:ext cx="4572000" cy="4560888"/>
          </a:xfrm>
          <a:prstGeom prst="rect">
            <a:avLst/>
          </a:prstGeom>
          <a:noFill/>
          <a:ln w="28575">
            <a:solidFill>
              <a:srgbClr val="00FF00"/>
            </a:solidFill>
            <a:miter lim="800000"/>
            <a:headEnd/>
            <a:tailEnd/>
          </a:ln>
        </p:spPr>
      </p:pic>
      <p:pic>
        <p:nvPicPr>
          <p:cNvPr id="476166" name="Picture 1030" descr="DSCN644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0" y="1752600"/>
            <a:ext cx="4724400" cy="4668838"/>
          </a:xfrm>
          <a:prstGeom prst="rect">
            <a:avLst/>
          </a:prstGeom>
          <a:noFill/>
          <a:ln w="28575">
            <a:solidFill>
              <a:srgbClr val="00FF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186" name="Picture 2" descr="DSCN644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19200"/>
            <a:ext cx="4702175" cy="5067300"/>
          </a:xfrm>
          <a:prstGeom prst="rect">
            <a:avLst/>
          </a:prstGeom>
          <a:noFill/>
        </p:spPr>
      </p:pic>
      <p:pic>
        <p:nvPicPr>
          <p:cNvPr id="477187" name="Picture 3" descr="DSCN645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91063" y="1295400"/>
            <a:ext cx="4452937" cy="4914900"/>
          </a:xfrm>
          <a:prstGeom prst="rect">
            <a:avLst/>
          </a:prstGeom>
          <a:noFill/>
        </p:spPr>
      </p:pic>
      <p:sp>
        <p:nvSpPr>
          <p:cNvPr id="477188" name="Text Box 4"/>
          <p:cNvSpPr txBox="1">
            <a:spLocks noChangeArrowheads="1"/>
          </p:cNvSpPr>
          <p:nvPr/>
        </p:nvSpPr>
        <p:spPr bwMode="auto">
          <a:xfrm>
            <a:off x="1295400" y="304800"/>
            <a:ext cx="5257800" cy="762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压脂像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5400" i="1"/>
              <a:t>腮腺解剖</a:t>
            </a:r>
          </a:p>
        </p:txBody>
      </p:sp>
      <p:sp>
        <p:nvSpPr>
          <p:cNvPr id="570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828800"/>
            <a:ext cx="7772400" cy="5029200"/>
          </a:xfrm>
        </p:spPr>
        <p:txBody>
          <a:bodyPr/>
          <a:lstStyle/>
          <a:p>
            <a:pPr>
              <a:lnSpc>
                <a:spcPct val="120000"/>
              </a:lnSpc>
              <a:buClr>
                <a:srgbClr val="FF66CC"/>
              </a:buClr>
              <a:buFont typeface="Wingdings" pitchFamily="2" charset="2"/>
              <a:buChar char="v"/>
            </a:pPr>
            <a:r>
              <a:rPr lang="zh-CN" altLang="en-US" sz="3600"/>
              <a:t>位于下颌骨后</a:t>
            </a:r>
            <a:r>
              <a:rPr lang="en-US" altLang="zh-CN" sz="3600"/>
              <a:t>,</a:t>
            </a:r>
            <a:r>
              <a:rPr lang="zh-CN" altLang="en-US" sz="3600"/>
              <a:t>胸锁乳突肌前</a:t>
            </a:r>
            <a:r>
              <a:rPr lang="en-US" altLang="zh-CN" sz="3600"/>
              <a:t>,</a:t>
            </a:r>
            <a:r>
              <a:rPr lang="zh-CN" altLang="en-US" sz="3600"/>
              <a:t>上致颅底</a:t>
            </a:r>
            <a:r>
              <a:rPr lang="en-US" altLang="zh-CN" sz="3600"/>
              <a:t>,</a:t>
            </a:r>
            <a:r>
              <a:rPr lang="zh-CN" altLang="en-US" sz="3600"/>
              <a:t>位于乳突尖和颞颌关节之间</a:t>
            </a:r>
            <a:r>
              <a:rPr lang="en-US" altLang="zh-CN" sz="3600"/>
              <a:t>,</a:t>
            </a:r>
            <a:r>
              <a:rPr lang="zh-CN" altLang="en-US" sz="3600"/>
              <a:t>下至下颌角</a:t>
            </a:r>
            <a:r>
              <a:rPr lang="en-US" altLang="zh-CN" sz="3600"/>
              <a:t>,</a:t>
            </a:r>
            <a:r>
              <a:rPr lang="zh-CN" altLang="en-US" sz="3600"/>
              <a:t>是茎突前咽旁间隙重要器官</a:t>
            </a:r>
          </a:p>
          <a:p>
            <a:pPr>
              <a:lnSpc>
                <a:spcPct val="120000"/>
              </a:lnSpc>
              <a:buClr>
                <a:srgbClr val="FF66CC"/>
              </a:buClr>
              <a:buFont typeface="Wingdings" pitchFamily="2" charset="2"/>
              <a:buChar char="v"/>
            </a:pPr>
            <a:r>
              <a:rPr lang="zh-CN" altLang="en-US" sz="3600"/>
              <a:t>腮腺是脂肪性腺体，</a:t>
            </a:r>
            <a:r>
              <a:rPr lang="en-US" altLang="zh-CN" sz="3600"/>
              <a:t>CT</a:t>
            </a:r>
            <a:r>
              <a:rPr lang="zh-CN" altLang="en-US" sz="3600"/>
              <a:t>呈低密度</a:t>
            </a:r>
          </a:p>
          <a:p>
            <a:pPr>
              <a:lnSpc>
                <a:spcPct val="120000"/>
              </a:lnSpc>
              <a:buClr>
                <a:srgbClr val="FF66CC"/>
              </a:buClr>
              <a:buFont typeface="Wingdings" pitchFamily="2" charset="2"/>
              <a:buChar char="v"/>
            </a:pPr>
            <a:r>
              <a:rPr lang="zh-CN" altLang="en-US" sz="3600"/>
              <a:t>腮腺内血管显示清楚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8210" name="Picture 2" descr="DSCN645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57200"/>
            <a:ext cx="4797425" cy="5905500"/>
          </a:xfrm>
          <a:prstGeom prst="rect">
            <a:avLst/>
          </a:prstGeom>
          <a:noFill/>
        </p:spPr>
      </p:pic>
      <p:pic>
        <p:nvPicPr>
          <p:cNvPr id="478211" name="Picture 3" descr="DSCN645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13275" y="457200"/>
            <a:ext cx="4668838" cy="571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234" name="Picture 2" descr="DSCN645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09800" y="952500"/>
            <a:ext cx="4722813" cy="4953000"/>
          </a:xfrm>
          <a:prstGeom prst="rect">
            <a:avLst/>
          </a:prstGeom>
          <a:noFill/>
          <a:ln w="28575">
            <a:solidFill>
              <a:srgbClr val="00FF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>
                <a:latin typeface="宋体" pitchFamily="2" charset="-122"/>
              </a:rPr>
              <a:t>腮腺神经鞘瘤：</a:t>
            </a:r>
          </a:p>
        </p:txBody>
      </p:sp>
      <p:sp>
        <p:nvSpPr>
          <p:cNvPr id="378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20000"/>
              </a:lnSpc>
              <a:buClr>
                <a:srgbClr val="FF0000"/>
              </a:buClr>
              <a:buFont typeface="Wingdings" pitchFamily="2" charset="2"/>
              <a:buChar char="v"/>
            </a:pPr>
            <a:r>
              <a:rPr lang="zh-CN" altLang="en-US">
                <a:latin typeface="宋体" pitchFamily="2" charset="-122"/>
              </a:rPr>
              <a:t>起源于周围神经鞘的</a:t>
            </a:r>
            <a:r>
              <a:rPr lang="zh-CN" altLang="en-US" i="1">
                <a:solidFill>
                  <a:srgbClr val="FF0000"/>
                </a:solidFill>
                <a:latin typeface="宋体" pitchFamily="2" charset="-122"/>
              </a:rPr>
              <a:t>雪旺氏细胞</a:t>
            </a:r>
            <a:r>
              <a:rPr lang="zh-CN" altLang="en-US">
                <a:latin typeface="宋体" pitchFamily="2" charset="-122"/>
              </a:rPr>
              <a:t>。属良性肿瘤，但个别有恶变倾向。原发于腮腺者极为少见。</a:t>
            </a:r>
          </a:p>
          <a:p>
            <a:pPr>
              <a:lnSpc>
                <a:spcPct val="120000"/>
              </a:lnSpc>
              <a:buClr>
                <a:srgbClr val="FF0000"/>
              </a:buClr>
              <a:buFont typeface="Wingdings" pitchFamily="2" charset="2"/>
              <a:buChar char="v"/>
            </a:pPr>
            <a:r>
              <a:rPr lang="zh-CN" altLang="en-US">
                <a:latin typeface="宋体" pitchFamily="2" charset="-122"/>
              </a:rPr>
              <a:t>病因尚不清楚，据文献报道仅占腮腺良性肿瘤的</a:t>
            </a:r>
            <a:r>
              <a:rPr lang="en-US" altLang="zh-CN">
                <a:latin typeface="宋体" pitchFamily="2" charset="-122"/>
              </a:rPr>
              <a:t>5.9%</a:t>
            </a:r>
            <a:r>
              <a:rPr lang="zh-CN" altLang="en-US">
                <a:latin typeface="宋体" pitchFamily="2" charset="-122"/>
              </a:rPr>
              <a:t>。</a:t>
            </a:r>
          </a:p>
          <a:p>
            <a:pPr>
              <a:lnSpc>
                <a:spcPct val="120000"/>
              </a:lnSpc>
              <a:buClr>
                <a:srgbClr val="FF0000"/>
              </a:buClr>
              <a:buFont typeface="Wingdings" pitchFamily="2" charset="2"/>
              <a:buChar char="v"/>
            </a:pPr>
            <a:r>
              <a:rPr lang="zh-CN" altLang="en-US">
                <a:latin typeface="宋体" pitchFamily="2" charset="-122"/>
              </a:rPr>
              <a:t>好发于青壮年。本病病程长，病变发展缓慢</a:t>
            </a:r>
          </a:p>
          <a:p>
            <a:pPr>
              <a:lnSpc>
                <a:spcPct val="120000"/>
              </a:lnSpc>
              <a:buClr>
                <a:srgbClr val="FF0000"/>
              </a:buClr>
              <a:buFont typeface="Wingdings" pitchFamily="2" charset="2"/>
              <a:buChar char="v"/>
            </a:pPr>
            <a:r>
              <a:rPr lang="zh-CN" altLang="en-US">
                <a:latin typeface="宋体" pitchFamily="2" charset="-122"/>
              </a:rPr>
              <a:t>一般无明显的临床表现，当肿瘤长大时。可出现局部肿大，疼痛，面部麻木等。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1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r>
              <a:rPr lang="zh-CN" altLang="en-US">
                <a:ea typeface="黑体" pitchFamily="2" charset="-122"/>
              </a:rPr>
              <a:t>腮腺区神经鞘瘤</a:t>
            </a:r>
            <a:r>
              <a:rPr lang="zh-CN" altLang="en-US"/>
              <a:t/>
            </a:r>
            <a:br>
              <a:rPr lang="zh-CN" altLang="en-US"/>
            </a:br>
            <a:endParaRPr lang="zh-CN" altLang="en-US"/>
          </a:p>
        </p:txBody>
      </p:sp>
      <p:sp>
        <p:nvSpPr>
          <p:cNvPr id="562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20000"/>
              </a:lnSpc>
              <a:buFont typeface="Wingdings" pitchFamily="2" charset="2"/>
              <a:buNone/>
            </a:pPr>
            <a:r>
              <a:rPr lang="en-US" altLang="zh-CN">
                <a:ea typeface="黑体" pitchFamily="2" charset="-122"/>
              </a:rPr>
              <a:t>[</a:t>
            </a:r>
            <a:r>
              <a:rPr lang="zh-CN" altLang="en-US">
                <a:ea typeface="黑体" pitchFamily="2" charset="-122"/>
              </a:rPr>
              <a:t>病史摘要</a:t>
            </a:r>
            <a:r>
              <a:rPr lang="en-US" altLang="zh-CN">
                <a:ea typeface="黑体" pitchFamily="2" charset="-122"/>
              </a:rPr>
              <a:t>]</a:t>
            </a:r>
            <a:r>
              <a:rPr lang="en-US" altLang="zh-CN"/>
              <a:t> </a:t>
            </a:r>
            <a:r>
              <a:rPr lang="zh-CN" altLang="en-US"/>
              <a:t>女性</a:t>
            </a:r>
            <a:r>
              <a:rPr lang="en-US" altLang="zh-CN"/>
              <a:t>,38</a:t>
            </a:r>
            <a:r>
              <a:rPr lang="zh-CN" altLang="en-US"/>
              <a:t>岁。主因发现左颊部肿物来医院就诊。患者</a:t>
            </a:r>
            <a:r>
              <a:rPr lang="en-US" altLang="zh-CN"/>
              <a:t>1</a:t>
            </a:r>
            <a:r>
              <a:rPr lang="zh-CN" altLang="en-US"/>
              <a:t>年前无意中发现左面颊部较右侧肿大，并可触及一黄豆大小的肿物，但无任何不适感，近一月来肿物明显肿大，并有压痛。查体：左腮腺区可触及肿物，较固定，表面皮肤正常，颌下未触及肿大淋巴结。</a:t>
            </a:r>
            <a:r>
              <a:rPr lang="en-US" altLang="zh-CN"/>
              <a:t>B</a:t>
            </a:r>
            <a:r>
              <a:rPr lang="zh-CN" altLang="en-US"/>
              <a:t>超示左腮腺肿物，直径</a:t>
            </a:r>
            <a:r>
              <a:rPr lang="en-US" altLang="zh-CN"/>
              <a:t>2.5cm</a:t>
            </a:r>
            <a:r>
              <a:rPr lang="zh-CN" altLang="en-US"/>
              <a:t>。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ea typeface="黑体" pitchFamily="2" charset="-122"/>
              </a:rPr>
              <a:t>[CT</a:t>
            </a:r>
            <a:r>
              <a:rPr lang="zh-CN" altLang="en-US">
                <a:ea typeface="黑体" pitchFamily="2" charset="-122"/>
              </a:rPr>
              <a:t>表现</a:t>
            </a:r>
            <a:r>
              <a:rPr lang="en-US" altLang="zh-CN">
                <a:ea typeface="黑体" pitchFamily="2" charset="-122"/>
              </a:rPr>
              <a:t>]</a:t>
            </a:r>
          </a:p>
        </p:txBody>
      </p:sp>
      <p:sp>
        <p:nvSpPr>
          <p:cNvPr id="379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30000"/>
              </a:lnSpc>
              <a:buClr>
                <a:srgbClr val="FF0000"/>
              </a:buClr>
            </a:pPr>
            <a:r>
              <a:rPr lang="zh-CN" altLang="en-US">
                <a:latin typeface="宋体" pitchFamily="2" charset="-122"/>
              </a:rPr>
              <a:t>左腮腺深部可见一圆形低密度影，与腮腺深叶分界不清，大小约</a:t>
            </a:r>
            <a:r>
              <a:rPr lang="en-US" altLang="zh-CN">
                <a:latin typeface="宋体" pitchFamily="2" charset="-122"/>
              </a:rPr>
              <a:t>2.3cm×2.0cm×2.8cm</a:t>
            </a:r>
            <a:r>
              <a:rPr lang="zh-CN" altLang="en-US">
                <a:latin typeface="宋体" pitchFamily="2" charset="-122"/>
              </a:rPr>
              <a:t>，</a:t>
            </a:r>
            <a:r>
              <a:rPr lang="en-US" altLang="zh-CN">
                <a:latin typeface="宋体" pitchFamily="2" charset="-122"/>
              </a:rPr>
              <a:t>CT</a:t>
            </a:r>
            <a:r>
              <a:rPr lang="zh-CN" altLang="en-US">
                <a:latin typeface="宋体" pitchFamily="2" charset="-122"/>
              </a:rPr>
              <a:t>值</a:t>
            </a:r>
            <a:r>
              <a:rPr lang="en-US" altLang="zh-CN">
                <a:latin typeface="宋体" pitchFamily="2" charset="-122"/>
              </a:rPr>
              <a:t>10.9</a:t>
            </a:r>
            <a:r>
              <a:rPr lang="en-US" altLang="zh-CN"/>
              <a:t>~</a:t>
            </a:r>
            <a:r>
              <a:rPr lang="en-US" altLang="zh-CN">
                <a:latin typeface="宋体" pitchFamily="2" charset="-122"/>
              </a:rPr>
              <a:t>18.9HU</a:t>
            </a:r>
            <a:r>
              <a:rPr lang="zh-CN" altLang="en-US">
                <a:latin typeface="宋体" pitchFamily="2" charset="-122"/>
              </a:rPr>
              <a:t>。</a:t>
            </a:r>
          </a:p>
          <a:p>
            <a:pPr>
              <a:lnSpc>
                <a:spcPct val="130000"/>
              </a:lnSpc>
              <a:buClr>
                <a:srgbClr val="FF0000"/>
              </a:buClr>
            </a:pPr>
            <a:r>
              <a:rPr lang="zh-CN" altLang="en-US">
                <a:latin typeface="宋体" pitchFamily="2" charset="-122"/>
              </a:rPr>
              <a:t>行腮腺造影薄层扫描，可见腮腺管内造影剂显示正常，于腮腺深层病变区内无造影剂显示，呈充盈缺损样改变，占据整个腮腺的深叶。</a:t>
            </a:r>
            <a:r>
              <a:rPr lang="zh-CN" altLang="en-US"/>
              <a:t> 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931" name="Picture 3" descr="mashiying2"/>
          <p:cNvPicPr preferRelativeResize="0">
            <a:picLocks noGrp="1" noChangeArrowheads="1"/>
          </p:cNvPicPr>
          <p:nvPr>
            <p:ph type="body" idx="1"/>
          </p:nvPr>
        </p:nvPicPr>
        <p:blipFill>
          <a:blip r:embed="rId2">
            <a:lum bright="-12000" contrast="18000"/>
          </a:blip>
          <a:srcRect l="18552" t="12939" r="16722" b="12939"/>
          <a:stretch>
            <a:fillRect/>
          </a:stretch>
        </p:blipFill>
        <p:spPr>
          <a:xfrm>
            <a:off x="1146175" y="-1588"/>
            <a:ext cx="6773863" cy="6861176"/>
          </a:xfrm>
          <a:noFill/>
          <a:ln w="38100">
            <a:solidFill>
              <a:srgbClr val="FF0000"/>
            </a:solidFill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954" name="Picture 2" descr="mashiying5"/>
          <p:cNvPicPr>
            <a:picLocks noChangeArrowheads="1"/>
          </p:cNvPicPr>
          <p:nvPr/>
        </p:nvPicPr>
        <p:blipFill>
          <a:blip r:embed="rId2">
            <a:lum bright="-12000" contrast="18000"/>
          </a:blip>
          <a:srcRect l="15416" t="14453" r="19073" b="15553"/>
          <a:stretch>
            <a:fillRect/>
          </a:stretch>
        </p:blipFill>
        <p:spPr bwMode="auto">
          <a:xfrm>
            <a:off x="1670050" y="1588"/>
            <a:ext cx="6480175" cy="6856412"/>
          </a:xfrm>
          <a:prstGeom prst="rect">
            <a:avLst/>
          </a:prstGeom>
          <a:noFill/>
          <a:ln w="28575">
            <a:solidFill>
              <a:srgbClr val="FF99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978" name="Picture 2" descr="mashiying4"/>
          <p:cNvPicPr preferRelativeResize="0">
            <a:picLocks noChangeArrowheads="1"/>
          </p:cNvPicPr>
          <p:nvPr/>
        </p:nvPicPr>
        <p:blipFill>
          <a:blip r:embed="rId2">
            <a:lum bright="-12000" contrast="18000"/>
          </a:blip>
          <a:srcRect l="15938" t="13351" r="17506" b="15416"/>
          <a:stretch>
            <a:fillRect/>
          </a:stretch>
        </p:blipFill>
        <p:spPr bwMode="auto">
          <a:xfrm>
            <a:off x="1301750" y="-6350"/>
            <a:ext cx="6084888" cy="6869113"/>
          </a:xfrm>
          <a:prstGeom prst="rect">
            <a:avLst/>
          </a:prstGeom>
          <a:noFill/>
          <a:ln w="28575">
            <a:solidFill>
              <a:srgbClr val="FFCC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CT</a:t>
            </a:r>
            <a:r>
              <a:rPr lang="zh-CN" altLang="en-US"/>
              <a:t>表现</a:t>
            </a:r>
          </a:p>
        </p:txBody>
      </p:sp>
      <p:sp>
        <p:nvSpPr>
          <p:cNvPr id="490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40000"/>
              </a:lnSpc>
              <a:buFont typeface="Wingdings" pitchFamily="2" charset="2"/>
              <a:buNone/>
            </a:pPr>
            <a:r>
              <a:rPr lang="en-US" altLang="zh-CN">
                <a:latin typeface="宋体" pitchFamily="2" charset="-122"/>
              </a:rPr>
              <a:t>  </a:t>
            </a:r>
            <a:r>
              <a:rPr lang="zh-CN" altLang="en-US">
                <a:latin typeface="宋体" pitchFamily="2" charset="-122"/>
              </a:rPr>
              <a:t>左侧腮腺较对侧增大，其内密度欠均匀，并可见局限性结节状密度增高影，</a:t>
            </a:r>
            <a:r>
              <a:rPr lang="en-US" altLang="zh-CN">
                <a:latin typeface="宋体" pitchFamily="2" charset="-122"/>
              </a:rPr>
              <a:t>CT</a:t>
            </a:r>
            <a:r>
              <a:rPr lang="zh-CN" altLang="en-US">
                <a:latin typeface="宋体" pitchFamily="2" charset="-122"/>
              </a:rPr>
              <a:t>值约</a:t>
            </a:r>
            <a:r>
              <a:rPr lang="en-US" altLang="zh-CN">
                <a:latin typeface="宋体" pitchFamily="2" charset="-122"/>
              </a:rPr>
              <a:t>25HU</a:t>
            </a:r>
            <a:r>
              <a:rPr lang="zh-CN" altLang="en-US">
                <a:latin typeface="宋体" pitchFamily="2" charset="-122"/>
              </a:rPr>
              <a:t>。颈动脉鞘周围可见数个大小不等类圆形密度增高影，</a:t>
            </a:r>
            <a:r>
              <a:rPr lang="en-US" altLang="zh-CN">
                <a:latin typeface="宋体" pitchFamily="2" charset="-122"/>
              </a:rPr>
              <a:t>CT</a:t>
            </a:r>
            <a:r>
              <a:rPr lang="zh-CN" altLang="en-US">
                <a:latin typeface="宋体" pitchFamily="2" charset="-122"/>
              </a:rPr>
              <a:t>值约</a:t>
            </a:r>
            <a:r>
              <a:rPr lang="en-US" altLang="zh-CN">
                <a:latin typeface="宋体" pitchFamily="2" charset="-122"/>
              </a:rPr>
              <a:t>32HU</a:t>
            </a:r>
            <a:r>
              <a:rPr lang="zh-CN" altLang="en-US">
                <a:latin typeface="宋体" pitchFamily="2" charset="-122"/>
              </a:rPr>
              <a:t>，边界清或欠清，左侧胸锁乳突肌较对侧增粗，周围骨质结构未见异常。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71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40000"/>
              </a:lnSpc>
              <a:buFont typeface="Wingdings" pitchFamily="2" charset="2"/>
              <a:buNone/>
            </a:pPr>
            <a:r>
              <a:rPr lang="en-US" altLang="zh-CN">
                <a:latin typeface="宋体" pitchFamily="2" charset="-122"/>
              </a:rPr>
              <a:t>  </a:t>
            </a:r>
            <a:r>
              <a:rPr lang="zh-CN" altLang="en-US">
                <a:latin typeface="宋体" pitchFamily="2" charset="-122"/>
              </a:rPr>
              <a:t>增强扫描：左侧腮腺内结节状软组织影呈环状不均匀强化，</a:t>
            </a:r>
            <a:r>
              <a:rPr lang="en-US" altLang="zh-CN">
                <a:latin typeface="宋体" pitchFamily="2" charset="-122"/>
              </a:rPr>
              <a:t>CT</a:t>
            </a:r>
            <a:r>
              <a:rPr lang="zh-CN" altLang="en-US">
                <a:latin typeface="宋体" pitchFamily="2" charset="-122"/>
              </a:rPr>
              <a:t>值约</a:t>
            </a:r>
            <a:r>
              <a:rPr lang="en-US" altLang="zh-CN">
                <a:latin typeface="宋体" pitchFamily="2" charset="-122"/>
              </a:rPr>
              <a:t>31 HU</a:t>
            </a:r>
            <a:r>
              <a:rPr lang="zh-CN" altLang="en-US">
                <a:latin typeface="宋体" pitchFamily="2" charset="-122"/>
              </a:rPr>
              <a:t>；颈动脉鞘周围的结节呈环形强化，分界清楚。</a:t>
            </a:r>
            <a:endParaRPr lang="zh-CN" altLang="en-US"/>
          </a:p>
          <a:p>
            <a:pPr>
              <a:lnSpc>
                <a:spcPct val="140000"/>
              </a:lnSpc>
            </a:pPr>
            <a:endParaRPr lang="zh-CN" altLang="en-US"/>
          </a:p>
          <a:p>
            <a:pPr>
              <a:buFont typeface="Wingdings" pitchFamily="2" charset="2"/>
              <a:buNone/>
            </a:pPr>
            <a:endParaRPr lang="en-US" altLang="zh-CN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1394" name="Picture 2" descr="扫描002"/>
          <p:cNvPicPr>
            <a:picLocks noChangeAspect="1" noChangeArrowheads="1"/>
          </p:cNvPicPr>
          <p:nvPr/>
        </p:nvPicPr>
        <p:blipFill>
          <a:blip r:embed="rId2">
            <a:lum bright="-24000"/>
          </a:blip>
          <a:srcRect l="4179"/>
          <a:stretch>
            <a:fillRect/>
          </a:stretch>
        </p:blipFill>
        <p:spPr bwMode="auto">
          <a:xfrm>
            <a:off x="153988" y="609600"/>
            <a:ext cx="8761412" cy="5405438"/>
          </a:xfrm>
          <a:prstGeom prst="rect">
            <a:avLst/>
          </a:prstGeom>
          <a:noFill/>
          <a:ln w="28575">
            <a:solidFill>
              <a:srgbClr val="FFCC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诊断及鉴别诊断</a:t>
            </a:r>
          </a:p>
        </p:txBody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905000"/>
            <a:ext cx="7772400" cy="4114800"/>
          </a:xfrm>
        </p:spPr>
        <p:txBody>
          <a:bodyPr/>
          <a:lstStyle/>
          <a:p>
            <a:pPr>
              <a:lnSpc>
                <a:spcPct val="145000"/>
              </a:lnSpc>
              <a:buFont typeface="Wingdings" pitchFamily="2" charset="2"/>
              <a:buNone/>
            </a:pPr>
            <a:r>
              <a:rPr lang="en-US" altLang="zh-CN">
                <a:latin typeface="宋体" pitchFamily="2" charset="-122"/>
              </a:rPr>
              <a:t>CT</a:t>
            </a:r>
            <a:r>
              <a:rPr lang="zh-CN" altLang="en-US">
                <a:latin typeface="宋体" pitchFamily="2" charset="-122"/>
              </a:rPr>
              <a:t>平扫表现无明显的特征性，因肿瘤有包膜，肿瘤界限清楚。周围组织均为受压移位改变，无浸润征象</a:t>
            </a:r>
            <a:r>
              <a:rPr lang="zh-CN" altLang="en-US"/>
              <a:t> </a:t>
            </a:r>
          </a:p>
          <a:p>
            <a:pPr algn="just">
              <a:lnSpc>
                <a:spcPct val="145000"/>
              </a:lnSpc>
              <a:buFont typeface="Wingdings" pitchFamily="2" charset="2"/>
              <a:buNone/>
            </a:pPr>
            <a:r>
              <a:rPr lang="zh-CN" altLang="en-US"/>
              <a:t>良性诊断成立，定性仍需病理。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>
                <a:latin typeface="宋体" pitchFamily="2" charset="-122"/>
              </a:rPr>
              <a:t>颌下腺混合瘤</a:t>
            </a:r>
          </a:p>
        </p:txBody>
      </p:sp>
      <p:sp>
        <p:nvSpPr>
          <p:cNvPr id="608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40000"/>
              </a:lnSpc>
              <a:buClr>
                <a:srgbClr val="FFFF99"/>
              </a:buClr>
              <a:buFont typeface="Wingdings" pitchFamily="2" charset="2"/>
              <a:buChar char="q"/>
            </a:pPr>
            <a:r>
              <a:rPr lang="zh-CN" altLang="en-US">
                <a:latin typeface="宋体" pitchFamily="2" charset="-122"/>
              </a:rPr>
              <a:t>病理上，过去认为病灶组织来源于中外两个胚层，故名混合瘤。</a:t>
            </a:r>
          </a:p>
          <a:p>
            <a:pPr>
              <a:lnSpc>
                <a:spcPct val="140000"/>
              </a:lnSpc>
              <a:buClr>
                <a:srgbClr val="FFFF99"/>
              </a:buClr>
              <a:buFont typeface="Wingdings" pitchFamily="2" charset="2"/>
              <a:buChar char="q"/>
            </a:pPr>
            <a:r>
              <a:rPr lang="zh-CN" altLang="en-US">
                <a:latin typeface="宋体" pitchFamily="2" charset="-122"/>
              </a:rPr>
              <a:t>其实肿瘤仅发生于涎腺上皮，并无中胚层参与。本病男女发病比例相近，多见于青少年。</a:t>
            </a:r>
          </a:p>
          <a:p>
            <a:pPr>
              <a:lnSpc>
                <a:spcPct val="140000"/>
              </a:lnSpc>
              <a:buClr>
                <a:srgbClr val="FFFF99"/>
              </a:buClr>
              <a:buFont typeface="Wingdings" pitchFamily="2" charset="2"/>
              <a:buChar char="q"/>
            </a:pPr>
            <a:r>
              <a:rPr lang="zh-CN" altLang="en-US">
                <a:latin typeface="宋体" pitchFamily="2" charset="-122"/>
              </a:rPr>
              <a:t>临床上多以下颌下腺区无痛性肿块就诊。触诊，病灶边缘光滑，分界清楚，无压痛。</a:t>
            </a:r>
            <a:endParaRPr lang="zh-CN" alt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latin typeface="Times New Roman" pitchFamily="18" charset="0"/>
                <a:cs typeface="Times New Roman" pitchFamily="18" charset="0"/>
              </a:rPr>
              <a:t>CT</a:t>
            </a:r>
            <a:r>
              <a:rPr lang="zh-CN" altLang="en-US">
                <a:latin typeface="宋体" pitchFamily="2" charset="-122"/>
              </a:rPr>
              <a:t>表现</a:t>
            </a:r>
          </a:p>
        </p:txBody>
      </p:sp>
      <p:sp>
        <p:nvSpPr>
          <p:cNvPr id="609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35000"/>
              </a:lnSpc>
              <a:buFont typeface="Wingdings" pitchFamily="2" charset="2"/>
              <a:buNone/>
            </a:pPr>
            <a:r>
              <a:rPr lang="en-US" altLang="zh-CN">
                <a:latin typeface="宋体" pitchFamily="2" charset="-122"/>
              </a:rPr>
              <a:t>  </a:t>
            </a:r>
            <a:r>
              <a:rPr lang="zh-CN" altLang="en-US">
                <a:latin typeface="宋体" pitchFamily="2" charset="-122"/>
              </a:rPr>
              <a:t>肿物位于下颌下腺区，周边光整，与附近组织多无粘连，内部可见斑片状钙化或粘液样低密度影，增强扫描病灶不均匀强化。病灶包膜不完整，可见肿物向周围组织浸润，附近淋巴结无增大。</a:t>
            </a:r>
            <a:r>
              <a:rPr lang="zh-CN" altLang="en-US"/>
              <a:t> </a:t>
            </a:r>
          </a:p>
          <a:p>
            <a:pPr>
              <a:lnSpc>
                <a:spcPct val="135000"/>
              </a:lnSpc>
            </a:pPr>
            <a:endParaRPr lang="en-US" altLang="zh-CN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颌下腺混合瘤</a:t>
            </a:r>
          </a:p>
        </p:txBody>
      </p:sp>
      <p:graphicFrame>
        <p:nvGraphicFramePr>
          <p:cNvPr id="610307" name="Object 3"/>
          <p:cNvGraphicFramePr>
            <a:graphicFrameLocks/>
          </p:cNvGraphicFramePr>
          <p:nvPr>
            <p:ph type="body" sz="half" idx="1"/>
          </p:nvPr>
        </p:nvGraphicFramePr>
        <p:xfrm>
          <a:off x="685800" y="2005013"/>
          <a:ext cx="3810000" cy="3913187"/>
        </p:xfrm>
        <a:graphic>
          <a:graphicData uri="http://schemas.openxmlformats.org/presentationml/2006/ole">
            <p:oleObj spid="_x0000_s610307" name="Image" r:id="rId3" imgW="10343805" imgH="10623367" progId="">
              <p:embed/>
            </p:oleObj>
          </a:graphicData>
        </a:graphic>
      </p:graphicFrame>
      <p:graphicFrame>
        <p:nvGraphicFramePr>
          <p:cNvPr id="610308" name="Object 4"/>
          <p:cNvGraphicFramePr>
            <a:graphicFrameLocks/>
          </p:cNvGraphicFramePr>
          <p:nvPr>
            <p:ph type="body" sz="half" idx="2"/>
          </p:nvPr>
        </p:nvGraphicFramePr>
        <p:xfrm>
          <a:off x="4648200" y="2005013"/>
          <a:ext cx="3810000" cy="3913187"/>
        </p:xfrm>
        <a:graphic>
          <a:graphicData uri="http://schemas.openxmlformats.org/presentationml/2006/ole">
            <p:oleObj spid="_x0000_s610308" name="Image" r:id="rId4" imgW="10343805" imgH="10623367" progId="">
              <p:embed/>
            </p:oleObj>
          </a:graphicData>
        </a:graphic>
      </p:graphicFrame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>
                <a:ea typeface="黑体" pitchFamily="2" charset="-122"/>
              </a:rPr>
              <a:t>颈部海绵状血管瘤</a:t>
            </a:r>
            <a:endParaRPr lang="zh-CN" altLang="en-US"/>
          </a:p>
        </p:txBody>
      </p:sp>
      <p:sp>
        <p:nvSpPr>
          <p:cNvPr id="493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rgbClr val="FF0000"/>
              </a:buClr>
              <a:buFont typeface="Wingdings" pitchFamily="2" charset="2"/>
              <a:buChar char="q"/>
            </a:pPr>
            <a:r>
              <a:rPr lang="zh-CN" altLang="en-US">
                <a:latin typeface="宋体" pitchFamily="2" charset="-122"/>
              </a:rPr>
              <a:t>血管瘤主要由血管内皮细胞构成，属良性肿瘤，几乎不发生恶变，此病属先天性，故小儿多见</a:t>
            </a:r>
          </a:p>
          <a:p>
            <a:pPr>
              <a:buClr>
                <a:srgbClr val="FF0000"/>
              </a:buClr>
              <a:buFont typeface="Wingdings" pitchFamily="2" charset="2"/>
              <a:buChar char="q"/>
            </a:pPr>
            <a:r>
              <a:rPr lang="zh-CN" altLang="en-US">
                <a:latin typeface="宋体" pitchFamily="2" charset="-122"/>
              </a:rPr>
              <a:t>由呈囊性扩张的薄壁血管构成，以身体上部多见，有时可有血栓形成，机化、或钙化，并可形成静脉石。</a:t>
            </a:r>
          </a:p>
          <a:p>
            <a:pPr>
              <a:buClr>
                <a:srgbClr val="FF0000"/>
              </a:buClr>
              <a:buFont typeface="Wingdings" pitchFamily="2" charset="2"/>
              <a:buChar char="q"/>
            </a:pPr>
            <a:r>
              <a:rPr lang="zh-CN" altLang="en-US">
                <a:latin typeface="宋体" pitchFamily="2" charset="-122"/>
              </a:rPr>
              <a:t>血管瘤的</a:t>
            </a:r>
            <a:r>
              <a:rPr lang="en-US" altLang="zh-CN">
                <a:latin typeface="Times New Roman" pitchFamily="18" charset="0"/>
                <a:cs typeface="Times New Roman" pitchFamily="18" charset="0"/>
              </a:rPr>
              <a:t>CT</a:t>
            </a:r>
            <a:r>
              <a:rPr lang="zh-CN" altLang="en-US">
                <a:latin typeface="宋体" pitchFamily="2" charset="-122"/>
              </a:rPr>
              <a:t>诊断主要依赖于增强扫描，增强后可清楚显示血管瘤的范围。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>
                <a:ea typeface="黑体" pitchFamily="2" charset="-122"/>
              </a:rPr>
              <a:t>颈部海绵状血管瘤</a:t>
            </a:r>
            <a:endParaRPr lang="zh-CN" altLang="en-US"/>
          </a:p>
        </p:txBody>
      </p:sp>
      <p:sp>
        <p:nvSpPr>
          <p:cNvPr id="399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30000"/>
              </a:lnSpc>
              <a:buFont typeface="Wingdings" pitchFamily="2" charset="2"/>
              <a:buNone/>
            </a:pPr>
            <a:r>
              <a:rPr lang="en-US" altLang="zh-CN"/>
              <a:t/>
            </a:r>
            <a:br>
              <a:rPr lang="en-US" altLang="zh-CN"/>
            </a:br>
            <a:r>
              <a:rPr lang="en-US" altLang="zh-CN">
                <a:ea typeface="黑体" pitchFamily="2" charset="-122"/>
              </a:rPr>
              <a:t>[</a:t>
            </a:r>
            <a:r>
              <a:rPr lang="zh-CN" altLang="en-US">
                <a:ea typeface="黑体" pitchFamily="2" charset="-122"/>
              </a:rPr>
              <a:t>病史摘要</a:t>
            </a:r>
            <a:r>
              <a:rPr lang="en-US" altLang="zh-CN">
                <a:ea typeface="黑体" pitchFamily="2" charset="-122"/>
              </a:rPr>
              <a:t>]</a:t>
            </a:r>
            <a:r>
              <a:rPr lang="en-US" altLang="zh-CN"/>
              <a:t> </a:t>
            </a:r>
            <a:r>
              <a:rPr lang="zh-CN" altLang="en-US"/>
              <a:t>男性，</a:t>
            </a:r>
            <a:r>
              <a:rPr lang="en-US" altLang="zh-CN"/>
              <a:t>29</a:t>
            </a:r>
            <a:r>
              <a:rPr lang="zh-CN" altLang="en-US"/>
              <a:t>岁。主因右颊部下，口底肿物</a:t>
            </a:r>
            <a:r>
              <a:rPr lang="en-US" altLang="zh-CN"/>
              <a:t>29</a:t>
            </a:r>
            <a:r>
              <a:rPr lang="zh-CN" altLang="en-US"/>
              <a:t>年，非急诊入院。入院查体右颊部下，口底肿物，无痛、质软、边界规则，表面皮肤呈浅蓝色，似可触及多个小结节样质硬颗粒，推测为静脉石。</a:t>
            </a:r>
          </a:p>
          <a:p>
            <a:pPr>
              <a:lnSpc>
                <a:spcPct val="130000"/>
              </a:lnSpc>
              <a:buFont typeface="Wingdings" pitchFamily="2" charset="2"/>
              <a:buNone/>
            </a:pPr>
            <a:endParaRPr lang="en-US" altLang="zh-CN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386" name="Picture 2" descr="16453-1"/>
          <p:cNvPicPr preferRelativeResize="0">
            <a:picLocks noChangeArrowheads="1"/>
          </p:cNvPicPr>
          <p:nvPr/>
        </p:nvPicPr>
        <p:blipFill>
          <a:blip r:embed="rId2"/>
          <a:srcRect l="10352" t="11751" r="7880" b="5423"/>
          <a:stretch>
            <a:fillRect/>
          </a:stretch>
        </p:blipFill>
        <p:spPr bwMode="auto">
          <a:xfrm>
            <a:off x="0" y="3124200"/>
            <a:ext cx="45720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0387" name="Picture 3" descr="16453-5"/>
          <p:cNvPicPr preferRelativeResize="0">
            <a:picLocks noChangeArrowheads="1"/>
          </p:cNvPicPr>
          <p:nvPr/>
        </p:nvPicPr>
        <p:blipFill>
          <a:blip r:embed="rId3"/>
          <a:srcRect l="3244" t="5646" r="5252" b="1984"/>
          <a:stretch>
            <a:fillRect/>
          </a:stretch>
        </p:blipFill>
        <p:spPr bwMode="auto">
          <a:xfrm>
            <a:off x="4267200" y="0"/>
            <a:ext cx="48768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0388" name="Picture 4" descr="16453-4"/>
          <p:cNvPicPr preferRelativeResize="0">
            <a:picLocks noChangeArrowheads="1"/>
          </p:cNvPicPr>
          <p:nvPr/>
        </p:nvPicPr>
        <p:blipFill>
          <a:blip r:embed="rId4"/>
          <a:srcRect l="3285" t="5646" b="1984"/>
          <a:stretch>
            <a:fillRect/>
          </a:stretch>
        </p:blipFill>
        <p:spPr bwMode="auto">
          <a:xfrm>
            <a:off x="0" y="0"/>
            <a:ext cx="43434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0389" name="Picture 5" descr="16453-2"/>
          <p:cNvPicPr preferRelativeResize="0">
            <a:picLocks noChangeArrowheads="1"/>
          </p:cNvPicPr>
          <p:nvPr/>
        </p:nvPicPr>
        <p:blipFill>
          <a:blip r:embed="rId5"/>
          <a:srcRect l="9734" t="14392" r="5252"/>
          <a:stretch>
            <a:fillRect/>
          </a:stretch>
        </p:blipFill>
        <p:spPr bwMode="auto">
          <a:xfrm>
            <a:off x="4419600" y="3200400"/>
            <a:ext cx="47244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颈部血管淋巴瘤</a:t>
            </a:r>
            <a:br>
              <a:rPr lang="zh-CN" altLang="en-US"/>
            </a:br>
            <a:endParaRPr lang="zh-CN" altLang="en-US"/>
          </a:p>
        </p:txBody>
      </p:sp>
      <p:sp>
        <p:nvSpPr>
          <p:cNvPr id="52019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endParaRPr lang="zh-CN" altLang="zh-CN" sz="2400"/>
          </a:p>
        </p:txBody>
      </p:sp>
      <p:sp>
        <p:nvSpPr>
          <p:cNvPr id="520196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zh-CN" altLang="zh-CN" sz="2400"/>
          </a:p>
        </p:txBody>
      </p:sp>
      <p:pic>
        <p:nvPicPr>
          <p:cNvPr id="520197" name="Picture 5" descr="颈部血管淋巴管瘤1"/>
          <p:cNvPicPr>
            <a:picLocks noChangeAspect="1" noChangeArrowheads="1"/>
          </p:cNvPicPr>
          <p:nvPr/>
        </p:nvPicPr>
        <p:blipFill>
          <a:blip r:embed="rId2"/>
          <a:srcRect l="21883" t="12500" r="20107"/>
          <a:stretch>
            <a:fillRect/>
          </a:stretch>
        </p:blipFill>
        <p:spPr bwMode="auto">
          <a:xfrm>
            <a:off x="0" y="1676400"/>
            <a:ext cx="4579938" cy="5181600"/>
          </a:xfrm>
          <a:prstGeom prst="rect">
            <a:avLst/>
          </a:prstGeom>
          <a:noFill/>
        </p:spPr>
      </p:pic>
      <p:pic>
        <p:nvPicPr>
          <p:cNvPr id="520198" name="Picture 6" descr="颈部血管淋巴管瘤7"/>
          <p:cNvPicPr>
            <a:picLocks noChangeAspect="1" noChangeArrowheads="1"/>
          </p:cNvPicPr>
          <p:nvPr/>
        </p:nvPicPr>
        <p:blipFill>
          <a:blip r:embed="rId3"/>
          <a:srcRect l="16609" t="11328" r="18349" b="3125"/>
          <a:stretch>
            <a:fillRect/>
          </a:stretch>
        </p:blipFill>
        <p:spPr bwMode="auto">
          <a:xfrm>
            <a:off x="4038600" y="1676400"/>
            <a:ext cx="5105400" cy="50371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颈动脉体瘤</a:t>
            </a:r>
          </a:p>
        </p:txBody>
      </p:sp>
      <p:sp>
        <p:nvSpPr>
          <p:cNvPr id="505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25000"/>
              </a:lnSpc>
              <a:buClr>
                <a:srgbClr val="FF0000"/>
              </a:buClr>
              <a:buFont typeface="Wingdings" pitchFamily="2" charset="2"/>
              <a:buChar char="v"/>
            </a:pPr>
            <a:r>
              <a:rPr lang="zh-CN" altLang="en-US" sz="3200"/>
              <a:t>发生于颈动脉体化学感受器瘤</a:t>
            </a:r>
          </a:p>
          <a:p>
            <a:pPr>
              <a:lnSpc>
                <a:spcPct val="125000"/>
              </a:lnSpc>
              <a:buClr>
                <a:srgbClr val="FF0000"/>
              </a:buClr>
              <a:buFont typeface="Wingdings" pitchFamily="2" charset="2"/>
              <a:buChar char="v"/>
            </a:pPr>
            <a:r>
              <a:rPr lang="zh-CN" altLang="en-US" sz="3200"/>
              <a:t>颈动脉分叉部</a:t>
            </a:r>
          </a:p>
          <a:p>
            <a:pPr>
              <a:lnSpc>
                <a:spcPct val="125000"/>
              </a:lnSpc>
              <a:buClr>
                <a:srgbClr val="FF0000"/>
              </a:buClr>
              <a:buFont typeface="Wingdings" pitchFamily="2" charset="2"/>
              <a:buChar char="v"/>
            </a:pPr>
            <a:r>
              <a:rPr lang="zh-CN" altLang="en-US" sz="3200"/>
              <a:t>青壮年、女性多于男性</a:t>
            </a:r>
          </a:p>
          <a:p>
            <a:pPr>
              <a:lnSpc>
                <a:spcPct val="125000"/>
              </a:lnSpc>
              <a:buClr>
                <a:srgbClr val="FF0000"/>
              </a:buClr>
              <a:buFont typeface="Wingdings" pitchFamily="2" charset="2"/>
              <a:buChar char="v"/>
            </a:pPr>
            <a:r>
              <a:rPr lang="zh-CN" altLang="en-US" sz="3200"/>
              <a:t>肿块位于下颌角下方、胸锁乳突肌前方、可压缩、不痛、无粘连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影像学表现</a:t>
            </a:r>
          </a:p>
        </p:txBody>
      </p:sp>
      <p:sp>
        <p:nvSpPr>
          <p:cNvPr id="527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buClr>
                <a:schemeClr val="tx2"/>
              </a:buClr>
              <a:buFont typeface="Wingdings" pitchFamily="2" charset="2"/>
              <a:buChar char="v"/>
            </a:pPr>
            <a:r>
              <a:rPr lang="en-US" altLang="zh-CN"/>
              <a:t>X-</a:t>
            </a:r>
            <a:r>
              <a:rPr lang="zh-CN" altLang="en-US"/>
              <a:t>线：大多数未见异常，少数咽侧壁软组织肿块隆起</a:t>
            </a:r>
          </a:p>
          <a:p>
            <a:pPr>
              <a:lnSpc>
                <a:spcPct val="115000"/>
              </a:lnSpc>
              <a:buClr>
                <a:schemeClr val="tx2"/>
              </a:buClr>
              <a:buFont typeface="Wingdings" pitchFamily="2" charset="2"/>
              <a:buChar char="v"/>
            </a:pPr>
            <a:r>
              <a:rPr lang="zh-CN" altLang="en-US"/>
              <a:t>颈动脉造影：颈总动脉分叉有丰富的血管网、颈内、颈外分离</a:t>
            </a:r>
          </a:p>
          <a:p>
            <a:pPr>
              <a:lnSpc>
                <a:spcPct val="115000"/>
              </a:lnSpc>
              <a:buClr>
                <a:schemeClr val="tx2"/>
              </a:buClr>
              <a:buFont typeface="Wingdings" pitchFamily="2" charset="2"/>
              <a:buChar char="v"/>
            </a:pPr>
            <a:r>
              <a:rPr lang="zh-CN" altLang="en-US"/>
              <a:t>肿瘤位于颈动脉间隙、向咽侧壁突出，椭圆形软组织密度肿块、增强明显强化，</a:t>
            </a:r>
            <a:r>
              <a:rPr lang="en-US" altLang="zh-CN"/>
              <a:t>CTA—</a:t>
            </a:r>
            <a:r>
              <a:rPr lang="zh-CN" altLang="en-US"/>
              <a:t>颈内外动脉动脉之间距离增加呈杯口状特征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2418" name="Picture 2" descr="125"/>
          <p:cNvPicPr>
            <a:picLocks noChangeAspect="1" noChangeArrowheads="1"/>
          </p:cNvPicPr>
          <p:nvPr/>
        </p:nvPicPr>
        <p:blipFill>
          <a:blip r:embed="rId2"/>
          <a:srcRect l="12756" r="12756"/>
          <a:stretch>
            <a:fillRect/>
          </a:stretch>
        </p:blipFill>
        <p:spPr bwMode="auto">
          <a:xfrm>
            <a:off x="1066800" y="-34925"/>
            <a:ext cx="6932613" cy="685165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MRI</a:t>
            </a:r>
          </a:p>
        </p:txBody>
      </p:sp>
      <p:sp>
        <p:nvSpPr>
          <p:cNvPr id="528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45000"/>
              </a:lnSpc>
              <a:buClr>
                <a:schemeClr val="tx2"/>
              </a:buClr>
              <a:buSzTx/>
              <a:buFont typeface="Wingdings" pitchFamily="2" charset="2"/>
              <a:buChar char="v"/>
            </a:pPr>
            <a:r>
              <a:rPr lang="zh-CN" altLang="en-US"/>
              <a:t>冠状面和矢状面，可清楚显示肿瘤准确位置和外貌，</a:t>
            </a:r>
            <a:r>
              <a:rPr lang="en-US" altLang="zh-CN"/>
              <a:t>T1WI</a:t>
            </a:r>
            <a:r>
              <a:rPr lang="zh-CN" altLang="en-US"/>
              <a:t>中等信号、</a:t>
            </a:r>
            <a:r>
              <a:rPr lang="en-US" altLang="zh-CN"/>
              <a:t>T2WI</a:t>
            </a:r>
            <a:r>
              <a:rPr lang="zh-CN" altLang="en-US"/>
              <a:t>高信号，有条状迂曲的低信号 </a:t>
            </a:r>
          </a:p>
          <a:p>
            <a:pPr>
              <a:lnSpc>
                <a:spcPct val="145000"/>
              </a:lnSpc>
              <a:buClr>
                <a:schemeClr val="tx2"/>
              </a:buClr>
              <a:buSzTx/>
              <a:buFont typeface="Wingdings" pitchFamily="2" charset="2"/>
              <a:buChar char="v"/>
            </a:pPr>
            <a:r>
              <a:rPr lang="en-US" altLang="zh-CN"/>
              <a:t>Gd-DTPA</a:t>
            </a:r>
            <a:r>
              <a:rPr lang="zh-CN" altLang="en-US"/>
              <a:t>：有明显强化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颈动脉体瘤</a:t>
            </a:r>
            <a:br>
              <a:rPr lang="zh-CN" altLang="en-US"/>
            </a:br>
            <a:endParaRPr lang="zh-CN" altLang="en-US"/>
          </a:p>
        </p:txBody>
      </p:sp>
      <p:sp>
        <p:nvSpPr>
          <p:cNvPr id="43213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endParaRPr lang="zh-CN" altLang="zh-CN" sz="2400"/>
          </a:p>
        </p:txBody>
      </p:sp>
      <p:sp>
        <p:nvSpPr>
          <p:cNvPr id="432132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zh-CN" altLang="zh-CN" sz="2400"/>
          </a:p>
        </p:txBody>
      </p:sp>
      <p:pic>
        <p:nvPicPr>
          <p:cNvPr id="432133" name="Picture 5" descr="375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81200"/>
            <a:ext cx="4492625" cy="3949700"/>
          </a:xfrm>
          <a:prstGeom prst="rect">
            <a:avLst/>
          </a:prstGeom>
          <a:noFill/>
        </p:spPr>
      </p:pic>
      <p:pic>
        <p:nvPicPr>
          <p:cNvPr id="432134" name="Picture 6" descr="375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2057400"/>
            <a:ext cx="4419600" cy="38766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4834" name="Picture 2" descr="1"/>
          <p:cNvPicPr>
            <a:picLocks noChangeAspect="1" noChangeArrowheads="1"/>
          </p:cNvPicPr>
          <p:nvPr/>
        </p:nvPicPr>
        <p:blipFill>
          <a:blip r:embed="rId2"/>
          <a:srcRect l="28035" t="6641" r="19228" b="11328"/>
          <a:stretch>
            <a:fillRect/>
          </a:stretch>
        </p:blipFill>
        <p:spPr bwMode="auto">
          <a:xfrm>
            <a:off x="2667000" y="609600"/>
            <a:ext cx="4572000" cy="5334000"/>
          </a:xfrm>
          <a:prstGeom prst="rect">
            <a:avLst/>
          </a:prstGeom>
          <a:noFill/>
        </p:spPr>
      </p:pic>
      <p:pic>
        <p:nvPicPr>
          <p:cNvPr id="504835" name="Picture 3" descr="2"/>
          <p:cNvPicPr>
            <a:picLocks noChangeAspect="1" noChangeArrowheads="1"/>
          </p:cNvPicPr>
          <p:nvPr/>
        </p:nvPicPr>
        <p:blipFill>
          <a:blip r:embed="rId3"/>
          <a:srcRect l="25398" t="6641" r="19228" b="11328"/>
          <a:stretch>
            <a:fillRect/>
          </a:stretch>
        </p:blipFill>
        <p:spPr bwMode="auto">
          <a:xfrm>
            <a:off x="2438400" y="609600"/>
            <a:ext cx="4800600" cy="5334000"/>
          </a:xfrm>
          <a:prstGeom prst="rect">
            <a:avLst/>
          </a:prstGeom>
          <a:noFill/>
        </p:spPr>
      </p:pic>
      <p:pic>
        <p:nvPicPr>
          <p:cNvPr id="504836" name="Picture 4" descr="3"/>
          <p:cNvPicPr>
            <a:picLocks noChangeAspect="1" noChangeArrowheads="1"/>
          </p:cNvPicPr>
          <p:nvPr/>
        </p:nvPicPr>
        <p:blipFill>
          <a:blip r:embed="rId4"/>
          <a:srcRect l="25398" t="7813" r="15712"/>
          <a:stretch>
            <a:fillRect/>
          </a:stretch>
        </p:blipFill>
        <p:spPr bwMode="auto">
          <a:xfrm>
            <a:off x="2362200" y="457200"/>
            <a:ext cx="5105400" cy="5994400"/>
          </a:xfrm>
          <a:prstGeom prst="rect">
            <a:avLst/>
          </a:prstGeom>
          <a:noFill/>
        </p:spPr>
      </p:pic>
      <p:pic>
        <p:nvPicPr>
          <p:cNvPr id="504837" name="Picture 5" descr="4"/>
          <p:cNvPicPr>
            <a:picLocks noChangeAspect="1" noChangeArrowheads="1"/>
          </p:cNvPicPr>
          <p:nvPr/>
        </p:nvPicPr>
        <p:blipFill>
          <a:blip r:embed="rId5"/>
          <a:srcRect l="27156" t="10156" r="17470" b="4297"/>
          <a:stretch>
            <a:fillRect/>
          </a:stretch>
        </p:blipFill>
        <p:spPr bwMode="auto">
          <a:xfrm>
            <a:off x="2590800" y="838200"/>
            <a:ext cx="4800600" cy="5562600"/>
          </a:xfrm>
          <a:prstGeom prst="rect">
            <a:avLst/>
          </a:prstGeom>
          <a:noFill/>
        </p:spPr>
      </p:pic>
      <p:pic>
        <p:nvPicPr>
          <p:cNvPr id="504838" name="Picture 6" descr="6"/>
          <p:cNvPicPr>
            <a:picLocks noChangeAspect="1" noChangeArrowheads="1"/>
          </p:cNvPicPr>
          <p:nvPr/>
        </p:nvPicPr>
        <p:blipFill>
          <a:blip r:embed="rId6"/>
          <a:srcRect l="26277" t="11328" r="20985" b="4297"/>
          <a:stretch>
            <a:fillRect/>
          </a:stretch>
        </p:blipFill>
        <p:spPr bwMode="auto">
          <a:xfrm>
            <a:off x="2514600" y="914400"/>
            <a:ext cx="4572000" cy="5486400"/>
          </a:xfrm>
          <a:prstGeom prst="rect">
            <a:avLst/>
          </a:prstGeom>
          <a:noFill/>
        </p:spPr>
      </p:pic>
      <p:pic>
        <p:nvPicPr>
          <p:cNvPr id="504839" name="Picture 7" descr="7"/>
          <p:cNvPicPr>
            <a:picLocks noChangeAspect="1" noChangeArrowheads="1"/>
          </p:cNvPicPr>
          <p:nvPr/>
        </p:nvPicPr>
        <p:blipFill>
          <a:blip r:embed="rId7"/>
          <a:srcRect l="23640" r="18349"/>
          <a:stretch>
            <a:fillRect/>
          </a:stretch>
        </p:blipFill>
        <p:spPr bwMode="auto">
          <a:xfrm>
            <a:off x="2133600" y="0"/>
            <a:ext cx="5029200" cy="6502400"/>
          </a:xfrm>
          <a:prstGeom prst="rect">
            <a:avLst/>
          </a:prstGeom>
          <a:noFill/>
        </p:spPr>
      </p:pic>
      <p:pic>
        <p:nvPicPr>
          <p:cNvPr id="504840" name="Picture 8" descr="8"/>
          <p:cNvPicPr>
            <a:picLocks noChangeAspect="1" noChangeArrowheads="1"/>
          </p:cNvPicPr>
          <p:nvPr/>
        </p:nvPicPr>
        <p:blipFill>
          <a:blip r:embed="rId8"/>
          <a:srcRect l="25398" t="11328" r="20107" b="4297"/>
          <a:stretch>
            <a:fillRect/>
          </a:stretch>
        </p:blipFill>
        <p:spPr bwMode="auto">
          <a:xfrm>
            <a:off x="2438400" y="914400"/>
            <a:ext cx="4724400" cy="5486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48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48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048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048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048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048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048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048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048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048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7" dur="500"/>
                                        <p:tgtEl>
                                          <p:spTgt spid="504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>
                <a:latin typeface="宋体" pitchFamily="2" charset="-122"/>
              </a:rPr>
              <a:t>颈淋巴结炎</a:t>
            </a:r>
          </a:p>
        </p:txBody>
      </p:sp>
      <p:sp>
        <p:nvSpPr>
          <p:cNvPr id="545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rgbClr val="FF6600"/>
              </a:buClr>
              <a:buFont typeface="Wingdings" pitchFamily="2" charset="2"/>
              <a:buChar char="ü"/>
            </a:pPr>
            <a:r>
              <a:rPr lang="zh-CN" altLang="en-US" sz="3200">
                <a:latin typeface="宋体" pitchFamily="2" charset="-122"/>
              </a:rPr>
              <a:t>多见于头颈部各组织器官炎症感染时，可引起引流淋巴结增大</a:t>
            </a:r>
          </a:p>
          <a:p>
            <a:pPr>
              <a:buClr>
                <a:srgbClr val="FF6600"/>
              </a:buClr>
              <a:buFont typeface="Wingdings" pitchFamily="2" charset="2"/>
              <a:buChar char="ü"/>
            </a:pPr>
            <a:r>
              <a:rPr lang="zh-CN" altLang="en-US" sz="3200">
                <a:latin typeface="宋体" pitchFamily="2" charset="-122"/>
              </a:rPr>
              <a:t>多见于颌下及颞下淋巴结，有压痛，可活动</a:t>
            </a:r>
          </a:p>
          <a:p>
            <a:pPr>
              <a:buClr>
                <a:srgbClr val="FF6600"/>
              </a:buClr>
              <a:buFont typeface="Wingdings" pitchFamily="2" charset="2"/>
              <a:buChar char="ü"/>
            </a:pPr>
            <a:r>
              <a:rPr lang="zh-CN" altLang="en-US" sz="3200">
                <a:latin typeface="宋体" pitchFamily="2" charset="-122"/>
              </a:rPr>
              <a:t>炎症及结核所致淋巴结增大，一般可通过临床症状及体征可作出诊断</a:t>
            </a:r>
            <a:r>
              <a:rPr lang="zh-CN" altLang="en-US" sz="3200"/>
              <a:t> 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latin typeface="宋体" pitchFamily="2" charset="-122"/>
              </a:rPr>
              <a:t>CT</a:t>
            </a:r>
            <a:r>
              <a:rPr lang="zh-CN" altLang="en-US">
                <a:latin typeface="宋体" pitchFamily="2" charset="-122"/>
              </a:rPr>
              <a:t>表现：</a:t>
            </a:r>
          </a:p>
        </p:txBody>
      </p:sp>
      <p:sp>
        <p:nvSpPr>
          <p:cNvPr id="546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25000"/>
              </a:lnSpc>
              <a:buFont typeface="Wingdings" pitchFamily="2" charset="2"/>
              <a:buNone/>
            </a:pPr>
            <a:r>
              <a:rPr lang="en-US" altLang="zh-CN">
                <a:latin typeface="宋体" pitchFamily="2" charset="-122"/>
              </a:rPr>
              <a:t>①</a:t>
            </a:r>
            <a:r>
              <a:rPr lang="zh-CN" altLang="en-US">
                <a:latin typeface="宋体" pitchFamily="2" charset="-122"/>
              </a:rPr>
              <a:t>肿大的淋巴结呈多发的均匀性、实质性软组织肿块，边界清楚。</a:t>
            </a:r>
          </a:p>
          <a:p>
            <a:pPr>
              <a:lnSpc>
                <a:spcPct val="125000"/>
              </a:lnSpc>
              <a:buFont typeface="Wingdings" pitchFamily="2" charset="2"/>
              <a:buNone/>
            </a:pPr>
            <a:r>
              <a:rPr lang="zh-CN" altLang="en-US">
                <a:latin typeface="宋体" pitchFamily="2" charset="-122"/>
              </a:rPr>
              <a:t>②若结节内有边缘不规则低密度区及钙化，应考虑结核干酪坏死可能。</a:t>
            </a:r>
          </a:p>
          <a:p>
            <a:pPr>
              <a:lnSpc>
                <a:spcPct val="125000"/>
              </a:lnSpc>
              <a:buFont typeface="Wingdings" pitchFamily="2" charset="2"/>
              <a:buNone/>
            </a:pPr>
            <a:r>
              <a:rPr lang="zh-CN" altLang="en-US">
                <a:latin typeface="宋体" pitchFamily="2" charset="-122"/>
              </a:rPr>
              <a:t>③增强扫描：淋巴结可环形强化。</a:t>
            </a:r>
          </a:p>
          <a:p>
            <a:pPr>
              <a:lnSpc>
                <a:spcPct val="125000"/>
              </a:lnSpc>
              <a:buFont typeface="Wingdings" pitchFamily="2" charset="2"/>
              <a:buNone/>
            </a:pPr>
            <a:r>
              <a:rPr lang="zh-CN" altLang="en-US">
                <a:latin typeface="宋体" pitchFamily="2" charset="-122"/>
              </a:rPr>
              <a:t>④形态大多为椭圆形。</a:t>
            </a:r>
            <a:r>
              <a:rPr lang="zh-CN" altLang="en-US"/>
              <a:t> 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颈部淋巴结炎</a:t>
            </a:r>
          </a:p>
        </p:txBody>
      </p:sp>
      <p:pic>
        <p:nvPicPr>
          <p:cNvPr id="547843" name="Picture 3" descr="9961013（2）"/>
          <p:cNvPicPr preferRelativeResize="0">
            <a:picLocks noGrp="1" noChangeArrowheads="1"/>
          </p:cNvPicPr>
          <p:nvPr>
            <p:ph type="body" idx="1"/>
          </p:nvPr>
        </p:nvPicPr>
        <p:blipFill>
          <a:blip r:embed="rId2">
            <a:lum bright="12000"/>
          </a:blip>
          <a:srcRect r="5882"/>
          <a:stretch>
            <a:fillRect/>
          </a:stretch>
        </p:blipFill>
        <p:spPr>
          <a:xfrm>
            <a:off x="381000" y="1828800"/>
            <a:ext cx="4191000" cy="4114800"/>
          </a:xfrm>
          <a:noFill/>
          <a:ln/>
        </p:spPr>
      </p:pic>
      <p:pic>
        <p:nvPicPr>
          <p:cNvPr id="547844" name="Picture 4" descr="9961013（3）"/>
          <p:cNvPicPr preferRelativeResize="0">
            <a:picLocks noChangeArrowheads="1"/>
          </p:cNvPicPr>
          <p:nvPr/>
        </p:nvPicPr>
        <p:blipFill>
          <a:blip r:embed="rId3">
            <a:lum bright="18000"/>
          </a:blip>
          <a:srcRect l="9091"/>
          <a:stretch>
            <a:fillRect/>
          </a:stretch>
        </p:blipFill>
        <p:spPr bwMode="auto">
          <a:xfrm>
            <a:off x="4572000" y="1828800"/>
            <a:ext cx="4191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86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颈淋巴结炎</a:t>
            </a:r>
          </a:p>
        </p:txBody>
      </p:sp>
      <p:sp>
        <p:nvSpPr>
          <p:cNvPr id="548867" name="Rectangle 1027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endParaRPr lang="zh-CN" altLang="zh-CN" sz="2400"/>
          </a:p>
        </p:txBody>
      </p:sp>
      <p:sp>
        <p:nvSpPr>
          <p:cNvPr id="548868" name="Rectangle 1028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zh-CN" altLang="zh-CN" sz="2400"/>
          </a:p>
        </p:txBody>
      </p:sp>
      <p:pic>
        <p:nvPicPr>
          <p:cNvPr id="548869" name="Picture 1029" descr="1"/>
          <p:cNvPicPr>
            <a:picLocks noChangeAspect="1" noChangeArrowheads="1"/>
          </p:cNvPicPr>
          <p:nvPr/>
        </p:nvPicPr>
        <p:blipFill>
          <a:blip r:embed="rId2"/>
          <a:srcRect l="28914" t="8984" r="23622" b="12500"/>
          <a:stretch>
            <a:fillRect/>
          </a:stretch>
        </p:blipFill>
        <p:spPr bwMode="auto">
          <a:xfrm>
            <a:off x="4783138" y="1447800"/>
            <a:ext cx="4360862" cy="5410200"/>
          </a:xfrm>
          <a:prstGeom prst="rect">
            <a:avLst/>
          </a:prstGeom>
          <a:noFill/>
        </p:spPr>
      </p:pic>
      <p:pic>
        <p:nvPicPr>
          <p:cNvPr id="548870" name="Picture 1030" descr="6"/>
          <p:cNvPicPr>
            <a:picLocks noChangeAspect="1" noChangeArrowheads="1"/>
          </p:cNvPicPr>
          <p:nvPr/>
        </p:nvPicPr>
        <p:blipFill>
          <a:blip r:embed="rId3"/>
          <a:srcRect l="22762" t="4297" r="15712" b="4297"/>
          <a:stretch>
            <a:fillRect/>
          </a:stretch>
        </p:blipFill>
        <p:spPr bwMode="auto">
          <a:xfrm>
            <a:off x="0" y="1524000"/>
            <a:ext cx="4786313" cy="533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>
                <a:latin typeface="宋体" pitchFamily="2" charset="-122"/>
              </a:rPr>
              <a:t>颈部淋巴结结核</a:t>
            </a:r>
          </a:p>
        </p:txBody>
      </p:sp>
      <p:sp>
        <p:nvSpPr>
          <p:cNvPr id="540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71600" y="1981200"/>
            <a:ext cx="7239000" cy="28956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zh-CN" altLang="en-US" sz="3200">
                <a:latin typeface="宋体" pitchFamily="2" charset="-122"/>
              </a:rPr>
              <a:t>是结核肺外感染的一种表现</a:t>
            </a:r>
          </a:p>
          <a:p>
            <a:pPr>
              <a:buFont typeface="Wingdings" pitchFamily="2" charset="2"/>
              <a:buNone/>
            </a:pPr>
            <a:r>
              <a:rPr lang="zh-CN" altLang="en-US" sz="3200">
                <a:latin typeface="宋体" pitchFamily="2" charset="-122"/>
              </a:rPr>
              <a:t>可发生于一侧或两侧，以一侧多见</a:t>
            </a:r>
          </a:p>
          <a:p>
            <a:pPr>
              <a:buClr>
                <a:srgbClr val="FF6600"/>
              </a:buClr>
              <a:buFont typeface="Wingdings" pitchFamily="2" charset="2"/>
              <a:buNone/>
            </a:pPr>
            <a:r>
              <a:rPr lang="zh-CN" altLang="en-US" sz="3200">
                <a:latin typeface="宋体" pitchFamily="2" charset="-122"/>
              </a:rPr>
              <a:t>结核中毒症状，结核菌素试验强阳性</a:t>
            </a:r>
          </a:p>
          <a:p>
            <a:pPr>
              <a:buClr>
                <a:srgbClr val="FF6600"/>
              </a:buClr>
              <a:buFont typeface="Wingdings" pitchFamily="2" charset="2"/>
              <a:buNone/>
            </a:pPr>
            <a:r>
              <a:rPr lang="zh-CN" altLang="en-US" sz="3200">
                <a:latin typeface="宋体" pitchFamily="2" charset="-122"/>
              </a:rPr>
              <a:t>多为年轻人</a:t>
            </a:r>
          </a:p>
          <a:p>
            <a:pPr>
              <a:buClr>
                <a:srgbClr val="FF6600"/>
              </a:buClr>
              <a:buFont typeface="Wingdings" pitchFamily="2" charset="2"/>
              <a:buNone/>
            </a:pPr>
            <a:endParaRPr lang="en-US" altLang="zh-CN" sz="3200">
              <a:latin typeface="宋体" pitchFamily="2" charset="-122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5400">
                <a:solidFill>
                  <a:srgbClr val="FF0000"/>
                </a:solidFill>
                <a:latin typeface="宋体" pitchFamily="2" charset="-122"/>
              </a:rPr>
              <a:t>病理上分为四型</a:t>
            </a:r>
          </a:p>
        </p:txBody>
      </p:sp>
      <p:sp>
        <p:nvSpPr>
          <p:cNvPr id="541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20000"/>
              </a:lnSpc>
              <a:buClr>
                <a:srgbClr val="FF0000"/>
              </a:buClr>
              <a:buFont typeface="Wingdings" pitchFamily="2" charset="2"/>
              <a:buChar char="v"/>
            </a:pPr>
            <a:r>
              <a:rPr lang="zh-CN" altLang="en-US" sz="3200">
                <a:latin typeface="宋体" pitchFamily="2" charset="-122"/>
              </a:rPr>
              <a:t>一型为结核结节性肉芽肿形成；</a:t>
            </a:r>
          </a:p>
          <a:p>
            <a:pPr>
              <a:lnSpc>
                <a:spcPct val="120000"/>
              </a:lnSpc>
              <a:buClr>
                <a:srgbClr val="FF0000"/>
              </a:buClr>
              <a:buFont typeface="Wingdings" pitchFamily="2" charset="2"/>
              <a:buChar char="v"/>
            </a:pPr>
            <a:r>
              <a:rPr lang="zh-CN" altLang="en-US" sz="3200">
                <a:latin typeface="宋体" pitchFamily="2" charset="-122"/>
              </a:rPr>
              <a:t>二型为受累的淋巴结干酪样坏死；</a:t>
            </a:r>
          </a:p>
          <a:p>
            <a:pPr>
              <a:lnSpc>
                <a:spcPct val="120000"/>
              </a:lnSpc>
              <a:buClr>
                <a:srgbClr val="FF0000"/>
              </a:buClr>
              <a:buFont typeface="Wingdings" pitchFamily="2" charset="2"/>
              <a:buChar char="v"/>
            </a:pPr>
            <a:r>
              <a:rPr lang="zh-CN" altLang="en-US" sz="3200">
                <a:latin typeface="宋体" pitchFamily="2" charset="-122"/>
              </a:rPr>
              <a:t>三型为淋巴结包膜坏死，淋巴结相互粘连，伴有淋巴结周围炎；</a:t>
            </a:r>
          </a:p>
          <a:p>
            <a:pPr>
              <a:lnSpc>
                <a:spcPct val="120000"/>
              </a:lnSpc>
              <a:buClr>
                <a:srgbClr val="FF0000"/>
              </a:buClr>
              <a:buFont typeface="Wingdings" pitchFamily="2" charset="2"/>
              <a:buChar char="v"/>
            </a:pPr>
            <a:r>
              <a:rPr lang="zh-CN" altLang="en-US" sz="3200">
                <a:latin typeface="宋体" pitchFamily="2" charset="-122"/>
              </a:rPr>
              <a:t>四型为干酪样物质破溃进入周围组织，形成融合的脓腔，破溃后形成窦道。</a:t>
            </a:r>
            <a:r>
              <a:rPr lang="zh-CN" altLang="en-US"/>
              <a:t> </a:t>
            </a:r>
          </a:p>
          <a:p>
            <a:endParaRPr lang="en-US" altLang="zh-CN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>
                <a:latin typeface="宋体" pitchFamily="2" charset="-122"/>
              </a:rPr>
              <a:t>颈部淋巴结结核</a:t>
            </a:r>
          </a:p>
        </p:txBody>
      </p:sp>
      <p:sp>
        <p:nvSpPr>
          <p:cNvPr id="542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30000"/>
              </a:lnSpc>
              <a:buClr>
                <a:srgbClr val="FF66CC"/>
              </a:buClr>
              <a:buFont typeface="Wingdings" pitchFamily="2" charset="2"/>
              <a:buChar char="v"/>
            </a:pPr>
            <a:r>
              <a:rPr lang="zh-CN" altLang="en-US" sz="3200">
                <a:latin typeface="宋体" pitchFamily="2" charset="-122"/>
              </a:rPr>
              <a:t>颈部淋巴结结核以三型为多见，临床上以颈部肿物就诊，有压痛，偶有发热</a:t>
            </a:r>
            <a:r>
              <a:rPr lang="zh-CN" altLang="en-US" sz="3200"/>
              <a:t> </a:t>
            </a:r>
          </a:p>
          <a:p>
            <a:pPr>
              <a:lnSpc>
                <a:spcPct val="130000"/>
              </a:lnSpc>
              <a:buClr>
                <a:srgbClr val="FF66CC"/>
              </a:buClr>
              <a:buFont typeface="Wingdings" pitchFamily="2" charset="2"/>
              <a:buChar char="v"/>
            </a:pPr>
            <a:r>
              <a:rPr lang="zh-CN" altLang="en-US" sz="3200">
                <a:latin typeface="宋体" pitchFamily="2" charset="-122"/>
              </a:rPr>
              <a:t>胸锁乳突肌前或后方多个软组织密度影，边缘密度高于中心，增强后边缘强化，不强化部分提示干酪样坏死存在，且多个环形强化灶可融合在一起</a:t>
            </a:r>
            <a:r>
              <a:rPr lang="zh-CN" altLang="en-US" sz="3200"/>
              <a:t>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42" name="Picture 2" descr="150"/>
          <p:cNvPicPr>
            <a:picLocks noChangeAspect="1" noChangeArrowheads="1"/>
          </p:cNvPicPr>
          <p:nvPr/>
        </p:nvPicPr>
        <p:blipFill>
          <a:blip r:embed="rId2">
            <a:lum bright="12000"/>
          </a:blip>
          <a:srcRect l="15572" t="1912" r="13681" b="4483"/>
          <a:stretch>
            <a:fillRect/>
          </a:stretch>
        </p:blipFill>
        <p:spPr bwMode="auto">
          <a:xfrm>
            <a:off x="992188" y="12700"/>
            <a:ext cx="7085012" cy="6899275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746" name="Rectangle 205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>
                <a:ea typeface="黑体" pitchFamily="2" charset="-122"/>
              </a:rPr>
              <a:t>结核性肉芽肿</a:t>
            </a:r>
            <a:r>
              <a:rPr lang="zh-CN" altLang="en-US"/>
              <a:t> </a:t>
            </a:r>
          </a:p>
        </p:txBody>
      </p:sp>
      <p:pic>
        <p:nvPicPr>
          <p:cNvPr id="543747" name="Picture 2051" descr="luoxiaoqiang2"/>
          <p:cNvPicPr preferRelativeResize="0">
            <a:picLocks noGrp="1" noChangeArrowheads="1"/>
          </p:cNvPicPr>
          <p:nvPr>
            <p:ph type="body" sz="half" idx="1"/>
          </p:nvPr>
        </p:nvPicPr>
        <p:blipFill>
          <a:blip r:embed="rId2">
            <a:lum bright="-18000" contrast="30000"/>
          </a:blip>
          <a:srcRect l="10001" r="6000"/>
          <a:stretch>
            <a:fillRect/>
          </a:stretch>
        </p:blipFill>
        <p:spPr>
          <a:xfrm>
            <a:off x="0" y="1752600"/>
            <a:ext cx="4572000" cy="4495800"/>
          </a:xfrm>
          <a:noFill/>
          <a:ln/>
        </p:spPr>
      </p:pic>
      <p:pic>
        <p:nvPicPr>
          <p:cNvPr id="543748" name="Picture 2052" descr="luoxiaoqiang3"/>
          <p:cNvPicPr preferRelativeResize="0">
            <a:picLocks noGrp="1" noChangeArrowheads="1"/>
          </p:cNvPicPr>
          <p:nvPr>
            <p:ph type="body" sz="half" idx="2"/>
          </p:nvPr>
        </p:nvPicPr>
        <p:blipFill>
          <a:blip r:embed="rId3">
            <a:lum bright="-18000" contrast="30000"/>
          </a:blip>
          <a:srcRect l="10001" r="10001"/>
          <a:stretch>
            <a:fillRect/>
          </a:stretch>
        </p:blipFill>
        <p:spPr>
          <a:xfrm>
            <a:off x="4495800" y="1752600"/>
            <a:ext cx="4648200" cy="4572000"/>
          </a:xfrm>
          <a:noFill/>
          <a:ln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77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颈淋巴结结核</a:t>
            </a:r>
          </a:p>
        </p:txBody>
      </p:sp>
      <p:sp>
        <p:nvSpPr>
          <p:cNvPr id="544771" name="Rectangle 1027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endParaRPr lang="zh-CN" altLang="zh-CN" sz="2400"/>
          </a:p>
        </p:txBody>
      </p:sp>
      <p:sp>
        <p:nvSpPr>
          <p:cNvPr id="544772" name="Rectangle 1028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zh-CN" altLang="zh-CN" sz="2400"/>
          </a:p>
        </p:txBody>
      </p:sp>
      <p:pic>
        <p:nvPicPr>
          <p:cNvPr id="544773" name="Picture 1029" descr="379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81200"/>
            <a:ext cx="4529138" cy="3502025"/>
          </a:xfrm>
          <a:prstGeom prst="rect">
            <a:avLst/>
          </a:prstGeom>
          <a:noFill/>
        </p:spPr>
      </p:pic>
      <p:pic>
        <p:nvPicPr>
          <p:cNvPr id="544774" name="Picture 1030" descr="379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2057400"/>
            <a:ext cx="4495800" cy="34750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非何杰金淋巴瘤</a:t>
            </a:r>
          </a:p>
        </p:txBody>
      </p:sp>
      <p:sp>
        <p:nvSpPr>
          <p:cNvPr id="492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rgbClr val="FF0000"/>
              </a:buClr>
              <a:buFont typeface="Wingdings" pitchFamily="2" charset="2"/>
              <a:buChar char="v"/>
            </a:pPr>
            <a:r>
              <a:rPr lang="zh-CN" altLang="en-US" sz="3200"/>
              <a:t>原发于淋巴结的恶性肿瘤</a:t>
            </a:r>
          </a:p>
          <a:p>
            <a:pPr>
              <a:buClr>
                <a:srgbClr val="FF0000"/>
              </a:buClr>
              <a:buFont typeface="Wingdings" pitchFamily="2" charset="2"/>
              <a:buChar char="v"/>
            </a:pPr>
            <a:r>
              <a:rPr lang="zh-CN" altLang="en-US" sz="3200"/>
              <a:t>青年人颈部淋巴结肿大</a:t>
            </a:r>
          </a:p>
          <a:p>
            <a:pPr>
              <a:buClr>
                <a:srgbClr val="FF0000"/>
              </a:buClr>
              <a:buFont typeface="Wingdings" pitchFamily="2" charset="2"/>
              <a:buChar char="v"/>
            </a:pPr>
            <a:r>
              <a:rPr lang="zh-CN" altLang="en-US" sz="3200"/>
              <a:t>以双侧多发</a:t>
            </a:r>
          </a:p>
          <a:p>
            <a:pPr>
              <a:buClr>
                <a:srgbClr val="FF0000"/>
              </a:buClr>
              <a:buFont typeface="Wingdings" pitchFamily="2" charset="2"/>
              <a:buChar char="v"/>
            </a:pPr>
            <a:r>
              <a:rPr lang="zh-CN" altLang="en-US" sz="3200"/>
              <a:t>病灶稍硬、无压痛、可推动，相互融合、生长迅速</a:t>
            </a:r>
          </a:p>
          <a:p>
            <a:pPr>
              <a:buClr>
                <a:srgbClr val="FF0000"/>
              </a:buClr>
              <a:buFont typeface="Wingdings" pitchFamily="2" charset="2"/>
              <a:buChar char="v"/>
            </a:pPr>
            <a:r>
              <a:rPr lang="zh-CN" altLang="en-US" sz="3200"/>
              <a:t>不规则发热、消瘦、肝脾肿大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>
                <a:latin typeface="宋体" pitchFamily="2" charset="-122"/>
              </a:rPr>
              <a:t>淋巴瘤</a:t>
            </a:r>
          </a:p>
        </p:txBody>
      </p:sp>
      <p:sp>
        <p:nvSpPr>
          <p:cNvPr id="529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35000"/>
              </a:lnSpc>
              <a:buClr>
                <a:schemeClr val="tx2"/>
              </a:buClr>
              <a:buSzTx/>
              <a:buFont typeface="Wingdings" pitchFamily="2" charset="2"/>
              <a:buChar char="ü"/>
            </a:pPr>
            <a:r>
              <a:rPr lang="en-US" altLang="zh-CN">
                <a:latin typeface="宋体" pitchFamily="2" charset="-122"/>
              </a:rPr>
              <a:t>  </a:t>
            </a:r>
            <a:r>
              <a:rPr lang="zh-CN" altLang="en-US" sz="3200">
                <a:latin typeface="宋体" pitchFamily="2" charset="-122"/>
              </a:rPr>
              <a:t>常为单侧，亦可</a:t>
            </a:r>
            <a:r>
              <a:rPr lang="zh-CN" altLang="en-US" sz="3200"/>
              <a:t>呈双侧</a:t>
            </a:r>
          </a:p>
          <a:p>
            <a:pPr>
              <a:lnSpc>
                <a:spcPct val="135000"/>
              </a:lnSpc>
              <a:buClr>
                <a:schemeClr val="tx2"/>
              </a:buClr>
              <a:buSzTx/>
              <a:buFont typeface="Wingdings" pitchFamily="2" charset="2"/>
              <a:buChar char="ü"/>
            </a:pPr>
            <a:r>
              <a:rPr lang="zh-CN" altLang="en-US" sz="3200"/>
              <a:t>   淋巴结增大呈均匀密度，不发生坏死液化，，</a:t>
            </a:r>
          </a:p>
          <a:p>
            <a:pPr>
              <a:lnSpc>
                <a:spcPct val="135000"/>
              </a:lnSpc>
              <a:buClr>
                <a:schemeClr val="tx2"/>
              </a:buClr>
              <a:buSzTx/>
              <a:buFont typeface="Wingdings" pitchFamily="2" charset="2"/>
              <a:buChar char="ü"/>
            </a:pPr>
            <a:r>
              <a:rPr lang="zh-CN" altLang="en-US" sz="3200"/>
              <a:t>  易融合成团，轻度强化。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右颈非何金淋巴瘤</a:t>
            </a:r>
          </a:p>
        </p:txBody>
      </p:sp>
      <p:sp>
        <p:nvSpPr>
          <p:cNvPr id="43417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endParaRPr lang="zh-CN" altLang="zh-CN" sz="2400"/>
          </a:p>
        </p:txBody>
      </p:sp>
      <p:sp>
        <p:nvSpPr>
          <p:cNvPr id="434180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zh-CN" altLang="zh-CN" sz="2400"/>
          </a:p>
        </p:txBody>
      </p:sp>
      <p:pic>
        <p:nvPicPr>
          <p:cNvPr id="434181" name="Picture 5" descr="377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81200"/>
            <a:ext cx="4610100" cy="4098925"/>
          </a:xfrm>
          <a:prstGeom prst="rect">
            <a:avLst/>
          </a:prstGeom>
          <a:noFill/>
        </p:spPr>
      </p:pic>
      <p:pic>
        <p:nvPicPr>
          <p:cNvPr id="434182" name="Picture 6" descr="377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2057400"/>
            <a:ext cx="4419600" cy="3930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淋巴瘤</a:t>
            </a:r>
            <a:br>
              <a:rPr lang="zh-CN" altLang="en-US"/>
            </a:br>
            <a:endParaRPr lang="zh-CN" altLang="en-US"/>
          </a:p>
        </p:txBody>
      </p:sp>
      <p:sp>
        <p:nvSpPr>
          <p:cNvPr id="530435" name="Rectangle 1027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endParaRPr lang="zh-CN" altLang="zh-CN" sz="2400"/>
          </a:p>
        </p:txBody>
      </p:sp>
      <p:sp>
        <p:nvSpPr>
          <p:cNvPr id="530436" name="Rectangle 1028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zh-CN" altLang="zh-CN" sz="2400"/>
          </a:p>
        </p:txBody>
      </p:sp>
      <p:pic>
        <p:nvPicPr>
          <p:cNvPr id="530437" name="Picture 1029" descr="2"/>
          <p:cNvPicPr>
            <a:picLocks noChangeAspect="1" noChangeArrowheads="1"/>
          </p:cNvPicPr>
          <p:nvPr/>
        </p:nvPicPr>
        <p:blipFill>
          <a:blip r:embed="rId2"/>
          <a:srcRect l="25398" t="14844" r="26259" b="11328"/>
          <a:stretch>
            <a:fillRect/>
          </a:stretch>
        </p:blipFill>
        <p:spPr bwMode="auto">
          <a:xfrm>
            <a:off x="0" y="1600200"/>
            <a:ext cx="4191000" cy="4800600"/>
          </a:xfrm>
          <a:prstGeom prst="rect">
            <a:avLst/>
          </a:prstGeom>
          <a:noFill/>
        </p:spPr>
      </p:pic>
      <p:pic>
        <p:nvPicPr>
          <p:cNvPr id="530438" name="Picture 1030" descr="2"/>
          <p:cNvPicPr>
            <a:picLocks noChangeAspect="1" noChangeArrowheads="1"/>
          </p:cNvPicPr>
          <p:nvPr/>
        </p:nvPicPr>
        <p:blipFill>
          <a:blip r:embed="rId3"/>
          <a:srcRect l="17488" t="27734" r="13074" b="7813"/>
          <a:stretch>
            <a:fillRect/>
          </a:stretch>
        </p:blipFill>
        <p:spPr bwMode="auto">
          <a:xfrm>
            <a:off x="4191000" y="2057400"/>
            <a:ext cx="4724400" cy="4191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颈淋巴结转移癌</a:t>
            </a:r>
          </a:p>
        </p:txBody>
      </p:sp>
      <p:sp>
        <p:nvSpPr>
          <p:cNvPr id="491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chemeClr val="tx2"/>
              </a:buClr>
              <a:buFont typeface="Wingdings" pitchFamily="2" charset="2"/>
              <a:buChar char="v"/>
            </a:pPr>
            <a:r>
              <a:rPr lang="en-US" altLang="zh-CN"/>
              <a:t>20%</a:t>
            </a:r>
            <a:r>
              <a:rPr lang="zh-CN" altLang="en-US"/>
              <a:t>为原发肿瘤</a:t>
            </a:r>
          </a:p>
          <a:p>
            <a:pPr>
              <a:buClr>
                <a:schemeClr val="tx2"/>
              </a:buClr>
              <a:buFont typeface="Wingdings" pitchFamily="2" charset="2"/>
              <a:buChar char="v"/>
            </a:pPr>
            <a:r>
              <a:rPr lang="en-US" altLang="zh-CN"/>
              <a:t>80%</a:t>
            </a:r>
            <a:r>
              <a:rPr lang="zh-CN" altLang="en-US"/>
              <a:t>为转移：</a:t>
            </a:r>
            <a:r>
              <a:rPr lang="en-US" altLang="zh-CN"/>
              <a:t>80%</a:t>
            </a:r>
            <a:r>
              <a:rPr lang="zh-CN" altLang="en-US"/>
              <a:t>头颈部恶性肿瘤，</a:t>
            </a:r>
            <a:r>
              <a:rPr lang="en-US" altLang="zh-CN"/>
              <a:t>20%</a:t>
            </a:r>
            <a:r>
              <a:rPr lang="zh-CN" altLang="en-US"/>
              <a:t>胸腹部肿瘤</a:t>
            </a:r>
          </a:p>
          <a:p>
            <a:pPr>
              <a:buClr>
                <a:schemeClr val="tx2"/>
              </a:buClr>
              <a:buFont typeface="Wingdings" pitchFamily="2" charset="2"/>
              <a:buChar char="v"/>
            </a:pPr>
            <a:r>
              <a:rPr lang="zh-CN" altLang="en-US"/>
              <a:t>鳞状细胞癌：口腔、鼻窦、喉、咽</a:t>
            </a:r>
          </a:p>
          <a:p>
            <a:pPr>
              <a:buClr>
                <a:schemeClr val="tx2"/>
              </a:buClr>
              <a:buFont typeface="Wingdings" pitchFamily="2" charset="2"/>
              <a:buChar char="v"/>
            </a:pPr>
            <a:r>
              <a:rPr lang="zh-CN" altLang="en-US"/>
              <a:t>腺癌：甲状腺、涎腺、鼻腔</a:t>
            </a:r>
          </a:p>
          <a:p>
            <a:pPr>
              <a:buClr>
                <a:schemeClr val="tx2"/>
              </a:buClr>
              <a:buFont typeface="Wingdings" pitchFamily="2" charset="2"/>
              <a:buChar char="v"/>
            </a:pPr>
            <a:r>
              <a:rPr lang="zh-CN" altLang="en-US"/>
              <a:t>多分布在颈内静脉、胸锁乳突肌周围</a:t>
            </a:r>
          </a:p>
          <a:p>
            <a:pPr>
              <a:buClr>
                <a:schemeClr val="tx2"/>
              </a:buClr>
              <a:buFont typeface="Wingdings" pitchFamily="2" charset="2"/>
              <a:buChar char="v"/>
            </a:pPr>
            <a:r>
              <a:rPr lang="zh-CN" altLang="en-US"/>
              <a:t>淋巴结肿大、质硬、无痛、多发、固定</a:t>
            </a:r>
          </a:p>
          <a:p>
            <a:pPr>
              <a:buClr>
                <a:schemeClr val="tx2"/>
              </a:buClr>
              <a:buFont typeface="Wingdings" pitchFamily="2" charset="2"/>
              <a:buNone/>
            </a:pPr>
            <a:endParaRPr lang="en-US" altLang="zh-CN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影像学表现</a:t>
            </a:r>
          </a:p>
        </p:txBody>
      </p:sp>
      <p:sp>
        <p:nvSpPr>
          <p:cNvPr id="503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30000"/>
              </a:lnSpc>
              <a:buClr>
                <a:srgbClr val="FF6600"/>
              </a:buClr>
              <a:buFont typeface="Wingdings" pitchFamily="2" charset="2"/>
              <a:buChar char="Ø"/>
            </a:pPr>
            <a:r>
              <a:rPr lang="en-US" altLang="zh-CN" sz="3200">
                <a:latin typeface="宋体" pitchFamily="2" charset="-122"/>
              </a:rPr>
              <a:t>CT:</a:t>
            </a:r>
            <a:r>
              <a:rPr lang="zh-CN" altLang="en-US" sz="3200">
                <a:latin typeface="宋体" pitchFamily="2" charset="-122"/>
              </a:rPr>
              <a:t>多发大小不等淋巴结增大，且有融合，轮廓不清楚，中央有坏死区低密度区，增强呈壁厚不规则之环形强化。</a:t>
            </a:r>
          </a:p>
          <a:p>
            <a:pPr>
              <a:lnSpc>
                <a:spcPct val="130000"/>
              </a:lnSpc>
              <a:buClr>
                <a:srgbClr val="FF6600"/>
              </a:buClr>
              <a:buFont typeface="Wingdings" pitchFamily="2" charset="2"/>
              <a:buChar char="Ø"/>
            </a:pPr>
            <a:r>
              <a:rPr lang="en-US" altLang="zh-CN" sz="3200">
                <a:latin typeface="宋体" pitchFamily="2" charset="-122"/>
              </a:rPr>
              <a:t>MRI</a:t>
            </a:r>
            <a:r>
              <a:rPr lang="zh-CN" altLang="en-US" sz="3200">
                <a:latin typeface="宋体" pitchFamily="2" charset="-122"/>
              </a:rPr>
              <a:t>：呈等或稍低</a:t>
            </a:r>
            <a:r>
              <a:rPr lang="en-US" altLang="zh-CN" sz="3200">
                <a:latin typeface="宋体" pitchFamily="2" charset="-122"/>
              </a:rPr>
              <a:t>T1</a:t>
            </a:r>
            <a:r>
              <a:rPr lang="zh-CN" altLang="en-US" sz="3200">
                <a:latin typeface="宋体" pitchFamily="2" charset="-122"/>
              </a:rPr>
              <a:t>、等或稍高</a:t>
            </a:r>
            <a:r>
              <a:rPr lang="en-US" altLang="zh-CN" sz="3200">
                <a:latin typeface="宋体" pitchFamily="2" charset="-122"/>
              </a:rPr>
              <a:t>T2</a:t>
            </a:r>
            <a:r>
              <a:rPr lang="zh-CN" altLang="en-US" sz="3200">
                <a:latin typeface="宋体" pitchFamily="2" charset="-122"/>
              </a:rPr>
              <a:t>信号影，血管为流空信号影</a:t>
            </a:r>
            <a:endParaRPr lang="zh-CN" altLang="en-US" sz="320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颈淋巴结转移癌</a:t>
            </a:r>
          </a:p>
        </p:txBody>
      </p:sp>
      <p:sp>
        <p:nvSpPr>
          <p:cNvPr id="43520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endParaRPr lang="zh-CN" altLang="zh-CN" sz="2400"/>
          </a:p>
        </p:txBody>
      </p:sp>
      <p:sp>
        <p:nvSpPr>
          <p:cNvPr id="435204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zh-CN" altLang="zh-CN" sz="2400"/>
          </a:p>
        </p:txBody>
      </p:sp>
      <p:pic>
        <p:nvPicPr>
          <p:cNvPr id="435205" name="Picture 5" descr="378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81200"/>
            <a:ext cx="4610100" cy="4418013"/>
          </a:xfrm>
          <a:prstGeom prst="rect">
            <a:avLst/>
          </a:prstGeom>
          <a:noFill/>
        </p:spPr>
      </p:pic>
      <p:pic>
        <p:nvPicPr>
          <p:cNvPr id="435206" name="Picture 6" descr="378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911350"/>
            <a:ext cx="4572000" cy="44132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978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>
                <a:latin typeface="宋体" pitchFamily="2" charset="-122"/>
              </a:rPr>
              <a:t>颈部神经源性肿瘤</a:t>
            </a:r>
          </a:p>
        </p:txBody>
      </p:sp>
      <p:sp>
        <p:nvSpPr>
          <p:cNvPr id="51097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20000"/>
              </a:lnSpc>
              <a:buClr>
                <a:srgbClr val="66FF33"/>
              </a:buClr>
              <a:buFont typeface="Wingdings" pitchFamily="2" charset="2"/>
              <a:buChar char="Ø"/>
            </a:pPr>
            <a:r>
              <a:rPr lang="zh-CN" altLang="en-US">
                <a:latin typeface="宋体" pitchFamily="2" charset="-122"/>
              </a:rPr>
              <a:t>可分为神经鞘瘤和神经纤维瘤，前者起源于雪旺氏细胞，后者起源于神经纤维母细胞。</a:t>
            </a:r>
          </a:p>
          <a:p>
            <a:pPr>
              <a:lnSpc>
                <a:spcPct val="120000"/>
              </a:lnSpc>
              <a:buClr>
                <a:srgbClr val="66FF33"/>
              </a:buClr>
              <a:buFont typeface="Wingdings" pitchFamily="2" charset="2"/>
              <a:buChar char="Ø"/>
            </a:pPr>
            <a:r>
              <a:rPr lang="zh-CN" altLang="en-US">
                <a:latin typeface="宋体" pitchFamily="2" charset="-122"/>
              </a:rPr>
              <a:t>神经纤维瘤可有单发和多发两种，单发者多见于</a:t>
            </a:r>
            <a:r>
              <a:rPr lang="en-US" altLang="zh-CN">
                <a:latin typeface="Times New Roman" pitchFamily="18" charset="0"/>
                <a:cs typeface="Times New Roman" pitchFamily="18" charset="0"/>
              </a:rPr>
              <a:t>20~30</a:t>
            </a:r>
            <a:r>
              <a:rPr lang="zh-CN" altLang="en-US">
                <a:latin typeface="宋体" pitchFamily="2" charset="-122"/>
              </a:rPr>
              <a:t>岁的病人，多发者即多发性神经纤维瘤病。</a:t>
            </a:r>
          </a:p>
          <a:p>
            <a:pPr>
              <a:lnSpc>
                <a:spcPct val="120000"/>
              </a:lnSpc>
              <a:buClr>
                <a:srgbClr val="66FF33"/>
              </a:buClr>
              <a:buFont typeface="Wingdings" pitchFamily="2" charset="2"/>
              <a:buChar char="Ø"/>
            </a:pPr>
            <a:r>
              <a:rPr lang="zh-CN" altLang="en-US">
                <a:latin typeface="宋体" pitchFamily="2" charset="-122"/>
              </a:rPr>
              <a:t>临床多以颈部肿块就诊，查体病灶边缘清楚，表面光滑，皮温正常，活动度良好。</a:t>
            </a:r>
            <a:endParaRPr lang="zh-CN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腮腺混合瘤（</a:t>
            </a:r>
            <a:r>
              <a:rPr lang="en-US" altLang="zh-CN"/>
              <a:t>Mixed tumour)</a:t>
            </a:r>
          </a:p>
        </p:txBody>
      </p:sp>
      <p:sp>
        <p:nvSpPr>
          <p:cNvPr id="375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40000"/>
              </a:lnSpc>
              <a:buClr>
                <a:schemeClr val="tx2"/>
              </a:buClr>
              <a:buFont typeface="Wingdings" pitchFamily="2" charset="2"/>
              <a:buChar char="v"/>
            </a:pPr>
            <a:r>
              <a:rPr lang="zh-CN" altLang="en-US" sz="3200"/>
              <a:t>占</a:t>
            </a:r>
            <a:r>
              <a:rPr lang="en-US" altLang="zh-CN" sz="3200"/>
              <a:t>75%</a:t>
            </a:r>
            <a:r>
              <a:rPr lang="zh-CN" altLang="en-US" sz="3200"/>
              <a:t>，以良性混合瘤最多见</a:t>
            </a:r>
          </a:p>
          <a:p>
            <a:pPr>
              <a:lnSpc>
                <a:spcPct val="140000"/>
              </a:lnSpc>
              <a:buClr>
                <a:schemeClr val="tx2"/>
              </a:buClr>
              <a:buFont typeface="Wingdings" pitchFamily="2" charset="2"/>
              <a:buChar char="v"/>
            </a:pPr>
            <a:r>
              <a:rPr lang="en-US" altLang="zh-CN" sz="3200"/>
              <a:t>30-50</a:t>
            </a:r>
            <a:r>
              <a:rPr lang="zh-CN" altLang="en-US" sz="3200"/>
              <a:t>岁青壮年好发，性别无明显差异</a:t>
            </a:r>
          </a:p>
          <a:p>
            <a:pPr>
              <a:lnSpc>
                <a:spcPct val="140000"/>
              </a:lnSpc>
              <a:buClr>
                <a:schemeClr val="tx2"/>
              </a:buClr>
              <a:buFont typeface="Wingdings" pitchFamily="2" charset="2"/>
              <a:buChar char="v"/>
            </a:pPr>
            <a:r>
              <a:rPr lang="zh-CN" altLang="en-US" sz="3200"/>
              <a:t>腮腺内无痛性肿块，病程较长，生长缓慢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latin typeface="Times New Roman" pitchFamily="18" charset="0"/>
                <a:cs typeface="Times New Roman" pitchFamily="18" charset="0"/>
              </a:rPr>
              <a:t>CT</a:t>
            </a:r>
            <a:r>
              <a:rPr lang="zh-CN" altLang="en-US">
                <a:latin typeface="Times New Roman" pitchFamily="18" charset="0"/>
              </a:rPr>
              <a:t>、</a:t>
            </a:r>
            <a:r>
              <a:rPr lang="en-US" altLang="zh-CN">
                <a:latin typeface="Times New Roman" pitchFamily="18" charset="0"/>
              </a:rPr>
              <a:t>MRI</a:t>
            </a:r>
            <a:r>
              <a:rPr lang="zh-CN" altLang="en-US">
                <a:latin typeface="宋体" pitchFamily="2" charset="-122"/>
              </a:rPr>
              <a:t>表现</a:t>
            </a:r>
          </a:p>
        </p:txBody>
      </p:sp>
      <p:sp>
        <p:nvSpPr>
          <p:cNvPr id="512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25000"/>
              </a:lnSpc>
              <a:buClr>
                <a:srgbClr val="FF0000"/>
              </a:buClr>
              <a:buFont typeface="Wingdings" pitchFamily="2" charset="2"/>
              <a:buChar char="v"/>
            </a:pPr>
            <a:r>
              <a:rPr lang="zh-CN" altLang="en-US">
                <a:latin typeface="宋体" pitchFamily="2" charset="-122"/>
              </a:rPr>
              <a:t>肿块位于颈动脉间隙，颈动、静脉深面，可见邻近血管受压移位。形态规则，边界清楚，内部密度均匀，可伴囊变坏死。</a:t>
            </a:r>
          </a:p>
          <a:p>
            <a:pPr>
              <a:lnSpc>
                <a:spcPct val="125000"/>
              </a:lnSpc>
              <a:buClr>
                <a:srgbClr val="FF0000"/>
              </a:buClr>
              <a:buFont typeface="Wingdings" pitchFamily="2" charset="2"/>
              <a:buChar char="v"/>
            </a:pPr>
            <a:r>
              <a:rPr lang="zh-CN" altLang="en-US">
                <a:latin typeface="宋体" pitchFamily="2" charset="-122"/>
              </a:rPr>
              <a:t>增强扫描，病灶不规则强化。周围组织可见推移改变。</a:t>
            </a:r>
          </a:p>
          <a:p>
            <a:pPr>
              <a:lnSpc>
                <a:spcPct val="125000"/>
              </a:lnSpc>
              <a:buClr>
                <a:srgbClr val="FF0000"/>
              </a:buClr>
              <a:buFont typeface="Wingdings" pitchFamily="2" charset="2"/>
              <a:buChar char="v"/>
            </a:pPr>
            <a:r>
              <a:rPr lang="en-US" altLang="zh-CN">
                <a:latin typeface="宋体" pitchFamily="2" charset="-122"/>
              </a:rPr>
              <a:t>MRI</a:t>
            </a:r>
            <a:r>
              <a:rPr lang="zh-CN" altLang="en-US">
                <a:latin typeface="宋体" pitchFamily="2" charset="-122"/>
              </a:rPr>
              <a:t>：等</a:t>
            </a:r>
            <a:r>
              <a:rPr lang="en-US" altLang="zh-CN">
                <a:latin typeface="宋体" pitchFamily="2" charset="-122"/>
              </a:rPr>
              <a:t>T1</a:t>
            </a:r>
            <a:r>
              <a:rPr lang="zh-CN" altLang="en-US">
                <a:latin typeface="宋体" pitchFamily="2" charset="-122"/>
              </a:rPr>
              <a:t>长</a:t>
            </a:r>
            <a:r>
              <a:rPr lang="en-US" altLang="zh-CN">
                <a:latin typeface="宋体" pitchFamily="2" charset="-122"/>
              </a:rPr>
              <a:t>T2,</a:t>
            </a:r>
            <a:r>
              <a:rPr lang="zh-CN" altLang="en-US">
                <a:latin typeface="宋体" pitchFamily="2" charset="-122"/>
              </a:rPr>
              <a:t>增强扫描，明显强化，囊变区无强化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>
                <a:latin typeface="宋体" pitchFamily="2" charset="-122"/>
              </a:rPr>
              <a:t>男性，</a:t>
            </a:r>
            <a:r>
              <a:rPr lang="en-US" altLang="zh-CN">
                <a:latin typeface="Times New Roman" pitchFamily="18" charset="0"/>
                <a:cs typeface="Times New Roman" pitchFamily="18" charset="0"/>
              </a:rPr>
              <a:t>40</a:t>
            </a:r>
            <a:r>
              <a:rPr lang="zh-CN" altLang="en-US">
                <a:latin typeface="宋体" pitchFamily="2" charset="-122"/>
              </a:rPr>
              <a:t>岁。发现无痛性左颌下肿物</a:t>
            </a:r>
            <a:r>
              <a:rPr lang="en-US" altLang="zh-CN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zh-CN" altLang="en-US">
                <a:latin typeface="宋体" pitchFamily="2" charset="-122"/>
              </a:rPr>
              <a:t>月。</a:t>
            </a:r>
            <a:r>
              <a:rPr lang="zh-CN" altLang="en-US"/>
              <a:t> </a:t>
            </a:r>
          </a:p>
        </p:txBody>
      </p:sp>
      <p:graphicFrame>
        <p:nvGraphicFramePr>
          <p:cNvPr id="613376" name="Object 1024"/>
          <p:cNvGraphicFramePr>
            <a:graphicFrameLocks/>
          </p:cNvGraphicFramePr>
          <p:nvPr>
            <p:ph type="body" sz="half" idx="1"/>
          </p:nvPr>
        </p:nvGraphicFramePr>
        <p:xfrm>
          <a:off x="533400" y="1600200"/>
          <a:ext cx="3956050" cy="4419600"/>
        </p:xfrm>
        <a:graphic>
          <a:graphicData uri="http://schemas.openxmlformats.org/presentationml/2006/ole">
            <p:oleObj spid="_x0000_s613376" r:id="rId3" imgW="9396825" imgH="10184127" progId="">
              <p:embed/>
            </p:oleObj>
          </a:graphicData>
        </a:graphic>
      </p:graphicFrame>
      <p:graphicFrame>
        <p:nvGraphicFramePr>
          <p:cNvPr id="613377" name="Object 1025"/>
          <p:cNvGraphicFramePr>
            <a:graphicFrameLocks/>
          </p:cNvGraphicFramePr>
          <p:nvPr>
            <p:ph type="body" sz="half" idx="2"/>
          </p:nvPr>
        </p:nvGraphicFramePr>
        <p:xfrm>
          <a:off x="4343400" y="1600200"/>
          <a:ext cx="4108450" cy="4419600"/>
        </p:xfrm>
        <a:graphic>
          <a:graphicData uri="http://schemas.openxmlformats.org/presentationml/2006/ole">
            <p:oleObj spid="_x0000_s613377" r:id="rId4" imgW="9396825" imgH="10184127" progId="">
              <p:embed/>
            </p:oleObj>
          </a:graphicData>
        </a:graphic>
      </p:graphicFrame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神经鞘瘤</a:t>
            </a:r>
            <a:br>
              <a:rPr lang="zh-CN" altLang="en-US"/>
            </a:br>
            <a:endParaRPr lang="zh-CN" altLang="en-US"/>
          </a:p>
        </p:txBody>
      </p:sp>
      <p:sp>
        <p:nvSpPr>
          <p:cNvPr id="53555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endParaRPr lang="zh-CN" altLang="zh-CN" sz="2400"/>
          </a:p>
        </p:txBody>
      </p:sp>
      <p:sp>
        <p:nvSpPr>
          <p:cNvPr id="535556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zh-CN" altLang="zh-CN" sz="2400"/>
          </a:p>
        </p:txBody>
      </p:sp>
      <p:pic>
        <p:nvPicPr>
          <p:cNvPr id="535557" name="Picture 5" descr="374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057400"/>
            <a:ext cx="4514850" cy="3611563"/>
          </a:xfrm>
          <a:prstGeom prst="rect">
            <a:avLst/>
          </a:prstGeom>
          <a:noFill/>
        </p:spPr>
      </p:pic>
      <p:pic>
        <p:nvPicPr>
          <p:cNvPr id="535558" name="Picture 6" descr="374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2057400"/>
            <a:ext cx="4495800" cy="35956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60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甲状腺肿大</a:t>
            </a:r>
          </a:p>
        </p:txBody>
      </p:sp>
      <p:sp>
        <p:nvSpPr>
          <p:cNvPr id="53760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rgbClr val="FF0000"/>
              </a:buClr>
              <a:buFont typeface="Wingdings" pitchFamily="2" charset="2"/>
              <a:buChar char="v"/>
            </a:pPr>
            <a:r>
              <a:rPr lang="zh-CN" altLang="en-US" sz="3200"/>
              <a:t>饮食中缺碘（地方性甲状腺肿）</a:t>
            </a:r>
          </a:p>
          <a:p>
            <a:pPr>
              <a:buClr>
                <a:srgbClr val="FF0000"/>
              </a:buClr>
              <a:buFont typeface="Wingdings" pitchFamily="2" charset="2"/>
              <a:buChar char="v"/>
            </a:pPr>
            <a:r>
              <a:rPr lang="zh-CN" altLang="en-US" sz="3200"/>
              <a:t>原发性甲状腺功能亢进（如</a:t>
            </a:r>
            <a:r>
              <a:rPr lang="en-US" altLang="zh-CN" sz="3200"/>
              <a:t>Graves</a:t>
            </a:r>
            <a:r>
              <a:rPr lang="zh-CN" altLang="en-US" sz="3200"/>
              <a:t>病）</a:t>
            </a:r>
          </a:p>
          <a:p>
            <a:pPr>
              <a:buClr>
                <a:srgbClr val="FF0000"/>
              </a:buClr>
              <a:buFont typeface="Wingdings" pitchFamily="2" charset="2"/>
              <a:buChar char="v"/>
            </a:pPr>
            <a:r>
              <a:rPr lang="zh-CN" altLang="en-US" sz="3200"/>
              <a:t>甲状腺炎（如桥本氏甲状腺炎或亚急性甲状腺炎）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8626" name="Picture 2" descr="J-1"/>
          <p:cNvPicPr>
            <a:picLocks noChangeAspect="1" noChangeArrowheads="1"/>
          </p:cNvPicPr>
          <p:nvPr/>
        </p:nvPicPr>
        <p:blipFill>
          <a:blip r:embed="rId2"/>
          <a:srcRect l="18367" t="23047" r="9558" b="4297"/>
          <a:stretch>
            <a:fillRect/>
          </a:stretch>
        </p:blipFill>
        <p:spPr bwMode="auto">
          <a:xfrm>
            <a:off x="0" y="1676400"/>
            <a:ext cx="5029200" cy="3802063"/>
          </a:xfrm>
          <a:prstGeom prst="rect">
            <a:avLst/>
          </a:prstGeom>
          <a:noFill/>
        </p:spPr>
      </p:pic>
      <p:pic>
        <p:nvPicPr>
          <p:cNvPr id="538627" name="Picture 3" descr="J-2"/>
          <p:cNvPicPr>
            <a:picLocks noChangeAspect="1" noChangeArrowheads="1"/>
          </p:cNvPicPr>
          <p:nvPr/>
        </p:nvPicPr>
        <p:blipFill>
          <a:blip r:embed="rId3"/>
          <a:srcRect l="28790" t="26563" r="17647" b="13379"/>
          <a:stretch>
            <a:fillRect/>
          </a:stretch>
        </p:blipFill>
        <p:spPr bwMode="auto">
          <a:xfrm>
            <a:off x="4495800" y="1905000"/>
            <a:ext cx="4648200" cy="37338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plit orient="vert"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甲状腺肿</a:t>
            </a:r>
            <a:br>
              <a:rPr lang="zh-CN" altLang="en-US"/>
            </a:br>
            <a:endParaRPr lang="zh-CN" altLang="en-US"/>
          </a:p>
        </p:txBody>
      </p:sp>
      <p:pic>
        <p:nvPicPr>
          <p:cNvPr id="539652" name="Picture 4" descr="371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81200"/>
            <a:ext cx="4648200" cy="3814763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539653" name="Picture 5" descr="371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1981200"/>
            <a:ext cx="4419600" cy="382270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甲状腺肿瘤</a:t>
            </a:r>
          </a:p>
        </p:txBody>
      </p:sp>
      <p:sp>
        <p:nvSpPr>
          <p:cNvPr id="440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buClr>
                <a:srgbClr val="FF0000"/>
              </a:buClr>
              <a:buFont typeface="Wingdings" pitchFamily="2" charset="2"/>
              <a:buChar char="v"/>
            </a:pPr>
            <a:r>
              <a:rPr lang="zh-CN" altLang="en-US"/>
              <a:t>良性：腺瘤</a:t>
            </a:r>
          </a:p>
          <a:p>
            <a:pPr>
              <a:lnSpc>
                <a:spcPct val="90000"/>
              </a:lnSpc>
              <a:buClr>
                <a:srgbClr val="FF0000"/>
              </a:buClr>
              <a:buFont typeface="Wingdings" pitchFamily="2" charset="2"/>
              <a:buChar char="v"/>
            </a:pPr>
            <a:r>
              <a:rPr lang="zh-CN" altLang="en-US"/>
              <a:t>恶性：乳头状癌，女性多见，２０－４０岁好发</a:t>
            </a:r>
          </a:p>
          <a:p>
            <a:pPr>
              <a:lnSpc>
                <a:spcPct val="90000"/>
              </a:lnSpc>
              <a:buClr>
                <a:srgbClr val="FF0000"/>
              </a:buClr>
              <a:buFont typeface="Wingdings" pitchFamily="2" charset="2"/>
              <a:buChar char="v"/>
            </a:pPr>
            <a:r>
              <a:rPr lang="zh-CN" altLang="en-US"/>
              <a:t>超声：甲状腺内占位，偏低回声，边界清，回声均匀</a:t>
            </a:r>
            <a:r>
              <a:rPr lang="en-US" altLang="zh-CN"/>
              <a:t>—</a:t>
            </a:r>
            <a:r>
              <a:rPr lang="zh-CN" altLang="en-US"/>
              <a:t>良性</a:t>
            </a:r>
          </a:p>
          <a:p>
            <a:pPr>
              <a:lnSpc>
                <a:spcPct val="90000"/>
              </a:lnSpc>
              <a:buClr>
                <a:srgbClr val="FF0000"/>
              </a:buClr>
              <a:buFont typeface="Wingdings" pitchFamily="2" charset="2"/>
              <a:buChar char="v"/>
            </a:pPr>
            <a:r>
              <a:rPr lang="zh-CN" altLang="en-US"/>
              <a:t>边界不清，回声不均匀，血流丰富</a:t>
            </a:r>
            <a:r>
              <a:rPr lang="en-US" altLang="zh-CN"/>
              <a:t>—</a:t>
            </a:r>
            <a:r>
              <a:rPr lang="zh-CN" altLang="en-US"/>
              <a:t>恶性</a:t>
            </a:r>
          </a:p>
          <a:p>
            <a:pPr>
              <a:lnSpc>
                <a:spcPct val="90000"/>
              </a:lnSpc>
              <a:buClr>
                <a:srgbClr val="FF0000"/>
              </a:buClr>
              <a:buFont typeface="Wingdings" pitchFamily="2" charset="2"/>
              <a:buChar char="v"/>
            </a:pPr>
            <a:r>
              <a:rPr lang="en-US" altLang="zh-CN"/>
              <a:t>CT</a:t>
            </a:r>
            <a:r>
              <a:rPr lang="zh-CN" altLang="en-US"/>
              <a:t>：圆形、类圆形、境界清为良性</a:t>
            </a:r>
          </a:p>
          <a:p>
            <a:pPr>
              <a:lnSpc>
                <a:spcPct val="90000"/>
              </a:lnSpc>
              <a:buClr>
                <a:srgbClr val="FF0000"/>
              </a:buClr>
              <a:buFont typeface="Wingdings" pitchFamily="2" charset="2"/>
              <a:buChar char="v"/>
            </a:pPr>
            <a:r>
              <a:rPr lang="zh-CN" altLang="en-US">
                <a:solidFill>
                  <a:schemeClr val="accent1"/>
                </a:solidFill>
              </a:rPr>
              <a:t>形态不规则、边缘不清、密度不均匀伴钙化和囊变，颈淋巴结肿大提示恶性</a:t>
            </a:r>
          </a:p>
        </p:txBody>
      </p:sp>
    </p:spTree>
  </p:cSld>
  <p:clrMapOvr>
    <a:masterClrMapping/>
  </p:clrMapOvr>
  <p:transition spd="slow">
    <p:split orient="vert"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甲状腺腺瘤</a:t>
            </a:r>
          </a:p>
        </p:txBody>
      </p:sp>
      <p:sp>
        <p:nvSpPr>
          <p:cNvPr id="441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20000"/>
              </a:lnSpc>
              <a:buClr>
                <a:srgbClr val="FF6600"/>
              </a:buClr>
            </a:pPr>
            <a:r>
              <a:rPr lang="zh-CN" altLang="en-US"/>
              <a:t>甲状腺的良性肿瘤，占甲状腺疾病的</a:t>
            </a:r>
            <a:r>
              <a:rPr lang="en-US" altLang="zh-CN"/>
              <a:t>60</a:t>
            </a:r>
            <a:r>
              <a:rPr lang="zh-CN" altLang="en-US"/>
              <a:t>％左右</a:t>
            </a:r>
          </a:p>
          <a:p>
            <a:pPr>
              <a:lnSpc>
                <a:spcPct val="120000"/>
              </a:lnSpc>
              <a:buClr>
                <a:srgbClr val="FF6600"/>
              </a:buClr>
            </a:pPr>
            <a:r>
              <a:rPr lang="zh-CN" altLang="en-US"/>
              <a:t>好发于</a:t>
            </a:r>
            <a:r>
              <a:rPr lang="en-US" altLang="zh-CN"/>
              <a:t>20</a:t>
            </a:r>
            <a:r>
              <a:rPr lang="zh-CN" altLang="en-US"/>
              <a:t>－</a:t>
            </a:r>
            <a:r>
              <a:rPr lang="en-US" altLang="zh-CN"/>
              <a:t>40</a:t>
            </a:r>
            <a:r>
              <a:rPr lang="zh-CN" altLang="en-US"/>
              <a:t>女性</a:t>
            </a:r>
          </a:p>
          <a:p>
            <a:pPr>
              <a:lnSpc>
                <a:spcPct val="120000"/>
              </a:lnSpc>
              <a:buClr>
                <a:srgbClr val="FF6600"/>
              </a:buClr>
            </a:pPr>
            <a:r>
              <a:rPr lang="zh-CN" altLang="en-US"/>
              <a:t>常无明显自觉症状而仅以甲状腺结节就诊。</a:t>
            </a:r>
          </a:p>
          <a:p>
            <a:pPr>
              <a:lnSpc>
                <a:spcPct val="120000"/>
              </a:lnSpc>
              <a:buClr>
                <a:srgbClr val="FF6600"/>
              </a:buClr>
            </a:pPr>
            <a:r>
              <a:rPr lang="zh-CN" altLang="en-US"/>
              <a:t>肿物可因内部出血而在短期内迅速长大</a:t>
            </a:r>
          </a:p>
          <a:p>
            <a:pPr>
              <a:lnSpc>
                <a:spcPct val="120000"/>
              </a:lnSpc>
              <a:buClr>
                <a:srgbClr val="FF6600"/>
              </a:buClr>
            </a:pPr>
            <a:r>
              <a:rPr lang="zh-CN" altLang="en-US"/>
              <a:t>一般为单发，均有完整包膜，不累及邻近脏器。</a:t>
            </a:r>
            <a:br>
              <a:rPr lang="zh-CN" altLang="en-US"/>
            </a:br>
            <a:endParaRPr lang="zh-CN" altLang="en-US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病理</a:t>
            </a:r>
          </a:p>
        </p:txBody>
      </p:sp>
      <p:sp>
        <p:nvSpPr>
          <p:cNvPr id="442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30000"/>
              </a:lnSpc>
              <a:buFont typeface="Wingdings" pitchFamily="2" charset="2"/>
              <a:buNone/>
            </a:pPr>
            <a:r>
              <a:rPr lang="zh-CN" altLang="en-US"/>
              <a:t>甲状腺腺瘤在病理学上分为单纯型腺瘤、胶样腺瘤、非典型腺瘤等多种类型。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CT</a:t>
            </a:r>
            <a:r>
              <a:rPr lang="zh-CN" altLang="en-US"/>
              <a:t>表现</a:t>
            </a:r>
          </a:p>
        </p:txBody>
      </p:sp>
      <p:sp>
        <p:nvSpPr>
          <p:cNvPr id="443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20000"/>
              </a:lnSpc>
              <a:buClr>
                <a:srgbClr val="FFFF99"/>
              </a:buClr>
              <a:buFont typeface="Wingdings" pitchFamily="2" charset="2"/>
              <a:buChar char="v"/>
            </a:pPr>
            <a:r>
              <a:rPr lang="zh-CN" altLang="en-US">
                <a:ea typeface="楷体_GB2312" pitchFamily="49" charset="-122"/>
              </a:rPr>
              <a:t>呈圆形低密度结节，当合并出血时则为高密度。</a:t>
            </a:r>
          </a:p>
          <a:p>
            <a:pPr>
              <a:lnSpc>
                <a:spcPct val="120000"/>
              </a:lnSpc>
              <a:buClr>
                <a:srgbClr val="FFFF99"/>
              </a:buClr>
              <a:buFont typeface="Wingdings" pitchFamily="2" charset="2"/>
              <a:buChar char="v"/>
            </a:pPr>
            <a:r>
              <a:rPr lang="zh-CN" altLang="en-US">
                <a:ea typeface="楷体_GB2312" pitchFamily="49" charset="-122"/>
              </a:rPr>
              <a:t>腺瘤结节，边缘相对光滑，与周围组织有清晰分界。</a:t>
            </a:r>
          </a:p>
          <a:p>
            <a:pPr>
              <a:lnSpc>
                <a:spcPct val="120000"/>
              </a:lnSpc>
              <a:buClr>
                <a:srgbClr val="FFFF99"/>
              </a:buClr>
              <a:buFont typeface="Wingdings" pitchFamily="2" charset="2"/>
              <a:buChar char="v"/>
            </a:pPr>
            <a:r>
              <a:rPr lang="zh-CN" altLang="en-US">
                <a:ea typeface="楷体_GB2312" pitchFamily="49" charset="-122"/>
              </a:rPr>
              <a:t>增扫结节无强化或仅为轻度强化。</a:t>
            </a:r>
          </a:p>
          <a:p>
            <a:pPr>
              <a:lnSpc>
                <a:spcPct val="120000"/>
              </a:lnSpc>
              <a:buClr>
                <a:srgbClr val="FFFF99"/>
              </a:buClr>
              <a:buFont typeface="Wingdings" pitchFamily="2" charset="2"/>
              <a:buChar char="v"/>
            </a:pPr>
            <a:r>
              <a:rPr lang="zh-CN" altLang="en-US">
                <a:ea typeface="楷体_GB2312" pitchFamily="49" charset="-122"/>
              </a:rPr>
              <a:t>部分腺瘤可见钙化，囊变时呈囊性或囊实性肿块，囊壁常较规则，少数可见壁结节。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09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35000"/>
              </a:lnSpc>
              <a:buClr>
                <a:schemeClr val="tx1"/>
              </a:buClr>
              <a:buFont typeface="Wingdings" pitchFamily="2" charset="2"/>
              <a:buChar char="v"/>
            </a:pPr>
            <a:r>
              <a:rPr lang="zh-CN" altLang="en-US" sz="3200"/>
              <a:t>多呈圆形或椭圆形，直径</a:t>
            </a:r>
            <a:r>
              <a:rPr lang="en-US" altLang="zh-CN" sz="3200"/>
              <a:t>3-5cm</a:t>
            </a:r>
            <a:r>
              <a:rPr lang="zh-CN" altLang="en-US" sz="3200"/>
              <a:t>，包膜较完整，边界清楚，切面呈灰白色</a:t>
            </a:r>
          </a:p>
          <a:p>
            <a:pPr>
              <a:lnSpc>
                <a:spcPct val="135000"/>
              </a:lnSpc>
              <a:buClr>
                <a:schemeClr val="tx1"/>
              </a:buClr>
              <a:buFont typeface="Wingdings" pitchFamily="2" charset="2"/>
              <a:buChar char="v"/>
            </a:pPr>
            <a:r>
              <a:rPr lang="zh-CN" altLang="en-US" sz="3200"/>
              <a:t>肿瘤含有软骨、角化物，粘液样组织及钙化，常有坏死和囊变区，一般有完整的包膜。</a:t>
            </a:r>
          </a:p>
          <a:p>
            <a:pPr>
              <a:buClr>
                <a:schemeClr val="tx1"/>
              </a:buClr>
              <a:buFont typeface="Wingdings" pitchFamily="2" charset="2"/>
              <a:buNone/>
            </a:pPr>
            <a:endParaRPr lang="en-US" altLang="zh-CN" sz="3200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82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533400"/>
            <a:ext cx="7772400" cy="1143000"/>
          </a:xfrm>
        </p:spPr>
        <p:txBody>
          <a:bodyPr/>
          <a:lstStyle/>
          <a:p>
            <a:r>
              <a:rPr lang="zh-CN" altLang="en-US"/>
              <a:t>甲状腺腺瘤</a:t>
            </a:r>
            <a:br>
              <a:rPr lang="zh-CN" altLang="en-US"/>
            </a:br>
            <a:endParaRPr lang="zh-CN" altLang="en-US"/>
          </a:p>
        </p:txBody>
      </p:sp>
      <p:pic>
        <p:nvPicPr>
          <p:cNvPr id="461829" name="Picture 5" descr="372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33600"/>
            <a:ext cx="4724400" cy="3305175"/>
          </a:xfrm>
          <a:prstGeom prst="rect">
            <a:avLst/>
          </a:prstGeom>
          <a:noFill/>
          <a:ln w="28575">
            <a:solidFill>
              <a:srgbClr val="FF00FF"/>
            </a:solidFill>
            <a:miter lim="800000"/>
            <a:headEnd/>
            <a:tailEnd/>
          </a:ln>
        </p:spPr>
      </p:pic>
      <p:pic>
        <p:nvPicPr>
          <p:cNvPr id="461830" name="Picture 6" descr="372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2133600"/>
            <a:ext cx="4572000" cy="3276600"/>
          </a:xfrm>
          <a:prstGeom prst="rect">
            <a:avLst/>
          </a:prstGeom>
          <a:noFill/>
          <a:ln w="28575">
            <a:solidFill>
              <a:srgbClr val="FF00FF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MRI</a:t>
            </a:r>
            <a:r>
              <a:rPr lang="zh-CN" altLang="en-US"/>
              <a:t>表现</a:t>
            </a:r>
          </a:p>
        </p:txBody>
      </p:sp>
      <p:sp>
        <p:nvSpPr>
          <p:cNvPr id="444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25000"/>
              </a:lnSpc>
              <a:buClr>
                <a:srgbClr val="FF66CC"/>
              </a:buClr>
              <a:buFontTx/>
              <a:buChar char="o"/>
            </a:pPr>
            <a:r>
              <a:rPr lang="en-US" altLang="zh-CN"/>
              <a:t>T1WI</a:t>
            </a:r>
            <a:r>
              <a:rPr lang="zh-CN" altLang="en-US"/>
              <a:t>上常呈略低至等高信号，胶样腺瘤的囊内容物为胶质，故在</a:t>
            </a:r>
            <a:r>
              <a:rPr lang="en-US" altLang="zh-CN"/>
              <a:t>T1WI</a:t>
            </a:r>
            <a:r>
              <a:rPr lang="zh-CN" altLang="en-US"/>
              <a:t>上也为高信号</a:t>
            </a:r>
          </a:p>
          <a:p>
            <a:pPr>
              <a:lnSpc>
                <a:spcPct val="125000"/>
              </a:lnSpc>
              <a:buClr>
                <a:srgbClr val="FF66CC"/>
              </a:buClr>
              <a:buFontTx/>
              <a:buChar char="o"/>
            </a:pPr>
            <a:r>
              <a:rPr lang="zh-CN" altLang="en-US"/>
              <a:t>在</a:t>
            </a:r>
            <a:r>
              <a:rPr lang="en-US" altLang="zh-CN"/>
              <a:t>T2WI</a:t>
            </a:r>
            <a:r>
              <a:rPr lang="zh-CN" altLang="en-US"/>
              <a:t>上呈高信号。</a:t>
            </a:r>
          </a:p>
          <a:p>
            <a:pPr>
              <a:lnSpc>
                <a:spcPct val="125000"/>
              </a:lnSpc>
              <a:buClr>
                <a:srgbClr val="FF66CC"/>
              </a:buClr>
              <a:buFontTx/>
              <a:buChar char="o"/>
            </a:pPr>
            <a:r>
              <a:rPr lang="zh-CN" altLang="en-US"/>
              <a:t>腺瘤合并出血时</a:t>
            </a:r>
            <a:r>
              <a:rPr lang="en-US" altLang="zh-CN"/>
              <a:t>T1WI</a:t>
            </a:r>
            <a:r>
              <a:rPr lang="zh-CN" altLang="en-US"/>
              <a:t>及</a:t>
            </a:r>
            <a:r>
              <a:rPr lang="en-US" altLang="zh-CN"/>
              <a:t>T2WI</a:t>
            </a:r>
            <a:r>
              <a:rPr lang="zh-CN" altLang="en-US"/>
              <a:t>上均为高信号，瘤内有钙化时，则</a:t>
            </a:r>
            <a:r>
              <a:rPr lang="en-US" altLang="zh-CN"/>
              <a:t>T1WI</a:t>
            </a:r>
            <a:r>
              <a:rPr lang="zh-CN" altLang="en-US"/>
              <a:t>和</a:t>
            </a:r>
            <a:r>
              <a:rPr lang="en-US" altLang="zh-CN"/>
              <a:t>T2WI</a:t>
            </a:r>
            <a:r>
              <a:rPr lang="zh-CN" altLang="en-US"/>
              <a:t>上均为低信号。</a:t>
            </a:r>
          </a:p>
          <a:p>
            <a:pPr>
              <a:lnSpc>
                <a:spcPct val="125000"/>
              </a:lnSpc>
              <a:buClr>
                <a:srgbClr val="FF66CC"/>
              </a:buClr>
              <a:buFontTx/>
              <a:buChar char="o"/>
            </a:pPr>
            <a:r>
              <a:rPr lang="en-US" altLang="zh-CN"/>
              <a:t>T2WI</a:t>
            </a:r>
            <a:r>
              <a:rPr lang="zh-CN" altLang="en-US"/>
              <a:t>扫描有助于小腺瘤的检出。</a:t>
            </a:r>
            <a:br>
              <a:rPr lang="zh-CN" altLang="en-US"/>
            </a:br>
            <a:endParaRPr lang="zh-CN" altLang="en-US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4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zh-CN" altLang="en-US"/>
              <a:t>甲状腺癌</a:t>
            </a:r>
            <a:br>
              <a:rPr lang="zh-CN" altLang="en-US"/>
            </a:br>
            <a:endParaRPr lang="zh-CN" altLang="en-US"/>
          </a:p>
        </p:txBody>
      </p:sp>
      <p:sp>
        <p:nvSpPr>
          <p:cNvPr id="445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4114800"/>
          </a:xfrm>
        </p:spPr>
        <p:txBody>
          <a:bodyPr/>
          <a:lstStyle/>
          <a:p>
            <a:pPr>
              <a:lnSpc>
                <a:spcPct val="130000"/>
              </a:lnSpc>
              <a:buClr>
                <a:srgbClr val="66FF33"/>
              </a:buClr>
              <a:buFont typeface="Wingdings" pitchFamily="2" charset="2"/>
              <a:buChar char="v"/>
            </a:pPr>
            <a:r>
              <a:rPr lang="zh-CN" altLang="en-US"/>
              <a:t>甲状腺癌是甲状腺最常见的恶性肿瘤，女性患者多于男性。</a:t>
            </a:r>
          </a:p>
          <a:p>
            <a:pPr>
              <a:lnSpc>
                <a:spcPct val="130000"/>
              </a:lnSpc>
              <a:buClr>
                <a:srgbClr val="66FF33"/>
              </a:buClr>
              <a:buFont typeface="Wingdings" pitchFamily="2" charset="2"/>
              <a:buChar char="v"/>
            </a:pPr>
            <a:r>
              <a:rPr lang="zh-CN" altLang="en-US"/>
              <a:t>病理学上分为乳头状腺癌、滤泡状腺癌、髓样癌和未分化癌，其中乳头状腺癌较为常见</a:t>
            </a:r>
          </a:p>
          <a:p>
            <a:pPr>
              <a:lnSpc>
                <a:spcPct val="130000"/>
              </a:lnSpc>
              <a:buClr>
                <a:srgbClr val="66FF33"/>
              </a:buClr>
              <a:buFont typeface="Wingdings" pitchFamily="2" charset="2"/>
              <a:buChar char="v"/>
            </a:pPr>
            <a:r>
              <a:rPr lang="zh-CN" altLang="en-US"/>
              <a:t>预后也较好，好发于青年人。</a:t>
            </a:r>
          </a:p>
          <a:p>
            <a:pPr>
              <a:lnSpc>
                <a:spcPct val="130000"/>
              </a:lnSpc>
              <a:buClr>
                <a:srgbClr val="66FF33"/>
              </a:buClr>
              <a:buFont typeface="Wingdings" pitchFamily="2" charset="2"/>
              <a:buChar char="v"/>
            </a:pPr>
            <a:r>
              <a:rPr lang="zh-CN" altLang="en-US"/>
              <a:t>病人常以颈部结节或肿块就诊，有时伴有肿瘤侵润、压迫周围脏器而继发的呼吸困难、声嘶、吞咽梗阻等症状。</a:t>
            </a:r>
            <a:br>
              <a:rPr lang="zh-CN" altLang="en-US"/>
            </a:br>
            <a:endParaRPr lang="zh-CN" altLang="en-US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CT</a:t>
            </a:r>
            <a:r>
              <a:rPr lang="zh-CN" altLang="en-US"/>
              <a:t>表现</a:t>
            </a:r>
          </a:p>
        </p:txBody>
      </p:sp>
      <p:sp>
        <p:nvSpPr>
          <p:cNvPr id="446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20000"/>
              </a:lnSpc>
              <a:buClr>
                <a:srgbClr val="FF6600"/>
              </a:buClr>
              <a:buFont typeface="Wingdings" pitchFamily="2" charset="2"/>
              <a:buChar char="q"/>
            </a:pPr>
            <a:r>
              <a:rPr lang="zh-CN" altLang="en-US"/>
              <a:t>甲状腺癌呈分叶状肿块、结节或无定形片状低密度影，密度不均，边界不清，常有坏死和形态多样的钙化。</a:t>
            </a:r>
          </a:p>
          <a:p>
            <a:pPr>
              <a:lnSpc>
                <a:spcPct val="120000"/>
              </a:lnSpc>
              <a:buClr>
                <a:srgbClr val="FF6600"/>
              </a:buClr>
              <a:buFont typeface="Wingdings" pitchFamily="2" charset="2"/>
              <a:buChar char="q"/>
            </a:pPr>
            <a:r>
              <a:rPr lang="zh-CN" altLang="en-US"/>
              <a:t>甲癌晚期肿瘤常突破甲状腺被膜向周围侵润</a:t>
            </a:r>
          </a:p>
          <a:p>
            <a:pPr>
              <a:lnSpc>
                <a:spcPct val="120000"/>
              </a:lnSpc>
              <a:buClr>
                <a:srgbClr val="FF6600"/>
              </a:buClr>
              <a:buFont typeface="Wingdings" pitchFamily="2" charset="2"/>
              <a:buChar char="q"/>
            </a:pPr>
            <a:r>
              <a:rPr lang="zh-CN" altLang="en-US"/>
              <a:t>累及喉和气管导致气道狭窄</a:t>
            </a:r>
          </a:p>
          <a:p>
            <a:pPr>
              <a:lnSpc>
                <a:spcPct val="120000"/>
              </a:lnSpc>
              <a:buClr>
                <a:srgbClr val="FF6600"/>
              </a:buClr>
              <a:buFont typeface="Wingdings" pitchFamily="2" charset="2"/>
              <a:buChar char="q"/>
            </a:pPr>
            <a:r>
              <a:rPr lang="zh-CN" altLang="en-US"/>
              <a:t>累及颈静脉可形成癌栓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8514" name="Picture 1026" descr="甲状腺炎21"/>
          <p:cNvPicPr>
            <a:picLocks noChangeAspect="1" noChangeArrowheads="1"/>
          </p:cNvPicPr>
          <p:nvPr/>
        </p:nvPicPr>
        <p:blipFill>
          <a:blip r:embed="rId2">
            <a:grayscl/>
          </a:blip>
          <a:srcRect/>
          <a:stretch>
            <a:fillRect/>
          </a:stretch>
        </p:blipFill>
        <p:spPr bwMode="auto">
          <a:xfrm>
            <a:off x="0" y="1676400"/>
            <a:ext cx="4724400" cy="4194175"/>
          </a:xfrm>
          <a:prstGeom prst="rect">
            <a:avLst/>
          </a:prstGeom>
          <a:noFill/>
        </p:spPr>
      </p:pic>
      <p:pic>
        <p:nvPicPr>
          <p:cNvPr id="448515" name="Picture 1027" descr="甲状腺炎22"/>
          <p:cNvPicPr>
            <a:picLocks noChangeAspect="1" noChangeArrowheads="1"/>
          </p:cNvPicPr>
          <p:nvPr/>
        </p:nvPicPr>
        <p:blipFill>
          <a:blip r:embed="rId3">
            <a:grayscl/>
          </a:blip>
          <a:srcRect/>
          <a:stretch>
            <a:fillRect/>
          </a:stretch>
        </p:blipFill>
        <p:spPr bwMode="auto">
          <a:xfrm>
            <a:off x="4267200" y="1600200"/>
            <a:ext cx="4876800" cy="425767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plit orient="vert"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538" name="Picture 2" descr="1"/>
          <p:cNvPicPr>
            <a:picLocks noChangeAspect="1" noChangeArrowheads="1"/>
          </p:cNvPicPr>
          <p:nvPr/>
        </p:nvPicPr>
        <p:blipFill>
          <a:blip r:embed="rId2"/>
          <a:srcRect l="24550" t="32317" r="19206"/>
          <a:stretch>
            <a:fillRect/>
          </a:stretch>
        </p:blipFill>
        <p:spPr bwMode="auto">
          <a:xfrm>
            <a:off x="533400" y="0"/>
            <a:ext cx="4267200" cy="3644900"/>
          </a:xfrm>
          <a:prstGeom prst="rect">
            <a:avLst/>
          </a:prstGeom>
          <a:noFill/>
        </p:spPr>
      </p:pic>
      <p:pic>
        <p:nvPicPr>
          <p:cNvPr id="449539" name="Picture 3" descr="2"/>
          <p:cNvPicPr>
            <a:picLocks noChangeAspect="1" noChangeArrowheads="1"/>
          </p:cNvPicPr>
          <p:nvPr/>
        </p:nvPicPr>
        <p:blipFill>
          <a:blip r:embed="rId3"/>
          <a:srcRect l="19041" t="30000" r="11720"/>
          <a:stretch>
            <a:fillRect/>
          </a:stretch>
        </p:blipFill>
        <p:spPr bwMode="auto">
          <a:xfrm>
            <a:off x="4724400" y="0"/>
            <a:ext cx="4419600" cy="3581400"/>
          </a:xfrm>
          <a:prstGeom prst="rect">
            <a:avLst/>
          </a:prstGeom>
          <a:noFill/>
        </p:spPr>
      </p:pic>
      <p:pic>
        <p:nvPicPr>
          <p:cNvPr id="449540" name="Picture 4" descr="4"/>
          <p:cNvPicPr>
            <a:picLocks noChangeAspect="1" noChangeArrowheads="1"/>
          </p:cNvPicPr>
          <p:nvPr/>
        </p:nvPicPr>
        <p:blipFill>
          <a:blip r:embed="rId4"/>
          <a:srcRect l="16287" t="32890" r="13454"/>
          <a:stretch>
            <a:fillRect/>
          </a:stretch>
        </p:blipFill>
        <p:spPr bwMode="auto">
          <a:xfrm>
            <a:off x="533400" y="3581400"/>
            <a:ext cx="4572000" cy="3275013"/>
          </a:xfrm>
          <a:prstGeom prst="rect">
            <a:avLst/>
          </a:prstGeom>
          <a:noFill/>
        </p:spPr>
      </p:pic>
      <p:pic>
        <p:nvPicPr>
          <p:cNvPr id="449541" name="Picture 5" descr="7"/>
          <p:cNvPicPr>
            <a:picLocks noChangeAspect="1" noChangeArrowheads="1"/>
          </p:cNvPicPr>
          <p:nvPr/>
        </p:nvPicPr>
        <p:blipFill>
          <a:blip r:embed="rId5"/>
          <a:srcRect l="15181" t="31873" r="8919"/>
          <a:stretch>
            <a:fillRect/>
          </a:stretch>
        </p:blipFill>
        <p:spPr bwMode="auto">
          <a:xfrm>
            <a:off x="4572000" y="3581400"/>
            <a:ext cx="4572000" cy="32766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plit orient="vert"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甲状腺癌</a:t>
            </a:r>
            <a:br>
              <a:rPr lang="zh-CN" altLang="en-US"/>
            </a:br>
            <a:endParaRPr lang="zh-CN" altLang="en-US"/>
          </a:p>
        </p:txBody>
      </p:sp>
      <p:pic>
        <p:nvPicPr>
          <p:cNvPr id="462853" name="Picture 5" descr="373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81200"/>
            <a:ext cx="4537075" cy="3698875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462854" name="Picture 6" descr="373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1905000"/>
            <a:ext cx="4572000" cy="372745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62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40000"/>
              </a:lnSpc>
              <a:buClr>
                <a:srgbClr val="FF66CC"/>
              </a:buClr>
              <a:buSzPct val="110000"/>
              <a:buFont typeface="Wingdings" pitchFamily="2" charset="2"/>
              <a:buChar char="v"/>
            </a:pPr>
            <a:r>
              <a:rPr lang="en-US" altLang="zh-CN"/>
              <a:t>MRI</a:t>
            </a:r>
            <a:r>
              <a:rPr lang="zh-CN" altLang="en-US"/>
              <a:t>上实性肿块在</a:t>
            </a:r>
            <a:r>
              <a:rPr lang="en-US" altLang="zh-CN"/>
              <a:t>T1WI</a:t>
            </a:r>
            <a:r>
              <a:rPr lang="zh-CN" altLang="en-US"/>
              <a:t>上呈等低信号，在</a:t>
            </a:r>
            <a:r>
              <a:rPr lang="en-US" altLang="zh-CN"/>
              <a:t>T2WI</a:t>
            </a:r>
            <a:r>
              <a:rPr lang="zh-CN" altLang="en-US"/>
              <a:t>上呈高信号，囊变区呈长</a:t>
            </a:r>
            <a:r>
              <a:rPr lang="en-US" altLang="zh-CN"/>
              <a:t>T1</a:t>
            </a:r>
            <a:r>
              <a:rPr lang="zh-CN" altLang="en-US"/>
              <a:t>长</a:t>
            </a:r>
            <a:r>
              <a:rPr lang="en-US" altLang="zh-CN"/>
              <a:t>T2</a:t>
            </a:r>
            <a:r>
              <a:rPr lang="zh-CN" altLang="en-US"/>
              <a:t>信号，钙化在</a:t>
            </a:r>
            <a:r>
              <a:rPr lang="en-US" altLang="zh-CN"/>
              <a:t>T1WI</a:t>
            </a:r>
            <a:r>
              <a:rPr lang="zh-CN" altLang="en-US"/>
              <a:t>及</a:t>
            </a:r>
            <a:r>
              <a:rPr lang="en-US" altLang="zh-CN"/>
              <a:t>T2WI</a:t>
            </a:r>
            <a:r>
              <a:rPr lang="zh-CN" altLang="en-US"/>
              <a:t>上均呈低信号。</a:t>
            </a:r>
          </a:p>
          <a:p>
            <a:pPr>
              <a:lnSpc>
                <a:spcPct val="140000"/>
              </a:lnSpc>
              <a:buClr>
                <a:srgbClr val="FF66CC"/>
              </a:buClr>
              <a:buSzPct val="110000"/>
              <a:buFont typeface="Wingdings" pitchFamily="2" charset="2"/>
              <a:buChar char="v"/>
            </a:pPr>
            <a:r>
              <a:rPr lang="zh-CN" altLang="en-US"/>
              <a:t>甲癌晚期肿瘤常突破甲状腺被膜向周围侵润</a:t>
            </a:r>
          </a:p>
        </p:txBody>
      </p:sp>
      <p:sp>
        <p:nvSpPr>
          <p:cNvPr id="450563" name="Text Box 3"/>
          <p:cNvSpPr txBox="1">
            <a:spLocks noChangeArrowheads="1"/>
          </p:cNvSpPr>
          <p:nvPr/>
        </p:nvSpPr>
        <p:spPr bwMode="auto">
          <a:xfrm>
            <a:off x="914400" y="533400"/>
            <a:ext cx="5486400" cy="762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b="1">
                <a:effectLst>
                  <a:outerShdw blurRad="38100" dist="38100" dir="2700000" algn="tl">
                    <a:srgbClr val="000000"/>
                  </a:outerShdw>
                </a:effectLst>
              </a:rPr>
              <a:t>MRI</a:t>
            </a:r>
            <a:r>
              <a:rPr lang="zh-CN" alt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表现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30000"/>
              </a:lnSpc>
              <a:buClr>
                <a:srgbClr val="FF0000"/>
              </a:buClr>
              <a:buFont typeface="Wingdings" pitchFamily="2" charset="2"/>
              <a:buChar char="v"/>
            </a:pPr>
            <a:r>
              <a:rPr lang="zh-CN" altLang="en-US"/>
              <a:t>在增扫时可见环状强化。</a:t>
            </a:r>
          </a:p>
          <a:p>
            <a:pPr>
              <a:lnSpc>
                <a:spcPct val="130000"/>
              </a:lnSpc>
              <a:buClr>
                <a:srgbClr val="FF0000"/>
              </a:buClr>
              <a:buFont typeface="Wingdings" pitchFamily="2" charset="2"/>
              <a:buChar char="v"/>
            </a:pPr>
            <a:r>
              <a:rPr lang="zh-CN" altLang="en-US"/>
              <a:t>由于</a:t>
            </a:r>
            <a:r>
              <a:rPr lang="en-US" altLang="zh-CN"/>
              <a:t>CT</a:t>
            </a:r>
            <a:r>
              <a:rPr lang="zh-CN" altLang="en-US"/>
              <a:t>和</a:t>
            </a:r>
            <a:r>
              <a:rPr lang="en-US" altLang="zh-CN"/>
              <a:t>MRI</a:t>
            </a:r>
            <a:r>
              <a:rPr lang="zh-CN" altLang="en-US"/>
              <a:t>能增强扫描可以清晰显示甲癌的侵润范围和程度，以及显示淋巴结的转移情况</a:t>
            </a:r>
          </a:p>
          <a:p>
            <a:pPr>
              <a:lnSpc>
                <a:spcPct val="130000"/>
              </a:lnSpc>
              <a:buClr>
                <a:srgbClr val="FF0000"/>
              </a:buClr>
              <a:buFont typeface="Wingdings" pitchFamily="2" charset="2"/>
              <a:buChar char="v"/>
            </a:pPr>
            <a:r>
              <a:rPr lang="zh-CN" altLang="en-US"/>
              <a:t>手术前分期，指导治疗计划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影像学表现</a:t>
            </a:r>
          </a:p>
        </p:txBody>
      </p:sp>
      <p:sp>
        <p:nvSpPr>
          <p:cNvPr id="376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20000"/>
              </a:lnSpc>
              <a:buClr>
                <a:srgbClr val="FF0000"/>
              </a:buClr>
            </a:pPr>
            <a:r>
              <a:rPr lang="en-US" altLang="zh-CN"/>
              <a:t>X-ray</a:t>
            </a:r>
            <a:r>
              <a:rPr lang="zh-CN" altLang="en-US"/>
              <a:t>：平片可显示腮腺区肿块</a:t>
            </a:r>
          </a:p>
          <a:p>
            <a:pPr>
              <a:lnSpc>
                <a:spcPct val="120000"/>
              </a:lnSpc>
              <a:buClr>
                <a:srgbClr val="FF0000"/>
              </a:buClr>
            </a:pPr>
            <a:r>
              <a:rPr lang="zh-CN" altLang="en-US"/>
              <a:t>造影检查：导管及腺体被推压移位征象及腺体充缺，导管拉长、迂曲、分离呈手握球征，导管无破坏征象。</a:t>
            </a:r>
          </a:p>
          <a:p>
            <a:pPr>
              <a:lnSpc>
                <a:spcPct val="120000"/>
              </a:lnSpc>
              <a:buClr>
                <a:srgbClr val="FF0000"/>
              </a:buClr>
            </a:pPr>
            <a:r>
              <a:rPr lang="en-US" altLang="zh-CN"/>
              <a:t>CT</a:t>
            </a:r>
            <a:r>
              <a:rPr lang="zh-CN" altLang="en-US"/>
              <a:t>：腮腺内圆形或椭圆形软组织肿块，边缘光滑，与正常腺体分界清楚，增强扫描：肿块均匀或环形强化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个人主页 (标准)">
  <a:themeElements>
    <a:clrScheme name="个人主页 (标准) 1">
      <a:dk1>
        <a:srgbClr val="000000"/>
      </a:dk1>
      <a:lt1>
        <a:srgbClr val="FFFFFF"/>
      </a:lt1>
      <a:dk2>
        <a:srgbClr val="1E2E53"/>
      </a:dk2>
      <a:lt2>
        <a:srgbClr val="FFCC00"/>
      </a:lt2>
      <a:accent1>
        <a:srgbClr val="FF9933"/>
      </a:accent1>
      <a:accent2>
        <a:srgbClr val="336699"/>
      </a:accent2>
      <a:accent3>
        <a:srgbClr val="ABADB3"/>
      </a:accent3>
      <a:accent4>
        <a:srgbClr val="DADADA"/>
      </a:accent4>
      <a:accent5>
        <a:srgbClr val="FFCAAD"/>
      </a:accent5>
      <a:accent6>
        <a:srgbClr val="2D5C8A"/>
      </a:accent6>
      <a:hlink>
        <a:srgbClr val="EAEAEA"/>
      </a:hlink>
      <a:folHlink>
        <a:srgbClr val="A73737"/>
      </a:folHlink>
    </a:clrScheme>
    <a:fontScheme name="个人主页 (标准)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2075" tIns="46038" rIns="92075" bIns="46038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CN" altLang="en-US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2075" tIns="46038" rIns="92075" bIns="46038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CN" altLang="en-US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ea typeface="宋体" pitchFamily="2" charset="-122"/>
          </a:defRPr>
        </a:defPPr>
      </a:lstStyle>
    </a:lnDef>
  </a:objectDefaults>
  <a:extraClrSchemeLst>
    <a:extraClrScheme>
      <a:clrScheme name="个人主页 (标准) 1">
        <a:dk1>
          <a:srgbClr val="000000"/>
        </a:dk1>
        <a:lt1>
          <a:srgbClr val="FFFFFF"/>
        </a:lt1>
        <a:dk2>
          <a:srgbClr val="1E2E53"/>
        </a:dk2>
        <a:lt2>
          <a:srgbClr val="FFCC00"/>
        </a:lt2>
        <a:accent1>
          <a:srgbClr val="FF9933"/>
        </a:accent1>
        <a:accent2>
          <a:srgbClr val="336699"/>
        </a:accent2>
        <a:accent3>
          <a:srgbClr val="ABADB3"/>
        </a:accent3>
        <a:accent4>
          <a:srgbClr val="DADADA"/>
        </a:accent4>
        <a:accent5>
          <a:srgbClr val="FFCAAD"/>
        </a:accent5>
        <a:accent6>
          <a:srgbClr val="2D5C8A"/>
        </a:accent6>
        <a:hlink>
          <a:srgbClr val="EAEAEA"/>
        </a:hlink>
        <a:folHlink>
          <a:srgbClr val="A737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个人主页 (标准) 2">
        <a:dk1>
          <a:srgbClr val="663300"/>
        </a:dk1>
        <a:lt1>
          <a:srgbClr val="FFFFFF"/>
        </a:lt1>
        <a:dk2>
          <a:srgbClr val="996633"/>
        </a:dk2>
        <a:lt2>
          <a:srgbClr val="868686"/>
        </a:lt2>
        <a:accent1>
          <a:srgbClr val="FF9900"/>
        </a:accent1>
        <a:accent2>
          <a:srgbClr val="CC6600"/>
        </a:accent2>
        <a:accent3>
          <a:srgbClr val="FFFFFF"/>
        </a:accent3>
        <a:accent4>
          <a:srgbClr val="562A00"/>
        </a:accent4>
        <a:accent5>
          <a:srgbClr val="FFCAAA"/>
        </a:accent5>
        <a:accent6>
          <a:srgbClr val="B95C00"/>
        </a:accent6>
        <a:hlink>
          <a:srgbClr val="FFCC00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个人主页 (标准)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Office\Templates\演示文稿\个人主页 (标准).pot</Template>
  <TotalTime>2246</TotalTime>
  <Words>3091</Words>
  <PresentationFormat>全屏显示(4:3)</PresentationFormat>
  <Paragraphs>221</Paragraphs>
  <Slides>89</Slides>
  <Notes>0</Notes>
  <HiddenSlides>0</HiddenSlides>
  <MMClips>0</MMClips>
  <ScaleCrop>false</ScaleCrop>
  <HeadingPairs>
    <vt:vector size="6" baseType="variant"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89</vt:i4>
      </vt:variant>
    </vt:vector>
  </HeadingPairs>
  <TitlesOfParts>
    <vt:vector size="91" baseType="lpstr">
      <vt:lpstr>个人主页 (标准)</vt:lpstr>
      <vt:lpstr>Image</vt:lpstr>
      <vt:lpstr>腮腺、颈部疾病影像诊断</vt:lpstr>
      <vt:lpstr>主要内容</vt:lpstr>
      <vt:lpstr>腮腺解剖</vt:lpstr>
      <vt:lpstr>幻灯片 4</vt:lpstr>
      <vt:lpstr>幻灯片 5</vt:lpstr>
      <vt:lpstr>幻灯片 6</vt:lpstr>
      <vt:lpstr>腮腺混合瘤（Mixed tumour)</vt:lpstr>
      <vt:lpstr>幻灯片 8</vt:lpstr>
      <vt:lpstr>影像学表现</vt:lpstr>
      <vt:lpstr>MRI表现</vt:lpstr>
      <vt:lpstr>CASE--1</vt:lpstr>
      <vt:lpstr>CT表现</vt:lpstr>
      <vt:lpstr>CT 诊断要点：</vt:lpstr>
      <vt:lpstr>需鉴别的疾病为</vt:lpstr>
      <vt:lpstr>幻灯片 15</vt:lpstr>
      <vt:lpstr>鳃裂囊肿</vt:lpstr>
      <vt:lpstr>幻灯片 17</vt:lpstr>
      <vt:lpstr>幻灯片 18</vt:lpstr>
      <vt:lpstr>幻灯片 19</vt:lpstr>
      <vt:lpstr>幻灯片 20</vt:lpstr>
      <vt:lpstr>影像学表现</vt:lpstr>
      <vt:lpstr>腮裂囊肿CT</vt:lpstr>
      <vt:lpstr>腮裂囊肿MRI</vt:lpstr>
      <vt:lpstr>幻灯片 24</vt:lpstr>
      <vt:lpstr>腮腺恶性肿瘤</vt:lpstr>
      <vt:lpstr>影像学表现</vt:lpstr>
      <vt:lpstr>腮腺导管癌</vt:lpstr>
      <vt:lpstr>AX T1WI</vt:lpstr>
      <vt:lpstr>幻灯片 29</vt:lpstr>
      <vt:lpstr>幻灯片 30</vt:lpstr>
      <vt:lpstr>幻灯片 31</vt:lpstr>
      <vt:lpstr>腮腺神经鞘瘤：</vt:lpstr>
      <vt:lpstr>腮腺区神经鞘瘤 </vt:lpstr>
      <vt:lpstr>[CT表现]</vt:lpstr>
      <vt:lpstr>幻灯片 35</vt:lpstr>
      <vt:lpstr>幻灯片 36</vt:lpstr>
      <vt:lpstr>幻灯片 37</vt:lpstr>
      <vt:lpstr>CT表现</vt:lpstr>
      <vt:lpstr>幻灯片 39</vt:lpstr>
      <vt:lpstr>诊断及鉴别诊断</vt:lpstr>
      <vt:lpstr>颌下腺混合瘤</vt:lpstr>
      <vt:lpstr>CT表现</vt:lpstr>
      <vt:lpstr>颌下腺混合瘤</vt:lpstr>
      <vt:lpstr>颈部海绵状血管瘤</vt:lpstr>
      <vt:lpstr>颈部海绵状血管瘤</vt:lpstr>
      <vt:lpstr>幻灯片 46</vt:lpstr>
      <vt:lpstr>颈部血管淋巴瘤 </vt:lpstr>
      <vt:lpstr>颈动脉体瘤</vt:lpstr>
      <vt:lpstr>影像学表现</vt:lpstr>
      <vt:lpstr>MRI</vt:lpstr>
      <vt:lpstr>颈动脉体瘤 </vt:lpstr>
      <vt:lpstr>幻灯片 52</vt:lpstr>
      <vt:lpstr>颈淋巴结炎</vt:lpstr>
      <vt:lpstr>CT表现：</vt:lpstr>
      <vt:lpstr>颈部淋巴结炎</vt:lpstr>
      <vt:lpstr>颈淋巴结炎</vt:lpstr>
      <vt:lpstr>颈部淋巴结结核</vt:lpstr>
      <vt:lpstr>病理上分为四型</vt:lpstr>
      <vt:lpstr>颈部淋巴结结核</vt:lpstr>
      <vt:lpstr>结核性肉芽肿 </vt:lpstr>
      <vt:lpstr>颈淋巴结结核</vt:lpstr>
      <vt:lpstr>非何杰金淋巴瘤</vt:lpstr>
      <vt:lpstr>淋巴瘤</vt:lpstr>
      <vt:lpstr>右颈非何金淋巴瘤</vt:lpstr>
      <vt:lpstr>淋巴瘤 </vt:lpstr>
      <vt:lpstr>颈淋巴结转移癌</vt:lpstr>
      <vt:lpstr>影像学表现</vt:lpstr>
      <vt:lpstr>颈淋巴结转移癌</vt:lpstr>
      <vt:lpstr>颈部神经源性肿瘤</vt:lpstr>
      <vt:lpstr>CT、MRI表现</vt:lpstr>
      <vt:lpstr>男性，40岁。发现无痛性左颌下肿物1月。 </vt:lpstr>
      <vt:lpstr>神经鞘瘤 </vt:lpstr>
      <vt:lpstr>甲状腺肿大</vt:lpstr>
      <vt:lpstr>幻灯片 74</vt:lpstr>
      <vt:lpstr>甲状腺肿 </vt:lpstr>
      <vt:lpstr>甲状腺肿瘤</vt:lpstr>
      <vt:lpstr>甲状腺腺瘤</vt:lpstr>
      <vt:lpstr>病理</vt:lpstr>
      <vt:lpstr>CT表现</vt:lpstr>
      <vt:lpstr>甲状腺腺瘤 </vt:lpstr>
      <vt:lpstr>MRI表现</vt:lpstr>
      <vt:lpstr>甲状腺癌 </vt:lpstr>
      <vt:lpstr>CT表现</vt:lpstr>
      <vt:lpstr>幻灯片 84</vt:lpstr>
      <vt:lpstr>幻灯片 85</vt:lpstr>
      <vt:lpstr>甲状腺癌 </vt:lpstr>
      <vt:lpstr>幻灯片 87</vt:lpstr>
      <vt:lpstr>幻灯片 88</vt:lpstr>
      <vt:lpstr>幻灯片 89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应用</dc:title>
  <cp:lastModifiedBy>User</cp:lastModifiedBy>
  <cp:revision>148</cp:revision>
  <dcterms:modified xsi:type="dcterms:W3CDTF">2016-12-21T06:26:54Z</dcterms:modified>
</cp:coreProperties>
</file>