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8"/>
  </p:notesMasterIdLst>
  <p:sldIdLst>
    <p:sldId id="256" r:id="rId2"/>
    <p:sldId id="265" r:id="rId3"/>
    <p:sldId id="260" r:id="rId4"/>
    <p:sldId id="266" r:id="rId5"/>
    <p:sldId id="268" r:id="rId6"/>
    <p:sldId id="335" r:id="rId7"/>
    <p:sldId id="269" r:id="rId8"/>
    <p:sldId id="270" r:id="rId9"/>
    <p:sldId id="271" r:id="rId10"/>
    <p:sldId id="272" r:id="rId11"/>
    <p:sldId id="345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360" r:id="rId27"/>
    <p:sldId id="287" r:id="rId28"/>
    <p:sldId id="288" r:id="rId29"/>
    <p:sldId id="289" r:id="rId30"/>
    <p:sldId id="338" r:id="rId31"/>
    <p:sldId id="343" r:id="rId32"/>
    <p:sldId id="339" r:id="rId33"/>
    <p:sldId id="340" r:id="rId34"/>
    <p:sldId id="290" r:id="rId35"/>
    <p:sldId id="342" r:id="rId36"/>
    <p:sldId id="336" r:id="rId37"/>
    <p:sldId id="399" r:id="rId38"/>
    <p:sldId id="400" r:id="rId39"/>
    <p:sldId id="401" r:id="rId40"/>
    <p:sldId id="404" r:id="rId41"/>
    <p:sldId id="405" r:id="rId42"/>
    <p:sldId id="406" r:id="rId43"/>
    <p:sldId id="344" r:id="rId44"/>
    <p:sldId id="261" r:id="rId45"/>
    <p:sldId id="262" r:id="rId46"/>
    <p:sldId id="321" r:id="rId47"/>
    <p:sldId id="323" r:id="rId48"/>
    <p:sldId id="448" r:id="rId49"/>
    <p:sldId id="449" r:id="rId50"/>
    <p:sldId id="450" r:id="rId51"/>
    <p:sldId id="451" r:id="rId52"/>
    <p:sldId id="452" r:id="rId53"/>
    <p:sldId id="453" r:id="rId54"/>
    <p:sldId id="454" r:id="rId55"/>
    <p:sldId id="455" r:id="rId56"/>
    <p:sldId id="456" r:id="rId57"/>
    <p:sldId id="457" r:id="rId58"/>
    <p:sldId id="458" r:id="rId59"/>
    <p:sldId id="459" r:id="rId60"/>
    <p:sldId id="460" r:id="rId61"/>
    <p:sldId id="461" r:id="rId62"/>
    <p:sldId id="462" r:id="rId63"/>
    <p:sldId id="463" r:id="rId64"/>
    <p:sldId id="464" r:id="rId65"/>
    <p:sldId id="465" r:id="rId66"/>
    <p:sldId id="466" r:id="rId67"/>
    <p:sldId id="467" r:id="rId68"/>
    <p:sldId id="468" r:id="rId69"/>
    <p:sldId id="469" r:id="rId70"/>
    <p:sldId id="470" r:id="rId71"/>
    <p:sldId id="471" r:id="rId72"/>
    <p:sldId id="472" r:id="rId73"/>
    <p:sldId id="473" r:id="rId74"/>
    <p:sldId id="474" r:id="rId75"/>
    <p:sldId id="475" r:id="rId76"/>
    <p:sldId id="476" r:id="rId77"/>
    <p:sldId id="477" r:id="rId78"/>
    <p:sldId id="478" r:id="rId79"/>
    <p:sldId id="479" r:id="rId80"/>
    <p:sldId id="325" r:id="rId81"/>
    <p:sldId id="331" r:id="rId82"/>
    <p:sldId id="332" r:id="rId83"/>
    <p:sldId id="333" r:id="rId84"/>
    <p:sldId id="334" r:id="rId85"/>
    <p:sldId id="327" r:id="rId86"/>
    <p:sldId id="329" r:id="rId87"/>
    <p:sldId id="330" r:id="rId88"/>
    <p:sldId id="299" r:id="rId89"/>
    <p:sldId id="300" r:id="rId90"/>
    <p:sldId id="301" r:id="rId91"/>
    <p:sldId id="302" r:id="rId92"/>
    <p:sldId id="362" r:id="rId93"/>
    <p:sldId id="303" r:id="rId94"/>
    <p:sldId id="304" r:id="rId95"/>
    <p:sldId id="363" r:id="rId96"/>
    <p:sldId id="364" r:id="rId97"/>
    <p:sldId id="359" r:id="rId98"/>
    <p:sldId id="305" r:id="rId99"/>
    <p:sldId id="306" r:id="rId100"/>
    <p:sldId id="307" r:id="rId101"/>
    <p:sldId id="308" r:id="rId102"/>
    <p:sldId id="309" r:id="rId103"/>
    <p:sldId id="310" r:id="rId104"/>
    <p:sldId id="346" r:id="rId105"/>
    <p:sldId id="414" r:id="rId106"/>
    <p:sldId id="415" r:id="rId107"/>
    <p:sldId id="416" r:id="rId108"/>
    <p:sldId id="347" r:id="rId109"/>
    <p:sldId id="367" r:id="rId110"/>
    <p:sldId id="366" r:id="rId111"/>
    <p:sldId id="381" r:id="rId112"/>
    <p:sldId id="382" r:id="rId113"/>
    <p:sldId id="383" r:id="rId114"/>
    <p:sldId id="384" r:id="rId115"/>
    <p:sldId id="385" r:id="rId116"/>
    <p:sldId id="368" r:id="rId117"/>
    <p:sldId id="369" r:id="rId118"/>
    <p:sldId id="370" r:id="rId119"/>
    <p:sldId id="371" r:id="rId120"/>
    <p:sldId id="372" r:id="rId121"/>
    <p:sldId id="386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55" r:id="rId143"/>
    <p:sldId id="356" r:id="rId144"/>
    <p:sldId id="357" r:id="rId145"/>
    <p:sldId id="348" r:id="rId146"/>
    <p:sldId id="349" r:id="rId147"/>
    <p:sldId id="350" r:id="rId148"/>
    <p:sldId id="351" r:id="rId149"/>
    <p:sldId id="352" r:id="rId150"/>
    <p:sldId id="354" r:id="rId151"/>
    <p:sldId id="407" r:id="rId152"/>
    <p:sldId id="426" r:id="rId153"/>
    <p:sldId id="428" r:id="rId154"/>
    <p:sldId id="429" r:id="rId155"/>
    <p:sldId id="427" r:id="rId156"/>
    <p:sldId id="486" r:id="rId157"/>
    <p:sldId id="489" r:id="rId158"/>
    <p:sldId id="488" r:id="rId159"/>
    <p:sldId id="490" r:id="rId160"/>
    <p:sldId id="491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30" r:id="rId169"/>
    <p:sldId id="431" r:id="rId170"/>
    <p:sldId id="432" r:id="rId171"/>
    <p:sldId id="433" r:id="rId172"/>
    <p:sldId id="434" r:id="rId173"/>
    <p:sldId id="435" r:id="rId174"/>
    <p:sldId id="436" r:id="rId175"/>
    <p:sldId id="437" r:id="rId176"/>
    <p:sldId id="438" r:id="rId177"/>
    <p:sldId id="439" r:id="rId178"/>
    <p:sldId id="440" r:id="rId179"/>
    <p:sldId id="441" r:id="rId180"/>
    <p:sldId id="442" r:id="rId181"/>
    <p:sldId id="443" r:id="rId182"/>
    <p:sldId id="444" r:id="rId183"/>
    <p:sldId id="445" r:id="rId184"/>
    <p:sldId id="446" r:id="rId185"/>
    <p:sldId id="447" r:id="rId186"/>
    <p:sldId id="481" r:id="rId187"/>
    <p:sldId id="480" r:id="rId188"/>
    <p:sldId id="482" r:id="rId189"/>
    <p:sldId id="483" r:id="rId190"/>
    <p:sldId id="484" r:id="rId191"/>
    <p:sldId id="485" r:id="rId192"/>
    <p:sldId id="492" r:id="rId193"/>
    <p:sldId id="493" r:id="rId194"/>
    <p:sldId id="494" r:id="rId195"/>
    <p:sldId id="495" r:id="rId196"/>
    <p:sldId id="496" r:id="rId19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67301-12C4-456C-8020-9338C81B0537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02D71-32E8-496D-867A-5EF8D3CFDE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18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4299A-7DC3-41C0-A30F-475AA28F7D39}" type="slidenum">
              <a:rPr lang="zh-CN" altLang="en-US"/>
              <a:pPr/>
              <a:t>131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C786-F39E-499B-A0AF-80582536924F}" type="datetimeFigureOut">
              <a:rPr lang="zh-CN" altLang="en-US" smtClean="0"/>
              <a:pPr/>
              <a:t>2012-8-22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79187-6C9E-4A50-BBBB-59ABDE003F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357298"/>
            <a:ext cx="7772400" cy="2243153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肺结核影像学诊断</a:t>
            </a:r>
            <a:r>
              <a:rPr lang="en-US" altLang="zh-CN" dirty="0" smtClean="0">
                <a:solidFill>
                  <a:srgbClr val="FFFF00"/>
                </a:solidFill>
              </a:rPr>
              <a:t/>
            </a:r>
            <a:br>
              <a:rPr lang="en-US" altLang="zh-CN" dirty="0" smtClean="0">
                <a:solidFill>
                  <a:srgbClr val="FFFF00"/>
                </a:solidFill>
              </a:rPr>
            </a:br>
            <a:r>
              <a:rPr lang="zh-CN" altLang="en-US" dirty="0" smtClean="0">
                <a:solidFill>
                  <a:srgbClr val="FFFF00"/>
                </a:solidFill>
              </a:rPr>
              <a:t>与鉴别诊断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咸宁市结核病防治院  葛木村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286248" cy="4883153"/>
          </a:xfrm>
          <a:prstGeom prst="rect">
            <a:avLst/>
          </a:prstGeom>
          <a:noFill/>
        </p:spPr>
      </p:pic>
      <p:pic>
        <p:nvPicPr>
          <p:cNvPr id="5" name="Picture 3" descr="001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000108"/>
            <a:ext cx="4857752" cy="4929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000132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转移性肺癌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结节型：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多发或单发结节，大小不等，密度均匀，边缘锐利。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肿块型或肺炎型：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通常为孤立病灶，以中下肺野和外带为多。肺炎型病灶模糊，往往局限于一肺叶或肺段。颇似肺炎样浸润阴影。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淋巴管型：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淋巴管转移性肺癌的常见表现。肺门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LN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增大，从肺门向肺野放射状分布的索条状影。网状结节影（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HRCT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）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粟粒播散型：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两肺野无数细小结节，呈粟粒状，大小不等。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肺门纵隔肿块型：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肺门区、纵隔肿块影。边缘光滑，可有分叶，支气管腔通畅。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混合型：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上述两种或两种以上类型同时存在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0007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 descr="Dsc0003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895" b="7404"/>
          <a:stretch>
            <a:fillRect/>
          </a:stretch>
        </p:blipFill>
        <p:spPr bwMode="auto">
          <a:xfrm>
            <a:off x="0" y="1500174"/>
            <a:ext cx="4572000" cy="3429024"/>
          </a:xfrm>
          <a:prstGeom prst="rect">
            <a:avLst/>
          </a:prstGeom>
          <a:noFill/>
        </p:spPr>
      </p:pic>
      <p:pic>
        <p:nvPicPr>
          <p:cNvPr id="5" name="Picture 4" descr="Dsc00040"/>
          <p:cNvPicPr>
            <a:picLocks noChangeAspect="1" noChangeArrowheads="1"/>
          </p:cNvPicPr>
          <p:nvPr/>
        </p:nvPicPr>
        <p:blipFill>
          <a:blip r:embed="rId3"/>
          <a:srcRect t="5632" b="4224"/>
          <a:stretch>
            <a:fillRect/>
          </a:stretch>
        </p:blipFill>
        <p:spPr bwMode="auto">
          <a:xfrm>
            <a:off x="4572000" y="1500174"/>
            <a:ext cx="4572000" cy="3455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2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4286248" cy="3000396"/>
          </a:xfrm>
          <a:prstGeom prst="rect">
            <a:avLst/>
          </a:prstGeom>
          <a:noFill/>
        </p:spPr>
      </p:pic>
      <p:pic>
        <p:nvPicPr>
          <p:cNvPr id="5" name="Picture 3" descr="Dsc00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71480"/>
            <a:ext cx="4857752" cy="3000396"/>
          </a:xfrm>
          <a:prstGeom prst="rect">
            <a:avLst/>
          </a:prstGeom>
          <a:noFill/>
        </p:spPr>
      </p:pic>
      <p:pic>
        <p:nvPicPr>
          <p:cNvPr id="6" name="Picture 4" descr="Dsc00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76"/>
            <a:ext cx="4286248" cy="2857520"/>
          </a:xfrm>
          <a:prstGeom prst="rect">
            <a:avLst/>
          </a:prstGeom>
          <a:noFill/>
        </p:spPr>
      </p:pic>
      <p:pic>
        <p:nvPicPr>
          <p:cNvPr id="7" name="Picture 5" descr="Dsc000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500438"/>
            <a:ext cx="485775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周围性肺癌与肺结核的</a:t>
            </a:r>
            <a:r>
              <a:rPr lang="en-US" altLang="zh-CN" dirty="0" smtClean="0">
                <a:solidFill>
                  <a:srgbClr val="FFFF00"/>
                </a:solidFill>
              </a:rPr>
              <a:t>CT</a:t>
            </a:r>
            <a:r>
              <a:rPr lang="zh-CN" altLang="en-US" dirty="0" smtClean="0">
                <a:solidFill>
                  <a:srgbClr val="FFFF00"/>
                </a:solidFill>
              </a:rPr>
              <a:t>特征表现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429288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整体表现：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rgbClr val="FFFF00"/>
                </a:solidFill>
              </a:rPr>
              <a:t>    </a:t>
            </a:r>
            <a:r>
              <a:rPr lang="zh-CN" altLang="en-US" dirty="0" smtClean="0">
                <a:solidFill>
                  <a:schemeClr val="accent6"/>
                </a:solidFill>
              </a:rPr>
              <a:t>肺结核</a:t>
            </a:r>
            <a:r>
              <a:rPr lang="en-US" altLang="zh-CN" dirty="0" smtClean="0">
                <a:solidFill>
                  <a:schemeClr val="accent6"/>
                </a:solidFill>
              </a:rPr>
              <a:t>CT</a:t>
            </a:r>
            <a:r>
              <a:rPr lang="zh-CN" altLang="en-US" dirty="0" smtClean="0">
                <a:solidFill>
                  <a:schemeClr val="accent6"/>
                </a:solidFill>
              </a:rPr>
              <a:t>特征：“三多”“三少”：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    多灶性、多态性、多钙化。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  少肿块性、少结节堆集性、少增强性。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en-US" altLang="zh-CN" dirty="0" smtClean="0">
              <a:solidFill>
                <a:schemeClr val="accent6"/>
              </a:solidFill>
            </a:endParaRPr>
          </a:p>
          <a:p>
            <a:r>
              <a:rPr lang="zh-CN" altLang="en-US" dirty="0" smtClean="0">
                <a:solidFill>
                  <a:schemeClr val="accent6"/>
                </a:solidFill>
              </a:rPr>
              <a:t>周围性肺癌则相反：并有“三阻”改变。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三  多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/>
          </a:bodyPr>
          <a:lstStyle/>
          <a:p>
            <a:r>
              <a:rPr lang="zh-CN" altLang="en-US" sz="2600" dirty="0" smtClean="0">
                <a:solidFill>
                  <a:schemeClr val="accent6"/>
                </a:solidFill>
              </a:rPr>
              <a:t>   多灶性：</a:t>
            </a:r>
            <a:r>
              <a:rPr lang="zh-CN" altLang="en-US" sz="2600" dirty="0" smtClean="0">
                <a:solidFill>
                  <a:schemeClr val="bg1"/>
                </a:solidFill>
              </a:rPr>
              <a:t>肺结核的多灶性往往表现在以上叶为主，其余肺叶肺段也出现斑点状、细结节状、索条状影，这是因为干酪物质进入支气管引起支气管播散所致，甚引起胸水、胸膜增厚粘连。</a:t>
            </a:r>
            <a:r>
              <a:rPr lang="en-US" sz="2600" dirty="0" smtClean="0">
                <a:solidFill>
                  <a:schemeClr val="bg1"/>
                </a:solidFill>
              </a:rPr>
              <a:t/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accent6"/>
                </a:solidFill>
              </a:rPr>
              <a:t>   </a:t>
            </a:r>
            <a:r>
              <a:rPr lang="zh-CN" altLang="en-US" sz="2600" dirty="0" smtClean="0">
                <a:solidFill>
                  <a:schemeClr val="accent6"/>
                </a:solidFill>
              </a:rPr>
              <a:t>多态性：</a:t>
            </a:r>
            <a:r>
              <a:rPr lang="zh-CN" altLang="en-US" sz="2600" dirty="0" smtClean="0">
                <a:solidFill>
                  <a:schemeClr val="bg1"/>
                </a:solidFill>
              </a:rPr>
              <a:t>在同一次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片上可出现不同演变时期的多种形态：①渗出病变表现为云雾状、棉絮状；②增殖病灶表现为结节状；③纤维化表现为索条状；④干酪坏死表现为空洞；⑤钙化表出为点状或斑块状致密影 ；⑥播散病灶表现为粟粒状或细结节状。</a:t>
            </a:r>
            <a:r>
              <a:rPr lang="en-US" sz="2600" dirty="0" smtClean="0">
                <a:solidFill>
                  <a:schemeClr val="bg1"/>
                </a:solidFill>
              </a:rPr>
              <a:t/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      </a:t>
            </a:r>
            <a:r>
              <a:rPr lang="zh-CN" altLang="en-US" sz="2600" dirty="0" smtClean="0">
                <a:solidFill>
                  <a:schemeClr val="accent6"/>
                </a:solidFill>
              </a:rPr>
              <a:t>多钙化性：</a:t>
            </a:r>
            <a:r>
              <a:rPr lang="zh-CN" altLang="en-US" sz="2600" dirty="0" smtClean="0">
                <a:solidFill>
                  <a:schemeClr val="bg1"/>
                </a:solidFill>
              </a:rPr>
              <a:t>钙化是结核病理演变过程中常见的结局之一，病灶在转归过程中，往往为渗出→增殖或纤维化→钙化这样的变化，所以在肺结核病变中，钙化是最为常见的一个特征，往往表现多个钙化灶，球形病灶钙化往往表现在其边缘呈环状。由于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密度分辨率极高，所以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能发现</a:t>
            </a:r>
            <a:r>
              <a:rPr lang="en-US" sz="2600" dirty="0" smtClean="0">
                <a:solidFill>
                  <a:schemeClr val="bg1"/>
                </a:solidFill>
              </a:rPr>
              <a:t>X</a:t>
            </a:r>
            <a:r>
              <a:rPr lang="zh-CN" altLang="en-US" sz="2600" dirty="0" smtClean="0">
                <a:solidFill>
                  <a:schemeClr val="bg1"/>
                </a:solidFill>
              </a:rPr>
              <a:t>线胸片上不易发现的钙化灶，有利于鉴别诊断。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三   少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</p:spPr>
        <p:txBody>
          <a:bodyPr>
            <a:normAutofit/>
          </a:bodyPr>
          <a:lstStyle/>
          <a:p>
            <a:r>
              <a:rPr lang="zh-CN" altLang="en-US" sz="2600" dirty="0" smtClean="0">
                <a:solidFill>
                  <a:schemeClr val="accent6"/>
                </a:solidFill>
              </a:rPr>
              <a:t>少肿块性：</a:t>
            </a:r>
            <a:r>
              <a:rPr lang="zh-CN" altLang="en-US" sz="2600" dirty="0" smtClean="0">
                <a:solidFill>
                  <a:schemeClr val="bg1"/>
                </a:solidFill>
              </a:rPr>
              <a:t>在胸片上有时表现为肿块样改变，而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横断扫描每一层所表现出的病灶，往往是斑片状、棉絮状、索条状或空洞，每层形态各一，不能堆塑成肿块，这是因为</a:t>
            </a:r>
            <a:r>
              <a:rPr lang="en-US" sz="2600" dirty="0" smtClean="0">
                <a:solidFill>
                  <a:schemeClr val="bg1"/>
                </a:solidFill>
              </a:rPr>
              <a:t>X</a:t>
            </a:r>
            <a:r>
              <a:rPr lang="zh-CN" altLang="en-US" sz="2600" dirty="0" smtClean="0">
                <a:solidFill>
                  <a:schemeClr val="bg1"/>
                </a:solidFill>
              </a:rPr>
              <a:t>线片是重叠图像，而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分层图像。既使是结核球，它也具有结核的特征，即多灶性表现为卫星灶、多钙化性表现为环状钙化或整个球形病变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值高＞</a:t>
            </a:r>
            <a:r>
              <a:rPr lang="en-US" sz="2600" dirty="0" smtClean="0">
                <a:solidFill>
                  <a:schemeClr val="bg1"/>
                </a:solidFill>
              </a:rPr>
              <a:t>80Hu</a:t>
            </a:r>
            <a:r>
              <a:rPr lang="zh-CN" altLang="en-US" sz="2600" dirty="0" smtClean="0">
                <a:solidFill>
                  <a:schemeClr val="bg1"/>
                </a:solidFill>
              </a:rPr>
              <a:t>，易与肺癌相鉴别。</a:t>
            </a:r>
            <a:r>
              <a:rPr lang="en-US" sz="2600" dirty="0" smtClean="0">
                <a:solidFill>
                  <a:schemeClr val="bg1"/>
                </a:solidFill>
              </a:rPr>
              <a:t/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zh-CN" altLang="en-US" sz="2600" dirty="0" smtClean="0">
                <a:solidFill>
                  <a:schemeClr val="accent6"/>
                </a:solidFill>
              </a:rPr>
              <a:t>少结节堆聚性：</a:t>
            </a:r>
            <a:r>
              <a:rPr lang="zh-CN" altLang="en-US" sz="2600" dirty="0" smtClean="0">
                <a:solidFill>
                  <a:schemeClr val="bg1"/>
                </a:solidFill>
              </a:rPr>
              <a:t>肺结核病灶以增殖</a:t>
            </a:r>
            <a:r>
              <a:rPr lang="en-US" sz="2600" dirty="0" smtClean="0">
                <a:solidFill>
                  <a:schemeClr val="bg1"/>
                </a:solidFill>
              </a:rPr>
              <a:t>——</a:t>
            </a:r>
            <a:r>
              <a:rPr lang="zh-CN" altLang="en-US" sz="2600" dirty="0" smtClean="0">
                <a:solidFill>
                  <a:schemeClr val="bg1"/>
                </a:solidFill>
              </a:rPr>
              <a:t>干酪为主时，呈结节状，往往是均匀分散在一定的范围内，密度均匀，很少表现数个结节堆聚在一起。</a:t>
            </a:r>
            <a:r>
              <a:rPr lang="en-US" sz="2600" dirty="0" smtClean="0">
                <a:solidFill>
                  <a:schemeClr val="bg1"/>
                </a:solidFill>
              </a:rPr>
              <a:t/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zh-CN" altLang="en-US" sz="2600" dirty="0" smtClean="0">
                <a:solidFill>
                  <a:schemeClr val="accent6"/>
                </a:solidFill>
              </a:rPr>
              <a:t>少增强性：</a:t>
            </a:r>
            <a:r>
              <a:rPr lang="zh-CN" altLang="en-US" sz="2600" dirty="0" smtClean="0">
                <a:solidFill>
                  <a:schemeClr val="bg1"/>
                </a:solidFill>
              </a:rPr>
              <a:t>若表现为结节或类肿块病变不易鉴别时，应进行增强扫描，肺结核病变由于缺乏血供，因而造影剂进入病灶中心量少，故强化不明显，增强前后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值差＜</a:t>
            </a:r>
            <a:r>
              <a:rPr lang="en-US" sz="2600" dirty="0" smtClean="0">
                <a:solidFill>
                  <a:schemeClr val="bg1"/>
                </a:solidFill>
              </a:rPr>
              <a:t>30Hu</a:t>
            </a:r>
            <a:r>
              <a:rPr lang="zh-CN" altLang="en-US" sz="2600" dirty="0" smtClean="0">
                <a:solidFill>
                  <a:schemeClr val="bg1"/>
                </a:solidFill>
              </a:rPr>
              <a:t>；肺癌的血供较丰富，因而强化明显，增强前后</a:t>
            </a:r>
            <a:r>
              <a:rPr lang="en-US" sz="2600" dirty="0" smtClean="0">
                <a:solidFill>
                  <a:schemeClr val="bg1"/>
                </a:solidFill>
              </a:rPr>
              <a:t>CT</a:t>
            </a:r>
            <a:r>
              <a:rPr lang="zh-CN" altLang="en-US" sz="2600" dirty="0" smtClean="0">
                <a:solidFill>
                  <a:schemeClr val="bg1"/>
                </a:solidFill>
              </a:rPr>
              <a:t>值差＞</a:t>
            </a:r>
            <a:r>
              <a:rPr lang="en-US" sz="2600" dirty="0" smtClean="0">
                <a:solidFill>
                  <a:schemeClr val="bg1"/>
                </a:solidFill>
              </a:rPr>
              <a:t>30Hu</a:t>
            </a:r>
            <a:r>
              <a:rPr lang="zh-CN" altLang="en-US" sz="2600" dirty="0" smtClean="0">
                <a:solidFill>
                  <a:schemeClr val="bg1"/>
                </a:solidFill>
              </a:rPr>
              <a:t>。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肺结核诊断的难点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，</a:t>
            </a:r>
            <a:r>
              <a:rPr lang="zh-CN" altLang="en-US" i="1" dirty="0" smtClean="0">
                <a:solidFill>
                  <a:schemeClr val="accent6"/>
                </a:solidFill>
              </a:rPr>
              <a:t>肺段或者肺叶阴影</a:t>
            </a:r>
            <a:endParaRPr lang="en-US" altLang="zh-CN" i="1" dirty="0" smtClean="0">
              <a:solidFill>
                <a:schemeClr val="accent6"/>
              </a:solidFill>
            </a:endParaRPr>
          </a:p>
          <a:p>
            <a:r>
              <a:rPr lang="zh-CN" altLang="en-US" i="1" dirty="0" smtClean="0">
                <a:solidFill>
                  <a:schemeClr val="bg1"/>
                </a:solidFill>
              </a:rPr>
              <a:t>肺段或者肺叶结核</a:t>
            </a:r>
            <a:r>
              <a:rPr lang="en-US" altLang="zh-CN" i="1" dirty="0" smtClean="0">
                <a:solidFill>
                  <a:schemeClr val="bg1"/>
                </a:solidFill>
              </a:rPr>
              <a:t>X</a:t>
            </a:r>
            <a:r>
              <a:rPr lang="zh-CN" altLang="en-US" i="1" dirty="0" smtClean="0">
                <a:solidFill>
                  <a:schemeClr val="bg1"/>
                </a:solidFill>
              </a:rPr>
              <a:t>线平片误诊达</a:t>
            </a:r>
            <a:r>
              <a:rPr lang="en-US" altLang="zh-CN" i="1" dirty="0" smtClean="0">
                <a:solidFill>
                  <a:schemeClr val="bg1"/>
                </a:solidFill>
              </a:rPr>
              <a:t>60%</a:t>
            </a:r>
            <a:r>
              <a:rPr lang="zh-CN" altLang="en-US" i="1" dirty="0" smtClean="0">
                <a:solidFill>
                  <a:schemeClr val="bg1"/>
                </a:solidFill>
              </a:rPr>
              <a:t>，</a:t>
            </a:r>
            <a:r>
              <a:rPr lang="en-US" altLang="zh-CN" i="1" dirty="0" smtClean="0">
                <a:solidFill>
                  <a:schemeClr val="bg1"/>
                </a:solidFill>
              </a:rPr>
              <a:t>CT</a:t>
            </a:r>
            <a:r>
              <a:rPr lang="zh-CN" altLang="en-US" i="1" dirty="0" smtClean="0">
                <a:solidFill>
                  <a:schemeClr val="bg1"/>
                </a:solidFill>
              </a:rPr>
              <a:t>误诊率达</a:t>
            </a:r>
            <a:r>
              <a:rPr lang="en-US" altLang="zh-CN" i="1" dirty="0" smtClean="0">
                <a:solidFill>
                  <a:schemeClr val="bg1"/>
                </a:solidFill>
              </a:rPr>
              <a:t>30%</a:t>
            </a:r>
            <a:r>
              <a:rPr lang="zh-CN" altLang="en-US" i="1" dirty="0" smtClean="0">
                <a:solidFill>
                  <a:schemeClr val="bg1"/>
                </a:solidFill>
              </a:rPr>
              <a:t>。</a:t>
            </a:r>
            <a:endParaRPr lang="en-US" altLang="zh-CN" i="1" dirty="0" smtClean="0">
              <a:solidFill>
                <a:schemeClr val="bg1"/>
              </a:solidFill>
            </a:endParaRPr>
          </a:p>
          <a:p>
            <a:r>
              <a:rPr lang="en-US" altLang="zh-CN" i="1" dirty="0" smtClean="0">
                <a:solidFill>
                  <a:schemeClr val="bg1"/>
                </a:solidFill>
              </a:rPr>
              <a:t>2</a:t>
            </a:r>
            <a:r>
              <a:rPr lang="zh-CN" altLang="en-US" i="1" dirty="0" smtClean="0">
                <a:solidFill>
                  <a:schemeClr val="bg1"/>
                </a:solidFill>
              </a:rPr>
              <a:t>，</a:t>
            </a:r>
            <a:r>
              <a:rPr lang="zh-CN" altLang="en-US" i="1" dirty="0" smtClean="0">
                <a:solidFill>
                  <a:schemeClr val="accent6"/>
                </a:solidFill>
              </a:rPr>
              <a:t>孤立性肺结节病灶（</a:t>
            </a:r>
            <a:r>
              <a:rPr lang="en-US" altLang="zh-CN" i="1" dirty="0" smtClean="0">
                <a:solidFill>
                  <a:schemeClr val="accent6"/>
                </a:solidFill>
              </a:rPr>
              <a:t>SPN</a:t>
            </a:r>
            <a:r>
              <a:rPr lang="zh-CN" altLang="en-US" i="1" dirty="0" smtClean="0">
                <a:solidFill>
                  <a:schemeClr val="accent6"/>
                </a:solidFill>
              </a:rPr>
              <a:t>）。</a:t>
            </a:r>
            <a:endParaRPr lang="en-US" altLang="zh-CN" i="1" dirty="0" smtClean="0">
              <a:solidFill>
                <a:schemeClr val="accent6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，</a:t>
            </a:r>
            <a:r>
              <a:rPr lang="zh-CN" altLang="en-US" i="1" dirty="0" smtClean="0">
                <a:solidFill>
                  <a:schemeClr val="bg1"/>
                </a:solidFill>
              </a:rPr>
              <a:t>糖尿病合并肺结核： 病灶反复</a:t>
            </a:r>
            <a:endParaRPr lang="en-US" altLang="zh-CN" i="1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，</a:t>
            </a:r>
            <a:r>
              <a:rPr lang="zh-CN" altLang="en-US" i="1" dirty="0" smtClean="0">
                <a:solidFill>
                  <a:schemeClr val="bg1"/>
                </a:solidFill>
              </a:rPr>
              <a:t>合并瘢痕癌</a:t>
            </a:r>
            <a:endParaRPr lang="en-US" altLang="zh-CN" i="1" dirty="0" smtClean="0">
              <a:solidFill>
                <a:schemeClr val="bg1"/>
              </a:solidFill>
            </a:endParaRPr>
          </a:p>
          <a:p>
            <a:endParaRPr lang="zh-CN" altLang="en-US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孤立性结节病灶（</a:t>
            </a:r>
            <a:r>
              <a:rPr lang="en-US" altLang="zh-CN" dirty="0" smtClean="0">
                <a:solidFill>
                  <a:srgbClr val="FFFF00"/>
                </a:solidFill>
              </a:rPr>
              <a:t>SPN</a:t>
            </a:r>
            <a:r>
              <a:rPr lang="zh-CN" altLang="en-US" dirty="0" smtClean="0">
                <a:solidFill>
                  <a:srgbClr val="FFFF00"/>
                </a:solidFill>
              </a:rPr>
              <a:t>）</a:t>
            </a:r>
            <a:r>
              <a:rPr lang="en-US" altLang="zh-CN" dirty="0" smtClean="0">
                <a:solidFill>
                  <a:srgbClr val="FFFF00"/>
                </a:solidFill>
              </a:rPr>
              <a:t>CT</a:t>
            </a:r>
            <a:r>
              <a:rPr lang="zh-CN" altLang="en-US" dirty="0" smtClean="0">
                <a:solidFill>
                  <a:srgbClr val="FFFF00"/>
                </a:solidFill>
              </a:rPr>
              <a:t>表现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4697427"/>
          </a:xfrm>
        </p:spPr>
        <p:txBody>
          <a:bodyPr>
            <a:normAutofit/>
          </a:bodyPr>
          <a:lstStyle/>
          <a:p>
            <a:endParaRPr lang="en-US" altLang="zh-CN" sz="2600" dirty="0" smtClean="0">
              <a:solidFill>
                <a:schemeClr val="bg1"/>
              </a:solidFill>
            </a:endParaRPr>
          </a:p>
          <a:p>
            <a:r>
              <a:rPr lang="en-US" altLang="zh-CN" sz="2600" dirty="0" smtClean="0">
                <a:solidFill>
                  <a:schemeClr val="bg1"/>
                </a:solidFill>
              </a:rPr>
              <a:t>Ⅰ</a:t>
            </a:r>
            <a:r>
              <a:rPr lang="zh-CN" altLang="en-US" sz="2600" dirty="0" smtClean="0">
                <a:solidFill>
                  <a:schemeClr val="bg1"/>
                </a:solidFill>
              </a:rPr>
              <a:t>外形：</a:t>
            </a:r>
            <a:r>
              <a:rPr lang="en-US" altLang="zh-CN" sz="2600" dirty="0" smtClean="0">
                <a:solidFill>
                  <a:schemeClr val="bg1"/>
                </a:solidFill>
              </a:rPr>
              <a:t>a</a:t>
            </a:r>
            <a:r>
              <a:rPr lang="zh-CN" altLang="en-US" sz="2600" dirty="0" smtClean="0">
                <a:solidFill>
                  <a:schemeClr val="bg1"/>
                </a:solidFill>
              </a:rPr>
              <a:t>圆球                </a:t>
            </a:r>
            <a:r>
              <a:rPr lang="en-US" altLang="zh-CN" sz="2600" dirty="0" smtClean="0">
                <a:solidFill>
                  <a:schemeClr val="bg1"/>
                </a:solidFill>
              </a:rPr>
              <a:t>b</a:t>
            </a:r>
            <a:r>
              <a:rPr lang="zh-CN" altLang="en-US" sz="2600" dirty="0" smtClean="0">
                <a:solidFill>
                  <a:schemeClr val="bg1"/>
                </a:solidFill>
              </a:rPr>
              <a:t>土豆、树叶、桑葚</a:t>
            </a:r>
            <a:endParaRPr lang="en-US" altLang="zh-CN" sz="2600" dirty="0" smtClean="0">
              <a:solidFill>
                <a:schemeClr val="bg1"/>
              </a:solidFill>
            </a:endParaRPr>
          </a:p>
          <a:p>
            <a:endParaRPr lang="en-US" altLang="zh-CN" sz="2600" dirty="0" smtClean="0">
              <a:solidFill>
                <a:schemeClr val="bg1"/>
              </a:solidFill>
            </a:endParaRPr>
          </a:p>
          <a:p>
            <a:r>
              <a:rPr lang="en-US" altLang="zh-CN" sz="2600" dirty="0" smtClean="0">
                <a:solidFill>
                  <a:schemeClr val="bg1"/>
                </a:solidFill>
              </a:rPr>
              <a:t>Ⅱ</a:t>
            </a:r>
            <a:r>
              <a:rPr lang="zh-CN" altLang="en-US" sz="2600" dirty="0" smtClean="0">
                <a:solidFill>
                  <a:schemeClr val="bg1"/>
                </a:solidFill>
              </a:rPr>
              <a:t>密度：</a:t>
            </a:r>
            <a:r>
              <a:rPr lang="en-US" altLang="zh-CN" sz="2600" dirty="0" smtClean="0">
                <a:solidFill>
                  <a:schemeClr val="bg1"/>
                </a:solidFill>
              </a:rPr>
              <a:t>a</a:t>
            </a:r>
            <a:r>
              <a:rPr lang="zh-CN" altLang="en-US" sz="2600" dirty="0" smtClean="0">
                <a:solidFill>
                  <a:schemeClr val="bg1"/>
                </a:solidFill>
              </a:rPr>
              <a:t>均匀                </a:t>
            </a:r>
            <a:r>
              <a:rPr lang="en-US" altLang="zh-CN" sz="2600" dirty="0" smtClean="0">
                <a:solidFill>
                  <a:schemeClr val="bg1"/>
                </a:solidFill>
              </a:rPr>
              <a:t>b</a:t>
            </a:r>
            <a:r>
              <a:rPr lang="zh-CN" altLang="en-US" sz="2600" dirty="0" smtClean="0">
                <a:solidFill>
                  <a:schemeClr val="bg1"/>
                </a:solidFill>
              </a:rPr>
              <a:t>不均匀：小结节堆集、空泡征</a:t>
            </a:r>
            <a:endParaRPr lang="en-US" altLang="zh-CN" sz="2600" dirty="0" smtClean="0">
              <a:solidFill>
                <a:schemeClr val="bg1"/>
              </a:solidFill>
            </a:endParaRPr>
          </a:p>
          <a:p>
            <a:endParaRPr lang="en-US" altLang="zh-CN" sz="2600" dirty="0" smtClean="0">
              <a:solidFill>
                <a:schemeClr val="bg1"/>
              </a:solidFill>
            </a:endParaRPr>
          </a:p>
          <a:p>
            <a:r>
              <a:rPr lang="en-US" altLang="zh-CN" sz="2600" dirty="0" smtClean="0">
                <a:solidFill>
                  <a:schemeClr val="bg1"/>
                </a:solidFill>
              </a:rPr>
              <a:t>Ⅲ</a:t>
            </a:r>
            <a:r>
              <a:rPr lang="zh-CN" altLang="en-US" sz="2600" dirty="0" smtClean="0">
                <a:solidFill>
                  <a:schemeClr val="bg1"/>
                </a:solidFill>
              </a:rPr>
              <a:t>钙化：</a:t>
            </a:r>
            <a:r>
              <a:rPr lang="en-US" altLang="zh-CN" sz="2600" dirty="0" smtClean="0">
                <a:solidFill>
                  <a:schemeClr val="bg1"/>
                </a:solidFill>
              </a:rPr>
              <a:t>a</a:t>
            </a:r>
            <a:r>
              <a:rPr lang="zh-CN" altLang="en-US" sz="2600" dirty="0" smtClean="0">
                <a:solidFill>
                  <a:schemeClr val="bg1"/>
                </a:solidFill>
              </a:rPr>
              <a:t>大于</a:t>
            </a:r>
            <a:r>
              <a:rPr lang="en-US" altLang="zh-CN" sz="2600" dirty="0" smtClean="0">
                <a:solidFill>
                  <a:schemeClr val="bg1"/>
                </a:solidFill>
              </a:rPr>
              <a:t>20%         b </a:t>
            </a:r>
            <a:r>
              <a:rPr lang="zh-CN" altLang="en-US" sz="2600" dirty="0" smtClean="0">
                <a:solidFill>
                  <a:schemeClr val="bg1"/>
                </a:solidFill>
              </a:rPr>
              <a:t>小于</a:t>
            </a:r>
            <a:r>
              <a:rPr lang="en-US" altLang="zh-CN" sz="2600" dirty="0" smtClean="0">
                <a:solidFill>
                  <a:schemeClr val="bg1"/>
                </a:solidFill>
              </a:rPr>
              <a:t>20%</a:t>
            </a:r>
          </a:p>
          <a:p>
            <a:endParaRPr lang="en-US" altLang="zh-CN" sz="2600" dirty="0" smtClean="0">
              <a:solidFill>
                <a:schemeClr val="bg1"/>
              </a:solidFill>
            </a:endParaRPr>
          </a:p>
          <a:p>
            <a:r>
              <a:rPr lang="en-US" altLang="zh-CN" sz="2600" dirty="0" smtClean="0">
                <a:solidFill>
                  <a:schemeClr val="bg1"/>
                </a:solidFill>
              </a:rPr>
              <a:t>Ⅳ</a:t>
            </a:r>
            <a:r>
              <a:rPr lang="zh-CN" altLang="en-US" sz="2600" dirty="0" smtClean="0">
                <a:solidFill>
                  <a:schemeClr val="bg1"/>
                </a:solidFill>
              </a:rPr>
              <a:t>周围：</a:t>
            </a:r>
            <a:r>
              <a:rPr lang="en-US" altLang="zh-CN" sz="2600" dirty="0" smtClean="0">
                <a:solidFill>
                  <a:schemeClr val="bg1"/>
                </a:solidFill>
              </a:rPr>
              <a:t>a</a:t>
            </a:r>
            <a:r>
              <a:rPr lang="zh-CN" altLang="en-US" sz="2600" dirty="0" smtClean="0">
                <a:solidFill>
                  <a:schemeClr val="bg1"/>
                </a:solidFill>
              </a:rPr>
              <a:t>无刺            </a:t>
            </a:r>
            <a:r>
              <a:rPr lang="en-US" altLang="zh-CN" sz="2600" dirty="0" smtClean="0">
                <a:solidFill>
                  <a:schemeClr val="bg1"/>
                </a:solidFill>
              </a:rPr>
              <a:t>b</a:t>
            </a:r>
            <a:r>
              <a:rPr lang="zh-CN" altLang="en-US" sz="2600" dirty="0" smtClean="0">
                <a:solidFill>
                  <a:schemeClr val="bg1"/>
                </a:solidFill>
              </a:rPr>
              <a:t> 毛刺、胸膜凹陷、阻塞、肿瘤血管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80975" y="0"/>
            <a:ext cx="6130925" cy="98107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accent6"/>
                </a:solidFill>
              </a:rPr>
              <a:t>1</a:t>
            </a:r>
            <a:r>
              <a:rPr lang="zh-CN" altLang="en-US" dirty="0" smtClean="0">
                <a:solidFill>
                  <a:schemeClr val="accent6"/>
                </a:solidFill>
              </a:rPr>
              <a:t>、</a:t>
            </a:r>
            <a:r>
              <a:rPr lang="en-US" altLang="zh-CN" dirty="0" smtClean="0">
                <a:solidFill>
                  <a:schemeClr val="accent6"/>
                </a:solidFill>
              </a:rPr>
              <a:t>SPN</a:t>
            </a:r>
            <a:r>
              <a:rPr lang="zh-CN" altLang="en-US" dirty="0" smtClean="0">
                <a:solidFill>
                  <a:schemeClr val="accent6"/>
                </a:solidFill>
              </a:rPr>
              <a:t>的外部特征：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sz="3600" b="1" dirty="0" smtClean="0">
                <a:solidFill>
                  <a:schemeClr val="bg1"/>
                </a:solidFill>
              </a:rPr>
              <a:t>①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大小：</a:t>
            </a:r>
            <a:r>
              <a:rPr lang="zh-CN" altLang="en-US" dirty="0" smtClean="0">
                <a:solidFill>
                  <a:schemeClr val="bg1"/>
                </a:solidFill>
              </a:rPr>
              <a:t>单以大小评价良恶性很不全面</a:t>
            </a:r>
          </a:p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小于</a:t>
            </a:r>
            <a:r>
              <a:rPr lang="en-US" altLang="zh-CN" dirty="0" smtClean="0">
                <a:solidFill>
                  <a:schemeClr val="bg1"/>
                </a:solidFill>
              </a:rPr>
              <a:t>2cm</a:t>
            </a:r>
            <a:r>
              <a:rPr lang="zh-CN" altLang="en-US" dirty="0" smtClean="0">
                <a:solidFill>
                  <a:schemeClr val="bg1"/>
                </a:solidFill>
              </a:rPr>
              <a:t>的</a:t>
            </a:r>
            <a:r>
              <a:rPr lang="en-US" altLang="zh-CN" dirty="0" smtClean="0">
                <a:solidFill>
                  <a:schemeClr val="bg1"/>
                </a:solidFill>
              </a:rPr>
              <a:t>SPN</a:t>
            </a:r>
            <a:r>
              <a:rPr lang="zh-CN" altLang="en-US" dirty="0" smtClean="0">
                <a:solidFill>
                  <a:schemeClr val="bg1"/>
                </a:solidFill>
              </a:rPr>
              <a:t>恶性率约</a:t>
            </a:r>
            <a:r>
              <a:rPr lang="en-US" altLang="zh-CN" dirty="0" smtClean="0">
                <a:solidFill>
                  <a:schemeClr val="bg1"/>
                </a:solidFill>
              </a:rPr>
              <a:t>45%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</a:p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小于</a:t>
            </a:r>
            <a:r>
              <a:rPr lang="en-US" altLang="zh-CN" dirty="0" smtClean="0">
                <a:solidFill>
                  <a:schemeClr val="bg1"/>
                </a:solidFill>
              </a:rPr>
              <a:t>1cm</a:t>
            </a:r>
            <a:r>
              <a:rPr lang="zh-CN" altLang="en-US" dirty="0" smtClean="0">
                <a:solidFill>
                  <a:schemeClr val="bg1"/>
                </a:solidFill>
              </a:rPr>
              <a:t>的</a:t>
            </a:r>
            <a:r>
              <a:rPr lang="en-US" altLang="zh-CN" dirty="0" smtClean="0">
                <a:solidFill>
                  <a:schemeClr val="bg1"/>
                </a:solidFill>
              </a:rPr>
              <a:t>SPN</a:t>
            </a:r>
            <a:r>
              <a:rPr lang="zh-CN" altLang="en-US" dirty="0" smtClean="0">
                <a:solidFill>
                  <a:schemeClr val="bg1"/>
                </a:solidFill>
              </a:rPr>
              <a:t>恶性率约</a:t>
            </a:r>
            <a:r>
              <a:rPr lang="en-US" altLang="zh-CN" dirty="0" smtClean="0">
                <a:solidFill>
                  <a:schemeClr val="bg1"/>
                </a:solidFill>
              </a:rPr>
              <a:t>15% 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</a:p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大于</a:t>
            </a:r>
            <a:r>
              <a:rPr lang="en-US" altLang="zh-CN" dirty="0" smtClean="0">
                <a:solidFill>
                  <a:schemeClr val="bg1"/>
                </a:solidFill>
              </a:rPr>
              <a:t>3cm</a:t>
            </a:r>
            <a:r>
              <a:rPr lang="zh-CN" altLang="en-US" dirty="0" smtClean="0">
                <a:solidFill>
                  <a:schemeClr val="bg1"/>
                </a:solidFill>
              </a:rPr>
              <a:t>的</a:t>
            </a:r>
            <a:r>
              <a:rPr lang="en-US" altLang="zh-CN" dirty="0" smtClean="0">
                <a:solidFill>
                  <a:schemeClr val="bg1"/>
                </a:solidFill>
              </a:rPr>
              <a:t>SPN</a:t>
            </a:r>
            <a:r>
              <a:rPr lang="zh-CN" altLang="en-US" dirty="0" smtClean="0">
                <a:solidFill>
                  <a:schemeClr val="bg1"/>
                </a:solidFill>
              </a:rPr>
              <a:t>恶性率达到</a:t>
            </a:r>
            <a:r>
              <a:rPr lang="en-US" altLang="zh-CN" dirty="0" smtClean="0">
                <a:solidFill>
                  <a:schemeClr val="bg1"/>
                </a:solidFill>
              </a:rPr>
              <a:t>90%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急性粟粒性肺结核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6146" name="Picture 2" descr="F:\新建文件夹\医学CT\肺结核\两肺结核\急性粟粒性肺结核，结核性脑膜炎.files\26001024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4000" dirty="0" smtClean="0">
                <a:solidFill>
                  <a:schemeClr val="accent6"/>
                </a:solidFill>
              </a:rPr>
              <a:t>②</a:t>
            </a:r>
            <a:r>
              <a:rPr lang="zh-CN" altLang="en-US" sz="4000" dirty="0" smtClean="0">
                <a:solidFill>
                  <a:schemeClr val="accent6"/>
                </a:solidFill>
              </a:rPr>
              <a:t>形状：分</a:t>
            </a:r>
            <a:r>
              <a:rPr lang="en-US" altLang="zh-CN" sz="4000" dirty="0" smtClean="0">
                <a:solidFill>
                  <a:schemeClr val="accent6"/>
                </a:solidFill>
              </a:rPr>
              <a:t>4</a:t>
            </a:r>
            <a:r>
              <a:rPr lang="zh-CN" altLang="en-US" sz="4000" dirty="0" smtClean="0">
                <a:solidFill>
                  <a:schemeClr val="accent6"/>
                </a:solidFill>
              </a:rPr>
              <a:t>种：圆球形、椭圆形、分叶形、极不规则形，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恶性结节有</a:t>
            </a:r>
            <a:r>
              <a:rPr lang="en-US" altLang="zh-CN" dirty="0" smtClean="0">
                <a:solidFill>
                  <a:schemeClr val="bg1"/>
                </a:solidFill>
              </a:rPr>
              <a:t>55.7%</a:t>
            </a:r>
            <a:r>
              <a:rPr lang="zh-CN" altLang="en-US" dirty="0" smtClean="0">
                <a:solidFill>
                  <a:schemeClr val="bg1"/>
                </a:solidFill>
              </a:rPr>
              <a:t>为椭圆形，</a:t>
            </a:r>
            <a:r>
              <a:rPr lang="en-US" altLang="zh-CN" dirty="0" smtClean="0">
                <a:solidFill>
                  <a:schemeClr val="bg1"/>
                </a:solidFill>
              </a:rPr>
              <a:t>88%</a:t>
            </a:r>
            <a:r>
              <a:rPr lang="zh-CN" altLang="en-US" dirty="0" smtClean="0">
                <a:solidFill>
                  <a:schemeClr val="bg1"/>
                </a:solidFill>
              </a:rPr>
              <a:t>为分叶和不规则形。</a:t>
            </a:r>
          </a:p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zh-CN" dirty="0" smtClean="0">
                <a:solidFill>
                  <a:schemeClr val="bg1"/>
                </a:solidFill>
              </a:rPr>
              <a:t>72%</a:t>
            </a:r>
            <a:r>
              <a:rPr lang="zh-CN" altLang="en-US" dirty="0" smtClean="0">
                <a:solidFill>
                  <a:schemeClr val="bg1"/>
                </a:solidFill>
              </a:rPr>
              <a:t>的肺癌呈分叶状</a:t>
            </a:r>
          </a:p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良性结节多为圆球性和浅分叶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396875" y="188913"/>
            <a:ext cx="6624638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accent6"/>
                </a:solidFill>
              </a:rPr>
              <a:t>2</a:t>
            </a:r>
            <a:r>
              <a:rPr lang="zh-CN" altLang="en-US" dirty="0" smtClean="0">
                <a:solidFill>
                  <a:schemeClr val="accent6"/>
                </a:solidFill>
              </a:rPr>
              <a:t>、</a:t>
            </a:r>
            <a:r>
              <a:rPr lang="en-US" altLang="zh-CN" dirty="0" smtClean="0">
                <a:solidFill>
                  <a:schemeClr val="accent6"/>
                </a:solidFill>
              </a:rPr>
              <a:t>SPN</a:t>
            </a:r>
            <a:r>
              <a:rPr lang="zh-CN" altLang="en-US" dirty="0" smtClean="0">
                <a:solidFill>
                  <a:schemeClr val="accent6"/>
                </a:solidFill>
              </a:rPr>
              <a:t>的内部特征： 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均匀密度</a:t>
            </a:r>
            <a:r>
              <a:rPr lang="en-US" altLang="zh-CN" dirty="0" smtClean="0">
                <a:solidFill>
                  <a:schemeClr val="bg1"/>
                </a:solidFill>
              </a:rPr>
              <a:t>SPN</a:t>
            </a:r>
            <a:r>
              <a:rPr lang="zh-CN" altLang="en-US" dirty="0" smtClean="0">
                <a:solidFill>
                  <a:schemeClr val="bg1"/>
                </a:solidFill>
              </a:rPr>
              <a:t>中良、恶性几率分别</a:t>
            </a:r>
            <a:r>
              <a:rPr lang="en-US" altLang="zh-CN" dirty="0" smtClean="0">
                <a:solidFill>
                  <a:schemeClr val="bg1"/>
                </a:solidFill>
              </a:rPr>
              <a:t>55%</a:t>
            </a:r>
            <a:r>
              <a:rPr lang="zh-CN" altLang="en-US" dirty="0" smtClean="0">
                <a:solidFill>
                  <a:schemeClr val="bg1"/>
                </a:solidFill>
              </a:rPr>
              <a:t>、</a:t>
            </a:r>
            <a:r>
              <a:rPr lang="en-US" altLang="zh-CN" dirty="0" smtClean="0">
                <a:solidFill>
                  <a:schemeClr val="bg1"/>
                </a:solidFill>
              </a:rPr>
              <a:t>21%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</a:p>
          <a:p>
            <a:pPr eaLnBrk="1" hangingPunct="1"/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非均匀密度中有空泡征、空腔空洞、小结节、钙化、空气支气管征等。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CN" b="1" dirty="0" smtClean="0">
              <a:solidFill>
                <a:schemeClr val="accent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b="1" dirty="0" smtClean="0">
                <a:solidFill>
                  <a:schemeClr val="accent6"/>
                </a:solidFill>
              </a:rPr>
              <a:t>①</a:t>
            </a:r>
            <a:r>
              <a:rPr lang="zh-CN" altLang="en-US" b="1" dirty="0" smtClean="0">
                <a:solidFill>
                  <a:schemeClr val="accent6"/>
                </a:solidFill>
              </a:rPr>
              <a:t>空泡征：</a:t>
            </a:r>
            <a:endParaRPr lang="en-US" altLang="zh-CN" b="1" dirty="0" smtClean="0">
              <a:solidFill>
                <a:schemeClr val="accent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b="1" dirty="0" smtClean="0">
                <a:solidFill>
                  <a:schemeClr val="accent6"/>
                </a:solidFill>
              </a:rPr>
              <a:t>             </a:t>
            </a:r>
            <a:r>
              <a:rPr lang="zh-CN" altLang="en-US" dirty="0" smtClean="0">
                <a:solidFill>
                  <a:schemeClr val="bg1"/>
                </a:solidFill>
              </a:rPr>
              <a:t>结节内</a:t>
            </a:r>
            <a:r>
              <a:rPr lang="en-US" altLang="zh-CN" dirty="0" smtClean="0">
                <a:solidFill>
                  <a:schemeClr val="bg1"/>
                </a:solidFill>
              </a:rPr>
              <a:t>1—3mm</a:t>
            </a:r>
            <a:r>
              <a:rPr lang="zh-CN" altLang="en-US" dirty="0" smtClean="0">
                <a:solidFill>
                  <a:schemeClr val="bg1"/>
                </a:solidFill>
              </a:rPr>
              <a:t>的低密度区，病理基础为残存正常含气肺组织、碳末颗粒沉着、小气管断面。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     对结节内透亮影难以确定是空泡征、空洞征还是支气管气相时，采用纯粹的形态学分型。将结节内透亮影分为管型、囊型</a:t>
            </a:r>
            <a:r>
              <a:rPr lang="en-US" altLang="zh-CN" dirty="0" smtClean="0">
                <a:solidFill>
                  <a:schemeClr val="bg1"/>
                </a:solidFill>
              </a:rPr>
              <a:t>(</a:t>
            </a:r>
            <a:r>
              <a:rPr lang="zh-CN" altLang="en-US" dirty="0" smtClean="0">
                <a:solidFill>
                  <a:schemeClr val="bg1"/>
                </a:solidFill>
              </a:rPr>
              <a:t>类圆形或多形态的囊状</a:t>
            </a:r>
            <a:r>
              <a:rPr lang="en-US" altLang="zh-CN" dirty="0" smtClean="0">
                <a:solidFill>
                  <a:schemeClr val="bg1"/>
                </a:solidFill>
              </a:rPr>
              <a:t>)</a:t>
            </a:r>
            <a:r>
              <a:rPr lang="zh-CN" altLang="en-US" dirty="0" smtClean="0">
                <a:solidFill>
                  <a:schemeClr val="bg1"/>
                </a:solidFill>
              </a:rPr>
              <a:t>，分析</a:t>
            </a:r>
            <a:r>
              <a:rPr lang="en-US" altLang="zh-CN" dirty="0" smtClean="0">
                <a:solidFill>
                  <a:schemeClr val="bg1"/>
                </a:solidFill>
              </a:rPr>
              <a:t>163</a:t>
            </a:r>
            <a:r>
              <a:rPr lang="zh-CN" altLang="en-US" dirty="0" smtClean="0">
                <a:solidFill>
                  <a:schemeClr val="bg1"/>
                </a:solidFill>
              </a:rPr>
              <a:t>例</a:t>
            </a:r>
            <a:r>
              <a:rPr lang="en-US" altLang="zh-CN" dirty="0" smtClean="0">
                <a:solidFill>
                  <a:schemeClr val="bg1"/>
                </a:solidFill>
              </a:rPr>
              <a:t>SPN</a:t>
            </a:r>
            <a:r>
              <a:rPr lang="zh-CN" altLang="en-US" dirty="0" smtClean="0">
                <a:solidFill>
                  <a:schemeClr val="bg1"/>
                </a:solidFill>
              </a:rPr>
              <a:t>中有透亮影的</a:t>
            </a:r>
            <a:r>
              <a:rPr lang="en-US" altLang="zh-CN" dirty="0" smtClean="0">
                <a:solidFill>
                  <a:schemeClr val="bg1"/>
                </a:solidFill>
              </a:rPr>
              <a:t>60</a:t>
            </a:r>
            <a:r>
              <a:rPr lang="zh-CN" altLang="en-US" dirty="0" smtClean="0">
                <a:solidFill>
                  <a:schemeClr val="bg1"/>
                </a:solidFill>
              </a:rPr>
              <a:t>例</a:t>
            </a:r>
            <a:r>
              <a:rPr lang="en-US" altLang="zh-CN" dirty="0" smtClean="0">
                <a:solidFill>
                  <a:schemeClr val="bg1"/>
                </a:solidFill>
              </a:rPr>
              <a:t>(</a:t>
            </a:r>
            <a:r>
              <a:rPr lang="zh-CN" altLang="en-US" dirty="0" smtClean="0">
                <a:solidFill>
                  <a:schemeClr val="bg1"/>
                </a:solidFill>
              </a:rPr>
              <a:t>肺癌</a:t>
            </a:r>
            <a:r>
              <a:rPr lang="en-US" altLang="zh-CN" dirty="0" smtClean="0">
                <a:solidFill>
                  <a:schemeClr val="bg1"/>
                </a:solidFill>
              </a:rPr>
              <a:t>41</a:t>
            </a:r>
            <a:r>
              <a:rPr lang="zh-CN" altLang="en-US" dirty="0" smtClean="0">
                <a:solidFill>
                  <a:schemeClr val="bg1"/>
                </a:solidFill>
              </a:rPr>
              <a:t>，转移</a:t>
            </a: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，结核</a:t>
            </a: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，炎症</a:t>
            </a:r>
            <a:r>
              <a:rPr lang="en-US" altLang="zh-CN" dirty="0" smtClean="0">
                <a:solidFill>
                  <a:schemeClr val="bg1"/>
                </a:solidFill>
              </a:rPr>
              <a:t>13)</a:t>
            </a:r>
            <a:r>
              <a:rPr lang="zh-CN" altLang="en-US" dirty="0" smtClean="0">
                <a:solidFill>
                  <a:schemeClr val="bg1"/>
                </a:solidFill>
              </a:rPr>
              <a:t>发现：管型</a:t>
            </a:r>
            <a:r>
              <a:rPr lang="en-US" altLang="zh-CN" dirty="0" smtClean="0">
                <a:solidFill>
                  <a:schemeClr val="bg1"/>
                </a:solidFill>
              </a:rPr>
              <a:t>45</a:t>
            </a:r>
            <a:r>
              <a:rPr lang="zh-CN" altLang="en-US" dirty="0" smtClean="0">
                <a:solidFill>
                  <a:schemeClr val="bg1"/>
                </a:solidFill>
              </a:rPr>
              <a:t>＝肺癌</a:t>
            </a:r>
            <a:r>
              <a:rPr lang="en-US" altLang="zh-CN" dirty="0" smtClean="0">
                <a:solidFill>
                  <a:schemeClr val="bg1"/>
                </a:solidFill>
              </a:rPr>
              <a:t>31</a:t>
            </a:r>
            <a:r>
              <a:rPr lang="zh-CN" altLang="en-US" dirty="0" smtClean="0">
                <a:solidFill>
                  <a:schemeClr val="bg1"/>
                </a:solidFill>
              </a:rPr>
              <a:t>＋炎症与结核</a:t>
            </a:r>
            <a:r>
              <a:rPr lang="en-US" altLang="zh-CN" dirty="0" smtClean="0">
                <a:solidFill>
                  <a:schemeClr val="bg1"/>
                </a:solidFill>
              </a:rPr>
              <a:t>14</a:t>
            </a:r>
            <a:r>
              <a:rPr lang="zh-CN" altLang="en-US" dirty="0" smtClean="0">
                <a:solidFill>
                  <a:schemeClr val="bg1"/>
                </a:solidFill>
              </a:rPr>
              <a:t>，多为</a:t>
            </a: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－</a:t>
            </a: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个管型；囊型</a:t>
            </a:r>
            <a:r>
              <a:rPr lang="en-US" altLang="zh-CN" dirty="0" smtClean="0">
                <a:solidFill>
                  <a:schemeClr val="bg1"/>
                </a:solidFill>
              </a:rPr>
              <a:t>33</a:t>
            </a:r>
            <a:r>
              <a:rPr lang="zh-CN" altLang="en-US" dirty="0" smtClean="0">
                <a:solidFill>
                  <a:schemeClr val="bg1"/>
                </a:solidFill>
              </a:rPr>
              <a:t>＝肺癌</a:t>
            </a:r>
            <a:r>
              <a:rPr lang="en-US" altLang="zh-CN" dirty="0" smtClean="0">
                <a:solidFill>
                  <a:schemeClr val="bg1"/>
                </a:solidFill>
              </a:rPr>
              <a:t>29</a:t>
            </a:r>
            <a:r>
              <a:rPr lang="zh-CN" altLang="en-US" dirty="0" smtClean="0">
                <a:solidFill>
                  <a:schemeClr val="bg1"/>
                </a:solidFill>
              </a:rPr>
              <a:t>＋炎症</a:t>
            </a: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，多囊</a:t>
            </a:r>
            <a:r>
              <a:rPr lang="en-US" altLang="zh-CN" dirty="0" smtClean="0">
                <a:solidFill>
                  <a:schemeClr val="bg1"/>
                </a:solidFill>
              </a:rPr>
              <a:t>(≥3</a:t>
            </a:r>
            <a:r>
              <a:rPr lang="zh-CN" altLang="en-US" dirty="0" smtClean="0">
                <a:solidFill>
                  <a:schemeClr val="bg1"/>
                </a:solidFill>
              </a:rPr>
              <a:t>个</a:t>
            </a:r>
            <a:r>
              <a:rPr lang="en-US" altLang="zh-CN" dirty="0" smtClean="0">
                <a:solidFill>
                  <a:schemeClr val="bg1"/>
                </a:solidFill>
              </a:rPr>
              <a:t>)22</a:t>
            </a:r>
            <a:r>
              <a:rPr lang="zh-CN" altLang="en-US" dirty="0" smtClean="0">
                <a:solidFill>
                  <a:schemeClr val="bg1"/>
                </a:solidFill>
              </a:rPr>
              <a:t>均为肺癌</a:t>
            </a:r>
            <a:r>
              <a:rPr lang="en-US" altLang="zh-CN" dirty="0" smtClean="0">
                <a:solidFill>
                  <a:schemeClr val="bg1"/>
                </a:solidFill>
              </a:rPr>
              <a:t>(</a:t>
            </a:r>
            <a:r>
              <a:rPr lang="zh-CN" altLang="en-US" dirty="0" smtClean="0">
                <a:solidFill>
                  <a:schemeClr val="bg1"/>
                </a:solidFill>
              </a:rPr>
              <a:t>包括</a:t>
            </a: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例转移</a:t>
            </a:r>
            <a:r>
              <a:rPr lang="en-US" altLang="zh-CN" dirty="0" smtClean="0">
                <a:solidFill>
                  <a:schemeClr val="bg1"/>
                </a:solidFill>
              </a:rPr>
              <a:t>)</a:t>
            </a:r>
            <a:r>
              <a:rPr lang="zh-CN" altLang="en-US" dirty="0" smtClean="0">
                <a:solidFill>
                  <a:schemeClr val="bg1"/>
                </a:solidFill>
              </a:rPr>
              <a:t>。多囊透亮影提示恶性倾向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005882217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2005126204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CN" dirty="0" smtClean="0"/>
          </a:p>
          <a:p>
            <a:pPr eaLnBrk="1" hangingPunct="1">
              <a:buFont typeface="Wingdings 2" pitchFamily="18" charset="2"/>
              <a:buNone/>
            </a:pPr>
            <a:endParaRPr lang="en-US" altLang="zh-CN" sz="3600" b="1" dirty="0" smtClean="0">
              <a:solidFill>
                <a:schemeClr val="accent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sz="3600" b="1" dirty="0" smtClean="0">
                <a:solidFill>
                  <a:schemeClr val="accent6"/>
                </a:solidFill>
              </a:rPr>
              <a:t>②</a:t>
            </a:r>
            <a:r>
              <a:rPr lang="zh-CN" altLang="en-US" sz="3600" b="1" dirty="0" smtClean="0">
                <a:solidFill>
                  <a:schemeClr val="accent6"/>
                </a:solidFill>
              </a:rPr>
              <a:t>空腔、空洞：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/>
              <a:t>       </a:t>
            </a:r>
            <a:endParaRPr lang="en-US" altLang="zh-CN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/>
              <a:t>      </a:t>
            </a:r>
            <a:r>
              <a:rPr lang="zh-CN" altLang="en-US" dirty="0" smtClean="0">
                <a:solidFill>
                  <a:schemeClr val="bg1"/>
                </a:solidFill>
              </a:rPr>
              <a:t>空腔：气道的异常扩张所致，多见于良性病变；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空洞：肺组织坏死、液化，被引流排出后留下的异常含气区域，分厚壁和薄壁空洞（</a:t>
            </a:r>
            <a:r>
              <a:rPr lang="en-US" altLang="zh-CN" dirty="0" smtClean="0">
                <a:solidFill>
                  <a:schemeClr val="bg1"/>
                </a:solidFill>
              </a:rPr>
              <a:t>&lt;3mm</a:t>
            </a:r>
            <a:r>
              <a:rPr lang="zh-CN" altLang="en-US" dirty="0" smtClean="0">
                <a:solidFill>
                  <a:schemeClr val="bg1"/>
                </a:solidFill>
              </a:rPr>
              <a:t>）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③</a:t>
            </a:r>
            <a:r>
              <a:rPr lang="zh-CN" altLang="en-US" b="1" dirty="0" smtClean="0">
                <a:solidFill>
                  <a:schemeClr val="accent6"/>
                </a:solidFill>
              </a:rPr>
              <a:t>小结节堆聚：</a:t>
            </a:r>
            <a:r>
              <a:rPr lang="zh-CN" altLang="en-US" dirty="0" smtClean="0">
                <a:solidFill>
                  <a:schemeClr val="bg1"/>
                </a:solidFill>
              </a:rPr>
              <a:t>病灶中的小结节状密度稍增高影。多见于恶性病变。</a:t>
            </a:r>
          </a:p>
        </p:txBody>
      </p:sp>
      <p:pic>
        <p:nvPicPr>
          <p:cNvPr id="47107" name="Picture 4" descr="20041122155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25538"/>
            <a:ext cx="8208962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sz="3600" b="1" dirty="0" smtClean="0">
                <a:solidFill>
                  <a:schemeClr val="accent6"/>
                </a:solidFill>
              </a:rPr>
              <a:t>④</a:t>
            </a:r>
            <a:r>
              <a:rPr lang="zh-CN" altLang="en-US" sz="3600" b="1" dirty="0" smtClean="0">
                <a:solidFill>
                  <a:schemeClr val="accent6"/>
                </a:solidFill>
              </a:rPr>
              <a:t>钙化：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多为良性病变指征，良性结节中钙化多为中心性，片层状，爆米花样及弥漫性，而且其总量超过结节横截面积</a:t>
            </a:r>
            <a:r>
              <a:rPr lang="en-US" altLang="zh-CN" dirty="0" smtClean="0">
                <a:solidFill>
                  <a:schemeClr val="bg1"/>
                </a:solidFill>
              </a:rPr>
              <a:t>10%</a:t>
            </a:r>
            <a:r>
              <a:rPr lang="zh-CN" altLang="en-US" dirty="0" smtClean="0">
                <a:solidFill>
                  <a:schemeClr val="bg1"/>
                </a:solidFill>
              </a:rPr>
              <a:t>以上。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但</a:t>
            </a:r>
            <a:r>
              <a:rPr lang="en-US" altLang="zh-CN" dirty="0" smtClean="0">
                <a:solidFill>
                  <a:schemeClr val="bg1"/>
                </a:solidFill>
              </a:rPr>
              <a:t>6—14%</a:t>
            </a:r>
            <a:r>
              <a:rPr lang="zh-CN" altLang="en-US" dirty="0" smtClean="0">
                <a:solidFill>
                  <a:schemeClr val="bg1"/>
                </a:solidFill>
              </a:rPr>
              <a:t>的恶性结节可见细小钙化，如：类癌、腺癌、转移癌（胃肠道、泌尿道的粘膜、骨 和软骨的滑膜肉瘤、甲状腺癌等），恶性结节中钙化呈偏心性、细点状。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肺癌尸检中钙化的发现率为</a:t>
            </a:r>
            <a:r>
              <a:rPr lang="en-US" altLang="zh-CN" dirty="0" smtClean="0">
                <a:solidFill>
                  <a:schemeClr val="bg1"/>
                </a:solidFill>
              </a:rPr>
              <a:t>16%</a:t>
            </a:r>
            <a:r>
              <a:rPr lang="zh-CN" altLang="en-US" dirty="0" smtClean="0">
                <a:solidFill>
                  <a:schemeClr val="bg1"/>
                </a:solidFill>
              </a:rPr>
              <a:t>，肺癌切除标本</a:t>
            </a:r>
            <a:r>
              <a:rPr lang="en-US" altLang="zh-CN" dirty="0" smtClean="0">
                <a:solidFill>
                  <a:schemeClr val="bg1"/>
                </a:solidFill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</a:rPr>
              <a:t>线片上的发现率为</a:t>
            </a:r>
            <a:r>
              <a:rPr lang="en-US" altLang="zh-CN" dirty="0" smtClean="0">
                <a:solidFill>
                  <a:schemeClr val="bg1"/>
                </a:solidFill>
              </a:rPr>
              <a:t>15.8%</a:t>
            </a:r>
            <a:r>
              <a:rPr lang="zh-CN" altLang="en-US" dirty="0" smtClean="0">
                <a:solidFill>
                  <a:schemeClr val="bg1"/>
                </a:solidFill>
              </a:rPr>
              <a:t>，普通</a:t>
            </a:r>
            <a:r>
              <a:rPr lang="en-US" altLang="zh-CN" dirty="0" smtClean="0">
                <a:solidFill>
                  <a:schemeClr val="bg1"/>
                </a:solidFill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</a:rPr>
              <a:t>线摄片的发现率约</a:t>
            </a:r>
            <a:r>
              <a:rPr lang="en-US" altLang="zh-CN" dirty="0" smtClean="0">
                <a:solidFill>
                  <a:schemeClr val="bg1"/>
                </a:solidFill>
              </a:rPr>
              <a:t>1%</a:t>
            </a:r>
            <a:r>
              <a:rPr lang="zh-CN" altLang="en-US" dirty="0" smtClean="0">
                <a:solidFill>
                  <a:schemeClr val="bg1"/>
                </a:solidFill>
              </a:rPr>
              <a:t>，常规</a:t>
            </a:r>
            <a:r>
              <a:rPr lang="en-US" altLang="zh-CN" dirty="0" smtClean="0">
                <a:solidFill>
                  <a:schemeClr val="bg1"/>
                </a:solidFill>
              </a:rPr>
              <a:t>CT</a:t>
            </a:r>
            <a:r>
              <a:rPr lang="zh-CN" altLang="en-US" dirty="0" smtClean="0">
                <a:solidFill>
                  <a:schemeClr val="bg1"/>
                </a:solidFill>
              </a:rPr>
              <a:t>检查的发现率为</a:t>
            </a:r>
            <a:r>
              <a:rPr lang="en-US" altLang="zh-CN" dirty="0" smtClean="0">
                <a:solidFill>
                  <a:schemeClr val="bg1"/>
                </a:solidFill>
              </a:rPr>
              <a:t>6</a:t>
            </a:r>
            <a:r>
              <a:rPr lang="zh-CN" altLang="en-US" dirty="0" smtClean="0">
                <a:solidFill>
                  <a:schemeClr val="bg1"/>
                </a:solidFill>
              </a:rPr>
              <a:t>～</a:t>
            </a:r>
            <a:r>
              <a:rPr lang="en-US" altLang="zh-CN" dirty="0" smtClean="0">
                <a:solidFill>
                  <a:schemeClr val="bg1"/>
                </a:solidFill>
              </a:rPr>
              <a:t>7%</a:t>
            </a:r>
            <a:r>
              <a:rPr lang="zh-CN" altLang="en-US" dirty="0" smtClean="0">
                <a:solidFill>
                  <a:schemeClr val="bg1"/>
                </a:solidFill>
              </a:rPr>
              <a:t>，</a:t>
            </a:r>
            <a:r>
              <a:rPr lang="en-US" altLang="zh-CN" dirty="0" smtClean="0">
                <a:solidFill>
                  <a:schemeClr val="bg1"/>
                </a:solidFill>
              </a:rPr>
              <a:t>HRCT</a:t>
            </a:r>
            <a:r>
              <a:rPr lang="zh-CN" altLang="en-US" dirty="0" smtClean="0">
                <a:solidFill>
                  <a:schemeClr val="bg1"/>
                </a:solidFill>
              </a:rPr>
              <a:t>的发现率</a:t>
            </a:r>
            <a:r>
              <a:rPr lang="en-US" altLang="zh-CN" dirty="0" smtClean="0">
                <a:solidFill>
                  <a:schemeClr val="bg1"/>
                </a:solidFill>
              </a:rPr>
              <a:t>13.5%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dirty="0" smtClean="0">
                <a:solidFill>
                  <a:schemeClr val="accent6"/>
                </a:solidFill>
              </a:rPr>
              <a:t>钙化的机制如下</a:t>
            </a:r>
            <a:r>
              <a:rPr lang="en-US" altLang="zh-CN" dirty="0" smtClean="0">
                <a:solidFill>
                  <a:schemeClr val="accent6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第一，营养不良性钙化，见于较大的肿瘤，瘤体血供障碍，瘤细胞变性坏死，局部酸碱度发生变化，钙盐沉积。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第二，肺内原有的钙化，在肿瘤发生生长过程中，瘤组织将这些钙化包裹起来。这种钙化多边界清楚，形态粗大。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第三，疤痕癌的钙化，疤痕癌发生在疤痕或肉芽肿的基础上，疤痕及肉芽肿容易发生钙化，钙化的发生可以在癌肿形成以前，也可以在癌肿形成后逐渐发生。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第四，其它原因引起的钙化，癌组织的内分泌功能可致肿瘤钙化，肿瘤基质细胞化生为成骨细胞形成钙化等。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0722073513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47879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06120001278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0438" y="1052513"/>
            <a:ext cx="437356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0" y="857232"/>
            <a:ext cx="45720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4572000" y="857232"/>
            <a:ext cx="442916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357718" cy="2609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27223250394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464820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 descr="2004761814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81075"/>
            <a:ext cx="45005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sz="3600" b="1" dirty="0" smtClean="0">
                <a:solidFill>
                  <a:schemeClr val="accent6"/>
                </a:solidFill>
              </a:rPr>
              <a:t>⑤</a:t>
            </a:r>
            <a:r>
              <a:rPr lang="zh-CN" altLang="en-US" sz="3600" b="1" dirty="0" smtClean="0">
                <a:solidFill>
                  <a:schemeClr val="accent6"/>
                </a:solidFill>
              </a:rPr>
              <a:t>空气支气管征：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病变内未被破坏的支气管结构，支气管通畅表现于病灶中，腺癌、炎性假瘤可见</a:t>
            </a:r>
            <a:r>
              <a:rPr lang="zh-CN" altLang="en-US" dirty="0" smtClean="0"/>
              <a:t>。</a:t>
            </a:r>
          </a:p>
        </p:txBody>
      </p:sp>
      <p:pic>
        <p:nvPicPr>
          <p:cNvPr id="52227" name="Picture 4" descr="032047265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CN" sz="3600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US" altLang="zh-CN" sz="3600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sz="3600" b="1" dirty="0" smtClean="0">
                <a:solidFill>
                  <a:schemeClr val="accent6"/>
                </a:solidFill>
              </a:rPr>
              <a:t>3</a:t>
            </a:r>
            <a:r>
              <a:rPr lang="zh-CN" altLang="en-US" sz="3600" b="1" dirty="0" smtClean="0">
                <a:solidFill>
                  <a:schemeClr val="accent6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accent6"/>
                </a:solidFill>
              </a:rPr>
              <a:t>SPN</a:t>
            </a:r>
            <a:r>
              <a:rPr lang="zh-CN" altLang="en-US" sz="3600" b="1" dirty="0" smtClean="0">
                <a:solidFill>
                  <a:schemeClr val="accent6"/>
                </a:solidFill>
              </a:rPr>
              <a:t>的周围特征：</a:t>
            </a:r>
          </a:p>
          <a:p>
            <a:pPr eaLnBrk="1" hangingPunct="1">
              <a:buFont typeface="Wingdings 2" pitchFamily="18" charset="2"/>
              <a:buNone/>
            </a:pPr>
            <a:endParaRPr lang="zh-CN" altLang="en-US" sz="3600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/>
              <a:t>         </a:t>
            </a:r>
            <a:r>
              <a:rPr lang="zh-CN" altLang="en-US" dirty="0" smtClean="0">
                <a:solidFill>
                  <a:schemeClr val="bg1"/>
                </a:solidFill>
              </a:rPr>
              <a:t>胸膜凹陷征与胸膜反应、</a:t>
            </a:r>
            <a:r>
              <a:rPr lang="en-US" altLang="zh-CN" dirty="0" smtClean="0">
                <a:solidFill>
                  <a:schemeClr val="bg1"/>
                </a:solidFill>
              </a:rPr>
              <a:t>CT</a:t>
            </a:r>
            <a:r>
              <a:rPr lang="zh-CN" altLang="en-US" dirty="0" smtClean="0">
                <a:solidFill>
                  <a:schemeClr val="bg1"/>
                </a:solidFill>
              </a:rPr>
              <a:t>血管征 、与支气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  </a:t>
            </a:r>
            <a:r>
              <a:rPr lang="zh-CN" altLang="en-US" dirty="0" smtClean="0">
                <a:solidFill>
                  <a:schemeClr val="bg1"/>
                </a:solidFill>
              </a:rPr>
              <a:t>管的关系 、晕征 、毛玻璃样影 、肺不张等 。</a:t>
            </a:r>
          </a:p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b="1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zh-CN" b="1" dirty="0" smtClean="0"/>
              <a:t> 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zh-CN" b="1" dirty="0" smtClean="0"/>
              <a:t>             </a:t>
            </a:r>
            <a:r>
              <a:rPr lang="zh-CN" altLang="en-US" b="1" dirty="0" smtClean="0">
                <a:solidFill>
                  <a:schemeClr val="accent6"/>
                </a:solidFill>
              </a:rPr>
              <a:t>胸膜凹陷征</a:t>
            </a:r>
            <a:r>
              <a:rPr lang="zh-CN" altLang="en-US" dirty="0" smtClean="0">
                <a:solidFill>
                  <a:schemeClr val="bg1"/>
                </a:solidFill>
              </a:rPr>
              <a:t>的病理基础主要有两个方面：一是结节内纤维瘢痕收缩牵拉，二是胸膜没有增厚、粘连；表现为规则线条影自结节牵拉胸膜，胸膜凹入形成典型喇叭口状，胸膜凹入处为液体，但连接于叶间裂时仅见叶间裂凹入而无液体积聚。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     </a:t>
            </a:r>
            <a:r>
              <a:rPr lang="zh-CN" altLang="en-US" b="1" dirty="0" smtClean="0">
                <a:solidFill>
                  <a:schemeClr val="accent6"/>
                </a:solidFill>
              </a:rPr>
              <a:t>胸膜反应</a:t>
            </a:r>
            <a:r>
              <a:rPr lang="zh-CN" altLang="en-US" dirty="0" smtClean="0">
                <a:solidFill>
                  <a:schemeClr val="bg1"/>
                </a:solidFill>
              </a:rPr>
              <a:t>的病理基础包括炎性纤维化性反应或肿瘤性侵犯，导致胸膜增厚、粘连，尽管也有条状连接影，但没有胸膜凹入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en-US" altLang="zh-CN" b="1" dirty="0" smtClean="0">
              <a:solidFill>
                <a:schemeClr val="tx2"/>
              </a:solidFill>
            </a:endParaRPr>
          </a:p>
          <a:p>
            <a:pPr eaLnBrk="1" hangingPunct="1"/>
            <a:endParaRPr lang="en-US" altLang="zh-CN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zh-CN" altLang="en-US" sz="3400" b="1" dirty="0" smtClean="0">
                <a:solidFill>
                  <a:schemeClr val="accent6"/>
                </a:solidFill>
              </a:rPr>
              <a:t>胸膜凹陷相关切迹：</a:t>
            </a:r>
            <a:endParaRPr lang="en-US" altLang="zh-CN" sz="3400" b="1" dirty="0" smtClean="0">
              <a:solidFill>
                <a:schemeClr val="accent6"/>
              </a:solidFill>
            </a:endParaRPr>
          </a:p>
          <a:p>
            <a:pPr eaLnBrk="1" hangingPunct="1"/>
            <a:endParaRPr lang="en-US" altLang="zh-CN" b="1" dirty="0" smtClean="0">
              <a:solidFill>
                <a:schemeClr val="accent6"/>
              </a:solidFill>
            </a:endParaRPr>
          </a:p>
          <a:p>
            <a:pPr eaLnBrk="1" hangingPunct="1"/>
            <a:r>
              <a:rPr lang="en-US" altLang="zh-CN" b="1" dirty="0" smtClean="0">
                <a:solidFill>
                  <a:schemeClr val="accent6"/>
                </a:solidFill>
              </a:rPr>
              <a:t>         </a:t>
            </a:r>
            <a:r>
              <a:rPr lang="zh-CN" altLang="en-US" dirty="0" smtClean="0">
                <a:solidFill>
                  <a:schemeClr val="bg1"/>
                </a:solidFill>
              </a:rPr>
              <a:t>周围型肺癌的脏层胸膜向瘤体内凹陷，使肿块局部形态发生改变，肿块与胸膜凹陷影相连处弧度变浅且出现切迹。</a:t>
            </a:r>
          </a:p>
          <a:p>
            <a:pPr eaLnBrk="1" hangingPunct="1"/>
            <a:r>
              <a:rPr lang="en-US" altLang="zh-CN" dirty="0" smtClean="0">
                <a:solidFill>
                  <a:schemeClr val="bg1"/>
                </a:solidFill>
              </a:rPr>
              <a:t>        HRCT</a:t>
            </a:r>
            <a:r>
              <a:rPr lang="zh-CN" altLang="en-US" dirty="0" smtClean="0">
                <a:solidFill>
                  <a:schemeClr val="bg1"/>
                </a:solidFill>
              </a:rPr>
              <a:t>平扫特异性</a:t>
            </a:r>
            <a:r>
              <a:rPr lang="en-US" altLang="zh-CN" dirty="0" smtClean="0">
                <a:solidFill>
                  <a:schemeClr val="bg1"/>
                </a:solidFill>
              </a:rPr>
              <a:t>96.5</a:t>
            </a:r>
            <a:r>
              <a:rPr lang="zh-CN" altLang="en-US" dirty="0" smtClean="0">
                <a:solidFill>
                  <a:schemeClr val="bg1"/>
                </a:solidFill>
              </a:rPr>
              <a:t>％，敏感性</a:t>
            </a:r>
            <a:r>
              <a:rPr lang="en-US" altLang="zh-CN" dirty="0" smtClean="0">
                <a:solidFill>
                  <a:schemeClr val="bg1"/>
                </a:solidFill>
              </a:rPr>
              <a:t>41.8</a:t>
            </a:r>
            <a:r>
              <a:rPr lang="zh-CN" altLang="en-US" dirty="0" smtClean="0">
                <a:solidFill>
                  <a:schemeClr val="bg1"/>
                </a:solidFill>
              </a:rPr>
              <a:t>％。</a:t>
            </a:r>
            <a:r>
              <a:rPr lang="en-US" altLang="zh-CN" dirty="0" smtClean="0">
                <a:solidFill>
                  <a:schemeClr val="bg1"/>
                </a:solidFill>
              </a:rPr>
              <a:t>MPR</a:t>
            </a:r>
            <a:r>
              <a:rPr lang="zh-CN" altLang="en-US" dirty="0" smtClean="0">
                <a:solidFill>
                  <a:schemeClr val="bg1"/>
                </a:solidFill>
              </a:rPr>
              <a:t>重建下敏感性</a:t>
            </a:r>
            <a:r>
              <a:rPr lang="en-US" altLang="zh-CN" dirty="0" smtClean="0">
                <a:solidFill>
                  <a:schemeClr val="bg1"/>
                </a:solidFill>
              </a:rPr>
              <a:t>80</a:t>
            </a:r>
            <a:r>
              <a:rPr lang="zh-CN" altLang="en-US" dirty="0" smtClean="0">
                <a:solidFill>
                  <a:schemeClr val="bg1"/>
                </a:solidFill>
              </a:rPr>
              <a:t>％</a:t>
            </a:r>
            <a:r>
              <a:rPr lang="en-US" altLang="zh-CN" dirty="0" smtClean="0">
                <a:solidFill>
                  <a:schemeClr val="bg1"/>
                </a:solidFill>
              </a:rPr>
              <a:t>,</a:t>
            </a:r>
            <a:r>
              <a:rPr lang="zh-CN" altLang="en-US" dirty="0" smtClean="0">
                <a:solidFill>
                  <a:schemeClr val="bg1"/>
                </a:solidFill>
              </a:rPr>
              <a:t>特异性不变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162019515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20051262146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429000"/>
            <a:ext cx="4716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5" descr="20051262146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787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6" descr="20051262145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0"/>
            <a:ext cx="44275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 descr="20051262145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87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20051262147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2005251306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 descr="2005251307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0"/>
            <a:ext cx="47164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 descr="2005251307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1663"/>
            <a:ext cx="50038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7" descr="2005251306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141663"/>
            <a:ext cx="464343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2005251337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2005251337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6" descr="2005251338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3463"/>
            <a:ext cx="450056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2005251338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500438"/>
            <a:ext cx="464343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慢性血行播散型肺结核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zh-CN" altLang="en-US" b="1" i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结核菌在较长时间内多次侵入肺，病灶新老杂陈</a:t>
            </a:r>
          </a:p>
          <a:p>
            <a:pPr marL="288925" indent="-288925" algn="just"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大小不一，密度不同，分布不均的粟粒或结节，</a:t>
            </a:r>
          </a:p>
          <a:p>
            <a:pPr marL="288925" indent="-288925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病灶分布于两肺上、中肺野，下肺较少</a:t>
            </a:r>
          </a:p>
          <a:p>
            <a:pPr marL="288925" indent="-288925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病灶以增殖为主，但与渗出、纤维、钙化灶并存</a:t>
            </a:r>
            <a:r>
              <a:rPr kumimoji="1" lang="zh-CN" altLang="en-US" b="1" dirty="0" smtClean="0">
                <a:latin typeface="Times New Roman" pitchFamily="18" charset="0"/>
              </a:rPr>
              <a:t>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②</a:t>
            </a:r>
            <a:r>
              <a:rPr lang="zh-CN" altLang="en-US" dirty="0" smtClean="0">
                <a:solidFill>
                  <a:schemeClr val="accent6"/>
                </a:solidFill>
              </a:rPr>
              <a:t>结节的</a:t>
            </a:r>
            <a:r>
              <a:rPr lang="en-US" altLang="zh-CN" dirty="0" smtClean="0">
                <a:solidFill>
                  <a:schemeClr val="accent6"/>
                </a:solidFill>
              </a:rPr>
              <a:t>CT</a:t>
            </a:r>
            <a:r>
              <a:rPr lang="zh-CN" altLang="en-US" dirty="0" smtClean="0">
                <a:solidFill>
                  <a:schemeClr val="accent6"/>
                </a:solidFill>
              </a:rPr>
              <a:t>血管征有：</a:t>
            </a:r>
            <a:r>
              <a:rPr lang="en-US" altLang="zh-CN" dirty="0" smtClean="0">
                <a:solidFill>
                  <a:schemeClr val="accent6"/>
                </a:solidFill>
              </a:rPr>
              <a:t>  </a:t>
            </a:r>
            <a:r>
              <a:rPr lang="zh-CN" altLang="en-US" dirty="0" smtClean="0">
                <a:solidFill>
                  <a:schemeClr val="bg1"/>
                </a:solidFill>
              </a:rPr>
              <a:t>肺血管包被征、血管集束征、周围血管充血征及单纯血管推移征。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b="1" dirty="0" smtClean="0">
                <a:solidFill>
                  <a:schemeClr val="accent6"/>
                </a:solidFill>
              </a:rPr>
              <a:t>         肺血管包被征</a:t>
            </a:r>
            <a:r>
              <a:rPr lang="zh-CN" altLang="en-US" dirty="0" smtClean="0">
                <a:solidFill>
                  <a:schemeClr val="accent6"/>
                </a:solidFill>
              </a:rPr>
              <a:t>：</a:t>
            </a:r>
            <a:r>
              <a:rPr lang="zh-CN" altLang="en-US" dirty="0" smtClean="0">
                <a:solidFill>
                  <a:schemeClr val="bg1"/>
                </a:solidFill>
              </a:rPr>
              <a:t>指肺血管进入结节或终止于结节，血管常狭窄、堵塞、截断等。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CN" altLang="en-US" b="1" dirty="0" smtClean="0">
                <a:solidFill>
                  <a:schemeClr val="bg1"/>
                </a:solidFill>
              </a:rPr>
              <a:t>        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b="1" dirty="0" smtClean="0">
                <a:solidFill>
                  <a:schemeClr val="bg1"/>
                </a:solidFill>
              </a:rPr>
              <a:t>        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accent6"/>
                </a:solidFill>
              </a:rPr>
              <a:t>肺静脉包被征：</a:t>
            </a:r>
            <a:r>
              <a:rPr lang="zh-CN" altLang="en-US" dirty="0" smtClean="0">
                <a:solidFill>
                  <a:schemeClr val="bg1"/>
                </a:solidFill>
              </a:rPr>
              <a:t>肺静脉单独进入或粗于肺动脉者，</a:t>
            </a:r>
            <a:r>
              <a:rPr lang="en-US" altLang="zh-CN" dirty="0" smtClean="0">
                <a:solidFill>
                  <a:schemeClr val="bg1"/>
                </a:solidFill>
              </a:rPr>
              <a:t>95%</a:t>
            </a:r>
            <a:r>
              <a:rPr lang="zh-CN" altLang="en-US" dirty="0" smtClean="0">
                <a:solidFill>
                  <a:schemeClr val="bg1"/>
                </a:solidFill>
              </a:rPr>
              <a:t>结节为恶性，转移瘤多见。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zh-CN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200510241855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2005126214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CN" b="1" dirty="0" smtClean="0">
              <a:solidFill>
                <a:schemeClr val="accent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b="1" dirty="0" smtClean="0">
                <a:solidFill>
                  <a:schemeClr val="accent6"/>
                </a:solidFill>
              </a:rPr>
              <a:t>血管集束征</a:t>
            </a:r>
            <a:r>
              <a:rPr lang="zh-CN" altLang="en-US" dirty="0" smtClean="0">
                <a:solidFill>
                  <a:schemeClr val="accent6"/>
                </a:solidFill>
              </a:rPr>
              <a:t>：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          </a:t>
            </a:r>
            <a:r>
              <a:rPr lang="zh-CN" altLang="en-US" dirty="0" smtClean="0">
                <a:solidFill>
                  <a:schemeClr val="bg1"/>
                </a:solidFill>
              </a:rPr>
              <a:t>相伴行的支气管血管结构由于受牵拉、侵犯，失去正常的走行方式而向结节方向聚拢的表现。</a:t>
            </a:r>
          </a:p>
          <a:p>
            <a:pPr eaLnBrk="1" hangingPunct="1"/>
            <a:r>
              <a:rPr lang="en-US" altLang="zh-CN" dirty="0" smtClean="0">
                <a:solidFill>
                  <a:schemeClr val="bg1"/>
                </a:solidFill>
              </a:rPr>
              <a:t>Yang</a:t>
            </a:r>
            <a:r>
              <a:rPr lang="zh-CN" altLang="en-US" dirty="0" smtClean="0">
                <a:solidFill>
                  <a:schemeClr val="bg1"/>
                </a:solidFill>
              </a:rPr>
              <a:t>等作血管造影－病理相关性研究后认为：结节边缘的血管聚集为病灶内疤痕所致，也是结核瘤毛刺征的病理基础，血管聚集征和肿块远侧血管扩张征并非为周围型小肺癌所特有，在肺癌与结核瘤中出现率相似。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2004626165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60350"/>
            <a:ext cx="9144000" cy="65976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③</a:t>
            </a:r>
            <a:r>
              <a:rPr lang="zh-CN" altLang="en-US" dirty="0" smtClean="0">
                <a:solidFill>
                  <a:schemeClr val="accent6"/>
                </a:solidFill>
              </a:rPr>
              <a:t>与支气管的关系：分四种：切断、压迫、包含或支气管狭窄、管壁增厚。</a:t>
            </a:r>
          </a:p>
        </p:txBody>
      </p:sp>
      <p:pic>
        <p:nvPicPr>
          <p:cNvPr id="74755" name="Picture 4" descr="110653035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7812088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241036525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1218543759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5148263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5" descr="1218564259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052513"/>
            <a:ext cx="5003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20051092200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8964613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2005251308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4643438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5" descr="2005251308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196975"/>
            <a:ext cx="47879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2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143372" cy="4525963"/>
          </a:xfrm>
          <a:prstGeom prst="rect">
            <a:avLst/>
          </a:prstGeom>
          <a:noFill/>
        </p:spPr>
      </p:pic>
      <p:pic>
        <p:nvPicPr>
          <p:cNvPr id="5" name="Picture 3" descr="Dsc00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142984"/>
            <a:ext cx="500062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CN" sz="3600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sz="3600" b="1" dirty="0" smtClean="0">
                <a:solidFill>
                  <a:srgbClr val="FFFF00"/>
                </a:solidFill>
              </a:rPr>
              <a:t>五  、肿块的大小及倍增时间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肺内良性肿瘤或肿瘤样变倍增时间很长，恶性肿瘤则增长较快。一般肺癌平均倍增时间</a:t>
            </a: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～</a:t>
            </a:r>
            <a:r>
              <a:rPr lang="en-US" altLang="zh-CN" dirty="0" smtClean="0">
                <a:solidFill>
                  <a:schemeClr val="bg1"/>
                </a:solidFill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</a:rPr>
              <a:t>个月，</a:t>
            </a:r>
            <a:r>
              <a:rPr lang="en-US" altLang="zh-CN" dirty="0" smtClean="0">
                <a:solidFill>
                  <a:schemeClr val="bg1"/>
                </a:solidFill>
              </a:rPr>
              <a:t>80%</a:t>
            </a:r>
            <a:r>
              <a:rPr lang="zh-CN" altLang="en-US" dirty="0" smtClean="0">
                <a:solidFill>
                  <a:schemeClr val="bg1"/>
                </a:solidFill>
              </a:rPr>
              <a:t>在</a:t>
            </a:r>
            <a:r>
              <a:rPr lang="en-US" altLang="zh-CN" dirty="0" smtClean="0">
                <a:solidFill>
                  <a:schemeClr val="bg1"/>
                </a:solidFill>
              </a:rPr>
              <a:t>6</a:t>
            </a:r>
            <a:r>
              <a:rPr lang="zh-CN" altLang="en-US" dirty="0" smtClean="0">
                <a:solidFill>
                  <a:schemeClr val="bg1"/>
                </a:solidFill>
              </a:rPr>
              <a:t>个月以内。但不同组织类型的肺癌之倍增时间可以相差很大，小细胞癌倍增时间最短，平均</a:t>
            </a: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个月；大细胞癌及鳞癌约</a:t>
            </a:r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个月；腺癌约</a:t>
            </a: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～</a:t>
            </a:r>
            <a:r>
              <a:rPr lang="en-US" altLang="zh-CN" dirty="0" smtClean="0">
                <a:solidFill>
                  <a:schemeClr val="bg1"/>
                </a:solidFill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</a:rPr>
              <a:t>个月；而肺泡细胞癌可以</a:t>
            </a: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～</a:t>
            </a: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年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zh-CN" sz="3600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sz="3600" b="1" dirty="0" smtClean="0">
                <a:solidFill>
                  <a:srgbClr val="FFFF00"/>
                </a:solidFill>
              </a:rPr>
              <a:t>六  、</a:t>
            </a:r>
            <a:r>
              <a:rPr lang="en-US" altLang="zh-CN" sz="3600" b="1" dirty="0" smtClean="0">
                <a:solidFill>
                  <a:srgbClr val="FFFF00"/>
                </a:solidFill>
              </a:rPr>
              <a:t>SPN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的鉴别诊断：</a:t>
            </a:r>
          </a:p>
          <a:p>
            <a:pPr eaLnBrk="1" hangingPunct="1"/>
            <a:r>
              <a:rPr lang="zh-CN" altLang="en-US" dirty="0" smtClean="0"/>
              <a:t>  </a:t>
            </a:r>
            <a:endParaRPr lang="en-US" altLang="zh-CN" dirty="0" smtClean="0"/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  不能把注意力集中在某一两个征象上，而应综合分析所有征象，才能保证判断的准确性。更应避免的是先有了初步的诊断意向，再根据这个意向去套书本上某病变的表现。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</a:rPr>
              <a:t>    区分良恶性是鉴别诊断的第一步，良恶性的判断基本可以从以下几个方面着手：大小－－形态及边缘特征－－内部结构－－病灶周围的征象－－强化表现－－倍增时间</a:t>
            </a:r>
            <a:r>
              <a:rPr lang="zh-CN" altLang="en-US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07157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纵隔肿瘤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</a:pPr>
            <a:r>
              <a:rPr kumimoji="1" lang="zh-CN" alt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前纵隔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胸腺瘤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	    畸胎瘤、皮样囊肿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	    胸内甲状腺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中纵隔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恶性淋巴瘤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	    支气管囊肿、心包囊肿</a:t>
            </a:r>
          </a:p>
          <a:p>
            <a:pPr>
              <a:spcBef>
                <a:spcPct val="50000"/>
              </a:spcBef>
            </a:pPr>
            <a:r>
              <a:rPr kumimoji="1" lang="zh-CN" alt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后纵隔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神经源性肿瘤</a:t>
            </a:r>
            <a:r>
              <a:rPr kumimoji="1" lang="zh-CN" alt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（神经纤维瘤、神经鞘瘤、神经节细胞瘤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胸腺瘤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部位：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前纵隔心与大血管交界处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升主动脉前方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形态：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圆形或卵圆形，光滑或分叶状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密度：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均匀或不均匀，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值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15~50Hu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，可有钙化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FF"/>
                </a:solidFill>
                <a:latin typeface="Times New Roman" pitchFamily="18" charset="0"/>
              </a:rPr>
              <a:t>如肿瘤整个边缘不清，胸膜受侵犯</a:t>
            </a:r>
            <a:r>
              <a:rPr kumimoji="1" lang="en-US" altLang="zh-CN" b="1" i="1" dirty="0" smtClean="0">
                <a:solidFill>
                  <a:srgbClr val="FFFFFF"/>
                </a:solidFill>
                <a:latin typeface="Times New Roman" pitchFamily="18" charset="0"/>
              </a:rPr>
              <a:t>—</a:t>
            </a:r>
            <a:r>
              <a:rPr kumimoji="1" lang="zh-CN" altLang="en-US" b="1" i="1" dirty="0" smtClean="0">
                <a:solidFill>
                  <a:srgbClr val="99FF33"/>
                </a:solidFill>
                <a:latin typeface="Times New Roman" pitchFamily="18" charset="0"/>
              </a:rPr>
              <a:t>恶性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0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743" t="9903" r="11185" b="15234"/>
          <a:stretch>
            <a:fillRect/>
          </a:stretch>
        </p:blipFill>
        <p:spPr bwMode="auto">
          <a:xfrm>
            <a:off x="1071538" y="1428736"/>
            <a:ext cx="681030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皮样囊肿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/>
          </a:bodyPr>
          <a:lstStyle/>
          <a:p>
            <a:pPr marL="952500" indent="-952500">
              <a:lnSpc>
                <a:spcPct val="17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部位：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多位于前纵隔大血管根部</a:t>
            </a:r>
          </a:p>
          <a:p>
            <a:pPr marL="952500" indent="-952500">
              <a:lnSpc>
                <a:spcPct val="17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形态：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圆形（良性）或分叶状（恶性），边缘光滑</a:t>
            </a:r>
          </a:p>
          <a:p>
            <a:pPr marL="952500" indent="-952500">
              <a:lnSpc>
                <a:spcPct val="17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密度：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密度低，呈囊性，可有壳样钙化，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值取决于肿瘤的组织成分，囊性部分的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值近于水，皮脂物质的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值为负值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682" r="3682"/>
          <a:stretch>
            <a:fillRect/>
          </a:stretch>
        </p:blipFill>
        <p:spPr bwMode="auto">
          <a:xfrm>
            <a:off x="0" y="1000108"/>
            <a:ext cx="4404714" cy="5214974"/>
          </a:xfrm>
          <a:prstGeom prst="rect">
            <a:avLst/>
          </a:prstGeom>
          <a:noFill/>
        </p:spPr>
      </p:pic>
      <p:pic>
        <p:nvPicPr>
          <p:cNvPr id="5" name="Picture 3" descr="Dsc00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000108"/>
            <a:ext cx="457203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淋巴瘤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 fontScale="92500"/>
          </a:bodyPr>
          <a:lstStyle/>
          <a:p>
            <a:pPr marL="987425" indent="-987425">
              <a:lnSpc>
                <a:spcPct val="17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部位：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中纵隔内（气管旁、气管与支气管及隆突下）</a:t>
            </a:r>
          </a:p>
          <a:p>
            <a:pPr marL="987425" indent="-987425">
              <a:lnSpc>
                <a:spcPct val="17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形态：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结节状软组织块影，可融合成块，常侵犯两侧纵隔  或肺门淋巴结，呈对称性分布</a:t>
            </a:r>
          </a:p>
          <a:p>
            <a:pPr marL="987425" indent="-987425">
              <a:lnSpc>
                <a:spcPct val="17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密度：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软组织密度影，轻度至中度强化（增强扫描）</a:t>
            </a:r>
          </a:p>
          <a:p>
            <a:pPr marL="987425" indent="-987425"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肿块内偶见钙化，一般发生在放疗后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4500562" cy="5500726"/>
          </a:xfrm>
          <a:prstGeom prst="rect">
            <a:avLst/>
          </a:prstGeom>
          <a:noFill/>
        </p:spPr>
      </p:pic>
      <p:pic>
        <p:nvPicPr>
          <p:cNvPr id="5" name="Picture 3" descr="Dsc00017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b="5219"/>
          <a:stretch>
            <a:fillRect/>
          </a:stretch>
        </p:blipFill>
        <p:spPr bwMode="auto">
          <a:xfrm>
            <a:off x="4500562" y="928670"/>
            <a:ext cx="4500594" cy="5446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011222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神经源性肿瘤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rmAutofit/>
          </a:bodyPr>
          <a:lstStyle/>
          <a:p>
            <a:pPr marL="952500" indent="-95250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部位：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好发于后纵隔脊椎旁沟内</a:t>
            </a:r>
          </a:p>
          <a:p>
            <a:pPr marL="952500" indent="-95250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形态：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圆形、椭圆形、长条形、三角形等，肿块与纵隔缘的交角关系多为钝角</a:t>
            </a:r>
          </a:p>
          <a:p>
            <a:pPr marL="952500" indent="-95250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密度：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大多较均匀，如果肿瘤内有坏死液化、含脂肪或钙化，其密度不均匀</a:t>
            </a:r>
          </a:p>
          <a:p>
            <a:pPr marL="952500" indent="-95250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良性：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边缘清晰，邻近骨骼受压，骨质吸收</a:t>
            </a:r>
          </a:p>
          <a:p>
            <a:pPr marL="952500" indent="-95250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恶性：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边缘模糊，邻近骨骼溶骨性不规则破坏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继发性肺结核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92500"/>
          </a:bodyPr>
          <a:lstStyle/>
          <a:p>
            <a:r>
              <a:rPr kumimoji="1" lang="zh-CN" altLang="en-US" b="1" i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多为已静止原发灶重新活动，或为外源性再感染。为成年人结核最常见类型 </a:t>
            </a:r>
          </a:p>
          <a:p>
            <a:pPr marL="288925" indent="-288925" algn="just">
              <a:lnSpc>
                <a:spcPct val="9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病变局限于肺的一部，多在肺尖，锁骨下区及</a:t>
            </a:r>
          </a:p>
          <a:p>
            <a:pPr marL="288925" indent="-288925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下叶背段</a:t>
            </a:r>
          </a:p>
          <a:p>
            <a:pPr marL="288925" indent="-288925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病灶以渗出为主，大小不等，形态不一，可伴</a:t>
            </a:r>
          </a:p>
          <a:p>
            <a:pPr marL="288925" indent="-288925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有增殖，纤维、空洞等病灶</a:t>
            </a:r>
          </a:p>
          <a:p>
            <a:pPr marL="288925" indent="-288925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结核球，干酪性肺炎为两特殊类型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 descr="F:\新建文件夹\医学CT\纵隔肿瘤\右后上纵隔神经鞘瘤.files\27155944229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715403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1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161805" cy="4525963"/>
          </a:xfrm>
          <a:prstGeom prst="rect">
            <a:avLst/>
          </a:prstGeom>
          <a:noFill/>
        </p:spPr>
      </p:pic>
      <p:pic>
        <p:nvPicPr>
          <p:cNvPr id="5" name="Picture 3" descr="Dsc00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714488"/>
            <a:ext cx="5000628" cy="3713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8800" dirty="0" smtClean="0">
                <a:solidFill>
                  <a:srgbClr val="FFFF00"/>
                </a:solidFill>
              </a:rPr>
              <a:t>      </a:t>
            </a:r>
            <a:endParaRPr lang="en-US" altLang="zh-CN" sz="8800" dirty="0" smtClean="0">
              <a:solidFill>
                <a:srgbClr val="FFFF00"/>
              </a:solidFill>
            </a:endParaRPr>
          </a:p>
          <a:p>
            <a:r>
              <a:rPr lang="en-US" altLang="zh-CN" sz="8800" dirty="0" smtClean="0">
                <a:solidFill>
                  <a:srgbClr val="FFFF00"/>
                </a:solidFill>
              </a:rPr>
              <a:t>      </a:t>
            </a:r>
            <a:r>
              <a:rPr lang="zh-CN" altLang="en-US" sz="8800" dirty="0" smtClean="0">
                <a:solidFill>
                  <a:srgbClr val="FFFF00"/>
                </a:solidFill>
              </a:rPr>
              <a:t>读      片</a:t>
            </a:r>
            <a:endParaRPr lang="zh-CN" alt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28604"/>
          </a:xfrm>
        </p:spPr>
        <p:txBody>
          <a:bodyPr>
            <a:no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男，</a:t>
            </a:r>
            <a:r>
              <a:rPr lang="en-US" altLang="zh-CN" sz="2800" dirty="0" smtClean="0">
                <a:solidFill>
                  <a:schemeClr val="bg1"/>
                </a:solidFill>
              </a:rPr>
              <a:t>70</a:t>
            </a:r>
            <a:r>
              <a:rPr lang="zh-CN" altLang="en-US" sz="2800" dirty="0" smtClean="0">
                <a:solidFill>
                  <a:schemeClr val="bg1"/>
                </a:solidFill>
              </a:rPr>
              <a:t>岁，低热，轻咳半月。血象正常。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E:\新建文件夹\葛\图片\照片 0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8786842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0004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3" descr="E:\新建文件夹\葛\图片\照片 0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500562" cy="5643602"/>
          </a:xfrm>
          <a:prstGeom prst="rect">
            <a:avLst/>
          </a:prstGeom>
          <a:noFill/>
        </p:spPr>
      </p:pic>
      <p:pic>
        <p:nvPicPr>
          <p:cNvPr id="5122" name="Picture 2" descr="E:\新建文件夹\葛\图片\照片 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00042"/>
            <a:ext cx="4643438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8572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7170" name="Picture 2" descr="F:\新建文件夹\医学CT\肺癌\中分化鳞癌\中分化鳞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500042"/>
            <a:ext cx="5572164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8572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0242" name="Picture 2" descr="F:\新建文件夹\医学CT\肺癌\中分化鳞癌\4_56402_be4c55dd138a4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643290"/>
            <a:ext cx="4714876" cy="3214710"/>
          </a:xfrm>
          <a:prstGeom prst="rect">
            <a:avLst/>
          </a:prstGeom>
          <a:noFill/>
        </p:spPr>
      </p:pic>
      <p:pic>
        <p:nvPicPr>
          <p:cNvPr id="5" name="Picture 3" descr="F:\新建文件夹\医学CT\肺癌\中分化鳞癌\4_56402_f1ecdcb76de01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25962" cy="3571876"/>
          </a:xfrm>
          <a:prstGeom prst="rect">
            <a:avLst/>
          </a:prstGeom>
          <a:noFill/>
        </p:spPr>
      </p:pic>
      <p:pic>
        <p:nvPicPr>
          <p:cNvPr id="10243" name="Picture 3" descr="F:\新建文件夹\医学CT\肺癌\中分化鳞癌\4_56402_7a770e4bfab3c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4643438" cy="3500462"/>
          </a:xfrm>
          <a:prstGeom prst="rect">
            <a:avLst/>
          </a:prstGeom>
          <a:noFill/>
        </p:spPr>
      </p:pic>
      <p:pic>
        <p:nvPicPr>
          <p:cNvPr id="10244" name="Picture 4" descr="F:\新建文件夹\医学CT\肺癌\中分化鳞癌\4_56402_38c381b59c0fb0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0"/>
            <a:ext cx="4643438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2" descr="F:\新建文件夹\医学CT\肺癌\中分化鳞癌\4_56402_4b90d61934438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8037" y="1357298"/>
            <a:ext cx="4525963" cy="4597401"/>
          </a:xfrm>
          <a:prstGeom prst="rect">
            <a:avLst/>
          </a:prstGeom>
          <a:noFill/>
        </p:spPr>
      </p:pic>
      <p:pic>
        <p:nvPicPr>
          <p:cNvPr id="9220" name="Picture 4" descr="F:\新建文件夹\医学CT\肺癌\中分化鳞癌\4_56402_8e81e6e660b834c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464343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1266" name="Picture 2" descr="F:\新建文件夹\医学CT\肺癌\中分化鳞癌\4_56402_d14ab714145fe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2214554"/>
            <a:ext cx="4714908" cy="4525963"/>
          </a:xfrm>
          <a:prstGeom prst="rect">
            <a:avLst/>
          </a:prstGeom>
          <a:noFill/>
        </p:spPr>
      </p:pic>
      <p:pic>
        <p:nvPicPr>
          <p:cNvPr id="11267" name="Picture 3" descr="F:\新建文件夹\医学CT\肺癌\中分化鳞癌\4_56402_3114f7d9c68ed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85728"/>
            <a:ext cx="492919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4500562" cy="5357850"/>
          </a:xfrm>
          <a:prstGeom prst="rect">
            <a:avLst/>
          </a:prstGeom>
          <a:noFill/>
        </p:spPr>
      </p:pic>
      <p:pic>
        <p:nvPicPr>
          <p:cNvPr id="5" name="Picture 3" descr="Dsc00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857232"/>
            <a:ext cx="450059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2290" name="Picture 2" descr="F:\新建文件夹\医学CT\肺癌\中分化鳞癌\4_56402_10aeebb3df30f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332037"/>
            <a:ext cx="4525963" cy="4525963"/>
          </a:xfrm>
          <a:prstGeom prst="rect">
            <a:avLst/>
          </a:prstGeom>
          <a:noFill/>
        </p:spPr>
      </p:pic>
      <p:pic>
        <p:nvPicPr>
          <p:cNvPr id="12291" name="Picture 3" descr="F:\新建文件夹\医学CT\肺癌\中分化鳞癌\4_56402_8dbe2f82c230c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500042"/>
            <a:ext cx="487680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rmAutofit/>
          </a:bodyPr>
          <a:lstStyle/>
          <a:p>
            <a:r>
              <a:rPr lang="zh-CN" altLang="en-US" sz="2600" dirty="0" smtClean="0">
                <a:solidFill>
                  <a:schemeClr val="bg1"/>
                </a:solidFill>
              </a:rPr>
              <a:t>女，</a:t>
            </a:r>
            <a:r>
              <a:rPr lang="en-US" altLang="zh-CN" sz="2600" dirty="0" smtClean="0">
                <a:solidFill>
                  <a:schemeClr val="bg1"/>
                </a:solidFill>
              </a:rPr>
              <a:t>38</a:t>
            </a:r>
            <a:r>
              <a:rPr lang="zh-CN" altLang="en-US" sz="2600" dirty="0" smtClean="0">
                <a:solidFill>
                  <a:schemeClr val="bg1"/>
                </a:solidFill>
              </a:rPr>
              <a:t>岁，轻咳无痰，不发热。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F:\新建文件夹\医学CT\肺结核\右肺结核\6.files\20041110192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071966" cy="2928958"/>
          </a:xfrm>
          <a:prstGeom prst="rect">
            <a:avLst/>
          </a:prstGeom>
          <a:noFill/>
        </p:spPr>
      </p:pic>
      <p:pic>
        <p:nvPicPr>
          <p:cNvPr id="10243" name="Picture 3" descr="F:\新建文件夹\医学CT\肺结核\右肺结核\6.files\200411101920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714356"/>
            <a:ext cx="4429136" cy="2928958"/>
          </a:xfrm>
          <a:prstGeom prst="rect">
            <a:avLst/>
          </a:prstGeom>
          <a:noFill/>
        </p:spPr>
      </p:pic>
      <p:pic>
        <p:nvPicPr>
          <p:cNvPr id="10244" name="Picture 4" descr="F:\新建文件夹\医学CT\肺结核\右肺结核\6.files\200411101921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643314"/>
            <a:ext cx="4071966" cy="2786058"/>
          </a:xfrm>
          <a:prstGeom prst="rect">
            <a:avLst/>
          </a:prstGeom>
          <a:noFill/>
        </p:spPr>
      </p:pic>
      <p:pic>
        <p:nvPicPr>
          <p:cNvPr id="10245" name="Picture 5" descr="F:\新建文件夹\医学CT\肺结核\右肺结核\6.files\200411101921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643314"/>
            <a:ext cx="4429156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en-US" altLang="zh-CN" sz="2700" dirty="0" smtClean="0">
                <a:solidFill>
                  <a:schemeClr val="bg1"/>
                </a:solidFill>
              </a:rPr>
              <a:t/>
            </a:r>
            <a:br>
              <a:rPr lang="en-US" altLang="zh-CN" sz="2700" dirty="0" smtClean="0">
                <a:solidFill>
                  <a:schemeClr val="bg1"/>
                </a:solidFill>
              </a:rPr>
            </a:br>
            <a:r>
              <a:rPr lang="en-US" altLang="zh-CN" sz="2700" dirty="0" smtClean="0">
                <a:solidFill>
                  <a:schemeClr val="bg1"/>
                </a:solidFill>
              </a:rPr>
              <a:t/>
            </a:r>
            <a:br>
              <a:rPr lang="en-US" altLang="zh-CN" sz="2700" dirty="0" smtClean="0">
                <a:solidFill>
                  <a:schemeClr val="bg1"/>
                </a:solidFill>
              </a:rPr>
            </a:br>
            <a:r>
              <a:rPr lang="zh-CN" altLang="en-US" sz="2700" dirty="0" smtClean="0">
                <a:solidFill>
                  <a:schemeClr val="bg1"/>
                </a:solidFill>
              </a:rPr>
              <a:t>女性，</a:t>
            </a:r>
            <a:r>
              <a:rPr lang="en-US" sz="2700" dirty="0" smtClean="0">
                <a:solidFill>
                  <a:schemeClr val="bg1"/>
                </a:solidFill>
              </a:rPr>
              <a:t>43</a:t>
            </a:r>
            <a:r>
              <a:rPr lang="zh-CN" altLang="en-US" sz="2700" dirty="0" smtClean="0">
                <a:solidFill>
                  <a:schemeClr val="bg1"/>
                </a:solidFill>
              </a:rPr>
              <a:t>岁，刺激性干咳</a:t>
            </a:r>
            <a:r>
              <a:rPr lang="en-US" sz="2700" dirty="0" smtClean="0">
                <a:solidFill>
                  <a:schemeClr val="bg1"/>
                </a:solidFill>
              </a:rPr>
              <a:t>4</a:t>
            </a:r>
            <a:r>
              <a:rPr lang="zh-CN" altLang="en-US" sz="2700" dirty="0" smtClean="0">
                <a:solidFill>
                  <a:schemeClr val="bg1"/>
                </a:solidFill>
              </a:rPr>
              <a:t>个月，血象血沉正常，</a:t>
            </a:r>
            <a:r>
              <a:rPr lang="en-US" altLang="zh-CN" sz="2700" dirty="0" smtClean="0">
                <a:solidFill>
                  <a:schemeClr val="bg1"/>
                </a:solidFill>
              </a:rPr>
              <a:t/>
            </a:r>
            <a:br>
              <a:rPr lang="en-US" altLang="zh-CN" sz="2700" dirty="0" smtClean="0">
                <a:solidFill>
                  <a:schemeClr val="bg1"/>
                </a:solidFill>
              </a:rPr>
            </a:br>
            <a:r>
              <a:rPr lang="zh-CN" altLang="en-US" sz="2700" dirty="0" smtClean="0">
                <a:solidFill>
                  <a:schemeClr val="bg1"/>
                </a:solidFill>
              </a:rPr>
              <a:t>无发热。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endParaRPr lang="zh-CN" altLang="en-US" dirty="0"/>
          </a:p>
        </p:txBody>
      </p:sp>
      <p:pic>
        <p:nvPicPr>
          <p:cNvPr id="1026" name="Picture 2" descr="F:\新建文件夹\胸部\右肺下叶腺癌\0305200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57256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050" name="Picture 2" descr="F:\新建文件夹\胸部\右肺下叶腺癌\0305201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358246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3074" name="Picture 2" descr="F:\新建文件夹\胸部\右肺下叶腺癌\0305205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358246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F:\新建文件夹\胸部\右肺下叶腺癌\0305202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75</a:t>
            </a:r>
            <a:r>
              <a:rPr lang="zh-CN" altLang="en-US" sz="2800" dirty="0" smtClean="0">
                <a:solidFill>
                  <a:schemeClr val="bg1"/>
                </a:solidFill>
              </a:rPr>
              <a:t>岁，男，间断发热、咳嗽咳痰一月。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5122" name="Picture 2" descr="F:\新建文件夹\胸部\弥漫性肺泡癌\0335400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928670"/>
            <a:ext cx="5500726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6" descr="F:\新建文件夹\胸部\弥漫性肺泡癌\0335401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143404" cy="3000396"/>
          </a:xfrm>
          <a:prstGeom prst="rect">
            <a:avLst/>
          </a:prstGeom>
          <a:noFill/>
        </p:spPr>
      </p:pic>
      <p:pic>
        <p:nvPicPr>
          <p:cNvPr id="6146" name="Picture 2" descr="F:\新建文件夹\胸部\弥漫性肺泡癌\033540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786190"/>
            <a:ext cx="5286412" cy="3071810"/>
          </a:xfrm>
          <a:prstGeom prst="rect">
            <a:avLst/>
          </a:prstGeom>
          <a:noFill/>
        </p:spPr>
      </p:pic>
      <p:pic>
        <p:nvPicPr>
          <p:cNvPr id="6147" name="Picture 3" descr="F:\新建文件夹\胸部\弥漫性肺泡癌\033540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785794"/>
            <a:ext cx="442915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28604"/>
          </a:xfrm>
        </p:spPr>
        <p:txBody>
          <a:bodyPr>
            <a:noAutofit/>
          </a:bodyPr>
          <a:lstStyle/>
          <a:p>
            <a:r>
              <a:rPr lang="zh-CN" altLang="en-US" sz="2600" dirty="0" smtClean="0">
                <a:solidFill>
                  <a:schemeClr val="bg1"/>
                </a:solidFill>
              </a:rPr>
              <a:t>男，</a:t>
            </a:r>
            <a:r>
              <a:rPr lang="en-US" altLang="zh-CN" sz="2600" dirty="0" smtClean="0">
                <a:solidFill>
                  <a:schemeClr val="bg1"/>
                </a:solidFill>
              </a:rPr>
              <a:t>61</a:t>
            </a:r>
            <a:r>
              <a:rPr lang="zh-CN" altLang="en-US" sz="2600" dirty="0" smtClean="0">
                <a:solidFill>
                  <a:schemeClr val="bg1"/>
                </a:solidFill>
              </a:rPr>
              <a:t>岁，咳嗽，咳痰一月，低热一周。血象稍高。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F:\新建文件夹\医学CT\肺结核\老年结核\71sui.files\2817194564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857752" cy="3643337"/>
          </a:xfrm>
          <a:prstGeom prst="rect">
            <a:avLst/>
          </a:prstGeom>
          <a:noFill/>
        </p:spPr>
      </p:pic>
      <p:pic>
        <p:nvPicPr>
          <p:cNvPr id="6147" name="Picture 3" descr="F:\新建文件夹\医学CT\肺结核\老年结核\71sui.files\2817201964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86124"/>
            <a:ext cx="5286380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7170" name="Picture 2" descr="F:\新建文件夹\医学CT\肺结核\老年结核\71sui.files\2817214964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4786346" cy="3857652"/>
          </a:xfrm>
          <a:prstGeom prst="rect">
            <a:avLst/>
          </a:prstGeom>
          <a:noFill/>
        </p:spPr>
      </p:pic>
      <p:pic>
        <p:nvPicPr>
          <p:cNvPr id="7171" name="Picture 3" descr="F:\新建文件夹\医学CT\肺结核\老年结核\71sui.files\2817222564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80" y="3357538"/>
            <a:ext cx="5127620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643438" cy="5072074"/>
          </a:xfrm>
          <a:prstGeom prst="rect">
            <a:avLst/>
          </a:prstGeom>
          <a:noFill/>
        </p:spPr>
      </p:pic>
      <p:pic>
        <p:nvPicPr>
          <p:cNvPr id="5" name="Picture 3" descr="Dsc00011"/>
          <p:cNvPicPr>
            <a:picLocks noChangeAspect="1" noChangeArrowheads="1"/>
          </p:cNvPicPr>
          <p:nvPr/>
        </p:nvPicPr>
        <p:blipFill>
          <a:blip r:embed="rId3">
            <a:lum bright="18000" contrast="30000"/>
          </a:blip>
          <a:srcRect/>
          <a:stretch>
            <a:fillRect/>
          </a:stretch>
        </p:blipFill>
        <p:spPr bwMode="auto">
          <a:xfrm>
            <a:off x="4643438" y="1000108"/>
            <a:ext cx="4500562" cy="5084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166"/>
          </a:xfrm>
        </p:spPr>
        <p:txBody>
          <a:bodyPr>
            <a:noAutofit/>
          </a:bodyPr>
          <a:lstStyle/>
          <a:p>
            <a:r>
              <a:rPr lang="zh-CN" altLang="en-US" sz="2600" dirty="0" smtClean="0">
                <a:solidFill>
                  <a:schemeClr val="bg1"/>
                </a:solidFill>
              </a:rPr>
              <a:t>男，</a:t>
            </a:r>
            <a:r>
              <a:rPr lang="en-US" altLang="zh-CN" sz="2600" dirty="0" smtClean="0">
                <a:solidFill>
                  <a:schemeClr val="bg1"/>
                </a:solidFill>
              </a:rPr>
              <a:t>34</a:t>
            </a:r>
            <a:r>
              <a:rPr lang="zh-CN" altLang="en-US" sz="2600" dirty="0" smtClean="0">
                <a:solidFill>
                  <a:schemeClr val="bg1"/>
                </a:solidFill>
              </a:rPr>
              <a:t>岁，高热一周，咳嗽咳痰。</a:t>
            </a:r>
            <a:r>
              <a:rPr lang="en-US" altLang="zh-CN" sz="2600" dirty="0" smtClean="0">
                <a:solidFill>
                  <a:schemeClr val="bg1"/>
                </a:solidFill>
              </a:rPr>
              <a:t>WBC</a:t>
            </a:r>
            <a:r>
              <a:rPr lang="zh-CN" altLang="en-US" sz="2600" dirty="0" smtClean="0">
                <a:solidFill>
                  <a:schemeClr val="bg1"/>
                </a:solidFill>
              </a:rPr>
              <a:t>：</a:t>
            </a:r>
            <a:r>
              <a:rPr lang="en-US" altLang="zh-CN" sz="2600" dirty="0" smtClean="0">
                <a:solidFill>
                  <a:schemeClr val="bg1"/>
                </a:solidFill>
              </a:rPr>
              <a:t>14.3x10</a:t>
            </a:r>
            <a:r>
              <a:rPr lang="en-US" altLang="zh-CN" sz="2600" baseline="30000" dirty="0" smtClean="0">
                <a:solidFill>
                  <a:schemeClr val="bg1"/>
                </a:solidFill>
              </a:rPr>
              <a:t>9</a:t>
            </a:r>
            <a:r>
              <a:rPr lang="en-US" altLang="zh-CN" sz="2600" dirty="0" smtClean="0">
                <a:solidFill>
                  <a:schemeClr val="bg1"/>
                </a:solidFill>
              </a:rPr>
              <a:t>/L</a:t>
            </a:r>
            <a:r>
              <a:rPr lang="zh-CN" altLang="en-US" sz="2600" dirty="0" smtClean="0">
                <a:solidFill>
                  <a:schemeClr val="bg1"/>
                </a:solidFill>
              </a:rPr>
              <a:t>。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F:\新建文件夹\医学CT\肺结核\左肺结核\5.files\23000647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001156" cy="3429024"/>
          </a:xfrm>
          <a:prstGeom prst="rect">
            <a:avLst/>
          </a:prstGeom>
          <a:noFill/>
        </p:spPr>
      </p:pic>
      <p:pic>
        <p:nvPicPr>
          <p:cNvPr id="8195" name="Picture 3" descr="F:\新建文件夹\医学CT\肺结核\左肺结核\5.files\23000702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04"/>
            <a:ext cx="900115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9218" name="Picture 2" descr="F:\新建文件夹\医学CT\肺结核\左肺结核\5.files\23000710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3286148"/>
          </a:xfrm>
          <a:prstGeom prst="rect">
            <a:avLst/>
          </a:prstGeom>
          <a:noFill/>
        </p:spPr>
      </p:pic>
      <p:pic>
        <p:nvPicPr>
          <p:cNvPr id="9219" name="Picture 3" descr="F:\新建文件夹\医学CT\肺结核\左肺结核\5.files\23000717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8643998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8572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0242" name="Picture 2" descr="F:\新建文件夹\医学CT\肺结核\左肺结核\5.files\23000725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3429024"/>
          </a:xfrm>
          <a:prstGeom prst="rect">
            <a:avLst/>
          </a:prstGeom>
          <a:noFill/>
        </p:spPr>
      </p:pic>
      <p:pic>
        <p:nvPicPr>
          <p:cNvPr id="10243" name="Picture 3" descr="F:\新建文件夹\医学CT\肺结核\左肺结核\5.files\23000732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9144000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35716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1266" name="Picture 2" descr="F:\新建文件夹\医学CT\肺结核\左肺结核\5.files\23000754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3429024"/>
          </a:xfrm>
          <a:prstGeom prst="rect">
            <a:avLst/>
          </a:prstGeom>
          <a:noFill/>
        </p:spPr>
      </p:pic>
      <p:pic>
        <p:nvPicPr>
          <p:cNvPr id="11267" name="Picture 3" descr="F:\新建文件夹\医学CT\肺结核\左肺结核\5.files\23000804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914400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35716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2290" name="Picture 2" descr="F:\新建文件夹\医学CT\肺结核\左肺结核\5.files\23000812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01122" cy="3214710"/>
          </a:xfrm>
          <a:prstGeom prst="rect">
            <a:avLst/>
          </a:prstGeom>
          <a:noFill/>
        </p:spPr>
      </p:pic>
      <p:pic>
        <p:nvPicPr>
          <p:cNvPr id="12291" name="Picture 3" descr="F:\新建文件夹\医学CT\肺结核\左肺结核\5.files\23000820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876"/>
            <a:ext cx="850112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9684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3314" name="Picture 2" descr="F:\新建文件夹\医学CT\肺结核\左肺结核\5.files\23000827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001156" cy="3214710"/>
          </a:xfrm>
          <a:prstGeom prst="rect">
            <a:avLst/>
          </a:prstGeom>
          <a:noFill/>
        </p:spPr>
      </p:pic>
      <p:pic>
        <p:nvPicPr>
          <p:cNvPr id="13315" name="Picture 3" descr="F:\新建文件夹\医学CT\肺结核\左肺结核\5.files\23000834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00115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1429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4338" name="Picture 2" descr="F:\新建文件夹\医学CT\肺结核\左肺结核\5.files\23000842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6715172" cy="2305050"/>
          </a:xfrm>
          <a:prstGeom prst="rect">
            <a:avLst/>
          </a:prstGeom>
          <a:noFill/>
        </p:spPr>
      </p:pic>
      <p:pic>
        <p:nvPicPr>
          <p:cNvPr id="14339" name="Picture 3" descr="F:\新建文件夹\医学CT\肺结核\左肺结核\5.files\23000849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428868"/>
            <a:ext cx="6715172" cy="2257425"/>
          </a:xfrm>
          <a:prstGeom prst="rect">
            <a:avLst/>
          </a:prstGeom>
          <a:noFill/>
        </p:spPr>
      </p:pic>
      <p:pic>
        <p:nvPicPr>
          <p:cNvPr id="14340" name="Picture 4" descr="F:\新建文件夹\医学CT\肺结核\左肺结核\5.files\2300085639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600575"/>
            <a:ext cx="6715172" cy="225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6828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5362" name="Picture 2" descr="F:\新建文件夹\医学CT\肺结核\右肺结核\右下肺结核.files\2918232116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357686" cy="3429024"/>
          </a:xfrm>
          <a:prstGeom prst="rect">
            <a:avLst/>
          </a:prstGeom>
          <a:noFill/>
        </p:spPr>
      </p:pic>
      <p:pic>
        <p:nvPicPr>
          <p:cNvPr id="15363" name="Picture 3" descr="F:\新建文件夹\医学CT\肺结核\右肺结核\右下肺结核.files\2918233016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28604"/>
            <a:ext cx="4786314" cy="3500462"/>
          </a:xfrm>
          <a:prstGeom prst="rect">
            <a:avLst/>
          </a:prstGeom>
          <a:noFill/>
        </p:spPr>
      </p:pic>
      <p:pic>
        <p:nvPicPr>
          <p:cNvPr id="15364" name="Picture 4" descr="F:\新建文件夹\医学CT\肺结核\右肺结核\右下肺结核.files\29182338167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6"/>
            <a:ext cx="4357686" cy="3643314"/>
          </a:xfrm>
          <a:prstGeom prst="rect">
            <a:avLst/>
          </a:prstGeom>
          <a:noFill/>
        </p:spPr>
      </p:pic>
      <p:pic>
        <p:nvPicPr>
          <p:cNvPr id="15365" name="Picture 5" descr="F:\新建文件夹\医学CT\肺结核\右肺结核\右下肺结核.files\29182344167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214686"/>
            <a:ext cx="4786314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6386" name="Picture 2" descr="F:\新建文件夹\医学CT\肺结核\右肺结核\右下肺结核.files\2918235016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4286248" cy="3929090"/>
          </a:xfrm>
          <a:prstGeom prst="rect">
            <a:avLst/>
          </a:prstGeom>
          <a:noFill/>
        </p:spPr>
      </p:pic>
      <p:pic>
        <p:nvPicPr>
          <p:cNvPr id="16387" name="Picture 3" descr="F:\新建文件夹\医学CT\肺结核\右肺结核\右下肺结核.files\2918235716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071546"/>
            <a:ext cx="492919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72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7410" name="Picture 2" descr="F:\新建文件夹\医学CT\肺结核\右肺结核\右下肺结核.files\2918241116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500090"/>
            <a:ext cx="4286248" cy="4143404"/>
          </a:xfrm>
          <a:prstGeom prst="rect">
            <a:avLst/>
          </a:prstGeom>
          <a:noFill/>
        </p:spPr>
      </p:pic>
      <p:pic>
        <p:nvPicPr>
          <p:cNvPr id="17411" name="Picture 3" descr="F:\新建文件夹\医学CT\肺结核\右肺结核\右下肺结核.files\2918242416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-500090"/>
            <a:ext cx="4857752" cy="3929066"/>
          </a:xfrm>
          <a:prstGeom prst="rect">
            <a:avLst/>
          </a:prstGeom>
          <a:noFill/>
        </p:spPr>
      </p:pic>
      <p:pic>
        <p:nvPicPr>
          <p:cNvPr id="17412" name="Picture 4" descr="F:\新建文件夹\医学CT\肺结核\右肺结核\右下肺结核.files\29182431167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8934"/>
            <a:ext cx="4429124" cy="3929066"/>
          </a:xfrm>
          <a:prstGeom prst="rect">
            <a:avLst/>
          </a:prstGeom>
          <a:noFill/>
        </p:spPr>
      </p:pic>
      <p:pic>
        <p:nvPicPr>
          <p:cNvPr id="17413" name="Picture 5" descr="F:\新建文件夹\医学CT\肺结核\右肺结核\右下肺结核.files\29182453167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000372"/>
            <a:ext cx="4786314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286248" cy="5072098"/>
          </a:xfrm>
          <a:prstGeom prst="rect">
            <a:avLst/>
          </a:prstGeom>
          <a:noFill/>
        </p:spPr>
      </p:pic>
      <p:pic>
        <p:nvPicPr>
          <p:cNvPr id="5" name="Picture 3" descr="Dsc00012"/>
          <p:cNvPicPr>
            <a:picLocks noChangeAspect="1" noChangeArrowheads="1"/>
          </p:cNvPicPr>
          <p:nvPr/>
        </p:nvPicPr>
        <p:blipFill>
          <a:blip r:embed="rId3">
            <a:lum bright="6000" contrast="18000"/>
          </a:blip>
          <a:srcRect/>
          <a:stretch>
            <a:fillRect/>
          </a:stretch>
        </p:blipFill>
        <p:spPr bwMode="auto">
          <a:xfrm>
            <a:off x="4500562" y="1000108"/>
            <a:ext cx="4532348" cy="5035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8434" name="Picture 2" descr="F:\新建文件夹\医学CT\肺结核\右肺结核\右下肺结核.files\2918251416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5000628" cy="3786214"/>
          </a:xfrm>
          <a:prstGeom prst="rect">
            <a:avLst/>
          </a:prstGeom>
          <a:noFill/>
        </p:spPr>
      </p:pic>
      <p:pic>
        <p:nvPicPr>
          <p:cNvPr id="18435" name="Picture 3" descr="F:\新建文件夹\医学CT\肺结核\右肺结核\右下肺结核.files\2918253216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5000628" cy="3500438"/>
          </a:xfrm>
          <a:prstGeom prst="rect">
            <a:avLst/>
          </a:prstGeom>
          <a:noFill/>
        </p:spPr>
      </p:pic>
      <p:pic>
        <p:nvPicPr>
          <p:cNvPr id="18436" name="Picture 4" descr="F:\新建文件夹\医学CT\肺结核\右肺结核\右下肺结核.files\29182539167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000240"/>
            <a:ext cx="400050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96842"/>
          </a:xfrm>
        </p:spPr>
        <p:txBody>
          <a:bodyPr>
            <a:noAutofit/>
          </a:bodyPr>
          <a:lstStyle/>
          <a:p>
            <a:r>
              <a:rPr lang="zh-CN" altLang="en-US" sz="2200" dirty="0" smtClean="0">
                <a:solidFill>
                  <a:schemeClr val="bg1"/>
                </a:solidFill>
              </a:rPr>
              <a:t>体检发现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64343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285728"/>
            <a:ext cx="450056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77"/>
            <a:ext cx="464343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57200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5720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478631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714752"/>
            <a:ext cx="4643438" cy="314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5720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5720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77"/>
            <a:ext cx="4572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1" y="3643315"/>
            <a:ext cx="4572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50056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5720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5"/>
            <a:ext cx="4500562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643314"/>
            <a:ext cx="471487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42912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642918"/>
            <a:ext cx="471487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90"/>
            <a:ext cx="442912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786190"/>
            <a:ext cx="471487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F:\新建文件夹\医学CT\肺癌\左下肺癌血行转移\0010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5784" y="1500174"/>
            <a:ext cx="4929190" cy="4597401"/>
          </a:xfrm>
          <a:prstGeom prst="rect">
            <a:avLst/>
          </a:prstGeom>
          <a:noFill/>
        </p:spPr>
      </p:pic>
      <p:pic>
        <p:nvPicPr>
          <p:cNvPr id="2051" name="Picture 3" descr="F:\新建文件夹\医学CT\肺癌\左下肺癌血行转移\0009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500174"/>
            <a:ext cx="492919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F:\新建文件夹\医学CT\肺癌\左下肺癌血行转移\0018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500562" cy="4357718"/>
          </a:xfrm>
          <a:prstGeom prst="rect">
            <a:avLst/>
          </a:prstGeom>
          <a:noFill/>
        </p:spPr>
      </p:pic>
      <p:pic>
        <p:nvPicPr>
          <p:cNvPr id="1027" name="Picture 3" descr="F:\新建文件夹\医学CT\肺癌\左下肺癌血行转移\0019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30" y="1428736"/>
            <a:ext cx="4429188" cy="4376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3074" name="Picture 2" descr="F:\新建文件夹\医学CT\肺癌\右上肺癌\0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098" name="Picture 2" descr="F:\新建文件夹\医学CT\肺癌\右上肺癌\0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857232"/>
            <a:ext cx="5857916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5122" name="Picture 2" descr="F:\新建文件夹\医学CT\肺癌\右上肺癌\0_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6146" name="Picture 2" descr="F:\新建文件夹\医学CT\肺癌\右上肺癌\0_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en-US" altLang="zh-CN" sz="3100" dirty="0" smtClean="0"/>
              <a:t/>
            </a:r>
            <a:br>
              <a:rPr lang="en-US" altLang="zh-CN" sz="3100" dirty="0" smtClean="0"/>
            </a:br>
            <a:r>
              <a:rPr lang="en-US" altLang="zh-CN" sz="3100" dirty="0" smtClean="0"/>
              <a:t/>
            </a:r>
            <a:br>
              <a:rPr lang="en-US" altLang="zh-CN" sz="3100" dirty="0" smtClean="0"/>
            </a:br>
            <a:r>
              <a:rPr lang="en-US" altLang="zh-CN" sz="3100" dirty="0" smtClean="0"/>
              <a:t/>
            </a:r>
            <a:br>
              <a:rPr lang="en-US" altLang="zh-CN" sz="3100" dirty="0" smtClean="0"/>
            </a:br>
            <a:r>
              <a:rPr lang="zh-CN" altLang="en-US" sz="3100" dirty="0" smtClean="0">
                <a:solidFill>
                  <a:schemeClr val="bg1"/>
                </a:solidFill>
              </a:rPr>
              <a:t>女</a:t>
            </a:r>
            <a:r>
              <a:rPr lang="zh-CN" altLang="en-US" sz="3100" dirty="0" smtClean="0">
                <a:solidFill>
                  <a:schemeClr val="bg1"/>
                </a:solidFill>
              </a:rPr>
              <a:t>，</a:t>
            </a:r>
            <a:r>
              <a:rPr lang="en-US" sz="3100" dirty="0" smtClean="0">
                <a:solidFill>
                  <a:schemeClr val="bg1"/>
                </a:solidFill>
              </a:rPr>
              <a:t>40</a:t>
            </a:r>
            <a:r>
              <a:rPr lang="zh-CN" altLang="en-US" sz="3100" dirty="0" smtClean="0">
                <a:solidFill>
                  <a:schemeClr val="bg1"/>
                </a:solidFill>
              </a:rPr>
              <a:t>岁。剌激性咳嗽、咳白色泡沫稀痰</a:t>
            </a:r>
            <a:r>
              <a:rPr lang="en-US" sz="3100" dirty="0" smtClean="0">
                <a:solidFill>
                  <a:schemeClr val="bg1"/>
                </a:solidFill>
              </a:rPr>
              <a:t>3</a:t>
            </a:r>
            <a:r>
              <a:rPr lang="zh-CN" altLang="en-US" sz="3100" dirty="0" smtClean="0">
                <a:solidFill>
                  <a:schemeClr val="bg1"/>
                </a:solidFill>
              </a:rPr>
              <a:t>个月，进行性喘气</a:t>
            </a:r>
            <a:r>
              <a:rPr lang="en-US" sz="3100" dirty="0" smtClean="0">
                <a:solidFill>
                  <a:schemeClr val="bg1"/>
                </a:solidFill>
              </a:rPr>
              <a:t>1</a:t>
            </a:r>
            <a:r>
              <a:rPr lang="zh-CN" altLang="en-US" sz="3100" dirty="0" smtClean="0">
                <a:solidFill>
                  <a:schemeClr val="bg1"/>
                </a:solidFill>
              </a:rPr>
              <a:t>月。</a:t>
            </a:r>
            <a:r>
              <a:rPr lang="zh-CN" altLang="en-US" sz="3100" dirty="0" smtClean="0"/>
              <a:t/>
            </a:r>
            <a:br>
              <a:rPr lang="zh-CN" altLang="en-US" sz="3100" dirty="0" smtClean="0"/>
            </a:br>
            <a:r>
              <a:rPr lang="en-US" sz="3100" dirty="0" smtClean="0"/>
              <a:t> 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endParaRPr lang="zh-CN" altLang="en-US" dirty="0"/>
          </a:p>
        </p:txBody>
      </p:sp>
      <p:pic>
        <p:nvPicPr>
          <p:cNvPr id="1026" name="Picture 2" descr="C:\Documents and Settings\Administrator\桌面\阅片题库下发2012.08.01\病例3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928670"/>
            <a:ext cx="6143668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429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050" name="Picture 2" descr="C:\Documents and Settings\Administrator\桌面\阅片题库下发2012.08.01\病例3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3074" name="Picture 2" descr="C:\Documents and Settings\Administrator\桌面\阅片题库下发2012.08.01\病例3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01122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098" name="Picture 2" descr="C:\Documents and Settings\Administrator\桌面\阅片题库下发2012.08.01\病例3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58180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900" dirty="0" smtClean="0"/>
              <a:t/>
            </a:r>
            <a:br>
              <a:rPr lang="en-US" altLang="zh-CN" sz="2900" dirty="0" smtClean="0"/>
            </a:br>
            <a:r>
              <a:rPr lang="en-US" altLang="zh-CN" sz="2900" dirty="0" smtClean="0"/>
              <a:t/>
            </a:r>
            <a:br>
              <a:rPr lang="en-US" altLang="zh-CN" sz="2900" dirty="0" smtClean="0"/>
            </a:br>
            <a:r>
              <a:rPr lang="zh-CN" altLang="en-US" sz="2900" dirty="0" smtClean="0"/>
              <a:t>女</a:t>
            </a:r>
            <a:r>
              <a:rPr lang="zh-CN" altLang="en-US" sz="2900" dirty="0" smtClean="0"/>
              <a:t>，</a:t>
            </a:r>
            <a:r>
              <a:rPr lang="en-US" sz="2900" dirty="0" smtClean="0"/>
              <a:t>40</a:t>
            </a:r>
            <a:r>
              <a:rPr lang="zh-CN" altLang="en-US" sz="2900" dirty="0" smtClean="0"/>
              <a:t>岁。剌激性咳嗽、咳白色泡沫稀痰</a:t>
            </a:r>
            <a:r>
              <a:rPr lang="en-US" sz="2900" dirty="0" smtClean="0"/>
              <a:t>3</a:t>
            </a:r>
            <a:r>
              <a:rPr lang="zh-CN" altLang="en-US" sz="2900" dirty="0" smtClean="0"/>
              <a:t>个月，进行性喘气</a:t>
            </a:r>
            <a:r>
              <a:rPr lang="en-US" sz="2900" dirty="0" smtClean="0"/>
              <a:t>1</a:t>
            </a:r>
            <a:r>
              <a:rPr lang="zh-CN" altLang="en-US" sz="2900" dirty="0" smtClean="0"/>
              <a:t>月。</a:t>
            </a:r>
            <a:br>
              <a:rPr lang="zh-CN" altLang="en-US" sz="2900" dirty="0" smtClean="0"/>
            </a:br>
            <a:r>
              <a:rPr lang="en-US" sz="2900" dirty="0" smtClean="0"/>
              <a:t> 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胸片：双侧上中下肺野散在的斑点状、小结节状、粟粒状阴影，中等密度，部分病灶边缘清晰锐利，两侧中下肺野病灶明显增多、融合，左肺门上阴影增浓。</a:t>
            </a:r>
          </a:p>
          <a:p>
            <a:r>
              <a:rPr lang="en-US" dirty="0" smtClean="0"/>
              <a:t>CT</a:t>
            </a:r>
            <a:r>
              <a:rPr lang="zh-CN" altLang="en-US" dirty="0" smtClean="0"/>
              <a:t>：两侧各肺叶见分布密集的粟粒状、斑点状等密度阴影，两下肺叶病灶明显增多、由外向内明显增多，部分病灶融合呈片状，大部分肺泡间隔成环形增厚，主动脉弓旁淋巴结增大。</a:t>
            </a:r>
          </a:p>
          <a:p>
            <a:r>
              <a:rPr lang="zh-CN" altLang="en-US" dirty="0" smtClean="0"/>
              <a:t>诊断：原发性细支气管肺泡癌</a:t>
            </a:r>
          </a:p>
          <a:p>
            <a:r>
              <a:rPr lang="zh-CN" altLang="en-US" dirty="0" smtClean="0"/>
              <a:t>鉴别诊断：急性血播型肺结核（或粟粒性肺结核）。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肺结核的分型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2001</a:t>
            </a:r>
            <a:r>
              <a:rPr lang="zh-CN" altLang="en-US" dirty="0" smtClean="0">
                <a:solidFill>
                  <a:schemeClr val="bg1"/>
                </a:solidFill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</a:rPr>
              <a:t>《</a:t>
            </a:r>
            <a:r>
              <a:rPr lang="zh-CN" altLang="en-US" dirty="0" smtClean="0">
                <a:solidFill>
                  <a:schemeClr val="bg1"/>
                </a:solidFill>
              </a:rPr>
              <a:t>中华人民共和国卫生行业标准</a:t>
            </a:r>
            <a:r>
              <a:rPr lang="en-US" altLang="zh-CN" dirty="0" smtClean="0">
                <a:solidFill>
                  <a:schemeClr val="bg1"/>
                </a:solidFill>
              </a:rPr>
              <a:t>》</a:t>
            </a:r>
            <a:r>
              <a:rPr lang="zh-CN" altLang="en-US" dirty="0" smtClean="0">
                <a:solidFill>
                  <a:schemeClr val="bg1"/>
                </a:solidFill>
              </a:rPr>
              <a:t>分以下五类：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1</a:t>
            </a:r>
            <a:r>
              <a:rPr lang="zh-CN" altLang="en-US" dirty="0" smtClean="0">
                <a:solidFill>
                  <a:schemeClr val="accent6"/>
                </a:solidFill>
              </a:rPr>
              <a:t>，原发性肺结核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2</a:t>
            </a:r>
            <a:r>
              <a:rPr lang="zh-CN" altLang="en-US" dirty="0" smtClean="0">
                <a:solidFill>
                  <a:schemeClr val="accent6"/>
                </a:solidFill>
              </a:rPr>
              <a:t>，血行播散型肺结核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3</a:t>
            </a:r>
            <a:r>
              <a:rPr lang="zh-CN" altLang="en-US" dirty="0" smtClean="0">
                <a:solidFill>
                  <a:schemeClr val="accent6"/>
                </a:solidFill>
              </a:rPr>
              <a:t>，继发型肺结核，包括气管支气管结核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4</a:t>
            </a:r>
            <a:r>
              <a:rPr lang="zh-CN" altLang="en-US" dirty="0" smtClean="0">
                <a:solidFill>
                  <a:schemeClr val="accent6"/>
                </a:solidFill>
              </a:rPr>
              <a:t>，结核性胸膜炎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accent6"/>
                </a:solidFill>
              </a:rPr>
              <a:t>5</a:t>
            </a:r>
            <a:r>
              <a:rPr lang="zh-CN" altLang="en-US" dirty="0" smtClean="0">
                <a:solidFill>
                  <a:schemeClr val="accent6"/>
                </a:solidFill>
              </a:rPr>
              <a:t>，肺外结核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结核性胸膜炎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kumimoji="1" lang="zh-CN" altLang="en-US" b="1" i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可单独发生或与肺结核并存，</a:t>
            </a:r>
            <a:r>
              <a:rPr kumimoji="1" lang="zh-CN" altLang="en-US" b="1" i="1" dirty="0" smtClean="0">
                <a:solidFill>
                  <a:srgbClr val="FF9933"/>
                </a:solidFill>
                <a:latin typeface="黑体" pitchFamily="2" charset="-122"/>
                <a:ea typeface="黑体" pitchFamily="2" charset="-122"/>
              </a:rPr>
              <a:t>可分为：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 </a:t>
            </a:r>
          </a:p>
          <a:p>
            <a:pPr algn="just">
              <a:lnSpc>
                <a:spcPct val="20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干性胸膜炎：   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线仅见膈运动受限，肺透明度略减低</a:t>
            </a:r>
          </a:p>
          <a:p>
            <a:pPr algn="just">
              <a:lnSpc>
                <a:spcPct val="20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渗出性胸膜炎：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线表现为胸腔积液，病程较长，可引</a:t>
            </a:r>
          </a:p>
          <a:p>
            <a:pPr algn="just">
              <a:lnSpc>
                <a:spcPct val="20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              起胸膜增厚、粘连、甚至钙化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4357686" cy="5429288"/>
          </a:xfrm>
          <a:prstGeom prst="rect">
            <a:avLst/>
          </a:prstGeom>
          <a:noFill/>
        </p:spPr>
      </p:pic>
      <p:pic>
        <p:nvPicPr>
          <p:cNvPr id="5" name="Picture 3" descr="胸腔积液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785794"/>
            <a:ext cx="4572028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胸腔积液CT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370" t="36786" r="12865" b="9927"/>
          <a:stretch>
            <a:fillRect/>
          </a:stretch>
        </p:blipFill>
        <p:spPr bwMode="auto">
          <a:xfrm>
            <a:off x="214282" y="1643050"/>
            <a:ext cx="4286280" cy="3286148"/>
          </a:xfrm>
          <a:prstGeom prst="rect">
            <a:avLst/>
          </a:prstGeom>
          <a:noFill/>
        </p:spPr>
      </p:pic>
      <p:pic>
        <p:nvPicPr>
          <p:cNvPr id="5" name="Picture 3" descr="胸腔积液CT2"/>
          <p:cNvPicPr>
            <a:picLocks noChangeAspect="1" noChangeArrowheads="1"/>
          </p:cNvPicPr>
          <p:nvPr/>
        </p:nvPicPr>
        <p:blipFill>
          <a:blip r:embed="rId3"/>
          <a:srcRect l="13000" t="36948" r="12289" b="9097"/>
          <a:stretch>
            <a:fillRect/>
          </a:stretch>
        </p:blipFill>
        <p:spPr bwMode="auto">
          <a:xfrm>
            <a:off x="4500534" y="1643050"/>
            <a:ext cx="4643466" cy="330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肺结核的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77500" lnSpcReduction="20000"/>
          </a:bodyPr>
          <a:lstStyle/>
          <a:p>
            <a:pPr marL="1241425" indent="-1241425">
              <a:lnSpc>
                <a:spcPct val="160000"/>
              </a:lnSpc>
              <a:spcBef>
                <a:spcPct val="50000"/>
              </a:spcBef>
              <a:buNone/>
            </a:pPr>
            <a:r>
              <a:rPr kumimoji="1" lang="zh-CN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渗    出：</a:t>
            </a:r>
            <a:r>
              <a:rPr kumimoji="1" lang="zh-CN" altLang="en-US" sz="3500" b="1" dirty="0" smtClean="0">
                <a:solidFill>
                  <a:srgbClr val="FFFFFF"/>
                </a:solidFill>
                <a:latin typeface="Times New Roman" pitchFamily="18" charset="0"/>
              </a:rPr>
              <a:t>病灶呈结节状或不规则模糊阴影，边缘模糊，以两肺上叶多见。</a:t>
            </a:r>
          </a:p>
          <a:p>
            <a:pPr marL="1241425" indent="-1241425">
              <a:lnSpc>
                <a:spcPct val="160000"/>
              </a:lnSpc>
              <a:spcBef>
                <a:spcPct val="50000"/>
              </a:spcBef>
              <a:buNone/>
            </a:pPr>
            <a:r>
              <a:rPr kumimoji="1" lang="zh-CN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增    殖：</a:t>
            </a:r>
            <a:r>
              <a:rPr kumimoji="1" lang="zh-CN" altLang="en-US" sz="3500" b="1" dirty="0" smtClean="0">
                <a:solidFill>
                  <a:srgbClr val="FFFFFF"/>
                </a:solidFill>
                <a:latin typeface="Times New Roman" pitchFamily="18" charset="0"/>
              </a:rPr>
              <a:t>病灶周围渗出逐渐吸收，密度增高，边缘清晰，代表结核性肉芽肿形成。</a:t>
            </a:r>
          </a:p>
          <a:p>
            <a:pPr marL="1241425" indent="-1241425">
              <a:lnSpc>
                <a:spcPct val="160000"/>
              </a:lnSpc>
              <a:spcBef>
                <a:spcPct val="50000"/>
              </a:spcBef>
              <a:buNone/>
            </a:pPr>
            <a:r>
              <a:rPr kumimoji="1" lang="zh-CN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干酪性病变：</a:t>
            </a:r>
            <a:r>
              <a:rPr kumimoji="1" lang="zh-CN" altLang="en-US" sz="3500" b="1" dirty="0" smtClean="0">
                <a:solidFill>
                  <a:srgbClr val="FFFFFF"/>
                </a:solidFill>
                <a:latin typeface="Times New Roman" pitchFamily="18" charset="0"/>
              </a:rPr>
              <a:t>密度不均，同一病灶内的</a:t>
            </a:r>
            <a:r>
              <a:rPr kumimoji="1" lang="en-US" altLang="zh-CN" sz="3500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sz="3500" b="1" dirty="0" smtClean="0">
                <a:solidFill>
                  <a:srgbClr val="FFFFFF"/>
                </a:solidFill>
                <a:latin typeface="Times New Roman" pitchFamily="18" charset="0"/>
              </a:rPr>
              <a:t>值差距较大，相差可达</a:t>
            </a:r>
            <a:r>
              <a:rPr kumimoji="1" lang="en-US" altLang="zh-CN" sz="3500" b="1" dirty="0" smtClean="0">
                <a:solidFill>
                  <a:srgbClr val="FFFFFF"/>
                </a:solidFill>
                <a:latin typeface="Times New Roman" pitchFamily="18" charset="0"/>
              </a:rPr>
              <a:t>300Hu</a:t>
            </a:r>
            <a:r>
              <a:rPr kumimoji="1" lang="zh-CN" altLang="en-US" sz="3500" b="1" dirty="0" smtClean="0">
                <a:solidFill>
                  <a:srgbClr val="FFFFFF"/>
                </a:solidFill>
                <a:latin typeface="Times New Roman" pitchFamily="18" charset="0"/>
              </a:rPr>
              <a:t>。个别病灶内可见斑片状钙化或液化。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8671"/>
            <a:ext cx="8229600" cy="4929222"/>
          </a:xfrm>
        </p:spPr>
        <p:txBody>
          <a:bodyPr>
            <a:normAutofit fontScale="92500"/>
          </a:bodyPr>
          <a:lstStyle/>
          <a:p>
            <a:pPr marL="1241425" indent="-1241425">
              <a:lnSpc>
                <a:spcPct val="15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空    洞：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可多发或单发，病灶内明显低密度区，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值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-800Hu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以上。</a:t>
            </a:r>
          </a:p>
          <a:p>
            <a:pPr marL="1241425" indent="-1241425">
              <a:lnSpc>
                <a:spcPct val="15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纤维化：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范围大小不等，形态不规则，从少量纤维索条到大片纤维化实变。</a:t>
            </a:r>
          </a:p>
          <a:p>
            <a:pPr marL="1241425" indent="-1241425">
              <a:lnSpc>
                <a:spcPct val="15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钙    化：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形态多样，条状、斑块状、结节状、粟粒状等高密度影。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值约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100~500Hu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16" t="5661" r="3773" b="8018"/>
          <a:stretch>
            <a:fillRect/>
          </a:stretch>
        </p:blipFill>
        <p:spPr bwMode="auto">
          <a:xfrm>
            <a:off x="285720" y="428604"/>
            <a:ext cx="4500594" cy="3214710"/>
          </a:xfrm>
          <a:prstGeom prst="rect">
            <a:avLst/>
          </a:prstGeom>
          <a:noFill/>
        </p:spPr>
      </p:pic>
      <p:pic>
        <p:nvPicPr>
          <p:cNvPr id="5" name="Picture 3" descr="5"/>
          <p:cNvPicPr>
            <a:picLocks noChangeAspect="1" noChangeArrowheads="1"/>
          </p:cNvPicPr>
          <p:nvPr/>
        </p:nvPicPr>
        <p:blipFill>
          <a:blip r:embed="rId3"/>
          <a:srcRect l="3922" t="5183" r="1961" b="6696"/>
          <a:stretch>
            <a:fillRect/>
          </a:stretch>
        </p:blipFill>
        <p:spPr bwMode="auto">
          <a:xfrm>
            <a:off x="4786314" y="428604"/>
            <a:ext cx="4357686" cy="3214710"/>
          </a:xfrm>
          <a:prstGeom prst="rect">
            <a:avLst/>
          </a:prstGeom>
          <a:noFill/>
        </p:spPr>
      </p:pic>
      <p:pic>
        <p:nvPicPr>
          <p:cNvPr id="3074" name="Picture 2" descr="F:\新建文件夹\医学CT\肺结核\两肺结核\8.files\2004431333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43314"/>
            <a:ext cx="4286280" cy="3214686"/>
          </a:xfrm>
          <a:prstGeom prst="rect">
            <a:avLst/>
          </a:prstGeom>
          <a:noFill/>
        </p:spPr>
      </p:pic>
      <p:pic>
        <p:nvPicPr>
          <p:cNvPr id="3075" name="Picture 3" descr="F:\新建文件夹\医学CT\肺结核\两肺结核\8.files\2004431339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572000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渗出性病灶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E:\新建文件夹\葛\新建文件夹\WANG_FEI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6334948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3" descr="Dsc0001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61637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1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571613"/>
            <a:ext cx="4500562" cy="3714776"/>
          </a:xfrm>
          <a:prstGeom prst="rect">
            <a:avLst/>
          </a:prstGeom>
          <a:noFill/>
        </p:spPr>
      </p:pic>
      <p:pic>
        <p:nvPicPr>
          <p:cNvPr id="5" name="Picture 3" descr="Dsc00020"/>
          <p:cNvPicPr>
            <a:picLocks noChangeAspect="1" noChangeArrowheads="1"/>
          </p:cNvPicPr>
          <p:nvPr/>
        </p:nvPicPr>
        <p:blipFill>
          <a:blip r:embed="rId3"/>
          <a:srcRect l="6410" t="6487" r="2986" b="14357"/>
          <a:stretch>
            <a:fillRect/>
          </a:stretch>
        </p:blipFill>
        <p:spPr bwMode="auto">
          <a:xfrm>
            <a:off x="4334707" y="1571612"/>
            <a:ext cx="4809293" cy="371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736"/>
            <a:ext cx="678514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  <a:scene3d>
            <a:camera prst="orthographicFront"/>
            <a:lightRig rig="threePt" dir="t"/>
          </a:scene3d>
          <a:sp3d prstMaterial="softEdge"/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肺结核的临床表现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072098"/>
          </a:xfr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  <a:effectLst>
            <a:outerShdw blurRad="50800" dist="50800" dir="5400000" algn="ctr" rotWithShape="0">
              <a:schemeClr val="accent1"/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dirty="0" smtClean="0">
                <a:solidFill>
                  <a:schemeClr val="accent6"/>
                </a:solidFill>
              </a:rPr>
              <a:t>一，呼吸道症状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，咳嗽、咳痰和咯血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，呼吸困难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accent6"/>
                </a:solidFill>
              </a:rPr>
              <a:t>二，全身症状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，发热、倦怠、无力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，盗汗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，食欲不振、体重减轻、失眠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，头痛、头晕、恶心、呕吐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干酪性肺炎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7170" name="Picture 2" descr="F:\新建文件夹\医学CT\肺结核\两肺结核\04160843241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929717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空洞并支气管播散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13314" name="Picture 2" descr="F:\新建文件夹\医学CT\肺结核\肺结核\空洞型肺结核并支气管播散.files\1118041752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结核球周边钙化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8194" name="Picture 2" descr="F:\新建文件夹\医学CT\肺结核\右肺结核\肺结核球钙化.files\2720272852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358114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 descr="F:\新建文件夹\医学CT\肺结核\右肺结核\右下肺结核.files\2918242416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214842" cy="3929070"/>
          </a:xfrm>
          <a:prstGeom prst="rect">
            <a:avLst/>
          </a:prstGeom>
          <a:noFill/>
        </p:spPr>
      </p:pic>
      <p:pic>
        <p:nvPicPr>
          <p:cNvPr id="9219" name="Picture 3" descr="F:\新建文件夹\医学CT\肺结核\右肺结核\右下肺结核.files\2918243116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85860"/>
            <a:ext cx="4572000" cy="3929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F:\新建文件夹\医学CT\肺结核\两肺结核\9.files\20042241052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结核球中间钙化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11266" name="Picture 2" descr="F:\新建文件夹\医学CT\肺结核\左肺结核\左肺结核.files\200476181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4143404" cy="2428892"/>
          </a:xfrm>
          <a:prstGeom prst="rect">
            <a:avLst/>
          </a:prstGeom>
          <a:noFill/>
        </p:spPr>
      </p:pic>
      <p:pic>
        <p:nvPicPr>
          <p:cNvPr id="11267" name="Picture 3" descr="F:\新建文件夹\医学CT\肺结核\左肺结核\左肺结核.files\2004761816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14752"/>
            <a:ext cx="4071966" cy="2428892"/>
          </a:xfrm>
          <a:prstGeom prst="rect">
            <a:avLst/>
          </a:prstGeom>
          <a:noFill/>
        </p:spPr>
      </p:pic>
      <p:pic>
        <p:nvPicPr>
          <p:cNvPr id="11268" name="Picture 4" descr="F:\新建文件夹\医学CT\肺结核\左肺结核\左肺结核.files\2004761817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57298"/>
            <a:ext cx="4071946" cy="2428892"/>
          </a:xfrm>
          <a:prstGeom prst="rect">
            <a:avLst/>
          </a:prstGeom>
          <a:noFill/>
        </p:spPr>
      </p:pic>
      <p:pic>
        <p:nvPicPr>
          <p:cNvPr id="11269" name="Picture 5" descr="F:\新建文件夹\医学CT\肺结核\左肺结核\左肺结核.files\2004761814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786190"/>
            <a:ext cx="414340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F:\新建文件夹\医学CT\肺结核\两肺结核\9.files\20042241053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3753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老年人肺结核影像表现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重视：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人口老龄化：我国老龄人口过亿。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发病率上升：</a:t>
            </a:r>
            <a:r>
              <a:rPr lang="en-US" altLang="zh-CN" dirty="0" smtClean="0">
                <a:solidFill>
                  <a:schemeClr val="bg1"/>
                </a:solidFill>
              </a:rPr>
              <a:t>2010</a:t>
            </a:r>
            <a:r>
              <a:rPr lang="zh-CN" altLang="en-US" dirty="0" smtClean="0">
                <a:solidFill>
                  <a:schemeClr val="bg1"/>
                </a:solidFill>
              </a:rPr>
              <a:t>年流调显示，老年人患病率比全人口患病率高</a:t>
            </a:r>
            <a:r>
              <a:rPr lang="en-US" altLang="zh-CN" dirty="0" smtClean="0">
                <a:solidFill>
                  <a:schemeClr val="bg1"/>
                </a:solidFill>
              </a:rPr>
              <a:t>4—8</a:t>
            </a:r>
            <a:r>
              <a:rPr lang="zh-CN" altLang="en-US" dirty="0" smtClean="0">
                <a:solidFill>
                  <a:schemeClr val="bg1"/>
                </a:solidFill>
              </a:rPr>
              <a:t>倍。</a:t>
            </a:r>
            <a:r>
              <a:rPr lang="en-US" altLang="zh-CN" dirty="0" smtClean="0">
                <a:solidFill>
                  <a:schemeClr val="bg1"/>
                </a:solidFill>
              </a:rPr>
              <a:t>55</a:t>
            </a:r>
            <a:r>
              <a:rPr lang="zh-CN" altLang="en-US" dirty="0" smtClean="0">
                <a:solidFill>
                  <a:schemeClr val="bg1"/>
                </a:solidFill>
              </a:rPr>
              <a:t>岁后明显上升，</a:t>
            </a:r>
            <a:r>
              <a:rPr lang="en-US" altLang="zh-CN" dirty="0" smtClean="0">
                <a:solidFill>
                  <a:schemeClr val="bg1"/>
                </a:solidFill>
              </a:rPr>
              <a:t>75</a:t>
            </a:r>
            <a:r>
              <a:rPr lang="zh-CN" altLang="en-US" dirty="0" smtClean="0">
                <a:solidFill>
                  <a:schemeClr val="bg1"/>
                </a:solidFill>
              </a:rPr>
              <a:t>岁达到高峰。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诊断困难，误诊率高：症状不典型，合并症多。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病理特征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内源性发病占</a:t>
            </a:r>
            <a:r>
              <a:rPr lang="en-US" altLang="zh-CN" dirty="0" smtClean="0">
                <a:solidFill>
                  <a:schemeClr val="bg1"/>
                </a:solidFill>
              </a:rPr>
              <a:t>50%</a:t>
            </a:r>
            <a:r>
              <a:rPr lang="zh-CN" altLang="en-US" dirty="0" smtClean="0">
                <a:solidFill>
                  <a:schemeClr val="bg1"/>
                </a:solidFill>
              </a:rPr>
              <a:t>，病程长。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由于免疫功能减退，病变难以局限，容易形成扩散。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T</a:t>
            </a:r>
            <a:r>
              <a:rPr lang="zh-CN" altLang="en-US" dirty="0" smtClean="0">
                <a:solidFill>
                  <a:schemeClr val="bg1"/>
                </a:solidFill>
              </a:rPr>
              <a:t>细胞核和巨噬细胞功能减弱，导致病菌繁殖快、毒力强，病变以干酪坏死为主。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支气管播散多。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影像学特征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，双肺多发，病变复杂，片状影为主；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，干酪性坏死多，空洞出现率高；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，支气管播散；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，纤维性病变容易使相邻组织移位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</a:rPr>
              <a:t>，并发症多：肺气肿、支气管肺炎。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6</a:t>
            </a:r>
            <a:r>
              <a:rPr lang="zh-CN" altLang="en-US" dirty="0" smtClean="0">
                <a:solidFill>
                  <a:schemeClr val="bg1"/>
                </a:solidFill>
              </a:rPr>
              <a:t>，肺门及纵膈淋巴结肿大，常伴钙化。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肺结核的病理基础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2844" y="1600200"/>
            <a:ext cx="8786874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zh-CN" altLang="en-US" dirty="0" smtClean="0">
                <a:solidFill>
                  <a:schemeClr val="accent6"/>
                </a:solidFill>
              </a:rPr>
              <a:t>一，以渗出为主的病变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  充血、水肿、白细胞浸润。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accent6"/>
                </a:solidFill>
              </a:rPr>
              <a:t>二，以增值为主的病变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  结核结节：类上皮细胞积聚成团，中央有朗       汉斯巨细胞，外周有较多的淋巴细胞。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accent6"/>
                </a:solidFill>
              </a:rPr>
              <a:t>三，以变质为主的病变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        干酪样坏死：细胞膨胀发生脂肪变性直至碎  裂坏死，然后释放蛋白溶解酶，使组织溶解形成凝固性坏死。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zh-CN" altLang="en-US" dirty="0" smtClean="0">
                <a:solidFill>
                  <a:schemeClr val="accent6"/>
                </a:solidFill>
              </a:rPr>
              <a:t>四，纤维化和钙化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026" name="Picture 2" descr="F:\新建文件夹\医学CT\肺结核\老年结核\71sui.files\2817220864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00108"/>
            <a:ext cx="7572428" cy="4818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050" name="Picture 2" descr="F:\新建文件夹\医学CT\肺结核\两肺结核\8.files\2004431315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4143372" cy="2928943"/>
          </a:xfrm>
          <a:prstGeom prst="rect">
            <a:avLst/>
          </a:prstGeom>
          <a:noFill/>
        </p:spPr>
      </p:pic>
      <p:pic>
        <p:nvPicPr>
          <p:cNvPr id="2051" name="Picture 3" descr="F:\新建文件夹\医学CT\肺结核\两肺结核\8.files\2004431316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785794"/>
            <a:ext cx="4643470" cy="2928958"/>
          </a:xfrm>
          <a:prstGeom prst="rect">
            <a:avLst/>
          </a:prstGeom>
          <a:noFill/>
        </p:spPr>
      </p:pic>
      <p:pic>
        <p:nvPicPr>
          <p:cNvPr id="2052" name="Picture 4" descr="F:\新建文件夹\医学CT\肺结核\两肺结核\8.files\2004431317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4214810" cy="2857520"/>
          </a:xfrm>
          <a:prstGeom prst="rect">
            <a:avLst/>
          </a:prstGeom>
          <a:noFill/>
        </p:spPr>
      </p:pic>
      <p:pic>
        <p:nvPicPr>
          <p:cNvPr id="2053" name="Picture 5" descr="F:\新建文件夹\医学CT\肺结核\两肺结核\8.files\2004431317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714752"/>
            <a:ext cx="457203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3074" name="Picture 2" descr="F:\新建文件夹\医学CT\肺结核\两肺结核\8.files\2004431323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714356"/>
            <a:ext cx="4929190" cy="3000396"/>
          </a:xfrm>
          <a:prstGeom prst="rect">
            <a:avLst/>
          </a:prstGeom>
          <a:noFill/>
        </p:spPr>
      </p:pic>
      <p:pic>
        <p:nvPicPr>
          <p:cNvPr id="3075" name="Picture 3" descr="F:\新建文件夹\医学CT\肺结核\两肺结核\8.files\2004431326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4214810" cy="3143248"/>
          </a:xfrm>
          <a:prstGeom prst="rect">
            <a:avLst/>
          </a:prstGeom>
          <a:noFill/>
        </p:spPr>
      </p:pic>
      <p:pic>
        <p:nvPicPr>
          <p:cNvPr id="3076" name="Picture 4" descr="F:\新建文件夹\医学CT\肺结核\两肺结核\8.files\200443133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714752"/>
            <a:ext cx="4929190" cy="3143248"/>
          </a:xfrm>
          <a:prstGeom prst="rect">
            <a:avLst/>
          </a:prstGeom>
          <a:noFill/>
        </p:spPr>
      </p:pic>
      <p:pic>
        <p:nvPicPr>
          <p:cNvPr id="3077" name="Picture 5" descr="F:\新建文件夹\医学CT\肺结核\两肺结核\8.files\2004431339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56"/>
            <a:ext cx="421481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肺结核影像鉴别诊断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与常见疾病的鉴别诊断，分三类：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en-US" altLang="zh-CN" i="1" dirty="0" smtClean="0">
              <a:solidFill>
                <a:srgbClr val="FFC000"/>
              </a:solidFill>
            </a:endParaRPr>
          </a:p>
          <a:p>
            <a:r>
              <a:rPr lang="zh-CN" altLang="en-US" i="1" dirty="0" smtClean="0">
                <a:solidFill>
                  <a:srgbClr val="FFC000"/>
                </a:solidFill>
              </a:rPr>
              <a:t>感染性疾病；</a:t>
            </a:r>
            <a:endParaRPr lang="en-US" altLang="zh-CN" i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zh-CN" altLang="en-US" i="1" dirty="0" smtClean="0">
                <a:solidFill>
                  <a:srgbClr val="FFC000"/>
                </a:solidFill>
              </a:rPr>
              <a:t>    </a:t>
            </a:r>
            <a:endParaRPr lang="en-US" altLang="zh-CN" i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zh-CN" altLang="en-US" i="1" dirty="0" smtClean="0">
                <a:solidFill>
                  <a:srgbClr val="FFC000"/>
                </a:solidFill>
              </a:rPr>
              <a:t>   肿瘤级肿瘤样病变；</a:t>
            </a:r>
            <a:endParaRPr lang="en-US" altLang="zh-CN" i="1" dirty="0" smtClean="0">
              <a:solidFill>
                <a:srgbClr val="FFC000"/>
              </a:solidFill>
            </a:endParaRPr>
          </a:p>
          <a:p>
            <a:endParaRPr lang="en-US" altLang="zh-CN" i="1" dirty="0" smtClean="0">
              <a:solidFill>
                <a:srgbClr val="FFC000"/>
              </a:solidFill>
            </a:endParaRPr>
          </a:p>
          <a:p>
            <a:r>
              <a:rPr lang="zh-CN" altLang="en-US" i="1" dirty="0" smtClean="0">
                <a:solidFill>
                  <a:srgbClr val="FFC000"/>
                </a:solidFill>
              </a:rPr>
              <a:t>其他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一，感染性疾病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，肺炎：大叶性肺炎、支气管肺炎、支原体肺炎、过敏性肺炎、 间质性肺炎、机化性肺炎、肺霉菌肺炎等。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，肺支气管囊肿伴感染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，支气管扩张继发感染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，肺血吸虫病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</a:rPr>
              <a:t>，继发性肺脓肿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6</a:t>
            </a:r>
            <a:r>
              <a:rPr lang="zh-CN" altLang="en-US" dirty="0" smtClean="0">
                <a:solidFill>
                  <a:schemeClr val="bg1"/>
                </a:solidFill>
              </a:rPr>
              <a:t>，艾滋病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二，肿瘤及肿瘤样病变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282" y="1357298"/>
            <a:ext cx="8786874" cy="476886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C000"/>
                </a:solidFill>
              </a:rPr>
              <a:t>恶性肿瘤</a:t>
            </a:r>
            <a:endParaRPr lang="en-US" altLang="zh-CN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 1</a:t>
            </a:r>
            <a:r>
              <a:rPr lang="zh-CN" altLang="en-US" dirty="0" smtClean="0">
                <a:solidFill>
                  <a:schemeClr val="bg1"/>
                </a:solidFill>
              </a:rPr>
              <a:t>，中央型肺癌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 2</a:t>
            </a:r>
            <a:r>
              <a:rPr lang="zh-CN" altLang="en-US" dirty="0" smtClean="0">
                <a:solidFill>
                  <a:schemeClr val="bg1"/>
                </a:solidFill>
              </a:rPr>
              <a:t>，周围性肺癌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 3</a:t>
            </a:r>
            <a:r>
              <a:rPr lang="zh-CN" altLang="en-US" dirty="0" smtClean="0">
                <a:solidFill>
                  <a:schemeClr val="bg1"/>
                </a:solidFill>
              </a:rPr>
              <a:t>，细支气管肺泡癌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 4</a:t>
            </a:r>
            <a:r>
              <a:rPr lang="zh-CN" altLang="en-US" dirty="0" smtClean="0">
                <a:solidFill>
                  <a:schemeClr val="bg1"/>
                </a:solidFill>
              </a:rPr>
              <a:t>，肺粟粒状转移瘤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C000"/>
                </a:solidFill>
              </a:rPr>
              <a:t>肺良性肿瘤及肿瘤样病变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1</a:t>
            </a:r>
            <a:r>
              <a:rPr lang="zh-CN" altLang="en-US" dirty="0" smtClean="0">
                <a:solidFill>
                  <a:schemeClr val="bg1"/>
                </a:solidFill>
              </a:rPr>
              <a:t>，错构瘤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2</a:t>
            </a:r>
            <a:r>
              <a:rPr lang="zh-CN" altLang="en-US" dirty="0" smtClean="0">
                <a:solidFill>
                  <a:schemeClr val="bg1"/>
                </a:solidFill>
              </a:rPr>
              <a:t>，支气管腺瘤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 3</a:t>
            </a:r>
            <a:r>
              <a:rPr lang="zh-CN" altLang="en-US" dirty="0" smtClean="0">
                <a:solidFill>
                  <a:schemeClr val="bg1"/>
                </a:solidFill>
              </a:rPr>
              <a:t>，淋巴瘤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4</a:t>
            </a:r>
            <a:r>
              <a:rPr lang="zh-CN" altLang="en-US" dirty="0" smtClean="0">
                <a:solidFill>
                  <a:schemeClr val="bg1"/>
                </a:solidFill>
              </a:rPr>
              <a:t>，胸腺瘤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5</a:t>
            </a:r>
            <a:r>
              <a:rPr lang="zh-CN" altLang="en-US" dirty="0" smtClean="0">
                <a:solidFill>
                  <a:schemeClr val="bg1"/>
                </a:solidFill>
              </a:rPr>
              <a:t>，炎性假瘤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 6</a:t>
            </a:r>
            <a:r>
              <a:rPr lang="zh-CN" altLang="en-US" dirty="0" smtClean="0">
                <a:solidFill>
                  <a:schemeClr val="bg1"/>
                </a:solidFill>
              </a:rPr>
              <a:t>，肺动静脉瘘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三，其他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1</a:t>
            </a:r>
            <a:r>
              <a:rPr lang="zh-CN" altLang="en-US" dirty="0" smtClean="0">
                <a:solidFill>
                  <a:schemeClr val="bg1"/>
                </a:solidFill>
              </a:rPr>
              <a:t>，囊状透亮病变：肺大泡、含气支气管囊肿、囊柱状支气管扩张。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2</a:t>
            </a:r>
            <a:r>
              <a:rPr lang="zh-CN" altLang="en-US" dirty="0" smtClean="0">
                <a:solidFill>
                  <a:schemeClr val="bg1"/>
                </a:solidFill>
              </a:rPr>
              <a:t>，尘肺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3</a:t>
            </a:r>
            <a:r>
              <a:rPr lang="zh-CN" altLang="en-US" dirty="0" smtClean="0">
                <a:solidFill>
                  <a:schemeClr val="bg1"/>
                </a:solidFill>
              </a:rPr>
              <a:t>，含铁血黄素沉着病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4</a:t>
            </a:r>
            <a:r>
              <a:rPr lang="zh-CN" altLang="en-US" dirty="0" smtClean="0">
                <a:solidFill>
                  <a:schemeClr val="bg1"/>
                </a:solidFill>
              </a:rPr>
              <a:t>，韦格纳肉芽肿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5</a:t>
            </a:r>
            <a:r>
              <a:rPr lang="zh-CN" altLang="en-US" dirty="0" smtClean="0">
                <a:solidFill>
                  <a:schemeClr val="bg1"/>
                </a:solidFill>
              </a:rPr>
              <a:t>，结节病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6</a:t>
            </a:r>
            <a:r>
              <a:rPr lang="zh-CN" altLang="en-US" dirty="0" smtClean="0">
                <a:solidFill>
                  <a:schemeClr val="bg1"/>
                </a:solidFill>
              </a:rPr>
              <a:t>，肺泡微石症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</a:rPr>
              <a:t>  7</a:t>
            </a:r>
            <a:r>
              <a:rPr lang="zh-CN" altLang="en-US" dirty="0" smtClean="0">
                <a:solidFill>
                  <a:schemeClr val="bg1"/>
                </a:solidFill>
              </a:rPr>
              <a:t>，肺泡蛋白沉着症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46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慢性支气管炎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病理改变可有支气管粘膜炎性改变，支气管不完全阻塞以及肺部纤维化 </a:t>
            </a:r>
          </a:p>
          <a:p>
            <a:pPr marL="288925" indent="-288925" algn="just"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无特征性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仅见肺纹理增多、增粗、呈网状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肺透明度不同程度增高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后期可有肺心，肺动脉高压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2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4214810" cy="4525963"/>
          </a:xfrm>
          <a:prstGeom prst="rect">
            <a:avLst/>
          </a:prstGeom>
          <a:noFill/>
        </p:spPr>
      </p:pic>
      <p:pic>
        <p:nvPicPr>
          <p:cNvPr id="5" name="Picture 3" descr="Dsc000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782" y="1285860"/>
            <a:ext cx="4929218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原发综合征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Times New Roman" pitchFamily="18" charset="0"/>
                <a:ea typeface="幼圆" pitchFamily="49" charset="-122"/>
              </a:rPr>
              <a:t>病理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 肺内原发病灶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 淋巴管炎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 肺门淋巴结炎 </a:t>
            </a:r>
          </a:p>
          <a:p>
            <a:pPr marL="261938" indent="-261938" algn="just">
              <a:lnSpc>
                <a:spcPct val="90000"/>
              </a:lnSpc>
              <a:spcBef>
                <a:spcPct val="50000"/>
              </a:spcBef>
            </a:pPr>
            <a:r>
              <a:rPr kumimoji="1" lang="en-US" altLang="zh-CN" b="1" i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i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61938" indent="-261938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肺内原发病灶表现为急性渗出性实变，呈边界</a:t>
            </a:r>
            <a:endParaRPr kumimoji="1" lang="en-US" altLang="zh-CN" b="1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 marL="261938" indent="-261938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0000"/>
              <a:buNone/>
            </a:pP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   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模糊，云絮状影</a:t>
            </a:r>
          </a:p>
          <a:p>
            <a:pPr marL="261938" indent="-261938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淋巴管炎呈条索状致密影</a:t>
            </a:r>
          </a:p>
          <a:p>
            <a:pPr marL="261938" indent="-261938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肺门及纵隔淋巴结肿大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支气管扩张症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42984"/>
            <a:ext cx="8929718" cy="5143536"/>
          </a:xfrm>
        </p:spPr>
        <p:txBody>
          <a:bodyPr>
            <a:normAutofit/>
          </a:bodyPr>
          <a:lstStyle/>
          <a:p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多继发于支气管，肺的化脓性炎症，肺不张及肺纤维化 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None/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平片：仅见肺纹理增多、增粗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造影：支气管呈柱状或囊状扩张，管腔粗细不   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   均，内壁呈锯齿状，各分支相互靠拢， </a:t>
            </a:r>
          </a:p>
          <a:p>
            <a:pPr marL="288925" indent="-288925" algn="just"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   或呈一串葡萄状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1714480" y="714356"/>
            <a:ext cx="5643602" cy="58579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支气管扩张症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00108"/>
            <a:ext cx="9001156" cy="5126055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宋体" charset="-122"/>
              </a:rPr>
              <a:t>柱状支气管扩张：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呈管状、环状及椭圆形阴影</a:t>
            </a:r>
          </a:p>
          <a:p>
            <a:pPr marL="261938" indent="-2619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宋体" charset="-122"/>
              </a:rPr>
              <a:t>囊状支气管扩张：	</a:t>
            </a: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散在或簇状分布的囊腔，腔内可见液平，呈葡萄串样分布。</a:t>
            </a:r>
          </a:p>
          <a:p>
            <a:pPr marL="261938" indent="-2619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宋体" charset="-122"/>
              </a:rPr>
              <a:t>静脉曲张型支气管扩张：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扩张的支气管呈不规则串珠状扩张。</a:t>
            </a:r>
            <a:endParaRPr kumimoji="1" lang="en-US" altLang="zh-CN" b="1" dirty="0" smtClean="0">
              <a:solidFill>
                <a:srgbClr val="FFFFFF"/>
              </a:solidFill>
              <a:latin typeface="宋体" charset="-122"/>
            </a:endParaRPr>
          </a:p>
          <a:p>
            <a:pPr marL="261938" indent="-2619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i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高分辨率</a:t>
            </a:r>
            <a:r>
              <a:rPr kumimoji="1" lang="en-US" altLang="zh-CN" i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CT</a:t>
            </a:r>
            <a:r>
              <a:rPr kumimoji="1" lang="zh-CN" altLang="en-US" i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基本上可取代支气管造影</a:t>
            </a:r>
          </a:p>
          <a:p>
            <a:pPr marL="261938" indent="-2619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endParaRPr kumimoji="1" lang="zh-CN" altLang="en-US" b="1" dirty="0" smtClean="0">
              <a:solidFill>
                <a:srgbClr val="FFFFFF"/>
              </a:solidFill>
              <a:latin typeface="宋体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2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4929190" cy="4525963"/>
          </a:xfrm>
          <a:prstGeom prst="rect">
            <a:avLst/>
          </a:prstGeom>
          <a:noFill/>
        </p:spPr>
      </p:pic>
      <p:pic>
        <p:nvPicPr>
          <p:cNvPr id="5" name="Picture 3" descr="Dsc00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450056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/>
            </a:r>
            <a:br>
              <a:rPr kumimoji="1" lang="en-US" altLang="zh-CN" b="1" dirty="0" smtClean="0">
                <a:solidFill>
                  <a:schemeClr val="bg1"/>
                </a:solidFill>
              </a:rPr>
            </a:br>
            <a:r>
              <a:rPr kumimoji="1" lang="zh-CN" altLang="en-US" sz="3300" b="1" dirty="0" smtClean="0">
                <a:solidFill>
                  <a:schemeClr val="bg1"/>
                </a:solidFill>
              </a:rPr>
              <a:t>柱状支气管扩张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/>
            </a:r>
            <a:br>
              <a:rPr kumimoji="1" lang="zh-CN" altLang="en-US" b="1" dirty="0" smtClean="0">
                <a:solidFill>
                  <a:schemeClr val="bg1"/>
                </a:solidFill>
              </a:rPr>
            </a:br>
            <a:endParaRPr lang="zh-CN" altLang="en-US" dirty="0"/>
          </a:p>
        </p:txBody>
      </p:sp>
      <p:pic>
        <p:nvPicPr>
          <p:cNvPr id="4" name="Picture 2" descr="支扩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209" t="22346" r="10918" b="19057"/>
          <a:stretch>
            <a:fillRect/>
          </a:stretch>
        </p:blipFill>
        <p:spPr bwMode="auto">
          <a:xfrm>
            <a:off x="571472" y="857232"/>
            <a:ext cx="7858180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357166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/>
            </a:r>
            <a:br>
              <a:rPr kumimoji="1" lang="en-US" altLang="zh-CN" b="1" dirty="0" smtClean="0">
                <a:solidFill>
                  <a:schemeClr val="bg1"/>
                </a:solidFill>
              </a:rPr>
            </a:br>
            <a:r>
              <a:rPr kumimoji="1" lang="zh-CN" altLang="en-US" sz="2900" b="1" dirty="0" smtClean="0">
                <a:solidFill>
                  <a:schemeClr val="bg1"/>
                </a:solidFill>
              </a:rPr>
              <a:t>静脉曲张型支气管扩张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/>
            </a:r>
            <a:br>
              <a:rPr kumimoji="1" lang="zh-CN" altLang="en-US" b="1" dirty="0" smtClean="0">
                <a:solidFill>
                  <a:schemeClr val="bg1"/>
                </a:solidFill>
              </a:rPr>
            </a:br>
            <a:endParaRPr lang="zh-CN" altLang="en-US" dirty="0"/>
          </a:p>
        </p:txBody>
      </p:sp>
      <p:pic>
        <p:nvPicPr>
          <p:cNvPr id="4" name="Picture 2" descr="Dsc000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072" b="9822"/>
          <a:stretch>
            <a:fillRect/>
          </a:stretch>
        </p:blipFill>
        <p:spPr bwMode="auto">
          <a:xfrm>
            <a:off x="571472" y="785794"/>
            <a:ext cx="8143932" cy="5340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大叶性肺炎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多由肺炎双球菌致病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临床：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高热、寒战、胸痛、咳嗽、铁锈色痰 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发病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12~24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小时内，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线可无阳性发现</a:t>
            </a:r>
            <a:r>
              <a:rPr kumimoji="1" lang="zh-CN" altLang="en-US" b="1" i="1" dirty="0" smtClean="0">
                <a:solidFill>
                  <a:srgbClr val="FF3300"/>
                </a:solidFill>
                <a:latin typeface="Times New Roman" pitchFamily="18" charset="0"/>
              </a:rPr>
              <a:t>（充血期）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肺实变：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肺内呈现典型渗出性病变，形状与肺叶                   的轮廓一致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不同肺叶的大叶性实变形状各不相同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1~2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周后逐渐消散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肺炎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857752" cy="5454657"/>
          </a:xfrm>
          <a:prstGeom prst="rect">
            <a:avLst/>
          </a:prstGeom>
          <a:noFill/>
        </p:spPr>
      </p:pic>
      <p:pic>
        <p:nvPicPr>
          <p:cNvPr id="5" name="Picture 3" descr="肺炎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642918"/>
            <a:ext cx="4286247" cy="5500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 bwMode="auto">
          <a:xfrm>
            <a:off x="1214414" y="571480"/>
            <a:ext cx="6286544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肺炎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14356"/>
            <a:ext cx="6000791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2051" name="Picture 3" descr="F:\新建文件夹\医学CT\肺结核\儿童结核\原发综合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14422"/>
            <a:ext cx="6286544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大叶性肺炎的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3538" indent="-3635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Arial Narrow" pitchFamily="34" charset="0"/>
              </a:rPr>
              <a:t>早期：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Arial Narrow" pitchFamily="34" charset="0"/>
              </a:rPr>
              <a:t>表现为磨玻璃样阴影，密度略高于正常含气肺组织</a:t>
            </a:r>
          </a:p>
          <a:p>
            <a:pPr marL="363538" indent="-3635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Arial Narrow" pitchFamily="34" charset="0"/>
              </a:rPr>
              <a:t>实变期：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Arial Narrow" pitchFamily="34" charset="0"/>
              </a:rPr>
              <a:t>大叶性或肺段性分布的高密度影，可见支气管充气征</a:t>
            </a:r>
          </a:p>
          <a:p>
            <a:pPr marL="363538" indent="-363538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00"/>
                </a:solidFill>
                <a:latin typeface="Arial Narrow" pitchFamily="34" charset="0"/>
              </a:rPr>
              <a:t>消散期：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Arial Narrow" pitchFamily="34" charset="0"/>
              </a:rPr>
              <a:t>散在的、大小不一和分布不规则的斑片状阴影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endParaRPr lang="zh-CN" altLang="en-US" dirty="0"/>
          </a:p>
        </p:txBody>
      </p:sp>
      <p:grpSp>
        <p:nvGrpSpPr>
          <p:cNvPr id="4" name="Group 4"/>
          <p:cNvGrpSpPr>
            <a:grpSpLocks noGrp="1"/>
          </p:cNvGrpSpPr>
          <p:nvPr>
            <p:ph idx="1"/>
          </p:nvPr>
        </p:nvGrpSpPr>
        <p:grpSpPr bwMode="auto">
          <a:xfrm>
            <a:off x="0" y="1000108"/>
            <a:ext cx="6472253" cy="4714969"/>
            <a:chOff x="216" y="885"/>
            <a:chExt cx="3446" cy="3131"/>
          </a:xfrm>
        </p:grpSpPr>
        <p:pic>
          <p:nvPicPr>
            <p:cNvPr id="5" name="Picture 2" descr="Dsc000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6" y="885"/>
              <a:ext cx="2548" cy="3131"/>
            </a:xfrm>
            <a:prstGeom prst="rect">
              <a:avLst/>
            </a:prstGeom>
            <a:noFill/>
          </p:spPr>
        </p:pic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 rot="1863757">
              <a:off x="3558" y="2750"/>
              <a:ext cx="104" cy="240"/>
            </a:xfrm>
            <a:prstGeom prst="downArrow">
              <a:avLst>
                <a:gd name="adj1" fmla="val 49454"/>
                <a:gd name="adj2" fmla="val 11694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7" name="Picture 5" descr="Dsc00017"/>
          <p:cNvPicPr>
            <a:picLocks noChangeAspect="1" noChangeArrowheads="1"/>
          </p:cNvPicPr>
          <p:nvPr/>
        </p:nvPicPr>
        <p:blipFill>
          <a:blip r:embed="rId3"/>
          <a:srcRect t="5777" b="11343"/>
          <a:stretch>
            <a:fillRect/>
          </a:stretch>
        </p:blipFill>
        <p:spPr bwMode="auto">
          <a:xfrm>
            <a:off x="4786314" y="1000108"/>
            <a:ext cx="435768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Picture 2" descr="Dsc0002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429684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9684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4857752" cy="4525963"/>
          </a:xfrm>
          <a:prstGeom prst="rect">
            <a:avLst/>
          </a:prstGeom>
          <a:noFill/>
        </p:spPr>
      </p:pic>
      <p:pic>
        <p:nvPicPr>
          <p:cNvPr id="5" name="Picture 3" descr="Dsc00006"/>
          <p:cNvPicPr>
            <a:picLocks noChangeAspect="1" noChangeArrowheads="1"/>
          </p:cNvPicPr>
          <p:nvPr/>
        </p:nvPicPr>
        <p:blipFill>
          <a:blip r:embed="rId3"/>
          <a:srcRect l="8658" t="6674" r="8681" b="6714"/>
          <a:stretch>
            <a:fillRect/>
          </a:stretch>
        </p:blipFill>
        <p:spPr bwMode="auto">
          <a:xfrm>
            <a:off x="4714844" y="857232"/>
            <a:ext cx="4429156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894" t="6784" r="5894" b="6784"/>
          <a:stretch>
            <a:fillRect/>
          </a:stretch>
        </p:blipFill>
        <p:spPr bwMode="auto">
          <a:xfrm>
            <a:off x="0" y="1071546"/>
            <a:ext cx="4500562" cy="45259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5" name="Picture 3" descr="Dsc00008"/>
          <p:cNvPicPr>
            <a:picLocks noChangeAspect="1" noChangeArrowheads="1"/>
          </p:cNvPicPr>
          <p:nvPr/>
        </p:nvPicPr>
        <p:blipFill>
          <a:blip r:embed="rId3"/>
          <a:srcRect l="12943" t="11482" r="10391" b="8984"/>
          <a:stretch>
            <a:fillRect/>
          </a:stretch>
        </p:blipFill>
        <p:spPr bwMode="auto">
          <a:xfrm>
            <a:off x="4500562" y="1071546"/>
            <a:ext cx="4429156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Picture 2" descr="Dsc000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785794"/>
            <a:ext cx="7500990" cy="5340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3" descr="肺炎CT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993" t="27901" r="16508" b="30000"/>
          <a:stretch>
            <a:fillRect/>
          </a:stretch>
        </p:blipFill>
        <p:spPr bwMode="auto">
          <a:xfrm>
            <a:off x="0" y="714356"/>
            <a:ext cx="4572000" cy="3786214"/>
          </a:xfrm>
          <a:prstGeom prst="rect">
            <a:avLst/>
          </a:prstGeom>
          <a:noFill/>
        </p:spPr>
      </p:pic>
      <p:pic>
        <p:nvPicPr>
          <p:cNvPr id="5" name="Picture 2" descr="肺炎CT4"/>
          <p:cNvPicPr>
            <a:picLocks noChangeAspect="1" noChangeArrowheads="1"/>
          </p:cNvPicPr>
          <p:nvPr/>
        </p:nvPicPr>
        <p:blipFill>
          <a:blip r:embed="rId3"/>
          <a:srcRect l="8003" t="27229" r="13022" b="21872"/>
          <a:stretch>
            <a:fillRect/>
          </a:stretch>
        </p:blipFill>
        <p:spPr bwMode="auto">
          <a:xfrm>
            <a:off x="4572000" y="714356"/>
            <a:ext cx="4572000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支气管肺炎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多由链球菌、葡萄球菌、肺炎双球菌致病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见于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婴幼儿、老年人或为手术后并发症 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两肺中、下肺野，内、中侧带大小不一，密度不匀斑片状渗出性实变形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双侧肺纹理增多、增粗、模糊</a:t>
            </a:r>
          </a:p>
          <a:p>
            <a:pPr marL="261938" indent="-261938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SzPct val="6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病变变化快</a:t>
            </a:r>
            <a:r>
              <a:rPr kumimoji="1" lang="zh-CN" altLang="en-US" b="1" dirty="0" smtClean="0">
                <a:latin typeface="Times New Roman" pitchFamily="18" charset="0"/>
              </a:rPr>
              <a:t>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00042"/>
            <a:ext cx="6215106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支气管肺炎的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lnSpcReduction="10000"/>
          </a:bodyPr>
          <a:lstStyle/>
          <a:p>
            <a:pPr marL="288925" indent="-288925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好发于两下肺内中带。</a:t>
            </a:r>
          </a:p>
          <a:p>
            <a:pPr marL="288925" indent="-288925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弥散结节影，边缘较模糊，或呈分散的小片状实变影，或融合成大片状，实变影周围可伴发肺气肿或肺不张为本病的特征之一。</a:t>
            </a:r>
          </a:p>
          <a:p>
            <a:pPr marL="288925" indent="-288925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典型病例用普通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线检查就能明确诊断，一般不需要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CT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检查。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胸内淋巴结结核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/>
          </a:bodyPr>
          <a:lstStyle/>
          <a:p>
            <a:r>
              <a:rPr kumimoji="1" lang="zh-CN" altLang="en-US" b="1" i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肺内原发灶吸收较快，淋巴结炎愈合慢，结核呈肺门或纵隔淋巴结增大，可分为</a:t>
            </a:r>
          </a:p>
          <a:p>
            <a:pPr algn="just"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9933"/>
                </a:solidFill>
                <a:latin typeface="Times New Roman" pitchFamily="18" charset="0"/>
              </a:rPr>
              <a:t>结节型：</a:t>
            </a: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肺门旁园形或椭园形结节状影，内缘与纵隔相连，外缘突出，边界清楚，多出现于右侧气管旁及气管支气管淋巴结群。</a:t>
            </a:r>
          </a:p>
          <a:p>
            <a:pPr algn="just">
              <a:lnSpc>
                <a:spcPct val="17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9933"/>
                </a:solidFill>
                <a:latin typeface="Times New Roman" pitchFamily="18" charset="0"/>
              </a:rPr>
              <a:t>炎症型 ：</a:t>
            </a: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肺门影增大，边界模糊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Picture 2" descr="支气管肺炎CT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277" t="24416" r="13733" b="21872"/>
          <a:stretch>
            <a:fillRect/>
          </a:stretch>
        </p:blipFill>
        <p:spPr bwMode="auto">
          <a:xfrm>
            <a:off x="0" y="785794"/>
            <a:ext cx="4500562" cy="3000396"/>
          </a:xfrm>
          <a:prstGeom prst="rect">
            <a:avLst/>
          </a:prstGeom>
          <a:noFill/>
        </p:spPr>
      </p:pic>
      <p:pic>
        <p:nvPicPr>
          <p:cNvPr id="5" name="Picture 3" descr="支气管肺炎CT2"/>
          <p:cNvPicPr>
            <a:picLocks noChangeAspect="1" noChangeArrowheads="1"/>
          </p:cNvPicPr>
          <p:nvPr/>
        </p:nvPicPr>
        <p:blipFill>
          <a:blip r:embed="rId3"/>
          <a:srcRect l="16277" t="24416" r="13733" b="21872"/>
          <a:stretch>
            <a:fillRect/>
          </a:stretch>
        </p:blipFill>
        <p:spPr bwMode="auto">
          <a:xfrm>
            <a:off x="4514850" y="785794"/>
            <a:ext cx="4629150" cy="3000396"/>
          </a:xfrm>
          <a:prstGeom prst="rect">
            <a:avLst/>
          </a:prstGeom>
          <a:noFill/>
        </p:spPr>
      </p:pic>
      <p:pic>
        <p:nvPicPr>
          <p:cNvPr id="6" name="Picture 4" descr="支气管肺炎CT3"/>
          <p:cNvPicPr>
            <a:picLocks noChangeAspect="1" noChangeArrowheads="1"/>
          </p:cNvPicPr>
          <p:nvPr/>
        </p:nvPicPr>
        <p:blipFill>
          <a:blip r:embed="rId4"/>
          <a:srcRect l="16277" t="22787" r="12106" b="21872"/>
          <a:stretch>
            <a:fillRect/>
          </a:stretch>
        </p:blipFill>
        <p:spPr bwMode="auto">
          <a:xfrm>
            <a:off x="0" y="3749675"/>
            <a:ext cx="4525962" cy="3108325"/>
          </a:xfrm>
          <a:prstGeom prst="rect">
            <a:avLst/>
          </a:prstGeom>
          <a:noFill/>
        </p:spPr>
      </p:pic>
      <p:pic>
        <p:nvPicPr>
          <p:cNvPr id="7" name="Picture 5" descr="支气管肺炎CT4"/>
          <p:cNvPicPr>
            <a:picLocks noChangeAspect="1" noChangeArrowheads="1"/>
          </p:cNvPicPr>
          <p:nvPr/>
        </p:nvPicPr>
        <p:blipFill>
          <a:blip r:embed="rId5"/>
          <a:srcRect l="13022" t="22787" r="13733" b="21872"/>
          <a:stretch>
            <a:fillRect/>
          </a:stretch>
        </p:blipFill>
        <p:spPr bwMode="auto">
          <a:xfrm>
            <a:off x="4514850" y="3749675"/>
            <a:ext cx="4629150" cy="3108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肺炎支原体肺炎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又称</a:t>
            </a:r>
            <a:r>
              <a:rPr kumimoji="1" lang="zh-CN" altLang="en-US" b="1" i="1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原发性非典型性肺炎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，由肺炎支原体引起。症状轻，体征少，冷凝集试验阳性。 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早期肺纹理增多，模糊，可呈网状改变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局限性肺内渗出性实变，密度浅淡，多在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   肺门区或其下方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吸收快（</a:t>
            </a:r>
            <a:r>
              <a:rPr kumimoji="1" lang="en-US" altLang="zh-CN" b="1" dirty="0" smtClean="0">
                <a:solidFill>
                  <a:schemeClr val="bg1"/>
                </a:solidFill>
                <a:latin typeface="Times New Roman" pitchFamily="18" charset="0"/>
              </a:rPr>
              <a:t>1~2</a:t>
            </a: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周内）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0010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6143668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化脓性肺炎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由金葡菌通过吸入性血源性引起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临床：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发病急、高热、寒战、咳嗽、脓痰 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肺野呈现多个大小不一，球形渗出性实变影， 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None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并逐步发展成脓腔 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常伴发园形薄壁肺气囊，变化快</a:t>
            </a:r>
          </a:p>
          <a:p>
            <a:pPr marL="288925" indent="-288925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常见胸膜反应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0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794"/>
            <a:ext cx="6000792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/>
            </a:r>
            <a:b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肺脓肿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472518" cy="4840303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由多种化脓性细菌（金葡萄为主）引起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感染途径：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吸入性、血源性、直接蔓延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临床：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高热、寒战、脓痰 </a:t>
            </a:r>
          </a:p>
          <a:p>
            <a:pPr algn="just"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线表现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3300"/>
                </a:solidFill>
                <a:latin typeface="Times New Roman" pitchFamily="18" charset="0"/>
              </a:rPr>
              <a:t>早     期：</a:t>
            </a: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肺野内渗出性实变影（叶或段）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3300"/>
                </a:solidFill>
                <a:latin typeface="Times New Roman" pitchFamily="18" charset="0"/>
              </a:rPr>
              <a:t>急性期：</a:t>
            </a: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 空洞形成液平洞壁厚， 外围有炎性浸润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3300"/>
                </a:solidFill>
                <a:latin typeface="Times New Roman" pitchFamily="18" charset="0"/>
              </a:rPr>
              <a:t>漫性期：</a:t>
            </a: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 空洞伴液平，周围纤维增生，洞壁厚，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chemeClr val="bg1"/>
                </a:solidFill>
                <a:latin typeface="Times New Roman" pitchFamily="18" charset="0"/>
              </a:rPr>
              <a:t>                 边缘清楚 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3" descr="Dsc000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572000" cy="5500726"/>
          </a:xfrm>
          <a:prstGeom prst="rect">
            <a:avLst/>
          </a:prstGeom>
          <a:noFill/>
        </p:spPr>
      </p:pic>
      <p:pic>
        <p:nvPicPr>
          <p:cNvPr id="5" name="Picture 2" descr="Dsc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30" y="642918"/>
            <a:ext cx="4643470" cy="552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肺脓肿的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85000" lnSpcReduction="10000"/>
          </a:bodyPr>
          <a:lstStyle/>
          <a:p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病变好转表现为周围炎性浸润吸收、消散，病变范</a:t>
            </a:r>
            <a:endParaRPr kumimoji="1" lang="en-US" altLang="zh-CN" b="1" i="1" dirty="0" smtClean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  <a:p>
            <a:pPr>
              <a:buNone/>
            </a:pP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围缩小，空洞缩小，液平消失。</a:t>
            </a:r>
          </a:p>
          <a:p>
            <a:pPr marL="1146175" indent="-1146175">
              <a:lnSpc>
                <a:spcPct val="16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早期：	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呈较大区域的密度增高阴影，边缘模糊，病灶常紧贴胸膜，呈楔形的肺段或亚肺段实变。</a:t>
            </a:r>
          </a:p>
          <a:p>
            <a:pPr marL="1146175" indent="-1146175">
              <a:lnSpc>
                <a:spcPct val="160000"/>
              </a:lnSpc>
              <a:spcBef>
                <a:spcPct val="50000"/>
              </a:spcBef>
              <a:buNone/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进展期：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浓密阴影中有多个低密度灶，代表肺组织的 坏死和液化，继而出现空洞，空洞内见液平。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3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823" r="5797" b="8775"/>
          <a:stretch>
            <a:fillRect/>
          </a:stretch>
        </p:blipFill>
        <p:spPr bwMode="auto">
          <a:xfrm>
            <a:off x="0" y="3786190"/>
            <a:ext cx="4500562" cy="3286772"/>
          </a:xfrm>
          <a:prstGeom prst="rect">
            <a:avLst/>
          </a:prstGeom>
          <a:noFill/>
        </p:spPr>
      </p:pic>
      <p:pic>
        <p:nvPicPr>
          <p:cNvPr id="5" name="Picture 4" descr="2"/>
          <p:cNvPicPr>
            <a:picLocks noChangeAspect="1" noChangeArrowheads="1"/>
          </p:cNvPicPr>
          <p:nvPr/>
        </p:nvPicPr>
        <p:blipFill>
          <a:blip r:embed="rId3"/>
          <a:srcRect l="4616" t="8734" r="7692" b="9196"/>
          <a:stretch>
            <a:fillRect/>
          </a:stretch>
        </p:blipFill>
        <p:spPr bwMode="auto">
          <a:xfrm>
            <a:off x="4357654" y="642918"/>
            <a:ext cx="4786346" cy="321468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572132" y="5715016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altLang="zh-CN" dirty="0" smtClean="0">
                <a:solidFill>
                  <a:srgbClr val="FFFFFF"/>
                </a:solidFill>
                <a:latin typeface="Times New Roman" pitchFamily="18" charset="0"/>
              </a:rPr>
              <a:t>  </a:t>
            </a:r>
            <a:r>
              <a:rPr kumimoji="1" lang="zh-CN" altLang="en-US" dirty="0" smtClean="0">
                <a:solidFill>
                  <a:srgbClr val="FFFFFF"/>
                </a:solidFill>
                <a:latin typeface="Times New Roman" pitchFamily="18" charset="0"/>
              </a:rPr>
              <a:t>男性 </a:t>
            </a:r>
            <a:r>
              <a:rPr kumimoji="1" lang="en-US" altLang="zh-CN" dirty="0" smtClean="0">
                <a:solidFill>
                  <a:srgbClr val="FFFFFF"/>
                </a:solidFill>
                <a:latin typeface="Times New Roman" pitchFamily="18" charset="0"/>
              </a:rPr>
              <a:t>53</a:t>
            </a:r>
            <a:r>
              <a:rPr kumimoji="1" lang="zh-CN" altLang="en-US" dirty="0" smtClean="0">
                <a:solidFill>
                  <a:srgbClr val="FFFFFF"/>
                </a:solidFill>
                <a:latin typeface="Times New Roman" pitchFamily="18" charset="0"/>
              </a:rPr>
              <a:t>岁 </a:t>
            </a:r>
          </a:p>
          <a:p>
            <a:pPr algn="ctr" eaLnBrk="0" hangingPunct="0"/>
            <a:r>
              <a:rPr kumimoji="1" lang="zh-CN" altLang="en-US" dirty="0" smtClean="0">
                <a:solidFill>
                  <a:srgbClr val="FFFFFF"/>
                </a:solidFill>
                <a:latin typeface="Times New Roman" pitchFamily="18" charset="0"/>
              </a:rPr>
              <a:t>高热</a:t>
            </a:r>
            <a:r>
              <a:rPr kumimoji="1" lang="en-US" altLang="zh-CN" dirty="0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kumimoji="1" lang="zh-CN" altLang="en-US" dirty="0" smtClean="0">
                <a:solidFill>
                  <a:srgbClr val="FFFFFF"/>
                </a:solidFill>
                <a:latin typeface="Times New Roman" pitchFamily="18" charset="0"/>
              </a:rPr>
              <a:t>周，咯黄色浓痰</a:t>
            </a:r>
            <a:endParaRPr kumimoji="1" lang="zh-CN" alt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463" b="6276"/>
          <a:stretch>
            <a:fillRect/>
          </a:stretch>
        </p:blipFill>
        <p:spPr bwMode="auto">
          <a:xfrm>
            <a:off x="0" y="714357"/>
            <a:ext cx="4500562" cy="3214710"/>
          </a:xfrm>
          <a:prstGeom prst="rect">
            <a:avLst/>
          </a:prstGeom>
          <a:noFill/>
        </p:spPr>
      </p:pic>
      <p:pic>
        <p:nvPicPr>
          <p:cNvPr id="5" name="Picture 3" descr="6"/>
          <p:cNvPicPr>
            <a:picLocks noChangeAspect="1" noChangeArrowheads="1"/>
          </p:cNvPicPr>
          <p:nvPr/>
        </p:nvPicPr>
        <p:blipFill>
          <a:blip r:embed="rId3"/>
          <a:srcRect b="1488"/>
          <a:stretch>
            <a:fillRect/>
          </a:stretch>
        </p:blipFill>
        <p:spPr bwMode="auto">
          <a:xfrm>
            <a:off x="4500562" y="714356"/>
            <a:ext cx="4643438" cy="3214710"/>
          </a:xfrm>
          <a:prstGeom prst="rect">
            <a:avLst/>
          </a:prstGeom>
          <a:noFill/>
        </p:spPr>
      </p:pic>
      <p:pic>
        <p:nvPicPr>
          <p:cNvPr id="6" name="Picture 4" descr="7"/>
          <p:cNvPicPr>
            <a:picLocks noChangeAspect="1" noChangeArrowheads="1"/>
          </p:cNvPicPr>
          <p:nvPr/>
        </p:nvPicPr>
        <p:blipFill>
          <a:blip r:embed="rId4"/>
          <a:srcRect t="2370"/>
          <a:stretch>
            <a:fillRect/>
          </a:stretch>
        </p:blipFill>
        <p:spPr bwMode="auto">
          <a:xfrm>
            <a:off x="0" y="3929066"/>
            <a:ext cx="4500562" cy="2928934"/>
          </a:xfrm>
          <a:prstGeom prst="rect">
            <a:avLst/>
          </a:prstGeom>
          <a:noFill/>
        </p:spPr>
      </p:pic>
      <p:pic>
        <p:nvPicPr>
          <p:cNvPr id="7" name="Picture 5" descr="8"/>
          <p:cNvPicPr>
            <a:picLocks noChangeAspect="1" noChangeArrowheads="1"/>
          </p:cNvPicPr>
          <p:nvPr/>
        </p:nvPicPr>
        <p:blipFill>
          <a:blip r:embed="rId5"/>
          <a:srcRect b="5064"/>
          <a:stretch>
            <a:fillRect/>
          </a:stretch>
        </p:blipFill>
        <p:spPr bwMode="auto">
          <a:xfrm>
            <a:off x="4500562" y="3929066"/>
            <a:ext cx="4643438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572000" cy="46688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00108"/>
            <a:ext cx="4572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原发性支气管肺癌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71546"/>
            <a:ext cx="8929718" cy="5054617"/>
          </a:xfrm>
        </p:spPr>
        <p:txBody>
          <a:bodyPr>
            <a:normAutofit fontScale="92500"/>
          </a:bodyPr>
          <a:lstStyle/>
          <a:p>
            <a:r>
              <a:rPr kumimoji="1" lang="zh-CN" altLang="en-US" b="1" i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起源于支气管上皮、腺体或细支气管及肺泡上皮</a:t>
            </a:r>
            <a:r>
              <a:rPr kumimoji="1" lang="zh-CN" altLang="en-US" b="1" i="1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分为：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鳞癌（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60%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为中央型肺癌）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	未分化癌（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60--80%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为中央型肺癌）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	腺癌（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75%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为周围性肺癌）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	细支气管肺泡癌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按发病部位分：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中心型、外围型（段支气管以下）</a:t>
            </a:r>
          </a:p>
          <a:p>
            <a:pPr algn="just"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生长方式：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管内型、管壁型、管外型</a:t>
            </a:r>
            <a:r>
              <a:rPr kumimoji="1" lang="zh-CN" altLang="en-US" b="1" dirty="0" smtClean="0">
                <a:latin typeface="Times New Roman" pitchFamily="18" charset="0"/>
              </a:rPr>
              <a:t>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中心型肺癌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线表现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早期：</a:t>
            </a:r>
            <a:r>
              <a:rPr kumimoji="1" lang="zh-CN" altLang="en-US" b="1" dirty="0" smtClean="0">
                <a:latin typeface="Times New Roman" pitchFamily="18" charset="0"/>
              </a:rPr>
              <a:t>  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局限于粘膜内，可无异常发现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随后管腔变窄引起阻塞性肺气肿和阻塞性肺炎，甚至阻塞性肺不张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病变向腔外生长或肺门淋巴结转移形成肺门肿块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体层摄影：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息肉样充盈缺损，管壁增厚，管腔狭窄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928670"/>
            <a:ext cx="492922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Picture 2" descr="Dsc0002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71546"/>
            <a:ext cx="4432164" cy="5257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2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00108"/>
            <a:ext cx="4839789" cy="5543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中心型肺癌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线表现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lnSpcReduction="10000"/>
          </a:bodyPr>
          <a:lstStyle/>
          <a:p>
            <a:pPr>
              <a:lnSpc>
                <a:spcPct val="18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支气管管腔内软组织肿块</a:t>
            </a:r>
          </a:p>
          <a:p>
            <a:pPr>
              <a:lnSpc>
                <a:spcPct val="18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 支气管管腔狭窄、变形或阻断</a:t>
            </a:r>
          </a:p>
          <a:p>
            <a:pPr>
              <a:lnSpc>
                <a:spcPct val="18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 支气管管壁不规则增厚</a:t>
            </a:r>
          </a:p>
          <a:p>
            <a:pPr>
              <a:lnSpc>
                <a:spcPct val="180000"/>
              </a:lnSpc>
              <a:spcBef>
                <a:spcPct val="50000"/>
              </a:spcBef>
              <a:buClr>
                <a:srgbClr val="FF3300"/>
              </a:buClr>
              <a:buSzPct val="65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宋体" charset="-122"/>
              </a:rPr>
              <a:t> 常伴有相应的肺叶或肺段不张，阻塞性肺炎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03" t="6969" r="1416" b="12938"/>
          <a:stretch>
            <a:fillRect/>
          </a:stretch>
        </p:blipFill>
        <p:spPr bwMode="auto">
          <a:xfrm>
            <a:off x="1500166" y="1357298"/>
            <a:ext cx="603471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Picture 2" descr="Dsc0003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5834575" cy="4740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外围型肺癌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线表现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6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早期：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呈小片状浸润影或轮廓模糊的结节状或球形</a:t>
            </a:r>
          </a:p>
          <a:p>
            <a:pPr algn="just">
              <a:lnSpc>
                <a:spcPct val="16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病灶（直径＜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厘米）</a:t>
            </a:r>
          </a:p>
          <a:p>
            <a:pPr algn="just">
              <a:lnSpc>
                <a:spcPct val="16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</a:rPr>
              <a:t>随后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发展成球形肿块，密度高而均匀，边缘呈分叶，伴细短毛剌及脐状切迹</a:t>
            </a:r>
          </a:p>
          <a:p>
            <a:pPr algn="just">
              <a:lnSpc>
                <a:spcPct val="16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中心可坏死形成癌性空洞 </a:t>
            </a:r>
          </a:p>
          <a:p>
            <a:pPr algn="just">
              <a:lnSpc>
                <a:spcPct val="16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发展较快，倍增时间平均为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</a:rPr>
              <a:t>78~88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天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00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857232"/>
            <a:ext cx="557216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急性粟粒性肺结核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lnSpcReduction="10000"/>
          </a:bodyPr>
          <a:lstStyle/>
          <a:p>
            <a:r>
              <a:rPr kumimoji="1" lang="zh-CN" altLang="en-US" b="1" i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大量结核菌一次或短期内数次经血行达肺 </a:t>
            </a:r>
          </a:p>
          <a:p>
            <a:pPr marL="261938" indent="-261938" algn="just"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幼圆" pitchFamily="49" charset="-122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幼圆" pitchFamily="49" charset="-122"/>
              </a:rPr>
              <a:t>线表现</a:t>
            </a:r>
          </a:p>
          <a:p>
            <a:pPr marL="261938" indent="-261938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两肺均匀分布，大小密度相等粟粒状阴影（直径 </a:t>
            </a:r>
            <a:r>
              <a:rPr kumimoji="1" lang="en-US" altLang="zh-CN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1.5~2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毫米）</a:t>
            </a:r>
          </a:p>
          <a:p>
            <a:pPr marL="261938" indent="-261938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正常肺纹理不易显示</a:t>
            </a:r>
          </a:p>
          <a:p>
            <a:pPr marL="261938" indent="-261938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  <a:ea typeface="幼圆" pitchFamily="49" charset="-122"/>
              </a:rPr>
              <a:t>数月内可吸收，也可融合、干酪样化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11222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外围型肺癌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CT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线表现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6238" indent="-376238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大小不等类圆形或分叶状肿块</a:t>
            </a:r>
          </a:p>
          <a:p>
            <a:pPr marL="376238" indent="-376238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肿块内可有液化、坏死</a:t>
            </a:r>
          </a:p>
          <a:p>
            <a:pPr marL="376238" indent="-376238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肿块密度均匀或不均</a:t>
            </a:r>
          </a:p>
          <a:p>
            <a:pPr marL="376238" indent="-376238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肿块边缘有细短毛刺</a:t>
            </a:r>
          </a:p>
          <a:p>
            <a:pPr marL="376238" indent="-376238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itchFamily="2" charset="2"/>
              <a:buChar char="n"/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增强扫描后，肿块有强化改变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2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357298"/>
            <a:ext cx="611616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098" name="Picture 2" descr="F:\新建文件夹\胸部\肺癌\20041111628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4143372" cy="3000396"/>
          </a:xfrm>
          <a:prstGeom prst="rect">
            <a:avLst/>
          </a:prstGeom>
          <a:noFill/>
        </p:spPr>
      </p:pic>
      <p:pic>
        <p:nvPicPr>
          <p:cNvPr id="4099" name="Picture 3" descr="F:\新建文件夹\胸部\肺癌\20041111631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4143372" cy="2857520"/>
          </a:xfrm>
          <a:prstGeom prst="rect">
            <a:avLst/>
          </a:prstGeom>
          <a:noFill/>
        </p:spPr>
      </p:pic>
      <p:pic>
        <p:nvPicPr>
          <p:cNvPr id="4100" name="Picture 4" descr="F:\新建文件夹\胸部\肺癌\20041111632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785794"/>
            <a:ext cx="4838700" cy="2928958"/>
          </a:xfrm>
          <a:prstGeom prst="rect">
            <a:avLst/>
          </a:prstGeom>
          <a:noFill/>
        </p:spPr>
      </p:pic>
      <p:pic>
        <p:nvPicPr>
          <p:cNvPr id="4101" name="Picture 5" descr="F:\新建文件夹\胸部\肺癌\20041111633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714752"/>
            <a:ext cx="485778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59902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sc000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3"/>
            <a:ext cx="4500562" cy="3643337"/>
          </a:xfrm>
          <a:prstGeom prst="rect">
            <a:avLst/>
          </a:prstGeom>
          <a:noFill/>
        </p:spPr>
      </p:pic>
      <p:pic>
        <p:nvPicPr>
          <p:cNvPr id="5" name="Picture 3" descr="Dsc00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71612"/>
            <a:ext cx="4643438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F:\新建文件夹\医学CT\其他\11.files\05173510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143932" cy="3143272"/>
          </a:xfrm>
          <a:prstGeom prst="rect">
            <a:avLst/>
          </a:prstGeom>
          <a:noFill/>
        </p:spPr>
      </p:pic>
      <p:pic>
        <p:nvPicPr>
          <p:cNvPr id="5123" name="Picture 3" descr="F:\新建文件夹\医学CT\其他\11.files\051735183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29000"/>
            <a:ext cx="8143932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4" descr="F:\新建文件夹\医学CT\其他\11.files\051735273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E:\新建文件夹\葛\New Folder\17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4486275" cy="4524375"/>
          </a:xfrm>
          <a:prstGeom prst="rect">
            <a:avLst/>
          </a:prstGeom>
          <a:noFill/>
        </p:spPr>
      </p:pic>
      <p:pic>
        <p:nvPicPr>
          <p:cNvPr id="1027" name="Picture 3" descr="E:\新建文件夹\葛\New Folder\1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00174"/>
            <a:ext cx="4486275" cy="452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转移性肺癌</a:t>
            </a:r>
            <a:r>
              <a:rPr kumimoji="1"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X</a:t>
            </a:r>
            <a: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  <a:t>线表现 </a:t>
            </a:r>
            <a:br>
              <a:rPr kumimoji="1" lang="zh-CN" altLang="en-US" b="1" dirty="0" smtClean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9001156" cy="452596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Times New Roman" pitchFamily="18" charset="0"/>
              </a:rPr>
              <a:t>原发灶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常为绒癌、肝癌、骨肉瘤、肾癌、胃癌、乳癌。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Times New Roman" pitchFamily="18" charset="0"/>
              </a:rPr>
              <a:t>血行转移：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多发球形病变，密度均匀，大小不一，轮   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       廓清楚似棉球状，以二中、下肺野较多，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       少数可单发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i="1" dirty="0" smtClean="0">
                <a:solidFill>
                  <a:srgbClr val="FFFF00"/>
                </a:solidFill>
                <a:latin typeface="Times New Roman" pitchFamily="18" charset="0"/>
              </a:rPr>
              <a:t>淋巴转移：</a:t>
            </a: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自肺门向外呈放射状分布的索条状影，并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b="1" dirty="0" smtClean="0">
                <a:solidFill>
                  <a:srgbClr val="FFFFFF"/>
                </a:solidFill>
                <a:latin typeface="Times New Roman" pitchFamily="18" charset="0"/>
              </a:rPr>
              <a:t>                    呈串珠状改变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Picture 2" descr="Dsc00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1785918" y="785794"/>
            <a:ext cx="521497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4261</Words>
  <Application>Microsoft Office PowerPoint</Application>
  <PresentationFormat>全屏显示(4:3)</PresentationFormat>
  <Paragraphs>403</Paragraphs>
  <Slides>196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196</vt:i4>
      </vt:variant>
    </vt:vector>
  </HeadingPairs>
  <TitlesOfParts>
    <vt:vector size="197" baseType="lpstr">
      <vt:lpstr>Office 主题</vt:lpstr>
      <vt:lpstr>肺结核影像学诊断 与鉴别诊断</vt:lpstr>
      <vt:lpstr>肺结核的分型</vt:lpstr>
      <vt:lpstr>肺结核的临床表现</vt:lpstr>
      <vt:lpstr>肺结核的病理基础</vt:lpstr>
      <vt:lpstr>原发综合征  </vt:lpstr>
      <vt:lpstr>幻灯片 6</vt:lpstr>
      <vt:lpstr>胸内淋巴结结核  </vt:lpstr>
      <vt:lpstr>幻灯片 8</vt:lpstr>
      <vt:lpstr>急性粟粒性肺结核  </vt:lpstr>
      <vt:lpstr>幻灯片 10</vt:lpstr>
      <vt:lpstr>急性粟粒性肺结核</vt:lpstr>
      <vt:lpstr>幻灯片 12</vt:lpstr>
      <vt:lpstr>慢性血行播散型肺结核</vt:lpstr>
      <vt:lpstr>幻灯片 14</vt:lpstr>
      <vt:lpstr>继发性肺结核  </vt:lpstr>
      <vt:lpstr>幻灯片 16</vt:lpstr>
      <vt:lpstr>幻灯片 17</vt:lpstr>
      <vt:lpstr>幻灯片 18</vt:lpstr>
      <vt:lpstr>幻灯片 19</vt:lpstr>
      <vt:lpstr>结核性胸膜炎</vt:lpstr>
      <vt:lpstr>幻灯片 21</vt:lpstr>
      <vt:lpstr>幻灯片 22</vt:lpstr>
      <vt:lpstr>肺结核的CT表现 </vt:lpstr>
      <vt:lpstr>幻灯片 24</vt:lpstr>
      <vt:lpstr>幻灯片 25</vt:lpstr>
      <vt:lpstr>渗出性病灶</vt:lpstr>
      <vt:lpstr>幻灯片 27</vt:lpstr>
      <vt:lpstr>幻灯片 28</vt:lpstr>
      <vt:lpstr>幻灯片 29</vt:lpstr>
      <vt:lpstr>干酪性肺炎</vt:lpstr>
      <vt:lpstr>空洞并支气管播散</vt:lpstr>
      <vt:lpstr>结核球周边钙化</vt:lpstr>
      <vt:lpstr>幻灯片 33</vt:lpstr>
      <vt:lpstr>幻灯片 34</vt:lpstr>
      <vt:lpstr>结核球中间钙化</vt:lpstr>
      <vt:lpstr>幻灯片 36</vt:lpstr>
      <vt:lpstr>老年人肺结核影像表现</vt:lpstr>
      <vt:lpstr>病理特征</vt:lpstr>
      <vt:lpstr>影像学特征</vt:lpstr>
      <vt:lpstr>幻灯片 40</vt:lpstr>
      <vt:lpstr>幻灯片 41</vt:lpstr>
      <vt:lpstr>幻灯片 42</vt:lpstr>
      <vt:lpstr>肺结核影像鉴别诊断</vt:lpstr>
      <vt:lpstr>一，感染性疾病</vt:lpstr>
      <vt:lpstr>二，肿瘤及肿瘤样病变</vt:lpstr>
      <vt:lpstr>肺良性肿瘤及肿瘤样病变</vt:lpstr>
      <vt:lpstr>三，其他</vt:lpstr>
      <vt:lpstr> 慢性支气管炎 </vt:lpstr>
      <vt:lpstr>幻灯片 49</vt:lpstr>
      <vt:lpstr> 支气管扩张症 </vt:lpstr>
      <vt:lpstr>幻灯片 51</vt:lpstr>
      <vt:lpstr> 支气管扩张症CT表现 </vt:lpstr>
      <vt:lpstr>幻灯片 53</vt:lpstr>
      <vt:lpstr> 柱状支气管扩张 </vt:lpstr>
      <vt:lpstr> 静脉曲张型支气管扩张 </vt:lpstr>
      <vt:lpstr> 大叶性肺炎 </vt:lpstr>
      <vt:lpstr>幻灯片 57</vt:lpstr>
      <vt:lpstr>幻灯片 58</vt:lpstr>
      <vt:lpstr>幻灯片 59</vt:lpstr>
      <vt:lpstr> 大叶性肺炎的CT表现 </vt:lpstr>
      <vt:lpstr>幻灯片 61</vt:lpstr>
      <vt:lpstr>幻灯片 62</vt:lpstr>
      <vt:lpstr>幻灯片 63</vt:lpstr>
      <vt:lpstr>幻灯片 64</vt:lpstr>
      <vt:lpstr>幻灯片 65</vt:lpstr>
      <vt:lpstr>幻灯片 66</vt:lpstr>
      <vt:lpstr> 支气管肺炎 </vt:lpstr>
      <vt:lpstr>幻灯片 68</vt:lpstr>
      <vt:lpstr> 支气管肺炎的CT表现 </vt:lpstr>
      <vt:lpstr>幻灯片 70</vt:lpstr>
      <vt:lpstr>肺炎支原体肺炎 </vt:lpstr>
      <vt:lpstr>幻灯片 72</vt:lpstr>
      <vt:lpstr>化脓性肺炎 </vt:lpstr>
      <vt:lpstr>幻灯片 74</vt:lpstr>
      <vt:lpstr> 肺脓肿 </vt:lpstr>
      <vt:lpstr>幻灯片 76</vt:lpstr>
      <vt:lpstr>肺脓肿的CT表现 </vt:lpstr>
      <vt:lpstr>幻灯片 78</vt:lpstr>
      <vt:lpstr>幻灯片 79</vt:lpstr>
      <vt:lpstr>原发性支气管肺癌 </vt:lpstr>
      <vt:lpstr>中心型肺癌X线表现  </vt:lpstr>
      <vt:lpstr>幻灯片 82</vt:lpstr>
      <vt:lpstr>幻灯片 83</vt:lpstr>
      <vt:lpstr>幻灯片 84</vt:lpstr>
      <vt:lpstr>中心型肺癌CT线表现 </vt:lpstr>
      <vt:lpstr>幻灯片 86</vt:lpstr>
      <vt:lpstr>幻灯片 87</vt:lpstr>
      <vt:lpstr>外围型肺癌X线表现  </vt:lpstr>
      <vt:lpstr>幻灯片 89</vt:lpstr>
      <vt:lpstr>外围型肺癌CT线表现  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转移性肺癌X线表现  </vt:lpstr>
      <vt:lpstr>幻灯片 99</vt:lpstr>
      <vt:lpstr>转移性肺癌CT表现  </vt:lpstr>
      <vt:lpstr>幻灯片 101</vt:lpstr>
      <vt:lpstr>幻灯片 102</vt:lpstr>
      <vt:lpstr>幻灯片 103</vt:lpstr>
      <vt:lpstr>周围性肺癌与肺结核的CT特征表现</vt:lpstr>
      <vt:lpstr>三  多</vt:lpstr>
      <vt:lpstr>三   少</vt:lpstr>
      <vt:lpstr>肺结核诊断的难点</vt:lpstr>
      <vt:lpstr>孤立性结节病灶（SPN）CT表现</vt:lpstr>
      <vt:lpstr>1、SPN的外部特征：</vt:lpstr>
      <vt:lpstr>②形状：分4种：圆球形、椭圆形、分叶形、极不规则形，</vt:lpstr>
      <vt:lpstr>2、SPN的内部特征： </vt:lpstr>
      <vt:lpstr>幻灯片 112</vt:lpstr>
      <vt:lpstr>幻灯片 113</vt:lpstr>
      <vt:lpstr>幻灯片 114</vt:lpstr>
      <vt:lpstr>幻灯片 115</vt:lpstr>
      <vt:lpstr>幻灯片 116</vt:lpstr>
      <vt:lpstr>幻灯片 117</vt:lpstr>
      <vt:lpstr>幻灯片 118</vt:lpstr>
      <vt:lpstr>幻灯片 119</vt:lpstr>
      <vt:lpstr>幻灯片 120</vt:lpstr>
      <vt:lpstr>幻灯片 121</vt:lpstr>
      <vt:lpstr>幻灯片 122</vt:lpstr>
      <vt:lpstr>幻灯片 123</vt:lpstr>
      <vt:lpstr>幻灯片 124</vt:lpstr>
      <vt:lpstr>幻灯片 125</vt:lpstr>
      <vt:lpstr>幻灯片 126</vt:lpstr>
      <vt:lpstr>幻灯片 127</vt:lpstr>
      <vt:lpstr>幻灯片 128</vt:lpstr>
      <vt:lpstr>幻灯片 129</vt:lpstr>
      <vt:lpstr>幻灯片 130</vt:lpstr>
      <vt:lpstr>幻灯片 131</vt:lpstr>
      <vt:lpstr>幻灯片 132</vt:lpstr>
      <vt:lpstr>幻灯片 133</vt:lpstr>
      <vt:lpstr>幻灯片 134</vt:lpstr>
      <vt:lpstr>幻灯片 135</vt:lpstr>
      <vt:lpstr>幻灯片 136</vt:lpstr>
      <vt:lpstr>幻灯片 137</vt:lpstr>
      <vt:lpstr>幻灯片 138</vt:lpstr>
      <vt:lpstr>幻灯片 139</vt:lpstr>
      <vt:lpstr>幻灯片 140</vt:lpstr>
      <vt:lpstr>幻灯片 141</vt:lpstr>
      <vt:lpstr>纵隔肿瘤 </vt:lpstr>
      <vt:lpstr>胸腺瘤CT表现 </vt:lpstr>
      <vt:lpstr>幻灯片 144</vt:lpstr>
      <vt:lpstr>皮样囊肿CT表现 </vt:lpstr>
      <vt:lpstr>幻灯片 146</vt:lpstr>
      <vt:lpstr>淋巴瘤CT表现 </vt:lpstr>
      <vt:lpstr>幻灯片 148</vt:lpstr>
      <vt:lpstr>神经源性肿瘤CT表现 </vt:lpstr>
      <vt:lpstr>幻灯片 150</vt:lpstr>
      <vt:lpstr>幻灯片 151</vt:lpstr>
      <vt:lpstr>幻灯片 152</vt:lpstr>
      <vt:lpstr>男，70岁，低热，轻咳半月。血象正常。</vt:lpstr>
      <vt:lpstr>幻灯片 154</vt:lpstr>
      <vt:lpstr>幻灯片 155</vt:lpstr>
      <vt:lpstr>幻灯片 156</vt:lpstr>
      <vt:lpstr>幻灯片 157</vt:lpstr>
      <vt:lpstr>幻灯片 158</vt:lpstr>
      <vt:lpstr>幻灯片 159</vt:lpstr>
      <vt:lpstr>幻灯片 160</vt:lpstr>
      <vt:lpstr>女，38岁，轻咳无痰，不发热。</vt:lpstr>
      <vt:lpstr>  女性，43岁，刺激性干咳4个月，血象血沉正常， 无发热。 </vt:lpstr>
      <vt:lpstr>幻灯片 163</vt:lpstr>
      <vt:lpstr>幻灯片 164</vt:lpstr>
      <vt:lpstr>幻灯片 165</vt:lpstr>
      <vt:lpstr>75岁，男，间断发热、咳嗽咳痰一月。</vt:lpstr>
      <vt:lpstr>幻灯片 167</vt:lpstr>
      <vt:lpstr>男，61岁，咳嗽，咳痰一月，低热一周。血象稍高。</vt:lpstr>
      <vt:lpstr>幻灯片 169</vt:lpstr>
      <vt:lpstr>男，34岁，高热一周，咳嗽咳痰。WBC：14.3x109/L。</vt:lpstr>
      <vt:lpstr>幻灯片 171</vt:lpstr>
      <vt:lpstr>幻灯片 172</vt:lpstr>
      <vt:lpstr>幻灯片 173</vt:lpstr>
      <vt:lpstr>幻灯片 174</vt:lpstr>
      <vt:lpstr>幻灯片 175</vt:lpstr>
      <vt:lpstr>幻灯片 176</vt:lpstr>
      <vt:lpstr>幻灯片 177</vt:lpstr>
      <vt:lpstr>幻灯片 178</vt:lpstr>
      <vt:lpstr>幻灯片 179</vt:lpstr>
      <vt:lpstr>幻灯片 180</vt:lpstr>
      <vt:lpstr>体检发现</vt:lpstr>
      <vt:lpstr>幻灯片 182</vt:lpstr>
      <vt:lpstr>幻灯片 183</vt:lpstr>
      <vt:lpstr>幻灯片 184</vt:lpstr>
      <vt:lpstr>幻灯片 185</vt:lpstr>
      <vt:lpstr>幻灯片 186</vt:lpstr>
      <vt:lpstr>幻灯片 187</vt:lpstr>
      <vt:lpstr>幻灯片 188</vt:lpstr>
      <vt:lpstr>幻灯片 189</vt:lpstr>
      <vt:lpstr>幻灯片 190</vt:lpstr>
      <vt:lpstr>幻灯片 191</vt:lpstr>
      <vt:lpstr>   女，40岁。剌激性咳嗽、咳白色泡沫稀痰3个月，进行性喘气1月。   </vt:lpstr>
      <vt:lpstr>幻灯片 193</vt:lpstr>
      <vt:lpstr>幻灯片 194</vt:lpstr>
      <vt:lpstr>幻灯片 195</vt:lpstr>
      <vt:lpstr>  女，40岁。剌激性咳嗽、咳白色泡沫稀痰3个月，进行性喘气1月。   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肺结核影像学的鉴别诊断</dc:title>
  <dc:creator>微软系统</dc:creator>
  <cp:lastModifiedBy>微软系统</cp:lastModifiedBy>
  <cp:revision>168</cp:revision>
  <dcterms:created xsi:type="dcterms:W3CDTF">2012-08-09T03:13:03Z</dcterms:created>
  <dcterms:modified xsi:type="dcterms:W3CDTF">2012-08-22T07:14:19Z</dcterms:modified>
</cp:coreProperties>
</file>