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57" r:id="rId3"/>
    <p:sldId id="297" r:id="rId4"/>
    <p:sldId id="259" r:id="rId5"/>
    <p:sldId id="258" r:id="rId6"/>
    <p:sldId id="260" r:id="rId7"/>
    <p:sldId id="261" r:id="rId8"/>
    <p:sldId id="267" r:id="rId9"/>
    <p:sldId id="263" r:id="rId10"/>
    <p:sldId id="262" r:id="rId11"/>
    <p:sldId id="313" r:id="rId12"/>
    <p:sldId id="266" r:id="rId13"/>
    <p:sldId id="312" r:id="rId14"/>
    <p:sldId id="275" r:id="rId15"/>
    <p:sldId id="268" r:id="rId16"/>
    <p:sldId id="276" r:id="rId17"/>
    <p:sldId id="308" r:id="rId18"/>
    <p:sldId id="280" r:id="rId19"/>
    <p:sldId id="281" r:id="rId20"/>
    <p:sldId id="286" r:id="rId21"/>
    <p:sldId id="287" r:id="rId22"/>
    <p:sldId id="288" r:id="rId23"/>
    <p:sldId id="289" r:id="rId24"/>
    <p:sldId id="315" r:id="rId25"/>
    <p:sldId id="298" r:id="rId26"/>
    <p:sldId id="299" r:id="rId27"/>
    <p:sldId id="302" r:id="rId28"/>
    <p:sldId id="303" r:id="rId29"/>
    <p:sldId id="304" r:id="rId30"/>
    <p:sldId id="307" r:id="rId31"/>
    <p:sldId id="316" r:id="rId32"/>
    <p:sldId id="317" r:id="rId33"/>
    <p:sldId id="318" r:id="rId34"/>
    <p:sldId id="319" r:id="rId35"/>
    <p:sldId id="320" r:id="rId36"/>
    <p:sldId id="321" r:id="rId37"/>
    <p:sldId id="322" r:id="rId38"/>
    <p:sldId id="309" r:id="rId39"/>
    <p:sldId id="283" r:id="rId40"/>
    <p:sldId id="284" r:id="rId41"/>
    <p:sldId id="269" r:id="rId42"/>
    <p:sldId id="270" r:id="rId43"/>
    <p:sldId id="271" r:id="rId44"/>
    <p:sldId id="272" r:id="rId45"/>
    <p:sldId id="277" r:id="rId46"/>
    <p:sldId id="278" r:id="rId47"/>
    <p:sldId id="274" r:id="rId48"/>
    <p:sldId id="306"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21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1F24C7-B2AC-4CDF-A6C8-4E3E021B4852}" type="datetimeFigureOut">
              <a:rPr lang="zh-CN" altLang="en-US" smtClean="0"/>
              <a:t>14-11-25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D31A9F-01F6-4AA5-9413-40DCEF70064D}" type="slidenum">
              <a:rPr lang="zh-CN" altLang="en-US" smtClean="0"/>
              <a:t>‹#›</a:t>
            </a:fld>
            <a:endParaRPr lang="zh-CN" altLang="en-US"/>
          </a:p>
        </p:txBody>
      </p:sp>
    </p:spTree>
    <p:extLst>
      <p:ext uri="{BB962C8B-B14F-4D97-AF65-F5344CB8AC3E}">
        <p14:creationId xmlns:p14="http://schemas.microsoft.com/office/powerpoint/2010/main" val="297534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D31A9F-01F6-4AA5-9413-40DCEF70064D}" type="slidenum">
              <a:rPr lang="zh-CN" altLang="en-US" smtClean="0"/>
              <a:t>5</a:t>
            </a:fld>
            <a:endParaRPr lang="zh-CN" altLang="en-US"/>
          </a:p>
        </p:txBody>
      </p:sp>
    </p:spTree>
    <p:extLst>
      <p:ext uri="{BB962C8B-B14F-4D97-AF65-F5344CB8AC3E}">
        <p14:creationId xmlns:p14="http://schemas.microsoft.com/office/powerpoint/2010/main" val="390388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D31A9F-01F6-4AA5-9413-40DCEF70064D}" type="slidenum">
              <a:rPr lang="zh-CN" altLang="en-US" smtClean="0"/>
              <a:t>11</a:t>
            </a:fld>
            <a:endParaRPr lang="zh-CN" altLang="en-US"/>
          </a:p>
        </p:txBody>
      </p:sp>
    </p:spTree>
    <p:extLst>
      <p:ext uri="{BB962C8B-B14F-4D97-AF65-F5344CB8AC3E}">
        <p14:creationId xmlns:p14="http://schemas.microsoft.com/office/powerpoint/2010/main" val="148349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14-11-25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30820CF-B880-4189-942D-D702A7CBA730}" type="datetimeFigureOut">
              <a:rPr lang="zh-CN" altLang="en-US" smtClean="0"/>
              <a:t>14-11-25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media/image56.jpeg"/></Relationships>
</file>

<file path=ppt/slides/_rels/slide3.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 Id="rId3" Type="http://schemas.openxmlformats.org/officeDocument/2006/relationships/image" Target="http://img.iiyi.com/attach.php?s=MTo6uLS8/iAwNjAxMDhfMy5qcGc6OmRheV8wODAzMjUvMjAwODAzMjVfMGRhMTNkYmM0ZmQ2NjA2OWNhODdVb3hsa0M3QjZTeEIuanBn&amp;v=794c4a55893761b431cd69c84ceb0140"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4"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jpeg"/><Relationship Id="rId3" Type="http://schemas.openxmlformats.org/officeDocument/2006/relationships/image" Target="../media/image80.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sz="6000" dirty="0">
                <a:latin typeface="华文新魏" pitchFamily="2" charset="-122"/>
                <a:ea typeface="华文新魏" pitchFamily="2" charset="-122"/>
              </a:rPr>
              <a:t>肺隔离症</a:t>
            </a:r>
          </a:p>
        </p:txBody>
      </p:sp>
      <p:sp>
        <p:nvSpPr>
          <p:cNvPr id="3" name="副标题 2"/>
          <p:cNvSpPr>
            <a:spLocks noGrp="1"/>
          </p:cNvSpPr>
          <p:nvPr>
            <p:ph type="subTitle" idx="1"/>
          </p:nvPr>
        </p:nvSpPr>
        <p:spPr>
          <a:xfrm>
            <a:off x="1187624" y="2996952"/>
            <a:ext cx="6670366" cy="1752600"/>
          </a:xfrm>
        </p:spPr>
        <p:txBody>
          <a:bodyPr/>
          <a:lstStyle/>
          <a:p>
            <a:pPr algn="ctr"/>
            <a:r>
              <a:rPr lang="zh-CN" altLang="en-US" dirty="0" smtClean="0">
                <a:solidFill>
                  <a:schemeClr val="tx1"/>
                </a:solidFill>
                <a:latin typeface="宋体" charset="-122"/>
              </a:rPr>
              <a:t>（</a:t>
            </a:r>
            <a:r>
              <a:rPr lang="en-US" altLang="zh-CN" dirty="0">
                <a:solidFill>
                  <a:schemeClr val="tx1"/>
                </a:solidFill>
                <a:latin typeface="Times New Roman" pitchFamily="18" charset="0"/>
                <a:cs typeface="Times New Roman" pitchFamily="18" charset="0"/>
              </a:rPr>
              <a:t>P</a:t>
            </a:r>
            <a:r>
              <a:rPr lang="en-US" altLang="zh-CN" dirty="0" smtClean="0">
                <a:solidFill>
                  <a:schemeClr val="tx1"/>
                </a:solidFill>
                <a:latin typeface="Times New Roman" pitchFamily="18" charset="0"/>
                <a:cs typeface="Times New Roman" pitchFamily="18" charset="0"/>
              </a:rPr>
              <a:t>ulmonary </a:t>
            </a:r>
            <a:r>
              <a:rPr lang="en-US" altLang="zh-CN" dirty="0">
                <a:solidFill>
                  <a:schemeClr val="tx1"/>
                </a:solidFill>
                <a:latin typeface="Times New Roman" pitchFamily="18" charset="0"/>
                <a:cs typeface="Times New Roman" pitchFamily="18" charset="0"/>
              </a:rPr>
              <a:t>S</a:t>
            </a:r>
            <a:r>
              <a:rPr lang="en-US" altLang="zh-CN" dirty="0" smtClean="0">
                <a:solidFill>
                  <a:schemeClr val="tx1"/>
                </a:solidFill>
                <a:latin typeface="Times New Roman" pitchFamily="18" charset="0"/>
                <a:cs typeface="Times New Roman" pitchFamily="18" charset="0"/>
              </a:rPr>
              <a:t>equestration  </a:t>
            </a:r>
            <a:r>
              <a:rPr lang="en-US" altLang="zh-CN" dirty="0" smtClean="0">
                <a:solidFill>
                  <a:schemeClr val="tx1"/>
                </a:solidFill>
                <a:latin typeface="宋体" charset="-122"/>
              </a:rPr>
              <a:t>PS</a:t>
            </a:r>
            <a:r>
              <a:rPr lang="zh-CN" altLang="en-US" dirty="0">
                <a:solidFill>
                  <a:schemeClr val="tx1"/>
                </a:solidFill>
                <a:latin typeface="宋体" charset="-122"/>
              </a:rPr>
              <a:t>）</a:t>
            </a:r>
            <a:endParaRPr lang="zh-CN" altLang="en-US" dirty="0">
              <a:solidFill>
                <a:schemeClr val="tx1"/>
              </a:solidFill>
            </a:endParaRPr>
          </a:p>
        </p:txBody>
      </p:sp>
      <p:sp>
        <p:nvSpPr>
          <p:cNvPr id="4" name="文本框 3"/>
          <p:cNvSpPr txBox="1"/>
          <p:nvPr/>
        </p:nvSpPr>
        <p:spPr>
          <a:xfrm>
            <a:off x="3779912" y="5157192"/>
            <a:ext cx="4248472" cy="646331"/>
          </a:xfrm>
          <a:prstGeom prst="rect">
            <a:avLst/>
          </a:prstGeom>
          <a:noFill/>
        </p:spPr>
        <p:txBody>
          <a:bodyPr wrap="square" rtlCol="0">
            <a:spAutoFit/>
          </a:bodyPr>
          <a:lstStyle/>
          <a:p>
            <a:r>
              <a:rPr kumimoji="1" lang="zh-CN" altLang="en-US" sz="3600" dirty="0" smtClean="0"/>
              <a:t>袁小袁</a:t>
            </a:r>
            <a:endParaRPr kumimoji="1" lang="zh-CN" altLang="en-US" sz="3600" dirty="0"/>
          </a:p>
        </p:txBody>
      </p:sp>
    </p:spTree>
    <p:extLst>
      <p:ext uri="{BB962C8B-B14F-4D97-AF65-F5344CB8AC3E}">
        <p14:creationId xmlns:p14="http://schemas.microsoft.com/office/powerpoint/2010/main" val="4229898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5184576"/>
          </a:xfrm>
        </p:spPr>
        <p:txBody>
          <a:bodyPr>
            <a:normAutofit fontScale="92500" lnSpcReduction="20000"/>
          </a:bodyPr>
          <a:lstStyle/>
          <a:p>
            <a:r>
              <a:rPr lang="zh-CN" altLang="en-US" dirty="0" smtClean="0"/>
              <a:t>多见，占</a:t>
            </a:r>
            <a:r>
              <a:rPr lang="en-US" altLang="zh-CN" dirty="0" smtClean="0">
                <a:solidFill>
                  <a:srgbClr val="FF0000"/>
                </a:solidFill>
              </a:rPr>
              <a:t>75%</a:t>
            </a:r>
          </a:p>
          <a:p>
            <a:endParaRPr lang="en-US" altLang="zh-CN" dirty="0" smtClean="0"/>
          </a:p>
          <a:p>
            <a:r>
              <a:rPr lang="zh-CN" altLang="en-US" dirty="0" smtClean="0"/>
              <a:t>近</a:t>
            </a:r>
            <a:r>
              <a:rPr lang="en-US" altLang="zh-CN" dirty="0"/>
              <a:t>2</a:t>
            </a:r>
            <a:r>
              <a:rPr lang="zh-CN" altLang="en-US" dirty="0"/>
              <a:t>／</a:t>
            </a:r>
            <a:r>
              <a:rPr lang="en-US" altLang="zh-CN" dirty="0"/>
              <a:t>3</a:t>
            </a:r>
            <a:r>
              <a:rPr lang="zh-CN" altLang="en-US" dirty="0" smtClean="0"/>
              <a:t>的叶内型位于</a:t>
            </a:r>
            <a:r>
              <a:rPr lang="zh-CN" altLang="en-US" dirty="0"/>
              <a:t>左下叶后段脊柱旁沟内，其余的位于右下叶相应部位，上叶很少受累</a:t>
            </a:r>
            <a:r>
              <a:rPr lang="zh-CN" altLang="en-US" dirty="0" smtClean="0"/>
              <a:t>。</a:t>
            </a:r>
            <a:endParaRPr lang="en-US" altLang="zh-CN" dirty="0" smtClean="0"/>
          </a:p>
          <a:p>
            <a:endParaRPr lang="en-US" altLang="zh-CN" dirty="0"/>
          </a:p>
          <a:p>
            <a:r>
              <a:rPr lang="zh-CN" altLang="en-US" dirty="0" smtClean="0"/>
              <a:t>血液</a:t>
            </a:r>
            <a:r>
              <a:rPr lang="zh-CN" altLang="en-US" dirty="0"/>
              <a:t>供应主要来自</a:t>
            </a:r>
            <a:r>
              <a:rPr lang="zh-CN" altLang="en-US" dirty="0" smtClean="0">
                <a:solidFill>
                  <a:srgbClr val="FF0000"/>
                </a:solidFill>
              </a:rPr>
              <a:t>降主动脉</a:t>
            </a:r>
            <a:r>
              <a:rPr lang="zh-CN" altLang="en-US" dirty="0" smtClean="0"/>
              <a:t>及</a:t>
            </a:r>
            <a:r>
              <a:rPr lang="zh-CN" altLang="en-US" dirty="0" smtClean="0">
                <a:solidFill>
                  <a:srgbClr val="FF0000"/>
                </a:solidFill>
              </a:rPr>
              <a:t>腹主动脉</a:t>
            </a:r>
            <a:r>
              <a:rPr lang="zh-CN" altLang="en-US" dirty="0" smtClean="0"/>
              <a:t>，</a:t>
            </a:r>
            <a:r>
              <a:rPr lang="zh-CN" altLang="en-US" dirty="0"/>
              <a:t>静脉主要回流入</a:t>
            </a:r>
            <a:r>
              <a:rPr lang="zh-CN" altLang="en-US" dirty="0" smtClean="0">
                <a:solidFill>
                  <a:srgbClr val="FF0000"/>
                </a:solidFill>
              </a:rPr>
              <a:t>肺静脉</a:t>
            </a:r>
            <a:r>
              <a:rPr lang="zh-CN" altLang="en-US" dirty="0" smtClean="0"/>
              <a:t>。</a:t>
            </a:r>
            <a:endParaRPr lang="en-US" altLang="zh-CN" dirty="0" smtClean="0"/>
          </a:p>
          <a:p>
            <a:endParaRPr lang="zh-CN" altLang="en-US" dirty="0"/>
          </a:p>
          <a:p>
            <a:r>
              <a:rPr lang="zh-CN" altLang="en-US" dirty="0"/>
              <a:t>多与支气管相通，常发生反复感染，感染多为化脓性，表现为咳嗽、咳痰、发热，感染严重</a:t>
            </a:r>
          </a:p>
          <a:p>
            <a:r>
              <a:rPr lang="zh-CN" altLang="en-US" dirty="0"/>
              <a:t>时可有大量脓痰，咯血和气短。</a:t>
            </a:r>
          </a:p>
        </p:txBody>
      </p:sp>
      <p:sp>
        <p:nvSpPr>
          <p:cNvPr id="4" name="Rectangle 9"/>
          <p:cNvSpPr>
            <a:spLocks noGrp="1" noChangeArrowheads="1"/>
          </p:cNvSpPr>
          <p:nvPr>
            <p:ph type="title"/>
          </p:nvPr>
        </p:nvSpPr>
        <p:spPr bwMode="gray">
          <a:xfrm>
            <a:off x="457200" y="461417"/>
            <a:ext cx="8229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u"/>
            </a:pPr>
            <a:r>
              <a:rPr kumimoji="1" lang="zh-CN" altLang="en-US" sz="4400" dirty="0" smtClean="0">
                <a:solidFill>
                  <a:schemeClr val="tx2"/>
                </a:solidFill>
                <a:ea typeface="宋体" charset="-122"/>
              </a:rPr>
              <a:t>叶内</a:t>
            </a:r>
            <a:r>
              <a:rPr kumimoji="1" lang="zh-CN" altLang="en-US" sz="4400" dirty="0">
                <a:solidFill>
                  <a:schemeClr val="tx2"/>
                </a:solidFill>
                <a:ea typeface="宋体" charset="-122"/>
              </a:rPr>
              <a:t>型</a:t>
            </a:r>
          </a:p>
        </p:txBody>
      </p:sp>
    </p:spTree>
    <p:extLst>
      <p:ext uri="{BB962C8B-B14F-4D97-AF65-F5344CB8AC3E}">
        <p14:creationId xmlns:p14="http://schemas.microsoft.com/office/powerpoint/2010/main" val="30210188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4704"/>
            <a:ext cx="9144000" cy="522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981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dirty="0"/>
              <a:t>90</a:t>
            </a:r>
            <a:r>
              <a:rPr lang="zh-CN" altLang="en-US" dirty="0"/>
              <a:t>％</a:t>
            </a:r>
            <a:r>
              <a:rPr lang="zh-CN" altLang="en-US" dirty="0" smtClean="0"/>
              <a:t>的叶外型位于左半</a:t>
            </a:r>
            <a:r>
              <a:rPr lang="zh-CN" altLang="en-US" dirty="0"/>
              <a:t>膈，可位于下叶与膈肌间、膈下，膈肌内或纵膈中</a:t>
            </a:r>
            <a:r>
              <a:rPr lang="zh-CN" altLang="en-US" dirty="0" smtClean="0"/>
              <a:t>。</a:t>
            </a:r>
            <a:endParaRPr lang="en-US" altLang="zh-CN" dirty="0" smtClean="0"/>
          </a:p>
          <a:p>
            <a:endParaRPr lang="en-US" altLang="zh-CN" dirty="0"/>
          </a:p>
          <a:p>
            <a:r>
              <a:rPr lang="zh-CN" altLang="en-US" dirty="0" smtClean="0"/>
              <a:t>血液</a:t>
            </a:r>
            <a:r>
              <a:rPr lang="zh-CN" altLang="en-US" dirty="0"/>
              <a:t>供应通常来自</a:t>
            </a:r>
            <a:r>
              <a:rPr lang="zh-CN" altLang="en-US" dirty="0" smtClean="0"/>
              <a:t>腹主动脉，</a:t>
            </a:r>
            <a:r>
              <a:rPr lang="zh-CN" altLang="en-US" dirty="0"/>
              <a:t>静脉回流通常</a:t>
            </a:r>
            <a:r>
              <a:rPr lang="zh-CN" altLang="en-US" dirty="0" smtClean="0"/>
              <a:t>经由下腔静脉</a:t>
            </a:r>
            <a:r>
              <a:rPr lang="zh-CN" altLang="en-US" dirty="0"/>
              <a:t>、奇静脉或门静脉</a:t>
            </a:r>
            <a:r>
              <a:rPr lang="zh-CN" altLang="en-US" dirty="0" smtClean="0"/>
              <a:t>系统。</a:t>
            </a:r>
            <a:endParaRPr lang="en-US" altLang="zh-CN" dirty="0" smtClean="0"/>
          </a:p>
          <a:p>
            <a:endParaRPr lang="zh-CN" altLang="en-US" dirty="0"/>
          </a:p>
          <a:p>
            <a:r>
              <a:rPr lang="zh-CN" altLang="en-US" dirty="0"/>
              <a:t>与支气管不相通，临床上常无症状，多在胸部影像学检查、尸检或合并其他畸形时被发现。</a:t>
            </a:r>
          </a:p>
        </p:txBody>
      </p:sp>
      <p:sp>
        <p:nvSpPr>
          <p:cNvPr id="4" name="Rectangle 5"/>
          <p:cNvSpPr>
            <a:spLocks noGrp="1" noChangeArrowheads="1"/>
          </p:cNvSpPr>
          <p:nvPr>
            <p:ph type="title"/>
          </p:nvPr>
        </p:nvSpPr>
        <p:spPr bwMode="gray">
          <a:xfrm>
            <a:off x="3355160" y="461417"/>
            <a:ext cx="243368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u"/>
            </a:pPr>
            <a:r>
              <a:rPr kumimoji="1" lang="zh-CN" altLang="en-US" dirty="0" smtClean="0">
                <a:ea typeface="宋体" charset="-122"/>
              </a:rPr>
              <a:t>叶</a:t>
            </a:r>
            <a:r>
              <a:rPr kumimoji="1" lang="zh-CN" altLang="en-US" sz="4400" dirty="0" smtClean="0">
                <a:solidFill>
                  <a:schemeClr val="tx2"/>
                </a:solidFill>
                <a:ea typeface="宋体" charset="-122"/>
              </a:rPr>
              <a:t>外</a:t>
            </a:r>
            <a:r>
              <a:rPr kumimoji="1" lang="zh-CN" altLang="en-US" sz="4400" dirty="0">
                <a:solidFill>
                  <a:schemeClr val="tx2"/>
                </a:solidFill>
                <a:ea typeface="宋体" charset="-122"/>
              </a:rPr>
              <a:t>型</a:t>
            </a:r>
          </a:p>
        </p:txBody>
      </p:sp>
    </p:spTree>
    <p:extLst>
      <p:ext uri="{BB962C8B-B14F-4D97-AF65-F5344CB8AC3E}">
        <p14:creationId xmlns:p14="http://schemas.microsoft.com/office/powerpoint/2010/main" val="27328852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036495"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686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6600" dirty="0" smtClean="0">
                <a:solidFill>
                  <a:schemeClr val="tx1"/>
                </a:solidFill>
                <a:latin typeface="黑体" pitchFamily="2" charset="-122"/>
              </a:rPr>
              <a:t>病理</a:t>
            </a:r>
            <a:endParaRPr lang="zh-CN" altLang="en-US" sz="6600" dirty="0">
              <a:solidFill>
                <a:schemeClr val="tx1"/>
              </a:solidFill>
            </a:endParaRPr>
          </a:p>
        </p:txBody>
      </p:sp>
      <p:sp>
        <p:nvSpPr>
          <p:cNvPr id="3" name="内容占位符 2"/>
          <p:cNvSpPr>
            <a:spLocks noGrp="1"/>
          </p:cNvSpPr>
          <p:nvPr>
            <p:ph idx="1"/>
          </p:nvPr>
        </p:nvSpPr>
        <p:spPr/>
        <p:txBody>
          <a:bodyPr>
            <a:normAutofit fontScale="85000" lnSpcReduction="20000"/>
          </a:bodyPr>
          <a:lstStyle/>
          <a:p>
            <a:pPr>
              <a:lnSpc>
                <a:spcPct val="120000"/>
              </a:lnSpc>
              <a:buFont typeface="Wingdings" pitchFamily="2" charset="2"/>
              <a:buNone/>
            </a:pPr>
            <a:r>
              <a:rPr lang="zh-CN" altLang="en-US" dirty="0">
                <a:latin typeface="黑体" pitchFamily="2" charset="-122"/>
              </a:rPr>
              <a:t>叶外型有独立的胸膜包裹，与正常组织完全分隔</a:t>
            </a:r>
            <a:r>
              <a:rPr lang="zh-CN" altLang="en-US" dirty="0" smtClean="0">
                <a:latin typeface="黑体" pitchFamily="2" charset="-122"/>
              </a:rPr>
              <a:t>。</a:t>
            </a:r>
            <a:endParaRPr lang="en-US" altLang="zh-CN" dirty="0" smtClean="0">
              <a:latin typeface="黑体" pitchFamily="2" charset="-122"/>
            </a:endParaRPr>
          </a:p>
          <a:p>
            <a:pPr>
              <a:lnSpc>
                <a:spcPct val="120000"/>
              </a:lnSpc>
              <a:buFont typeface="Wingdings" pitchFamily="2" charset="2"/>
              <a:buNone/>
            </a:pPr>
            <a:r>
              <a:rPr lang="zh-CN" altLang="en-US" dirty="0" smtClean="0">
                <a:latin typeface="黑体" pitchFamily="2" charset="-122"/>
              </a:rPr>
              <a:t>叶</a:t>
            </a:r>
            <a:r>
              <a:rPr lang="zh-CN" altLang="en-US" dirty="0">
                <a:latin typeface="黑体" pitchFamily="2" charset="-122"/>
              </a:rPr>
              <a:t>内型</a:t>
            </a:r>
            <a:r>
              <a:rPr lang="zh-CN" altLang="en-US" dirty="0" smtClean="0">
                <a:latin typeface="黑体" pitchFamily="2" charset="-122"/>
              </a:rPr>
              <a:t>分布于正常</a:t>
            </a:r>
            <a:r>
              <a:rPr lang="zh-CN" altLang="en-US" dirty="0">
                <a:latin typeface="黑体" pitchFamily="2" charset="-122"/>
              </a:rPr>
              <a:t>肺组织内，与正常肺有薄层</a:t>
            </a:r>
          </a:p>
          <a:p>
            <a:pPr>
              <a:lnSpc>
                <a:spcPct val="120000"/>
              </a:lnSpc>
              <a:buFont typeface="Wingdings" pitchFamily="2" charset="2"/>
              <a:buNone/>
            </a:pPr>
            <a:r>
              <a:rPr lang="zh-CN" altLang="en-US" dirty="0">
                <a:latin typeface="黑体" pitchFamily="2" charset="-122"/>
              </a:rPr>
              <a:t>结缔组织相隔。可与正常支气管相通或不相通</a:t>
            </a:r>
            <a:r>
              <a:rPr lang="zh-CN" altLang="en-US" dirty="0" smtClean="0">
                <a:latin typeface="黑体" pitchFamily="2" charset="-122"/>
              </a:rPr>
              <a:t>。</a:t>
            </a:r>
            <a:endParaRPr lang="en-US" altLang="zh-CN" dirty="0" smtClean="0">
              <a:latin typeface="黑体" pitchFamily="2" charset="-122"/>
            </a:endParaRPr>
          </a:p>
          <a:p>
            <a:pPr>
              <a:lnSpc>
                <a:spcPct val="120000"/>
              </a:lnSpc>
              <a:buFont typeface="Wingdings" pitchFamily="2" charset="2"/>
              <a:buNone/>
            </a:pPr>
            <a:endParaRPr lang="zh-CN" altLang="en-US" dirty="0">
              <a:latin typeface="黑体" pitchFamily="2" charset="-122"/>
            </a:endParaRPr>
          </a:p>
          <a:p>
            <a:pPr>
              <a:lnSpc>
                <a:spcPct val="120000"/>
              </a:lnSpc>
              <a:buFont typeface="Wingdings" pitchFamily="2" charset="2"/>
              <a:buNone/>
            </a:pPr>
            <a:r>
              <a:rPr lang="zh-CN" altLang="en-US" dirty="0">
                <a:latin typeface="黑体" pitchFamily="2" charset="-122"/>
              </a:rPr>
              <a:t>镜下隔离肺组织可有不同程度的肺不张、炎症和</a:t>
            </a:r>
            <a:r>
              <a:rPr lang="zh-CN" altLang="en-US" dirty="0" smtClean="0">
                <a:latin typeface="黑体" pitchFamily="2" charset="-122"/>
              </a:rPr>
              <a:t>纤维化</a:t>
            </a:r>
            <a:r>
              <a:rPr lang="zh-CN" altLang="en-US" dirty="0">
                <a:latin typeface="黑体" pitchFamily="2" charset="-122"/>
              </a:rPr>
              <a:t>。支气管腔内有纤毛柱状上皮，管壁有小软</a:t>
            </a:r>
          </a:p>
          <a:p>
            <a:pPr>
              <a:lnSpc>
                <a:spcPct val="120000"/>
              </a:lnSpc>
              <a:buFont typeface="Wingdings" pitchFamily="2" charset="2"/>
              <a:buNone/>
            </a:pPr>
            <a:r>
              <a:rPr lang="zh-CN" altLang="en-US" dirty="0">
                <a:latin typeface="黑体" pitchFamily="2" charset="-122"/>
              </a:rPr>
              <a:t>骨片和平滑肌，部分支气管和肺泡扩张形成囊腔及支气管扩张。血管结构为肌型体动脉和静脉，没有肺</a:t>
            </a:r>
          </a:p>
          <a:p>
            <a:pPr>
              <a:lnSpc>
                <a:spcPct val="120000"/>
              </a:lnSpc>
              <a:buFont typeface="Wingdings" pitchFamily="2" charset="2"/>
              <a:buNone/>
            </a:pPr>
            <a:r>
              <a:rPr lang="zh-CN" altLang="en-US" dirty="0">
                <a:latin typeface="黑体" pitchFamily="2" charset="-122"/>
              </a:rPr>
              <a:t>内弹力肌型动脉。</a:t>
            </a:r>
            <a:endParaRPr lang="zh-CN" altLang="en-US" dirty="0"/>
          </a:p>
        </p:txBody>
      </p:sp>
    </p:spTree>
    <p:extLst>
      <p:ext uri="{BB962C8B-B14F-4D97-AF65-F5344CB8AC3E}">
        <p14:creationId xmlns:p14="http://schemas.microsoft.com/office/powerpoint/2010/main" val="8168162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5145" y="2564904"/>
            <a:ext cx="8229600" cy="4525963"/>
          </a:xfrm>
        </p:spPr>
        <p:txBody>
          <a:bodyPr>
            <a:normAutofit/>
          </a:bodyPr>
          <a:lstStyle/>
          <a:p>
            <a:r>
              <a:rPr lang="zh-CN" altLang="en-US" sz="2800" dirty="0"/>
              <a:t>下叶肺后基底段内，有单个或多发的圆形、卵圆形等囊性病变阴影。囊壁厚薄不等，周围有炎变影像</a:t>
            </a:r>
            <a:r>
              <a:rPr lang="zh-CN" altLang="en-US" sz="2800" dirty="0" smtClean="0"/>
              <a:t>。</a:t>
            </a:r>
            <a:endParaRPr lang="en-US" altLang="zh-CN" sz="2800" dirty="0" smtClean="0"/>
          </a:p>
          <a:p>
            <a:endParaRPr lang="zh-CN" altLang="en-US" sz="2800" dirty="0"/>
          </a:p>
          <a:p>
            <a:r>
              <a:rPr lang="zh-CN" altLang="en-US" sz="2800" dirty="0" smtClean="0"/>
              <a:t>确诊较难</a:t>
            </a:r>
            <a:endParaRPr lang="zh-CN" altLang="en-US" sz="2800" dirty="0"/>
          </a:p>
          <a:p>
            <a:endParaRPr lang="zh-CN" altLang="en-US" sz="2800" dirty="0"/>
          </a:p>
        </p:txBody>
      </p:sp>
      <p:sp>
        <p:nvSpPr>
          <p:cNvPr id="4" name="Rectangle 5"/>
          <p:cNvSpPr>
            <a:spLocks noGrp="1" noChangeArrowheads="1"/>
          </p:cNvSpPr>
          <p:nvPr>
            <p:ph type="title"/>
          </p:nvPr>
        </p:nvSpPr>
        <p:spPr bwMode="auto">
          <a:xfrm>
            <a:off x="407988" y="235433"/>
            <a:ext cx="822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eaLnBrk="1" hangingPunct="1">
              <a:spcBef>
                <a:spcPct val="20000"/>
              </a:spcBef>
            </a:pPr>
            <a:r>
              <a:rPr lang="zh-CN" altLang="en-US" sz="5400" dirty="0">
                <a:solidFill>
                  <a:schemeClr val="tx2"/>
                </a:solidFill>
                <a:latin typeface="Times New Roman" pitchFamily="18" charset="0"/>
                <a:ea typeface="楷体_GB2312" pitchFamily="49" charset="-122"/>
              </a:rPr>
              <a:t> 诊   断</a:t>
            </a:r>
          </a:p>
        </p:txBody>
      </p:sp>
      <p:sp>
        <p:nvSpPr>
          <p:cNvPr id="5" name="Rectangle 3"/>
          <p:cNvSpPr>
            <a:spLocks noChangeArrowheads="1"/>
          </p:cNvSpPr>
          <p:nvPr/>
        </p:nvSpPr>
        <p:spPr bwMode="gray">
          <a:xfrm>
            <a:off x="539552" y="1098651"/>
            <a:ext cx="28761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2"/>
              </a:buClr>
              <a:buFont typeface="Wingdings" pitchFamily="2" charset="2"/>
              <a:buChar char="u"/>
            </a:pPr>
            <a:r>
              <a:rPr kumimoji="1" lang="en-US" altLang="zh-CN" sz="3200" b="0" dirty="0">
                <a:solidFill>
                  <a:schemeClr val="tx2"/>
                </a:solidFill>
              </a:rPr>
              <a:t>X</a:t>
            </a:r>
            <a:r>
              <a:rPr kumimoji="1" lang="zh-CN" altLang="en-US" sz="3200" b="0" dirty="0">
                <a:solidFill>
                  <a:schemeClr val="tx2"/>
                </a:solidFill>
              </a:rPr>
              <a:t>线片检查：</a:t>
            </a:r>
          </a:p>
        </p:txBody>
      </p:sp>
    </p:spTree>
    <p:extLst>
      <p:ext uri="{BB962C8B-B14F-4D97-AF65-F5344CB8AC3E}">
        <p14:creationId xmlns:p14="http://schemas.microsoft.com/office/powerpoint/2010/main" val="293378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肺隔离症"/>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9552" y="620688"/>
            <a:ext cx="8187056" cy="5400600"/>
          </a:xfrm>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68038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38200" y="5229200"/>
            <a:ext cx="77724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3200" dirty="0" smtClean="0"/>
              <a:t>左下肺隔离症</a:t>
            </a:r>
            <a:endParaRPr lang="zh-CN" altLang="en-US" sz="3200" dirty="0"/>
          </a:p>
        </p:txBody>
      </p:sp>
      <p:pic>
        <p:nvPicPr>
          <p:cNvPr id="5" name="Picture 3" descr="肺隔离症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4186238" cy="449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肺隔离症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57200"/>
            <a:ext cx="318452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46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CT</a:t>
            </a:r>
            <a:r>
              <a:rPr lang="zh-CN" altLang="en-US" dirty="0" smtClean="0"/>
              <a:t>诊断依据</a:t>
            </a:r>
            <a:endParaRPr lang="zh-CN" altLang="en-US" dirty="0"/>
          </a:p>
        </p:txBody>
      </p:sp>
      <p:sp>
        <p:nvSpPr>
          <p:cNvPr id="3" name="内容占位符 2"/>
          <p:cNvSpPr>
            <a:spLocks noGrp="1"/>
          </p:cNvSpPr>
          <p:nvPr>
            <p:ph idx="1"/>
          </p:nvPr>
        </p:nvSpPr>
        <p:spPr/>
        <p:txBody>
          <a:bodyPr>
            <a:normAutofit fontScale="85000" lnSpcReduction="10000"/>
          </a:bodyPr>
          <a:lstStyle/>
          <a:p>
            <a:pPr marL="1079500" indent="-1079500">
              <a:lnSpc>
                <a:spcPct val="150000"/>
              </a:lnSpc>
              <a:buFont typeface="Wingdings" pitchFamily="2" charset="2"/>
              <a:buNone/>
            </a:pPr>
            <a:r>
              <a:rPr lang="zh-CN" altLang="en-US" b="1" dirty="0">
                <a:solidFill>
                  <a:srgbClr val="00FF00"/>
                </a:solidFill>
                <a:latin typeface="黑体" pitchFamily="2" charset="-122"/>
              </a:rPr>
              <a:t>叶内型	</a:t>
            </a:r>
            <a:r>
              <a:rPr lang="zh-CN" altLang="en-US" b="1" dirty="0">
                <a:latin typeface="黑体" pitchFamily="2" charset="-122"/>
              </a:rPr>
              <a:t>  蜂窝状、大小不等含液囊状或软组织密度肿块，少数见钙斑，脓肿形成</a:t>
            </a:r>
          </a:p>
          <a:p>
            <a:pPr marL="1079500" indent="-1079500">
              <a:lnSpc>
                <a:spcPct val="150000"/>
              </a:lnSpc>
              <a:buFont typeface="Wingdings" pitchFamily="2" charset="2"/>
              <a:buNone/>
            </a:pPr>
            <a:r>
              <a:rPr lang="zh-CN" altLang="en-US" b="1" dirty="0">
                <a:solidFill>
                  <a:srgbClr val="00FF00"/>
                </a:solidFill>
                <a:latin typeface="黑体" pitchFamily="2" charset="-122"/>
              </a:rPr>
              <a:t>叶外型</a:t>
            </a:r>
            <a:r>
              <a:rPr lang="zh-CN" altLang="en-US" b="1" dirty="0">
                <a:latin typeface="黑体" pitchFamily="2" charset="-122"/>
              </a:rPr>
              <a:t>  边界清楚、密度均匀软组织肿块，少数见多发</a:t>
            </a:r>
            <a:r>
              <a:rPr lang="zh-CN" altLang="en-US" b="1" dirty="0" smtClean="0">
                <a:latin typeface="黑体" pitchFamily="2" charset="-122"/>
              </a:rPr>
              <a:t>小囊</a:t>
            </a:r>
            <a:endParaRPr lang="en-US" altLang="zh-CN" b="1" dirty="0" smtClean="0">
              <a:latin typeface="黑体" pitchFamily="2" charset="-122"/>
            </a:endParaRPr>
          </a:p>
          <a:p>
            <a:pPr marL="1079500" indent="-1079500">
              <a:lnSpc>
                <a:spcPct val="150000"/>
              </a:lnSpc>
              <a:buNone/>
            </a:pPr>
            <a:r>
              <a:rPr lang="zh-CN" altLang="en-US" b="1" dirty="0">
                <a:solidFill>
                  <a:srgbClr val="00FF00"/>
                </a:solidFill>
                <a:latin typeface="黑体" pitchFamily="2" charset="-122"/>
              </a:rPr>
              <a:t>增强检查</a:t>
            </a:r>
            <a:r>
              <a:rPr lang="zh-CN" altLang="en-US" b="1" dirty="0">
                <a:latin typeface="黑体" pitchFamily="2" charset="-122"/>
              </a:rPr>
              <a:t> 不规则强化，可显示供血动脉和引流静脉</a:t>
            </a:r>
          </a:p>
          <a:p>
            <a:pPr marL="1079500" indent="-1079500">
              <a:lnSpc>
                <a:spcPct val="150000"/>
              </a:lnSpc>
              <a:buFont typeface="Wingdings" pitchFamily="2" charset="2"/>
              <a:buNone/>
            </a:pPr>
            <a:endParaRPr lang="zh-CN" altLang="en-US" b="1" dirty="0">
              <a:latin typeface="黑体" pitchFamily="2" charset="-122"/>
            </a:endParaRPr>
          </a:p>
          <a:p>
            <a:pPr>
              <a:lnSpc>
                <a:spcPct val="80000"/>
              </a:lnSpc>
              <a:buFontTx/>
              <a:buNone/>
            </a:pPr>
            <a:r>
              <a:rPr lang="zh-CN" altLang="en-US" dirty="0"/>
              <a:t/>
            </a:r>
            <a:br>
              <a:rPr lang="zh-CN" altLang="en-US" dirty="0"/>
            </a:br>
            <a:endParaRPr lang="zh-CN" altLang="en-US" dirty="0"/>
          </a:p>
        </p:txBody>
      </p:sp>
    </p:spTree>
    <p:extLst>
      <p:ext uri="{BB962C8B-B14F-4D97-AF65-F5344CB8AC3E}">
        <p14:creationId xmlns:p14="http://schemas.microsoft.com/office/powerpoint/2010/main" val="27472286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1196975"/>
            <a:ext cx="7772400" cy="4899025"/>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120000"/>
              </a:lnSpc>
              <a:buFont typeface="Wingdings" pitchFamily="2" charset="2"/>
              <a:buNone/>
            </a:pPr>
            <a:r>
              <a:rPr lang="en-US" altLang="zh-CN" sz="2800" b="1" smtClean="0">
                <a:solidFill>
                  <a:schemeClr val="hlink"/>
                </a:solidFill>
              </a:rPr>
              <a:t>CT</a:t>
            </a:r>
            <a:r>
              <a:rPr lang="zh-CN" altLang="en-US" sz="2800" b="1" smtClean="0">
                <a:solidFill>
                  <a:schemeClr val="hlink"/>
                </a:solidFill>
              </a:rPr>
              <a:t>检查</a:t>
            </a:r>
            <a:r>
              <a:rPr lang="zh-CN" altLang="en-US" sz="2800" b="1" smtClean="0"/>
              <a:t> </a:t>
            </a:r>
            <a:r>
              <a:rPr lang="zh-CN" altLang="en-US" sz="2800" b="1" smtClean="0">
                <a:solidFill>
                  <a:srgbClr val="FF0066"/>
                </a:solidFill>
              </a:rPr>
              <a:t>：</a:t>
            </a:r>
          </a:p>
          <a:p>
            <a:pPr>
              <a:lnSpc>
                <a:spcPct val="120000"/>
              </a:lnSpc>
              <a:buFont typeface="Wingdings" pitchFamily="2" charset="2"/>
              <a:buNone/>
            </a:pPr>
            <a:r>
              <a:rPr lang="zh-CN" altLang="en-US" sz="2800" b="1" smtClean="0"/>
              <a:t>可较清楚显示病变形态，还可确认异常动脉存在的典型表现。正常肺支气管动脉和静脉束远离或围绕在隔离肺叶外周，偶见钙化。</a:t>
            </a:r>
          </a:p>
          <a:p>
            <a:pPr>
              <a:lnSpc>
                <a:spcPct val="120000"/>
              </a:lnSpc>
              <a:buFont typeface="Wingdings" pitchFamily="2" charset="2"/>
              <a:buNone/>
            </a:pPr>
            <a:r>
              <a:rPr lang="zh-CN" altLang="en-US" sz="2800" b="1" smtClean="0"/>
              <a:t>如与支气管树交通造成感 染，其表现为含气囊肿，有或无液平，周围可见炎性浸润，也可呈囊肿样表现可有气液平。但诊断阳性率并不高。 </a:t>
            </a:r>
            <a:endParaRPr lang="zh-CN" altLang="en-US" sz="2800" b="1" dirty="0"/>
          </a:p>
        </p:txBody>
      </p:sp>
    </p:spTree>
    <p:extLst>
      <p:ext uri="{BB962C8B-B14F-4D97-AF65-F5344CB8AC3E}">
        <p14:creationId xmlns:p14="http://schemas.microsoft.com/office/powerpoint/2010/main" val="418572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隔离肺\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6798157" cy="437521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11560" y="5657671"/>
            <a:ext cx="8208912" cy="1200329"/>
          </a:xfrm>
          <a:prstGeom prst="rect">
            <a:avLst/>
          </a:prstGeom>
        </p:spPr>
        <p:txBody>
          <a:bodyPr wrap="square">
            <a:spAutoFit/>
          </a:bodyPr>
          <a:lstStyle/>
          <a:p>
            <a:r>
              <a:rPr lang="en-US" altLang="zh-CN" dirty="0"/>
              <a:t>A 48-year-old Korean female patient presented with </a:t>
            </a:r>
            <a:r>
              <a:rPr lang="en-US" altLang="zh-CN" dirty="0" smtClean="0"/>
              <a:t>an abnormal </a:t>
            </a:r>
            <a:r>
              <a:rPr lang="en-US" altLang="zh-CN" dirty="0"/>
              <a:t>mass lesion that was detected by </a:t>
            </a:r>
            <a:r>
              <a:rPr lang="en-US" altLang="zh-CN" dirty="0" smtClean="0"/>
              <a:t>abdominal computed </a:t>
            </a:r>
            <a:r>
              <a:rPr lang="en-US" altLang="zh-CN" dirty="0"/>
              <a:t>tomography in a visit to our hospital. </a:t>
            </a:r>
            <a:endParaRPr lang="en-US" altLang="zh-CN" dirty="0" smtClean="0"/>
          </a:p>
          <a:p>
            <a:r>
              <a:rPr lang="en-US" altLang="zh-CN" dirty="0" smtClean="0"/>
              <a:t>She had experienced </a:t>
            </a:r>
            <a:r>
              <a:rPr lang="en-US" altLang="zh-CN" dirty="0"/>
              <a:t>intermittent abdominal pain for </a:t>
            </a:r>
            <a:r>
              <a:rPr lang="en-US" altLang="zh-CN" dirty="0" smtClean="0"/>
              <a:t>several months</a:t>
            </a:r>
            <a:r>
              <a:rPr lang="en-US" altLang="zh-CN" dirty="0"/>
              <a:t>. </a:t>
            </a:r>
            <a:endParaRPr lang="en-US" altLang="zh-CN" dirty="0" smtClean="0"/>
          </a:p>
          <a:p>
            <a:r>
              <a:rPr lang="en-US" altLang="zh-CN" dirty="0" smtClean="0"/>
              <a:t>She </a:t>
            </a:r>
            <a:r>
              <a:rPr lang="en-US" altLang="zh-CN" dirty="0"/>
              <a:t>had </a:t>
            </a:r>
            <a:r>
              <a:rPr lang="en-US" altLang="zh-CN" dirty="0" smtClean="0"/>
              <a:t>no other </a:t>
            </a:r>
            <a:r>
              <a:rPr lang="en-US" altLang="zh-CN" dirty="0"/>
              <a:t>specific past medical </a:t>
            </a:r>
            <a:r>
              <a:rPr lang="en-US" altLang="zh-CN" dirty="0" smtClean="0"/>
              <a:t>history and </a:t>
            </a:r>
            <a:r>
              <a:rPr lang="en-US" altLang="zh-CN" dirty="0"/>
              <a:t>no history of trauma. </a:t>
            </a:r>
            <a:endParaRPr lang="zh-CN" altLang="en-US" dirty="0"/>
          </a:p>
        </p:txBody>
      </p:sp>
      <p:sp>
        <p:nvSpPr>
          <p:cNvPr id="2" name="文本框 1"/>
          <p:cNvSpPr txBox="1"/>
          <p:nvPr/>
        </p:nvSpPr>
        <p:spPr>
          <a:xfrm>
            <a:off x="3563888" y="260648"/>
            <a:ext cx="4104456" cy="830997"/>
          </a:xfrm>
          <a:prstGeom prst="rect">
            <a:avLst/>
          </a:prstGeom>
          <a:noFill/>
        </p:spPr>
        <p:txBody>
          <a:bodyPr wrap="square" rtlCol="0">
            <a:spAutoFit/>
          </a:bodyPr>
          <a:lstStyle/>
          <a:p>
            <a:r>
              <a:rPr kumimoji="1" lang="en-US" altLang="zh-CN" sz="4800" dirty="0" smtClean="0"/>
              <a:t>Case</a:t>
            </a:r>
            <a:endParaRPr kumimoji="1" lang="zh-CN" altLang="en-US" sz="4800" dirty="0"/>
          </a:p>
        </p:txBody>
      </p:sp>
    </p:spTree>
    <p:extLst>
      <p:ext uri="{BB962C8B-B14F-4D97-AF65-F5344CB8AC3E}">
        <p14:creationId xmlns:p14="http://schemas.microsoft.com/office/powerpoint/2010/main" val="7447150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p:cNvSpPr>
            <a:spLocks noGrp="1"/>
          </p:cNvSpPr>
          <p:nvPr>
            <p:ph type="dt" sz="half" idx="10"/>
          </p:nvPr>
        </p:nvSpPr>
        <p:spPr/>
        <p:txBody>
          <a:bodyPr/>
          <a:lstStyle/>
          <a:p>
            <a:fld id="{D8E24349-B13E-498C-8CC8-67A9D44A7F76}" type="datetime8">
              <a:rPr lang="zh-CN" altLang="en-US"/>
              <a:pPr/>
              <a:t>14-11-25 20:00</a:t>
            </a:fld>
            <a:endParaRPr lang="en-US" altLang="zh-CN"/>
          </a:p>
        </p:txBody>
      </p:sp>
      <p:sp>
        <p:nvSpPr>
          <p:cNvPr id="10" name="灯片编号占位符 4"/>
          <p:cNvSpPr>
            <a:spLocks noGrp="1"/>
          </p:cNvSpPr>
          <p:nvPr>
            <p:ph type="sldNum" sz="quarter" idx="11"/>
          </p:nvPr>
        </p:nvSpPr>
        <p:spPr/>
        <p:txBody>
          <a:bodyPr/>
          <a:lstStyle/>
          <a:p>
            <a:fld id="{CEC96A47-0668-497E-AB9A-A23A859D0D9C}" type="slidenum">
              <a:rPr lang="zh-CN" altLang="en-US"/>
              <a:pPr/>
              <a:t>20</a:t>
            </a:fld>
            <a:endParaRPr lang="en-US" altLang="zh-CN"/>
          </a:p>
        </p:txBody>
      </p:sp>
      <p:sp>
        <p:nvSpPr>
          <p:cNvPr id="316418" name="Rectangle 2"/>
          <p:cNvSpPr>
            <a:spLocks noGrp="1" noChangeArrowheads="1"/>
          </p:cNvSpPr>
          <p:nvPr>
            <p:ph type="title"/>
          </p:nvPr>
        </p:nvSpPr>
        <p:spPr/>
        <p:txBody>
          <a:bodyPr/>
          <a:lstStyle/>
          <a:p>
            <a:endParaRPr lang="zh-CN" altLang="en-US"/>
          </a:p>
        </p:txBody>
      </p:sp>
      <p:sp>
        <p:nvSpPr>
          <p:cNvPr id="316419" name="Rectangle 3"/>
          <p:cNvSpPr>
            <a:spLocks noGrp="1" noChangeArrowheads="1"/>
          </p:cNvSpPr>
          <p:nvPr>
            <p:ph type="body" idx="1"/>
          </p:nvPr>
        </p:nvSpPr>
        <p:spPr/>
        <p:txBody>
          <a:bodyPr/>
          <a:lstStyle/>
          <a:p>
            <a:endParaRPr lang="zh-CN" altLang="en-US"/>
          </a:p>
        </p:txBody>
      </p:sp>
      <p:pic>
        <p:nvPicPr>
          <p:cNvPr id="316420"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620713"/>
            <a:ext cx="2987675" cy="2087562"/>
          </a:xfrm>
          <a:prstGeom prst="rect">
            <a:avLst/>
          </a:prstGeom>
          <a:noFill/>
          <a:extLst>
            <a:ext uri="{909E8E84-426E-40dd-AFC4-6F175D3DCCD1}">
              <a14:hiddenFill xmlns:a14="http://schemas.microsoft.com/office/drawing/2010/main">
                <a:solidFill>
                  <a:srgbClr val="FFFFFF"/>
                </a:solidFill>
              </a14:hiddenFill>
            </a:ext>
          </a:extLst>
        </p:spPr>
      </p:pic>
      <p:pic>
        <p:nvPicPr>
          <p:cNvPr id="316421"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620713"/>
            <a:ext cx="2987675" cy="2087562"/>
          </a:xfrm>
          <a:prstGeom prst="rect">
            <a:avLst/>
          </a:prstGeom>
          <a:noFill/>
          <a:extLst>
            <a:ext uri="{909E8E84-426E-40dd-AFC4-6F175D3DCCD1}">
              <a14:hiddenFill xmlns:a14="http://schemas.microsoft.com/office/drawing/2010/main">
                <a:solidFill>
                  <a:srgbClr val="FFFFFF"/>
                </a:solidFill>
              </a14:hiddenFill>
            </a:ext>
          </a:extLst>
        </p:spPr>
      </p:pic>
      <p:pic>
        <p:nvPicPr>
          <p:cNvPr id="316422" name="Picture 6"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620713"/>
            <a:ext cx="2987675" cy="2087562"/>
          </a:xfrm>
          <a:prstGeom prst="rect">
            <a:avLst/>
          </a:prstGeom>
          <a:noFill/>
          <a:extLst>
            <a:ext uri="{909E8E84-426E-40dd-AFC4-6F175D3DCCD1}">
              <a14:hiddenFill xmlns:a14="http://schemas.microsoft.com/office/drawing/2010/main">
                <a:solidFill>
                  <a:srgbClr val="FFFFFF"/>
                </a:solidFill>
              </a14:hiddenFill>
            </a:ext>
          </a:extLst>
        </p:spPr>
      </p:pic>
      <p:pic>
        <p:nvPicPr>
          <p:cNvPr id="316423" name="Picture 7"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852738"/>
            <a:ext cx="3810000" cy="2232025"/>
          </a:xfrm>
          <a:prstGeom prst="rect">
            <a:avLst/>
          </a:prstGeom>
          <a:noFill/>
          <a:extLst>
            <a:ext uri="{909E8E84-426E-40dd-AFC4-6F175D3DCCD1}">
              <a14:hiddenFill xmlns:a14="http://schemas.microsoft.com/office/drawing/2010/main">
                <a:solidFill>
                  <a:srgbClr val="FFFFFF"/>
                </a:solidFill>
              </a14:hiddenFill>
            </a:ext>
          </a:extLst>
        </p:spPr>
      </p:pic>
      <p:pic>
        <p:nvPicPr>
          <p:cNvPr id="316424" name="Picture 8"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852738"/>
            <a:ext cx="3733800" cy="223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609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期占位符 3"/>
          <p:cNvSpPr>
            <a:spLocks noGrp="1"/>
          </p:cNvSpPr>
          <p:nvPr>
            <p:ph type="dt" sz="half" idx="10"/>
          </p:nvPr>
        </p:nvSpPr>
        <p:spPr/>
        <p:txBody>
          <a:bodyPr/>
          <a:lstStyle/>
          <a:p>
            <a:fld id="{E4E76837-9727-4FEC-925E-699088ACD239}" type="datetime8">
              <a:rPr lang="zh-CN" altLang="en-US"/>
              <a:pPr/>
              <a:t>14-11-25 20:00</a:t>
            </a:fld>
            <a:endParaRPr lang="en-US" altLang="zh-CN"/>
          </a:p>
        </p:txBody>
      </p:sp>
      <p:sp>
        <p:nvSpPr>
          <p:cNvPr id="10" name="灯片编号占位符 4"/>
          <p:cNvSpPr>
            <a:spLocks noGrp="1"/>
          </p:cNvSpPr>
          <p:nvPr>
            <p:ph type="sldNum" sz="quarter" idx="11"/>
          </p:nvPr>
        </p:nvSpPr>
        <p:spPr/>
        <p:txBody>
          <a:bodyPr/>
          <a:lstStyle/>
          <a:p>
            <a:fld id="{53FA667C-90CF-49AA-B2A7-E7EC031E6D5A}" type="slidenum">
              <a:rPr lang="zh-CN" altLang="en-US"/>
              <a:pPr/>
              <a:t>21</a:t>
            </a:fld>
            <a:endParaRPr lang="en-US" altLang="zh-CN"/>
          </a:p>
        </p:txBody>
      </p:sp>
      <p:sp>
        <p:nvSpPr>
          <p:cNvPr id="317442" name="Rectangle 2"/>
          <p:cNvSpPr>
            <a:spLocks noGrp="1" noChangeArrowheads="1"/>
          </p:cNvSpPr>
          <p:nvPr>
            <p:ph type="title"/>
          </p:nvPr>
        </p:nvSpPr>
        <p:spPr/>
        <p:txBody>
          <a:bodyPr/>
          <a:lstStyle/>
          <a:p>
            <a:endParaRPr lang="zh-CN" altLang="en-US"/>
          </a:p>
        </p:txBody>
      </p:sp>
      <p:sp>
        <p:nvSpPr>
          <p:cNvPr id="317443" name="Rectangle 3"/>
          <p:cNvSpPr>
            <a:spLocks noGrp="1" noChangeArrowheads="1"/>
          </p:cNvSpPr>
          <p:nvPr>
            <p:ph type="body" idx="1"/>
          </p:nvPr>
        </p:nvSpPr>
        <p:spPr/>
        <p:txBody>
          <a:bodyPr/>
          <a:lstStyle/>
          <a:p>
            <a:endParaRPr lang="zh-CN" altLang="en-US"/>
          </a:p>
        </p:txBody>
      </p:sp>
      <p:pic>
        <p:nvPicPr>
          <p:cNvPr id="317444"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620713"/>
            <a:ext cx="3067050" cy="2232025"/>
          </a:xfrm>
          <a:prstGeom prst="rect">
            <a:avLst/>
          </a:prstGeom>
          <a:noFill/>
          <a:extLst>
            <a:ext uri="{909E8E84-426E-40dd-AFC4-6F175D3DCCD1}">
              <a14:hiddenFill xmlns:a14="http://schemas.microsoft.com/office/drawing/2010/main">
                <a:solidFill>
                  <a:srgbClr val="FFFFFF"/>
                </a:solidFill>
              </a14:hiddenFill>
            </a:ext>
          </a:extLst>
        </p:spPr>
      </p:pic>
      <p:pic>
        <p:nvPicPr>
          <p:cNvPr id="317445"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620713"/>
            <a:ext cx="3089275" cy="2232025"/>
          </a:xfrm>
          <a:prstGeom prst="rect">
            <a:avLst/>
          </a:prstGeom>
          <a:noFill/>
          <a:extLst>
            <a:ext uri="{909E8E84-426E-40dd-AFC4-6F175D3DCCD1}">
              <a14:hiddenFill xmlns:a14="http://schemas.microsoft.com/office/drawing/2010/main">
                <a:solidFill>
                  <a:srgbClr val="FFFFFF"/>
                </a:solidFill>
              </a14:hiddenFill>
            </a:ext>
          </a:extLst>
        </p:spPr>
      </p:pic>
      <p:pic>
        <p:nvPicPr>
          <p:cNvPr id="317446" name="Picture 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620713"/>
            <a:ext cx="2987675" cy="2232025"/>
          </a:xfrm>
          <a:prstGeom prst="rect">
            <a:avLst/>
          </a:prstGeom>
          <a:noFill/>
          <a:extLst>
            <a:ext uri="{909E8E84-426E-40dd-AFC4-6F175D3DCCD1}">
              <a14:hiddenFill xmlns:a14="http://schemas.microsoft.com/office/drawing/2010/main">
                <a:solidFill>
                  <a:srgbClr val="FFFFFF"/>
                </a:solidFill>
              </a14:hiddenFill>
            </a:ext>
          </a:extLst>
        </p:spPr>
      </p:pic>
      <p:pic>
        <p:nvPicPr>
          <p:cNvPr id="317447" name="Picture 7"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997200"/>
            <a:ext cx="373380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317448" name="Picture 8"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5175" y="2997200"/>
            <a:ext cx="3810000" cy="237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0459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3"/>
          <p:cNvSpPr>
            <a:spLocks noGrp="1"/>
          </p:cNvSpPr>
          <p:nvPr>
            <p:ph type="dt" sz="half" idx="10"/>
          </p:nvPr>
        </p:nvSpPr>
        <p:spPr/>
        <p:txBody>
          <a:bodyPr/>
          <a:lstStyle/>
          <a:p>
            <a:fld id="{725E1452-F83A-414D-A0B1-14A999D45635}" type="datetime8">
              <a:rPr lang="zh-CN" altLang="en-US"/>
              <a:pPr/>
              <a:t>14-11-25 20:00</a:t>
            </a:fld>
            <a:endParaRPr lang="en-US" altLang="zh-CN"/>
          </a:p>
        </p:txBody>
      </p:sp>
      <p:sp>
        <p:nvSpPr>
          <p:cNvPr id="12" name="灯片编号占位符 4"/>
          <p:cNvSpPr>
            <a:spLocks noGrp="1"/>
          </p:cNvSpPr>
          <p:nvPr>
            <p:ph type="sldNum" sz="quarter" idx="11"/>
          </p:nvPr>
        </p:nvSpPr>
        <p:spPr/>
        <p:txBody>
          <a:bodyPr/>
          <a:lstStyle/>
          <a:p>
            <a:fld id="{B49FC3BB-2EF1-4A49-80E6-A6C3289B650B}" type="slidenum">
              <a:rPr lang="zh-CN" altLang="en-US"/>
              <a:pPr/>
              <a:t>22</a:t>
            </a:fld>
            <a:endParaRPr lang="en-US" altLang="zh-CN"/>
          </a:p>
        </p:txBody>
      </p:sp>
      <p:sp>
        <p:nvSpPr>
          <p:cNvPr id="318466" name="Rectangle 2"/>
          <p:cNvSpPr>
            <a:spLocks noGrp="1" noChangeArrowheads="1"/>
          </p:cNvSpPr>
          <p:nvPr>
            <p:ph type="title"/>
          </p:nvPr>
        </p:nvSpPr>
        <p:spPr/>
        <p:txBody>
          <a:bodyPr/>
          <a:lstStyle/>
          <a:p>
            <a:endParaRPr lang="zh-CN" altLang="en-US"/>
          </a:p>
        </p:txBody>
      </p:sp>
      <p:sp>
        <p:nvSpPr>
          <p:cNvPr id="318467" name="Rectangle 3"/>
          <p:cNvSpPr>
            <a:spLocks noGrp="1" noChangeArrowheads="1"/>
          </p:cNvSpPr>
          <p:nvPr>
            <p:ph type="body" idx="1"/>
          </p:nvPr>
        </p:nvSpPr>
        <p:spPr/>
        <p:txBody>
          <a:bodyPr/>
          <a:lstStyle/>
          <a:p>
            <a:endParaRPr lang="zh-CN" altLang="en-US"/>
          </a:p>
        </p:txBody>
      </p:sp>
      <p:grpSp>
        <p:nvGrpSpPr>
          <p:cNvPr id="318474" name="Group 10"/>
          <p:cNvGrpSpPr>
            <a:grpSpLocks/>
          </p:cNvGrpSpPr>
          <p:nvPr/>
        </p:nvGrpSpPr>
        <p:grpSpPr bwMode="auto">
          <a:xfrm>
            <a:off x="34925" y="836613"/>
            <a:ext cx="9124950" cy="4679950"/>
            <a:chOff x="22" y="527"/>
            <a:chExt cx="5748" cy="2948"/>
          </a:xfrm>
        </p:grpSpPr>
        <p:pic>
          <p:nvPicPr>
            <p:cNvPr id="318468" name="Picture 4"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527"/>
              <a:ext cx="1879" cy="1406"/>
            </a:xfrm>
            <a:prstGeom prst="rect">
              <a:avLst/>
            </a:prstGeom>
            <a:noFill/>
            <a:extLst>
              <a:ext uri="{909E8E84-426E-40dd-AFC4-6F175D3DCCD1}">
                <a14:hiddenFill xmlns:a14="http://schemas.microsoft.com/office/drawing/2010/main">
                  <a:solidFill>
                    <a:srgbClr val="FFFFFF"/>
                  </a:solidFill>
                </a14:hiddenFill>
              </a:ext>
            </a:extLst>
          </p:spPr>
        </p:pic>
        <p:pic>
          <p:nvPicPr>
            <p:cNvPr id="318469" name="Picture 5"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 y="527"/>
              <a:ext cx="1946" cy="1406"/>
            </a:xfrm>
            <a:prstGeom prst="rect">
              <a:avLst/>
            </a:prstGeom>
            <a:noFill/>
            <a:extLst>
              <a:ext uri="{909E8E84-426E-40dd-AFC4-6F175D3DCCD1}">
                <a14:hiddenFill xmlns:a14="http://schemas.microsoft.com/office/drawing/2010/main">
                  <a:solidFill>
                    <a:srgbClr val="FFFFFF"/>
                  </a:solidFill>
                </a14:hiddenFill>
              </a:ext>
            </a:extLst>
          </p:spPr>
        </p:pic>
        <p:pic>
          <p:nvPicPr>
            <p:cNvPr id="318470" name="Picture 6"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 y="527"/>
              <a:ext cx="1837" cy="1406"/>
            </a:xfrm>
            <a:prstGeom prst="rect">
              <a:avLst/>
            </a:prstGeom>
            <a:noFill/>
            <a:extLst>
              <a:ext uri="{909E8E84-426E-40dd-AFC4-6F175D3DCCD1}">
                <a14:hiddenFill xmlns:a14="http://schemas.microsoft.com/office/drawing/2010/main">
                  <a:solidFill>
                    <a:srgbClr val="FFFFFF"/>
                  </a:solidFill>
                </a14:hiddenFill>
              </a:ext>
            </a:extLst>
          </p:spPr>
        </p:pic>
        <p:pic>
          <p:nvPicPr>
            <p:cNvPr id="318471" name="Picture 7"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 y="2069"/>
              <a:ext cx="1943" cy="1406"/>
            </a:xfrm>
            <a:prstGeom prst="rect">
              <a:avLst/>
            </a:prstGeom>
            <a:noFill/>
            <a:extLst>
              <a:ext uri="{909E8E84-426E-40dd-AFC4-6F175D3DCCD1}">
                <a14:hiddenFill xmlns:a14="http://schemas.microsoft.com/office/drawing/2010/main">
                  <a:solidFill>
                    <a:srgbClr val="FFFFFF"/>
                  </a:solidFill>
                </a14:hiddenFill>
              </a:ext>
            </a:extLst>
          </p:spPr>
        </p:pic>
        <p:pic>
          <p:nvPicPr>
            <p:cNvPr id="318472" name="Picture 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0" y="2069"/>
              <a:ext cx="1942" cy="1406"/>
            </a:xfrm>
            <a:prstGeom prst="rect">
              <a:avLst/>
            </a:prstGeom>
            <a:noFill/>
            <a:extLst>
              <a:ext uri="{909E8E84-426E-40dd-AFC4-6F175D3DCCD1}">
                <a14:hiddenFill xmlns:a14="http://schemas.microsoft.com/office/drawing/2010/main">
                  <a:solidFill>
                    <a:srgbClr val="FFFFFF"/>
                  </a:solidFill>
                </a14:hiddenFill>
              </a:ext>
            </a:extLst>
          </p:spPr>
        </p:pic>
        <p:pic>
          <p:nvPicPr>
            <p:cNvPr id="318473" name="Picture 9"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0" y="2069"/>
              <a:ext cx="1870" cy="14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25274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3"/>
          <p:cNvSpPr>
            <a:spLocks noGrp="1"/>
          </p:cNvSpPr>
          <p:nvPr>
            <p:ph type="dt" sz="half" idx="10"/>
          </p:nvPr>
        </p:nvSpPr>
        <p:spPr/>
        <p:txBody>
          <a:bodyPr/>
          <a:lstStyle/>
          <a:p>
            <a:fld id="{52F745FA-4072-48BC-B50F-7DEA8E0C1D41}" type="datetime8">
              <a:rPr lang="zh-CN" altLang="en-US"/>
              <a:pPr/>
              <a:t>14-11-25 20:00</a:t>
            </a:fld>
            <a:endParaRPr lang="en-US" altLang="zh-CN"/>
          </a:p>
        </p:txBody>
      </p:sp>
      <p:sp>
        <p:nvSpPr>
          <p:cNvPr id="8" name="灯片编号占位符 4"/>
          <p:cNvSpPr>
            <a:spLocks noGrp="1"/>
          </p:cNvSpPr>
          <p:nvPr>
            <p:ph type="sldNum" sz="quarter" idx="11"/>
          </p:nvPr>
        </p:nvSpPr>
        <p:spPr/>
        <p:txBody>
          <a:bodyPr/>
          <a:lstStyle/>
          <a:p>
            <a:fld id="{9469660F-158E-4AFF-A893-79B78DB52AA8}" type="slidenum">
              <a:rPr lang="zh-CN" altLang="en-US"/>
              <a:pPr/>
              <a:t>23</a:t>
            </a:fld>
            <a:endParaRPr lang="en-US" altLang="zh-CN"/>
          </a:p>
        </p:txBody>
      </p:sp>
      <p:sp>
        <p:nvSpPr>
          <p:cNvPr id="319490" name="Rectangle 2"/>
          <p:cNvSpPr>
            <a:spLocks noGrp="1" noChangeArrowheads="1"/>
          </p:cNvSpPr>
          <p:nvPr>
            <p:ph type="title"/>
          </p:nvPr>
        </p:nvSpPr>
        <p:spPr/>
        <p:txBody>
          <a:bodyPr/>
          <a:lstStyle/>
          <a:p>
            <a:endParaRPr lang="zh-CN" altLang="en-US"/>
          </a:p>
        </p:txBody>
      </p:sp>
      <p:sp>
        <p:nvSpPr>
          <p:cNvPr id="319491" name="Rectangle 3"/>
          <p:cNvSpPr>
            <a:spLocks noGrp="1" noChangeArrowheads="1"/>
          </p:cNvSpPr>
          <p:nvPr>
            <p:ph type="body" idx="1"/>
          </p:nvPr>
        </p:nvSpPr>
        <p:spPr/>
        <p:txBody>
          <a:bodyPr/>
          <a:lstStyle/>
          <a:p>
            <a:endParaRPr lang="zh-CN" altLang="en-US"/>
          </a:p>
        </p:txBody>
      </p:sp>
      <p:pic>
        <p:nvPicPr>
          <p:cNvPr id="319492"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 y="44450"/>
            <a:ext cx="4006850" cy="33623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19493" name="Picture 5"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 y="3433763"/>
            <a:ext cx="3995738" cy="34290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19494" name="Picture 6"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26988"/>
            <a:ext cx="4929187" cy="6831012"/>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7390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26880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0438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日期占位符 3"/>
          <p:cNvSpPr>
            <a:spLocks noGrp="1"/>
          </p:cNvSpPr>
          <p:nvPr>
            <p:ph type="dt" sz="half" idx="10"/>
          </p:nvPr>
        </p:nvSpPr>
        <p:spPr/>
        <p:txBody>
          <a:bodyPr/>
          <a:lstStyle/>
          <a:p>
            <a:fld id="{D2194C0B-1D6E-4A24-80F1-4DB8F00C1025}" type="datetime8">
              <a:rPr lang="zh-CN" altLang="en-US"/>
              <a:pPr/>
              <a:t>14-11-25 20:00</a:t>
            </a:fld>
            <a:endParaRPr lang="en-US" altLang="zh-CN"/>
          </a:p>
        </p:txBody>
      </p:sp>
      <p:sp>
        <p:nvSpPr>
          <p:cNvPr id="9" name="灯片编号占位符 4"/>
          <p:cNvSpPr>
            <a:spLocks noGrp="1"/>
          </p:cNvSpPr>
          <p:nvPr>
            <p:ph type="sldNum" sz="quarter" idx="11"/>
          </p:nvPr>
        </p:nvSpPr>
        <p:spPr/>
        <p:txBody>
          <a:bodyPr/>
          <a:lstStyle/>
          <a:p>
            <a:fld id="{B5D39B77-3BD7-4454-A7D7-D00D2A18ED56}" type="slidenum">
              <a:rPr lang="zh-CN" altLang="en-US"/>
              <a:pPr/>
              <a:t>25</a:t>
            </a:fld>
            <a:endParaRPr lang="en-US" altLang="zh-CN"/>
          </a:p>
        </p:txBody>
      </p:sp>
      <p:sp>
        <p:nvSpPr>
          <p:cNvPr id="326658" name="Rectangle 2"/>
          <p:cNvSpPr>
            <a:spLocks noGrp="1" noChangeArrowheads="1"/>
          </p:cNvSpPr>
          <p:nvPr>
            <p:ph type="title"/>
          </p:nvPr>
        </p:nvSpPr>
        <p:spPr/>
        <p:txBody>
          <a:bodyPr/>
          <a:lstStyle/>
          <a:p>
            <a:endParaRPr lang="zh-CN" altLang="en-US"/>
          </a:p>
        </p:txBody>
      </p:sp>
      <p:sp>
        <p:nvSpPr>
          <p:cNvPr id="326659" name="Rectangle 3"/>
          <p:cNvSpPr>
            <a:spLocks noGrp="1" noChangeArrowheads="1"/>
          </p:cNvSpPr>
          <p:nvPr>
            <p:ph type="body" idx="1"/>
          </p:nvPr>
        </p:nvSpPr>
        <p:spPr/>
        <p:txBody>
          <a:bodyPr/>
          <a:lstStyle/>
          <a:p>
            <a:endParaRPr lang="zh-CN" altLang="en-US"/>
          </a:p>
        </p:txBody>
      </p:sp>
      <p:pic>
        <p:nvPicPr>
          <p:cNvPr id="326660" name="Picture 4" descr="20110410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26661" name="Picture 5" descr="20110410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953000" cy="3713163"/>
          </a:xfrm>
          <a:prstGeom prst="rect">
            <a:avLst/>
          </a:prstGeom>
          <a:noFill/>
          <a:extLst>
            <a:ext uri="{909E8E84-426E-40dd-AFC4-6F175D3DCCD1}">
              <a14:hiddenFill xmlns:a14="http://schemas.microsoft.com/office/drawing/2010/main">
                <a:solidFill>
                  <a:srgbClr val="FFFFFF"/>
                </a:solidFill>
              </a14:hiddenFill>
            </a:ext>
          </a:extLst>
        </p:spPr>
      </p:pic>
      <p:pic>
        <p:nvPicPr>
          <p:cNvPr id="326662" name="Picture 6" descr="20110410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71850"/>
            <a:ext cx="46482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326663" name="Picture 7" descr="201104100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71850"/>
            <a:ext cx="47244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427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占位符 3"/>
          <p:cNvSpPr>
            <a:spLocks noGrp="1"/>
          </p:cNvSpPr>
          <p:nvPr>
            <p:ph type="dt" sz="half" idx="10"/>
          </p:nvPr>
        </p:nvSpPr>
        <p:spPr/>
        <p:txBody>
          <a:bodyPr/>
          <a:lstStyle/>
          <a:p>
            <a:fld id="{36396D62-3E25-42FB-93D1-0E496C362CFB}" type="datetime8">
              <a:rPr lang="zh-CN" altLang="en-US"/>
              <a:pPr/>
              <a:t>14-11-25 20:00</a:t>
            </a:fld>
            <a:endParaRPr lang="en-US" altLang="zh-CN"/>
          </a:p>
        </p:txBody>
      </p:sp>
      <p:sp>
        <p:nvSpPr>
          <p:cNvPr id="6" name="灯片编号占位符 4"/>
          <p:cNvSpPr>
            <a:spLocks noGrp="1"/>
          </p:cNvSpPr>
          <p:nvPr>
            <p:ph type="sldNum" sz="quarter" idx="11"/>
          </p:nvPr>
        </p:nvSpPr>
        <p:spPr/>
        <p:txBody>
          <a:bodyPr/>
          <a:lstStyle/>
          <a:p>
            <a:fld id="{A59996F0-9E2E-402E-9732-1800576DA567}" type="slidenum">
              <a:rPr lang="zh-CN" altLang="en-US"/>
              <a:pPr/>
              <a:t>26</a:t>
            </a:fld>
            <a:endParaRPr lang="en-US" altLang="zh-CN"/>
          </a:p>
        </p:txBody>
      </p:sp>
      <p:sp>
        <p:nvSpPr>
          <p:cNvPr id="302084" name="Rectangle 4"/>
          <p:cNvSpPr>
            <a:spLocks noGrp="1" noChangeArrowheads="1"/>
          </p:cNvSpPr>
          <p:nvPr>
            <p:ph type="body" idx="1"/>
          </p:nvPr>
        </p:nvSpPr>
        <p:spPr>
          <a:xfrm>
            <a:off x="-75401" y="1700808"/>
            <a:ext cx="8888401" cy="4679950"/>
          </a:xfrm>
        </p:spPr>
        <p:txBody>
          <a:bodyPr/>
          <a:lstStyle/>
          <a:p>
            <a:pPr marL="1257300" indent="-1257300">
              <a:lnSpc>
                <a:spcPct val="170000"/>
              </a:lnSpc>
              <a:buFont typeface="Wingdings" pitchFamily="2" charset="2"/>
              <a:buNone/>
            </a:pPr>
            <a:r>
              <a:rPr lang="zh-CN" altLang="en-US" sz="2800" b="1" dirty="0" smtClean="0">
                <a:latin typeface="黑体" pitchFamily="2" charset="-122"/>
              </a:rPr>
              <a:t>       边界</a:t>
            </a:r>
            <a:r>
              <a:rPr lang="zh-CN" altLang="en-US" sz="2800" b="1" dirty="0">
                <a:latin typeface="黑体" pitchFamily="2" charset="-122"/>
              </a:rPr>
              <a:t>清楚，囊性区长</a:t>
            </a:r>
            <a:r>
              <a:rPr lang="en-US" altLang="zh-CN" sz="2800" b="1" dirty="0">
                <a:latin typeface="黑体" pitchFamily="2" charset="-122"/>
              </a:rPr>
              <a:t>T</a:t>
            </a:r>
            <a:r>
              <a:rPr lang="en-US" altLang="zh-CN" sz="2800" b="1" baseline="-25000" dirty="0">
                <a:latin typeface="黑体" pitchFamily="2" charset="-122"/>
              </a:rPr>
              <a:t>1</a:t>
            </a:r>
            <a:r>
              <a:rPr lang="zh-CN" altLang="en-US" sz="2800" b="1" dirty="0">
                <a:latin typeface="黑体" pitchFamily="2" charset="-122"/>
              </a:rPr>
              <a:t>、长</a:t>
            </a:r>
            <a:r>
              <a:rPr lang="en-US" altLang="zh-CN" sz="2800" b="1" dirty="0">
                <a:latin typeface="黑体" pitchFamily="2" charset="-122"/>
              </a:rPr>
              <a:t>T</a:t>
            </a:r>
            <a:r>
              <a:rPr lang="en-US" altLang="zh-CN" sz="2800" b="1" baseline="-25000" dirty="0">
                <a:latin typeface="黑体" pitchFamily="2" charset="-122"/>
              </a:rPr>
              <a:t>2</a:t>
            </a:r>
            <a:r>
              <a:rPr lang="zh-CN" altLang="en-US" sz="2800" b="1" dirty="0">
                <a:latin typeface="黑体" pitchFamily="2" charset="-122"/>
              </a:rPr>
              <a:t>信号，实性中等</a:t>
            </a:r>
            <a:r>
              <a:rPr lang="en-US" altLang="zh-CN" sz="2800" b="1" dirty="0">
                <a:latin typeface="黑体" pitchFamily="2" charset="-122"/>
              </a:rPr>
              <a:t>T</a:t>
            </a:r>
            <a:r>
              <a:rPr lang="en-US" altLang="zh-CN" sz="2800" b="1" baseline="-25000" dirty="0">
                <a:latin typeface="黑体" pitchFamily="2" charset="-122"/>
              </a:rPr>
              <a:t>1</a:t>
            </a:r>
            <a:r>
              <a:rPr lang="zh-CN" altLang="en-US" sz="2800" b="1" dirty="0">
                <a:latin typeface="黑体" pitchFamily="2" charset="-122"/>
              </a:rPr>
              <a:t>、</a:t>
            </a:r>
            <a:r>
              <a:rPr lang="zh-CN" altLang="en-US" sz="2800" b="1" dirty="0" smtClean="0">
                <a:latin typeface="黑体" pitchFamily="2" charset="-122"/>
              </a:rPr>
              <a:t>长</a:t>
            </a:r>
            <a:r>
              <a:rPr lang="en-US" altLang="zh-CN" sz="2800" b="1" dirty="0" smtClean="0">
                <a:latin typeface="黑体" pitchFamily="2" charset="-122"/>
              </a:rPr>
              <a:t>T</a:t>
            </a:r>
            <a:r>
              <a:rPr lang="en-US" altLang="zh-CN" sz="2800" b="1" baseline="-25000" dirty="0" smtClean="0">
                <a:latin typeface="黑体" pitchFamily="2" charset="-122"/>
              </a:rPr>
              <a:t>2</a:t>
            </a:r>
            <a:r>
              <a:rPr lang="zh-CN" altLang="en-US" sz="2800" b="1" dirty="0">
                <a:latin typeface="黑体" pitchFamily="2" charset="-122"/>
              </a:rPr>
              <a:t>信号，均匀</a:t>
            </a:r>
            <a:r>
              <a:rPr lang="en-US" altLang="zh-CN" sz="2800" b="1" dirty="0">
                <a:latin typeface="黑体" pitchFamily="2" charset="-122"/>
              </a:rPr>
              <a:t>/</a:t>
            </a:r>
            <a:r>
              <a:rPr lang="zh-CN" altLang="en-US" sz="2800" b="1" dirty="0">
                <a:latin typeface="黑体" pitchFamily="2" charset="-122"/>
              </a:rPr>
              <a:t>不均匀；多平面成像有助于显示解剖关系、供血动脉和引流静脉，有助于区分叶内</a:t>
            </a:r>
            <a:r>
              <a:rPr lang="en-US" altLang="zh-CN" sz="2800" b="1" dirty="0">
                <a:latin typeface="黑体" pitchFamily="2" charset="-122"/>
              </a:rPr>
              <a:t>/</a:t>
            </a:r>
            <a:r>
              <a:rPr lang="zh-CN" altLang="en-US" sz="2800" b="1" dirty="0">
                <a:latin typeface="黑体" pitchFamily="2" charset="-122"/>
              </a:rPr>
              <a:t>叶外型</a:t>
            </a:r>
          </a:p>
        </p:txBody>
      </p:sp>
      <p:sp>
        <p:nvSpPr>
          <p:cNvPr id="2" name="矩形 1"/>
          <p:cNvSpPr/>
          <p:nvPr/>
        </p:nvSpPr>
        <p:spPr>
          <a:xfrm>
            <a:off x="3763506" y="886153"/>
            <a:ext cx="1210588" cy="523220"/>
          </a:xfrm>
          <a:prstGeom prst="rect">
            <a:avLst/>
          </a:prstGeom>
        </p:spPr>
        <p:txBody>
          <a:bodyPr wrap="none">
            <a:spAutoFit/>
          </a:bodyPr>
          <a:lstStyle/>
          <a:p>
            <a:r>
              <a:rPr lang="en-US" altLang="zh-CN" sz="2800" b="1" dirty="0">
                <a:solidFill>
                  <a:srgbClr val="00FF00"/>
                </a:solidFill>
              </a:rPr>
              <a:t>MRI</a:t>
            </a:r>
            <a:r>
              <a:rPr lang="zh-CN" altLang="en-US" sz="2800" b="1" dirty="0">
                <a:solidFill>
                  <a:srgbClr val="00FF00"/>
                </a:solidFill>
                <a:latin typeface="黑体" pitchFamily="2" charset="-122"/>
              </a:rPr>
              <a:t>：</a:t>
            </a:r>
            <a:endParaRPr lang="zh-CN" altLang="en-US" dirty="0"/>
          </a:p>
        </p:txBody>
      </p:sp>
    </p:spTree>
    <p:extLst>
      <p:ext uri="{BB962C8B-B14F-4D97-AF65-F5344CB8AC3E}">
        <p14:creationId xmlns:p14="http://schemas.microsoft.com/office/powerpoint/2010/main" val="8966326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期占位符 3"/>
          <p:cNvSpPr>
            <a:spLocks noGrp="1"/>
          </p:cNvSpPr>
          <p:nvPr>
            <p:ph type="dt" sz="half" idx="10"/>
          </p:nvPr>
        </p:nvSpPr>
        <p:spPr/>
        <p:txBody>
          <a:bodyPr/>
          <a:lstStyle/>
          <a:p>
            <a:fld id="{9E4FB50B-3077-4E7A-AF9C-6FD49510C8DB}" type="datetime8">
              <a:rPr lang="zh-CN" altLang="en-US"/>
              <a:pPr/>
              <a:t>14-11-25 20:00</a:t>
            </a:fld>
            <a:endParaRPr lang="en-US" altLang="zh-CN"/>
          </a:p>
        </p:txBody>
      </p:sp>
      <p:sp>
        <p:nvSpPr>
          <p:cNvPr id="8" name="灯片编号占位符 4"/>
          <p:cNvSpPr>
            <a:spLocks noGrp="1"/>
          </p:cNvSpPr>
          <p:nvPr>
            <p:ph type="sldNum" sz="quarter" idx="11"/>
          </p:nvPr>
        </p:nvSpPr>
        <p:spPr/>
        <p:txBody>
          <a:bodyPr/>
          <a:lstStyle/>
          <a:p>
            <a:fld id="{12BE68F9-A138-4C44-A314-97061AE8CF6E}" type="slidenum">
              <a:rPr lang="zh-CN" altLang="en-US"/>
              <a:pPr/>
              <a:t>27</a:t>
            </a:fld>
            <a:endParaRPr lang="en-US" altLang="zh-CN"/>
          </a:p>
        </p:txBody>
      </p:sp>
      <p:grpSp>
        <p:nvGrpSpPr>
          <p:cNvPr id="328707" name="Group 3"/>
          <p:cNvGrpSpPr>
            <a:grpSpLocks/>
          </p:cNvGrpSpPr>
          <p:nvPr/>
        </p:nvGrpSpPr>
        <p:grpSpPr bwMode="auto">
          <a:xfrm>
            <a:off x="107950" y="1844675"/>
            <a:ext cx="9001125" cy="3529013"/>
            <a:chOff x="0" y="1162"/>
            <a:chExt cx="5375" cy="1814"/>
          </a:xfrm>
        </p:grpSpPr>
        <p:pic>
          <p:nvPicPr>
            <p:cNvPr id="328708" name="Picture 4" descr="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600000">
              <a:off x="0" y="1162"/>
              <a:ext cx="1746" cy="1814"/>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328709" name="Picture 5"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 y="1162"/>
              <a:ext cx="1769" cy="1814"/>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328710" name="Picture 6" descr="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 y="1162"/>
              <a:ext cx="1746" cy="1814"/>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2797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期占位符 3"/>
          <p:cNvSpPr>
            <a:spLocks noGrp="1"/>
          </p:cNvSpPr>
          <p:nvPr>
            <p:ph type="dt" sz="half" idx="10"/>
          </p:nvPr>
        </p:nvSpPr>
        <p:spPr/>
        <p:txBody>
          <a:bodyPr/>
          <a:lstStyle/>
          <a:p>
            <a:fld id="{CB822218-B277-43BD-98A0-E73B5343AD49}" type="datetime8">
              <a:rPr lang="zh-CN" altLang="en-US"/>
              <a:pPr/>
              <a:t>14-11-25 20:00</a:t>
            </a:fld>
            <a:endParaRPr lang="en-US" altLang="zh-CN"/>
          </a:p>
        </p:txBody>
      </p:sp>
      <p:sp>
        <p:nvSpPr>
          <p:cNvPr id="13" name="灯片编号占位符 4"/>
          <p:cNvSpPr>
            <a:spLocks noGrp="1"/>
          </p:cNvSpPr>
          <p:nvPr>
            <p:ph type="sldNum" sz="quarter" idx="11"/>
          </p:nvPr>
        </p:nvSpPr>
        <p:spPr/>
        <p:txBody>
          <a:bodyPr/>
          <a:lstStyle/>
          <a:p>
            <a:fld id="{A6A1B0DE-6C03-4E09-9EDF-27B01F821DF5}" type="slidenum">
              <a:rPr lang="zh-CN" altLang="en-US"/>
              <a:pPr/>
              <a:t>28</a:t>
            </a:fld>
            <a:endParaRPr lang="en-US" altLang="zh-CN"/>
          </a:p>
        </p:txBody>
      </p:sp>
      <p:sp>
        <p:nvSpPr>
          <p:cNvPr id="329731" name="Rectangle 3"/>
          <p:cNvSpPr>
            <a:spLocks noChangeArrowheads="1"/>
          </p:cNvSpPr>
          <p:nvPr/>
        </p:nvSpPr>
        <p:spPr bwMode="gray">
          <a:xfrm>
            <a:off x="71438" y="5559425"/>
            <a:ext cx="45005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a:solidFill>
                  <a:schemeClr val="folHlink"/>
                </a:solidFill>
                <a:latin typeface="Verdana" pitchFamily="34" charset="0"/>
              </a:rPr>
              <a:t>1.</a:t>
            </a:r>
            <a:r>
              <a:rPr lang="zh-CN" altLang="en-US">
                <a:solidFill>
                  <a:schemeClr val="folHlink"/>
                </a:solidFill>
                <a:latin typeface="Verdana" pitchFamily="34" charset="0"/>
              </a:rPr>
              <a:t>异常动脉穿出膈肌自右肺下叶膈面入肺。</a:t>
            </a:r>
          </a:p>
        </p:txBody>
      </p:sp>
      <p:sp>
        <p:nvSpPr>
          <p:cNvPr id="329732" name="Rectangle 4"/>
          <p:cNvSpPr>
            <a:spLocks noGrp="1" noChangeArrowheads="1"/>
          </p:cNvSpPr>
          <p:nvPr>
            <p:ph type="title"/>
          </p:nvPr>
        </p:nvSpPr>
        <p:spPr>
          <a:xfrm>
            <a:off x="4787900" y="5516563"/>
            <a:ext cx="4078288" cy="636587"/>
          </a:xfrm>
          <a:noFill/>
          <a:ln/>
        </p:spPr>
        <p:txBody>
          <a:bodyPr/>
          <a:lstStyle/>
          <a:p>
            <a:r>
              <a:rPr lang="en-US" altLang="zh-CN" sz="2400"/>
              <a:t>2.</a:t>
            </a:r>
            <a:r>
              <a:rPr lang="zh-CN" altLang="en-US" sz="2400"/>
              <a:t>切断并缝扎异常动脉血管</a:t>
            </a:r>
          </a:p>
        </p:txBody>
      </p:sp>
      <p:grpSp>
        <p:nvGrpSpPr>
          <p:cNvPr id="329733" name="Group 5"/>
          <p:cNvGrpSpPr>
            <a:grpSpLocks/>
          </p:cNvGrpSpPr>
          <p:nvPr/>
        </p:nvGrpSpPr>
        <p:grpSpPr bwMode="auto">
          <a:xfrm>
            <a:off x="107950" y="1125538"/>
            <a:ext cx="8964613" cy="4319587"/>
            <a:chOff x="113" y="709"/>
            <a:chExt cx="6305" cy="2540"/>
          </a:xfrm>
        </p:grpSpPr>
        <p:grpSp>
          <p:nvGrpSpPr>
            <p:cNvPr id="329734" name="Group 6"/>
            <p:cNvGrpSpPr>
              <a:grpSpLocks/>
            </p:cNvGrpSpPr>
            <p:nvPr/>
          </p:nvGrpSpPr>
          <p:grpSpPr bwMode="auto">
            <a:xfrm>
              <a:off x="113" y="709"/>
              <a:ext cx="3129" cy="2529"/>
              <a:chOff x="930" y="119"/>
              <a:chExt cx="3824" cy="3300"/>
            </a:xfrm>
          </p:grpSpPr>
          <p:pic>
            <p:nvPicPr>
              <p:cNvPr id="329735" name="Picture 7" descr="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 y="119"/>
                <a:ext cx="3824" cy="33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9736" name="Line 8"/>
              <p:cNvSpPr>
                <a:spLocks noChangeShapeType="1"/>
              </p:cNvSpPr>
              <p:nvPr/>
            </p:nvSpPr>
            <p:spPr bwMode="gray">
              <a:xfrm flipV="1">
                <a:off x="1610" y="2069"/>
                <a:ext cx="454" cy="635"/>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29737" name="Group 9"/>
            <p:cNvGrpSpPr>
              <a:grpSpLocks/>
            </p:cNvGrpSpPr>
            <p:nvPr/>
          </p:nvGrpSpPr>
          <p:grpSpPr bwMode="auto">
            <a:xfrm>
              <a:off x="3288" y="709"/>
              <a:ext cx="3130" cy="2540"/>
              <a:chOff x="793" y="119"/>
              <a:chExt cx="4152" cy="3111"/>
            </a:xfrm>
          </p:grpSpPr>
          <p:pic>
            <p:nvPicPr>
              <p:cNvPr id="329738" name="Picture 10"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 y="119"/>
                <a:ext cx="4152" cy="311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9739" name="Line 11"/>
              <p:cNvSpPr>
                <a:spLocks noChangeShapeType="1"/>
              </p:cNvSpPr>
              <p:nvPr/>
            </p:nvSpPr>
            <p:spPr bwMode="gray">
              <a:xfrm flipV="1">
                <a:off x="1746" y="2024"/>
                <a:ext cx="544" cy="363"/>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Tree>
    <p:extLst>
      <p:ext uri="{BB962C8B-B14F-4D97-AF65-F5344CB8AC3E}">
        <p14:creationId xmlns:p14="http://schemas.microsoft.com/office/powerpoint/2010/main" val="21304512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3"/>
          <p:cNvSpPr>
            <a:spLocks noGrp="1"/>
          </p:cNvSpPr>
          <p:nvPr>
            <p:ph type="dt" sz="half" idx="10"/>
          </p:nvPr>
        </p:nvSpPr>
        <p:spPr/>
        <p:txBody>
          <a:bodyPr/>
          <a:lstStyle/>
          <a:p>
            <a:fld id="{F961AB8B-1334-43B0-BF91-44A6B6F140C3}" type="datetime8">
              <a:rPr lang="zh-CN" altLang="en-US"/>
              <a:pPr/>
              <a:t>14-11-25 20:00</a:t>
            </a:fld>
            <a:endParaRPr lang="en-US" altLang="zh-CN"/>
          </a:p>
        </p:txBody>
      </p:sp>
      <p:sp>
        <p:nvSpPr>
          <p:cNvPr id="12" name="灯片编号占位符 4"/>
          <p:cNvSpPr>
            <a:spLocks noGrp="1"/>
          </p:cNvSpPr>
          <p:nvPr>
            <p:ph type="sldNum" sz="quarter" idx="11"/>
          </p:nvPr>
        </p:nvSpPr>
        <p:spPr/>
        <p:txBody>
          <a:bodyPr/>
          <a:lstStyle/>
          <a:p>
            <a:fld id="{038CCBD6-7B01-417F-94F4-1946841C2D25}" type="slidenum">
              <a:rPr lang="zh-CN" altLang="en-US"/>
              <a:pPr/>
              <a:t>29</a:t>
            </a:fld>
            <a:endParaRPr lang="en-US" altLang="zh-CN"/>
          </a:p>
        </p:txBody>
      </p:sp>
      <p:sp>
        <p:nvSpPr>
          <p:cNvPr id="330754" name="Rectangle 2"/>
          <p:cNvSpPr>
            <a:spLocks noGrp="1" noChangeArrowheads="1"/>
          </p:cNvSpPr>
          <p:nvPr>
            <p:ph type="title"/>
          </p:nvPr>
        </p:nvSpPr>
        <p:spPr>
          <a:xfrm>
            <a:off x="250825" y="5661025"/>
            <a:ext cx="2736850" cy="719138"/>
          </a:xfrm>
        </p:spPr>
        <p:txBody>
          <a:bodyPr/>
          <a:lstStyle/>
          <a:p>
            <a:r>
              <a:rPr lang="en-US" altLang="zh-CN" sz="2400" b="1">
                <a:solidFill>
                  <a:schemeClr val="tx1"/>
                </a:solidFill>
              </a:rPr>
              <a:t>3.</a:t>
            </a:r>
            <a:r>
              <a:rPr lang="zh-CN" altLang="en-US" sz="2400" b="1">
                <a:solidFill>
                  <a:schemeClr val="tx1"/>
                </a:solidFill>
              </a:rPr>
              <a:t>切除右肺下叶</a:t>
            </a:r>
          </a:p>
        </p:txBody>
      </p:sp>
      <p:sp>
        <p:nvSpPr>
          <p:cNvPr id="330755" name="Rectangle 3"/>
          <p:cNvSpPr>
            <a:spLocks noGrp="1" noChangeArrowheads="1"/>
          </p:cNvSpPr>
          <p:nvPr>
            <p:ph type="body" idx="1"/>
          </p:nvPr>
        </p:nvSpPr>
        <p:spPr>
          <a:xfrm>
            <a:off x="5724525" y="5734050"/>
            <a:ext cx="3168650" cy="576263"/>
          </a:xfrm>
          <a:noFill/>
          <a:ln/>
        </p:spPr>
        <p:txBody>
          <a:bodyPr/>
          <a:lstStyle/>
          <a:p>
            <a:pPr>
              <a:buFont typeface="Wingdings" pitchFamily="2" charset="2"/>
              <a:buNone/>
            </a:pPr>
            <a:r>
              <a:rPr lang="en-US" altLang="zh-CN" sz="2400" b="1"/>
              <a:t>4. </a:t>
            </a:r>
            <a:r>
              <a:rPr lang="zh-CN" altLang="en-US" sz="2400" b="1"/>
              <a:t>标本造影效果</a:t>
            </a:r>
          </a:p>
        </p:txBody>
      </p:sp>
      <p:grpSp>
        <p:nvGrpSpPr>
          <p:cNvPr id="330756" name="Group 4"/>
          <p:cNvGrpSpPr>
            <a:grpSpLocks/>
          </p:cNvGrpSpPr>
          <p:nvPr/>
        </p:nvGrpSpPr>
        <p:grpSpPr bwMode="auto">
          <a:xfrm>
            <a:off x="179388" y="404813"/>
            <a:ext cx="8856662" cy="5111750"/>
            <a:chOff x="-159" y="255"/>
            <a:chExt cx="7348" cy="2767"/>
          </a:xfrm>
        </p:grpSpPr>
        <p:grpSp>
          <p:nvGrpSpPr>
            <p:cNvPr id="330757" name="Group 5"/>
            <p:cNvGrpSpPr>
              <a:grpSpLocks/>
            </p:cNvGrpSpPr>
            <p:nvPr/>
          </p:nvGrpSpPr>
          <p:grpSpPr bwMode="auto">
            <a:xfrm>
              <a:off x="-159" y="255"/>
              <a:ext cx="3674" cy="2758"/>
              <a:chOff x="-159" y="255"/>
              <a:chExt cx="3674" cy="2758"/>
            </a:xfrm>
          </p:grpSpPr>
          <p:pic>
            <p:nvPicPr>
              <p:cNvPr id="330758" name="Picture 6" descr="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 y="255"/>
                <a:ext cx="3674" cy="2758"/>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330759" name="Line 7"/>
              <p:cNvSpPr>
                <a:spLocks noChangeShapeType="1"/>
              </p:cNvSpPr>
              <p:nvPr/>
            </p:nvSpPr>
            <p:spPr bwMode="gray">
              <a:xfrm flipV="1">
                <a:off x="793" y="1842"/>
                <a:ext cx="545" cy="589"/>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30760" name="Group 8"/>
            <p:cNvGrpSpPr>
              <a:grpSpLocks/>
            </p:cNvGrpSpPr>
            <p:nvPr/>
          </p:nvGrpSpPr>
          <p:grpSpPr bwMode="auto">
            <a:xfrm>
              <a:off x="3515" y="255"/>
              <a:ext cx="3674" cy="2767"/>
              <a:chOff x="612" y="255"/>
              <a:chExt cx="4082" cy="2767"/>
            </a:xfrm>
          </p:grpSpPr>
          <p:pic>
            <p:nvPicPr>
              <p:cNvPr id="330761" name="Picture 9" descr="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255"/>
                <a:ext cx="4082" cy="2767"/>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sp>
            <p:nvSpPr>
              <p:cNvPr id="330762" name="Line 10"/>
              <p:cNvSpPr>
                <a:spLocks noChangeShapeType="1"/>
              </p:cNvSpPr>
              <p:nvPr/>
            </p:nvSpPr>
            <p:spPr bwMode="gray">
              <a:xfrm flipH="1">
                <a:off x="2336" y="436"/>
                <a:ext cx="272" cy="590"/>
              </a:xfrm>
              <a:prstGeom prst="line">
                <a:avLst/>
              </a:prstGeom>
              <a:noFill/>
              <a:ln w="3810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Tree>
    <p:extLst>
      <p:ext uri="{BB962C8B-B14F-4D97-AF65-F5344CB8AC3E}">
        <p14:creationId xmlns:p14="http://schemas.microsoft.com/office/powerpoint/2010/main" val="35276556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日期占位符 3"/>
          <p:cNvSpPr>
            <a:spLocks noGrp="1"/>
          </p:cNvSpPr>
          <p:nvPr>
            <p:ph type="dt" sz="half" idx="10"/>
          </p:nvPr>
        </p:nvSpPr>
        <p:spPr/>
        <p:txBody>
          <a:bodyPr/>
          <a:lstStyle/>
          <a:p>
            <a:fld id="{8D3D7BE2-A87A-45E0-9EBF-841CE60C48A7}" type="datetime8">
              <a:rPr lang="zh-CN" altLang="en-US"/>
              <a:pPr/>
              <a:t>14-11-25 20:00</a:t>
            </a:fld>
            <a:endParaRPr lang="en-US" altLang="zh-CN"/>
          </a:p>
        </p:txBody>
      </p:sp>
      <p:sp>
        <p:nvSpPr>
          <p:cNvPr id="19" name="灯片编号占位符 4"/>
          <p:cNvSpPr>
            <a:spLocks noGrp="1"/>
          </p:cNvSpPr>
          <p:nvPr>
            <p:ph type="sldNum" sz="quarter" idx="11"/>
          </p:nvPr>
        </p:nvSpPr>
        <p:spPr>
          <a:xfrm>
            <a:off x="3180439" y="6381328"/>
            <a:ext cx="2895600" cy="365125"/>
          </a:xfrm>
        </p:spPr>
        <p:txBody>
          <a:bodyPr/>
          <a:lstStyle/>
          <a:p>
            <a:fld id="{28BCCD31-F230-4D32-8A50-00803C7D6846}" type="slidenum">
              <a:rPr lang="zh-CN" altLang="en-US"/>
              <a:pPr/>
              <a:t>3</a:t>
            </a:fld>
            <a:endParaRPr lang="en-US" altLang="zh-CN" dirty="0"/>
          </a:p>
        </p:txBody>
      </p:sp>
      <p:sp>
        <p:nvSpPr>
          <p:cNvPr id="344066" name="Rectangle 2"/>
          <p:cNvSpPr>
            <a:spLocks noGrp="1" noChangeArrowheads="1"/>
          </p:cNvSpPr>
          <p:nvPr>
            <p:ph type="body" idx="1"/>
          </p:nvPr>
        </p:nvSpPr>
        <p:spPr>
          <a:xfrm>
            <a:off x="71438" y="5805263"/>
            <a:ext cx="8893175" cy="720949"/>
          </a:xfrm>
          <a:noFill/>
          <a:ln w="38100">
            <a:noFill/>
            <a:miter lim="800000"/>
            <a:headEnd/>
            <a:tailEnd/>
          </a:ln>
        </p:spPr>
        <p:txBody>
          <a:bodyPr/>
          <a:lstStyle/>
          <a:p>
            <a:pPr>
              <a:lnSpc>
                <a:spcPct val="80000"/>
              </a:lnSpc>
            </a:pPr>
            <a:r>
              <a:rPr lang="zh-CN" altLang="en-US" sz="1800" b="1" dirty="0"/>
              <a:t>男性</a:t>
            </a:r>
            <a:r>
              <a:rPr lang="en-US" altLang="zh-CN" sz="1800" b="1" dirty="0"/>
              <a:t>,46</a:t>
            </a:r>
            <a:r>
              <a:rPr lang="zh-CN" altLang="en-US" sz="1800" b="1" dirty="0"/>
              <a:t>岁。反复咳嗽、咳痰多年</a:t>
            </a:r>
            <a:r>
              <a:rPr lang="zh-CN" altLang="en-US" sz="1800" b="1" dirty="0" smtClean="0"/>
              <a:t>。胸</a:t>
            </a:r>
            <a:r>
              <a:rPr lang="zh-CN" altLang="en-US" sz="1800" b="1" dirty="0"/>
              <a:t>片及ＣＴ，诊断为左下肺支扩并感染、左下肺化脓性病变等</a:t>
            </a:r>
            <a:r>
              <a:rPr lang="zh-CN" altLang="en-US" sz="1800" b="1" dirty="0" smtClean="0"/>
              <a:t>。</a:t>
            </a:r>
            <a:endParaRPr lang="zh-CN" altLang="en-US" sz="1800" b="1" dirty="0"/>
          </a:p>
        </p:txBody>
      </p:sp>
      <p:grpSp>
        <p:nvGrpSpPr>
          <p:cNvPr id="344067" name="Group 3"/>
          <p:cNvGrpSpPr>
            <a:grpSpLocks/>
          </p:cNvGrpSpPr>
          <p:nvPr/>
        </p:nvGrpSpPr>
        <p:grpSpPr bwMode="auto">
          <a:xfrm>
            <a:off x="71438" y="144463"/>
            <a:ext cx="8893175" cy="5445125"/>
            <a:chOff x="0" y="0"/>
            <a:chExt cx="4559" cy="3339"/>
          </a:xfrm>
        </p:grpSpPr>
        <p:grpSp>
          <p:nvGrpSpPr>
            <p:cNvPr id="344068" name="Group 4"/>
            <p:cNvGrpSpPr>
              <a:grpSpLocks/>
            </p:cNvGrpSpPr>
            <p:nvPr/>
          </p:nvGrpSpPr>
          <p:grpSpPr bwMode="auto">
            <a:xfrm>
              <a:off x="0" y="0"/>
              <a:ext cx="4559" cy="1071"/>
              <a:chOff x="0" y="0"/>
              <a:chExt cx="4559" cy="1071"/>
            </a:xfrm>
          </p:grpSpPr>
          <p:pic>
            <p:nvPicPr>
              <p:cNvPr id="344069" name="Picture 5" descr="11T142I1244305NM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 y="0"/>
                <a:ext cx="1089" cy="1071"/>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344070" name="Picture 6" descr="11T142GZS2050334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 y="0"/>
                <a:ext cx="1089" cy="1071"/>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344071" name="Picture 7" descr="11T142EK55P39545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11" cy="1062"/>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pic>
            <p:nvPicPr>
              <p:cNvPr id="344072" name="Picture 8" descr="11T142E94a040145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 y="0"/>
                <a:ext cx="1134" cy="1071"/>
              </a:xfrm>
              <a:prstGeom prst="rect">
                <a:avLst/>
              </a:prstGeom>
              <a:noFill/>
              <a:ln w="38100">
                <a:solidFill>
                  <a:srgbClr val="00FF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44073" name="Group 9"/>
            <p:cNvGrpSpPr>
              <a:grpSpLocks/>
            </p:cNvGrpSpPr>
            <p:nvPr/>
          </p:nvGrpSpPr>
          <p:grpSpPr bwMode="auto">
            <a:xfrm>
              <a:off x="22" y="1109"/>
              <a:ext cx="4537" cy="2230"/>
              <a:chOff x="22" y="1109"/>
              <a:chExt cx="4537" cy="2230"/>
            </a:xfrm>
          </p:grpSpPr>
          <p:pic>
            <p:nvPicPr>
              <p:cNvPr id="344074" name="Picture 10" descr="11T142L4EH0RO4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 y="2251"/>
                <a:ext cx="1089" cy="108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44075" name="Picture 11" descr="11T142L12Q10PSS"/>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6" y="2251"/>
                <a:ext cx="1089" cy="108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44076" name="Picture 12" descr="11T142KKI30NI05"/>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0" y="2251"/>
                <a:ext cx="1134" cy="108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44077" name="Picture 13" descr="11T142K34DPL2024"/>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 y="2251"/>
                <a:ext cx="1089" cy="108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44078" name="Picture 14" descr="11T142JO02PHEa"/>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0" y="1117"/>
                <a:ext cx="1088" cy="108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44079" name="Picture 15" descr="11T142J453H0EO12"/>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0" y="1117"/>
                <a:ext cx="1134" cy="108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44080" name="Picture 16" descr="11T142J2H50C3R7"/>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6" y="1117"/>
                <a:ext cx="1111" cy="108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44081" name="Picture 17" descr="11T142J05YFA21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 y="1109"/>
                <a:ext cx="1088" cy="1096"/>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1651477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A91E492-2616-4A89-91E6-9D0B88EF362C}" type="datetime8">
              <a:rPr lang="zh-CN" altLang="en-US"/>
              <a:pPr/>
              <a:t>14-11-25 20:00</a:t>
            </a:fld>
            <a:endParaRPr lang="en-US" altLang="zh-CN"/>
          </a:p>
        </p:txBody>
      </p:sp>
      <p:sp>
        <p:nvSpPr>
          <p:cNvPr id="5" name="灯片编号占位符 4"/>
          <p:cNvSpPr>
            <a:spLocks noGrp="1"/>
          </p:cNvSpPr>
          <p:nvPr>
            <p:ph type="sldNum" sz="quarter" idx="11"/>
          </p:nvPr>
        </p:nvSpPr>
        <p:spPr/>
        <p:txBody>
          <a:bodyPr/>
          <a:lstStyle/>
          <a:p>
            <a:fld id="{9CDA6D18-88F1-4A4D-BF93-4E9E05D3ADC3}" type="slidenum">
              <a:rPr lang="zh-CN" altLang="en-US"/>
              <a:pPr/>
              <a:t>30</a:t>
            </a:fld>
            <a:endParaRPr lang="en-US" altLang="zh-CN"/>
          </a:p>
        </p:txBody>
      </p:sp>
      <p:sp>
        <p:nvSpPr>
          <p:cNvPr id="351234" name="Rectangle 2"/>
          <p:cNvSpPr>
            <a:spLocks noGrp="1" noChangeArrowheads="1"/>
          </p:cNvSpPr>
          <p:nvPr>
            <p:ph type="title"/>
          </p:nvPr>
        </p:nvSpPr>
        <p:spPr>
          <a:xfrm>
            <a:off x="827088" y="0"/>
            <a:ext cx="7772400" cy="836613"/>
          </a:xfrm>
        </p:spPr>
        <p:txBody>
          <a:bodyPr/>
          <a:lstStyle/>
          <a:p>
            <a:r>
              <a:rPr lang="zh-CN" altLang="en-US" b="1">
                <a:solidFill>
                  <a:schemeClr val="hlink"/>
                </a:solidFill>
              </a:rPr>
              <a:t>鉴别诊断</a:t>
            </a:r>
          </a:p>
        </p:txBody>
      </p:sp>
      <p:sp>
        <p:nvSpPr>
          <p:cNvPr id="351235" name="Rectangle 3"/>
          <p:cNvSpPr>
            <a:spLocks noGrp="1" noChangeArrowheads="1"/>
          </p:cNvSpPr>
          <p:nvPr>
            <p:ph type="body" idx="1"/>
          </p:nvPr>
        </p:nvSpPr>
        <p:spPr>
          <a:xfrm>
            <a:off x="250825" y="1052513"/>
            <a:ext cx="7772400" cy="4114800"/>
          </a:xfrm>
        </p:spPr>
        <p:txBody>
          <a:bodyPr/>
          <a:lstStyle/>
          <a:p>
            <a:r>
              <a:rPr lang="zh-CN" altLang="en-US" b="1" dirty="0">
                <a:solidFill>
                  <a:srgbClr val="00FF00"/>
                </a:solidFill>
              </a:rPr>
              <a:t>叶内型肺隔离症</a:t>
            </a:r>
            <a:r>
              <a:rPr lang="zh-CN" altLang="en-US" b="1" dirty="0"/>
              <a:t>与肺脓肿及支气管扩张及支气管囊肿鉴别。有人认为吸入性肺脓肿几乎从不发生在下叶，故下叶贴邻膈面部位的囊肿应首先考虑为叶内型肺隔离症。</a:t>
            </a:r>
          </a:p>
          <a:p>
            <a:r>
              <a:rPr lang="zh-CN" altLang="en-US" b="1" dirty="0">
                <a:solidFill>
                  <a:srgbClr val="00FF00"/>
                </a:solidFill>
              </a:rPr>
              <a:t>叶外型肺隔离症</a:t>
            </a:r>
            <a:r>
              <a:rPr lang="zh-CN" altLang="en-US" b="1" dirty="0"/>
              <a:t>主要与膈疝、肺底积液及膈肌肿瘤鉴别。</a:t>
            </a:r>
          </a:p>
        </p:txBody>
      </p:sp>
    </p:spTree>
    <p:extLst>
      <p:ext uri="{BB962C8B-B14F-4D97-AF65-F5344CB8AC3E}">
        <p14:creationId xmlns:p14="http://schemas.microsoft.com/office/powerpoint/2010/main" val="22413116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63" y="260648"/>
            <a:ext cx="830179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7" y="4609373"/>
            <a:ext cx="3099393" cy="224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8411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8064896" cy="652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1189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9" y="772798"/>
            <a:ext cx="8947204" cy="50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7098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6120680" cy="624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3530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2066"/>
            <a:ext cx="5788263" cy="616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9396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110679" cy="628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9396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655" y="188639"/>
            <a:ext cx="6559252" cy="661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9396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00113" y="1524000"/>
            <a:ext cx="2986087"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3200" smtClean="0"/>
              <a:t>左下肺隔离症</a:t>
            </a:r>
            <a:endParaRPr lang="zh-CN" altLang="en-US" sz="3200" dirty="0"/>
          </a:p>
        </p:txBody>
      </p:sp>
      <p:pic>
        <p:nvPicPr>
          <p:cNvPr id="5" name="Picture 3" descr="肺隔离症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14300"/>
            <a:ext cx="4032250" cy="3103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肺隔离症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24225"/>
            <a:ext cx="4332288" cy="2903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肺隔离症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361152"/>
            <a:ext cx="4464050" cy="290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351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肺隔离症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47342"/>
            <a:ext cx="3465513" cy="32623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肺隔离症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933056"/>
            <a:ext cx="3886200" cy="2684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肺隔离症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933056"/>
            <a:ext cx="36734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877" y="347341"/>
            <a:ext cx="3352800" cy="326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7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隔离肺\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923" y="260648"/>
            <a:ext cx="7037388" cy="481965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17149" y="5229200"/>
            <a:ext cx="8424936" cy="1200329"/>
          </a:xfrm>
          <a:prstGeom prst="rect">
            <a:avLst/>
          </a:prstGeom>
        </p:spPr>
        <p:txBody>
          <a:bodyPr wrap="square">
            <a:spAutoFit/>
          </a:bodyPr>
          <a:lstStyle/>
          <a:p>
            <a:r>
              <a:rPr lang="en-US" altLang="zh-CN" dirty="0"/>
              <a:t>(A) Incision of diaphragm (black arrow), </a:t>
            </a:r>
            <a:r>
              <a:rPr lang="en-US" altLang="zh-CN" dirty="0" err="1"/>
              <a:t>Intradiaphragmatic</a:t>
            </a:r>
            <a:r>
              <a:rPr lang="en-US" altLang="zh-CN" dirty="0"/>
              <a:t> mass (red arrow) was identified. (</a:t>
            </a:r>
            <a:r>
              <a:rPr lang="en-US" altLang="zh-CN" dirty="0" smtClean="0"/>
              <a:t>B) Diaphragmatic </a:t>
            </a:r>
            <a:r>
              <a:rPr lang="en-US" altLang="zh-CN" dirty="0"/>
              <a:t>bulge (black arrow). Incision site of diaphragm (</a:t>
            </a:r>
            <a:r>
              <a:rPr lang="en-US" altLang="zh-CN" dirty="0" smtClean="0"/>
              <a:t>red arrow</a:t>
            </a:r>
            <a:r>
              <a:rPr lang="en-US" altLang="zh-CN" dirty="0"/>
              <a:t>).(C) Small aberrant vessels were clipped (black arrow).(D) </a:t>
            </a:r>
            <a:r>
              <a:rPr lang="en-US" altLang="zh-CN" dirty="0" smtClean="0"/>
              <a:t>Yellowish </a:t>
            </a:r>
            <a:r>
              <a:rPr lang="en-US" altLang="zh-CN" dirty="0" err="1" smtClean="0"/>
              <a:t>mucoid</a:t>
            </a:r>
            <a:r>
              <a:rPr lang="en-US" altLang="zh-CN" dirty="0" smtClean="0"/>
              <a:t> </a:t>
            </a:r>
            <a:r>
              <a:rPr lang="en-US" altLang="zh-CN" dirty="0"/>
              <a:t>materials were drained (black arrow)</a:t>
            </a:r>
            <a:endParaRPr lang="zh-CN" altLang="en-US" dirty="0"/>
          </a:p>
        </p:txBody>
      </p:sp>
    </p:spTree>
    <p:extLst>
      <p:ext uri="{BB962C8B-B14F-4D97-AF65-F5344CB8AC3E}">
        <p14:creationId xmlns:p14="http://schemas.microsoft.com/office/powerpoint/2010/main" val="167673737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肺隔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3821112" cy="4248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肺隔离-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476672"/>
            <a:ext cx="4411662" cy="3360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肺隔离-C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588" y="4077072"/>
            <a:ext cx="4392612" cy="240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402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4997152"/>
          </a:xfrm>
        </p:spPr>
        <p:txBody>
          <a:bodyPr>
            <a:noAutofit/>
          </a:bodyPr>
          <a:lstStyle/>
          <a:p>
            <a:pPr>
              <a:lnSpc>
                <a:spcPct val="80000"/>
              </a:lnSpc>
              <a:buFontTx/>
              <a:buNone/>
            </a:pPr>
            <a:r>
              <a:rPr lang="zh-CN" altLang="en-US" sz="2800" dirty="0" smtClean="0">
                <a:latin typeface="+mn-ea"/>
              </a:rPr>
              <a:t>形态</a:t>
            </a:r>
            <a:r>
              <a:rPr lang="zh-CN" altLang="en-US" sz="2800" dirty="0">
                <a:latin typeface="+mn-ea"/>
              </a:rPr>
              <a:t>不规整，呈珊瑚状，多有尖角状突起，边缘多光滑；</a:t>
            </a:r>
            <a:br>
              <a:rPr lang="zh-CN" altLang="en-US" sz="2800" dirty="0">
                <a:latin typeface="+mn-ea"/>
              </a:rPr>
            </a:br>
            <a:r>
              <a:rPr lang="zh-CN" altLang="en-US" sz="2800" dirty="0">
                <a:latin typeface="+mn-ea"/>
              </a:rPr>
              <a:t>   </a:t>
            </a:r>
          </a:p>
          <a:p>
            <a:pPr>
              <a:lnSpc>
                <a:spcPct val="80000"/>
              </a:lnSpc>
              <a:buFontTx/>
              <a:buNone/>
            </a:pPr>
            <a:r>
              <a:rPr lang="zh-CN" altLang="en-US" sz="2800" dirty="0">
                <a:latin typeface="+mn-ea"/>
              </a:rPr>
              <a:t> </a:t>
            </a:r>
            <a:r>
              <a:rPr lang="zh-CN" altLang="en-US" sz="2800" dirty="0" smtClean="0">
                <a:latin typeface="+mn-ea"/>
              </a:rPr>
              <a:t>肿块</a:t>
            </a:r>
            <a:r>
              <a:rPr lang="zh-CN" altLang="en-US" sz="2800" dirty="0">
                <a:latin typeface="+mn-ea"/>
              </a:rPr>
              <a:t>内密度不均匀，薄层扫描可见多数囊样稍低密度区，增强扫描更明显；</a:t>
            </a:r>
            <a:br>
              <a:rPr lang="zh-CN" altLang="en-US" sz="2800" dirty="0">
                <a:latin typeface="+mn-ea"/>
              </a:rPr>
            </a:br>
            <a:r>
              <a:rPr lang="zh-CN" altLang="en-US" sz="2800" dirty="0">
                <a:latin typeface="+mn-ea"/>
              </a:rPr>
              <a:t>   </a:t>
            </a:r>
          </a:p>
          <a:p>
            <a:pPr>
              <a:lnSpc>
                <a:spcPct val="80000"/>
              </a:lnSpc>
              <a:buFontTx/>
              <a:buNone/>
            </a:pPr>
            <a:r>
              <a:rPr lang="zh-CN" altLang="en-US" sz="2800" dirty="0" smtClean="0">
                <a:latin typeface="+mn-ea"/>
              </a:rPr>
              <a:t>病灶</a:t>
            </a:r>
            <a:r>
              <a:rPr lang="zh-CN" altLang="en-US" sz="2800" dirty="0">
                <a:latin typeface="+mn-ea"/>
              </a:rPr>
              <a:t>与胸主动脉间脂肪间隙存在，多引起相邻肋膈角区胸膜“肋骨样”肥厚，内缘多光滑，外缘可不规则；</a:t>
            </a:r>
            <a:br>
              <a:rPr lang="zh-CN" altLang="en-US" sz="2800" dirty="0">
                <a:latin typeface="+mn-ea"/>
              </a:rPr>
            </a:br>
            <a:r>
              <a:rPr lang="zh-CN" altLang="en-US" sz="2800" dirty="0">
                <a:latin typeface="+mn-ea"/>
              </a:rPr>
              <a:t>    </a:t>
            </a:r>
          </a:p>
          <a:p>
            <a:pPr>
              <a:lnSpc>
                <a:spcPct val="80000"/>
              </a:lnSpc>
              <a:buFontTx/>
              <a:buNone/>
            </a:pPr>
            <a:r>
              <a:rPr lang="zh-CN" altLang="en-US" sz="2800" dirty="0" smtClean="0">
                <a:latin typeface="+mn-ea"/>
              </a:rPr>
              <a:t>增强</a:t>
            </a:r>
            <a:r>
              <a:rPr lang="zh-CN" altLang="en-US" sz="2800" dirty="0">
                <a:latin typeface="+mn-ea"/>
              </a:rPr>
              <a:t>扫描动脉期病灶内多数纹理状血管影，主动脉旁及病灶边缘间异常供血动脉影，</a:t>
            </a:r>
            <a:r>
              <a:rPr lang="zh-CN" altLang="en-US" sz="2800" dirty="0">
                <a:solidFill>
                  <a:schemeClr val="folHlink"/>
                </a:solidFill>
                <a:latin typeface="+mn-ea"/>
              </a:rPr>
              <a:t>若发现异常供血动脉可明确诊断。 </a:t>
            </a:r>
          </a:p>
          <a:p>
            <a:endParaRPr lang="zh-CN" altLang="en-US" sz="2800" dirty="0">
              <a:latin typeface="+mn-ea"/>
            </a:endParaRPr>
          </a:p>
        </p:txBody>
      </p:sp>
      <p:sp>
        <p:nvSpPr>
          <p:cNvPr id="4" name="Rectangle 3"/>
          <p:cNvSpPr>
            <a:spLocks noChangeArrowheads="1"/>
          </p:cNvSpPr>
          <p:nvPr/>
        </p:nvSpPr>
        <p:spPr bwMode="gray">
          <a:xfrm>
            <a:off x="2771800" y="548679"/>
            <a:ext cx="26388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chemeClr val="tx2"/>
              </a:buClr>
              <a:buFont typeface="Wingdings" pitchFamily="2" charset="2"/>
              <a:buChar char="u"/>
            </a:pPr>
            <a:r>
              <a:rPr kumimoji="1" lang="zh-CN" altLang="en-US" sz="4800" b="0" dirty="0" smtClean="0"/>
              <a:t>另外：</a:t>
            </a:r>
            <a:endParaRPr kumimoji="1" lang="zh-CN" altLang="en-US" sz="4800" b="0" dirty="0"/>
          </a:p>
        </p:txBody>
      </p:sp>
    </p:spTree>
    <p:extLst>
      <p:ext uri="{BB962C8B-B14F-4D97-AF65-F5344CB8AC3E}">
        <p14:creationId xmlns:p14="http://schemas.microsoft.com/office/powerpoint/2010/main" val="258117207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AwNjAxMDhfMy5qcGc6OmRheV8wODAzMjUvMjAwODAzMjVfMGRhMTNkYmM0ZmQ2NjA2OWNhODdVb3hsa0M3QjZTeEIuanBn&amp;v=794c4a55893761b431cd69c84ceb0140"/>
          <p:cNvPicPr>
            <a:picLocks noChangeAspect="1" noChangeArrowheads="1"/>
          </p:cNvPicPr>
          <p:nvPr/>
        </p:nvPicPr>
        <p:blipFill>
          <a:blip r:embed="rId2">
            <a:extLst>
              <a:ext uri="{28A0092B-C50C-407E-A947-70E740481C1C}">
                <a14:useLocalDpi xmlns:a14="http://schemas.microsoft.com/office/drawing/2010/main" val="0"/>
              </a:ext>
            </a:extLst>
          </a:blip>
          <a:srcRect t="537" r="65660"/>
          <a:stretch>
            <a:fillRect/>
          </a:stretch>
        </p:blipFill>
        <p:spPr bwMode="auto">
          <a:xfrm>
            <a:off x="1403350" y="188913"/>
            <a:ext cx="65532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gray">
          <a:xfrm>
            <a:off x="1187450" y="4941888"/>
            <a:ext cx="67897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1" hangingPunct="1"/>
            <a:r>
              <a:rPr kumimoji="1" lang="zh-CN" altLang="en-US" b="0" dirty="0">
                <a:ea typeface="宋体" charset="-122"/>
              </a:rPr>
              <a:t>  </a:t>
            </a:r>
            <a:r>
              <a:rPr kumimoji="1" lang="zh-CN" altLang="en-US" sz="2400" b="0" dirty="0">
                <a:ea typeface="宋体" charset="-122"/>
              </a:rPr>
              <a:t>图</a:t>
            </a:r>
            <a:r>
              <a:rPr kumimoji="1" lang="en-US" altLang="zh-CN" sz="2400" b="0" dirty="0">
                <a:ea typeface="宋体" charset="-122"/>
              </a:rPr>
              <a:t>1:</a:t>
            </a:r>
            <a:r>
              <a:rPr kumimoji="1" lang="zh-CN" altLang="en-US" sz="2400" b="0" dirty="0">
                <a:ea typeface="宋体" charset="-122"/>
              </a:rPr>
              <a:t>空箭示病变呈”珊瑚状”</a:t>
            </a:r>
            <a:r>
              <a:rPr kumimoji="1" lang="en-US" altLang="zh-CN" sz="2400" b="0" dirty="0">
                <a:ea typeface="宋体" charset="-122"/>
              </a:rPr>
              <a:t>,</a:t>
            </a:r>
            <a:r>
              <a:rPr kumimoji="1" lang="zh-CN" altLang="en-US" sz="2400" b="0" dirty="0">
                <a:ea typeface="宋体" charset="-122"/>
              </a:rPr>
              <a:t>内见纹理状血管影</a:t>
            </a:r>
            <a:r>
              <a:rPr kumimoji="1" lang="en-US" altLang="zh-CN" sz="2400" b="0" dirty="0">
                <a:ea typeface="宋体" charset="-122"/>
              </a:rPr>
              <a:t>,</a:t>
            </a:r>
          </a:p>
          <a:p>
            <a:pPr algn="l" eaLnBrk="1" hangingPunct="1"/>
            <a:r>
              <a:rPr kumimoji="1" lang="zh-CN" altLang="en-US" sz="2400" b="0" dirty="0">
                <a:ea typeface="宋体" charset="-122"/>
              </a:rPr>
              <a:t>病变边缘见血管断面影</a:t>
            </a:r>
            <a:r>
              <a:rPr kumimoji="1" lang="zh-CN" altLang="en-US" dirty="0"/>
              <a:t> </a:t>
            </a:r>
          </a:p>
        </p:txBody>
      </p:sp>
    </p:spTree>
    <p:extLst>
      <p:ext uri="{BB962C8B-B14F-4D97-AF65-F5344CB8AC3E}">
        <p14:creationId xmlns:p14="http://schemas.microsoft.com/office/powerpoint/2010/main" val="41682618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img.iiyi.com/attach.php?s=MTo6uLS8/iAwNjAxMDhfMy5qcGc6OmRheV8wODAzMjUvMjAwODAzMjVfMGRhMTNkYmM0ZmQ2NjA2OWNhODdVb3hsa0M3QjZTeEIuanBn&amp;v=794c4a55893761b431cd69c84ceb0140"/>
          <p:cNvPicPr>
            <a:picLocks noChangeAspect="1" noChangeArrowheads="1"/>
          </p:cNvPicPr>
          <p:nvPr/>
        </p:nvPicPr>
        <p:blipFill>
          <a:blip r:embed="rId2" r:link="rId3">
            <a:extLst>
              <a:ext uri="{28A0092B-C50C-407E-A947-70E740481C1C}">
                <a14:useLocalDpi xmlns:a14="http://schemas.microsoft.com/office/drawing/2010/main" val="0"/>
              </a:ext>
            </a:extLst>
          </a:blip>
          <a:srcRect l="34340" t="1074" r="33148"/>
          <a:stretch>
            <a:fillRect/>
          </a:stretch>
        </p:blipFill>
        <p:spPr bwMode="auto">
          <a:xfrm>
            <a:off x="1331913" y="188913"/>
            <a:ext cx="6481762"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5800" y="5084763"/>
            <a:ext cx="7772400" cy="1011237"/>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80000"/>
              </a:lnSpc>
              <a:buFontTx/>
              <a:buNone/>
            </a:pPr>
            <a:r>
              <a:rPr lang="zh-CN" altLang="en-US" sz="2800" smtClean="0"/>
              <a:t> </a:t>
            </a:r>
            <a:r>
              <a:rPr lang="zh-CN" altLang="en-US" sz="2800" smtClean="0">
                <a:solidFill>
                  <a:schemeClr val="folHlink"/>
                </a:solidFill>
              </a:rPr>
              <a:t>图</a:t>
            </a:r>
            <a:r>
              <a:rPr lang="en-US" altLang="zh-CN" sz="2800" smtClean="0">
                <a:solidFill>
                  <a:schemeClr val="folHlink"/>
                </a:solidFill>
              </a:rPr>
              <a:t>2:</a:t>
            </a:r>
            <a:r>
              <a:rPr lang="zh-CN" altLang="en-US" sz="2800" smtClean="0">
                <a:solidFill>
                  <a:schemeClr val="folHlink"/>
                </a:solidFill>
              </a:rPr>
              <a:t>白箭示囊样等密度区</a:t>
            </a:r>
            <a:r>
              <a:rPr lang="en-US" altLang="zh-CN" sz="2800" smtClean="0">
                <a:solidFill>
                  <a:schemeClr val="folHlink"/>
                </a:solidFill>
              </a:rPr>
              <a:t>,</a:t>
            </a:r>
            <a:r>
              <a:rPr lang="zh-CN" altLang="en-US" sz="2800" smtClean="0">
                <a:solidFill>
                  <a:schemeClr val="folHlink"/>
                </a:solidFill>
              </a:rPr>
              <a:t>空箭示纹理血管影</a:t>
            </a:r>
            <a:r>
              <a:rPr lang="en-US" altLang="zh-CN" sz="2800" smtClean="0">
                <a:solidFill>
                  <a:schemeClr val="folHlink"/>
                </a:solidFill>
              </a:rPr>
              <a:t>,</a:t>
            </a:r>
            <a:r>
              <a:rPr lang="zh-CN" altLang="en-US" sz="2800" smtClean="0">
                <a:solidFill>
                  <a:schemeClr val="folHlink"/>
                </a:solidFill>
              </a:rPr>
              <a:t>与胸主动脉之间脂肪间隙存在</a:t>
            </a:r>
            <a:r>
              <a:rPr lang="en-US" altLang="zh-CN" sz="2800" smtClean="0">
                <a:solidFill>
                  <a:schemeClr val="folHlink"/>
                </a:solidFill>
              </a:rPr>
              <a:t>,</a:t>
            </a:r>
            <a:r>
              <a:rPr lang="zh-CN" altLang="en-US" sz="2800" smtClean="0">
                <a:solidFill>
                  <a:schemeClr val="folHlink"/>
                </a:solidFill>
              </a:rPr>
              <a:t>胸主动脉受压右移</a:t>
            </a:r>
            <a:r>
              <a:rPr lang="en-US" altLang="zh-CN" sz="2800" smtClean="0">
                <a:solidFill>
                  <a:schemeClr val="folHlink"/>
                </a:solidFill>
              </a:rPr>
              <a:t>. </a:t>
            </a:r>
            <a:endParaRPr lang="zh-CN" altLang="en-US" sz="2800" dirty="0">
              <a:solidFill>
                <a:schemeClr val="folHlink"/>
              </a:solidFill>
            </a:endParaRPr>
          </a:p>
        </p:txBody>
      </p:sp>
    </p:spTree>
    <p:extLst>
      <p:ext uri="{BB962C8B-B14F-4D97-AF65-F5344CB8AC3E}">
        <p14:creationId xmlns:p14="http://schemas.microsoft.com/office/powerpoint/2010/main" val="134687936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AwNjAxMDhfMy5qcGc6OmRheV8wODAzMjUvMjAwODAzMjVfMGRhMTNkYmM0ZmQ2NjA2OWNhODdVb3hsa0M3QjZTeEIuanBn&amp;v=794c4a55893761b431cd69c84ceb0140"/>
          <p:cNvPicPr>
            <a:picLocks noChangeAspect="1" noChangeArrowheads="1"/>
          </p:cNvPicPr>
          <p:nvPr/>
        </p:nvPicPr>
        <p:blipFill>
          <a:blip r:embed="rId2">
            <a:extLst>
              <a:ext uri="{28A0092B-C50C-407E-A947-70E740481C1C}">
                <a14:useLocalDpi xmlns:a14="http://schemas.microsoft.com/office/drawing/2010/main" val="0"/>
              </a:ext>
            </a:extLst>
          </a:blip>
          <a:srcRect l="66772" t="940"/>
          <a:stretch>
            <a:fillRect/>
          </a:stretch>
        </p:blipFill>
        <p:spPr bwMode="auto">
          <a:xfrm>
            <a:off x="1331913" y="188913"/>
            <a:ext cx="6696075"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685800" y="5084763"/>
            <a:ext cx="7772400" cy="1011237"/>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a:lnSpc>
                <a:spcPct val="80000"/>
              </a:lnSpc>
              <a:buFontTx/>
              <a:buNone/>
            </a:pPr>
            <a:r>
              <a:rPr lang="zh-CN" altLang="en-US" sz="2800" smtClean="0"/>
              <a:t> </a:t>
            </a:r>
            <a:r>
              <a:rPr lang="zh-CN" altLang="en-US" sz="2800" smtClean="0">
                <a:solidFill>
                  <a:schemeClr val="folHlink"/>
                </a:solidFill>
              </a:rPr>
              <a:t>图</a:t>
            </a:r>
            <a:r>
              <a:rPr lang="en-US" altLang="zh-CN" sz="2800" smtClean="0">
                <a:solidFill>
                  <a:schemeClr val="folHlink"/>
                </a:solidFill>
              </a:rPr>
              <a:t>3:</a:t>
            </a:r>
            <a:r>
              <a:rPr lang="zh-CN" altLang="en-US" sz="2800" smtClean="0">
                <a:solidFill>
                  <a:schemeClr val="folHlink"/>
                </a:solidFill>
              </a:rPr>
              <a:t>白箭示异常供血动脉自胸主动脉发出</a:t>
            </a:r>
            <a:r>
              <a:rPr lang="en-US" altLang="zh-CN" sz="2800" smtClean="0">
                <a:solidFill>
                  <a:schemeClr val="folHlink"/>
                </a:solidFill>
              </a:rPr>
              <a:t>,</a:t>
            </a:r>
            <a:r>
              <a:rPr lang="zh-CN" altLang="en-US" sz="2800" smtClean="0">
                <a:solidFill>
                  <a:schemeClr val="folHlink"/>
                </a:solidFill>
              </a:rPr>
              <a:t>空箭示胸膜呈”肋骨样”肥厚</a:t>
            </a:r>
            <a:r>
              <a:rPr lang="en-US" altLang="zh-CN" sz="2800" smtClean="0">
                <a:solidFill>
                  <a:schemeClr val="folHlink"/>
                </a:solidFill>
              </a:rPr>
              <a:t>. </a:t>
            </a:r>
            <a:endParaRPr lang="zh-CN" altLang="en-US" sz="2800" dirty="0">
              <a:solidFill>
                <a:schemeClr val="folHlink"/>
              </a:solidFill>
            </a:endParaRPr>
          </a:p>
        </p:txBody>
      </p:sp>
    </p:spTree>
    <p:extLst>
      <p:ext uri="{BB962C8B-B14F-4D97-AF65-F5344CB8AC3E}">
        <p14:creationId xmlns:p14="http://schemas.microsoft.com/office/powerpoint/2010/main" val="3018993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solidFill>
              </a:rPr>
              <a:t>血管造影</a:t>
            </a:r>
          </a:p>
        </p:txBody>
      </p:sp>
      <p:sp>
        <p:nvSpPr>
          <p:cNvPr id="3" name="内容占位符 2"/>
          <p:cNvSpPr>
            <a:spLocks noGrp="1"/>
          </p:cNvSpPr>
          <p:nvPr>
            <p:ph idx="1"/>
          </p:nvPr>
        </p:nvSpPr>
        <p:spPr/>
        <p:txBody>
          <a:bodyPr>
            <a:normAutofit/>
          </a:bodyPr>
          <a:lstStyle/>
          <a:p>
            <a:r>
              <a:rPr lang="zh-CN" altLang="en-US" dirty="0"/>
              <a:t>临床高度怀疑肺隔离症而</a:t>
            </a:r>
            <a:r>
              <a:rPr lang="en-US" altLang="zh-CN" dirty="0"/>
              <a:t>X</a:t>
            </a:r>
            <a:r>
              <a:rPr lang="zh-CN" altLang="en-US" dirty="0"/>
              <a:t>线胸片及体层片不能确定时主动脉造影或选择性动脉造影，可以观察到异常体动脉分支供应病变部位肺组织而得以明确诊断</a:t>
            </a:r>
            <a:r>
              <a:rPr lang="zh-CN" altLang="en-US" dirty="0" smtClean="0"/>
              <a:t>。</a:t>
            </a:r>
            <a:endParaRPr lang="zh-CN" altLang="en-US" dirty="0"/>
          </a:p>
        </p:txBody>
      </p:sp>
    </p:spTree>
    <p:extLst>
      <p:ext uri="{BB962C8B-B14F-4D97-AF65-F5344CB8AC3E}">
        <p14:creationId xmlns:p14="http://schemas.microsoft.com/office/powerpoint/2010/main" val="189858061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178575" y="1484784"/>
            <a:ext cx="8858250" cy="2736850"/>
            <a:chOff x="22" y="1842"/>
            <a:chExt cx="5716" cy="1724"/>
          </a:xfrm>
        </p:grpSpPr>
        <p:pic>
          <p:nvPicPr>
            <p:cNvPr id="5" name="Picture 3" descr="2"/>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1842"/>
              <a:ext cx="1905" cy="1724"/>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4"/>
            <p:cNvGrpSpPr>
              <a:grpSpLocks noChangeAspect="1"/>
            </p:cNvGrpSpPr>
            <p:nvPr/>
          </p:nvGrpSpPr>
          <p:grpSpPr bwMode="auto">
            <a:xfrm>
              <a:off x="1928" y="1842"/>
              <a:ext cx="3810" cy="1724"/>
              <a:chOff x="0" y="0"/>
              <a:chExt cx="4264" cy="2211"/>
            </a:xfrm>
          </p:grpSpPr>
          <p:pic>
            <p:nvPicPr>
              <p:cNvPr id="7" name="Picture 5" descr="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32" cy="221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 y="0"/>
                <a:ext cx="2119" cy="221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9" name="Text Box 7"/>
          <p:cNvSpPr txBox="1">
            <a:spLocks noChangeArrowheads="1"/>
          </p:cNvSpPr>
          <p:nvPr/>
        </p:nvSpPr>
        <p:spPr bwMode="auto">
          <a:xfrm>
            <a:off x="1042988" y="4652963"/>
            <a:ext cx="10810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kumimoji="0" lang="en-US" altLang="zh-CN" sz="2800"/>
              <a:t>CT</a:t>
            </a:r>
          </a:p>
        </p:txBody>
      </p:sp>
      <p:sp>
        <p:nvSpPr>
          <p:cNvPr id="10" name="Text Box 8"/>
          <p:cNvSpPr txBox="1">
            <a:spLocks noChangeArrowheads="1"/>
          </p:cNvSpPr>
          <p:nvPr/>
        </p:nvSpPr>
        <p:spPr bwMode="auto">
          <a:xfrm>
            <a:off x="5508625" y="4581525"/>
            <a:ext cx="1152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kumimoji="0" lang="en-US" altLang="zh-CN" sz="2800"/>
              <a:t>DSA</a:t>
            </a:r>
          </a:p>
        </p:txBody>
      </p:sp>
    </p:spTree>
    <p:extLst>
      <p:ext uri="{BB962C8B-B14F-4D97-AF65-F5344CB8AC3E}">
        <p14:creationId xmlns:p14="http://schemas.microsoft.com/office/powerpoint/2010/main" val="187370915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915816" y="332656"/>
            <a:ext cx="31686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eaLnBrk="1" hangingPunct="1">
              <a:spcBef>
                <a:spcPct val="20000"/>
              </a:spcBef>
            </a:pPr>
            <a:r>
              <a:rPr lang="zh-CN" altLang="en-US" sz="6000" dirty="0">
                <a:solidFill>
                  <a:schemeClr val="tx2"/>
                </a:solidFill>
                <a:latin typeface="Times New Roman" pitchFamily="18" charset="0"/>
                <a:ea typeface="楷体_GB2312" pitchFamily="49" charset="-122"/>
              </a:rPr>
              <a:t>    治   疗</a:t>
            </a:r>
          </a:p>
        </p:txBody>
      </p:sp>
      <p:sp>
        <p:nvSpPr>
          <p:cNvPr id="6" name="Rectangle 3"/>
          <p:cNvSpPr>
            <a:spLocks noGrp="1" noChangeArrowheads="1"/>
          </p:cNvSpPr>
          <p:nvPr>
            <p:ph idx="1"/>
          </p:nvPr>
        </p:nvSpPr>
        <p:spPr>
          <a:xfrm>
            <a:off x="539552" y="1916832"/>
            <a:ext cx="8229600" cy="4381947"/>
          </a:xfrm>
        </p:spPr>
        <p:txBody>
          <a:bodyPr>
            <a:normAutofit/>
          </a:bodyPr>
          <a:lstStyle/>
          <a:p>
            <a:pPr>
              <a:buFontTx/>
              <a:buNone/>
            </a:pPr>
            <a:r>
              <a:rPr lang="zh-CN" altLang="en-US" dirty="0" smtClean="0"/>
              <a:t>叶</a:t>
            </a:r>
            <a:r>
              <a:rPr lang="zh-CN" altLang="en-US" dirty="0"/>
              <a:t>外型者作隔离肺切除，叶内型者作肺叶切除</a:t>
            </a:r>
            <a:r>
              <a:rPr lang="zh-CN" altLang="en-US" dirty="0" smtClean="0"/>
              <a:t>。</a:t>
            </a:r>
            <a:endParaRPr lang="en-US" altLang="zh-CN" dirty="0" smtClean="0"/>
          </a:p>
          <a:p>
            <a:pPr>
              <a:buFontTx/>
              <a:buNone/>
            </a:pPr>
            <a:r>
              <a:rPr lang="zh-CN" altLang="en-US" dirty="0" smtClean="0"/>
              <a:t>由于</a:t>
            </a:r>
            <a:r>
              <a:rPr lang="zh-CN" altLang="en-US" dirty="0"/>
              <a:t>肺囊肿多有感染，常使肺段的境界不明确，作肺段切的机会比较少</a:t>
            </a:r>
            <a:r>
              <a:rPr lang="zh-CN" altLang="en-US" dirty="0" smtClean="0"/>
              <a:t>。</a:t>
            </a:r>
            <a:endParaRPr lang="en-US" altLang="zh-CN" dirty="0" smtClean="0"/>
          </a:p>
          <a:p>
            <a:pPr>
              <a:buFontTx/>
              <a:buNone/>
            </a:pPr>
            <a:r>
              <a:rPr lang="zh-CN" altLang="en-US" dirty="0" smtClean="0"/>
              <a:t>叶</a:t>
            </a:r>
            <a:r>
              <a:rPr lang="zh-CN" altLang="en-US" dirty="0"/>
              <a:t>外型虽临床症状较少，只要明确诊断，仍应作切除为宜。</a:t>
            </a:r>
            <a:endParaRPr lang="zh-CN" altLang="en-US" sz="2800" dirty="0"/>
          </a:p>
        </p:txBody>
      </p:sp>
    </p:spTree>
    <p:extLst>
      <p:ext uri="{BB962C8B-B14F-4D97-AF65-F5344CB8AC3E}">
        <p14:creationId xmlns:p14="http://schemas.microsoft.com/office/powerpoint/2010/main" val="11149138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日期占位符 3"/>
          <p:cNvSpPr>
            <a:spLocks noGrp="1"/>
          </p:cNvSpPr>
          <p:nvPr>
            <p:ph type="dt" sz="half" idx="10"/>
          </p:nvPr>
        </p:nvSpPr>
        <p:spPr/>
        <p:txBody>
          <a:bodyPr/>
          <a:lstStyle/>
          <a:p>
            <a:fld id="{FA04253B-3CC7-4FD7-B685-3F6CBBD58A50}" type="datetime8">
              <a:rPr lang="zh-CN" altLang="en-US"/>
              <a:pPr/>
              <a:t>14-11-25 20:00</a:t>
            </a:fld>
            <a:endParaRPr lang="en-US" altLang="zh-CN"/>
          </a:p>
        </p:txBody>
      </p:sp>
      <p:sp>
        <p:nvSpPr>
          <p:cNvPr id="12" name="灯片编号占位符 4"/>
          <p:cNvSpPr>
            <a:spLocks noGrp="1"/>
          </p:cNvSpPr>
          <p:nvPr>
            <p:ph type="sldNum" sz="quarter" idx="11"/>
          </p:nvPr>
        </p:nvSpPr>
        <p:spPr/>
        <p:txBody>
          <a:bodyPr/>
          <a:lstStyle/>
          <a:p>
            <a:fld id="{DB8195CA-1479-4DDE-AD01-53970F2FBB07}" type="slidenum">
              <a:rPr lang="zh-CN" altLang="en-US"/>
              <a:pPr/>
              <a:t>48</a:t>
            </a:fld>
            <a:endParaRPr lang="en-US" altLang="zh-CN"/>
          </a:p>
        </p:txBody>
      </p:sp>
      <p:sp>
        <p:nvSpPr>
          <p:cNvPr id="282626" name="Rectangle 2"/>
          <p:cNvSpPr>
            <a:spLocks noGrp="1" noChangeArrowheads="1"/>
          </p:cNvSpPr>
          <p:nvPr>
            <p:ph type="title"/>
          </p:nvPr>
        </p:nvSpPr>
        <p:spPr>
          <a:xfrm>
            <a:off x="685800" y="44450"/>
            <a:ext cx="7772400" cy="647700"/>
          </a:xfrm>
        </p:spPr>
        <p:txBody>
          <a:bodyPr/>
          <a:lstStyle/>
          <a:p>
            <a:r>
              <a:rPr lang="zh-CN" altLang="en-US" sz="3600" b="1">
                <a:solidFill>
                  <a:schemeClr val="hlink"/>
                </a:solidFill>
              </a:rPr>
              <a:t>诊断</a:t>
            </a:r>
          </a:p>
        </p:txBody>
      </p:sp>
      <p:sp>
        <p:nvSpPr>
          <p:cNvPr id="282627" name="Rectangle 3"/>
          <p:cNvSpPr>
            <a:spLocks noGrp="1" noChangeArrowheads="1"/>
          </p:cNvSpPr>
          <p:nvPr>
            <p:ph type="body" idx="1"/>
          </p:nvPr>
        </p:nvSpPr>
        <p:spPr>
          <a:xfrm>
            <a:off x="179388" y="549275"/>
            <a:ext cx="8748712" cy="2232025"/>
          </a:xfrm>
        </p:spPr>
        <p:txBody>
          <a:bodyPr/>
          <a:lstStyle/>
          <a:p>
            <a:r>
              <a:rPr lang="zh-CN" altLang="en-US" sz="2800" b="1"/>
              <a:t>肺下叶病变，反复感染，久治不愈。</a:t>
            </a:r>
          </a:p>
          <a:p>
            <a:r>
              <a:rPr lang="zh-CN" altLang="en-US" sz="2800" b="1"/>
              <a:t>结合临床表现、</a:t>
            </a:r>
            <a:r>
              <a:rPr lang="en-US" altLang="zh-CN" sz="2800" b="1"/>
              <a:t>X</a:t>
            </a:r>
            <a:r>
              <a:rPr lang="zh-CN" altLang="en-US" sz="2800" b="1"/>
              <a:t>线胸片特点。</a:t>
            </a:r>
          </a:p>
          <a:p>
            <a:r>
              <a:rPr lang="zh-CN" altLang="en-US" sz="2800" b="1"/>
              <a:t>进一步</a:t>
            </a:r>
            <a:r>
              <a:rPr lang="en-US" altLang="zh-CN" sz="2800" b="1"/>
              <a:t>CT</a:t>
            </a:r>
            <a:r>
              <a:rPr lang="zh-CN" altLang="en-US" sz="2800" b="1"/>
              <a:t>、</a:t>
            </a:r>
            <a:r>
              <a:rPr lang="en-US" altLang="zh-CN" sz="2800" b="1"/>
              <a:t>MRI</a:t>
            </a:r>
            <a:r>
              <a:rPr lang="zh-CN" altLang="en-US" sz="2800" b="1"/>
              <a:t>或血管造影检查。</a:t>
            </a:r>
          </a:p>
          <a:p>
            <a:r>
              <a:rPr lang="zh-CN" altLang="en-US" sz="2800" b="1">
                <a:solidFill>
                  <a:srgbClr val="00FF00"/>
                </a:solidFill>
              </a:rPr>
              <a:t>特征性：</a:t>
            </a:r>
            <a:r>
              <a:rPr lang="zh-CN" altLang="en-US" sz="2800" b="1">
                <a:solidFill>
                  <a:srgbClr val="FF00FF"/>
                </a:solidFill>
              </a:rPr>
              <a:t>下肺异常肺组织</a:t>
            </a:r>
            <a:r>
              <a:rPr lang="zh-CN" altLang="en-US" sz="2800" b="1"/>
              <a:t>，</a:t>
            </a:r>
            <a:r>
              <a:rPr lang="zh-CN" altLang="en-US" sz="2800" b="1">
                <a:solidFill>
                  <a:schemeClr val="hlink"/>
                </a:solidFill>
              </a:rPr>
              <a:t>异常供血血管</a:t>
            </a:r>
            <a:r>
              <a:rPr lang="zh-CN" altLang="en-US" sz="2800" b="1"/>
              <a:t>可确定诊断</a:t>
            </a:r>
          </a:p>
        </p:txBody>
      </p:sp>
      <p:pic>
        <p:nvPicPr>
          <p:cNvPr id="282633" name="Picture 9" descr="IMG_6391"/>
          <p:cNvPicPr>
            <a:picLocks noChangeAspect="1" noChangeArrowheads="1"/>
          </p:cNvPicPr>
          <p:nvPr/>
        </p:nvPicPr>
        <p:blipFill>
          <a:blip r:embed="rId2">
            <a:extLst>
              <a:ext uri="{28A0092B-C50C-407E-A947-70E740481C1C}">
                <a14:useLocalDpi xmlns:a14="http://schemas.microsoft.com/office/drawing/2010/main" val="0"/>
              </a:ext>
            </a:extLst>
          </a:blip>
          <a:srcRect l="52657" t="2760" r="11914" b="57083"/>
          <a:stretch>
            <a:fillRect/>
          </a:stretch>
        </p:blipFill>
        <p:spPr bwMode="auto">
          <a:xfrm>
            <a:off x="4645025" y="2636838"/>
            <a:ext cx="4248150" cy="381793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82634" name="Freeform 10"/>
          <p:cNvSpPr>
            <a:spLocks/>
          </p:cNvSpPr>
          <p:nvPr/>
        </p:nvSpPr>
        <p:spPr bwMode="auto">
          <a:xfrm>
            <a:off x="7164388" y="3290888"/>
            <a:ext cx="414337" cy="754062"/>
          </a:xfrm>
          <a:custGeom>
            <a:avLst/>
            <a:gdLst>
              <a:gd name="T0" fmla="*/ 45 w 226"/>
              <a:gd name="T1" fmla="*/ 0 h 681"/>
              <a:gd name="T2" fmla="*/ 0 w 226"/>
              <a:gd name="T3" fmla="*/ 363 h 681"/>
              <a:gd name="T4" fmla="*/ 0 w 226"/>
              <a:gd name="T5" fmla="*/ 635 h 681"/>
              <a:gd name="T6" fmla="*/ 181 w 226"/>
              <a:gd name="T7" fmla="*/ 681 h 681"/>
              <a:gd name="T8" fmla="*/ 226 w 226"/>
              <a:gd name="T9" fmla="*/ 635 h 681"/>
              <a:gd name="T10" fmla="*/ 181 w 226"/>
              <a:gd name="T11" fmla="*/ 408 h 681"/>
              <a:gd name="T12" fmla="*/ 136 w 226"/>
              <a:gd name="T13" fmla="*/ 91 h 681"/>
              <a:gd name="T14" fmla="*/ 45 w 226"/>
              <a:gd name="T15" fmla="*/ 0 h 6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681">
                <a:moveTo>
                  <a:pt x="45" y="0"/>
                </a:moveTo>
                <a:lnTo>
                  <a:pt x="0" y="363"/>
                </a:lnTo>
                <a:lnTo>
                  <a:pt x="0" y="635"/>
                </a:lnTo>
                <a:lnTo>
                  <a:pt x="181" y="681"/>
                </a:lnTo>
                <a:lnTo>
                  <a:pt x="226" y="635"/>
                </a:lnTo>
                <a:lnTo>
                  <a:pt x="181" y="408"/>
                </a:lnTo>
                <a:lnTo>
                  <a:pt x="136" y="91"/>
                </a:lnTo>
                <a:lnTo>
                  <a:pt x="45" y="0"/>
                </a:lnTo>
                <a:close/>
              </a:path>
            </a:pathLst>
          </a:custGeom>
          <a:solidFill>
            <a:srgbClr val="FF00FF">
              <a:alpha val="44000"/>
            </a:srgbClr>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82635" name="Freeform 11"/>
          <p:cNvSpPr>
            <a:spLocks/>
          </p:cNvSpPr>
          <p:nvPr/>
        </p:nvSpPr>
        <p:spPr bwMode="auto">
          <a:xfrm>
            <a:off x="6296025" y="3832225"/>
            <a:ext cx="935038" cy="1292225"/>
          </a:xfrm>
          <a:custGeom>
            <a:avLst/>
            <a:gdLst>
              <a:gd name="T0" fmla="*/ 542 w 614"/>
              <a:gd name="T1" fmla="*/ 0 h 1168"/>
              <a:gd name="T2" fmla="*/ 552 w 614"/>
              <a:gd name="T3" fmla="*/ 166 h 1168"/>
              <a:gd name="T4" fmla="*/ 600 w 614"/>
              <a:gd name="T5" fmla="*/ 215 h 1168"/>
              <a:gd name="T6" fmla="*/ 610 w 614"/>
              <a:gd name="T7" fmla="*/ 244 h 1168"/>
              <a:gd name="T8" fmla="*/ 542 w 614"/>
              <a:gd name="T9" fmla="*/ 244 h 1168"/>
              <a:gd name="T10" fmla="*/ 454 w 614"/>
              <a:gd name="T11" fmla="*/ 185 h 1168"/>
              <a:gd name="T12" fmla="*/ 356 w 614"/>
              <a:gd name="T13" fmla="*/ 88 h 1168"/>
              <a:gd name="T14" fmla="*/ 386 w 614"/>
              <a:gd name="T15" fmla="*/ 205 h 1168"/>
              <a:gd name="T16" fmla="*/ 444 w 614"/>
              <a:gd name="T17" fmla="*/ 244 h 1168"/>
              <a:gd name="T18" fmla="*/ 454 w 614"/>
              <a:gd name="T19" fmla="*/ 273 h 1168"/>
              <a:gd name="T20" fmla="*/ 425 w 614"/>
              <a:gd name="T21" fmla="*/ 264 h 1168"/>
              <a:gd name="T22" fmla="*/ 356 w 614"/>
              <a:gd name="T23" fmla="*/ 273 h 1168"/>
              <a:gd name="T24" fmla="*/ 376 w 614"/>
              <a:gd name="T25" fmla="*/ 371 h 1168"/>
              <a:gd name="T26" fmla="*/ 415 w 614"/>
              <a:gd name="T27" fmla="*/ 322 h 1168"/>
              <a:gd name="T28" fmla="*/ 386 w 614"/>
              <a:gd name="T29" fmla="*/ 312 h 1168"/>
              <a:gd name="T30" fmla="*/ 337 w 614"/>
              <a:gd name="T31" fmla="*/ 361 h 1168"/>
              <a:gd name="T32" fmla="*/ 317 w 614"/>
              <a:gd name="T33" fmla="*/ 420 h 1168"/>
              <a:gd name="T34" fmla="*/ 405 w 614"/>
              <a:gd name="T35" fmla="*/ 449 h 1168"/>
              <a:gd name="T36" fmla="*/ 464 w 614"/>
              <a:gd name="T37" fmla="*/ 517 h 1168"/>
              <a:gd name="T38" fmla="*/ 395 w 614"/>
              <a:gd name="T39" fmla="*/ 576 h 1168"/>
              <a:gd name="T40" fmla="*/ 376 w 614"/>
              <a:gd name="T41" fmla="*/ 605 h 1168"/>
              <a:gd name="T42" fmla="*/ 366 w 614"/>
              <a:gd name="T43" fmla="*/ 635 h 1168"/>
              <a:gd name="T44" fmla="*/ 415 w 614"/>
              <a:gd name="T45" fmla="*/ 625 h 1168"/>
              <a:gd name="T46" fmla="*/ 483 w 614"/>
              <a:gd name="T47" fmla="*/ 635 h 1168"/>
              <a:gd name="T48" fmla="*/ 474 w 614"/>
              <a:gd name="T49" fmla="*/ 664 h 1168"/>
              <a:gd name="T50" fmla="*/ 454 w 614"/>
              <a:gd name="T51" fmla="*/ 693 h 1168"/>
              <a:gd name="T52" fmla="*/ 395 w 614"/>
              <a:gd name="T53" fmla="*/ 713 h 1168"/>
              <a:gd name="T54" fmla="*/ 298 w 614"/>
              <a:gd name="T55" fmla="*/ 683 h 1168"/>
              <a:gd name="T56" fmla="*/ 239 w 614"/>
              <a:gd name="T57" fmla="*/ 664 h 1168"/>
              <a:gd name="T58" fmla="*/ 210 w 614"/>
              <a:gd name="T59" fmla="*/ 674 h 1168"/>
              <a:gd name="T60" fmla="*/ 171 w 614"/>
              <a:gd name="T61" fmla="*/ 732 h 1168"/>
              <a:gd name="T62" fmla="*/ 112 w 614"/>
              <a:gd name="T63" fmla="*/ 957 h 1168"/>
              <a:gd name="T64" fmla="*/ 24 w 614"/>
              <a:gd name="T65" fmla="*/ 1045 h 1168"/>
              <a:gd name="T66" fmla="*/ 54 w 614"/>
              <a:gd name="T67" fmla="*/ 1132 h 1168"/>
              <a:gd name="T68" fmla="*/ 229 w 614"/>
              <a:gd name="T69" fmla="*/ 1132 h 1168"/>
              <a:gd name="T70" fmla="*/ 337 w 614"/>
              <a:gd name="T71" fmla="*/ 1113 h 1168"/>
              <a:gd name="T72" fmla="*/ 386 w 614"/>
              <a:gd name="T73" fmla="*/ 11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4" h="1168">
                <a:moveTo>
                  <a:pt x="542" y="0"/>
                </a:moveTo>
                <a:cubicBezTo>
                  <a:pt x="439" y="35"/>
                  <a:pt x="509" y="115"/>
                  <a:pt x="552" y="166"/>
                </a:cubicBezTo>
                <a:cubicBezTo>
                  <a:pt x="595" y="217"/>
                  <a:pt x="544" y="176"/>
                  <a:pt x="600" y="215"/>
                </a:cubicBezTo>
                <a:cubicBezTo>
                  <a:pt x="603" y="225"/>
                  <a:pt x="614" y="235"/>
                  <a:pt x="610" y="244"/>
                </a:cubicBezTo>
                <a:cubicBezTo>
                  <a:pt x="599" y="266"/>
                  <a:pt x="550" y="246"/>
                  <a:pt x="542" y="244"/>
                </a:cubicBezTo>
                <a:cubicBezTo>
                  <a:pt x="513" y="215"/>
                  <a:pt x="488" y="208"/>
                  <a:pt x="454" y="185"/>
                </a:cubicBezTo>
                <a:cubicBezTo>
                  <a:pt x="423" y="139"/>
                  <a:pt x="409" y="106"/>
                  <a:pt x="356" y="88"/>
                </a:cubicBezTo>
                <a:cubicBezTo>
                  <a:pt x="344" y="126"/>
                  <a:pt x="354" y="177"/>
                  <a:pt x="386" y="205"/>
                </a:cubicBezTo>
                <a:cubicBezTo>
                  <a:pt x="404" y="220"/>
                  <a:pt x="444" y="244"/>
                  <a:pt x="444" y="244"/>
                </a:cubicBezTo>
                <a:cubicBezTo>
                  <a:pt x="447" y="254"/>
                  <a:pt x="461" y="266"/>
                  <a:pt x="454" y="273"/>
                </a:cubicBezTo>
                <a:cubicBezTo>
                  <a:pt x="447" y="280"/>
                  <a:pt x="435" y="264"/>
                  <a:pt x="425" y="264"/>
                </a:cubicBezTo>
                <a:cubicBezTo>
                  <a:pt x="402" y="264"/>
                  <a:pt x="379" y="270"/>
                  <a:pt x="356" y="273"/>
                </a:cubicBezTo>
                <a:cubicBezTo>
                  <a:pt x="342" y="321"/>
                  <a:pt x="314" y="350"/>
                  <a:pt x="376" y="371"/>
                </a:cubicBezTo>
                <a:cubicBezTo>
                  <a:pt x="385" y="365"/>
                  <a:pt x="426" y="345"/>
                  <a:pt x="415" y="322"/>
                </a:cubicBezTo>
                <a:cubicBezTo>
                  <a:pt x="411" y="313"/>
                  <a:pt x="396" y="315"/>
                  <a:pt x="386" y="312"/>
                </a:cubicBezTo>
                <a:cubicBezTo>
                  <a:pt x="359" y="330"/>
                  <a:pt x="351" y="330"/>
                  <a:pt x="337" y="361"/>
                </a:cubicBezTo>
                <a:cubicBezTo>
                  <a:pt x="329" y="380"/>
                  <a:pt x="317" y="420"/>
                  <a:pt x="317" y="420"/>
                </a:cubicBezTo>
                <a:cubicBezTo>
                  <a:pt x="346" y="462"/>
                  <a:pt x="356" y="462"/>
                  <a:pt x="405" y="449"/>
                </a:cubicBezTo>
                <a:cubicBezTo>
                  <a:pt x="445" y="462"/>
                  <a:pt x="451" y="478"/>
                  <a:pt x="464" y="517"/>
                </a:cubicBezTo>
                <a:cubicBezTo>
                  <a:pt x="449" y="563"/>
                  <a:pt x="435" y="550"/>
                  <a:pt x="395" y="576"/>
                </a:cubicBezTo>
                <a:cubicBezTo>
                  <a:pt x="389" y="586"/>
                  <a:pt x="381" y="595"/>
                  <a:pt x="376" y="605"/>
                </a:cubicBezTo>
                <a:cubicBezTo>
                  <a:pt x="371" y="614"/>
                  <a:pt x="357" y="630"/>
                  <a:pt x="366" y="635"/>
                </a:cubicBezTo>
                <a:cubicBezTo>
                  <a:pt x="381" y="643"/>
                  <a:pt x="399" y="628"/>
                  <a:pt x="415" y="625"/>
                </a:cubicBezTo>
                <a:cubicBezTo>
                  <a:pt x="438" y="628"/>
                  <a:pt x="464" y="622"/>
                  <a:pt x="483" y="635"/>
                </a:cubicBezTo>
                <a:cubicBezTo>
                  <a:pt x="491" y="641"/>
                  <a:pt x="479" y="655"/>
                  <a:pt x="474" y="664"/>
                </a:cubicBezTo>
                <a:cubicBezTo>
                  <a:pt x="469" y="675"/>
                  <a:pt x="464" y="687"/>
                  <a:pt x="454" y="693"/>
                </a:cubicBezTo>
                <a:cubicBezTo>
                  <a:pt x="436" y="704"/>
                  <a:pt x="395" y="713"/>
                  <a:pt x="395" y="713"/>
                </a:cubicBezTo>
                <a:cubicBezTo>
                  <a:pt x="252" y="664"/>
                  <a:pt x="404" y="714"/>
                  <a:pt x="298" y="683"/>
                </a:cubicBezTo>
                <a:cubicBezTo>
                  <a:pt x="278" y="677"/>
                  <a:pt x="239" y="664"/>
                  <a:pt x="239" y="664"/>
                </a:cubicBezTo>
                <a:cubicBezTo>
                  <a:pt x="229" y="667"/>
                  <a:pt x="217" y="667"/>
                  <a:pt x="210" y="674"/>
                </a:cubicBezTo>
                <a:cubicBezTo>
                  <a:pt x="194" y="690"/>
                  <a:pt x="171" y="732"/>
                  <a:pt x="171" y="732"/>
                </a:cubicBezTo>
                <a:cubicBezTo>
                  <a:pt x="155" y="810"/>
                  <a:pt x="157" y="889"/>
                  <a:pt x="112" y="957"/>
                </a:cubicBezTo>
                <a:cubicBezTo>
                  <a:pt x="92" y="1021"/>
                  <a:pt x="74" y="1012"/>
                  <a:pt x="24" y="1045"/>
                </a:cubicBezTo>
                <a:cubicBezTo>
                  <a:pt x="9" y="1092"/>
                  <a:pt x="0" y="1116"/>
                  <a:pt x="54" y="1132"/>
                </a:cubicBezTo>
                <a:cubicBezTo>
                  <a:pt x="106" y="1168"/>
                  <a:pt x="169" y="1141"/>
                  <a:pt x="229" y="1132"/>
                </a:cubicBezTo>
                <a:cubicBezTo>
                  <a:pt x="267" y="1108"/>
                  <a:pt x="294" y="1098"/>
                  <a:pt x="337" y="1113"/>
                </a:cubicBezTo>
                <a:cubicBezTo>
                  <a:pt x="372" y="1101"/>
                  <a:pt x="356" y="1103"/>
                  <a:pt x="386" y="1103"/>
                </a:cubicBezTo>
              </a:path>
            </a:pathLst>
          </a:cu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pic>
        <p:nvPicPr>
          <p:cNvPr id="282637" name="Picture 13" descr="IMG_1799"/>
          <p:cNvPicPr>
            <a:picLocks noChangeAspect="1" noChangeArrowheads="1"/>
          </p:cNvPicPr>
          <p:nvPr/>
        </p:nvPicPr>
        <p:blipFill>
          <a:blip r:embed="rId3">
            <a:lum contrast="6000"/>
            <a:extLst>
              <a:ext uri="{28A0092B-C50C-407E-A947-70E740481C1C}">
                <a14:useLocalDpi xmlns:a14="http://schemas.microsoft.com/office/drawing/2010/main" val="0"/>
              </a:ext>
            </a:extLst>
          </a:blip>
          <a:srcRect l="54044" t="17732" r="3418" b="5495"/>
          <a:stretch>
            <a:fillRect/>
          </a:stretch>
        </p:blipFill>
        <p:spPr bwMode="auto">
          <a:xfrm>
            <a:off x="252413" y="2636838"/>
            <a:ext cx="4248150" cy="3816350"/>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282638" name="Freeform 14"/>
          <p:cNvSpPr>
            <a:spLocks/>
          </p:cNvSpPr>
          <p:nvPr/>
        </p:nvSpPr>
        <p:spPr bwMode="auto">
          <a:xfrm>
            <a:off x="1566863" y="5211763"/>
            <a:ext cx="1852612" cy="781050"/>
          </a:xfrm>
          <a:custGeom>
            <a:avLst/>
            <a:gdLst>
              <a:gd name="T0" fmla="*/ 45 w 1088"/>
              <a:gd name="T1" fmla="*/ 227 h 771"/>
              <a:gd name="T2" fmla="*/ 0 w 1088"/>
              <a:gd name="T3" fmla="*/ 409 h 771"/>
              <a:gd name="T4" fmla="*/ 45 w 1088"/>
              <a:gd name="T5" fmla="*/ 545 h 771"/>
              <a:gd name="T6" fmla="*/ 0 w 1088"/>
              <a:gd name="T7" fmla="*/ 635 h 771"/>
              <a:gd name="T8" fmla="*/ 90 w 1088"/>
              <a:gd name="T9" fmla="*/ 771 h 771"/>
              <a:gd name="T10" fmla="*/ 226 w 1088"/>
              <a:gd name="T11" fmla="*/ 771 h 771"/>
              <a:gd name="T12" fmla="*/ 362 w 1088"/>
              <a:gd name="T13" fmla="*/ 771 h 771"/>
              <a:gd name="T14" fmla="*/ 453 w 1088"/>
              <a:gd name="T15" fmla="*/ 726 h 771"/>
              <a:gd name="T16" fmla="*/ 589 w 1088"/>
              <a:gd name="T17" fmla="*/ 726 h 771"/>
              <a:gd name="T18" fmla="*/ 680 w 1088"/>
              <a:gd name="T19" fmla="*/ 771 h 771"/>
              <a:gd name="T20" fmla="*/ 816 w 1088"/>
              <a:gd name="T21" fmla="*/ 771 h 771"/>
              <a:gd name="T22" fmla="*/ 952 w 1088"/>
              <a:gd name="T23" fmla="*/ 771 h 771"/>
              <a:gd name="T24" fmla="*/ 1088 w 1088"/>
              <a:gd name="T25" fmla="*/ 771 h 771"/>
              <a:gd name="T26" fmla="*/ 1088 w 1088"/>
              <a:gd name="T27" fmla="*/ 590 h 771"/>
              <a:gd name="T28" fmla="*/ 1088 w 1088"/>
              <a:gd name="T29" fmla="*/ 409 h 771"/>
              <a:gd name="T30" fmla="*/ 952 w 1088"/>
              <a:gd name="T31" fmla="*/ 272 h 771"/>
              <a:gd name="T32" fmla="*/ 771 w 1088"/>
              <a:gd name="T33" fmla="*/ 182 h 771"/>
              <a:gd name="T34" fmla="*/ 635 w 1088"/>
              <a:gd name="T35" fmla="*/ 91 h 771"/>
              <a:gd name="T36" fmla="*/ 453 w 1088"/>
              <a:gd name="T37" fmla="*/ 0 h 771"/>
              <a:gd name="T38" fmla="*/ 226 w 1088"/>
              <a:gd name="T39" fmla="*/ 0 h 771"/>
              <a:gd name="T40" fmla="*/ 90 w 1088"/>
              <a:gd name="T41" fmla="*/ 0 h 771"/>
              <a:gd name="T42" fmla="*/ 45 w 1088"/>
              <a:gd name="T43" fmla="*/ 227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8" h="771">
                <a:moveTo>
                  <a:pt x="45" y="227"/>
                </a:moveTo>
                <a:lnTo>
                  <a:pt x="0" y="409"/>
                </a:lnTo>
                <a:lnTo>
                  <a:pt x="45" y="545"/>
                </a:lnTo>
                <a:lnTo>
                  <a:pt x="0" y="635"/>
                </a:lnTo>
                <a:lnTo>
                  <a:pt x="90" y="771"/>
                </a:lnTo>
                <a:lnTo>
                  <a:pt x="226" y="771"/>
                </a:lnTo>
                <a:lnTo>
                  <a:pt x="362" y="771"/>
                </a:lnTo>
                <a:lnTo>
                  <a:pt x="453" y="726"/>
                </a:lnTo>
                <a:lnTo>
                  <a:pt x="589" y="726"/>
                </a:lnTo>
                <a:lnTo>
                  <a:pt x="680" y="771"/>
                </a:lnTo>
                <a:lnTo>
                  <a:pt x="816" y="771"/>
                </a:lnTo>
                <a:lnTo>
                  <a:pt x="952" y="771"/>
                </a:lnTo>
                <a:lnTo>
                  <a:pt x="1088" y="771"/>
                </a:lnTo>
                <a:lnTo>
                  <a:pt x="1088" y="590"/>
                </a:lnTo>
                <a:lnTo>
                  <a:pt x="1088" y="409"/>
                </a:lnTo>
                <a:lnTo>
                  <a:pt x="952" y="272"/>
                </a:lnTo>
                <a:lnTo>
                  <a:pt x="771" y="182"/>
                </a:lnTo>
                <a:lnTo>
                  <a:pt x="635" y="91"/>
                </a:lnTo>
                <a:lnTo>
                  <a:pt x="453" y="0"/>
                </a:lnTo>
                <a:lnTo>
                  <a:pt x="226" y="0"/>
                </a:lnTo>
                <a:lnTo>
                  <a:pt x="90" y="0"/>
                </a:lnTo>
                <a:lnTo>
                  <a:pt x="45" y="227"/>
                </a:lnTo>
                <a:close/>
              </a:path>
            </a:pathLst>
          </a:custGeom>
          <a:solidFill>
            <a:srgbClr val="FF00FF">
              <a:alpha val="39999"/>
            </a:srgbClr>
          </a:solidFill>
          <a:ln w="38100">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82639" name="Line 15"/>
          <p:cNvSpPr>
            <a:spLocks noChangeShapeType="1"/>
          </p:cNvSpPr>
          <p:nvPr/>
        </p:nvSpPr>
        <p:spPr bwMode="auto">
          <a:xfrm flipH="1" flipV="1">
            <a:off x="1257300" y="6132513"/>
            <a:ext cx="309563" cy="228600"/>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82640" name="Freeform 16"/>
          <p:cNvSpPr>
            <a:spLocks/>
          </p:cNvSpPr>
          <p:nvPr/>
        </p:nvSpPr>
        <p:spPr bwMode="auto">
          <a:xfrm>
            <a:off x="1025525" y="5626100"/>
            <a:ext cx="1236663" cy="596900"/>
          </a:xfrm>
          <a:custGeom>
            <a:avLst/>
            <a:gdLst>
              <a:gd name="T0" fmla="*/ 0 w 726"/>
              <a:gd name="T1" fmla="*/ 499 h 589"/>
              <a:gd name="T2" fmla="*/ 91 w 726"/>
              <a:gd name="T3" fmla="*/ 453 h 589"/>
              <a:gd name="T4" fmla="*/ 318 w 726"/>
              <a:gd name="T5" fmla="*/ 272 h 589"/>
              <a:gd name="T6" fmla="*/ 454 w 726"/>
              <a:gd name="T7" fmla="*/ 90 h 589"/>
              <a:gd name="T8" fmla="*/ 499 w 726"/>
              <a:gd name="T9" fmla="*/ 0 h 589"/>
              <a:gd name="T10" fmla="*/ 499 w 726"/>
              <a:gd name="T11" fmla="*/ 90 h 589"/>
              <a:gd name="T12" fmla="*/ 635 w 726"/>
              <a:gd name="T13" fmla="*/ 90 h 589"/>
              <a:gd name="T14" fmla="*/ 726 w 726"/>
              <a:gd name="T15" fmla="*/ 136 h 589"/>
              <a:gd name="T16" fmla="*/ 499 w 726"/>
              <a:gd name="T17" fmla="*/ 136 h 589"/>
              <a:gd name="T18" fmla="*/ 408 w 726"/>
              <a:gd name="T19" fmla="*/ 226 h 589"/>
              <a:gd name="T20" fmla="*/ 363 w 726"/>
              <a:gd name="T21" fmla="*/ 317 h 589"/>
              <a:gd name="T22" fmla="*/ 136 w 726"/>
              <a:gd name="T23" fmla="*/ 499 h 589"/>
              <a:gd name="T24" fmla="*/ 0 w 726"/>
              <a:gd name="T25" fmla="*/ 589 h 589"/>
              <a:gd name="T26" fmla="*/ 0 w 726"/>
              <a:gd name="T27" fmla="*/ 499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589">
                <a:moveTo>
                  <a:pt x="0" y="499"/>
                </a:moveTo>
                <a:lnTo>
                  <a:pt x="91" y="453"/>
                </a:lnTo>
                <a:lnTo>
                  <a:pt x="318" y="272"/>
                </a:lnTo>
                <a:lnTo>
                  <a:pt x="454" y="90"/>
                </a:lnTo>
                <a:lnTo>
                  <a:pt x="499" y="0"/>
                </a:lnTo>
                <a:lnTo>
                  <a:pt x="499" y="90"/>
                </a:lnTo>
                <a:lnTo>
                  <a:pt x="635" y="90"/>
                </a:lnTo>
                <a:lnTo>
                  <a:pt x="726" y="136"/>
                </a:lnTo>
                <a:lnTo>
                  <a:pt x="499" y="136"/>
                </a:lnTo>
                <a:lnTo>
                  <a:pt x="408" y="226"/>
                </a:lnTo>
                <a:lnTo>
                  <a:pt x="363" y="317"/>
                </a:lnTo>
                <a:lnTo>
                  <a:pt x="136" y="499"/>
                </a:lnTo>
                <a:lnTo>
                  <a:pt x="0" y="589"/>
                </a:lnTo>
                <a:lnTo>
                  <a:pt x="0" y="499"/>
                </a:lnTo>
                <a:close/>
              </a:path>
            </a:pathLst>
          </a:custGeom>
          <a:solidFill>
            <a:schemeClr val="hlink">
              <a:alpha val="57001"/>
            </a:schemeClr>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extLst>
      <p:ext uri="{BB962C8B-B14F-4D97-AF65-F5344CB8AC3E}">
        <p14:creationId xmlns:p14="http://schemas.microsoft.com/office/powerpoint/2010/main" val="1454455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2637"/>
                                        </p:tgtEl>
                                        <p:attrNameLst>
                                          <p:attrName>style.visibility</p:attrName>
                                        </p:attrNameLst>
                                      </p:cBhvr>
                                      <p:to>
                                        <p:strVal val="visible"/>
                                      </p:to>
                                    </p:set>
                                    <p:animEffect transition="in" filter="diamond(in)">
                                      <p:cBhvr>
                                        <p:cTn id="7" dur="2000"/>
                                        <p:tgtEl>
                                          <p:spTgt spid="282637"/>
                                        </p:tgtEl>
                                      </p:cBhvr>
                                    </p:animEffect>
                                  </p:childTnLst>
                                </p:cTn>
                              </p:par>
                              <p:par>
                                <p:cTn id="8" presetID="8" presetClass="entr" presetSubtype="16" fill="hold" nodeType="withEffect">
                                  <p:stCondLst>
                                    <p:cond delay="0"/>
                                  </p:stCondLst>
                                  <p:childTnLst>
                                    <p:set>
                                      <p:cBhvr>
                                        <p:cTn id="9" dur="1" fill="hold">
                                          <p:stCondLst>
                                            <p:cond delay="0"/>
                                          </p:stCondLst>
                                        </p:cTn>
                                        <p:tgtEl>
                                          <p:spTgt spid="282633"/>
                                        </p:tgtEl>
                                        <p:attrNameLst>
                                          <p:attrName>style.visibility</p:attrName>
                                        </p:attrNameLst>
                                      </p:cBhvr>
                                      <p:to>
                                        <p:strVal val="visible"/>
                                      </p:to>
                                    </p:set>
                                    <p:animEffect transition="in" filter="diamond(in)">
                                      <p:cBhvr>
                                        <p:cTn id="10" dur="2000"/>
                                        <p:tgtEl>
                                          <p:spTgt spid="2826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82638"/>
                                        </p:tgtEl>
                                        <p:attrNameLst>
                                          <p:attrName>style.visibility</p:attrName>
                                        </p:attrNameLst>
                                      </p:cBhvr>
                                      <p:to>
                                        <p:strVal val="visible"/>
                                      </p:to>
                                    </p:set>
                                    <p:animEffect transition="in" filter="diamond(in)">
                                      <p:cBhvr>
                                        <p:cTn id="15" dur="2000"/>
                                        <p:tgtEl>
                                          <p:spTgt spid="28263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82634"/>
                                        </p:tgtEl>
                                        <p:attrNameLst>
                                          <p:attrName>style.visibility</p:attrName>
                                        </p:attrNameLst>
                                      </p:cBhvr>
                                      <p:to>
                                        <p:strVal val="visible"/>
                                      </p:to>
                                    </p:set>
                                    <p:animEffect transition="in" filter="diamond(in)">
                                      <p:cBhvr>
                                        <p:cTn id="18" dur="2000"/>
                                        <p:tgtEl>
                                          <p:spTgt spid="28263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82640"/>
                                        </p:tgtEl>
                                        <p:attrNameLst>
                                          <p:attrName>style.visibility</p:attrName>
                                        </p:attrNameLst>
                                      </p:cBhvr>
                                      <p:to>
                                        <p:strVal val="visible"/>
                                      </p:to>
                                    </p:set>
                                    <p:animEffect transition="in" filter="diamond(in)">
                                      <p:cBhvr>
                                        <p:cTn id="23" dur="2000"/>
                                        <p:tgtEl>
                                          <p:spTgt spid="282640"/>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282639"/>
                                        </p:tgtEl>
                                        <p:attrNameLst>
                                          <p:attrName>style.visibility</p:attrName>
                                        </p:attrNameLst>
                                      </p:cBhvr>
                                      <p:to>
                                        <p:strVal val="visible"/>
                                      </p:to>
                                    </p:set>
                                    <p:animEffect transition="in" filter="diamond(in)">
                                      <p:cBhvr>
                                        <p:cTn id="26" dur="2000"/>
                                        <p:tgtEl>
                                          <p:spTgt spid="282639"/>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282635"/>
                                        </p:tgtEl>
                                        <p:attrNameLst>
                                          <p:attrName>style.visibility</p:attrName>
                                        </p:attrNameLst>
                                      </p:cBhvr>
                                      <p:to>
                                        <p:strVal val="visible"/>
                                      </p:to>
                                    </p:set>
                                    <p:animEffect transition="in" filter="diamond(in)">
                                      <p:cBhvr>
                                        <p:cTn id="29" dur="2000"/>
                                        <p:tgtEl>
                                          <p:spTgt spid="282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4" grpId="0" animBg="1"/>
      <p:bldP spid="282635" grpId="0" animBg="1"/>
      <p:bldP spid="282638" grpId="0" animBg="1"/>
      <p:bldP spid="282639" grpId="0" animBg="1"/>
      <p:bldP spid="2826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esktop\隔离肺\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889"/>
            <a:ext cx="6192688" cy="466023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6512" y="4626942"/>
            <a:ext cx="9396536" cy="830997"/>
          </a:xfrm>
          <a:prstGeom prst="rect">
            <a:avLst/>
          </a:prstGeom>
        </p:spPr>
        <p:txBody>
          <a:bodyPr wrap="square">
            <a:spAutoFit/>
          </a:bodyPr>
          <a:lstStyle/>
          <a:p>
            <a:r>
              <a:rPr lang="en-US" altLang="zh-CN" sz="1600" dirty="0"/>
              <a:t> (A)Gross findings</a:t>
            </a:r>
            <a:r>
              <a:rPr lang="en-US" altLang="zh-CN" sz="1600" dirty="0" smtClean="0"/>
              <a:t>. (</a:t>
            </a:r>
            <a:r>
              <a:rPr lang="en-US" altLang="zh-CN" sz="1600" dirty="0"/>
              <a:t>B) Dilated </a:t>
            </a:r>
            <a:r>
              <a:rPr lang="en-US" altLang="zh-CN" sz="1600" dirty="0" err="1"/>
              <a:t>mucin</a:t>
            </a:r>
            <a:r>
              <a:rPr lang="en-US" altLang="zh-CN" sz="1600" dirty="0"/>
              <a:t>-filled airways and remnants </a:t>
            </a:r>
            <a:r>
              <a:rPr lang="en-US" altLang="zh-CN" sz="1600" dirty="0" smtClean="0"/>
              <a:t>of cartilaginous bronchi </a:t>
            </a:r>
            <a:r>
              <a:rPr lang="en-US" altLang="zh-CN" sz="1600" dirty="0"/>
              <a:t>(x 100, </a:t>
            </a:r>
            <a:r>
              <a:rPr lang="en-US" altLang="zh-CN" sz="1600" dirty="0" err="1"/>
              <a:t>hematoxylin</a:t>
            </a:r>
            <a:r>
              <a:rPr lang="en-US" altLang="zh-CN" sz="1600" dirty="0"/>
              <a:t> and eosin stain</a:t>
            </a:r>
            <a:r>
              <a:rPr lang="en-US" altLang="zh-CN" sz="1600" dirty="0" smtClean="0"/>
              <a:t>). (</a:t>
            </a:r>
            <a:r>
              <a:rPr lang="en-US" altLang="zh-CN" sz="1600" dirty="0"/>
              <a:t>C) Normal lung tissue is not observed (x 100, </a:t>
            </a:r>
            <a:r>
              <a:rPr lang="en-US" altLang="zh-CN" sz="1600" dirty="0" err="1"/>
              <a:t>hematoxylin</a:t>
            </a:r>
            <a:r>
              <a:rPr lang="en-US" altLang="zh-CN" sz="1600" dirty="0"/>
              <a:t> and eosin stain</a:t>
            </a:r>
            <a:r>
              <a:rPr lang="en-US" altLang="zh-CN" sz="1600" dirty="0" smtClean="0"/>
              <a:t>).</a:t>
            </a:r>
          </a:p>
          <a:p>
            <a:r>
              <a:rPr lang="en-US" altLang="zh-CN" sz="1600" dirty="0" smtClean="0"/>
              <a:t>(</a:t>
            </a:r>
            <a:r>
              <a:rPr lang="en-US" altLang="zh-CN" sz="1600" dirty="0"/>
              <a:t>D) Dilated airways </a:t>
            </a:r>
            <a:r>
              <a:rPr lang="en-US" altLang="zh-CN" sz="1600" dirty="0" smtClean="0"/>
              <a:t>are lined </a:t>
            </a:r>
            <a:r>
              <a:rPr lang="en-US" altLang="zh-CN" sz="1600" dirty="0"/>
              <a:t>by bronchiolar type epithelium (x 200, </a:t>
            </a:r>
            <a:r>
              <a:rPr lang="en-US" altLang="zh-CN" sz="1600" dirty="0" err="1"/>
              <a:t>hematoxylin</a:t>
            </a:r>
            <a:r>
              <a:rPr lang="en-US" altLang="zh-CN" sz="1600" dirty="0"/>
              <a:t> and eosin stain).</a:t>
            </a:r>
            <a:endParaRPr lang="zh-CN" altLang="en-US" sz="16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457939"/>
            <a:ext cx="9144000" cy="14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1715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9188" y="1988840"/>
            <a:ext cx="8229600" cy="4525963"/>
          </a:xfrm>
        </p:spPr>
        <p:txBody>
          <a:bodyPr>
            <a:normAutofit/>
          </a:bodyPr>
          <a:lstStyle/>
          <a:p>
            <a:r>
              <a:rPr lang="zh-CN" altLang="en-US" sz="4000" dirty="0"/>
              <a:t>肺组织与支气管树缺乏交通的先天性畸形， 从而与其余肺分离</a:t>
            </a:r>
            <a:r>
              <a:rPr lang="zh-CN" altLang="en-US" sz="4000" dirty="0" smtClean="0"/>
              <a:t>，并</a:t>
            </a:r>
            <a:r>
              <a:rPr lang="zh-CN" altLang="en-US" sz="4000" dirty="0"/>
              <a:t>由体循环动脉供血</a:t>
            </a:r>
            <a:r>
              <a:rPr lang="zh-CN" altLang="en-US" sz="4000" dirty="0" smtClean="0"/>
              <a:t>。</a:t>
            </a:r>
            <a:endParaRPr lang="zh-CN" altLang="en-US" sz="4000" dirty="0"/>
          </a:p>
        </p:txBody>
      </p:sp>
      <p:sp>
        <p:nvSpPr>
          <p:cNvPr id="4" name="TextBox 3"/>
          <p:cNvSpPr txBox="1"/>
          <p:nvPr/>
        </p:nvSpPr>
        <p:spPr>
          <a:xfrm>
            <a:off x="3059832" y="476672"/>
            <a:ext cx="2808312" cy="1107996"/>
          </a:xfrm>
          <a:prstGeom prst="rect">
            <a:avLst/>
          </a:prstGeom>
          <a:noFill/>
        </p:spPr>
        <p:txBody>
          <a:bodyPr wrap="square" rtlCol="0">
            <a:spAutoFit/>
          </a:bodyPr>
          <a:lstStyle/>
          <a:p>
            <a:pPr algn="ctr"/>
            <a:r>
              <a:rPr lang="zh-CN" altLang="en-US" sz="6600" dirty="0" smtClean="0"/>
              <a:t>定义</a:t>
            </a:r>
            <a:endParaRPr lang="zh-CN" altLang="en-US" sz="6600" dirty="0"/>
          </a:p>
        </p:txBody>
      </p:sp>
    </p:spTree>
    <p:extLst>
      <p:ext uri="{BB962C8B-B14F-4D97-AF65-F5344CB8AC3E}">
        <p14:creationId xmlns:p14="http://schemas.microsoft.com/office/powerpoint/2010/main" val="8924901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908720"/>
            <a:ext cx="8229600" cy="5390059"/>
          </a:xfrm>
        </p:spPr>
        <p:txBody>
          <a:bodyPr>
            <a:normAutofit lnSpcReduction="10000"/>
          </a:bodyPr>
          <a:lstStyle/>
          <a:p>
            <a:r>
              <a:rPr lang="zh-CN" altLang="en-US" dirty="0"/>
              <a:t>较为常见的肺的先天性</a:t>
            </a:r>
            <a:r>
              <a:rPr lang="zh-CN" altLang="en-US" dirty="0" smtClean="0"/>
              <a:t>发育异常，占肺部疾病的</a:t>
            </a:r>
            <a:r>
              <a:rPr lang="en-US" altLang="zh-CN" b="1" dirty="0"/>
              <a:t>0.15%</a:t>
            </a:r>
            <a:r>
              <a:rPr lang="zh-CN" altLang="en-US" b="1" dirty="0"/>
              <a:t>～</a:t>
            </a:r>
            <a:r>
              <a:rPr lang="en-US" altLang="zh-CN" b="1" dirty="0"/>
              <a:t>6.4</a:t>
            </a:r>
            <a:r>
              <a:rPr lang="en-US" altLang="zh-CN" b="1" dirty="0" smtClean="0"/>
              <a:t>%.</a:t>
            </a:r>
          </a:p>
          <a:p>
            <a:endParaRPr lang="en-US" altLang="zh-CN" dirty="0" smtClean="0"/>
          </a:p>
          <a:p>
            <a:r>
              <a:rPr lang="zh-CN" altLang="en-US" dirty="0"/>
              <a:t>肺隔离症可见于各年龄段，以青年人</a:t>
            </a:r>
            <a:r>
              <a:rPr lang="zh-CN" altLang="en-US" dirty="0" smtClean="0"/>
              <a:t>居多</a:t>
            </a:r>
            <a:endParaRPr lang="en-US" altLang="zh-CN" dirty="0" smtClean="0"/>
          </a:p>
          <a:p>
            <a:endParaRPr lang="en-US" altLang="zh-CN" dirty="0" smtClean="0"/>
          </a:p>
          <a:p>
            <a:r>
              <a:rPr lang="zh-CN" altLang="en-US" dirty="0" smtClean="0"/>
              <a:t>多数</a:t>
            </a:r>
            <a:r>
              <a:rPr lang="zh-CN" altLang="en-US" dirty="0"/>
              <a:t>无症状，合并感染则可表现为呼吸道感染的症状，可有发热、咳嗽、咳痰、胸痛、甚至痰中带血的症状</a:t>
            </a:r>
            <a:r>
              <a:rPr lang="zh-CN" altLang="en-US" dirty="0" smtClean="0"/>
              <a:t>。</a:t>
            </a:r>
            <a:endParaRPr lang="en-US" altLang="zh-CN" dirty="0" smtClean="0"/>
          </a:p>
          <a:p>
            <a:endParaRPr lang="zh-CN" altLang="en-US" dirty="0"/>
          </a:p>
          <a:p>
            <a:r>
              <a:rPr lang="zh-CN" altLang="en-US" b="1" dirty="0"/>
              <a:t>叶内型多于叶外型，左侧多于右侧</a:t>
            </a:r>
            <a:r>
              <a:rPr lang="zh-CN" altLang="en-US" b="1" dirty="0" smtClean="0"/>
              <a:t>。</a:t>
            </a:r>
            <a:endParaRPr lang="zh-CN" altLang="en-US" b="1" dirty="0"/>
          </a:p>
          <a:p>
            <a:endParaRPr lang="zh-CN" altLang="en-US" dirty="0"/>
          </a:p>
        </p:txBody>
      </p:sp>
    </p:spTree>
    <p:extLst>
      <p:ext uri="{BB962C8B-B14F-4D97-AF65-F5344CB8AC3E}">
        <p14:creationId xmlns:p14="http://schemas.microsoft.com/office/powerpoint/2010/main" val="12077815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8000" dirty="0" smtClean="0"/>
              <a:t>病因 </a:t>
            </a:r>
            <a:endParaRPr lang="zh-CN" altLang="en-US" sz="8000" dirty="0"/>
          </a:p>
        </p:txBody>
      </p:sp>
      <p:sp>
        <p:nvSpPr>
          <p:cNvPr id="3" name="内容占位符 2"/>
          <p:cNvSpPr>
            <a:spLocks noGrp="1"/>
          </p:cNvSpPr>
          <p:nvPr>
            <p:ph idx="1"/>
          </p:nvPr>
        </p:nvSpPr>
        <p:spPr>
          <a:xfrm>
            <a:off x="539552" y="1772816"/>
            <a:ext cx="8229600" cy="4525963"/>
          </a:xfrm>
        </p:spPr>
        <p:txBody>
          <a:bodyPr/>
          <a:lstStyle/>
          <a:p>
            <a:r>
              <a:rPr lang="zh-CN" altLang="en-US" dirty="0"/>
              <a:t>在胚胎发育期间，动脉发育不全使一部分肺组织血液供应受障碍，并由主动脉的分支代替动脉</a:t>
            </a:r>
            <a:r>
              <a:rPr lang="zh-CN" altLang="en-US" dirty="0" smtClean="0"/>
              <a:t>供应该</a:t>
            </a:r>
            <a:r>
              <a:rPr lang="zh-CN" altLang="en-US" dirty="0"/>
              <a:t>区组织，由于来自主动脉的血液含氧量与来自肺动脉的血液完全不同使该段肺组织的肺功能无法</a:t>
            </a:r>
            <a:r>
              <a:rPr lang="zh-CN" altLang="en-US" dirty="0" smtClean="0"/>
              <a:t>进行</a:t>
            </a:r>
            <a:r>
              <a:rPr lang="zh-CN" altLang="en-US" dirty="0"/>
              <a:t>，因而发育不全，而无肺功能。</a:t>
            </a:r>
          </a:p>
        </p:txBody>
      </p:sp>
    </p:spTree>
    <p:extLst>
      <p:ext uri="{BB962C8B-B14F-4D97-AF65-F5344CB8AC3E}">
        <p14:creationId xmlns:p14="http://schemas.microsoft.com/office/powerpoint/2010/main" val="23917850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827584" y="528355"/>
            <a:ext cx="3672408" cy="1754326"/>
          </a:xfrm>
          <a:prstGeom prst="rect">
            <a:avLst/>
          </a:prstGeom>
        </p:spPr>
        <p:txBody>
          <a:bodyPr wrap="square">
            <a:spAutoFit/>
          </a:bodyPr>
          <a:lstStyle/>
          <a:p>
            <a:pPr>
              <a:buFont typeface="Wingdings" pitchFamily="2" charset="2"/>
              <a:buNone/>
            </a:pPr>
            <a:r>
              <a:rPr lang="zh-CN" altLang="en-US" sz="3600" b="1" dirty="0" smtClean="0">
                <a:solidFill>
                  <a:srgbClr val="FF0066"/>
                </a:solidFill>
              </a:rPr>
              <a:t>叶</a:t>
            </a:r>
            <a:r>
              <a:rPr lang="zh-CN" altLang="en-US" sz="3600" b="1" dirty="0">
                <a:solidFill>
                  <a:srgbClr val="FF0066"/>
                </a:solidFill>
              </a:rPr>
              <a:t>内</a:t>
            </a:r>
            <a:r>
              <a:rPr lang="zh-CN" altLang="en-US" sz="3600" b="1" dirty="0" smtClean="0">
                <a:solidFill>
                  <a:srgbClr val="FF0066"/>
                </a:solidFill>
              </a:rPr>
              <a:t>型</a:t>
            </a:r>
            <a:endParaRPr lang="en-US" altLang="zh-CN" sz="3600" b="1" dirty="0" smtClean="0"/>
          </a:p>
          <a:p>
            <a:pPr>
              <a:buFont typeface="Wingdings" pitchFamily="2" charset="2"/>
              <a:buNone/>
            </a:pPr>
            <a:r>
              <a:rPr lang="zh-CN" altLang="en-US" sz="2400" b="1" dirty="0" smtClean="0"/>
              <a:t>位 </a:t>
            </a:r>
            <a:r>
              <a:rPr lang="zh-CN" altLang="en-US" sz="2400" b="1" dirty="0"/>
              <a:t>于脏胸膜组织内，其囊腔病变与正常的支气管相通或不相通，临床多</a:t>
            </a:r>
            <a:r>
              <a:rPr lang="zh-CN" altLang="en-US" sz="2400" b="1" dirty="0" smtClean="0"/>
              <a:t>见</a:t>
            </a:r>
            <a:endParaRPr lang="en-US" altLang="zh-CN" sz="2400" b="1" dirty="0" smtClean="0"/>
          </a:p>
        </p:txBody>
      </p:sp>
      <p:pic>
        <p:nvPicPr>
          <p:cNvPr id="1026" name="Picture 2" descr="C:\Users\Administrator\Desktop\隔离肺\QQ图片20140724104937.png"/>
          <p:cNvPicPr>
            <a:picLocks noChangeAspect="1" noChangeArrowheads="1"/>
          </p:cNvPicPr>
          <p:nvPr/>
        </p:nvPicPr>
        <p:blipFill rotWithShape="1">
          <a:blip r:embed="rId2">
            <a:extLst>
              <a:ext uri="{28A0092B-C50C-407E-A947-70E740481C1C}">
                <a14:useLocalDpi xmlns:a14="http://schemas.microsoft.com/office/drawing/2010/main" val="0"/>
              </a:ext>
            </a:extLst>
          </a:blip>
          <a:srcRect l="7919" t="11806" r="6149" b="44127"/>
          <a:stretch/>
        </p:blipFill>
        <p:spPr bwMode="auto">
          <a:xfrm>
            <a:off x="912379" y="2282681"/>
            <a:ext cx="7513629" cy="439616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669194" y="528355"/>
            <a:ext cx="3816425" cy="1754326"/>
          </a:xfrm>
          <a:prstGeom prst="rect">
            <a:avLst/>
          </a:prstGeom>
        </p:spPr>
        <p:txBody>
          <a:bodyPr wrap="square">
            <a:spAutoFit/>
          </a:bodyPr>
          <a:lstStyle/>
          <a:p>
            <a:pPr>
              <a:buFont typeface="Wingdings" pitchFamily="2" charset="2"/>
              <a:buNone/>
            </a:pPr>
            <a:r>
              <a:rPr lang="zh-CN" altLang="en-US" sz="3200" b="1" dirty="0" smtClean="0">
                <a:solidFill>
                  <a:srgbClr val="FF0066"/>
                </a:solidFill>
              </a:rPr>
              <a:t>叶</a:t>
            </a:r>
            <a:r>
              <a:rPr lang="zh-CN" altLang="en-US" sz="3200" b="1" dirty="0">
                <a:solidFill>
                  <a:srgbClr val="FF0066"/>
                </a:solidFill>
              </a:rPr>
              <a:t>外</a:t>
            </a:r>
            <a:r>
              <a:rPr lang="zh-CN" altLang="en-US" sz="3200" b="1" dirty="0" smtClean="0">
                <a:solidFill>
                  <a:srgbClr val="FF0066"/>
                </a:solidFill>
              </a:rPr>
              <a:t>型</a:t>
            </a:r>
            <a:endParaRPr lang="en-US" altLang="zh-CN" sz="3200" b="1" dirty="0" smtClean="0"/>
          </a:p>
          <a:p>
            <a:pPr>
              <a:buFont typeface="Wingdings" pitchFamily="2" charset="2"/>
              <a:buNone/>
            </a:pPr>
            <a:r>
              <a:rPr lang="en-US" altLang="zh-CN" sz="2400" b="1" dirty="0" smtClean="0"/>
              <a:t>2.</a:t>
            </a:r>
            <a:r>
              <a:rPr lang="zh-CN" altLang="en-US" sz="2400" b="1" dirty="0" smtClean="0"/>
              <a:t>后者</a:t>
            </a:r>
            <a:r>
              <a:rPr lang="zh-CN" altLang="en-US" sz="2400" b="1" dirty="0"/>
              <a:t>被自己的胸膜包盖，独立于正常肺组织之外，囊腔与正常支气管不相通。</a:t>
            </a:r>
            <a:r>
              <a:rPr lang="zh-CN" altLang="en-US" sz="2400" dirty="0"/>
              <a:t> </a:t>
            </a:r>
          </a:p>
        </p:txBody>
      </p:sp>
    </p:spTree>
    <p:extLst>
      <p:ext uri="{BB962C8B-B14F-4D97-AF65-F5344CB8AC3E}">
        <p14:creationId xmlns:p14="http://schemas.microsoft.com/office/powerpoint/2010/main" val="5777052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217</TotalTime>
  <Words>730</Words>
  <Application>Microsoft Macintosh PowerPoint</Application>
  <PresentationFormat>全屏显示(4:3)</PresentationFormat>
  <Paragraphs>122</Paragraphs>
  <Slides>48</Slides>
  <Notes>2</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龙腾四海</vt:lpstr>
      <vt:lpstr>肺隔离症</vt:lpstr>
      <vt:lpstr>PowerPoint 演示文稿</vt:lpstr>
      <vt:lpstr>PowerPoint 演示文稿</vt:lpstr>
      <vt:lpstr>PowerPoint 演示文稿</vt:lpstr>
      <vt:lpstr>PowerPoint 演示文稿</vt:lpstr>
      <vt:lpstr>PowerPoint 演示文稿</vt:lpstr>
      <vt:lpstr>PowerPoint 演示文稿</vt:lpstr>
      <vt:lpstr>病因 </vt:lpstr>
      <vt:lpstr>PowerPoint 演示文稿</vt:lpstr>
      <vt:lpstr>叶内型</vt:lpstr>
      <vt:lpstr>PowerPoint 演示文稿</vt:lpstr>
      <vt:lpstr>叶外型</vt:lpstr>
      <vt:lpstr>PowerPoint 演示文稿</vt:lpstr>
      <vt:lpstr>病理</vt:lpstr>
      <vt:lpstr> 诊   断</vt:lpstr>
      <vt:lpstr>PowerPoint 演示文稿</vt:lpstr>
      <vt:lpstr>PowerPoint 演示文稿</vt:lpstr>
      <vt:lpstr>CT诊断依据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2.切断并缝扎异常动脉血管</vt:lpstr>
      <vt:lpstr>3.切除右肺下叶</vt:lpstr>
      <vt:lpstr>鉴别诊断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血管造影</vt:lpstr>
      <vt:lpstr>PowerPoint 演示文稿</vt:lpstr>
      <vt:lpstr>PowerPoint 演示文稿</vt:lpstr>
      <vt:lpstr>诊断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jie yuan</cp:lastModifiedBy>
  <cp:revision>45</cp:revision>
  <dcterms:created xsi:type="dcterms:W3CDTF">2014-07-22T14:04:34Z</dcterms:created>
  <dcterms:modified xsi:type="dcterms:W3CDTF">2014-11-25T12:03:04Z</dcterms:modified>
</cp:coreProperties>
</file>