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83" r:id="rId22"/>
    <p:sldId id="284" r:id="rId23"/>
    <p:sldId id="285" r:id="rId24"/>
    <p:sldId id="288" r:id="rId25"/>
    <p:sldId id="276" r:id="rId26"/>
    <p:sldId id="279" r:id="rId27"/>
    <p:sldId id="280" r:id="rId28"/>
    <p:sldId id="281" r:id="rId29"/>
    <p:sldId id="282" r:id="rId30"/>
    <p:sldId id="286" r:id="rId31"/>
    <p:sldId id="277" r:id="rId32"/>
    <p:sldId id="27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43F8586-1ED2-411A-A38C-689E2EFD96BE}">
          <p14:sldIdLst>
            <p14:sldId id="28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83"/>
            <p14:sldId id="284"/>
            <p14:sldId id="285"/>
            <p14:sldId id="288"/>
            <p14:sldId id="276"/>
            <p14:sldId id="279"/>
            <p14:sldId id="280"/>
            <p14:sldId id="281"/>
            <p14:sldId id="282"/>
            <p14:sldId id="286"/>
            <p14:sldId id="277"/>
            <p14:sldId id="278"/>
          </p14:sldIdLst>
        </p14:section>
        <p14:section name="无标题节" id="{F8AD5337-4C12-4DC7-A585-D9A6953A481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64117" autoAdjust="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7300-0B81-4758-ACC0-37001E3CC07C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0824-DF50-4A51-A32E-9D64CBABD9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9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1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3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5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9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824-DF50-4A51-A32E-9D64CBABD98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6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2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1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0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97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7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10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__1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-11430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 </a:t>
            </a:r>
          </a:p>
          <a:p>
            <a:endParaRPr lang="en-US" altLang="zh-CN" dirty="0"/>
          </a:p>
          <a:p>
            <a:r>
              <a:rPr lang="en-US" altLang="zh-CN" b="1" i="1" dirty="0" smtClean="0"/>
              <a:t>                  </a:t>
            </a:r>
            <a:r>
              <a:rPr lang="zh-CN" altLang="en-US" sz="7800" b="1" i="1" dirty="0" smtClean="0">
                <a:solidFill>
                  <a:schemeClr val="bg2"/>
                </a:solidFill>
              </a:rPr>
              <a:t>病例随访</a:t>
            </a:r>
            <a:endParaRPr lang="en-US" altLang="zh-CN" sz="7800" b="1" i="1" dirty="0" smtClean="0">
              <a:solidFill>
                <a:schemeClr val="bg2"/>
              </a:solidFill>
            </a:endParaRPr>
          </a:p>
          <a:p>
            <a:r>
              <a:rPr lang="en-US" altLang="zh-CN" sz="7200" b="1" i="1" dirty="0"/>
              <a:t> </a:t>
            </a:r>
            <a:r>
              <a:rPr lang="en-US" altLang="zh-CN" sz="7200" b="1" i="1" dirty="0" smtClean="0"/>
              <a:t>               </a:t>
            </a:r>
          </a:p>
          <a:p>
            <a:r>
              <a:rPr lang="en-US" altLang="zh-CN" sz="7200" dirty="0"/>
              <a:t> </a:t>
            </a:r>
            <a:r>
              <a:rPr lang="en-US" altLang="zh-CN" sz="7200" dirty="0" smtClean="0"/>
              <a:t>                    </a:t>
            </a:r>
            <a:r>
              <a:rPr lang="zh-CN" altLang="en-US" sz="3600" dirty="0" smtClean="0">
                <a:solidFill>
                  <a:schemeClr val="accent2"/>
                </a:solidFill>
              </a:rPr>
              <a:t>进修生     陈新林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 smtClean="0"/>
              <a:t>病理诊断：肝脓肿</a:t>
            </a:r>
            <a:endParaRPr lang="zh-CN" alt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127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89240"/>
            <a:ext cx="50405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 smtClean="0"/>
              <a:t>Case4  </a:t>
            </a:r>
            <a:r>
              <a:rPr lang="zh-CN" altLang="en-US" sz="2800" dirty="0" smtClean="0"/>
              <a:t>男  </a:t>
            </a:r>
            <a:r>
              <a:rPr lang="en-US" altLang="zh-CN" sz="2800" dirty="0" smtClean="0"/>
              <a:t>63</a:t>
            </a:r>
            <a:r>
              <a:rPr lang="zh-CN" altLang="en-US" sz="2800" dirty="0" smtClean="0"/>
              <a:t>岁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体检发现肝占位</a:t>
            </a:r>
            <a:r>
              <a:rPr lang="en-US" altLang="zh-CN" sz="2800" dirty="0" smtClean="0"/>
              <a:t>2</a:t>
            </a:r>
            <a:r>
              <a:rPr lang="zh-CN" altLang="en-US" sz="2800" dirty="0"/>
              <a:t>天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" y="1628800"/>
            <a:ext cx="42974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40755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" y="3933056"/>
            <a:ext cx="4210050" cy="219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933057"/>
            <a:ext cx="4075559" cy="21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</a:t>
            </a:r>
            <a:r>
              <a:rPr lang="zh-CN" altLang="en-US" dirty="0" smtClean="0"/>
              <a:t>诊       断？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8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432" y="19492"/>
            <a:ext cx="8424936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00" dirty="0" smtClean="0"/>
              <a:t>病理</a:t>
            </a:r>
            <a:r>
              <a:rPr lang="zh-CN" altLang="en-US" sz="2800" dirty="0"/>
              <a:t>诊断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肝腺瘤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690813"/>
            <a:ext cx="1752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19475"/>
            <a:ext cx="762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804863"/>
            <a:ext cx="2571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952500"/>
            <a:ext cx="190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1" cy="47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 smtClean="0"/>
              <a:t>Case5    </a:t>
            </a:r>
            <a:r>
              <a:rPr lang="zh-CN" altLang="en-US" sz="2800" dirty="0" smtClean="0"/>
              <a:t>女</a:t>
            </a:r>
            <a:r>
              <a:rPr lang="en-US" altLang="zh-CN" sz="2800" dirty="0" smtClean="0"/>
              <a:t> 39</a:t>
            </a:r>
            <a:r>
              <a:rPr lang="zh-CN" altLang="en-US" sz="2800" dirty="0" smtClean="0"/>
              <a:t>岁 体检发现肝占位？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9"/>
            <a:ext cx="449766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68" y="1340769"/>
            <a:ext cx="425776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6258"/>
            <a:ext cx="4409739" cy="28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67" y="4185304"/>
            <a:ext cx="4192380" cy="281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</a:t>
            </a:r>
            <a:r>
              <a:rPr lang="zh-CN" altLang="en-US" dirty="0" smtClean="0"/>
              <a:t>诊             断？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79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00" dirty="0" smtClean="0"/>
              <a:t>病理诊断：</a:t>
            </a:r>
            <a:r>
              <a:rPr lang="en-US" altLang="zh-CN" sz="2800" dirty="0" smtClean="0"/>
              <a:t>FNH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700809"/>
            <a:ext cx="7534751" cy="410445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39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 smtClean="0"/>
              <a:t>Case6  </a:t>
            </a:r>
            <a:r>
              <a:rPr lang="zh-CN" altLang="en-US" sz="2800" dirty="0" smtClean="0"/>
              <a:t>男 </a:t>
            </a:r>
            <a:r>
              <a:rPr lang="en-US" altLang="zh-CN" sz="2800" dirty="0" smtClean="0"/>
              <a:t>78</a:t>
            </a:r>
            <a:r>
              <a:rPr lang="zh-CN" altLang="en-US" sz="2800" dirty="0" smtClean="0"/>
              <a:t>岁 直肠癌术后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个月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71" y="1602867"/>
            <a:ext cx="4066117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176464" cy="22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7"/>
            <a:ext cx="3967223" cy="22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 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</a:t>
            </a:r>
            <a:r>
              <a:rPr lang="zh-CN" altLang="en-US" dirty="0" smtClean="0"/>
              <a:t>诊         断？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8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00" dirty="0" smtClean="0"/>
              <a:t>病理诊断：肝转移癌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9"/>
            <a:ext cx="7128792" cy="41764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44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87" y="620688"/>
            <a:ext cx="829126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 smtClean="0"/>
              <a:t>CASE1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男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41</a:t>
            </a:r>
            <a:r>
              <a:rPr lang="zh-CN" altLang="en-US" sz="2800" dirty="0" smtClean="0"/>
              <a:t>岁 乏力、消瘦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个多月。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313" y="1844824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076575"/>
            <a:ext cx="95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394335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6"/>
            <a:ext cx="3962400" cy="23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9045"/>
            <a:ext cx="3924300" cy="217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12" y="4159045"/>
            <a:ext cx="3933825" cy="21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445624" cy="5472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              </a:t>
            </a:r>
            <a:r>
              <a:rPr lang="zh-CN" altLang="en-US" sz="4000" dirty="0" smtClean="0"/>
              <a:t>原发性肝细胞肝癌</a:t>
            </a:r>
            <a:endParaRPr lang="en-US" altLang="zh-CN" sz="4000" dirty="0" smtClean="0"/>
          </a:p>
          <a:p>
            <a:r>
              <a:rPr lang="zh-CN" altLang="zh-CN" dirty="0" smtClean="0"/>
              <a:t>本</a:t>
            </a:r>
            <a:r>
              <a:rPr lang="zh-CN" altLang="zh-CN" dirty="0"/>
              <a:t>病多见于中年男性</a:t>
            </a:r>
            <a:r>
              <a:rPr lang="zh-CN" altLang="zh-CN" dirty="0" smtClean="0"/>
              <a:t>，</a:t>
            </a:r>
            <a:r>
              <a:rPr lang="zh-CN" altLang="en-US" dirty="0" smtClean="0"/>
              <a:t>以</a:t>
            </a:r>
            <a:r>
              <a:rPr lang="en-US" altLang="zh-CN" dirty="0" smtClean="0"/>
              <a:t>40-49</a:t>
            </a:r>
            <a:r>
              <a:rPr lang="zh-CN" altLang="en-US" dirty="0" smtClean="0"/>
              <a:t>岁为多，</a:t>
            </a:r>
            <a:r>
              <a:rPr lang="zh-CN" altLang="zh-CN" dirty="0" smtClean="0">
                <a:uFill>
                  <a:solidFill>
                    <a:schemeClr val="accent2"/>
                  </a:solidFill>
                </a:uFill>
              </a:rPr>
              <a:t>男女</a:t>
            </a:r>
            <a:r>
              <a:rPr lang="zh-CN" altLang="zh-CN" dirty="0">
                <a:uFill>
                  <a:solidFill>
                    <a:schemeClr val="accent2"/>
                  </a:solidFill>
                </a:uFill>
              </a:rPr>
              <a:t>比约</a:t>
            </a:r>
            <a:r>
              <a:rPr lang="en-US" altLang="zh-CN" dirty="0">
                <a:uFill>
                  <a:solidFill>
                    <a:schemeClr val="accent2"/>
                  </a:solidFill>
                </a:uFill>
              </a:rPr>
              <a:t>2-5</a:t>
            </a:r>
            <a:r>
              <a:rPr lang="zh-CN" altLang="zh-CN" dirty="0">
                <a:uFill>
                  <a:solidFill>
                    <a:schemeClr val="accent2"/>
                  </a:solidFill>
                </a:uFill>
              </a:rPr>
              <a:t>：</a:t>
            </a:r>
            <a:r>
              <a:rPr lang="en-US" altLang="zh-CN" dirty="0" smtClean="0">
                <a:uFill>
                  <a:solidFill>
                    <a:schemeClr val="accent2"/>
                  </a:solidFill>
                </a:uFill>
              </a:rPr>
              <a:t>1</a:t>
            </a:r>
            <a:r>
              <a:rPr lang="en-US" altLang="zh-CN" dirty="0" smtClean="0"/>
              <a:t>;</a:t>
            </a:r>
          </a:p>
          <a:p>
            <a:r>
              <a:rPr lang="zh-CN" altLang="en-US" dirty="0" smtClean="0"/>
              <a:t>常</a:t>
            </a:r>
            <a:r>
              <a:rPr lang="zh-CN" altLang="zh-CN" dirty="0" smtClean="0"/>
              <a:t>有</a:t>
            </a:r>
            <a:r>
              <a:rPr lang="zh-CN" altLang="zh-CN" dirty="0"/>
              <a:t>肝炎病史，血</a:t>
            </a:r>
            <a:r>
              <a:rPr lang="en-US" altLang="zh-CN" dirty="0"/>
              <a:t>AFP</a:t>
            </a:r>
            <a:r>
              <a:rPr lang="zh-CN" altLang="zh-CN" dirty="0"/>
              <a:t>增高，常合并肝硬化</a:t>
            </a:r>
            <a:r>
              <a:rPr lang="zh-CN" altLang="zh-CN" dirty="0" smtClean="0"/>
              <a:t>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腹水</a:t>
            </a:r>
            <a:r>
              <a:rPr lang="zh-CN" altLang="zh-CN" dirty="0"/>
              <a:t>及下腔静脉、门脉癌栓</a:t>
            </a:r>
            <a:r>
              <a:rPr lang="zh-CN" altLang="zh-CN" dirty="0" smtClean="0"/>
              <a:t>形成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组织细胞分型：肝细胞型、胆管细胞型及混        合型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95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67128" cy="7200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病因和发病机理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112568"/>
          </a:xfrm>
        </p:spPr>
        <p:txBody>
          <a:bodyPr/>
          <a:lstStyle/>
          <a:p>
            <a:r>
              <a:rPr lang="zh-CN" altLang="en-US" dirty="0" smtClean="0"/>
              <a:t>       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病毒性肝炎：乙型和丙型肝炎病毒均为肝癌的促发因素</a:t>
            </a:r>
            <a:endParaRPr lang="en-US" altLang="zh-CN" dirty="0" smtClean="0"/>
          </a:p>
          <a:p>
            <a:r>
              <a:rPr lang="zh-CN" altLang="en-US" dirty="0" smtClean="0"/>
              <a:t>肝硬化：肝炎后、酒精性肝硬化</a:t>
            </a:r>
            <a:endParaRPr lang="en-US" altLang="zh-CN" dirty="0" smtClean="0"/>
          </a:p>
          <a:p>
            <a:r>
              <a:rPr lang="zh-CN" altLang="en-US" dirty="0" smtClean="0"/>
              <a:t>环境、化学及物理因素</a:t>
            </a:r>
            <a:endParaRPr lang="en-US" altLang="zh-CN" dirty="0" smtClean="0"/>
          </a:p>
          <a:p>
            <a:r>
              <a:rPr lang="zh-CN" altLang="en-US" dirty="0" smtClean="0"/>
              <a:t>遗传因 素：抗胰蛋白酶缺陷症</a:t>
            </a:r>
            <a:endParaRPr lang="en-US" altLang="zh-CN" dirty="0" smtClean="0"/>
          </a:p>
          <a:p>
            <a:r>
              <a:rPr lang="zh-CN" altLang="en-US" dirty="0" smtClean="0"/>
              <a:t>其他：酒精中毒 ；有机氣农药</a:t>
            </a:r>
            <a:r>
              <a:rPr lang="en-US" altLang="zh-CN" dirty="0" smtClean="0"/>
              <a:t>;</a:t>
            </a:r>
            <a:r>
              <a:rPr lang="zh-CN" altLang="en-US" dirty="0" smtClean="0"/>
              <a:t>微量元素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727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-459432"/>
            <a:ext cx="6264696" cy="21602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                           </a:t>
            </a:r>
            <a:r>
              <a:rPr lang="zh-CN" altLang="en-US" sz="4000" dirty="0" smtClean="0"/>
              <a:t>肝癌的症状</a:t>
            </a:r>
            <a:endParaRPr lang="en-US" altLang="zh-CN" sz="4000" dirty="0" smtClean="0"/>
          </a:p>
          <a:p>
            <a:r>
              <a:rPr lang="zh-CN" altLang="en-US" dirty="0" smtClean="0"/>
              <a:t>肝区疼痛：常见，持续性或间歇性，多呈钝痛或胀痛。</a:t>
            </a:r>
            <a:endParaRPr lang="en-US" altLang="zh-CN" dirty="0" smtClean="0"/>
          </a:p>
          <a:p>
            <a:r>
              <a:rPr lang="zh-CN" altLang="en-US" dirty="0" smtClean="0"/>
              <a:t>肝大：进行性大。</a:t>
            </a:r>
            <a:endParaRPr lang="en-US" altLang="zh-CN" dirty="0" smtClean="0"/>
          </a:p>
          <a:p>
            <a:r>
              <a:rPr lang="zh-CN" altLang="en-US" dirty="0" smtClean="0"/>
              <a:t>消化道症状：食欲减退、恶心、呕吐、腹胀、腹泻等。</a:t>
            </a:r>
            <a:endParaRPr lang="en-US" altLang="zh-CN" dirty="0" smtClean="0"/>
          </a:p>
          <a:p>
            <a:r>
              <a:rPr lang="zh-CN" altLang="en-US" dirty="0" smtClean="0"/>
              <a:t>黃疸：晚期出现。</a:t>
            </a:r>
            <a:endParaRPr lang="en-US" altLang="zh-CN" dirty="0" smtClean="0"/>
          </a:p>
          <a:p>
            <a:r>
              <a:rPr lang="zh-CN" altLang="en-US" dirty="0" smtClean="0"/>
              <a:t>全身表现：消瘦、乏力、营养不良和恶病质。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3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192" y="906548"/>
            <a:ext cx="2520280" cy="4485995"/>
          </a:xfrm>
        </p:spPr>
        <p:txBody>
          <a:bodyPr>
            <a:normAutofit/>
          </a:bodyPr>
          <a:lstStyle/>
          <a:p>
            <a:r>
              <a:rPr lang="zh-CN" altLang="zh-CN" sz="3600" b="1" dirty="0"/>
              <a:t>造影剂快进快出，病灶呈不均匀强化，表现为周边强化或弥漫性强化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2758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302951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" y="3068960"/>
            <a:ext cx="3196056" cy="233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32" y="3068960"/>
            <a:ext cx="3096342" cy="23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335338"/>
            <a:ext cx="52609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7300" dirty="0" smtClean="0">
                <a:solidFill>
                  <a:schemeClr val="bg1"/>
                </a:solidFill>
              </a:rPr>
              <a:t>鉴别</a:t>
            </a:r>
            <a:r>
              <a:rPr lang="zh-CN" altLang="en-US" sz="7300" dirty="0">
                <a:solidFill>
                  <a:schemeClr val="bg1"/>
                </a:solidFill>
              </a:rPr>
              <a:t>诊断</a:t>
            </a:r>
            <a:br>
              <a:rPr lang="zh-CN" altLang="en-US" sz="7300" dirty="0">
                <a:solidFill>
                  <a:schemeClr val="bg1"/>
                </a:solidFill>
              </a:rPr>
            </a:br>
            <a:endParaRPr lang="zh-CN" altLang="en-US" sz="73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8400" dirty="0" smtClean="0">
                <a:solidFill>
                  <a:schemeClr val="bg1"/>
                </a:solidFill>
              </a:rPr>
              <a:t>肝血管瘤</a:t>
            </a:r>
            <a:endParaRPr lang="en-US" altLang="zh-CN" sz="8400" dirty="0" smtClean="0">
              <a:solidFill>
                <a:schemeClr val="bg1"/>
              </a:solidFill>
            </a:endParaRPr>
          </a:p>
          <a:p>
            <a:r>
              <a:rPr lang="zh-CN" altLang="en-US" sz="8400" dirty="0" smtClean="0">
                <a:solidFill>
                  <a:schemeClr val="bg1"/>
                </a:solidFill>
              </a:rPr>
              <a:t>肝脓肿</a:t>
            </a:r>
            <a:endParaRPr lang="en-US" altLang="zh-CN" sz="8400" dirty="0" smtClean="0">
              <a:solidFill>
                <a:schemeClr val="bg1"/>
              </a:solidFill>
            </a:endParaRPr>
          </a:p>
          <a:p>
            <a:r>
              <a:rPr lang="zh-CN" altLang="en-US" sz="8400" dirty="0" smtClean="0">
                <a:solidFill>
                  <a:schemeClr val="bg1"/>
                </a:solidFill>
              </a:rPr>
              <a:t>肝转移瘤</a:t>
            </a:r>
            <a:endParaRPr lang="en-US" altLang="zh-CN" sz="8400" dirty="0" smtClean="0">
              <a:solidFill>
                <a:schemeClr val="bg1"/>
              </a:solidFill>
            </a:endParaRPr>
          </a:p>
          <a:p>
            <a:r>
              <a:rPr lang="zh-CN" altLang="en-US" sz="8400" dirty="0" smtClean="0">
                <a:solidFill>
                  <a:schemeClr val="bg1"/>
                </a:solidFill>
              </a:rPr>
              <a:t>肝细胞腺瘤</a:t>
            </a:r>
            <a:endParaRPr lang="en-US" altLang="zh-CN" sz="8400" dirty="0" smtClean="0">
              <a:solidFill>
                <a:schemeClr val="bg1"/>
              </a:solidFill>
            </a:endParaRPr>
          </a:p>
          <a:p>
            <a:r>
              <a:rPr lang="zh-CN" altLang="en-US" sz="8400" dirty="0" smtClean="0">
                <a:solidFill>
                  <a:schemeClr val="bg1"/>
                </a:solidFill>
              </a:rPr>
              <a:t>局灶性结节增</a:t>
            </a:r>
            <a:r>
              <a:rPr lang="zh-CN" altLang="en-US" sz="8400" dirty="0">
                <a:solidFill>
                  <a:schemeClr val="bg1"/>
                </a:solidFill>
              </a:rPr>
              <a:t>生</a:t>
            </a:r>
            <a:r>
              <a:rPr lang="zh-CN" altLang="en-US" sz="8400" dirty="0" smtClean="0">
                <a:solidFill>
                  <a:schemeClr val="bg1"/>
                </a:solidFill>
              </a:rPr>
              <a:t>       </a:t>
            </a:r>
            <a:endParaRPr lang="en-US" altLang="zh-CN" sz="8400" dirty="0" smtClean="0">
              <a:solidFill>
                <a:schemeClr val="bg1"/>
              </a:solidFill>
            </a:endParaRPr>
          </a:p>
          <a:p>
            <a:endParaRPr lang="en-US" altLang="zh-CN" sz="5600" dirty="0">
              <a:solidFill>
                <a:schemeClr val="bg1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130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893285" y="-847092"/>
            <a:ext cx="8229600" cy="504056"/>
          </a:xfrm>
        </p:spPr>
        <p:txBody>
          <a:bodyPr>
            <a:normAutofit/>
          </a:bodyPr>
          <a:lstStyle/>
          <a:p>
            <a:r>
              <a:rPr lang="en-US" altLang="zh-CN" sz="800" b="1" dirty="0">
                <a:solidFill>
                  <a:schemeClr val="tx2"/>
                </a:solidFill>
              </a:rPr>
              <a:t> </a:t>
            </a:r>
            <a:r>
              <a:rPr lang="en-US" altLang="zh-CN" sz="800" b="1" dirty="0" smtClean="0">
                <a:solidFill>
                  <a:schemeClr val="tx2"/>
                </a:solidFill>
              </a:rPr>
              <a:t>                               =</a:t>
            </a:r>
            <a:r>
              <a:rPr lang="zh-CN" altLang="en-US" sz="800" b="1" dirty="0" smtClean="0">
                <a:solidFill>
                  <a:schemeClr val="tx2"/>
                </a:solidFill>
              </a:rPr>
              <a:t>鉴别</a:t>
            </a:r>
            <a:endParaRPr lang="zh-CN" altLang="en-US" sz="800" b="1" dirty="0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16119"/>
              </p:ext>
            </p:extLst>
          </p:nvPr>
        </p:nvGraphicFramePr>
        <p:xfrm>
          <a:off x="609600" y="284634"/>
          <a:ext cx="79563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4" imgW="5404768" imgH="8782150" progId="Word.Document.12">
                  <p:embed/>
                </p:oleObj>
              </mc:Choice>
              <mc:Fallback>
                <p:oleObj name="文档" r:id="rId4" imgW="5404768" imgH="8782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84634"/>
                        <a:ext cx="7956376" cy="655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>
          <a:xfrm>
            <a:off x="609600" y="-1107504"/>
            <a:ext cx="8229600" cy="51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tx2"/>
                </a:solidFill>
              </a:rPr>
              <a:t>               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4896544" cy="45719"/>
          </a:xfrm>
        </p:spPr>
        <p:txBody>
          <a:bodyPr>
            <a:normAutofit fontScale="90000"/>
          </a:bodyPr>
          <a:lstStyle/>
          <a:p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55272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955794"/>
            <a:ext cx="180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边缘环</a:t>
            </a:r>
            <a:endParaRPr lang="zh-CN" altLang="zh-CN" sz="3600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形强化，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消退</a:t>
            </a:r>
            <a:r>
              <a:rPr lang="zh-CN" altLang="zh-CN" sz="3600" b="1" dirty="0">
                <a:solidFill>
                  <a:schemeClr val="bg1"/>
                </a:solidFill>
              </a:rPr>
              <a:t>较快，强化均匀，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内缘</a:t>
            </a:r>
            <a:r>
              <a:rPr lang="zh-CN" altLang="zh-CN" sz="3600" b="1" dirty="0">
                <a:solidFill>
                  <a:schemeClr val="bg1"/>
                </a:solidFill>
              </a:rPr>
              <a:t>呈锯齿状或毛刺</a:t>
            </a:r>
            <a:endParaRPr lang="zh-CN" altLang="zh-CN" sz="3600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状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2280" y="188640"/>
            <a:ext cx="1728192" cy="6336704"/>
          </a:xfrm>
        </p:spPr>
        <p:txBody>
          <a:bodyPr>
            <a:normAutofit fontScale="90000"/>
          </a:bodyPr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渐进式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>
                <a:solidFill>
                  <a:schemeClr val="bg1"/>
                </a:solidFill>
              </a:rPr>
              <a:t>强化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早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期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 smtClean="0">
                <a:solidFill>
                  <a:schemeClr val="bg1"/>
                </a:solidFill>
              </a:rPr>
              <a:t>边缘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结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节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>
                <a:solidFill>
                  <a:schemeClr val="bg1"/>
                </a:solidFill>
              </a:rPr>
              <a:t>样强化，小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>
                <a:solidFill>
                  <a:schemeClr val="bg1"/>
                </a:solidFill>
              </a:rPr>
              <a:t>血管瘤早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>
                <a:solidFill>
                  <a:schemeClr val="bg1"/>
                </a:solidFill>
              </a:rPr>
              <a:t>期可完全</a:t>
            </a:r>
            <a:r>
              <a:rPr lang="zh-CN" altLang="zh-CN" sz="3600" dirty="0">
                <a:solidFill>
                  <a:schemeClr val="bg1"/>
                </a:solidFill>
              </a:rPr>
              <a:t/>
            </a:r>
            <a:br>
              <a:rPr lang="zh-CN" altLang="zh-CN" sz="3600" dirty="0">
                <a:solidFill>
                  <a:schemeClr val="bg1"/>
                </a:solidFill>
              </a:rPr>
            </a:br>
            <a:r>
              <a:rPr lang="zh-CN" altLang="zh-CN" sz="3600" b="1" dirty="0">
                <a:solidFill>
                  <a:schemeClr val="bg1"/>
                </a:solidFill>
              </a:rPr>
              <a:t>强化</a:t>
            </a:r>
            <a:r>
              <a:rPr lang="en-US" altLang="zh-CN" sz="3600" dirty="0" smtClean="0">
                <a:solidFill>
                  <a:schemeClr val="bg1"/>
                </a:solidFill>
              </a:rPr>
              <a:t/>
            </a:r>
            <a:br>
              <a:rPr lang="en-US" altLang="zh-CN" sz="3600" dirty="0" smtClean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/>
            </a:r>
            <a:br>
              <a:rPr lang="en-US" altLang="zh-CN" sz="1800" dirty="0">
                <a:solidFill>
                  <a:schemeClr val="bg1"/>
                </a:solidFill>
              </a:rPr>
            </a:b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41048"/>
            <a:ext cx="5976664" cy="909565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120680" cy="558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1268760"/>
            <a:ext cx="2674640" cy="936104"/>
          </a:xfrm>
        </p:spPr>
        <p:txBody>
          <a:bodyPr>
            <a:normAutofit/>
          </a:bodyPr>
          <a:lstStyle/>
          <a:p>
            <a:endParaRPr lang="zh-CN" alt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1953"/>
            <a:ext cx="659041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 flipH="1">
            <a:off x="6876256" y="641954"/>
            <a:ext cx="2088232" cy="5425714"/>
          </a:xfrm>
        </p:spPr>
        <p:txBody>
          <a:bodyPr>
            <a:normAutofit/>
          </a:bodyPr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病灶快速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明显</a:t>
            </a:r>
            <a:r>
              <a:rPr lang="zh-CN" altLang="zh-CN" sz="3600" b="1" dirty="0">
                <a:solidFill>
                  <a:schemeClr val="bg1"/>
                </a:solidFill>
              </a:rPr>
              <a:t>强化，中心瘢痕呈延迟强化，少数瘢痕早期有强化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4978896" cy="29289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65156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1206030"/>
            <a:ext cx="180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kern="100" dirty="0">
                <a:solidFill>
                  <a:schemeClr val="bg1"/>
                </a:solidFill>
                <a:cs typeface="Times New Roman"/>
              </a:rPr>
              <a:t>动脉期强化，强化程度较局灶性结节增生弱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                     </a:t>
            </a:r>
            <a:r>
              <a:rPr lang="zh-CN" altLang="en-US" dirty="0" smtClean="0"/>
              <a:t>诊          断？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9804" y="692696"/>
            <a:ext cx="1664196" cy="4392488"/>
          </a:xfrm>
        </p:spPr>
        <p:txBody>
          <a:bodyPr>
            <a:noAutofit/>
          </a:bodyPr>
          <a:lstStyle/>
          <a:p>
            <a:r>
              <a:rPr lang="zh-CN" altLang="zh-CN" sz="3600" b="1" kern="100" dirty="0">
                <a:solidFill>
                  <a:schemeClr val="bg1"/>
                </a:solidFill>
                <a:latin typeface="Times New Roman"/>
                <a:ea typeface="宋体"/>
                <a:cs typeface="Times New Roman"/>
              </a:rPr>
              <a:t>边缘及分隔明显强化，呈花瓣征、靶环征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421" y="692696"/>
            <a:ext cx="6846859" cy="511256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600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1" y="3284984"/>
            <a:ext cx="36064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3"/>
            <a:ext cx="3240360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 </a:t>
            </a:r>
            <a:r>
              <a:rPr lang="zh-CN" altLang="en-US" sz="4800" dirty="0">
                <a:solidFill>
                  <a:schemeClr val="accent2"/>
                </a:solidFill>
              </a:rPr>
              <a:t>小</a:t>
            </a:r>
            <a:r>
              <a:rPr lang="zh-CN" altLang="en-US" sz="4800" dirty="0" smtClean="0">
                <a:solidFill>
                  <a:schemeClr val="accent2"/>
                </a:solidFill>
              </a:rPr>
              <a:t>结</a:t>
            </a:r>
            <a:endParaRPr lang="zh-CN" altLang="en-US" sz="4800" dirty="0">
              <a:solidFill>
                <a:schemeClr val="accent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96050" lvl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3200" dirty="0" smtClean="0">
                <a:solidFill>
                  <a:srgbClr val="FF0000"/>
                </a:solidFill>
              </a:rPr>
              <a:t>临床上有肝炎、肝硬化病史，近来突然消瘦、乏力，生化发现</a:t>
            </a:r>
            <a:r>
              <a:rPr lang="en-US" altLang="zh-CN" sz="3200" dirty="0" smtClean="0">
                <a:solidFill>
                  <a:srgbClr val="FF0000"/>
                </a:solidFill>
              </a:rPr>
              <a:t>AFP</a:t>
            </a:r>
            <a:r>
              <a:rPr lang="zh-CN" altLang="en-US" sz="3200" dirty="0" smtClean="0">
                <a:solidFill>
                  <a:srgbClr val="FF0000"/>
                </a:solidFill>
              </a:rPr>
              <a:t>明显增高排除其它病引起，加上影像学表现一般都能对肝细胞癌作出初步诊断。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4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9661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19208471" lon="20679507" rev="425391"/>
              </a:camera>
              <a:lightRig rig="threePt" dir="t"/>
            </a:scene3d>
          </a:bodyPr>
          <a:lstStyle/>
          <a:p>
            <a:r>
              <a:rPr lang="en-US" altLang="zh-CN" dirty="0" smtClean="0"/>
              <a:t>    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5400" dirty="0" smtClean="0">
                <a:solidFill>
                  <a:schemeClr val="bg2"/>
                </a:solidFill>
              </a:rPr>
              <a:t>             </a:t>
            </a:r>
            <a:r>
              <a:rPr lang="zh-CN" altLang="en-US" sz="7200" b="1" dirty="0" smtClean="0">
                <a:solidFill>
                  <a:schemeClr val="bg2"/>
                </a:solidFill>
              </a:rPr>
              <a:t>谢      谢！</a:t>
            </a:r>
            <a:endParaRPr lang="en-US" altLang="zh-CN" sz="7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41029"/>
            <a:ext cx="8229600" cy="6277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000" dirty="0" smtClean="0"/>
              <a:t>病理诊断：肝细胞癌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23576" cy="43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100" dirty="0" smtClean="0"/>
              <a:t>Case2 </a:t>
            </a:r>
            <a:r>
              <a:rPr lang="zh-CN" altLang="en-US" sz="3100" dirty="0" smtClean="0"/>
              <a:t>男 </a:t>
            </a:r>
            <a:r>
              <a:rPr lang="en-US" altLang="zh-CN" sz="3100" dirty="0" smtClean="0"/>
              <a:t>43 </a:t>
            </a:r>
            <a:r>
              <a:rPr lang="zh-CN" altLang="en-US" sz="3100" dirty="0" smtClean="0"/>
              <a:t>岁发现右肝占位，</a:t>
            </a:r>
            <a:r>
              <a:rPr lang="en-US" altLang="zh-CN" sz="3100" dirty="0" smtClean="0"/>
              <a:t>B</a:t>
            </a:r>
            <a:r>
              <a:rPr lang="zh-CN" altLang="en-US" sz="3100" dirty="0" smtClean="0"/>
              <a:t>超复查有增大趋势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577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2801"/>
            <a:ext cx="4059560" cy="253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3204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149080"/>
            <a:ext cx="402571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</a:t>
            </a:r>
            <a:r>
              <a:rPr lang="zh-CN" altLang="en-US" dirty="0" smtClean="0"/>
              <a:t>诊        断？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0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288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病理诊断</a:t>
            </a:r>
            <a:r>
              <a:rPr lang="en-US" altLang="zh-CN" sz="2800" dirty="0"/>
              <a:t>:】</a:t>
            </a:r>
            <a:br>
              <a:rPr lang="en-US" altLang="zh-CN" sz="2800" dirty="0"/>
            </a:br>
            <a:r>
              <a:rPr lang="zh-CN" altLang="en-US" sz="2800" dirty="0"/>
              <a:t>（右半肝）海绵状血管瘤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62743" cy="44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800" dirty="0" smtClean="0"/>
              <a:t>Case3   </a:t>
            </a:r>
            <a:r>
              <a:rPr lang="zh-CN" altLang="en-US" sz="2800" dirty="0" smtClean="0"/>
              <a:t>男 </a:t>
            </a:r>
            <a:r>
              <a:rPr lang="en-US" altLang="zh-CN" sz="2800" dirty="0" smtClean="0"/>
              <a:t>44 </a:t>
            </a:r>
            <a:r>
              <a:rPr lang="zh-CN" altLang="en-US" sz="2800" dirty="0" smtClean="0"/>
              <a:t>岁 反复上腹痛伴发热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天，加剧半天。</a:t>
            </a:r>
            <a:endParaRPr lang="zh-CN" altLang="en-US" sz="2800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7"/>
            <a:ext cx="324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06619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39" y="3850625"/>
            <a:ext cx="323085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8522"/>
            <a:ext cx="305419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0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                          </a:t>
            </a:r>
            <a:r>
              <a:rPr lang="zh-CN" altLang="en-US" dirty="0" smtClean="0"/>
              <a:t>诊       断？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795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454</Words>
  <Application>Microsoft Office PowerPoint</Application>
  <PresentationFormat>全屏显示(4:3)</PresentationFormat>
  <Paragraphs>97</Paragraphs>
  <Slides>32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主题​​</vt:lpstr>
      <vt:lpstr>文档</vt:lpstr>
      <vt:lpstr>PowerPoint 演示文稿</vt:lpstr>
      <vt:lpstr>CASE1 男 41岁 乏力、消瘦2个多月。</vt:lpstr>
      <vt:lpstr>PowerPoint 演示文稿</vt:lpstr>
      <vt:lpstr>病理诊断：肝细胞癌</vt:lpstr>
      <vt:lpstr>Case2 男 43 岁发现右肝占位，B超复查有增大趋势。</vt:lpstr>
      <vt:lpstr>PowerPoint 演示文稿</vt:lpstr>
      <vt:lpstr>【病理诊断:】 （右半肝）海绵状血管瘤</vt:lpstr>
      <vt:lpstr>Case3   男 44 岁 反复上腹痛伴发热1天，加剧半天。</vt:lpstr>
      <vt:lpstr>PowerPoint 演示文稿</vt:lpstr>
      <vt:lpstr>病理诊断：肝脓肿</vt:lpstr>
      <vt:lpstr>Case4  男  63岁 体检发现肝占位2天。</vt:lpstr>
      <vt:lpstr>PowerPoint 演示文稿</vt:lpstr>
      <vt:lpstr>病理诊断:肝腺瘤 </vt:lpstr>
      <vt:lpstr>Case5    女 39岁 体检发现肝占位？</vt:lpstr>
      <vt:lpstr>PowerPoint 演示文稿</vt:lpstr>
      <vt:lpstr>病理诊断：FNH</vt:lpstr>
      <vt:lpstr>Case6  男 78岁 直肠癌术后10个月</vt:lpstr>
      <vt:lpstr>PowerPoint 演示文稿</vt:lpstr>
      <vt:lpstr>病理诊断：肝转移癌</vt:lpstr>
      <vt:lpstr>PowerPoint 演示文稿</vt:lpstr>
      <vt:lpstr>  病因和发病机理 </vt:lpstr>
      <vt:lpstr>PowerPoint 演示文稿</vt:lpstr>
      <vt:lpstr>造影剂快进快出，病灶呈不均匀强化，表现为周边强化或弥漫性强化</vt:lpstr>
      <vt:lpstr>  鉴别诊断 </vt:lpstr>
      <vt:lpstr>                                =鉴别</vt:lpstr>
      <vt:lpstr>PowerPoint 演示文稿</vt:lpstr>
      <vt:lpstr>渐进式 强化，早期 边缘结节 样强化，小 血管瘤早 期可完全 强化  </vt:lpstr>
      <vt:lpstr>PowerPoint 演示文稿</vt:lpstr>
      <vt:lpstr>PowerPoint 演示文稿</vt:lpstr>
      <vt:lpstr>边缘及分隔明显强化，呈花瓣征、靶环征</vt:lpstr>
      <vt:lpstr> 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李秀娟 女 60岁 体检发现肝占位2天，原右甲状腺癌术后。</dc:title>
  <cp:lastModifiedBy>ZY02-CT-D06</cp:lastModifiedBy>
  <cp:revision>53</cp:revision>
  <dcterms:modified xsi:type="dcterms:W3CDTF">2014-07-16T12:33:32Z</dcterms:modified>
</cp:coreProperties>
</file>