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  <p:sldId id="278" r:id="rId28"/>
    <p:sldId id="279" r:id="rId29"/>
    <p:sldId id="280" r:id="rId30"/>
    <p:sldId id="281" r:id="rId31"/>
    <p:sldId id="282" r:id="rId32"/>
    <p:sldId id="283" r:id="rId33"/>
    <p:sldId id="284" r:id="rId34"/>
    <p:sldId id="285" r:id="rId35"/>
    <p:sldId id="286" r:id="rId36"/>
    <p:sldId id="287" r:id="rId37"/>
    <p:sldId id="288" r:id="rId38"/>
    <p:sldId id="289" r:id="rId39"/>
    <p:sldId id="290" r:id="rId40"/>
    <p:sldId id="291" r:id="rId41"/>
    <p:sldId id="292" r:id="rId42"/>
    <p:sldId id="293" r:id="rId43"/>
    <p:sldId id="294" r:id="rId44"/>
    <p:sldId id="295" r:id="rId45"/>
    <p:sldId id="296" r:id="rId46"/>
    <p:sldId id="297" r:id="rId47"/>
    <p:sldId id="298" r:id="rId48"/>
    <p:sldId id="299" r:id="rId49"/>
    <p:sldId id="300" r:id="rId50"/>
    <p:sldId id="301" r:id="rId51"/>
    <p:sldId id="302" r:id="rId52"/>
    <p:sldId id="303" r:id="rId53"/>
    <p:sldId id="304" r:id="rId54"/>
    <p:sldId id="305" r:id="rId55"/>
    <p:sldId id="306" r:id="rId56"/>
    <p:sldId id="307" r:id="rId57"/>
    <p:sldId id="308" r:id="rId58"/>
    <p:sldId id="309" r:id="rId59"/>
    <p:sldId id="310" r:id="rId60"/>
    <p:sldId id="311" r:id="rId61"/>
    <p:sldId id="312" r:id="rId62"/>
    <p:sldId id="313" r:id="rId63"/>
    <p:sldId id="314" r:id="rId64"/>
    <p:sldId id="315" r:id="rId65"/>
    <p:sldId id="316" r:id="rId66"/>
    <p:sldId id="317" r:id="rId67"/>
    <p:sldId id="318" r:id="rId68"/>
    <p:sldId id="319" r:id="rId69"/>
    <p:sldId id="320" r:id="rId70"/>
    <p:sldId id="321" r:id="rId71"/>
    <p:sldId id="322" r:id="rId72"/>
    <p:sldId id="323" r:id="rId73"/>
    <p:sldId id="324" r:id="rId74"/>
    <p:sldId id="325" r:id="rId75"/>
    <p:sldId id="326" r:id="rId76"/>
    <p:sldId id="327" r:id="rId77"/>
    <p:sldId id="328" r:id="rId78"/>
  </p:sldIdLst>
  <p:sldSz cx="10680700" cy="75565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100" d="100"/>
          <a:sy n="100" d="100"/>
        </p:scale>
        <p:origin x="-252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 ?>
<Relationships xmlns="http://schemas.openxmlformats.org/package/2006/relationships">
	<Relationship Id="rId3" Type="http://schemas.openxmlformats.org/officeDocument/2006/relationships/presProps" Target="presProps.xml" />
	<Relationship Id="rId2" Type="http://schemas.openxmlformats.org/officeDocument/2006/relationships/slide" Target="slides/slide1.xml" />
	<Relationship Id="rId1" Type="http://schemas.openxmlformats.org/officeDocument/2006/relationships/slideMaster" Target="slideMasters/slideMaster1.xml" />
	<Relationship Id="rId6" Type="http://schemas.openxmlformats.org/officeDocument/2006/relationships/tableStyles" Target="tableStyles.xml" />
	<Relationship Id="rId5" Type="http://schemas.openxmlformats.org/officeDocument/2006/relationships/theme" Target="theme/theme1.xml" />
	<Relationship Id="rId4" Type="http://schemas.openxmlformats.org/officeDocument/2006/relationships/viewProps" Target="viewProps.xml" />
	<Relationship Id="rId7" Type="http://schemas.openxmlformats.org/officeDocument/2006/relationships/slide" Target="slides/slide2.xml" />
	<Relationship Id="rId8" Type="http://schemas.openxmlformats.org/officeDocument/2006/relationships/slide" Target="slides/slide3.xml" />
	<Relationship Id="rId9" Type="http://schemas.openxmlformats.org/officeDocument/2006/relationships/slide" Target="slides/slide4.xml" />
	<Relationship Id="rId10" Type="http://schemas.openxmlformats.org/officeDocument/2006/relationships/slide" Target="slides/slide5.xml" />
	<Relationship Id="rId11" Type="http://schemas.openxmlformats.org/officeDocument/2006/relationships/slide" Target="slides/slide6.xml" />
	<Relationship Id="rId12" Type="http://schemas.openxmlformats.org/officeDocument/2006/relationships/slide" Target="slides/slide7.xml" />
	<Relationship Id="rId13" Type="http://schemas.openxmlformats.org/officeDocument/2006/relationships/slide" Target="slides/slide8.xml" />
	<Relationship Id="rId14" Type="http://schemas.openxmlformats.org/officeDocument/2006/relationships/slide" Target="slides/slide9.xml" />
	<Relationship Id="rId15" Type="http://schemas.openxmlformats.org/officeDocument/2006/relationships/slide" Target="slides/slide10.xml" />
	<Relationship Id="rId16" Type="http://schemas.openxmlformats.org/officeDocument/2006/relationships/slide" Target="slides/slide11.xml" />
	<Relationship Id="rId17" Type="http://schemas.openxmlformats.org/officeDocument/2006/relationships/slide" Target="slides/slide12.xml" />
	<Relationship Id="rId18" Type="http://schemas.openxmlformats.org/officeDocument/2006/relationships/slide" Target="slides/slide13.xml" />
	<Relationship Id="rId19" Type="http://schemas.openxmlformats.org/officeDocument/2006/relationships/slide" Target="slides/slide14.xml" />
	<Relationship Id="rId20" Type="http://schemas.openxmlformats.org/officeDocument/2006/relationships/slide" Target="slides/slide15.xml" />
	<Relationship Id="rId21" Type="http://schemas.openxmlformats.org/officeDocument/2006/relationships/slide" Target="slides/slide16.xml" />
	<Relationship Id="rId22" Type="http://schemas.openxmlformats.org/officeDocument/2006/relationships/slide" Target="slides/slide17.xml" />
	<Relationship Id="rId23" Type="http://schemas.openxmlformats.org/officeDocument/2006/relationships/slide" Target="slides/slide18.xml" />
	<Relationship Id="rId24" Type="http://schemas.openxmlformats.org/officeDocument/2006/relationships/slide" Target="slides/slide19.xml" />
	<Relationship Id="rId25" Type="http://schemas.openxmlformats.org/officeDocument/2006/relationships/slide" Target="slides/slide20.xml" />
	<Relationship Id="rId26" Type="http://schemas.openxmlformats.org/officeDocument/2006/relationships/slide" Target="slides/slide21.xml" />
	<Relationship Id="rId27" Type="http://schemas.openxmlformats.org/officeDocument/2006/relationships/slide" Target="slides/slide22.xml" />
	<Relationship Id="rId28" Type="http://schemas.openxmlformats.org/officeDocument/2006/relationships/slide" Target="slides/slide23.xml" />
	<Relationship Id="rId29" Type="http://schemas.openxmlformats.org/officeDocument/2006/relationships/slide" Target="slides/slide24.xml" />
	<Relationship Id="rId30" Type="http://schemas.openxmlformats.org/officeDocument/2006/relationships/slide" Target="slides/slide25.xml" />
	<Relationship Id="rId31" Type="http://schemas.openxmlformats.org/officeDocument/2006/relationships/slide" Target="slides/slide26.xml" />
	<Relationship Id="rId32" Type="http://schemas.openxmlformats.org/officeDocument/2006/relationships/slide" Target="slides/slide27.xml" />
	<Relationship Id="rId33" Type="http://schemas.openxmlformats.org/officeDocument/2006/relationships/slide" Target="slides/slide28.xml" />
	<Relationship Id="rId34" Type="http://schemas.openxmlformats.org/officeDocument/2006/relationships/slide" Target="slides/slide29.xml" />
	<Relationship Id="rId35" Type="http://schemas.openxmlformats.org/officeDocument/2006/relationships/slide" Target="slides/slide30.xml" />
	<Relationship Id="rId36" Type="http://schemas.openxmlformats.org/officeDocument/2006/relationships/slide" Target="slides/slide31.xml" />
	<Relationship Id="rId37" Type="http://schemas.openxmlformats.org/officeDocument/2006/relationships/slide" Target="slides/slide32.xml" />
	<Relationship Id="rId38" Type="http://schemas.openxmlformats.org/officeDocument/2006/relationships/slide" Target="slides/slide33.xml" />
	<Relationship Id="rId39" Type="http://schemas.openxmlformats.org/officeDocument/2006/relationships/slide" Target="slides/slide34.xml" />
	<Relationship Id="rId40" Type="http://schemas.openxmlformats.org/officeDocument/2006/relationships/slide" Target="slides/slide35.xml" />
	<Relationship Id="rId41" Type="http://schemas.openxmlformats.org/officeDocument/2006/relationships/slide" Target="slides/slide36.xml" />
	<Relationship Id="rId42" Type="http://schemas.openxmlformats.org/officeDocument/2006/relationships/slide" Target="slides/slide37.xml" />
	<Relationship Id="rId43" Type="http://schemas.openxmlformats.org/officeDocument/2006/relationships/slide" Target="slides/slide38.xml" />
	<Relationship Id="rId44" Type="http://schemas.openxmlformats.org/officeDocument/2006/relationships/slide" Target="slides/slide39.xml" />
	<Relationship Id="rId45" Type="http://schemas.openxmlformats.org/officeDocument/2006/relationships/slide" Target="slides/slide40.xml" />
	<Relationship Id="rId46" Type="http://schemas.openxmlformats.org/officeDocument/2006/relationships/slide" Target="slides/slide41.xml" />
	<Relationship Id="rId47" Type="http://schemas.openxmlformats.org/officeDocument/2006/relationships/slide" Target="slides/slide42.xml" />
	<Relationship Id="rId48" Type="http://schemas.openxmlformats.org/officeDocument/2006/relationships/slide" Target="slides/slide43.xml" />
	<Relationship Id="rId49" Type="http://schemas.openxmlformats.org/officeDocument/2006/relationships/slide" Target="slides/slide44.xml" />
	<Relationship Id="rId50" Type="http://schemas.openxmlformats.org/officeDocument/2006/relationships/slide" Target="slides/slide45.xml" />
	<Relationship Id="rId51" Type="http://schemas.openxmlformats.org/officeDocument/2006/relationships/slide" Target="slides/slide46.xml" />
	<Relationship Id="rId52" Type="http://schemas.openxmlformats.org/officeDocument/2006/relationships/slide" Target="slides/slide47.xml" />
	<Relationship Id="rId53" Type="http://schemas.openxmlformats.org/officeDocument/2006/relationships/slide" Target="slides/slide48.xml" />
	<Relationship Id="rId54" Type="http://schemas.openxmlformats.org/officeDocument/2006/relationships/slide" Target="slides/slide49.xml" />
	<Relationship Id="rId55" Type="http://schemas.openxmlformats.org/officeDocument/2006/relationships/slide" Target="slides/slide50.xml" />
	<Relationship Id="rId56" Type="http://schemas.openxmlformats.org/officeDocument/2006/relationships/slide" Target="slides/slide51.xml" />
	<Relationship Id="rId57" Type="http://schemas.openxmlformats.org/officeDocument/2006/relationships/slide" Target="slides/slide52.xml" />
	<Relationship Id="rId58" Type="http://schemas.openxmlformats.org/officeDocument/2006/relationships/slide" Target="slides/slide53.xml" />
	<Relationship Id="rId59" Type="http://schemas.openxmlformats.org/officeDocument/2006/relationships/slide" Target="slides/slide54.xml" />
	<Relationship Id="rId60" Type="http://schemas.openxmlformats.org/officeDocument/2006/relationships/slide" Target="slides/slide55.xml" />
	<Relationship Id="rId61" Type="http://schemas.openxmlformats.org/officeDocument/2006/relationships/slide" Target="slides/slide56.xml" />
	<Relationship Id="rId62" Type="http://schemas.openxmlformats.org/officeDocument/2006/relationships/slide" Target="slides/slide57.xml" />
	<Relationship Id="rId63" Type="http://schemas.openxmlformats.org/officeDocument/2006/relationships/slide" Target="slides/slide58.xml" />
	<Relationship Id="rId64" Type="http://schemas.openxmlformats.org/officeDocument/2006/relationships/slide" Target="slides/slide59.xml" />
	<Relationship Id="rId65" Type="http://schemas.openxmlformats.org/officeDocument/2006/relationships/slide" Target="slides/slide60.xml" />
	<Relationship Id="rId66" Type="http://schemas.openxmlformats.org/officeDocument/2006/relationships/slide" Target="slides/slide61.xml" />
	<Relationship Id="rId67" Type="http://schemas.openxmlformats.org/officeDocument/2006/relationships/slide" Target="slides/slide62.xml" />
	<Relationship Id="rId68" Type="http://schemas.openxmlformats.org/officeDocument/2006/relationships/slide" Target="slides/slide63.xml" />
	<Relationship Id="rId69" Type="http://schemas.openxmlformats.org/officeDocument/2006/relationships/slide" Target="slides/slide64.xml" />
	<Relationship Id="rId70" Type="http://schemas.openxmlformats.org/officeDocument/2006/relationships/slide" Target="slides/slide65.xml" />
	<Relationship Id="rId71" Type="http://schemas.openxmlformats.org/officeDocument/2006/relationships/slide" Target="slides/slide66.xml" />
	<Relationship Id="rId72" Type="http://schemas.openxmlformats.org/officeDocument/2006/relationships/slide" Target="slides/slide67.xml" />
	<Relationship Id="rId73" Type="http://schemas.openxmlformats.org/officeDocument/2006/relationships/slide" Target="slides/slide68.xml" />
	<Relationship Id="rId74" Type="http://schemas.openxmlformats.org/officeDocument/2006/relationships/slide" Target="slides/slide69.xml" />
	<Relationship Id="rId75" Type="http://schemas.openxmlformats.org/officeDocument/2006/relationships/slide" Target="slides/slide70.xml" />
	<Relationship Id="rId76" Type="http://schemas.openxmlformats.org/officeDocument/2006/relationships/slide" Target="slides/slide71.xml" />
	<Relationship Id="rId77" Type="http://schemas.openxmlformats.org/officeDocument/2006/relationships/slide" Target="slides/slide72.xml" />
	<Relationship Id="rId78" Type="http://schemas.openxmlformats.org/officeDocument/2006/relationships/slide" Target="slides/slide73.xml" />
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4/25/2010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4/25/2010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4/25/2010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4/25/2010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4/25/2010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4/25/2010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4/25/2010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4/25/2010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4/25/2010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4/25/2010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4/25/2010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4/25/2010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 ?>
<Relationships xmlns="http://schemas.openxmlformats.org/package/2006/relationships">
	<Relationship Id="rId1" Type="http://schemas.openxmlformats.org/officeDocument/2006/relationships/slideLayout"
		Target="../slideLayouts/slideLayout1.xml" />
	<Relationship Id="rId2" Type="http://schemas.openxmlformats.org/officeDocument/2006/relationships/image" Target="../media/image1.jpeg" />
</Relationships>
</file>

<file path=ppt/slides/_rels/slide10.xml.rels><?xml version="1.0" encoding="UTF-8" standalone="yes" ?>
<Relationships xmlns="http://schemas.openxmlformats.org/package/2006/relationships">
	<Relationship Id="rId1" Type="http://schemas.openxmlformats.org/officeDocument/2006/relationships/slideLayout"
		Target="../slideLayouts/slideLayout1.xml" />
	<Relationship Id="rId2" Type="http://schemas.openxmlformats.org/officeDocument/2006/relationships/image" Target="../media/image10.jpeg" />
</Relationships>
</file>

<file path=ppt/slides/_rels/slide11.xml.rels><?xml version="1.0" encoding="UTF-8" standalone="yes" ?>
<Relationships xmlns="http://schemas.openxmlformats.org/package/2006/relationships">
	<Relationship Id="rId1" Type="http://schemas.openxmlformats.org/officeDocument/2006/relationships/slideLayout"
		Target="../slideLayouts/slideLayout1.xml" />
	<Relationship Id="rId2" Type="http://schemas.openxmlformats.org/officeDocument/2006/relationships/image" Target="../media/image11.jpeg" />
</Relationships>
</file>

<file path=ppt/slides/_rels/slide12.xml.rels><?xml version="1.0" encoding="UTF-8" standalone="yes" ?>
<Relationships xmlns="http://schemas.openxmlformats.org/package/2006/relationships">
	<Relationship Id="rId1" Type="http://schemas.openxmlformats.org/officeDocument/2006/relationships/slideLayout"
		Target="../slideLayouts/slideLayout1.xml" />
	<Relationship Id="rId2" Type="http://schemas.openxmlformats.org/officeDocument/2006/relationships/image" Target="../media/image12.jpeg" />
</Relationships>
</file>

<file path=ppt/slides/_rels/slide13.xml.rels><?xml version="1.0" encoding="UTF-8" standalone="yes" ?>
<Relationships xmlns="http://schemas.openxmlformats.org/package/2006/relationships">
	<Relationship Id="rId1" Type="http://schemas.openxmlformats.org/officeDocument/2006/relationships/slideLayout"
		Target="../slideLayouts/slideLayout1.xml" />
	<Relationship Id="rId2" Type="http://schemas.openxmlformats.org/officeDocument/2006/relationships/image" Target="../media/image13.jpeg" />
</Relationships>
</file>

<file path=ppt/slides/_rels/slide14.xml.rels><?xml version="1.0" encoding="UTF-8" standalone="yes" ?>
<Relationships xmlns="http://schemas.openxmlformats.org/package/2006/relationships">
	<Relationship Id="rId1" Type="http://schemas.openxmlformats.org/officeDocument/2006/relationships/slideLayout"
		Target="../slideLayouts/slideLayout1.xml" />
	<Relationship Id="rId2" Type="http://schemas.openxmlformats.org/officeDocument/2006/relationships/image" Target="../media/image14.jpeg" />
</Relationships>
</file>

<file path=ppt/slides/_rels/slide15.xml.rels><?xml version="1.0" encoding="UTF-8" standalone="yes" ?>
<Relationships xmlns="http://schemas.openxmlformats.org/package/2006/relationships">
	<Relationship Id="rId1" Type="http://schemas.openxmlformats.org/officeDocument/2006/relationships/slideLayout"
		Target="../slideLayouts/slideLayout1.xml" />
	<Relationship Id="rId2" Type="http://schemas.openxmlformats.org/officeDocument/2006/relationships/image" Target="../media/image15.jpeg" />
</Relationships>
</file>

<file path=ppt/slides/_rels/slide16.xml.rels><?xml version="1.0" encoding="UTF-8" standalone="yes" ?>
<Relationships xmlns="http://schemas.openxmlformats.org/package/2006/relationships">
	<Relationship Id="rId1" Type="http://schemas.openxmlformats.org/officeDocument/2006/relationships/slideLayout"
		Target="../slideLayouts/slideLayout1.xml" />
	<Relationship Id="rId2" Type="http://schemas.openxmlformats.org/officeDocument/2006/relationships/image" Target="../media/image16.jpeg" />
</Relationships>
</file>

<file path=ppt/slides/_rels/slide17.xml.rels><?xml version="1.0" encoding="UTF-8" standalone="yes" ?>
<Relationships xmlns="http://schemas.openxmlformats.org/package/2006/relationships">
	<Relationship Id="rId1" Type="http://schemas.openxmlformats.org/officeDocument/2006/relationships/slideLayout"
		Target="../slideLayouts/slideLayout1.xml" />
	<Relationship Id="rId2" Type="http://schemas.openxmlformats.org/officeDocument/2006/relationships/image" Target="../media/image17.jpeg" />
</Relationships>
</file>

<file path=ppt/slides/_rels/slide18.xml.rels><?xml version="1.0" encoding="UTF-8" standalone="yes" ?>
<Relationships xmlns="http://schemas.openxmlformats.org/package/2006/relationships">
	<Relationship Id="rId1" Type="http://schemas.openxmlformats.org/officeDocument/2006/relationships/slideLayout"
		Target="../slideLayouts/slideLayout1.xml" />
	<Relationship Id="rId2" Type="http://schemas.openxmlformats.org/officeDocument/2006/relationships/image" Target="../media/image18.jpeg" />
</Relationships>
</file>

<file path=ppt/slides/_rels/slide19.xml.rels><?xml version="1.0" encoding="UTF-8" standalone="yes" ?>
<Relationships xmlns="http://schemas.openxmlformats.org/package/2006/relationships">
	<Relationship Id="rId1" Type="http://schemas.openxmlformats.org/officeDocument/2006/relationships/slideLayout"
		Target="../slideLayouts/slideLayout1.xml" />
	<Relationship Id="rId2" Type="http://schemas.openxmlformats.org/officeDocument/2006/relationships/image" Target="../media/image19.jpeg" />
</Relationships>
</file>

<file path=ppt/slides/_rels/slide2.xml.rels><?xml version="1.0" encoding="UTF-8" standalone="yes" ?>
<Relationships xmlns="http://schemas.openxmlformats.org/package/2006/relationships">
	<Relationship Id="rId1" Type="http://schemas.openxmlformats.org/officeDocument/2006/relationships/slideLayout"
		Target="../slideLayouts/slideLayout1.xml" />
	<Relationship Id="rId2" Type="http://schemas.openxmlformats.org/officeDocument/2006/relationships/image" Target="../media/image2.jpeg" />
</Relationships>
</file>

<file path=ppt/slides/_rels/slide20.xml.rels><?xml version="1.0" encoding="UTF-8" standalone="yes" ?>
<Relationships xmlns="http://schemas.openxmlformats.org/package/2006/relationships">
	<Relationship Id="rId1" Type="http://schemas.openxmlformats.org/officeDocument/2006/relationships/slideLayout"
		Target="../slideLayouts/slideLayout1.xml" />
	<Relationship Id="rId2" Type="http://schemas.openxmlformats.org/officeDocument/2006/relationships/image" Target="../media/image20.jpeg" />
</Relationships>
</file>

<file path=ppt/slides/_rels/slide21.xml.rels><?xml version="1.0" encoding="UTF-8" standalone="yes" ?>
<Relationships xmlns="http://schemas.openxmlformats.org/package/2006/relationships">
	<Relationship Id="rId1" Type="http://schemas.openxmlformats.org/officeDocument/2006/relationships/slideLayout"
		Target="../slideLayouts/slideLayout1.xml" />
	<Relationship Id="rId2" Type="http://schemas.openxmlformats.org/officeDocument/2006/relationships/image" Target="../media/image21.jpeg" />
</Relationships>
</file>

<file path=ppt/slides/_rels/slide22.xml.rels><?xml version="1.0" encoding="UTF-8" standalone="yes" ?>
<Relationships xmlns="http://schemas.openxmlformats.org/package/2006/relationships">
	<Relationship Id="rId1" Type="http://schemas.openxmlformats.org/officeDocument/2006/relationships/slideLayout"
		Target="../slideLayouts/slideLayout1.xml" />
	<Relationship Id="rId2" Type="http://schemas.openxmlformats.org/officeDocument/2006/relationships/image" Target="../media/image22.jpeg" />
</Relationships>
</file>

<file path=ppt/slides/_rels/slide23.xml.rels><?xml version="1.0" encoding="UTF-8" standalone="yes" ?>
<Relationships xmlns="http://schemas.openxmlformats.org/package/2006/relationships">
	<Relationship Id="rId1" Type="http://schemas.openxmlformats.org/officeDocument/2006/relationships/slideLayout"
		Target="../slideLayouts/slideLayout1.xml" />
	<Relationship Id="rId2" Type="http://schemas.openxmlformats.org/officeDocument/2006/relationships/image" Target="../media/image23.jpeg" />
</Relationships>
</file>

<file path=ppt/slides/_rels/slide24.xml.rels><?xml version="1.0" encoding="UTF-8" standalone="yes" ?>
<Relationships xmlns="http://schemas.openxmlformats.org/package/2006/relationships">
	<Relationship Id="rId1" Type="http://schemas.openxmlformats.org/officeDocument/2006/relationships/slideLayout"
		Target="../slideLayouts/slideLayout1.xml" />
	<Relationship Id="rId2" Type="http://schemas.openxmlformats.org/officeDocument/2006/relationships/image" Target="../media/image24.jpeg" />
</Relationships>
</file>

<file path=ppt/slides/_rels/slide25.xml.rels><?xml version="1.0" encoding="UTF-8" standalone="yes" ?>
<Relationships xmlns="http://schemas.openxmlformats.org/package/2006/relationships">
	<Relationship Id="rId1" Type="http://schemas.openxmlformats.org/officeDocument/2006/relationships/slideLayout"
		Target="../slideLayouts/slideLayout1.xml" />
	<Relationship Id="rId2" Type="http://schemas.openxmlformats.org/officeDocument/2006/relationships/image" Target="../media/image25.jpeg" />
</Relationships>
</file>

<file path=ppt/slides/_rels/slide26.xml.rels><?xml version="1.0" encoding="UTF-8" standalone="yes" ?>
<Relationships xmlns="http://schemas.openxmlformats.org/package/2006/relationships">
	<Relationship Id="rId1" Type="http://schemas.openxmlformats.org/officeDocument/2006/relationships/slideLayout"
		Target="../slideLayouts/slideLayout1.xml" />
	<Relationship Id="rId2" Type="http://schemas.openxmlformats.org/officeDocument/2006/relationships/image" Target="../media/image26.jpeg" />
</Relationships>
</file>

<file path=ppt/slides/_rels/slide27.xml.rels><?xml version="1.0" encoding="UTF-8" standalone="yes" ?>
<Relationships xmlns="http://schemas.openxmlformats.org/package/2006/relationships">
	<Relationship Id="rId1" Type="http://schemas.openxmlformats.org/officeDocument/2006/relationships/slideLayout"
		Target="../slideLayouts/slideLayout1.xml" />
	<Relationship Id="rId2" Type="http://schemas.openxmlformats.org/officeDocument/2006/relationships/image" Target="../media/image27.jpeg" />
</Relationships>
</file>

<file path=ppt/slides/_rels/slide28.xml.rels><?xml version="1.0" encoding="UTF-8" standalone="yes" ?>
<Relationships xmlns="http://schemas.openxmlformats.org/package/2006/relationships">
	<Relationship Id="rId1" Type="http://schemas.openxmlformats.org/officeDocument/2006/relationships/slideLayout"
		Target="../slideLayouts/slideLayout1.xml" />
	<Relationship Id="rId2" Type="http://schemas.openxmlformats.org/officeDocument/2006/relationships/image" Target="../media/image28.jpeg" />
</Relationships>
</file>

<file path=ppt/slides/_rels/slide29.xml.rels><?xml version="1.0" encoding="UTF-8" standalone="yes" ?>
<Relationships xmlns="http://schemas.openxmlformats.org/package/2006/relationships">
	<Relationship Id="rId1" Type="http://schemas.openxmlformats.org/officeDocument/2006/relationships/slideLayout"
		Target="../slideLayouts/slideLayout1.xml" />
	<Relationship Id="rId2" Type="http://schemas.openxmlformats.org/officeDocument/2006/relationships/image" Target="../media/image29.jpeg" />
</Relationships>
</file>

<file path=ppt/slides/_rels/slide3.xml.rels><?xml version="1.0" encoding="UTF-8" standalone="yes" ?>
<Relationships xmlns="http://schemas.openxmlformats.org/package/2006/relationships">
	<Relationship Id="rId1" Type="http://schemas.openxmlformats.org/officeDocument/2006/relationships/slideLayout"
		Target="../slideLayouts/slideLayout1.xml" />
	<Relationship Id="rId2" Type="http://schemas.openxmlformats.org/officeDocument/2006/relationships/image" Target="../media/image3.jpeg" />
</Relationships>
</file>

<file path=ppt/slides/_rels/slide30.xml.rels><?xml version="1.0" encoding="UTF-8" standalone="yes" ?>
<Relationships xmlns="http://schemas.openxmlformats.org/package/2006/relationships">
	<Relationship Id="rId1" Type="http://schemas.openxmlformats.org/officeDocument/2006/relationships/slideLayout"
		Target="../slideLayouts/slideLayout1.xml" />
	<Relationship Id="rId2" Type="http://schemas.openxmlformats.org/officeDocument/2006/relationships/image" Target="../media/image30.jpeg" />
</Relationships>
</file>

<file path=ppt/slides/_rels/slide31.xml.rels><?xml version="1.0" encoding="UTF-8" standalone="yes" ?>
<Relationships xmlns="http://schemas.openxmlformats.org/package/2006/relationships">
	<Relationship Id="rId1" Type="http://schemas.openxmlformats.org/officeDocument/2006/relationships/slideLayout"
		Target="../slideLayouts/slideLayout1.xml" />
	<Relationship Id="rId2" Type="http://schemas.openxmlformats.org/officeDocument/2006/relationships/image" Target="../media/image31.jpeg" />
	<Relationship Id="rId3" Type="http://schemas.openxmlformats.org/officeDocument/2006/relationships/image" Target="../media/image32.jpeg" />
</Relationships>
</file>

<file path=ppt/slides/_rels/slide32.xml.rels><?xml version="1.0" encoding="UTF-8" standalone="yes" ?>
<Relationships xmlns="http://schemas.openxmlformats.org/package/2006/relationships">
	<Relationship Id="rId1" Type="http://schemas.openxmlformats.org/officeDocument/2006/relationships/slideLayout"
		Target="../slideLayouts/slideLayout1.xml" />
	<Relationship Id="rId2" Type="http://schemas.openxmlformats.org/officeDocument/2006/relationships/image" Target="../media/image33.jpeg" />
</Relationships>
</file>

<file path=ppt/slides/_rels/slide33.xml.rels><?xml version="1.0" encoding="UTF-8" standalone="yes" ?>
<Relationships xmlns="http://schemas.openxmlformats.org/package/2006/relationships">
	<Relationship Id="rId1" Type="http://schemas.openxmlformats.org/officeDocument/2006/relationships/slideLayout"
		Target="../slideLayouts/slideLayout1.xml" />
	<Relationship Id="rId2" Type="http://schemas.openxmlformats.org/officeDocument/2006/relationships/image" Target="../media/image34.jpeg" />
	<Relationship Id="rId3" Type="http://schemas.openxmlformats.org/officeDocument/2006/relationships/image" Target="../media/image35.jpeg" />
	<Relationship Id="rId4" Type="http://schemas.openxmlformats.org/officeDocument/2006/relationships/image" Target="../media/image36.jpeg" />
</Relationships>
</file>

<file path=ppt/slides/_rels/slide34.xml.rels><?xml version="1.0" encoding="UTF-8" standalone="yes" ?>
<Relationships xmlns="http://schemas.openxmlformats.org/package/2006/relationships">
	<Relationship Id="rId1" Type="http://schemas.openxmlformats.org/officeDocument/2006/relationships/slideLayout"
		Target="../slideLayouts/slideLayout1.xml" />
	<Relationship Id="rId2" Type="http://schemas.openxmlformats.org/officeDocument/2006/relationships/image" Target="../media/image37.jpeg" />
	<Relationship Id="rId3" Type="http://schemas.openxmlformats.org/officeDocument/2006/relationships/image" Target="../media/image38.jpeg" />
	<Relationship Id="rId4" Type="http://schemas.openxmlformats.org/officeDocument/2006/relationships/hyperlink" Target="http://imaging.consult.com"
		TargetMode="External" />
</Relationships>
</file>

<file path=ppt/slides/_rels/slide35.xml.rels><?xml version="1.0" encoding="UTF-8" standalone="yes" ?>
<Relationships xmlns="http://schemas.openxmlformats.org/package/2006/relationships">
	<Relationship Id="rId1" Type="http://schemas.openxmlformats.org/officeDocument/2006/relationships/slideLayout"
		Target="../slideLayouts/slideLayout1.xml" />
	<Relationship Id="rId2" Type="http://schemas.openxmlformats.org/officeDocument/2006/relationships/image" Target="../media/image39.jpeg" />
	<Relationship Id="rId3" Type="http://schemas.openxmlformats.org/officeDocument/2006/relationships/image" Target="../media/image40.jpeg" />
</Relationships>
</file>

<file path=ppt/slides/_rels/slide36.xml.rels><?xml version="1.0" encoding="UTF-8" standalone="yes" ?>
<Relationships xmlns="http://schemas.openxmlformats.org/package/2006/relationships">
	<Relationship Id="rId1" Type="http://schemas.openxmlformats.org/officeDocument/2006/relationships/slideLayout"
		Target="../slideLayouts/slideLayout1.xml" />
	<Relationship Id="rId2" Type="http://schemas.openxmlformats.org/officeDocument/2006/relationships/image" Target="../media/image41.jpeg" />
	<Relationship Id="rId3" Type="http://schemas.openxmlformats.org/officeDocument/2006/relationships/image" Target="../media/image42.jpeg" />
</Relationships>
</file>

<file path=ppt/slides/_rels/slide37.xml.rels><?xml version="1.0" encoding="UTF-8" standalone="yes" ?>
<Relationships xmlns="http://schemas.openxmlformats.org/package/2006/relationships">
	<Relationship Id="rId1" Type="http://schemas.openxmlformats.org/officeDocument/2006/relationships/slideLayout"
		Target="../slideLayouts/slideLayout1.xml" />
	<Relationship Id="rId2" Type="http://schemas.openxmlformats.org/officeDocument/2006/relationships/image" Target="../media/image43.jpeg" />
	<Relationship Id="rId3" Type="http://schemas.openxmlformats.org/officeDocument/2006/relationships/image" Target="../media/image44.jpeg" />
</Relationships>
</file>

<file path=ppt/slides/_rels/slide38.xml.rels><?xml version="1.0" encoding="UTF-8" standalone="yes" ?>
<Relationships xmlns="http://schemas.openxmlformats.org/package/2006/relationships">
	<Relationship Id="rId1" Type="http://schemas.openxmlformats.org/officeDocument/2006/relationships/slideLayout"
		Target="../slideLayouts/slideLayout1.xml" />
	<Relationship Id="rId2" Type="http://schemas.openxmlformats.org/officeDocument/2006/relationships/image" Target="../media/image45.jpeg" />
	<Relationship Id="rId3" Type="http://schemas.openxmlformats.org/officeDocument/2006/relationships/image" Target="../media/image46.jpeg" />
</Relationships>
</file>

<file path=ppt/slides/_rels/slide39.xml.rels><?xml version="1.0" encoding="UTF-8" standalone="yes" ?>
<Relationships xmlns="http://schemas.openxmlformats.org/package/2006/relationships">
	<Relationship Id="rId1" Type="http://schemas.openxmlformats.org/officeDocument/2006/relationships/slideLayout"
		Target="../slideLayouts/slideLayout1.xml" />
	<Relationship Id="rId2" Type="http://schemas.openxmlformats.org/officeDocument/2006/relationships/image" Target="../media/image47.jpeg" />
	<Relationship Id="rId3" Type="http://schemas.openxmlformats.org/officeDocument/2006/relationships/image" Target="../media/image48.jpeg" />
</Relationships>
</file>

<file path=ppt/slides/_rels/slide4.xml.rels><?xml version="1.0" encoding="UTF-8" standalone="yes" ?>
<Relationships xmlns="http://schemas.openxmlformats.org/package/2006/relationships">
	<Relationship Id="rId1" Type="http://schemas.openxmlformats.org/officeDocument/2006/relationships/slideLayout"
		Target="../slideLayouts/slideLayout1.xml" />
	<Relationship Id="rId2" Type="http://schemas.openxmlformats.org/officeDocument/2006/relationships/image" Target="../media/image4.jpeg" />
</Relationships>
</file>

<file path=ppt/slides/_rels/slide40.xml.rels><?xml version="1.0" encoding="UTF-8" standalone="yes" ?>
<Relationships xmlns="http://schemas.openxmlformats.org/package/2006/relationships">
	<Relationship Id="rId1" Type="http://schemas.openxmlformats.org/officeDocument/2006/relationships/slideLayout"
		Target="../slideLayouts/slideLayout1.xml" />
	<Relationship Id="rId2" Type="http://schemas.openxmlformats.org/officeDocument/2006/relationships/image" Target="../media/image49.jpeg" />
</Relationships>
</file>

<file path=ppt/slides/_rels/slide41.xml.rels><?xml version="1.0" encoding="UTF-8" standalone="yes" ?>
<Relationships xmlns="http://schemas.openxmlformats.org/package/2006/relationships">
	<Relationship Id="rId1" Type="http://schemas.openxmlformats.org/officeDocument/2006/relationships/slideLayout"
		Target="../slideLayouts/slideLayout1.xml" />
	<Relationship Id="rId2" Type="http://schemas.openxmlformats.org/officeDocument/2006/relationships/image" Target="../media/image50.jpeg" />
</Relationships>
</file>

<file path=ppt/slides/_rels/slide42.xml.rels><?xml version="1.0" encoding="UTF-8" standalone="yes" ?>
<Relationships xmlns="http://schemas.openxmlformats.org/package/2006/relationships">
	<Relationship Id="rId1" Type="http://schemas.openxmlformats.org/officeDocument/2006/relationships/slideLayout"
		Target="../slideLayouts/slideLayout1.xml" />
	<Relationship Id="rId2" Type="http://schemas.openxmlformats.org/officeDocument/2006/relationships/image" Target="../media/image51.jpeg" />
</Relationships>
</file>

<file path=ppt/slides/_rels/slide43.xml.rels><?xml version="1.0" encoding="UTF-8" standalone="yes" ?>
<Relationships xmlns="http://schemas.openxmlformats.org/package/2006/relationships">
	<Relationship Id="rId1" Type="http://schemas.openxmlformats.org/officeDocument/2006/relationships/slideLayout"
		Target="../slideLayouts/slideLayout1.xml" />
	<Relationship Id="rId2" Type="http://schemas.openxmlformats.org/officeDocument/2006/relationships/image" Target="../media/image52.jpeg" />
</Relationships>
</file>

<file path=ppt/slides/_rels/slide44.xml.rels><?xml version="1.0" encoding="UTF-8" standalone="yes" ?>
<Relationships xmlns="http://schemas.openxmlformats.org/package/2006/relationships">
	<Relationship Id="rId1" Type="http://schemas.openxmlformats.org/officeDocument/2006/relationships/slideLayout"
		Target="../slideLayouts/slideLayout1.xml" />
	<Relationship Id="rId2" Type="http://schemas.openxmlformats.org/officeDocument/2006/relationships/image" Target="../media/image53.jpeg" />
</Relationships>
</file>

<file path=ppt/slides/_rels/slide45.xml.rels><?xml version="1.0" encoding="UTF-8" standalone="yes" ?>
<Relationships xmlns="http://schemas.openxmlformats.org/package/2006/relationships">
	<Relationship Id="rId1" Type="http://schemas.openxmlformats.org/officeDocument/2006/relationships/slideLayout"
		Target="../slideLayouts/slideLayout1.xml" />
	<Relationship Id="rId2" Type="http://schemas.openxmlformats.org/officeDocument/2006/relationships/image" Target="../media/image54.jpeg" />
</Relationships>
</file>

<file path=ppt/slides/_rels/slide46.xml.rels><?xml version="1.0" encoding="UTF-8" standalone="yes" ?>
<Relationships xmlns="http://schemas.openxmlformats.org/package/2006/relationships">
	<Relationship Id="rId1" Type="http://schemas.openxmlformats.org/officeDocument/2006/relationships/slideLayout"
		Target="../slideLayouts/slideLayout1.xml" />
	<Relationship Id="rId2" Type="http://schemas.openxmlformats.org/officeDocument/2006/relationships/image" Target="../media/image55.jpeg" />
</Relationships>
</file>

<file path=ppt/slides/_rels/slide47.xml.rels><?xml version="1.0" encoding="UTF-8" standalone="yes" ?>
<Relationships xmlns="http://schemas.openxmlformats.org/package/2006/relationships">
	<Relationship Id="rId1" Type="http://schemas.openxmlformats.org/officeDocument/2006/relationships/slideLayout"
		Target="../slideLayouts/slideLayout1.xml" />
	<Relationship Id="rId2" Type="http://schemas.openxmlformats.org/officeDocument/2006/relationships/image" Target="../media/image56.jpeg" />
</Relationships>
</file>

<file path=ppt/slides/_rels/slide48.xml.rels><?xml version="1.0" encoding="UTF-8" standalone="yes" ?>
<Relationships xmlns="http://schemas.openxmlformats.org/package/2006/relationships">
	<Relationship Id="rId1" Type="http://schemas.openxmlformats.org/officeDocument/2006/relationships/slideLayout"
		Target="../slideLayouts/slideLayout1.xml" />
	<Relationship Id="rId2" Type="http://schemas.openxmlformats.org/officeDocument/2006/relationships/image" Target="../media/image57.jpeg" />
</Relationships>
</file>

<file path=ppt/slides/_rels/slide49.xml.rels><?xml version="1.0" encoding="UTF-8" standalone="yes" ?>
<Relationships xmlns="http://schemas.openxmlformats.org/package/2006/relationships">
	<Relationship Id="rId1" Type="http://schemas.openxmlformats.org/officeDocument/2006/relationships/slideLayout"
		Target="../slideLayouts/slideLayout1.xml" />
	<Relationship Id="rId2" Type="http://schemas.openxmlformats.org/officeDocument/2006/relationships/image" Target="../media/image58.jpeg" />
</Relationships>
</file>

<file path=ppt/slides/_rels/slide5.xml.rels><?xml version="1.0" encoding="UTF-8" standalone="yes" ?>
<Relationships xmlns="http://schemas.openxmlformats.org/package/2006/relationships">
	<Relationship Id="rId1" Type="http://schemas.openxmlformats.org/officeDocument/2006/relationships/slideLayout"
		Target="../slideLayouts/slideLayout1.xml" />
	<Relationship Id="rId2" Type="http://schemas.openxmlformats.org/officeDocument/2006/relationships/image" Target="../media/image5.jpeg" />
</Relationships>
</file>

<file path=ppt/slides/_rels/slide50.xml.rels><?xml version="1.0" encoding="UTF-8" standalone="yes" ?>
<Relationships xmlns="http://schemas.openxmlformats.org/package/2006/relationships">
	<Relationship Id="rId1" Type="http://schemas.openxmlformats.org/officeDocument/2006/relationships/slideLayout"
		Target="../slideLayouts/slideLayout1.xml" />
	<Relationship Id="rId2" Type="http://schemas.openxmlformats.org/officeDocument/2006/relationships/image" Target="../media/image59.jpeg" />
</Relationships>
</file>

<file path=ppt/slides/_rels/slide51.xml.rels><?xml version="1.0" encoding="UTF-8" standalone="yes" ?>
<Relationships xmlns="http://schemas.openxmlformats.org/package/2006/relationships">
	<Relationship Id="rId1" Type="http://schemas.openxmlformats.org/officeDocument/2006/relationships/slideLayout"
		Target="../slideLayouts/slideLayout1.xml" />
	<Relationship Id="rId2" Type="http://schemas.openxmlformats.org/officeDocument/2006/relationships/image" Target="../media/image60.jpeg" />
</Relationships>
</file>

<file path=ppt/slides/_rels/slide52.xml.rels><?xml version="1.0" encoding="UTF-8" standalone="yes" ?>
<Relationships xmlns="http://schemas.openxmlformats.org/package/2006/relationships">
	<Relationship Id="rId1" Type="http://schemas.openxmlformats.org/officeDocument/2006/relationships/slideLayout"
		Target="../slideLayouts/slideLayout1.xml" />
	<Relationship Id="rId2" Type="http://schemas.openxmlformats.org/officeDocument/2006/relationships/image" Target="../media/image61.jpeg" />
</Relationships>
</file>

<file path=ppt/slides/_rels/slide53.xml.rels><?xml version="1.0" encoding="UTF-8" standalone="yes" ?>
<Relationships xmlns="http://schemas.openxmlformats.org/package/2006/relationships">
	<Relationship Id="rId1" Type="http://schemas.openxmlformats.org/officeDocument/2006/relationships/slideLayout"
		Target="../slideLayouts/slideLayout1.xml" />
	<Relationship Id="rId2" Type="http://schemas.openxmlformats.org/officeDocument/2006/relationships/image" Target="../media/image62.jpeg" />
</Relationships>
</file>

<file path=ppt/slides/_rels/slide54.xml.rels><?xml version="1.0" encoding="UTF-8" standalone="yes" ?>
<Relationships xmlns="http://schemas.openxmlformats.org/package/2006/relationships">
	<Relationship Id="rId1" Type="http://schemas.openxmlformats.org/officeDocument/2006/relationships/slideLayout"
		Target="../slideLayouts/slideLayout1.xml" />
	<Relationship Id="rId2" Type="http://schemas.openxmlformats.org/officeDocument/2006/relationships/image" Target="../media/image63.jpeg" />
	<Relationship Id="rId3" Type="http://schemas.openxmlformats.org/officeDocument/2006/relationships/image" Target="../media/image64.jpeg" />
</Relationships>
</file>

<file path=ppt/slides/_rels/slide55.xml.rels><?xml version="1.0" encoding="UTF-8" standalone="yes" ?>
<Relationships xmlns="http://schemas.openxmlformats.org/package/2006/relationships">
	<Relationship Id="rId1" Type="http://schemas.openxmlformats.org/officeDocument/2006/relationships/slideLayout"
		Target="../slideLayouts/slideLayout1.xml" />
	<Relationship Id="rId2" Type="http://schemas.openxmlformats.org/officeDocument/2006/relationships/image" Target="../media/image65.jpeg" />
	<Relationship Id="rId3" Type="http://schemas.openxmlformats.org/officeDocument/2006/relationships/image" Target="../media/image66.jpeg" />
</Relationships>
</file>

<file path=ppt/slides/_rels/slide56.xml.rels><?xml version="1.0" encoding="UTF-8" standalone="yes" ?>
<Relationships xmlns="http://schemas.openxmlformats.org/package/2006/relationships">
	<Relationship Id="rId1" Type="http://schemas.openxmlformats.org/officeDocument/2006/relationships/slideLayout"
		Target="../slideLayouts/slideLayout1.xml" />
	<Relationship Id="rId2" Type="http://schemas.openxmlformats.org/officeDocument/2006/relationships/image" Target="../media/image67.jpeg" />
</Relationships>
</file>

<file path=ppt/slides/_rels/slide57.xml.rels><?xml version="1.0" encoding="UTF-8" standalone="yes" ?>
<Relationships xmlns="http://schemas.openxmlformats.org/package/2006/relationships">
	<Relationship Id="rId1" Type="http://schemas.openxmlformats.org/officeDocument/2006/relationships/slideLayout"
		Target="../slideLayouts/slideLayout1.xml" />
	<Relationship Id="rId2" Type="http://schemas.openxmlformats.org/officeDocument/2006/relationships/image" Target="../media/image68.jpeg" />
	<Relationship Id="rId3" Type="http://schemas.openxmlformats.org/officeDocument/2006/relationships/image" Target="../media/image69.jpeg" />
	<Relationship Id="rId4" Type="http://schemas.openxmlformats.org/officeDocument/2006/relationships/image" Target="../media/image70.jpeg" />
</Relationships>
</file>

<file path=ppt/slides/_rels/slide58.xml.rels><?xml version="1.0" encoding="UTF-8" standalone="yes" ?>
<Relationships xmlns="http://schemas.openxmlformats.org/package/2006/relationships">
	<Relationship Id="rId1" Type="http://schemas.openxmlformats.org/officeDocument/2006/relationships/slideLayout"
		Target="../slideLayouts/slideLayout1.xml" />
	<Relationship Id="rId2" Type="http://schemas.openxmlformats.org/officeDocument/2006/relationships/image" Target="../media/image71.jpeg" />
	<Relationship Id="rId3" Type="http://schemas.openxmlformats.org/officeDocument/2006/relationships/image" Target="../media/image72.jpeg" />
	<Relationship Id="rId4" Type="http://schemas.openxmlformats.org/officeDocument/2006/relationships/image" Target="../media/image73.jpeg" />
</Relationships>
</file>

<file path=ppt/slides/_rels/slide59.xml.rels><?xml version="1.0" encoding="UTF-8" standalone="yes" ?>
<Relationships xmlns="http://schemas.openxmlformats.org/package/2006/relationships">
	<Relationship Id="rId1" Type="http://schemas.openxmlformats.org/officeDocument/2006/relationships/slideLayout"
		Target="../slideLayouts/slideLayout1.xml" />
	<Relationship Id="rId2" Type="http://schemas.openxmlformats.org/officeDocument/2006/relationships/image" Target="../media/image74.jpeg" />
	<Relationship Id="rId3" Type="http://schemas.openxmlformats.org/officeDocument/2006/relationships/image" Target="../media/image75.jpeg" />
	<Relationship Id="rId4" Type="http://schemas.openxmlformats.org/officeDocument/2006/relationships/image" Target="../media/image76.jpeg" />
</Relationships>
</file>

<file path=ppt/slides/_rels/slide6.xml.rels><?xml version="1.0" encoding="UTF-8" standalone="yes" ?>
<Relationships xmlns="http://schemas.openxmlformats.org/package/2006/relationships">
	<Relationship Id="rId1" Type="http://schemas.openxmlformats.org/officeDocument/2006/relationships/slideLayout"
		Target="../slideLayouts/slideLayout1.xml" />
	<Relationship Id="rId2" Type="http://schemas.openxmlformats.org/officeDocument/2006/relationships/image" Target="../media/image6.jpeg" />
</Relationships>
</file>

<file path=ppt/slides/_rels/slide60.xml.rels><?xml version="1.0" encoding="UTF-8" standalone="yes" ?>
<Relationships xmlns="http://schemas.openxmlformats.org/package/2006/relationships">
	<Relationship Id="rId1" Type="http://schemas.openxmlformats.org/officeDocument/2006/relationships/slideLayout"
		Target="../slideLayouts/slideLayout1.xml" />
	<Relationship Id="rId2" Type="http://schemas.openxmlformats.org/officeDocument/2006/relationships/image" Target="../media/image77.jpeg" />
	<Relationship Id="rId3" Type="http://schemas.openxmlformats.org/officeDocument/2006/relationships/image" Target="../media/image78.jpeg" />
</Relationships>
</file>

<file path=ppt/slides/_rels/slide61.xml.rels><?xml version="1.0" encoding="UTF-8" standalone="yes" ?>
<Relationships xmlns="http://schemas.openxmlformats.org/package/2006/relationships">
	<Relationship Id="rId1" Type="http://schemas.openxmlformats.org/officeDocument/2006/relationships/slideLayout"
		Target="../slideLayouts/slideLayout1.xml" />
	<Relationship Id="rId2" Type="http://schemas.openxmlformats.org/officeDocument/2006/relationships/image" Target="../media/image79.jpeg" />
	<Relationship Id="rId3" Type="http://schemas.openxmlformats.org/officeDocument/2006/relationships/image" Target="../media/image80.jpeg" />
	<Relationship Id="rId4" Type="http://schemas.openxmlformats.org/officeDocument/2006/relationships/image" Target="../media/image81.jpeg" />
</Relationships>
</file>

<file path=ppt/slides/_rels/slide62.xml.rels><?xml version="1.0" encoding="UTF-8" standalone="yes" ?>
<Relationships xmlns="http://schemas.openxmlformats.org/package/2006/relationships">
	<Relationship Id="rId1" Type="http://schemas.openxmlformats.org/officeDocument/2006/relationships/slideLayout"
		Target="../slideLayouts/slideLayout1.xml" />
	<Relationship Id="rId2" Type="http://schemas.openxmlformats.org/officeDocument/2006/relationships/image" Target="../media/image82.jpeg" />
	<Relationship Id="rId3" Type="http://schemas.openxmlformats.org/officeDocument/2006/relationships/image" Target="../media/image83.jpeg" />
</Relationships>
</file>

<file path=ppt/slides/_rels/slide63.xml.rels><?xml version="1.0" encoding="UTF-8" standalone="yes" ?>
<Relationships xmlns="http://schemas.openxmlformats.org/package/2006/relationships">
	<Relationship Id="rId1" Type="http://schemas.openxmlformats.org/officeDocument/2006/relationships/slideLayout"
		Target="../slideLayouts/slideLayout1.xml" />
	<Relationship Id="rId2" Type="http://schemas.openxmlformats.org/officeDocument/2006/relationships/image" Target="../media/image84.jpeg" />
</Relationships>
</file>

<file path=ppt/slides/_rels/slide64.xml.rels><?xml version="1.0" encoding="UTF-8" standalone="yes" ?>
<Relationships xmlns="http://schemas.openxmlformats.org/package/2006/relationships">
	<Relationship Id="rId1" Type="http://schemas.openxmlformats.org/officeDocument/2006/relationships/slideLayout"
		Target="../slideLayouts/slideLayout1.xml" />
	<Relationship Id="rId2" Type="http://schemas.openxmlformats.org/officeDocument/2006/relationships/image" Target="../media/image85.jpeg" />
</Relationships>
</file>

<file path=ppt/slides/_rels/slide65.xml.rels><?xml version="1.0" encoding="UTF-8" standalone="yes" ?>
<Relationships xmlns="http://schemas.openxmlformats.org/package/2006/relationships">
	<Relationship Id="rId1" Type="http://schemas.openxmlformats.org/officeDocument/2006/relationships/slideLayout"
		Target="../slideLayouts/slideLayout1.xml" />
	<Relationship Id="rId2" Type="http://schemas.openxmlformats.org/officeDocument/2006/relationships/image" Target="../media/image86.jpeg" />
</Relationships>
</file>

<file path=ppt/slides/_rels/slide66.xml.rels><?xml version="1.0" encoding="UTF-8" standalone="yes" ?>
<Relationships xmlns="http://schemas.openxmlformats.org/package/2006/relationships">
	<Relationship Id="rId1" Type="http://schemas.openxmlformats.org/officeDocument/2006/relationships/slideLayout"
		Target="../slideLayouts/slideLayout1.xml" />
	<Relationship Id="rId2" Type="http://schemas.openxmlformats.org/officeDocument/2006/relationships/image" Target="../media/image87.jpeg" />
</Relationships>
</file>

<file path=ppt/slides/_rels/slide67.xml.rels><?xml version="1.0" encoding="UTF-8" standalone="yes" ?>
<Relationships xmlns="http://schemas.openxmlformats.org/package/2006/relationships">
	<Relationship Id="rId1" Type="http://schemas.openxmlformats.org/officeDocument/2006/relationships/slideLayout"
		Target="../slideLayouts/slideLayout1.xml" />
	<Relationship Id="rId2" Type="http://schemas.openxmlformats.org/officeDocument/2006/relationships/image" Target="../media/image88.jpeg" />
</Relationships>
</file>

<file path=ppt/slides/_rels/slide68.xml.rels><?xml version="1.0" encoding="UTF-8" standalone="yes" ?>
<Relationships xmlns="http://schemas.openxmlformats.org/package/2006/relationships">
	<Relationship Id="rId1" Type="http://schemas.openxmlformats.org/officeDocument/2006/relationships/slideLayout"
		Target="../slideLayouts/slideLayout1.xml" />
	<Relationship Id="rId2" Type="http://schemas.openxmlformats.org/officeDocument/2006/relationships/image" Target="../media/image89.jpeg" />
</Relationships>
</file>

<file path=ppt/slides/_rels/slide69.xml.rels><?xml version="1.0" encoding="UTF-8" standalone="yes" ?>
<Relationships xmlns="http://schemas.openxmlformats.org/package/2006/relationships">
	<Relationship Id="rId1" Type="http://schemas.openxmlformats.org/officeDocument/2006/relationships/slideLayout"
		Target="../slideLayouts/slideLayout1.xml" />
	<Relationship Id="rId2" Type="http://schemas.openxmlformats.org/officeDocument/2006/relationships/image" Target="../media/image90.jpeg" />
</Relationships>
</file>

<file path=ppt/slides/_rels/slide7.xml.rels><?xml version="1.0" encoding="UTF-8" standalone="yes" ?>
<Relationships xmlns="http://schemas.openxmlformats.org/package/2006/relationships">
	<Relationship Id="rId1" Type="http://schemas.openxmlformats.org/officeDocument/2006/relationships/slideLayout"
		Target="../slideLayouts/slideLayout1.xml" />
	<Relationship Id="rId2" Type="http://schemas.openxmlformats.org/officeDocument/2006/relationships/image" Target="../media/image7.jpeg" />
</Relationships>
</file>

<file path=ppt/slides/_rels/slide70.xml.rels><?xml version="1.0" encoding="UTF-8" standalone="yes" ?>
<Relationships xmlns="http://schemas.openxmlformats.org/package/2006/relationships">
	<Relationship Id="rId1" Type="http://schemas.openxmlformats.org/officeDocument/2006/relationships/slideLayout"
		Target="../slideLayouts/slideLayout1.xml" />
	<Relationship Id="rId2" Type="http://schemas.openxmlformats.org/officeDocument/2006/relationships/image" Target="../media/image91.jpeg" />
</Relationships>
</file>

<file path=ppt/slides/_rels/slide71.xml.rels><?xml version="1.0" encoding="UTF-8" standalone="yes" ?>
<Relationships xmlns="http://schemas.openxmlformats.org/package/2006/relationships">
	<Relationship Id="rId1" Type="http://schemas.openxmlformats.org/officeDocument/2006/relationships/slideLayout"
		Target="../slideLayouts/slideLayout1.xml" />
	<Relationship Id="rId2" Type="http://schemas.openxmlformats.org/officeDocument/2006/relationships/image" Target="../media/image92.jpeg" />
</Relationships>
</file>

<file path=ppt/slides/_rels/slide72.xml.rels><?xml version="1.0" encoding="UTF-8" standalone="yes" ?>
<Relationships xmlns="http://schemas.openxmlformats.org/package/2006/relationships">
	<Relationship Id="rId1" Type="http://schemas.openxmlformats.org/officeDocument/2006/relationships/slideLayout"
		Target="../slideLayouts/slideLayout1.xml" />
	<Relationship Id="rId2" Type="http://schemas.openxmlformats.org/officeDocument/2006/relationships/image" Target="../media/image93.jpeg" />
</Relationships>
</file>

<file path=ppt/slides/_rels/slide73.xml.rels><?xml version="1.0" encoding="UTF-8" standalone="yes" ?>
<Relationships xmlns="http://schemas.openxmlformats.org/package/2006/relationships">
	<Relationship Id="rId1" Type="http://schemas.openxmlformats.org/officeDocument/2006/relationships/slideLayout"
		Target="../slideLayouts/slideLayout1.xml" />
	<Relationship Id="rId2" Type="http://schemas.openxmlformats.org/officeDocument/2006/relationships/image" Target="../media/image94.jpeg" />
</Relationships>
</file>

<file path=ppt/slides/_rels/slide8.xml.rels><?xml version="1.0" encoding="UTF-8" standalone="yes" ?>
<Relationships xmlns="http://schemas.openxmlformats.org/package/2006/relationships">
	<Relationship Id="rId1" Type="http://schemas.openxmlformats.org/officeDocument/2006/relationships/slideLayout"
		Target="../slideLayouts/slideLayout1.xml" />
	<Relationship Id="rId2" Type="http://schemas.openxmlformats.org/officeDocument/2006/relationships/image" Target="../media/image8.jpeg" />
</Relationships>
</file>

<file path=ppt/slides/_rels/slide9.xml.rels><?xml version="1.0" encoding="UTF-8" standalone="yes" ?>
<Relationships xmlns="http://schemas.openxmlformats.org/package/2006/relationships">
	<Relationship Id="rId1" Type="http://schemas.openxmlformats.org/officeDocument/2006/relationships/slideLayout"
		Target="../slideLayouts/slideLayout1.xml" />
	<Relationship Id="rId2" Type="http://schemas.openxmlformats.org/officeDocument/2006/relationships/image" Target="../media/image9.jpeg" />
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/>
          <p:nvPr/>
        </p:nvSpPr>
        <p:spPr>
          <a:xfrm>
            <a:off x="774191" y="347979"/>
            <a:ext cx="9144000" cy="6858000"/>
          </a:xfrm>
          <a:custGeom>
            <a:avLst/>
            <a:gdLst>
              <a:gd name="connsiteX0" fmla="*/ 0 w 9144000"/>
              <a:gd name="connsiteY0" fmla="*/ 6858000 h 6858000"/>
              <a:gd name="connsiteX1" fmla="*/ 9144000 w 9144000"/>
              <a:gd name="connsiteY1" fmla="*/ 6858000 h 6858000"/>
              <a:gd name="connsiteX2" fmla="*/ 9144000 w 9144000"/>
              <a:gd name="connsiteY2" fmla="*/ 0 h 6858000"/>
              <a:gd name="connsiteX3" fmla="*/ 0 w 9144000"/>
              <a:gd name="connsiteY3" fmla="*/ 0 h 6858000"/>
              <a:gd name="connsiteX4" fmla="*/ 0 w 9144000"/>
              <a:gd name="connsiteY4" fmla="*/ 6858000 h 68580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9144000" h="6858000">
                <a:moveTo>
                  <a:pt x="0" y="6858000"/>
                </a:moveTo>
                <a:lnTo>
                  <a:pt x="9144000" y="6858000"/>
                </a:lnTo>
                <a:lnTo>
                  <a:pt x="9144000" y="0"/>
                </a:lnTo>
                <a:lnTo>
                  <a:pt x="0" y="0"/>
                </a:lnTo>
                <a:lnTo>
                  <a:pt x="0" y="6858000"/>
                </a:lnTo>
              </a:path>
            </a:pathLst>
          </a:custGeom>
          <a:solidFill>
            <a:srgbClr val="000000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Freeform 3"/>
          <p:cNvSpPr/>
          <p:nvPr/>
        </p:nvSpPr>
        <p:spPr>
          <a:xfrm>
            <a:off x="767841" y="2048510"/>
            <a:ext cx="9159747" cy="24892"/>
          </a:xfrm>
          <a:custGeom>
            <a:avLst/>
            <a:gdLst>
              <a:gd name="connsiteX0" fmla="*/ 6350 w 9159747"/>
              <a:gd name="connsiteY0" fmla="*/ 6350 h 24892"/>
              <a:gd name="connsiteX1" fmla="*/ 9153398 w 9159747"/>
              <a:gd name="connsiteY1" fmla="*/ 6350 h 24892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</a:cxnLst>
            <a:rect l="l" t="t" r="r" b="b"/>
            <a:pathLst>
              <a:path w="9159747" h="24892">
                <a:moveTo>
                  <a:pt x="6350" y="6350"/>
                </a:moveTo>
                <a:lnTo>
                  <a:pt x="9153398" y="6350"/>
                </a:lnTo>
              </a:path>
            </a:pathLst>
          </a:custGeom>
          <a:ln w="12700">
            <a:solidFill>
              <a:srgbClr val="800000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027" name="Picture 3" descr="">
					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62000" y="1193800"/>
            <a:ext cx="2921000" cy="6019800"/>
          </a:xfrm>
          <a:prstGeom prst="rect">
            <a:avLst/>
          </a:prstGeom>
          <a:noFill/>
        </p:spPr>
      </p:pic>
      <p:sp>
        <p:nvSpPr>
          <p:cNvPr id="2" name="TextBox 1"/>
          <p:cNvSpPr txBox="1"/>
          <p:nvPr/>
        </p:nvSpPr>
        <p:spPr>
          <a:xfrm rot="0">
            <a:off x="1168400" y="6756400"/>
            <a:ext cx="698500" cy="1524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1200"/>
              </a:lnSpc>
              <a:tabLst>
							</a:tabLst>
            </a:pPr>
            <a:r>
              <a:rPr lang="en-US" altLang="zh-CN" sz="1392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2009-8-7</a:t>
            </a:r>
          </a:p>
        </p:txBody>
      </p:sp>
      <p:sp>
        <p:nvSpPr>
          <p:cNvPr id="2" name="TextBox 1"/>
          <p:cNvSpPr txBox="1"/>
          <p:nvPr/>
        </p:nvSpPr>
        <p:spPr>
          <a:xfrm rot="0">
            <a:off x="4648200" y="6667500"/>
            <a:ext cx="2298700" cy="3683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1200"/>
              </a:lnSpc>
              <a:tabLst>
                <a:tab pos="825500" algn="l"/>
              </a:tabLst>
            </a:pPr>
            <a:r>
              <a:rPr lang="en-US" altLang="zh-CN" sz="1392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Liaoning</a:t>
            </a:r>
            <a:r>
              <a:rPr lang="en-US" altLang="zh-CN" sz="139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392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Cancer</a:t>
            </a:r>
            <a:r>
              <a:rPr lang="en-US" altLang="zh-CN" sz="139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392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Institute</a:t>
            </a:r>
            <a:r>
              <a:rPr lang="en-US" altLang="zh-CN" sz="139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392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and</a:t>
            </a:r>
          </a:p>
          <a:p>
            <a:pPr>
              <a:lnSpc>
                <a:spcPts val="1600"/>
              </a:lnSpc>
              <a:tabLst>
                <a:tab pos="825500" algn="l"/>
              </a:tabLst>
            </a:pPr>
            <a:r>
              <a:rPr lang="en-US" altLang="zh-CN" dirty="0" smtClean="0"/>
              <a:t>	</a:t>
            </a:r>
            <a:r>
              <a:rPr lang="en-US" altLang="zh-CN" sz="1392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Hospital</a:t>
            </a:r>
          </a:p>
        </p:txBody>
      </p:sp>
      <p:sp>
        <p:nvSpPr>
          <p:cNvPr id="2" name="TextBox 1"/>
          <p:cNvSpPr txBox="1"/>
          <p:nvPr/>
        </p:nvSpPr>
        <p:spPr>
          <a:xfrm rot="0">
            <a:off x="1930400" y="1130300"/>
            <a:ext cx="7200900" cy="16383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6100"/>
              </a:lnSpc>
              <a:tabLst>
                <a:tab pos="203200" algn="l"/>
              </a:tabLst>
            </a:pPr>
            <a:r>
              <a:rPr lang="en-US" altLang="zh-CN" sz="5400" b="1" dirty="0" smtClean="0">
                <a:solidFill>
                  <a:srgbClr val="ff9900"/>
                </a:solidFill>
                <a:latin typeface="Times New Roman" pitchFamily="18" charset="0"/>
                <a:cs typeface="Times New Roman" pitchFamily="18" charset="0"/>
              </a:rPr>
              <a:t>子宫恶性肿瘤的</a:t>
            </a:r>
            <a:r>
              <a:rPr lang="en-US" altLang="zh-CN" sz="5400" b="1" dirty="0" smtClean="0">
                <a:solidFill>
                  <a:srgbClr val="ff9900"/>
                </a:solidFill>
                <a:latin typeface="Arial Narrow" pitchFamily="18" charset="0"/>
                <a:cs typeface="Arial Narrow" pitchFamily="18" charset="0"/>
              </a:rPr>
              <a:t>MRI</a:t>
            </a:r>
            <a:r>
              <a:rPr lang="en-US" altLang="zh-CN" sz="5400" b="1" dirty="0" smtClean="0">
                <a:solidFill>
                  <a:srgbClr val="ff9900"/>
                </a:solidFill>
                <a:latin typeface="Times New Roman" pitchFamily="18" charset="0"/>
                <a:cs typeface="Times New Roman" pitchFamily="18" charset="0"/>
              </a:rPr>
              <a:t>诊断</a:t>
            </a:r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3800"/>
              </a:lnSpc>
              <a:tabLst>
                <a:tab pos="203200" algn="l"/>
              </a:tabLst>
            </a:pPr>
            <a:r>
              <a:rPr lang="en-US" altLang="zh-CN" dirty="0" smtClean="0"/>
              <a:t>	</a:t>
            </a:r>
            <a:r>
              <a:rPr lang="en-US" altLang="zh-CN" sz="3192" b="1" dirty="0" smtClean="0">
                <a:solidFill>
                  <a:srgbClr val="66ff33"/>
                </a:solidFill>
                <a:latin typeface="Times New Roman" pitchFamily="18" charset="0"/>
                <a:cs typeface="Times New Roman" pitchFamily="18" charset="0"/>
              </a:rPr>
              <a:t>MRI</a:t>
            </a:r>
            <a:r>
              <a:rPr lang="en-US" altLang="zh-CN" sz="319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192" b="1" dirty="0" smtClean="0">
                <a:solidFill>
                  <a:srgbClr val="66ff33"/>
                </a:solidFill>
                <a:latin typeface="Times New Roman" pitchFamily="18" charset="0"/>
                <a:cs typeface="Times New Roman" pitchFamily="18" charset="0"/>
              </a:rPr>
              <a:t>of</a:t>
            </a:r>
            <a:r>
              <a:rPr lang="en-US" altLang="zh-CN" sz="319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192" b="1" dirty="0" smtClean="0">
                <a:solidFill>
                  <a:srgbClr val="66ff33"/>
                </a:solidFill>
                <a:latin typeface="Times New Roman" pitchFamily="18" charset="0"/>
                <a:cs typeface="Times New Roman" pitchFamily="18" charset="0"/>
              </a:rPr>
              <a:t>Uterine</a:t>
            </a:r>
            <a:r>
              <a:rPr lang="en-US" altLang="zh-CN" sz="319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192" b="1" dirty="0" smtClean="0">
                <a:solidFill>
                  <a:srgbClr val="66ff33"/>
                </a:solidFill>
                <a:latin typeface="Times New Roman" pitchFamily="18" charset="0"/>
                <a:cs typeface="Times New Roman" pitchFamily="18" charset="0"/>
              </a:rPr>
              <a:t>Malignant</a:t>
            </a:r>
            <a:r>
              <a:rPr lang="en-US" altLang="zh-CN" sz="319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192" b="1" dirty="0" smtClean="0">
                <a:solidFill>
                  <a:srgbClr val="66ff33"/>
                </a:solidFill>
                <a:latin typeface="Times New Roman" pitchFamily="18" charset="0"/>
                <a:cs typeface="Times New Roman" pitchFamily="18" charset="0"/>
              </a:rPr>
              <a:t>Neoplasm</a:t>
            </a:r>
          </a:p>
        </p:txBody>
      </p:sp>
      <p:sp>
        <p:nvSpPr>
          <p:cNvPr id="2" name="TextBox 1"/>
          <p:cNvSpPr txBox="1"/>
          <p:nvPr/>
        </p:nvSpPr>
        <p:spPr>
          <a:xfrm rot="0">
            <a:off x="3098800" y="3340100"/>
            <a:ext cx="2832100" cy="3937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3100"/>
              </a:lnSpc>
              <a:tabLst>
							</a:tabLst>
            </a:pPr>
            <a:r>
              <a:rPr lang="en-US" altLang="zh-CN" sz="3192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辽宁省肿瘤医院</a:t>
            </a:r>
          </a:p>
        </p:txBody>
      </p:sp>
      <p:sp>
        <p:nvSpPr>
          <p:cNvPr id="2" name="TextBox 1"/>
          <p:cNvSpPr txBox="1"/>
          <p:nvPr/>
        </p:nvSpPr>
        <p:spPr>
          <a:xfrm rot="0">
            <a:off x="6502400" y="3340100"/>
            <a:ext cx="2032000" cy="3937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3100"/>
              </a:lnSpc>
              <a:tabLst>
							</a:tabLst>
            </a:pPr>
            <a:r>
              <a:rPr lang="en-US" altLang="zh-CN" sz="3192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医学影像科</a:t>
            </a:r>
          </a:p>
        </p:txBody>
      </p:sp>
      <p:sp>
        <p:nvSpPr>
          <p:cNvPr id="2" name="TextBox 1"/>
          <p:cNvSpPr txBox="1"/>
          <p:nvPr/>
        </p:nvSpPr>
        <p:spPr>
          <a:xfrm rot="0">
            <a:off x="3848100" y="3962400"/>
            <a:ext cx="4241800" cy="18415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2700"/>
              </a:lnSpc>
              <a:tabLst>
                <a:tab pos="25400" algn="l"/>
                <a:tab pos="1206500" algn="l"/>
                <a:tab pos="1384300" algn="l"/>
              </a:tabLst>
            </a:pPr>
            <a:r>
              <a:rPr lang="en-US" altLang="zh-CN" dirty="0" smtClean="0"/>
              <a:t>	</a:t>
            </a:r>
            <a:r>
              <a:rPr lang="en-US" altLang="zh-CN" sz="2400" dirty="0" smtClean="0">
                <a:solidFill>
                  <a:srgbClr val="66ff33"/>
                </a:solidFill>
                <a:latin typeface="Arial Narrow" pitchFamily="18" charset="0"/>
                <a:cs typeface="Arial Narrow" pitchFamily="18" charset="0"/>
              </a:rPr>
              <a:t>Medical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66ff33"/>
                </a:solidFill>
                <a:latin typeface="Arial Narrow" pitchFamily="18" charset="0"/>
                <a:cs typeface="Arial Narrow" pitchFamily="18" charset="0"/>
              </a:rPr>
              <a:t>Image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66ff33"/>
                </a:solidFill>
                <a:latin typeface="Arial Narrow" pitchFamily="18" charset="0"/>
                <a:cs typeface="Arial Narrow" pitchFamily="18" charset="0"/>
              </a:rPr>
              <a:t>Department,</a:t>
            </a:r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2700"/>
              </a:lnSpc>
              <a:tabLst>
                <a:tab pos="25400" algn="l"/>
                <a:tab pos="1206500" algn="l"/>
                <a:tab pos="1384300" algn="l"/>
              </a:tabLst>
            </a:pPr>
            <a:r>
              <a:rPr lang="en-US" altLang="zh-CN" sz="2400" dirty="0" smtClean="0">
                <a:solidFill>
                  <a:srgbClr val="66ff33"/>
                </a:solidFill>
                <a:latin typeface="Arial Narrow" pitchFamily="18" charset="0"/>
                <a:cs typeface="Arial Narrow" pitchFamily="18" charset="0"/>
              </a:rPr>
              <a:t>Liaoning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66ff33"/>
                </a:solidFill>
                <a:latin typeface="Arial Narrow" pitchFamily="18" charset="0"/>
                <a:cs typeface="Arial Narrow" pitchFamily="18" charset="0"/>
              </a:rPr>
              <a:t>Cancer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66ff33"/>
                </a:solidFill>
                <a:latin typeface="Arial Narrow" pitchFamily="18" charset="0"/>
                <a:cs typeface="Arial Narrow" pitchFamily="18" charset="0"/>
              </a:rPr>
              <a:t>Institute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66ff33"/>
                </a:solidFill>
                <a:latin typeface="Arial Narrow" pitchFamily="18" charset="0"/>
                <a:cs typeface="Arial Narrow" pitchFamily="18" charset="0"/>
              </a:rPr>
              <a:t>and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66ff33"/>
                </a:solidFill>
                <a:latin typeface="Arial Narrow" pitchFamily="18" charset="0"/>
                <a:cs typeface="Arial Narrow" pitchFamily="18" charset="0"/>
              </a:rPr>
              <a:t>Hospital</a:t>
            </a:r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3100"/>
              </a:lnSpc>
              <a:tabLst>
                <a:tab pos="25400" algn="l"/>
                <a:tab pos="1206500" algn="l"/>
                <a:tab pos="1384300" algn="l"/>
              </a:tabLst>
            </a:pPr>
            <a:r>
              <a:rPr lang="en-US" altLang="zh-CN" dirty="0" smtClean="0"/>
              <a:t>			</a:t>
            </a:r>
            <a:r>
              <a:rPr lang="en-US" altLang="zh-CN" sz="2807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罗娅红</a:t>
            </a:r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2900"/>
              </a:lnSpc>
              <a:tabLst>
                <a:tab pos="25400" algn="l"/>
                <a:tab pos="1206500" algn="l"/>
                <a:tab pos="1384300" algn="l"/>
              </a:tabLst>
            </a:pPr>
            <a:r>
              <a:rPr lang="en-US" altLang="zh-CN" dirty="0" smtClean="0"/>
              <a:t>		</a:t>
            </a:r>
            <a:r>
              <a:rPr lang="en-US" altLang="zh-CN" sz="2400" dirty="0" smtClean="0">
                <a:solidFill>
                  <a:srgbClr val="66ff33"/>
                </a:solidFill>
                <a:latin typeface="Times New Roman" pitchFamily="18" charset="0"/>
                <a:cs typeface="Times New Roman" pitchFamily="18" charset="0"/>
              </a:rPr>
              <a:t>Yahong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66ff33"/>
                </a:solidFill>
                <a:latin typeface="Times New Roman" pitchFamily="18" charset="0"/>
                <a:cs typeface="Times New Roman" pitchFamily="18" charset="0"/>
              </a:rPr>
              <a:t>Luo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/>
          <p:nvPr/>
        </p:nvSpPr>
        <p:spPr>
          <a:xfrm>
            <a:off x="774191" y="347979"/>
            <a:ext cx="9144000" cy="6858000"/>
          </a:xfrm>
          <a:custGeom>
            <a:avLst/>
            <a:gdLst>
              <a:gd name="connsiteX0" fmla="*/ 0 w 9144000"/>
              <a:gd name="connsiteY0" fmla="*/ 6858000 h 6858000"/>
              <a:gd name="connsiteX1" fmla="*/ 9144000 w 9144000"/>
              <a:gd name="connsiteY1" fmla="*/ 6858000 h 6858000"/>
              <a:gd name="connsiteX2" fmla="*/ 9144000 w 9144000"/>
              <a:gd name="connsiteY2" fmla="*/ 0 h 6858000"/>
              <a:gd name="connsiteX3" fmla="*/ 0 w 9144000"/>
              <a:gd name="connsiteY3" fmla="*/ 0 h 6858000"/>
              <a:gd name="connsiteX4" fmla="*/ 0 w 9144000"/>
              <a:gd name="connsiteY4" fmla="*/ 6858000 h 68580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9144000" h="6858000">
                <a:moveTo>
                  <a:pt x="0" y="6858000"/>
                </a:moveTo>
                <a:lnTo>
                  <a:pt x="9144000" y="6858000"/>
                </a:lnTo>
                <a:lnTo>
                  <a:pt x="9144000" y="0"/>
                </a:lnTo>
                <a:lnTo>
                  <a:pt x="0" y="0"/>
                </a:lnTo>
                <a:lnTo>
                  <a:pt x="0" y="6858000"/>
                </a:lnTo>
              </a:path>
            </a:pathLst>
          </a:custGeom>
          <a:solidFill>
            <a:srgbClr val="000000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027" name="Picture 3" descr="">
					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62000" y="1193800"/>
            <a:ext cx="2921000" cy="6019800"/>
          </a:xfrm>
          <a:prstGeom prst="rect">
            <a:avLst/>
          </a:prstGeom>
          <a:noFill/>
        </p:spPr>
      </p:pic>
      <p:sp>
        <p:nvSpPr>
          <p:cNvPr id="2" name="TextBox 1"/>
          <p:cNvSpPr txBox="1"/>
          <p:nvPr/>
        </p:nvSpPr>
        <p:spPr>
          <a:xfrm rot="0">
            <a:off x="1168400" y="6756400"/>
            <a:ext cx="698500" cy="1524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1200"/>
              </a:lnSpc>
              <a:tabLst>
							</a:tabLst>
            </a:pPr>
            <a:r>
              <a:rPr lang="en-US" altLang="zh-CN" sz="1392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2009-8-7</a:t>
            </a:r>
          </a:p>
        </p:txBody>
      </p:sp>
      <p:sp>
        <p:nvSpPr>
          <p:cNvPr id="2" name="TextBox 1"/>
          <p:cNvSpPr txBox="1"/>
          <p:nvPr/>
        </p:nvSpPr>
        <p:spPr>
          <a:xfrm rot="0">
            <a:off x="4648200" y="6667500"/>
            <a:ext cx="2298700" cy="3683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1200"/>
              </a:lnSpc>
              <a:tabLst>
                <a:tab pos="825500" algn="l"/>
              </a:tabLst>
            </a:pPr>
            <a:r>
              <a:rPr lang="en-US" altLang="zh-CN" sz="1392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Liaoning</a:t>
            </a:r>
            <a:r>
              <a:rPr lang="en-US" altLang="zh-CN" sz="139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392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Cancer</a:t>
            </a:r>
            <a:r>
              <a:rPr lang="en-US" altLang="zh-CN" sz="139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392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Institute</a:t>
            </a:r>
            <a:r>
              <a:rPr lang="en-US" altLang="zh-CN" sz="139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392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and</a:t>
            </a:r>
          </a:p>
          <a:p>
            <a:pPr>
              <a:lnSpc>
                <a:spcPts val="1600"/>
              </a:lnSpc>
              <a:tabLst>
                <a:tab pos="825500" algn="l"/>
              </a:tabLst>
            </a:pPr>
            <a:r>
              <a:rPr lang="en-US" altLang="zh-CN" dirty="0" smtClean="0"/>
              <a:t>	</a:t>
            </a:r>
            <a:r>
              <a:rPr lang="en-US" altLang="zh-CN" sz="1392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Hospital</a:t>
            </a:r>
          </a:p>
        </p:txBody>
      </p:sp>
      <p:sp>
        <p:nvSpPr>
          <p:cNvPr id="2" name="TextBox 1"/>
          <p:cNvSpPr txBox="1"/>
          <p:nvPr/>
        </p:nvSpPr>
        <p:spPr>
          <a:xfrm rot="0">
            <a:off x="9398000" y="6756400"/>
            <a:ext cx="190500" cy="1524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1200"/>
              </a:lnSpc>
              <a:tabLst>
							</a:tabLst>
            </a:pPr>
            <a:r>
              <a:rPr lang="en-US" altLang="zh-CN" sz="1392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10</a:t>
            </a:r>
          </a:p>
        </p:txBody>
      </p:sp>
      <p:sp>
        <p:nvSpPr>
          <p:cNvPr id="2" name="TextBox 1"/>
          <p:cNvSpPr txBox="1"/>
          <p:nvPr/>
        </p:nvSpPr>
        <p:spPr>
          <a:xfrm rot="0">
            <a:off x="1790700" y="647700"/>
            <a:ext cx="7086600" cy="10287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4300"/>
              </a:lnSpc>
              <a:tabLst>
                <a:tab pos="1181100" algn="l"/>
              </a:tabLst>
            </a:pPr>
            <a:r>
              <a:rPr lang="en-US" altLang="zh-CN" dirty="0" smtClean="0"/>
              <a:t>	</a:t>
            </a:r>
            <a:r>
              <a:rPr lang="en-US" altLang="zh-CN" sz="4008" b="1" dirty="0" smtClean="0">
                <a:solidFill>
                  <a:srgbClr val="ff9900"/>
                </a:solidFill>
                <a:latin typeface="Times New Roman" pitchFamily="18" charset="0"/>
                <a:cs typeface="Times New Roman" pitchFamily="18" charset="0"/>
              </a:rPr>
              <a:t>影像学方法</a:t>
            </a:r>
            <a:r>
              <a:rPr lang="en-US" altLang="zh-CN" sz="4008" b="1" dirty="0" smtClean="0">
                <a:solidFill>
                  <a:srgbClr val="ff9900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US" altLang="zh-CN" sz="4008" b="1" dirty="0" smtClean="0">
                <a:solidFill>
                  <a:srgbClr val="ff9900"/>
                </a:solidFill>
                <a:latin typeface="Times New Roman" pitchFamily="18" charset="0"/>
                <a:cs typeface="Times New Roman" pitchFamily="18" charset="0"/>
              </a:rPr>
              <a:t>超声检查</a:t>
            </a:r>
          </a:p>
          <a:p>
            <a:pPr>
              <a:lnSpc>
                <a:spcPts val="3800"/>
              </a:lnSpc>
              <a:tabLst>
                <a:tab pos="1181100" algn="l"/>
              </a:tabLst>
            </a:pPr>
            <a:r>
              <a:rPr lang="en-US" altLang="zh-CN" sz="3192" b="1" dirty="0" smtClean="0">
                <a:solidFill>
                  <a:srgbClr val="66ff33"/>
                </a:solidFill>
                <a:latin typeface="Arial Narrow" pitchFamily="18" charset="0"/>
                <a:cs typeface="Arial Narrow" pitchFamily="18" charset="0"/>
              </a:rPr>
              <a:t>Medical</a:t>
            </a:r>
            <a:r>
              <a:rPr lang="en-US" altLang="zh-CN" sz="319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192" b="1" dirty="0" smtClean="0">
                <a:solidFill>
                  <a:srgbClr val="66ff33"/>
                </a:solidFill>
                <a:latin typeface="Arial Narrow" pitchFamily="18" charset="0"/>
                <a:cs typeface="Arial Narrow" pitchFamily="18" charset="0"/>
              </a:rPr>
              <a:t>image</a:t>
            </a:r>
            <a:r>
              <a:rPr lang="en-US" altLang="zh-CN" sz="319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192" b="1" dirty="0" smtClean="0">
                <a:solidFill>
                  <a:srgbClr val="66ff33"/>
                </a:solidFill>
                <a:latin typeface="Arial Narrow" pitchFamily="18" charset="0"/>
                <a:cs typeface="Arial Narrow" pitchFamily="18" charset="0"/>
              </a:rPr>
              <a:t>examination-Ultrasonography</a:t>
            </a:r>
          </a:p>
        </p:txBody>
      </p:sp>
      <p:sp>
        <p:nvSpPr>
          <p:cNvPr id="2" name="TextBox 1"/>
          <p:cNvSpPr txBox="1"/>
          <p:nvPr/>
        </p:nvSpPr>
        <p:spPr>
          <a:xfrm rot="0">
            <a:off x="1612900" y="2273300"/>
            <a:ext cx="215900" cy="24892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2200"/>
              </a:lnSpc>
              <a:tabLst>
							</a:tabLst>
            </a:pPr>
            <a:r>
              <a:rPr lang="en-US" altLang="zh-CN" sz="1992" dirty="0" smtClean="0">
                <a:solidFill>
                  <a:srgbClr val="ffff00"/>
                </a:solidFill>
                <a:latin typeface="Wingdings" pitchFamily="18" charset="0"/>
                <a:cs typeface="Wingdings" pitchFamily="18" charset="0"/>
              </a:rPr>
              <a:t>p</a:t>
            </a:r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2700"/>
              </a:lnSpc>
              <a:tabLst>
							</a:tabLst>
            </a:pPr>
            <a:r>
              <a:rPr lang="en-US" altLang="zh-CN" sz="1992" dirty="0" smtClean="0">
                <a:solidFill>
                  <a:srgbClr val="ffff00"/>
                </a:solidFill>
                <a:latin typeface="Wingdings" pitchFamily="18" charset="0"/>
                <a:cs typeface="Wingdings" pitchFamily="18" charset="0"/>
              </a:rPr>
              <a:t>p</a:t>
            </a:r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2700"/>
              </a:lnSpc>
              <a:tabLst>
							</a:tabLst>
            </a:pPr>
            <a:r>
              <a:rPr lang="en-US" altLang="zh-CN" sz="1992" dirty="0" smtClean="0">
                <a:solidFill>
                  <a:srgbClr val="ffff00"/>
                </a:solidFill>
                <a:latin typeface="Wingdings" pitchFamily="18" charset="0"/>
                <a:cs typeface="Wingdings" pitchFamily="18" charset="0"/>
              </a:rPr>
              <a:t>p</a:t>
            </a:r>
          </a:p>
        </p:txBody>
      </p:sp>
      <p:sp>
        <p:nvSpPr>
          <p:cNvPr id="2" name="TextBox 1"/>
          <p:cNvSpPr txBox="1"/>
          <p:nvPr/>
        </p:nvSpPr>
        <p:spPr>
          <a:xfrm rot="0">
            <a:off x="1892300" y="2247900"/>
            <a:ext cx="7162800" cy="37973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2800"/>
              </a:lnSpc>
              <a:tabLst>
                <a:tab pos="63500" algn="l"/>
              </a:tabLst>
            </a:pPr>
            <a:r>
              <a:rPr lang="en-US" altLang="zh-CN" dirty="0" smtClean="0"/>
              <a:t>	</a:t>
            </a:r>
            <a:r>
              <a:rPr lang="en-US" altLang="zh-CN" sz="2807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对子宫</a:t>
            </a:r>
            <a:r>
              <a:rPr lang="en-US" altLang="zh-CN" sz="2807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可疑</a:t>
            </a:r>
            <a:r>
              <a:rPr lang="en-US" altLang="zh-CN" sz="2807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病</a:t>
            </a:r>
            <a:r>
              <a:rPr lang="en-US" altLang="zh-CN" sz="2807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变进行定</a:t>
            </a:r>
            <a:r>
              <a:rPr lang="en-US" altLang="zh-CN" sz="2807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位</a:t>
            </a:r>
            <a:r>
              <a:rPr lang="en-US" altLang="zh-CN" sz="2807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活</a:t>
            </a:r>
            <a:r>
              <a:rPr lang="en-US" altLang="zh-CN" sz="2807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检</a:t>
            </a:r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3000"/>
              </a:lnSpc>
              <a:tabLst>
                <a:tab pos="63500" algn="l"/>
              </a:tabLst>
            </a:pPr>
            <a:r>
              <a:rPr lang="en-US" altLang="zh-CN" sz="2400" dirty="0" smtClean="0">
                <a:solidFill>
                  <a:srgbClr val="66ff33"/>
                </a:solidFill>
                <a:latin typeface="Arial Narrow" pitchFamily="18" charset="0"/>
                <a:cs typeface="Arial Narrow" pitchFamily="18" charset="0"/>
              </a:rPr>
              <a:t>The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66ff33"/>
                </a:solidFill>
                <a:latin typeface="Arial Narrow" pitchFamily="18" charset="0"/>
                <a:cs typeface="Arial Narrow" pitchFamily="18" charset="0"/>
              </a:rPr>
              <a:t>most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66ff33"/>
                </a:solidFill>
                <a:latin typeface="Arial Narrow" pitchFamily="18" charset="0"/>
                <a:cs typeface="Arial Narrow" pitchFamily="18" charset="0"/>
              </a:rPr>
              <a:t>common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66ff33"/>
                </a:solidFill>
                <a:latin typeface="Arial Narrow" pitchFamily="18" charset="0"/>
                <a:cs typeface="Arial Narrow" pitchFamily="18" charset="0"/>
              </a:rPr>
              <a:t>screen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66ff33"/>
                </a:solidFill>
                <a:latin typeface="Arial Narrow" pitchFamily="18" charset="0"/>
                <a:cs typeface="Arial Narrow" pitchFamily="18" charset="0"/>
              </a:rPr>
              <a:t>on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66ff33"/>
                </a:solidFill>
                <a:latin typeface="Arial Narrow" pitchFamily="18" charset="0"/>
                <a:cs typeface="Arial Narrow" pitchFamily="18" charset="0"/>
              </a:rPr>
              <a:t>uterine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66ff33"/>
                </a:solidFill>
                <a:latin typeface="Arial Narrow" pitchFamily="18" charset="0"/>
                <a:cs typeface="Arial Narrow" pitchFamily="18" charset="0"/>
              </a:rPr>
              <a:t>malignant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66ff33"/>
                </a:solidFill>
                <a:latin typeface="Arial Narrow" pitchFamily="18" charset="0"/>
                <a:cs typeface="Arial Narrow" pitchFamily="18" charset="0"/>
              </a:rPr>
              <a:t>tumor</a:t>
            </a:r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3600"/>
              </a:lnSpc>
              <a:tabLst>
                <a:tab pos="63500" algn="l"/>
              </a:tabLst>
            </a:pPr>
            <a:r>
              <a:rPr lang="en-US" altLang="zh-CN" dirty="0" smtClean="0"/>
              <a:t>	</a:t>
            </a:r>
            <a:r>
              <a:rPr lang="en-US" altLang="zh-CN" sz="2807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经腹超声在</a:t>
            </a:r>
            <a:r>
              <a:rPr lang="en-US" altLang="zh-CN" sz="2807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分</a:t>
            </a:r>
            <a:r>
              <a:rPr lang="en-US" altLang="zh-CN" sz="2807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期上应用价值</a:t>
            </a:r>
            <a:r>
              <a:rPr lang="en-US" altLang="zh-CN" sz="2807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较</a:t>
            </a:r>
            <a:r>
              <a:rPr lang="en-US" altLang="zh-CN" sz="2807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小</a:t>
            </a:r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3000"/>
              </a:lnSpc>
              <a:tabLst>
                <a:tab pos="63500" algn="l"/>
              </a:tabLst>
            </a:pPr>
            <a:r>
              <a:rPr lang="en-US" altLang="zh-CN" sz="2400" dirty="0" smtClean="0">
                <a:solidFill>
                  <a:srgbClr val="66ff33"/>
                </a:solidFill>
                <a:latin typeface="Arial Narrow" pitchFamily="18" charset="0"/>
                <a:cs typeface="Arial Narrow" pitchFamily="18" charset="0"/>
              </a:rPr>
              <a:t>Trans-abdominal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66ff33"/>
                </a:solidFill>
                <a:latin typeface="Arial Narrow" pitchFamily="18" charset="0"/>
                <a:cs typeface="Arial Narrow" pitchFamily="18" charset="0"/>
              </a:rPr>
              <a:t>ultrasound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66ff33"/>
                </a:solidFill>
                <a:latin typeface="Arial Narrow" pitchFamily="18" charset="0"/>
                <a:cs typeface="Arial Narrow" pitchFamily="18" charset="0"/>
              </a:rPr>
              <a:t>with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66ff33"/>
                </a:solidFill>
                <a:latin typeface="Arial Narrow" pitchFamily="18" charset="0"/>
                <a:cs typeface="Arial Narrow" pitchFamily="18" charset="0"/>
              </a:rPr>
              <a:t>few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66ff33"/>
                </a:solidFill>
                <a:latin typeface="Arial Narrow" pitchFamily="18" charset="0"/>
                <a:cs typeface="Arial Narrow" pitchFamily="18" charset="0"/>
              </a:rPr>
              <a:t>value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66ff33"/>
                </a:solidFill>
                <a:latin typeface="Arial Narrow" pitchFamily="18" charset="0"/>
                <a:cs typeface="Arial Narrow" pitchFamily="18" charset="0"/>
              </a:rPr>
              <a:t>on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66ff33"/>
                </a:solidFill>
                <a:latin typeface="Arial Narrow" pitchFamily="18" charset="0"/>
                <a:cs typeface="Arial Narrow" pitchFamily="18" charset="0"/>
              </a:rPr>
              <a:t>staging</a:t>
            </a:r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3600"/>
              </a:lnSpc>
              <a:tabLst>
                <a:tab pos="63500" algn="l"/>
              </a:tabLst>
            </a:pPr>
            <a:r>
              <a:rPr lang="en-US" altLang="zh-CN" dirty="0" smtClean="0"/>
              <a:t>	</a:t>
            </a:r>
            <a:r>
              <a:rPr lang="en-US" altLang="zh-CN" sz="2807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阴</a:t>
            </a:r>
            <a:r>
              <a:rPr lang="en-US" altLang="zh-CN" sz="2807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式超</a:t>
            </a:r>
            <a:r>
              <a:rPr lang="en-US" altLang="zh-CN" sz="2807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声</a:t>
            </a:r>
            <a:r>
              <a:rPr lang="en-US" altLang="zh-CN" sz="2807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可明显提</a:t>
            </a:r>
            <a:r>
              <a:rPr lang="en-US" altLang="zh-CN" sz="2807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高子宫恶性肿瘤的分</a:t>
            </a:r>
            <a:r>
              <a:rPr lang="en-US" altLang="zh-CN" sz="2807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期</a:t>
            </a:r>
            <a:r>
              <a:rPr lang="en-US" altLang="zh-CN" sz="2807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，</a:t>
            </a:r>
          </a:p>
          <a:p>
            <a:pPr>
              <a:lnSpc>
                <a:spcPts val="3000"/>
              </a:lnSpc>
              <a:tabLst>
                <a:tab pos="63500" algn="l"/>
              </a:tabLst>
            </a:pPr>
            <a:r>
              <a:rPr lang="en-US" altLang="zh-CN" dirty="0" smtClean="0"/>
              <a:t>	</a:t>
            </a:r>
            <a:r>
              <a:rPr lang="en-US" altLang="zh-CN" sz="2807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其阳</a:t>
            </a:r>
            <a:r>
              <a:rPr lang="en-US" altLang="zh-CN" sz="2807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性、</a:t>
            </a:r>
            <a:r>
              <a:rPr lang="en-US" altLang="zh-CN" sz="2807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阴</a:t>
            </a:r>
            <a:r>
              <a:rPr lang="en-US" altLang="zh-CN" sz="2807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性</a:t>
            </a:r>
            <a:r>
              <a:rPr lang="en-US" altLang="zh-CN" sz="2807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预测值</a:t>
            </a:r>
            <a:r>
              <a:rPr lang="en-US" altLang="zh-CN" sz="2807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分</a:t>
            </a:r>
            <a:r>
              <a:rPr lang="en-US" altLang="zh-CN" sz="2807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别</a:t>
            </a:r>
            <a:r>
              <a:rPr lang="en-US" altLang="zh-CN" sz="2807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约</a:t>
            </a:r>
            <a:r>
              <a:rPr lang="en-US" altLang="zh-CN" sz="2807" dirty="0" smtClean="0">
                <a:solidFill>
                  <a:srgbClr val="ffffff"/>
                </a:solidFill>
                <a:latin typeface="Arial Narrow" pitchFamily="18" charset="0"/>
                <a:cs typeface="Arial Narrow" pitchFamily="18" charset="0"/>
              </a:rPr>
              <a:t>62</a:t>
            </a:r>
            <a:r>
              <a:rPr lang="en-US" altLang="zh-CN" sz="2807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％和</a:t>
            </a:r>
            <a:r>
              <a:rPr lang="en-US" altLang="zh-CN" sz="2807" dirty="0" smtClean="0">
                <a:solidFill>
                  <a:srgbClr val="ffffff"/>
                </a:solidFill>
                <a:latin typeface="Arial Narrow" pitchFamily="18" charset="0"/>
                <a:cs typeface="Arial Narrow" pitchFamily="18" charset="0"/>
              </a:rPr>
              <a:t>92</a:t>
            </a:r>
            <a:r>
              <a:rPr lang="en-US" altLang="zh-CN" sz="2807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％</a:t>
            </a:r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3000"/>
              </a:lnSpc>
              <a:tabLst>
                <a:tab pos="63500" algn="l"/>
              </a:tabLst>
            </a:pPr>
            <a:r>
              <a:rPr lang="en-US" altLang="zh-CN" dirty="0" smtClean="0"/>
              <a:t>	</a:t>
            </a:r>
            <a:r>
              <a:rPr lang="en-US" altLang="zh-CN" sz="2400" dirty="0" smtClean="0">
                <a:solidFill>
                  <a:srgbClr val="66ff33"/>
                </a:solidFill>
                <a:latin typeface="Arial Narrow" pitchFamily="18" charset="0"/>
                <a:cs typeface="Arial Narrow" pitchFamily="18" charset="0"/>
              </a:rPr>
              <a:t>Improving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2400" dirty="0" smtClean="0">
                <a:solidFill>
                  <a:srgbClr val="66ff33"/>
                </a:solidFill>
                <a:latin typeface="Arial Narrow" pitchFamily="18" charset="0"/>
                <a:cs typeface="Arial Narrow" pitchFamily="18" charset="0"/>
              </a:rPr>
              <a:t>staging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2400" dirty="0" smtClean="0">
                <a:solidFill>
                  <a:srgbClr val="66ff33"/>
                </a:solidFill>
                <a:latin typeface="Arial Narrow" pitchFamily="18" charset="0"/>
                <a:cs typeface="Arial Narrow" pitchFamily="18" charset="0"/>
              </a:rPr>
              <a:t>by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2400" dirty="0" smtClean="0">
                <a:solidFill>
                  <a:srgbClr val="66ff33"/>
                </a:solidFill>
                <a:latin typeface="Arial Narrow" pitchFamily="18" charset="0"/>
                <a:cs typeface="Arial Narrow" pitchFamily="18" charset="0"/>
              </a:rPr>
              <a:t>trans-vagina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2400" dirty="0" smtClean="0">
                <a:solidFill>
                  <a:srgbClr val="66ff33"/>
                </a:solidFill>
                <a:latin typeface="Arial Narrow" pitchFamily="18" charset="0"/>
                <a:cs typeface="Arial Narrow" pitchFamily="18" charset="0"/>
              </a:rPr>
              <a:t>ultrasound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2400" dirty="0" smtClean="0">
                <a:solidFill>
                  <a:srgbClr val="66ff33"/>
                </a:solidFill>
                <a:latin typeface="Arial Narrow" pitchFamily="18" charset="0"/>
                <a:cs typeface="Arial Narrow" pitchFamily="18" charset="0"/>
              </a:rPr>
              <a:t>with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2400" dirty="0" smtClean="0">
                <a:solidFill>
                  <a:srgbClr val="66ff33"/>
                </a:solidFill>
                <a:latin typeface="Arial Narrow" pitchFamily="18" charset="0"/>
                <a:cs typeface="Arial Narrow" pitchFamily="18" charset="0"/>
              </a:rPr>
              <a:t>62%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2400" dirty="0" smtClean="0">
                <a:solidFill>
                  <a:srgbClr val="66ff33"/>
                </a:solidFill>
                <a:latin typeface="Arial Narrow" pitchFamily="18" charset="0"/>
                <a:cs typeface="Arial Narrow" pitchFamily="18" charset="0"/>
              </a:rPr>
              <a:t>for</a:t>
            </a:r>
          </a:p>
          <a:p>
            <a:pPr>
              <a:lnSpc>
                <a:spcPts val="2500"/>
              </a:lnSpc>
              <a:tabLst>
                <a:tab pos="63500" algn="l"/>
              </a:tabLst>
            </a:pPr>
            <a:r>
              <a:rPr lang="en-US" altLang="zh-CN" dirty="0" smtClean="0"/>
              <a:t>	</a:t>
            </a:r>
            <a:r>
              <a:rPr lang="en-US" altLang="zh-CN" sz="2400" dirty="0" smtClean="0">
                <a:solidFill>
                  <a:srgbClr val="66ff33"/>
                </a:solidFill>
                <a:latin typeface="Arial Narrow" pitchFamily="18" charset="0"/>
                <a:cs typeface="Arial Narrow" pitchFamily="18" charset="0"/>
              </a:rPr>
              <a:t>positive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66ff33"/>
                </a:solidFill>
                <a:latin typeface="Arial Narrow" pitchFamily="18" charset="0"/>
                <a:cs typeface="Arial Narrow" pitchFamily="18" charset="0"/>
              </a:rPr>
              <a:t>predictive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66ff33"/>
                </a:solidFill>
                <a:latin typeface="Arial Narrow" pitchFamily="18" charset="0"/>
                <a:cs typeface="Arial Narrow" pitchFamily="18" charset="0"/>
              </a:rPr>
              <a:t>value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66ff33"/>
                </a:solidFill>
                <a:latin typeface="Arial Narrow" pitchFamily="18" charset="0"/>
                <a:cs typeface="Arial Narrow" pitchFamily="18" charset="0"/>
              </a:rPr>
              <a:t>and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66ff33"/>
                </a:solidFill>
                <a:latin typeface="Arial Narrow" pitchFamily="18" charset="0"/>
                <a:cs typeface="Arial Narrow" pitchFamily="18" charset="0"/>
              </a:rPr>
              <a:t>92%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66ff33"/>
                </a:solidFill>
                <a:latin typeface="Arial Narrow" pitchFamily="18" charset="0"/>
                <a:cs typeface="Arial Narrow" pitchFamily="18" charset="0"/>
              </a:rPr>
              <a:t>for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66ff33"/>
                </a:solidFill>
                <a:latin typeface="Arial Narrow" pitchFamily="18" charset="0"/>
                <a:cs typeface="Arial Narrow" pitchFamily="18" charset="0"/>
              </a:rPr>
              <a:t>negative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66ff33"/>
                </a:solidFill>
                <a:latin typeface="Arial Narrow" pitchFamily="18" charset="0"/>
                <a:cs typeface="Arial Narrow" pitchFamily="18" charset="0"/>
              </a:rPr>
              <a:t>predictive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66ff33"/>
                </a:solidFill>
                <a:latin typeface="Arial Narrow" pitchFamily="18" charset="0"/>
                <a:cs typeface="Arial Narrow" pitchFamily="18" charset="0"/>
              </a:rPr>
              <a:t>value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/>
          <p:nvPr/>
        </p:nvSpPr>
        <p:spPr>
          <a:xfrm>
            <a:off x="774191" y="347979"/>
            <a:ext cx="9144000" cy="6858000"/>
          </a:xfrm>
          <a:custGeom>
            <a:avLst/>
            <a:gdLst>
              <a:gd name="connsiteX0" fmla="*/ 0 w 9144000"/>
              <a:gd name="connsiteY0" fmla="*/ 6858000 h 6858000"/>
              <a:gd name="connsiteX1" fmla="*/ 9144000 w 9144000"/>
              <a:gd name="connsiteY1" fmla="*/ 6858000 h 6858000"/>
              <a:gd name="connsiteX2" fmla="*/ 9144000 w 9144000"/>
              <a:gd name="connsiteY2" fmla="*/ 0 h 6858000"/>
              <a:gd name="connsiteX3" fmla="*/ 0 w 9144000"/>
              <a:gd name="connsiteY3" fmla="*/ 0 h 6858000"/>
              <a:gd name="connsiteX4" fmla="*/ 0 w 9144000"/>
              <a:gd name="connsiteY4" fmla="*/ 6858000 h 68580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9144000" h="6858000">
                <a:moveTo>
                  <a:pt x="0" y="6858000"/>
                </a:moveTo>
                <a:lnTo>
                  <a:pt x="9144000" y="6858000"/>
                </a:lnTo>
                <a:lnTo>
                  <a:pt x="9144000" y="0"/>
                </a:lnTo>
                <a:lnTo>
                  <a:pt x="0" y="0"/>
                </a:lnTo>
                <a:lnTo>
                  <a:pt x="0" y="6858000"/>
                </a:lnTo>
              </a:path>
            </a:pathLst>
          </a:custGeom>
          <a:solidFill>
            <a:srgbClr val="000000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027" name="Picture 3" descr="">
					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62000" y="1193800"/>
            <a:ext cx="2921000" cy="6019800"/>
          </a:xfrm>
          <a:prstGeom prst="rect">
            <a:avLst/>
          </a:prstGeom>
          <a:noFill/>
        </p:spPr>
      </p:pic>
      <p:sp>
        <p:nvSpPr>
          <p:cNvPr id="2" name="TextBox 1"/>
          <p:cNvSpPr txBox="1"/>
          <p:nvPr/>
        </p:nvSpPr>
        <p:spPr>
          <a:xfrm rot="0">
            <a:off x="1168400" y="6756400"/>
            <a:ext cx="698500" cy="1524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1200"/>
              </a:lnSpc>
              <a:tabLst>
							</a:tabLst>
            </a:pPr>
            <a:r>
              <a:rPr lang="en-US" altLang="zh-CN" sz="1392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2009-8-7</a:t>
            </a:r>
          </a:p>
        </p:txBody>
      </p:sp>
      <p:sp>
        <p:nvSpPr>
          <p:cNvPr id="2" name="TextBox 1"/>
          <p:cNvSpPr txBox="1"/>
          <p:nvPr/>
        </p:nvSpPr>
        <p:spPr>
          <a:xfrm rot="0">
            <a:off x="4648200" y="6667500"/>
            <a:ext cx="2298700" cy="3683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1200"/>
              </a:lnSpc>
              <a:tabLst>
                <a:tab pos="825500" algn="l"/>
              </a:tabLst>
            </a:pPr>
            <a:r>
              <a:rPr lang="en-US" altLang="zh-CN" sz="1392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Liaoning</a:t>
            </a:r>
            <a:r>
              <a:rPr lang="en-US" altLang="zh-CN" sz="139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392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Cancer</a:t>
            </a:r>
            <a:r>
              <a:rPr lang="en-US" altLang="zh-CN" sz="139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392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Institute</a:t>
            </a:r>
            <a:r>
              <a:rPr lang="en-US" altLang="zh-CN" sz="139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392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and</a:t>
            </a:r>
          </a:p>
          <a:p>
            <a:pPr>
              <a:lnSpc>
                <a:spcPts val="1600"/>
              </a:lnSpc>
              <a:tabLst>
                <a:tab pos="825500" algn="l"/>
              </a:tabLst>
            </a:pPr>
            <a:r>
              <a:rPr lang="en-US" altLang="zh-CN" dirty="0" smtClean="0"/>
              <a:t>	</a:t>
            </a:r>
            <a:r>
              <a:rPr lang="en-US" altLang="zh-CN" sz="1392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Hospital</a:t>
            </a:r>
          </a:p>
        </p:txBody>
      </p:sp>
      <p:sp>
        <p:nvSpPr>
          <p:cNvPr id="2" name="TextBox 1"/>
          <p:cNvSpPr txBox="1"/>
          <p:nvPr/>
        </p:nvSpPr>
        <p:spPr>
          <a:xfrm rot="0">
            <a:off x="9398000" y="6756400"/>
            <a:ext cx="190500" cy="1524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1200"/>
              </a:lnSpc>
              <a:tabLst>
							</a:tabLst>
            </a:pPr>
            <a:r>
              <a:rPr lang="en-US" altLang="zh-CN" sz="1392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11</a:t>
            </a:r>
          </a:p>
        </p:txBody>
      </p:sp>
      <p:sp>
        <p:nvSpPr>
          <p:cNvPr id="2" name="TextBox 1"/>
          <p:cNvSpPr txBox="1"/>
          <p:nvPr/>
        </p:nvSpPr>
        <p:spPr>
          <a:xfrm rot="0">
            <a:off x="2984500" y="711200"/>
            <a:ext cx="4864100" cy="10287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4300"/>
              </a:lnSpc>
              <a:tabLst>
                <a:tab pos="152400" algn="l"/>
              </a:tabLst>
            </a:pPr>
            <a:r>
              <a:rPr lang="en-US" altLang="zh-CN" dirty="0" smtClean="0"/>
              <a:t>	</a:t>
            </a:r>
            <a:r>
              <a:rPr lang="en-US" altLang="zh-CN" sz="4008" b="1" dirty="0" smtClean="0">
                <a:solidFill>
                  <a:srgbClr val="ff9900"/>
                </a:solidFill>
                <a:latin typeface="Times New Roman" pitchFamily="18" charset="0"/>
                <a:cs typeface="Times New Roman" pitchFamily="18" charset="0"/>
              </a:rPr>
              <a:t>影像学方法</a:t>
            </a:r>
            <a:r>
              <a:rPr lang="en-US" altLang="zh-CN" sz="4008" b="1" dirty="0" smtClean="0">
                <a:solidFill>
                  <a:srgbClr val="ff9900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US" altLang="zh-CN" sz="4008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4008" b="1" dirty="0" smtClean="0">
                <a:solidFill>
                  <a:srgbClr val="ff9900"/>
                </a:solidFill>
                <a:latin typeface="Times New Roman" pitchFamily="18" charset="0"/>
                <a:cs typeface="Times New Roman" pitchFamily="18" charset="0"/>
              </a:rPr>
              <a:t>CT</a:t>
            </a:r>
            <a:r>
              <a:rPr lang="en-US" altLang="zh-CN" sz="4008" b="1" dirty="0" smtClean="0">
                <a:solidFill>
                  <a:srgbClr val="ff9900"/>
                </a:solidFill>
                <a:latin typeface="Times New Roman" pitchFamily="18" charset="0"/>
                <a:cs typeface="Times New Roman" pitchFamily="18" charset="0"/>
              </a:rPr>
              <a:t>检查</a:t>
            </a:r>
          </a:p>
          <a:p>
            <a:pPr>
              <a:lnSpc>
                <a:spcPts val="3800"/>
              </a:lnSpc>
              <a:tabLst>
                <a:tab pos="152400" algn="l"/>
              </a:tabLst>
            </a:pPr>
            <a:r>
              <a:rPr lang="en-US" altLang="zh-CN" sz="3192" b="1" dirty="0" smtClean="0">
                <a:solidFill>
                  <a:srgbClr val="66ff33"/>
                </a:solidFill>
                <a:latin typeface="Arial Narrow" pitchFamily="18" charset="0"/>
                <a:cs typeface="Arial Narrow" pitchFamily="18" charset="0"/>
              </a:rPr>
              <a:t>Medical</a:t>
            </a:r>
            <a:r>
              <a:rPr lang="en-US" altLang="zh-CN" sz="319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192" b="1" dirty="0" smtClean="0">
                <a:solidFill>
                  <a:srgbClr val="66ff33"/>
                </a:solidFill>
                <a:latin typeface="Arial Narrow" pitchFamily="18" charset="0"/>
                <a:cs typeface="Arial Narrow" pitchFamily="18" charset="0"/>
              </a:rPr>
              <a:t>image</a:t>
            </a:r>
            <a:r>
              <a:rPr lang="en-US" altLang="zh-CN" sz="319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192" b="1" dirty="0" smtClean="0">
                <a:solidFill>
                  <a:srgbClr val="66ff33"/>
                </a:solidFill>
                <a:latin typeface="Arial Narrow" pitchFamily="18" charset="0"/>
                <a:cs typeface="Arial Narrow" pitchFamily="18" charset="0"/>
              </a:rPr>
              <a:t>examination-CT</a:t>
            </a:r>
          </a:p>
        </p:txBody>
      </p:sp>
      <p:sp>
        <p:nvSpPr>
          <p:cNvPr id="2" name="TextBox 1"/>
          <p:cNvSpPr txBox="1"/>
          <p:nvPr/>
        </p:nvSpPr>
        <p:spPr>
          <a:xfrm rot="0">
            <a:off x="1257300" y="2349500"/>
            <a:ext cx="152400" cy="29972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1800"/>
              </a:lnSpc>
              <a:tabLst>
							</a:tabLst>
            </a:pPr>
            <a:r>
              <a:rPr lang="en-US" altLang="zh-CN" sz="1704" dirty="0" smtClean="0">
                <a:solidFill>
                  <a:srgbClr val="800000"/>
                </a:solidFill>
                <a:latin typeface="Wingdings" pitchFamily="18" charset="0"/>
                <a:cs typeface="Wingdings" pitchFamily="18" charset="0"/>
              </a:rPr>
              <a:t>n</a:t>
            </a:r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2700"/>
              </a:lnSpc>
              <a:tabLst>
							</a:tabLst>
            </a:pPr>
            <a:r>
              <a:rPr lang="en-US" altLang="zh-CN" sz="1704" dirty="0" smtClean="0">
                <a:solidFill>
                  <a:srgbClr val="800000"/>
                </a:solidFill>
                <a:latin typeface="Wingdings" pitchFamily="18" charset="0"/>
                <a:cs typeface="Wingdings" pitchFamily="18" charset="0"/>
              </a:rPr>
              <a:t>n</a:t>
            </a:r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2000"/>
              </a:lnSpc>
              <a:tabLst>
							</a:tabLst>
            </a:pPr>
            <a:r>
              <a:rPr lang="en-US" altLang="zh-CN" sz="1704" dirty="0" smtClean="0">
                <a:solidFill>
                  <a:srgbClr val="800000"/>
                </a:solidFill>
                <a:latin typeface="Wingdings" pitchFamily="18" charset="0"/>
                <a:cs typeface="Wingdings" pitchFamily="18" charset="0"/>
              </a:rPr>
              <a:t>n</a:t>
            </a:r>
          </a:p>
        </p:txBody>
      </p:sp>
      <p:sp>
        <p:nvSpPr>
          <p:cNvPr id="2" name="TextBox 1"/>
          <p:cNvSpPr txBox="1"/>
          <p:nvPr/>
        </p:nvSpPr>
        <p:spPr>
          <a:xfrm rot="0">
            <a:off x="1587500" y="2247900"/>
            <a:ext cx="7874000" cy="40386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3100"/>
              </a:lnSpc>
              <a:tabLst>
							</a:tabLst>
            </a:pPr>
            <a:r>
              <a:rPr lang="en-US" altLang="zh-CN" sz="2807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平</a:t>
            </a:r>
            <a:r>
              <a:rPr lang="en-US" altLang="zh-CN" sz="2807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扫</a:t>
            </a:r>
            <a:r>
              <a:rPr lang="en-US" altLang="zh-CN" sz="2807" dirty="0" smtClean="0">
                <a:solidFill>
                  <a:srgbClr val="ffffff"/>
                </a:solidFill>
                <a:latin typeface="Arial Narrow" pitchFamily="18" charset="0"/>
                <a:cs typeface="Arial Narrow" pitchFamily="18" charset="0"/>
              </a:rPr>
              <a:t>CT</a:t>
            </a:r>
            <a:r>
              <a:rPr lang="en-US" altLang="zh-CN" sz="2807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：子宫恶性肿瘤</a:t>
            </a:r>
            <a:r>
              <a:rPr lang="en-US" altLang="zh-CN" sz="2807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与</a:t>
            </a:r>
            <a:r>
              <a:rPr lang="en-US" altLang="zh-CN" sz="2807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子宫</a:t>
            </a:r>
            <a:r>
              <a:rPr lang="en-US" altLang="zh-CN" sz="2807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壁密</a:t>
            </a:r>
            <a:r>
              <a:rPr lang="en-US" altLang="zh-CN" sz="2807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度</a:t>
            </a:r>
            <a:r>
              <a:rPr lang="en-US" altLang="zh-CN" sz="2807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相似</a:t>
            </a:r>
            <a:r>
              <a:rPr lang="en-US" altLang="zh-CN" sz="2807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，</a:t>
            </a:r>
            <a:r>
              <a:rPr lang="en-US" altLang="zh-CN" sz="2807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难以显</a:t>
            </a:r>
          </a:p>
          <a:p>
            <a:pPr>
              <a:lnSpc>
                <a:spcPts val="3300"/>
              </a:lnSpc>
              <a:tabLst>
							</a:tabLst>
            </a:pPr>
            <a:r>
              <a:rPr lang="en-US" altLang="zh-CN" sz="2807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示</a:t>
            </a:r>
            <a:r>
              <a:rPr lang="en-US" altLang="zh-CN" sz="2807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癌肿的</a:t>
            </a:r>
            <a:r>
              <a:rPr lang="en-US" altLang="zh-CN" sz="2807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浸润深</a:t>
            </a:r>
            <a:r>
              <a:rPr lang="en-US" altLang="zh-CN" sz="2807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度</a:t>
            </a:r>
            <a:r>
              <a:rPr lang="en-US" altLang="zh-CN" sz="2807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和范围</a:t>
            </a:r>
          </a:p>
          <a:p>
            <a:pPr>
              <a:lnSpc>
                <a:spcPts val="3500"/>
              </a:lnSpc>
              <a:tabLst>
							</a:tabLst>
            </a:pPr>
            <a:r>
              <a:rPr lang="en-US" altLang="zh-CN" sz="2400" dirty="0" smtClean="0">
                <a:solidFill>
                  <a:srgbClr val="66ff33"/>
                </a:solidFill>
                <a:latin typeface="Arial Narrow" pitchFamily="18" charset="0"/>
                <a:cs typeface="Arial Narrow" pitchFamily="18" charset="0"/>
              </a:rPr>
              <a:t>Non-CE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66ff33"/>
                </a:solidFill>
                <a:latin typeface="Arial Narrow" pitchFamily="18" charset="0"/>
                <a:cs typeface="Arial Narrow" pitchFamily="18" charset="0"/>
              </a:rPr>
              <a:t>CT: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66ff33"/>
                </a:solidFill>
                <a:latin typeface="Arial Narrow" pitchFamily="18" charset="0"/>
                <a:cs typeface="Arial Narrow" pitchFamily="18" charset="0"/>
              </a:rPr>
              <a:t>difficult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66ff33"/>
                </a:solidFill>
                <a:latin typeface="Arial Narrow" pitchFamily="18" charset="0"/>
                <a:cs typeface="Arial Narrow" pitchFamily="18" charset="0"/>
              </a:rPr>
              <a:t>to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66ff33"/>
                </a:solidFill>
                <a:latin typeface="Arial Narrow" pitchFamily="18" charset="0"/>
                <a:cs typeface="Arial Narrow" pitchFamily="18" charset="0"/>
              </a:rPr>
              <a:t>show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66ff33"/>
                </a:solidFill>
                <a:latin typeface="Arial Narrow" pitchFamily="18" charset="0"/>
                <a:cs typeface="Arial Narrow" pitchFamily="18" charset="0"/>
              </a:rPr>
              <a:t>tumor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66ff33"/>
                </a:solidFill>
                <a:latin typeface="Arial Narrow" pitchFamily="18" charset="0"/>
                <a:cs typeface="Arial Narrow" pitchFamily="18" charset="0"/>
              </a:rPr>
              <a:t>invasive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66ff33"/>
                </a:solidFill>
                <a:latin typeface="Arial Narrow" pitchFamily="18" charset="0"/>
                <a:cs typeface="Arial Narrow" pitchFamily="18" charset="0"/>
              </a:rPr>
              <a:t>depth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66ff33"/>
                </a:solidFill>
                <a:latin typeface="Arial Narrow" pitchFamily="18" charset="0"/>
                <a:cs typeface="Arial Narrow" pitchFamily="18" charset="0"/>
              </a:rPr>
              <a:t>and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66ff33"/>
                </a:solidFill>
                <a:latin typeface="Arial Narrow" pitchFamily="18" charset="0"/>
                <a:cs typeface="Arial Narrow" pitchFamily="18" charset="0"/>
              </a:rPr>
              <a:t>extent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66ff33"/>
                </a:solidFill>
                <a:latin typeface="Arial Narrow" pitchFamily="18" charset="0"/>
                <a:cs typeface="Arial Narrow" pitchFamily="18" charset="0"/>
              </a:rPr>
              <a:t>because</a:t>
            </a:r>
          </a:p>
          <a:p>
            <a:pPr>
              <a:lnSpc>
                <a:spcPts val="2800"/>
              </a:lnSpc>
              <a:tabLst>
							</a:tabLst>
            </a:pPr>
            <a:r>
              <a:rPr lang="en-US" altLang="zh-CN" sz="2400" dirty="0" smtClean="0">
                <a:solidFill>
                  <a:srgbClr val="66ff33"/>
                </a:solidFill>
                <a:latin typeface="Arial Narrow" pitchFamily="18" charset="0"/>
                <a:cs typeface="Arial Narrow" pitchFamily="18" charset="0"/>
              </a:rPr>
              <a:t>of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66ff33"/>
                </a:solidFill>
                <a:latin typeface="Arial Narrow" pitchFamily="18" charset="0"/>
                <a:cs typeface="Arial Narrow" pitchFamily="18" charset="0"/>
              </a:rPr>
              <a:t>similar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66ff33"/>
                </a:solidFill>
                <a:latin typeface="Arial Narrow" pitchFamily="18" charset="0"/>
                <a:cs typeface="Arial Narrow" pitchFamily="18" charset="0"/>
              </a:rPr>
              <a:t>intensity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66ff33"/>
                </a:solidFill>
                <a:latin typeface="Arial Narrow" pitchFamily="18" charset="0"/>
                <a:cs typeface="Arial Narrow" pitchFamily="18" charset="0"/>
              </a:rPr>
              <a:t>between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66ff33"/>
                </a:solidFill>
                <a:latin typeface="Arial Narrow" pitchFamily="18" charset="0"/>
                <a:cs typeface="Arial Narrow" pitchFamily="18" charset="0"/>
              </a:rPr>
              <a:t>uterine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66ff33"/>
                </a:solidFill>
                <a:latin typeface="Arial Narrow" pitchFamily="18" charset="0"/>
                <a:cs typeface="Arial Narrow" pitchFamily="18" charset="0"/>
              </a:rPr>
              <a:t>tissues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66ff33"/>
                </a:solidFill>
                <a:latin typeface="Arial Narrow" pitchFamily="18" charset="0"/>
                <a:cs typeface="Arial Narrow" pitchFamily="18" charset="0"/>
              </a:rPr>
              <a:t>&amp;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66ff33"/>
                </a:solidFill>
                <a:latin typeface="Arial Narrow" pitchFamily="18" charset="0"/>
                <a:cs typeface="Arial Narrow" pitchFamily="18" charset="0"/>
              </a:rPr>
              <a:t>malignant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66ff33"/>
                </a:solidFill>
                <a:latin typeface="Arial Narrow" pitchFamily="18" charset="0"/>
                <a:cs typeface="Arial Narrow" pitchFamily="18" charset="0"/>
              </a:rPr>
              <a:t>tissues</a:t>
            </a:r>
          </a:p>
          <a:p>
            <a:pPr>
              <a:lnSpc>
                <a:spcPts val="4000"/>
              </a:lnSpc>
              <a:tabLst>
							</a:tabLst>
            </a:pPr>
            <a:r>
              <a:rPr lang="en-US" altLang="zh-CN" sz="2807" dirty="0" smtClean="0">
                <a:solidFill>
                  <a:srgbClr val="ffffff"/>
                </a:solidFill>
                <a:latin typeface="Arial Narrow" pitchFamily="18" charset="0"/>
                <a:cs typeface="Arial Narrow" pitchFamily="18" charset="0"/>
              </a:rPr>
              <a:t>CT</a:t>
            </a:r>
            <a:r>
              <a:rPr lang="en-US" altLang="zh-CN" sz="2807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增</a:t>
            </a:r>
            <a:r>
              <a:rPr lang="en-US" altLang="zh-CN" sz="2807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强</a:t>
            </a:r>
            <a:r>
              <a:rPr lang="en-US" altLang="zh-CN" sz="2807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：子宫恶性肿瘤</a:t>
            </a:r>
            <a:r>
              <a:rPr lang="en-US" altLang="zh-CN" sz="2807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显示</a:t>
            </a:r>
            <a:r>
              <a:rPr lang="en-US" altLang="zh-CN" sz="2807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有</a:t>
            </a:r>
            <a:r>
              <a:rPr lang="en-US" altLang="zh-CN" sz="2807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局限</a:t>
            </a:r>
            <a:r>
              <a:rPr lang="en-US" altLang="zh-CN" sz="2807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性</a:t>
            </a:r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2900"/>
              </a:lnSpc>
              <a:tabLst>
							</a:tabLst>
            </a:pPr>
            <a:r>
              <a:rPr lang="en-US" altLang="zh-CN" sz="2400" dirty="0" smtClean="0">
                <a:solidFill>
                  <a:srgbClr val="66ff33"/>
                </a:solidFill>
                <a:latin typeface="Arial Narrow" pitchFamily="18" charset="0"/>
                <a:cs typeface="Arial Narrow" pitchFamily="18" charset="0"/>
              </a:rPr>
              <a:t>Showing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66ff33"/>
                </a:solidFill>
                <a:latin typeface="Arial Narrow" pitchFamily="18" charset="0"/>
                <a:cs typeface="Arial Narrow" pitchFamily="18" charset="0"/>
              </a:rPr>
              <a:t>uterine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66ff33"/>
                </a:solidFill>
                <a:latin typeface="Arial Narrow" pitchFamily="18" charset="0"/>
                <a:cs typeface="Arial Narrow" pitchFamily="18" charset="0"/>
              </a:rPr>
              <a:t>disease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66ff33"/>
                </a:solidFill>
                <a:latin typeface="Arial Narrow" pitchFamily="18" charset="0"/>
                <a:cs typeface="Arial Narrow" pitchFamily="18" charset="0"/>
              </a:rPr>
              <a:t>with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66ff33"/>
                </a:solidFill>
                <a:latin typeface="Arial Narrow" pitchFamily="18" charset="0"/>
                <a:cs typeface="Arial Narrow" pitchFamily="18" charset="0"/>
              </a:rPr>
              <a:t>some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66ff33"/>
                </a:solidFill>
                <a:latin typeface="Arial Narrow" pitchFamily="18" charset="0"/>
                <a:cs typeface="Arial Narrow" pitchFamily="18" charset="0"/>
              </a:rPr>
              <a:t>limitations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66ff33"/>
                </a:solidFill>
                <a:latin typeface="Arial Narrow" pitchFamily="18" charset="0"/>
                <a:cs typeface="Arial Narrow" pitchFamily="18" charset="0"/>
              </a:rPr>
              <a:t>by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66ff33"/>
                </a:solidFill>
                <a:latin typeface="Arial Narrow" pitchFamily="18" charset="0"/>
                <a:cs typeface="Arial Narrow" pitchFamily="18" charset="0"/>
              </a:rPr>
              <a:t>CE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66ff33"/>
                </a:solidFill>
                <a:latin typeface="Arial Narrow" pitchFamily="18" charset="0"/>
                <a:cs typeface="Arial Narrow" pitchFamily="18" charset="0"/>
              </a:rPr>
              <a:t>CT</a:t>
            </a:r>
          </a:p>
          <a:p>
            <a:pPr>
              <a:lnSpc>
                <a:spcPts val="4100"/>
              </a:lnSpc>
              <a:tabLst>
							</a:tabLst>
            </a:pPr>
            <a:r>
              <a:rPr lang="en-US" altLang="zh-CN" sz="2807" dirty="0" smtClean="0">
                <a:solidFill>
                  <a:srgbClr val="ffffff"/>
                </a:solidFill>
                <a:latin typeface="Arial Narrow" pitchFamily="18" charset="0"/>
                <a:cs typeface="Arial Narrow" pitchFamily="18" charset="0"/>
              </a:rPr>
              <a:t>CT</a:t>
            </a:r>
            <a:r>
              <a:rPr lang="en-US" altLang="zh-CN" sz="2807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评价</a:t>
            </a:r>
            <a:r>
              <a:rPr lang="en-US" altLang="zh-CN" sz="2807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宫</a:t>
            </a:r>
            <a:r>
              <a:rPr lang="en-US" altLang="zh-CN" sz="2807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旁浸润假阳</a:t>
            </a:r>
            <a:r>
              <a:rPr lang="en-US" altLang="zh-CN" sz="2807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性较高，</a:t>
            </a:r>
            <a:r>
              <a:rPr lang="en-US" altLang="zh-CN" sz="2807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准确</a:t>
            </a:r>
            <a:r>
              <a:rPr lang="en-US" altLang="zh-CN" sz="2807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度</a:t>
            </a:r>
            <a:r>
              <a:rPr lang="en-US" altLang="zh-CN" sz="2807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仅</a:t>
            </a:r>
            <a:r>
              <a:rPr lang="en-US" altLang="zh-CN" sz="2807" dirty="0" smtClean="0">
                <a:solidFill>
                  <a:srgbClr val="ffffff"/>
                </a:solidFill>
                <a:latin typeface="Arial Narrow" pitchFamily="18" charset="0"/>
                <a:cs typeface="Arial Narrow" pitchFamily="18" charset="0"/>
              </a:rPr>
              <a:t>33</a:t>
            </a:r>
            <a:r>
              <a:rPr lang="en-US" altLang="zh-CN" sz="2807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％－</a:t>
            </a:r>
            <a:r>
              <a:rPr lang="en-US" altLang="zh-CN" sz="2807" dirty="0" smtClean="0">
                <a:solidFill>
                  <a:srgbClr val="ffffff"/>
                </a:solidFill>
                <a:latin typeface="Arial Narrow" pitchFamily="18" charset="0"/>
                <a:cs typeface="Arial Narrow" pitchFamily="18" charset="0"/>
              </a:rPr>
              <a:t>58</a:t>
            </a:r>
            <a:r>
              <a:rPr lang="en-US" altLang="zh-CN" sz="2807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％</a:t>
            </a:r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2900"/>
              </a:lnSpc>
              <a:tabLst>
							</a:tabLst>
            </a:pPr>
            <a:r>
              <a:rPr lang="en-US" altLang="zh-CN" sz="2400" dirty="0" smtClean="0">
                <a:solidFill>
                  <a:srgbClr val="66ff33"/>
                </a:solidFill>
                <a:latin typeface="Arial Narrow" pitchFamily="18" charset="0"/>
                <a:cs typeface="Arial Narrow" pitchFamily="18" charset="0"/>
              </a:rPr>
              <a:t>Accuracy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66ff33"/>
                </a:solidFill>
                <a:latin typeface="Arial Narrow" pitchFamily="18" charset="0"/>
                <a:cs typeface="Arial Narrow" pitchFamily="18" charset="0"/>
              </a:rPr>
              <a:t>is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2400" dirty="0" smtClean="0">
                <a:solidFill>
                  <a:srgbClr val="66ff33"/>
                </a:solidFill>
                <a:latin typeface="Arial Narrow" pitchFamily="18" charset="0"/>
                <a:cs typeface="Arial Narrow" pitchFamily="18" charset="0"/>
              </a:rPr>
              <a:t>33</a:t>
            </a:r>
            <a:r>
              <a:rPr lang="en-US" altLang="zh-CN" sz="2400" dirty="0" smtClean="0">
                <a:solidFill>
                  <a:srgbClr val="66ff33"/>
                </a:solidFill>
                <a:latin typeface="Times New Roman" pitchFamily="18" charset="0"/>
                <a:cs typeface="Times New Roman" pitchFamily="18" charset="0"/>
              </a:rPr>
              <a:t>％－</a:t>
            </a:r>
            <a:r>
              <a:rPr lang="en-US" altLang="zh-CN" sz="2400" dirty="0" smtClean="0">
                <a:solidFill>
                  <a:srgbClr val="66ff33"/>
                </a:solidFill>
                <a:latin typeface="Arial Narrow" pitchFamily="18" charset="0"/>
                <a:cs typeface="Arial Narrow" pitchFamily="18" charset="0"/>
              </a:rPr>
              <a:t>58</a:t>
            </a:r>
            <a:r>
              <a:rPr lang="en-US" altLang="zh-CN" sz="2400" dirty="0" smtClean="0">
                <a:solidFill>
                  <a:srgbClr val="66ff33"/>
                </a:solidFill>
                <a:latin typeface="Times New Roman" pitchFamily="18" charset="0"/>
                <a:cs typeface="Times New Roman" pitchFamily="18" charset="0"/>
              </a:rPr>
              <a:t>％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66ff33"/>
                </a:solidFill>
                <a:latin typeface="Arial Narrow" pitchFamily="18" charset="0"/>
                <a:cs typeface="Arial Narrow" pitchFamily="18" charset="0"/>
              </a:rPr>
              <a:t>on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66ff33"/>
                </a:solidFill>
                <a:latin typeface="Arial Narrow" pitchFamily="18" charset="0"/>
                <a:cs typeface="Arial Narrow" pitchFamily="18" charset="0"/>
              </a:rPr>
              <a:t>evaluating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66ff33"/>
                </a:solidFill>
                <a:latin typeface="Arial Narrow" pitchFamily="18" charset="0"/>
                <a:cs typeface="Arial Narrow" pitchFamily="18" charset="0"/>
              </a:rPr>
              <a:t>parametrical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66ff33"/>
                </a:solidFill>
                <a:latin typeface="Arial Narrow" pitchFamily="18" charset="0"/>
                <a:cs typeface="Arial Narrow" pitchFamily="18" charset="0"/>
              </a:rPr>
              <a:t>invasion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66ff33"/>
                </a:solidFill>
                <a:latin typeface="Arial Narrow" pitchFamily="18" charset="0"/>
                <a:cs typeface="Arial Narrow" pitchFamily="18" charset="0"/>
              </a:rPr>
              <a:t>by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66ff33"/>
                </a:solidFill>
                <a:latin typeface="Arial Narrow" pitchFamily="18" charset="0"/>
                <a:cs typeface="Arial Narrow" pitchFamily="18" charset="0"/>
              </a:rPr>
              <a:t>CT</a:t>
            </a:r>
          </a:p>
          <a:p>
            <a:pPr>
              <a:lnSpc>
                <a:spcPts val="2900"/>
              </a:lnSpc>
              <a:tabLst>
							</a:tabLst>
            </a:pPr>
            <a:r>
              <a:rPr lang="en-US" altLang="zh-CN" sz="2400" dirty="0" smtClean="0">
                <a:solidFill>
                  <a:srgbClr val="66ff33"/>
                </a:solidFill>
                <a:latin typeface="Arial Narrow" pitchFamily="18" charset="0"/>
                <a:cs typeface="Arial Narrow" pitchFamily="18" charset="0"/>
              </a:rPr>
              <a:t>because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66ff33"/>
                </a:solidFill>
                <a:latin typeface="Arial Narrow" pitchFamily="18" charset="0"/>
                <a:cs typeface="Arial Narrow" pitchFamily="18" charset="0"/>
              </a:rPr>
              <a:t>of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66ff33"/>
                </a:solidFill>
                <a:latin typeface="Arial Narrow" pitchFamily="18" charset="0"/>
                <a:cs typeface="Arial Narrow" pitchFamily="18" charset="0"/>
              </a:rPr>
              <a:t>a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66ff33"/>
                </a:solidFill>
                <a:latin typeface="Arial Narrow" pitchFamily="18" charset="0"/>
                <a:cs typeface="Arial Narrow" pitchFamily="18" charset="0"/>
              </a:rPr>
              <a:t>high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66ff33"/>
                </a:solidFill>
                <a:latin typeface="Arial Narrow" pitchFamily="18" charset="0"/>
                <a:cs typeface="Arial Narrow" pitchFamily="18" charset="0"/>
              </a:rPr>
              <a:t>false-positive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66ff33"/>
                </a:solidFill>
                <a:latin typeface="Arial Narrow" pitchFamily="18" charset="0"/>
                <a:cs typeface="Arial Narrow" pitchFamily="18" charset="0"/>
              </a:rPr>
              <a:t>error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/>
          <p:nvPr/>
        </p:nvSpPr>
        <p:spPr>
          <a:xfrm>
            <a:off x="774191" y="347979"/>
            <a:ext cx="9144000" cy="6858000"/>
          </a:xfrm>
          <a:custGeom>
            <a:avLst/>
            <a:gdLst>
              <a:gd name="connsiteX0" fmla="*/ 0 w 9144000"/>
              <a:gd name="connsiteY0" fmla="*/ 6858000 h 6858000"/>
              <a:gd name="connsiteX1" fmla="*/ 9144000 w 9144000"/>
              <a:gd name="connsiteY1" fmla="*/ 6858000 h 6858000"/>
              <a:gd name="connsiteX2" fmla="*/ 9144000 w 9144000"/>
              <a:gd name="connsiteY2" fmla="*/ 0 h 6858000"/>
              <a:gd name="connsiteX3" fmla="*/ 0 w 9144000"/>
              <a:gd name="connsiteY3" fmla="*/ 0 h 6858000"/>
              <a:gd name="connsiteX4" fmla="*/ 0 w 9144000"/>
              <a:gd name="connsiteY4" fmla="*/ 6858000 h 68580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9144000" h="6858000">
                <a:moveTo>
                  <a:pt x="0" y="6858000"/>
                </a:moveTo>
                <a:lnTo>
                  <a:pt x="9144000" y="6858000"/>
                </a:lnTo>
                <a:lnTo>
                  <a:pt x="9144000" y="0"/>
                </a:lnTo>
                <a:lnTo>
                  <a:pt x="0" y="0"/>
                </a:lnTo>
                <a:lnTo>
                  <a:pt x="0" y="6858000"/>
                </a:lnTo>
              </a:path>
            </a:pathLst>
          </a:custGeom>
          <a:solidFill>
            <a:srgbClr val="000000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027" name="Picture 3" descr="">
					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62000" y="1193800"/>
            <a:ext cx="2921000" cy="6019800"/>
          </a:xfrm>
          <a:prstGeom prst="rect">
            <a:avLst/>
          </a:prstGeom>
          <a:noFill/>
        </p:spPr>
      </p:pic>
      <p:sp>
        <p:nvSpPr>
          <p:cNvPr id="2" name="TextBox 1"/>
          <p:cNvSpPr txBox="1"/>
          <p:nvPr/>
        </p:nvSpPr>
        <p:spPr>
          <a:xfrm rot="0">
            <a:off x="1168400" y="6756400"/>
            <a:ext cx="698500" cy="1524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1200"/>
              </a:lnSpc>
              <a:tabLst>
							</a:tabLst>
            </a:pPr>
            <a:r>
              <a:rPr lang="en-US" altLang="zh-CN" sz="1392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2009-8-7</a:t>
            </a:r>
          </a:p>
        </p:txBody>
      </p:sp>
      <p:sp>
        <p:nvSpPr>
          <p:cNvPr id="2" name="TextBox 1"/>
          <p:cNvSpPr txBox="1"/>
          <p:nvPr/>
        </p:nvSpPr>
        <p:spPr>
          <a:xfrm rot="0">
            <a:off x="4648200" y="6667500"/>
            <a:ext cx="2298700" cy="3683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1200"/>
              </a:lnSpc>
              <a:tabLst>
                <a:tab pos="825500" algn="l"/>
              </a:tabLst>
            </a:pPr>
            <a:r>
              <a:rPr lang="en-US" altLang="zh-CN" sz="1392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Liaoning</a:t>
            </a:r>
            <a:r>
              <a:rPr lang="en-US" altLang="zh-CN" sz="139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392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Cancer</a:t>
            </a:r>
            <a:r>
              <a:rPr lang="en-US" altLang="zh-CN" sz="139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392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Institute</a:t>
            </a:r>
            <a:r>
              <a:rPr lang="en-US" altLang="zh-CN" sz="139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392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and</a:t>
            </a:r>
          </a:p>
          <a:p>
            <a:pPr>
              <a:lnSpc>
                <a:spcPts val="1600"/>
              </a:lnSpc>
              <a:tabLst>
                <a:tab pos="825500" algn="l"/>
              </a:tabLst>
            </a:pPr>
            <a:r>
              <a:rPr lang="en-US" altLang="zh-CN" dirty="0" smtClean="0"/>
              <a:t>	</a:t>
            </a:r>
            <a:r>
              <a:rPr lang="en-US" altLang="zh-CN" sz="1392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Hospital</a:t>
            </a:r>
          </a:p>
        </p:txBody>
      </p:sp>
      <p:sp>
        <p:nvSpPr>
          <p:cNvPr id="2" name="TextBox 1"/>
          <p:cNvSpPr txBox="1"/>
          <p:nvPr/>
        </p:nvSpPr>
        <p:spPr>
          <a:xfrm rot="0">
            <a:off x="9398000" y="6756400"/>
            <a:ext cx="190500" cy="1524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1200"/>
              </a:lnSpc>
              <a:tabLst>
							</a:tabLst>
            </a:pPr>
            <a:r>
              <a:rPr lang="en-US" altLang="zh-CN" sz="1392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12</a:t>
            </a:r>
          </a:p>
        </p:txBody>
      </p:sp>
      <p:sp>
        <p:nvSpPr>
          <p:cNvPr id="2" name="TextBox 1"/>
          <p:cNvSpPr txBox="1"/>
          <p:nvPr/>
        </p:nvSpPr>
        <p:spPr>
          <a:xfrm rot="0">
            <a:off x="2641600" y="850900"/>
            <a:ext cx="5143500" cy="10287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4300"/>
              </a:lnSpc>
              <a:tabLst>
                <a:tab pos="723900" algn="l"/>
              </a:tabLst>
            </a:pPr>
            <a:r>
              <a:rPr lang="en-US" altLang="zh-CN" dirty="0" smtClean="0"/>
              <a:t>	</a:t>
            </a:r>
            <a:r>
              <a:rPr lang="en-US" altLang="zh-CN" sz="4008" b="1" dirty="0" smtClean="0">
                <a:solidFill>
                  <a:srgbClr val="ff9900"/>
                </a:solidFill>
                <a:latin typeface="Times New Roman" pitchFamily="18" charset="0"/>
                <a:cs typeface="Times New Roman" pitchFamily="18" charset="0"/>
              </a:rPr>
              <a:t>影像学方法</a:t>
            </a:r>
            <a:r>
              <a:rPr lang="en-US" altLang="zh-CN" sz="4008" b="1" dirty="0" smtClean="0">
                <a:solidFill>
                  <a:srgbClr val="ff9900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US" altLang="zh-CN" sz="4008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4008" b="1" dirty="0" smtClean="0">
                <a:solidFill>
                  <a:srgbClr val="ff9900"/>
                </a:solidFill>
                <a:latin typeface="Times New Roman" pitchFamily="18" charset="0"/>
                <a:cs typeface="Times New Roman" pitchFamily="18" charset="0"/>
              </a:rPr>
              <a:t>MR</a:t>
            </a:r>
          </a:p>
          <a:p>
            <a:pPr>
              <a:lnSpc>
                <a:spcPts val="3800"/>
              </a:lnSpc>
              <a:tabLst>
                <a:tab pos="723900" algn="l"/>
              </a:tabLst>
            </a:pPr>
            <a:r>
              <a:rPr lang="en-US" altLang="zh-CN" sz="3192" b="1" dirty="0" smtClean="0">
                <a:solidFill>
                  <a:srgbClr val="66ff33"/>
                </a:solidFill>
                <a:latin typeface="Arial Narrow" pitchFamily="18" charset="0"/>
                <a:cs typeface="Arial Narrow" pitchFamily="18" charset="0"/>
              </a:rPr>
              <a:t>Medical</a:t>
            </a:r>
            <a:r>
              <a:rPr lang="en-US" altLang="zh-CN" sz="319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192" b="1" dirty="0" smtClean="0">
                <a:solidFill>
                  <a:srgbClr val="66ff33"/>
                </a:solidFill>
                <a:latin typeface="Arial Narrow" pitchFamily="18" charset="0"/>
                <a:cs typeface="Arial Narrow" pitchFamily="18" charset="0"/>
              </a:rPr>
              <a:t>image</a:t>
            </a:r>
            <a:r>
              <a:rPr lang="en-US" altLang="zh-CN" sz="319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192" b="1" dirty="0" smtClean="0">
                <a:solidFill>
                  <a:srgbClr val="66ff33"/>
                </a:solidFill>
                <a:latin typeface="Arial Narrow" pitchFamily="18" charset="0"/>
                <a:cs typeface="Arial Narrow" pitchFamily="18" charset="0"/>
              </a:rPr>
              <a:t>examination--MRI</a:t>
            </a:r>
          </a:p>
        </p:txBody>
      </p:sp>
      <p:sp>
        <p:nvSpPr>
          <p:cNvPr id="2" name="TextBox 1"/>
          <p:cNvSpPr txBox="1"/>
          <p:nvPr/>
        </p:nvSpPr>
        <p:spPr>
          <a:xfrm rot="0">
            <a:off x="1257300" y="2324100"/>
            <a:ext cx="152400" cy="12827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1800"/>
              </a:lnSpc>
              <a:tabLst>
							</a:tabLst>
            </a:pPr>
            <a:r>
              <a:rPr lang="en-US" altLang="zh-CN" sz="1704" dirty="0" smtClean="0">
                <a:solidFill>
                  <a:srgbClr val="800000"/>
                </a:solidFill>
                <a:latin typeface="Wingdings" pitchFamily="18" charset="0"/>
                <a:cs typeface="Wingdings" pitchFamily="18" charset="0"/>
              </a:rPr>
              <a:t>n</a:t>
            </a:r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2200"/>
              </a:lnSpc>
              <a:tabLst>
							</a:tabLst>
            </a:pPr>
            <a:r>
              <a:rPr lang="en-US" altLang="zh-CN" sz="1704" dirty="0" smtClean="0">
                <a:solidFill>
                  <a:srgbClr val="800000"/>
                </a:solidFill>
                <a:latin typeface="Wingdings" pitchFamily="18" charset="0"/>
                <a:cs typeface="Wingdings" pitchFamily="18" charset="0"/>
              </a:rPr>
              <a:t>n</a:t>
            </a:r>
          </a:p>
        </p:txBody>
      </p:sp>
      <p:sp>
        <p:nvSpPr>
          <p:cNvPr id="2" name="TextBox 1"/>
          <p:cNvSpPr txBox="1"/>
          <p:nvPr/>
        </p:nvSpPr>
        <p:spPr>
          <a:xfrm rot="0">
            <a:off x="1600200" y="2247900"/>
            <a:ext cx="7861300" cy="31877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3100"/>
              </a:lnSpc>
              <a:tabLst>
                <a:tab pos="76200" algn="l"/>
              </a:tabLst>
            </a:pPr>
            <a:r>
              <a:rPr lang="en-US" altLang="zh-CN" sz="2807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上</a:t>
            </a:r>
            <a:r>
              <a:rPr lang="en-US" altLang="zh-CN" sz="2807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世纪</a:t>
            </a:r>
            <a:r>
              <a:rPr lang="en-US" altLang="zh-CN" sz="2807" dirty="0" smtClean="0">
                <a:solidFill>
                  <a:srgbClr val="ffffff"/>
                </a:solidFill>
                <a:latin typeface="Arial Narrow" pitchFamily="18" charset="0"/>
                <a:cs typeface="Arial Narrow" pitchFamily="18" charset="0"/>
              </a:rPr>
              <a:t>80</a:t>
            </a:r>
            <a:r>
              <a:rPr lang="en-US" altLang="zh-CN" sz="2807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年代，</a:t>
            </a:r>
            <a:r>
              <a:rPr lang="en-US" altLang="zh-CN" sz="2807" dirty="0" smtClean="0">
                <a:solidFill>
                  <a:srgbClr val="ffffff"/>
                </a:solidFill>
                <a:latin typeface="Arial Narrow" pitchFamily="18" charset="0"/>
                <a:cs typeface="Arial Narrow" pitchFamily="18" charset="0"/>
              </a:rPr>
              <a:t>MRI</a:t>
            </a:r>
            <a:r>
              <a:rPr lang="en-US" altLang="zh-CN" sz="2807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出现并</a:t>
            </a:r>
            <a:r>
              <a:rPr lang="en-US" altLang="zh-CN" sz="2807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应用</a:t>
            </a:r>
            <a:r>
              <a:rPr lang="en-US" altLang="zh-CN" sz="2807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于子宫肿瘤的</a:t>
            </a:r>
            <a:r>
              <a:rPr lang="en-US" altLang="zh-CN" sz="2807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诊断</a:t>
            </a:r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2700"/>
              </a:lnSpc>
              <a:tabLst>
                <a:tab pos="76200" algn="l"/>
              </a:tabLst>
            </a:pPr>
            <a:r>
              <a:rPr lang="en-US" altLang="zh-CN" dirty="0" smtClean="0"/>
              <a:t>	</a:t>
            </a:r>
            <a:r>
              <a:rPr lang="en-US" altLang="zh-CN" sz="2400" dirty="0" smtClean="0">
                <a:solidFill>
                  <a:srgbClr val="66ff33"/>
                </a:solidFill>
                <a:latin typeface="Arial Narrow" pitchFamily="18" charset="0"/>
                <a:cs typeface="Arial Narrow" pitchFamily="18" charset="0"/>
              </a:rPr>
              <a:t>MRI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66ff33"/>
                </a:solidFill>
                <a:latin typeface="Arial Narrow" pitchFamily="18" charset="0"/>
                <a:cs typeface="Arial Narrow" pitchFamily="18" charset="0"/>
              </a:rPr>
              <a:t>used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66ff33"/>
                </a:solidFill>
                <a:latin typeface="Arial Narrow" pitchFamily="18" charset="0"/>
                <a:cs typeface="Arial Narrow" pitchFamily="18" charset="0"/>
              </a:rPr>
              <a:t>in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66ff33"/>
                </a:solidFill>
                <a:latin typeface="Arial Narrow" pitchFamily="18" charset="0"/>
                <a:cs typeface="Arial Narrow" pitchFamily="18" charset="0"/>
              </a:rPr>
              <a:t>uterine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66ff33"/>
                </a:solidFill>
                <a:latin typeface="Arial Narrow" pitchFamily="18" charset="0"/>
                <a:cs typeface="Arial Narrow" pitchFamily="18" charset="0"/>
              </a:rPr>
              <a:t>diagnosis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66ff33"/>
                </a:solidFill>
                <a:latin typeface="Arial Narrow" pitchFamily="18" charset="0"/>
                <a:cs typeface="Arial Narrow" pitchFamily="18" charset="0"/>
              </a:rPr>
              <a:t>in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66ff33"/>
                </a:solidFill>
                <a:latin typeface="Arial Narrow" pitchFamily="18" charset="0"/>
                <a:cs typeface="Arial Narrow" pitchFamily="18" charset="0"/>
              </a:rPr>
              <a:t>the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66ff33"/>
                </a:solidFill>
                <a:latin typeface="Arial Narrow" pitchFamily="18" charset="0"/>
                <a:cs typeface="Arial Narrow" pitchFamily="18" charset="0"/>
              </a:rPr>
              <a:t>last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66ff33"/>
                </a:solidFill>
                <a:latin typeface="Arial Narrow" pitchFamily="18" charset="0"/>
                <a:cs typeface="Arial Narrow" pitchFamily="18" charset="0"/>
              </a:rPr>
              <a:t>80's</a:t>
            </a:r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3300"/>
              </a:lnSpc>
              <a:tabLst>
                <a:tab pos="76200" algn="l"/>
              </a:tabLst>
            </a:pPr>
            <a:r>
              <a:rPr lang="en-US" altLang="zh-CN" sz="2807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当时</a:t>
            </a:r>
            <a:r>
              <a:rPr lang="en-US" altLang="zh-CN" sz="2807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，</a:t>
            </a:r>
            <a:r>
              <a:rPr lang="en-US" altLang="zh-CN" sz="2807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成</a:t>
            </a:r>
            <a:r>
              <a:rPr lang="en-US" altLang="zh-CN" sz="2807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像</a:t>
            </a:r>
            <a:r>
              <a:rPr lang="en-US" altLang="zh-CN" sz="2807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时间</a:t>
            </a:r>
            <a:r>
              <a:rPr lang="en-US" altLang="zh-CN" sz="2807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长、</a:t>
            </a:r>
            <a:r>
              <a:rPr lang="en-US" altLang="zh-CN" sz="2807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图</a:t>
            </a:r>
            <a:r>
              <a:rPr lang="en-US" altLang="zh-CN" sz="2807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像</a:t>
            </a:r>
            <a:r>
              <a:rPr lang="en-US" altLang="zh-CN" sz="2807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易受呼吸</a:t>
            </a:r>
            <a:r>
              <a:rPr lang="en-US" altLang="zh-CN" sz="2807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、</a:t>
            </a:r>
            <a:r>
              <a:rPr lang="en-US" altLang="zh-CN" sz="2807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血管搏动</a:t>
            </a:r>
            <a:r>
              <a:rPr lang="en-US" altLang="zh-CN" sz="2807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和</a:t>
            </a:r>
            <a:r>
              <a:rPr lang="en-US" altLang="zh-CN" sz="2807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肠</a:t>
            </a:r>
          </a:p>
          <a:p>
            <a:pPr>
              <a:lnSpc>
                <a:spcPts val="3600"/>
              </a:lnSpc>
              <a:tabLst>
                <a:tab pos="76200" algn="l"/>
              </a:tabLst>
            </a:pPr>
            <a:r>
              <a:rPr lang="en-US" altLang="zh-CN" sz="2807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蠕动</a:t>
            </a:r>
            <a:r>
              <a:rPr lang="en-US" altLang="zh-CN" sz="2807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的影</a:t>
            </a:r>
            <a:r>
              <a:rPr lang="en-US" altLang="zh-CN" sz="2807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响</a:t>
            </a:r>
            <a:r>
              <a:rPr lang="en-US" altLang="zh-CN" sz="2807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、</a:t>
            </a:r>
            <a:r>
              <a:rPr lang="en-US" altLang="zh-CN" sz="2807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磁场</a:t>
            </a:r>
            <a:r>
              <a:rPr lang="en-US" altLang="zh-CN" sz="2807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强</a:t>
            </a:r>
            <a:r>
              <a:rPr lang="en-US" altLang="zh-CN" sz="2807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度</a:t>
            </a:r>
            <a:r>
              <a:rPr lang="en-US" altLang="zh-CN" sz="2807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低</a:t>
            </a:r>
            <a:r>
              <a:rPr lang="en-US" altLang="zh-CN" sz="2807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等</a:t>
            </a:r>
            <a:r>
              <a:rPr lang="en-US" altLang="zh-CN" sz="2807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缺点使</a:t>
            </a:r>
            <a:r>
              <a:rPr lang="en-US" altLang="zh-CN" sz="2807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其应用</a:t>
            </a:r>
            <a:r>
              <a:rPr lang="en-US" altLang="zh-CN" sz="2807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受</a:t>
            </a:r>
            <a:r>
              <a:rPr lang="en-US" altLang="zh-CN" sz="2807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限</a:t>
            </a:r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2800"/>
              </a:lnSpc>
              <a:tabLst>
                <a:tab pos="76200" algn="l"/>
              </a:tabLst>
            </a:pPr>
            <a:r>
              <a:rPr lang="en-US" altLang="zh-CN" sz="2400" dirty="0" smtClean="0">
                <a:solidFill>
                  <a:srgbClr val="66ff33"/>
                </a:solidFill>
                <a:latin typeface="Arial Narrow" pitchFamily="18" charset="0"/>
                <a:cs typeface="Arial Narrow" pitchFamily="18" charset="0"/>
              </a:rPr>
              <a:t>At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66ff33"/>
                </a:solidFill>
                <a:latin typeface="Arial Narrow" pitchFamily="18" charset="0"/>
                <a:cs typeface="Arial Narrow" pitchFamily="18" charset="0"/>
              </a:rPr>
              <a:t>that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66ff33"/>
                </a:solidFill>
                <a:latin typeface="Arial Narrow" pitchFamily="18" charset="0"/>
                <a:cs typeface="Arial Narrow" pitchFamily="18" charset="0"/>
              </a:rPr>
              <a:t>time,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66ff33"/>
                </a:solidFill>
                <a:latin typeface="Arial Narrow" pitchFamily="18" charset="0"/>
                <a:cs typeface="Arial Narrow" pitchFamily="18" charset="0"/>
              </a:rPr>
              <a:t>longer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66ff33"/>
                </a:solidFill>
                <a:latin typeface="Arial Narrow" pitchFamily="18" charset="0"/>
                <a:cs typeface="Arial Narrow" pitchFamily="18" charset="0"/>
              </a:rPr>
              <a:t>imaging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66ff33"/>
                </a:solidFill>
                <a:latin typeface="Arial Narrow" pitchFamily="18" charset="0"/>
                <a:cs typeface="Arial Narrow" pitchFamily="18" charset="0"/>
              </a:rPr>
              <a:t>time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66ff33"/>
                </a:solidFill>
                <a:latin typeface="Arial Narrow" pitchFamily="18" charset="0"/>
                <a:cs typeface="Arial Narrow" pitchFamily="18" charset="0"/>
              </a:rPr>
              <a:t>&amp;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66ff33"/>
                </a:solidFill>
                <a:latin typeface="Arial Narrow" pitchFamily="18" charset="0"/>
                <a:cs typeface="Arial Narrow" pitchFamily="18" charset="0"/>
              </a:rPr>
              <a:t>imaging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66ff33"/>
                </a:solidFill>
                <a:latin typeface="Arial Narrow" pitchFamily="18" charset="0"/>
                <a:cs typeface="Arial Narrow" pitchFamily="18" charset="0"/>
              </a:rPr>
              <a:t>quality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66ff33"/>
                </a:solidFill>
                <a:latin typeface="Arial Narrow" pitchFamily="18" charset="0"/>
                <a:cs typeface="Arial Narrow" pitchFamily="18" charset="0"/>
              </a:rPr>
              <a:t>easily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66ff33"/>
                </a:solidFill>
                <a:latin typeface="Arial Narrow" pitchFamily="18" charset="0"/>
                <a:cs typeface="Arial Narrow" pitchFamily="18" charset="0"/>
              </a:rPr>
              <a:t>disturbed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66ff33"/>
                </a:solidFill>
                <a:latin typeface="Arial Narrow" pitchFamily="18" charset="0"/>
                <a:cs typeface="Arial Narrow" pitchFamily="18" charset="0"/>
              </a:rPr>
              <a:t>by</a:t>
            </a:r>
          </a:p>
          <a:p>
            <a:pPr>
              <a:lnSpc>
                <a:spcPts val="3100"/>
              </a:lnSpc>
              <a:tabLst>
                <a:tab pos="76200" algn="l"/>
              </a:tabLst>
            </a:pPr>
            <a:r>
              <a:rPr lang="en-US" altLang="zh-CN" sz="2400" dirty="0" smtClean="0">
                <a:solidFill>
                  <a:srgbClr val="66ff33"/>
                </a:solidFill>
                <a:latin typeface="Arial Narrow" pitchFamily="18" charset="0"/>
                <a:cs typeface="Arial Narrow" pitchFamily="18" charset="0"/>
              </a:rPr>
              <a:t>breath,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66ff33"/>
                </a:solidFill>
                <a:latin typeface="Arial Narrow" pitchFamily="18" charset="0"/>
                <a:cs typeface="Arial Narrow" pitchFamily="18" charset="0"/>
              </a:rPr>
              <a:t>vessel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66ff33"/>
                </a:solidFill>
                <a:latin typeface="Arial Narrow" pitchFamily="18" charset="0"/>
                <a:cs typeface="Arial Narrow" pitchFamily="18" charset="0"/>
              </a:rPr>
              <a:t>pause,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66ff33"/>
                </a:solidFill>
                <a:latin typeface="Arial Narrow" pitchFamily="18" charset="0"/>
                <a:cs typeface="Arial Narrow" pitchFamily="18" charset="0"/>
              </a:rPr>
              <a:t>bowel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66ff33"/>
                </a:solidFill>
                <a:latin typeface="Arial Narrow" pitchFamily="18" charset="0"/>
                <a:cs typeface="Arial Narrow" pitchFamily="18" charset="0"/>
              </a:rPr>
              <a:t>movement,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66ff33"/>
                </a:solidFill>
                <a:latin typeface="Arial Narrow" pitchFamily="18" charset="0"/>
                <a:cs typeface="Arial Narrow" pitchFamily="18" charset="0"/>
              </a:rPr>
              <a:t>low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66ff33"/>
                </a:solidFill>
                <a:latin typeface="Arial Narrow" pitchFamily="18" charset="0"/>
                <a:cs typeface="Arial Narrow" pitchFamily="18" charset="0"/>
              </a:rPr>
              <a:t>magnetic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66ff33"/>
                </a:solidFill>
                <a:latin typeface="Arial Narrow" pitchFamily="18" charset="0"/>
                <a:cs typeface="Arial Narrow" pitchFamily="18" charset="0"/>
              </a:rPr>
              <a:t>field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66ff33"/>
                </a:solidFill>
                <a:latin typeface="Arial Narrow" pitchFamily="18" charset="0"/>
                <a:cs typeface="Arial Narrow" pitchFamily="18" charset="0"/>
              </a:rPr>
              <a:t>strengt,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66ff33"/>
                </a:solidFill>
                <a:latin typeface="Arial Narrow" pitchFamily="18" charset="0"/>
                <a:cs typeface="Arial Narrow" pitchFamily="18" charset="0"/>
              </a:rPr>
              <a:t>etc.</a:t>
            </a:r>
          </a:p>
          <a:p>
            <a:pPr>
              <a:lnSpc>
                <a:spcPts val="3100"/>
              </a:lnSpc>
              <a:tabLst>
                <a:tab pos="76200" algn="l"/>
              </a:tabLst>
            </a:pPr>
            <a:r>
              <a:rPr lang="en-US" altLang="zh-CN" sz="2400" dirty="0" smtClean="0">
                <a:solidFill>
                  <a:srgbClr val="66ff33"/>
                </a:solidFill>
                <a:latin typeface="Arial Narrow" pitchFamily="18" charset="0"/>
                <a:cs typeface="Arial Narrow" pitchFamily="18" charset="0"/>
              </a:rPr>
              <a:t>These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66ff33"/>
                </a:solidFill>
                <a:latin typeface="Arial Narrow" pitchFamily="18" charset="0"/>
                <a:cs typeface="Arial Narrow" pitchFamily="18" charset="0"/>
              </a:rPr>
              <a:t>disadvantages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66ff33"/>
                </a:solidFill>
                <a:latin typeface="Arial Narrow" pitchFamily="18" charset="0"/>
                <a:cs typeface="Arial Narrow" pitchFamily="18" charset="0"/>
              </a:rPr>
              <a:t>limited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66ff33"/>
                </a:solidFill>
                <a:latin typeface="Arial Narrow" pitchFamily="18" charset="0"/>
                <a:cs typeface="Arial Narrow" pitchFamily="18" charset="0"/>
              </a:rPr>
              <a:t>its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66ff33"/>
                </a:solidFill>
                <a:latin typeface="Arial Narrow" pitchFamily="18" charset="0"/>
                <a:cs typeface="Arial Narrow" pitchFamily="18" charset="0"/>
              </a:rPr>
              <a:t>application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/>
          <p:nvPr/>
        </p:nvSpPr>
        <p:spPr>
          <a:xfrm>
            <a:off x="774191" y="347979"/>
            <a:ext cx="9144000" cy="6858000"/>
          </a:xfrm>
          <a:custGeom>
            <a:avLst/>
            <a:gdLst>
              <a:gd name="connsiteX0" fmla="*/ 0 w 9144000"/>
              <a:gd name="connsiteY0" fmla="*/ 6858000 h 6858000"/>
              <a:gd name="connsiteX1" fmla="*/ 9144000 w 9144000"/>
              <a:gd name="connsiteY1" fmla="*/ 6858000 h 6858000"/>
              <a:gd name="connsiteX2" fmla="*/ 9144000 w 9144000"/>
              <a:gd name="connsiteY2" fmla="*/ 0 h 6858000"/>
              <a:gd name="connsiteX3" fmla="*/ 0 w 9144000"/>
              <a:gd name="connsiteY3" fmla="*/ 0 h 6858000"/>
              <a:gd name="connsiteX4" fmla="*/ 0 w 9144000"/>
              <a:gd name="connsiteY4" fmla="*/ 6858000 h 68580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9144000" h="6858000">
                <a:moveTo>
                  <a:pt x="0" y="6858000"/>
                </a:moveTo>
                <a:lnTo>
                  <a:pt x="9144000" y="6858000"/>
                </a:lnTo>
                <a:lnTo>
                  <a:pt x="9144000" y="0"/>
                </a:lnTo>
                <a:lnTo>
                  <a:pt x="0" y="0"/>
                </a:lnTo>
                <a:lnTo>
                  <a:pt x="0" y="6858000"/>
                </a:lnTo>
              </a:path>
            </a:pathLst>
          </a:custGeom>
          <a:solidFill>
            <a:srgbClr val="000000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027" name="Picture 3" descr="">
					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62000" y="1193800"/>
            <a:ext cx="2921000" cy="6019800"/>
          </a:xfrm>
          <a:prstGeom prst="rect">
            <a:avLst/>
          </a:prstGeom>
          <a:noFill/>
        </p:spPr>
      </p:pic>
      <p:sp>
        <p:nvSpPr>
          <p:cNvPr id="2" name="TextBox 1"/>
          <p:cNvSpPr txBox="1"/>
          <p:nvPr/>
        </p:nvSpPr>
        <p:spPr>
          <a:xfrm rot="0">
            <a:off x="1168400" y="6756400"/>
            <a:ext cx="698500" cy="1524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1200"/>
              </a:lnSpc>
              <a:tabLst>
							</a:tabLst>
            </a:pPr>
            <a:r>
              <a:rPr lang="en-US" altLang="zh-CN" sz="1392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2009-8-7</a:t>
            </a:r>
          </a:p>
        </p:txBody>
      </p:sp>
      <p:sp>
        <p:nvSpPr>
          <p:cNvPr id="2" name="TextBox 1"/>
          <p:cNvSpPr txBox="1"/>
          <p:nvPr/>
        </p:nvSpPr>
        <p:spPr>
          <a:xfrm rot="0">
            <a:off x="4648200" y="6667500"/>
            <a:ext cx="2298700" cy="3683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1200"/>
              </a:lnSpc>
              <a:tabLst>
                <a:tab pos="825500" algn="l"/>
              </a:tabLst>
            </a:pPr>
            <a:r>
              <a:rPr lang="en-US" altLang="zh-CN" sz="1392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Liaoning</a:t>
            </a:r>
            <a:r>
              <a:rPr lang="en-US" altLang="zh-CN" sz="139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392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Cancer</a:t>
            </a:r>
            <a:r>
              <a:rPr lang="en-US" altLang="zh-CN" sz="139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392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Institute</a:t>
            </a:r>
            <a:r>
              <a:rPr lang="en-US" altLang="zh-CN" sz="139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392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and</a:t>
            </a:r>
          </a:p>
          <a:p>
            <a:pPr>
              <a:lnSpc>
                <a:spcPts val="1600"/>
              </a:lnSpc>
              <a:tabLst>
                <a:tab pos="825500" algn="l"/>
              </a:tabLst>
            </a:pPr>
            <a:r>
              <a:rPr lang="en-US" altLang="zh-CN" dirty="0" smtClean="0"/>
              <a:t>	</a:t>
            </a:r>
            <a:r>
              <a:rPr lang="en-US" altLang="zh-CN" sz="1392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Hospital</a:t>
            </a:r>
          </a:p>
        </p:txBody>
      </p:sp>
      <p:sp>
        <p:nvSpPr>
          <p:cNvPr id="2" name="TextBox 1"/>
          <p:cNvSpPr txBox="1"/>
          <p:nvPr/>
        </p:nvSpPr>
        <p:spPr>
          <a:xfrm rot="0">
            <a:off x="9398000" y="6756400"/>
            <a:ext cx="190500" cy="1524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1200"/>
              </a:lnSpc>
              <a:tabLst>
							</a:tabLst>
            </a:pPr>
            <a:r>
              <a:rPr lang="en-US" altLang="zh-CN" sz="1392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13</a:t>
            </a:r>
          </a:p>
        </p:txBody>
      </p:sp>
      <p:sp>
        <p:nvSpPr>
          <p:cNvPr id="2" name="TextBox 1"/>
          <p:cNvSpPr txBox="1"/>
          <p:nvPr/>
        </p:nvSpPr>
        <p:spPr>
          <a:xfrm rot="0">
            <a:off x="1473200" y="1028700"/>
            <a:ext cx="177800" cy="33909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2200"/>
              </a:lnSpc>
              <a:tabLst>
							</a:tabLst>
            </a:pPr>
            <a:r>
              <a:rPr lang="en-US" altLang="zh-CN" sz="1992" dirty="0" smtClean="0">
                <a:solidFill>
                  <a:srgbClr val="800000"/>
                </a:solidFill>
                <a:latin typeface="Wingdings" pitchFamily="18" charset="0"/>
                <a:cs typeface="Wingdings" pitchFamily="18" charset="0"/>
              </a:rPr>
              <a:t>n</a:t>
            </a:r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2500"/>
              </a:lnSpc>
              <a:tabLst>
							</a:tabLst>
            </a:pPr>
            <a:r>
              <a:rPr lang="en-US" altLang="zh-CN" sz="1704" dirty="0" smtClean="0">
                <a:solidFill>
                  <a:srgbClr val="800000"/>
                </a:solidFill>
                <a:latin typeface="Wingdings" pitchFamily="18" charset="0"/>
                <a:cs typeface="Wingdings" pitchFamily="18" charset="0"/>
              </a:rPr>
              <a:t>n</a:t>
            </a:r>
          </a:p>
        </p:txBody>
      </p:sp>
      <p:sp>
        <p:nvSpPr>
          <p:cNvPr id="2" name="TextBox 1"/>
          <p:cNvSpPr txBox="1"/>
          <p:nvPr/>
        </p:nvSpPr>
        <p:spPr>
          <a:xfrm rot="0">
            <a:off x="1816100" y="1003300"/>
            <a:ext cx="7175500" cy="54991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3100"/>
              </a:lnSpc>
              <a:tabLst>
							</a:tabLst>
            </a:pPr>
            <a:r>
              <a:rPr lang="en-US" altLang="zh-CN" sz="2807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随</a:t>
            </a:r>
            <a:r>
              <a:rPr lang="en-US" altLang="zh-CN" sz="2807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着</a:t>
            </a:r>
            <a:r>
              <a:rPr lang="en-US" altLang="zh-CN" sz="2807" dirty="0" smtClean="0">
                <a:solidFill>
                  <a:srgbClr val="ffffff"/>
                </a:solidFill>
                <a:latin typeface="Arial Narrow" pitchFamily="18" charset="0"/>
                <a:cs typeface="Arial Narrow" pitchFamily="18" charset="0"/>
              </a:rPr>
              <a:t>MRI</a:t>
            </a:r>
            <a:r>
              <a:rPr lang="en-US" altLang="zh-CN" sz="2807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场</a:t>
            </a:r>
            <a:r>
              <a:rPr lang="en-US" altLang="zh-CN" sz="2807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强</a:t>
            </a:r>
            <a:r>
              <a:rPr lang="en-US" altLang="zh-CN" sz="2807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、</a:t>
            </a:r>
            <a:r>
              <a:rPr lang="en-US" altLang="zh-CN" sz="2807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梯</a:t>
            </a:r>
            <a:r>
              <a:rPr lang="en-US" altLang="zh-CN" sz="2807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度</a:t>
            </a:r>
            <a:r>
              <a:rPr lang="en-US" altLang="zh-CN" sz="2807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切</a:t>
            </a:r>
            <a:r>
              <a:rPr lang="en-US" altLang="zh-CN" sz="2807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换</a:t>
            </a:r>
            <a:r>
              <a:rPr lang="en-US" altLang="zh-CN" sz="2807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率</a:t>
            </a:r>
            <a:r>
              <a:rPr lang="en-US" altLang="zh-CN" sz="2807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的</a:t>
            </a:r>
            <a:r>
              <a:rPr lang="en-US" altLang="zh-CN" sz="2807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提</a:t>
            </a:r>
            <a:r>
              <a:rPr lang="en-US" altLang="zh-CN" sz="2807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高</a:t>
            </a:r>
            <a:r>
              <a:rPr lang="en-US" altLang="zh-CN" sz="2807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和</a:t>
            </a:r>
            <a:r>
              <a:rPr lang="en-US" altLang="zh-CN" sz="2807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多</a:t>
            </a:r>
            <a:r>
              <a:rPr lang="en-US" altLang="zh-CN" sz="2807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通</a:t>
            </a:r>
            <a:r>
              <a:rPr lang="en-US" altLang="zh-CN" sz="2807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道</a:t>
            </a:r>
            <a:r>
              <a:rPr lang="en-US" altLang="zh-CN" sz="2807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高</a:t>
            </a:r>
          </a:p>
          <a:p>
            <a:pPr>
              <a:lnSpc>
                <a:spcPts val="4000"/>
              </a:lnSpc>
              <a:tabLst>
							</a:tabLst>
            </a:pPr>
            <a:r>
              <a:rPr lang="en-US" altLang="zh-CN" sz="2807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密</a:t>
            </a:r>
            <a:r>
              <a:rPr lang="en-US" altLang="zh-CN" sz="2807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相</a:t>
            </a:r>
            <a:r>
              <a:rPr lang="en-US" altLang="zh-CN" sz="2807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控</a:t>
            </a:r>
            <a:r>
              <a:rPr lang="en-US" altLang="zh-CN" sz="2807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阵</a:t>
            </a:r>
            <a:r>
              <a:rPr lang="en-US" altLang="zh-CN" sz="2807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线</a:t>
            </a:r>
            <a:r>
              <a:rPr lang="en-US" altLang="zh-CN" sz="2807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圈</a:t>
            </a:r>
            <a:r>
              <a:rPr lang="en-US" altLang="zh-CN" sz="2807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的</a:t>
            </a:r>
            <a:r>
              <a:rPr lang="en-US" altLang="zh-CN" sz="2807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应</a:t>
            </a:r>
            <a:r>
              <a:rPr lang="en-US" altLang="zh-CN" sz="2807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用</a:t>
            </a:r>
            <a:r>
              <a:rPr lang="en-US" altLang="zh-CN" sz="2807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，</a:t>
            </a:r>
            <a:r>
              <a:rPr lang="en-US" altLang="zh-CN" sz="2807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使</a:t>
            </a:r>
            <a:r>
              <a:rPr lang="en-US" altLang="zh-CN" sz="2807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应</a:t>
            </a:r>
            <a:r>
              <a:rPr lang="en-US" altLang="zh-CN" sz="2807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用</a:t>
            </a:r>
            <a:r>
              <a:rPr lang="en-US" altLang="zh-CN" sz="2807" dirty="0" smtClean="0">
                <a:solidFill>
                  <a:srgbClr val="ffffff"/>
                </a:solidFill>
                <a:latin typeface="Arial Narrow" pitchFamily="18" charset="0"/>
                <a:cs typeface="Arial Narrow" pitchFamily="18" charset="0"/>
              </a:rPr>
              <a:t>MRI</a:t>
            </a:r>
            <a:r>
              <a:rPr lang="en-US" altLang="zh-CN" sz="2807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技术</a:t>
            </a:r>
            <a:r>
              <a:rPr lang="en-US" altLang="zh-CN" sz="2807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对</a:t>
            </a:r>
            <a:r>
              <a:rPr lang="en-US" altLang="zh-CN" sz="2807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子</a:t>
            </a:r>
            <a:r>
              <a:rPr lang="en-US" altLang="zh-CN" sz="2807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宫</a:t>
            </a:r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3000"/>
              </a:lnSpc>
              <a:tabLst>
							</a:tabLst>
            </a:pPr>
            <a:r>
              <a:rPr lang="en-US" altLang="zh-CN" sz="2807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恶性肿瘤</a:t>
            </a:r>
            <a:r>
              <a:rPr lang="en-US" altLang="zh-CN" sz="2807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进行准确诊断和客观评价</a:t>
            </a:r>
            <a:r>
              <a:rPr lang="en-US" altLang="zh-CN" sz="2807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成</a:t>
            </a:r>
            <a:r>
              <a:rPr lang="en-US" altLang="zh-CN" sz="2807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为可能</a:t>
            </a:r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2900"/>
              </a:lnSpc>
              <a:tabLst>
							</a:tabLst>
            </a:pPr>
            <a:r>
              <a:rPr lang="en-US" altLang="zh-CN" sz="2400" dirty="0" smtClean="0">
                <a:solidFill>
                  <a:srgbClr val="66ff33"/>
                </a:solidFill>
                <a:latin typeface="Arial Narrow" pitchFamily="18" charset="0"/>
                <a:cs typeface="Arial Narrow" pitchFamily="18" charset="0"/>
              </a:rPr>
              <a:t>With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66ff33"/>
                </a:solidFill>
                <a:latin typeface="Arial Narrow" pitchFamily="18" charset="0"/>
                <a:cs typeface="Arial Narrow" pitchFamily="18" charset="0"/>
              </a:rPr>
              <a:t>high-magnetic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66ff33"/>
                </a:solidFill>
                <a:latin typeface="Arial Narrow" pitchFamily="18" charset="0"/>
                <a:cs typeface="Arial Narrow" pitchFamily="18" charset="0"/>
              </a:rPr>
              <a:t>MR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66ff33"/>
                </a:solidFill>
                <a:latin typeface="Arial Narrow" pitchFamily="18" charset="0"/>
                <a:cs typeface="Arial Narrow" pitchFamily="18" charset="0"/>
              </a:rPr>
              <a:t>scanner,high-gradient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66ff33"/>
                </a:solidFill>
                <a:latin typeface="Arial Narrow" pitchFamily="18" charset="0"/>
                <a:cs typeface="Arial Narrow" pitchFamily="18" charset="0"/>
              </a:rPr>
              <a:t>switch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66ff33"/>
                </a:solidFill>
                <a:latin typeface="Arial Narrow" pitchFamily="18" charset="0"/>
                <a:cs typeface="Arial Narrow" pitchFamily="18" charset="0"/>
              </a:rPr>
              <a:t>ratio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66ff33"/>
                </a:solidFill>
                <a:latin typeface="Arial Narrow" pitchFamily="18" charset="0"/>
                <a:cs typeface="Arial Narrow" pitchFamily="18" charset="0"/>
              </a:rPr>
              <a:t>and</a:t>
            </a:r>
          </a:p>
          <a:p>
            <a:pPr>
              <a:lnSpc>
                <a:spcPts val="3400"/>
              </a:lnSpc>
              <a:tabLst>
							</a:tabLst>
            </a:pPr>
            <a:r>
              <a:rPr lang="en-US" altLang="zh-CN" sz="2400" dirty="0" smtClean="0">
                <a:solidFill>
                  <a:srgbClr val="66ff33"/>
                </a:solidFill>
                <a:latin typeface="Arial Narrow" pitchFamily="18" charset="0"/>
                <a:cs typeface="Arial Narrow" pitchFamily="18" charset="0"/>
              </a:rPr>
              <a:t>multiple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66ff33"/>
                </a:solidFill>
                <a:latin typeface="Arial Narrow" pitchFamily="18" charset="0"/>
                <a:cs typeface="Arial Narrow" pitchFamily="18" charset="0"/>
              </a:rPr>
              <a:t>phased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66ff33"/>
                </a:solidFill>
                <a:latin typeface="Arial Narrow" pitchFamily="18" charset="0"/>
                <a:cs typeface="Arial Narrow" pitchFamily="18" charset="0"/>
              </a:rPr>
              <a:t>array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66ff33"/>
                </a:solidFill>
                <a:latin typeface="Arial Narrow" pitchFamily="18" charset="0"/>
                <a:cs typeface="Arial Narrow" pitchFamily="18" charset="0"/>
              </a:rPr>
              <a:t>coils,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66ff33"/>
                </a:solidFill>
                <a:latin typeface="Arial Narrow" pitchFamily="18" charset="0"/>
                <a:cs typeface="Arial Narrow" pitchFamily="18" charset="0"/>
              </a:rPr>
              <a:t>it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66ff33"/>
                </a:solidFill>
                <a:latin typeface="Arial Narrow" pitchFamily="18" charset="0"/>
                <a:cs typeface="Arial Narrow" pitchFamily="18" charset="0"/>
              </a:rPr>
              <a:t>is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66ff33"/>
                </a:solidFill>
                <a:latin typeface="Arial Narrow" pitchFamily="18" charset="0"/>
                <a:cs typeface="Arial Narrow" pitchFamily="18" charset="0"/>
              </a:rPr>
              <a:t>possible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66ff33"/>
                </a:solidFill>
                <a:latin typeface="Arial Narrow" pitchFamily="18" charset="0"/>
                <a:cs typeface="Arial Narrow" pitchFamily="18" charset="0"/>
              </a:rPr>
              <a:t>to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66ff33"/>
                </a:solidFill>
                <a:latin typeface="Arial Narrow" pitchFamily="18" charset="0"/>
                <a:cs typeface="Arial Narrow" pitchFamily="18" charset="0"/>
              </a:rPr>
              <a:t>diagnose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66ff33"/>
                </a:solidFill>
                <a:latin typeface="Arial Narrow" pitchFamily="18" charset="0"/>
                <a:cs typeface="Arial Narrow" pitchFamily="18" charset="0"/>
              </a:rPr>
              <a:t>uterine</a:t>
            </a:r>
          </a:p>
          <a:p>
            <a:pPr>
              <a:lnSpc>
                <a:spcPts val="3400"/>
              </a:lnSpc>
              <a:tabLst>
							</a:tabLst>
            </a:pPr>
            <a:r>
              <a:rPr lang="en-US" altLang="zh-CN" sz="2400" dirty="0" smtClean="0">
                <a:solidFill>
                  <a:srgbClr val="66ff33"/>
                </a:solidFill>
                <a:latin typeface="Arial Narrow" pitchFamily="18" charset="0"/>
                <a:cs typeface="Arial Narrow" pitchFamily="18" charset="0"/>
              </a:rPr>
              <a:t>malignacy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66ff33"/>
                </a:solidFill>
                <a:latin typeface="Arial Narrow" pitchFamily="18" charset="0"/>
                <a:cs typeface="Arial Narrow" pitchFamily="18" charset="0"/>
              </a:rPr>
              <a:t>accurately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66ff33"/>
                </a:solidFill>
                <a:latin typeface="Arial Narrow" pitchFamily="18" charset="0"/>
                <a:cs typeface="Arial Narrow" pitchFamily="18" charset="0"/>
              </a:rPr>
              <a:t>and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66ff33"/>
                </a:solidFill>
                <a:latin typeface="Arial Narrow" pitchFamily="18" charset="0"/>
                <a:cs typeface="Arial Narrow" pitchFamily="18" charset="0"/>
              </a:rPr>
              <a:t>evaluate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66ff33"/>
                </a:solidFill>
                <a:latin typeface="Arial Narrow" pitchFamily="18" charset="0"/>
                <a:cs typeface="Arial Narrow" pitchFamily="18" charset="0"/>
              </a:rPr>
              <a:t>it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66ff33"/>
                </a:solidFill>
                <a:latin typeface="Arial Narrow" pitchFamily="18" charset="0"/>
                <a:cs typeface="Arial Narrow" pitchFamily="18" charset="0"/>
              </a:rPr>
              <a:t>objectively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66ff33"/>
                </a:solidFill>
                <a:latin typeface="Arial Narrow" pitchFamily="18" charset="0"/>
                <a:cs typeface="Arial Narrow" pitchFamily="18" charset="0"/>
              </a:rPr>
              <a:t>by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66ff33"/>
                </a:solidFill>
                <a:latin typeface="Arial Narrow" pitchFamily="18" charset="0"/>
                <a:cs typeface="Arial Narrow" pitchFamily="18" charset="0"/>
              </a:rPr>
              <a:t>MRI</a:t>
            </a:r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3600"/>
              </a:lnSpc>
              <a:tabLst>
							</a:tabLst>
            </a:pPr>
            <a:r>
              <a:rPr lang="en-US" altLang="zh-CN" sz="2807" dirty="0" smtClean="0">
                <a:solidFill>
                  <a:srgbClr val="ffffff"/>
                </a:solidFill>
                <a:latin typeface="Arial Narrow" pitchFamily="18" charset="0"/>
                <a:cs typeface="Arial Narrow" pitchFamily="18" charset="0"/>
              </a:rPr>
              <a:t>MRI</a:t>
            </a:r>
            <a:r>
              <a:rPr lang="en-US" altLang="zh-CN" sz="2807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因</a:t>
            </a:r>
            <a:r>
              <a:rPr lang="en-US" altLang="zh-CN" sz="2807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其</a:t>
            </a:r>
            <a:r>
              <a:rPr lang="en-US" altLang="zh-CN" sz="2807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极</a:t>
            </a:r>
            <a:r>
              <a:rPr lang="en-US" altLang="zh-CN" sz="2807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高的</a:t>
            </a:r>
            <a:r>
              <a:rPr lang="en-US" altLang="zh-CN" sz="2807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软组织</a:t>
            </a:r>
            <a:r>
              <a:rPr lang="en-US" altLang="zh-CN" sz="2807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分</a:t>
            </a:r>
            <a:r>
              <a:rPr lang="en-US" altLang="zh-CN" sz="2807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辨力</a:t>
            </a:r>
            <a:r>
              <a:rPr lang="en-US" altLang="zh-CN" sz="2807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，</a:t>
            </a:r>
            <a:r>
              <a:rPr lang="en-US" altLang="zh-CN" sz="2807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能</a:t>
            </a:r>
            <a:r>
              <a:rPr lang="en-US" altLang="zh-CN" sz="2807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够清晰</a:t>
            </a:r>
            <a:r>
              <a:rPr lang="en-US" altLang="zh-CN" sz="2807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显示</a:t>
            </a:r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3000"/>
              </a:lnSpc>
              <a:tabLst>
							</a:tabLst>
            </a:pPr>
            <a:r>
              <a:rPr lang="en-US" altLang="zh-CN" sz="2807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子宫的</a:t>
            </a:r>
            <a:r>
              <a:rPr lang="en-US" altLang="zh-CN" sz="2807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组织</a:t>
            </a:r>
            <a:r>
              <a:rPr lang="en-US" altLang="zh-CN" sz="2807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结</a:t>
            </a:r>
            <a:r>
              <a:rPr lang="en-US" altLang="zh-CN" sz="2807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构</a:t>
            </a:r>
            <a:r>
              <a:rPr lang="en-US" altLang="zh-CN" sz="2807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和</a:t>
            </a:r>
            <a:r>
              <a:rPr lang="en-US" altLang="zh-CN" sz="2807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信号</a:t>
            </a:r>
            <a:r>
              <a:rPr lang="en-US" altLang="zh-CN" sz="2807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的细</a:t>
            </a:r>
            <a:r>
              <a:rPr lang="en-US" altLang="zh-CN" sz="2807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微变</a:t>
            </a:r>
            <a:r>
              <a:rPr lang="en-US" altLang="zh-CN" sz="2807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化</a:t>
            </a:r>
            <a:r>
              <a:rPr lang="en-US" altLang="zh-CN" sz="2807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，</a:t>
            </a:r>
            <a:r>
              <a:rPr lang="en-US" altLang="zh-CN" sz="2807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近而</a:t>
            </a:r>
            <a:r>
              <a:rPr lang="en-US" altLang="zh-CN" sz="2807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准确</a:t>
            </a:r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3000"/>
              </a:lnSpc>
              <a:tabLst>
							</a:tabLst>
            </a:pPr>
            <a:r>
              <a:rPr lang="en-US" altLang="zh-CN" sz="2807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评价</a:t>
            </a:r>
            <a:r>
              <a:rPr lang="en-US" altLang="zh-CN" sz="2807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子宫恶性肿瘤的</a:t>
            </a:r>
            <a:r>
              <a:rPr lang="en-US" altLang="zh-CN" sz="2807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大</a:t>
            </a:r>
            <a:r>
              <a:rPr lang="en-US" altLang="zh-CN" sz="2807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小和范围</a:t>
            </a:r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3000"/>
              </a:lnSpc>
              <a:tabLst>
							</a:tabLst>
            </a:pPr>
            <a:r>
              <a:rPr lang="en-US" altLang="zh-CN" sz="2400" dirty="0" smtClean="0">
                <a:solidFill>
                  <a:srgbClr val="66ff33"/>
                </a:solidFill>
                <a:latin typeface="Arial Narrow" pitchFamily="18" charset="0"/>
                <a:cs typeface="Arial Narrow" pitchFamily="18" charset="0"/>
              </a:rPr>
              <a:t>Clearly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66ff33"/>
                </a:solidFill>
                <a:latin typeface="Arial Narrow" pitchFamily="18" charset="0"/>
                <a:cs typeface="Arial Narrow" pitchFamily="18" charset="0"/>
              </a:rPr>
              <a:t>displaying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66ff33"/>
                </a:solidFill>
                <a:latin typeface="Arial Narrow" pitchFamily="18" charset="0"/>
                <a:cs typeface="Arial Narrow" pitchFamily="18" charset="0"/>
              </a:rPr>
              <a:t>uterine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66ff33"/>
                </a:solidFill>
                <a:latin typeface="Arial Narrow" pitchFamily="18" charset="0"/>
                <a:cs typeface="Arial Narrow" pitchFamily="18" charset="0"/>
              </a:rPr>
              <a:t>layers,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66ff33"/>
                </a:solidFill>
                <a:latin typeface="Arial Narrow" pitchFamily="18" charset="0"/>
                <a:cs typeface="Arial Narrow" pitchFamily="18" charset="0"/>
              </a:rPr>
              <a:t>signal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66ff33"/>
                </a:solidFill>
                <a:latin typeface="Arial Narrow" pitchFamily="18" charset="0"/>
                <a:cs typeface="Arial Narrow" pitchFamily="18" charset="0"/>
              </a:rPr>
              <a:t>changes,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66ff33"/>
                </a:solidFill>
                <a:latin typeface="Arial Narrow" pitchFamily="18" charset="0"/>
                <a:cs typeface="Arial Narrow" pitchFamily="18" charset="0"/>
              </a:rPr>
              <a:t>tumor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66ff33"/>
                </a:solidFill>
                <a:latin typeface="Arial Narrow" pitchFamily="18" charset="0"/>
                <a:cs typeface="Arial Narrow" pitchFamily="18" charset="0"/>
              </a:rPr>
              <a:t>size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66ff33"/>
                </a:solidFill>
                <a:latin typeface="Arial Narrow" pitchFamily="18" charset="0"/>
                <a:cs typeface="Arial Narrow" pitchFamily="18" charset="0"/>
              </a:rPr>
              <a:t>and</a:t>
            </a:r>
          </a:p>
          <a:p>
            <a:pPr>
              <a:lnSpc>
                <a:spcPts val="3400"/>
              </a:lnSpc>
              <a:tabLst>
							</a:tabLst>
            </a:pPr>
            <a:r>
              <a:rPr lang="en-US" altLang="zh-CN" sz="2400" dirty="0" smtClean="0">
                <a:solidFill>
                  <a:srgbClr val="66ff33"/>
                </a:solidFill>
                <a:latin typeface="Arial Narrow" pitchFamily="18" charset="0"/>
                <a:cs typeface="Arial Narrow" pitchFamily="18" charset="0"/>
              </a:rPr>
              <a:t>extent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66ff33"/>
                </a:solidFill>
                <a:latin typeface="Arial Narrow" pitchFamily="18" charset="0"/>
                <a:cs typeface="Arial Narrow" pitchFamily="18" charset="0"/>
              </a:rPr>
              <a:t>on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66ff33"/>
                </a:solidFill>
                <a:latin typeface="Arial Narrow" pitchFamily="18" charset="0"/>
                <a:cs typeface="Arial Narrow" pitchFamily="18" charset="0"/>
              </a:rPr>
              <a:t>MRI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66ff33"/>
                </a:solidFill>
                <a:latin typeface="Arial Narrow" pitchFamily="18" charset="0"/>
                <a:cs typeface="Arial Narrow" pitchFamily="18" charset="0"/>
              </a:rPr>
              <a:t>image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66ff33"/>
                </a:solidFill>
                <a:latin typeface="Arial Narrow" pitchFamily="18" charset="0"/>
                <a:cs typeface="Arial Narrow" pitchFamily="18" charset="0"/>
              </a:rPr>
              <a:t>because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66ff33"/>
                </a:solidFill>
                <a:latin typeface="Arial Narrow" pitchFamily="18" charset="0"/>
                <a:cs typeface="Arial Narrow" pitchFamily="18" charset="0"/>
              </a:rPr>
              <a:t>of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66ff33"/>
                </a:solidFill>
                <a:latin typeface="Arial Narrow" pitchFamily="18" charset="0"/>
                <a:cs typeface="Arial Narrow" pitchFamily="18" charset="0"/>
              </a:rPr>
              <a:t>it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66ff33"/>
                </a:solidFill>
                <a:latin typeface="Arial Narrow" pitchFamily="18" charset="0"/>
                <a:cs typeface="Arial Narrow" pitchFamily="18" charset="0"/>
              </a:rPr>
              <a:t>high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66ff33"/>
                </a:solidFill>
                <a:latin typeface="Arial Narrow" pitchFamily="18" charset="0"/>
                <a:cs typeface="Arial Narrow" pitchFamily="18" charset="0"/>
              </a:rPr>
              <a:t>soft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66ff33"/>
                </a:solidFill>
                <a:latin typeface="Arial Narrow" pitchFamily="18" charset="0"/>
                <a:cs typeface="Arial Narrow" pitchFamily="18" charset="0"/>
              </a:rPr>
              <a:t>tissue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66ff33"/>
                </a:solidFill>
                <a:latin typeface="Arial Narrow" pitchFamily="18" charset="0"/>
                <a:cs typeface="Arial Narrow" pitchFamily="18" charset="0"/>
              </a:rPr>
              <a:t>resolution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/>
          <p:nvPr/>
        </p:nvSpPr>
        <p:spPr>
          <a:xfrm>
            <a:off x="774191" y="347979"/>
            <a:ext cx="9144000" cy="6858000"/>
          </a:xfrm>
          <a:custGeom>
            <a:avLst/>
            <a:gdLst>
              <a:gd name="connsiteX0" fmla="*/ 0 w 9144000"/>
              <a:gd name="connsiteY0" fmla="*/ 6858000 h 6858000"/>
              <a:gd name="connsiteX1" fmla="*/ 9144000 w 9144000"/>
              <a:gd name="connsiteY1" fmla="*/ 6858000 h 6858000"/>
              <a:gd name="connsiteX2" fmla="*/ 9144000 w 9144000"/>
              <a:gd name="connsiteY2" fmla="*/ 0 h 6858000"/>
              <a:gd name="connsiteX3" fmla="*/ 0 w 9144000"/>
              <a:gd name="connsiteY3" fmla="*/ 0 h 6858000"/>
              <a:gd name="connsiteX4" fmla="*/ 0 w 9144000"/>
              <a:gd name="connsiteY4" fmla="*/ 6858000 h 68580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9144000" h="6858000">
                <a:moveTo>
                  <a:pt x="0" y="6858000"/>
                </a:moveTo>
                <a:lnTo>
                  <a:pt x="9144000" y="6858000"/>
                </a:lnTo>
                <a:lnTo>
                  <a:pt x="9144000" y="0"/>
                </a:lnTo>
                <a:lnTo>
                  <a:pt x="0" y="0"/>
                </a:lnTo>
                <a:lnTo>
                  <a:pt x="0" y="6858000"/>
                </a:lnTo>
              </a:path>
            </a:pathLst>
          </a:custGeom>
          <a:solidFill>
            <a:srgbClr val="000000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027" name="Picture 3" descr="">
					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62000" y="1193800"/>
            <a:ext cx="2921000" cy="6019800"/>
          </a:xfrm>
          <a:prstGeom prst="rect">
            <a:avLst/>
          </a:prstGeom>
          <a:noFill/>
        </p:spPr>
      </p:pic>
      <p:sp>
        <p:nvSpPr>
          <p:cNvPr id="2" name="TextBox 1"/>
          <p:cNvSpPr txBox="1"/>
          <p:nvPr/>
        </p:nvSpPr>
        <p:spPr>
          <a:xfrm rot="0">
            <a:off x="1168400" y="6756400"/>
            <a:ext cx="698500" cy="1524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1200"/>
              </a:lnSpc>
              <a:tabLst>
							</a:tabLst>
            </a:pPr>
            <a:r>
              <a:rPr lang="en-US" altLang="zh-CN" sz="1392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2009-8-7</a:t>
            </a:r>
          </a:p>
        </p:txBody>
      </p:sp>
      <p:sp>
        <p:nvSpPr>
          <p:cNvPr id="2" name="TextBox 1"/>
          <p:cNvSpPr txBox="1"/>
          <p:nvPr/>
        </p:nvSpPr>
        <p:spPr>
          <a:xfrm rot="0">
            <a:off x="4648200" y="6667500"/>
            <a:ext cx="2298700" cy="3683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1200"/>
              </a:lnSpc>
              <a:tabLst>
                <a:tab pos="825500" algn="l"/>
              </a:tabLst>
            </a:pPr>
            <a:r>
              <a:rPr lang="en-US" altLang="zh-CN" sz="1392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Liaoning</a:t>
            </a:r>
            <a:r>
              <a:rPr lang="en-US" altLang="zh-CN" sz="139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392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Cancer</a:t>
            </a:r>
            <a:r>
              <a:rPr lang="en-US" altLang="zh-CN" sz="139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392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Institute</a:t>
            </a:r>
            <a:r>
              <a:rPr lang="en-US" altLang="zh-CN" sz="139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392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and</a:t>
            </a:r>
          </a:p>
          <a:p>
            <a:pPr>
              <a:lnSpc>
                <a:spcPts val="1600"/>
              </a:lnSpc>
              <a:tabLst>
                <a:tab pos="825500" algn="l"/>
              </a:tabLst>
            </a:pPr>
            <a:r>
              <a:rPr lang="en-US" altLang="zh-CN" dirty="0" smtClean="0"/>
              <a:t>	</a:t>
            </a:r>
            <a:r>
              <a:rPr lang="en-US" altLang="zh-CN" sz="1392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Hospital</a:t>
            </a:r>
          </a:p>
        </p:txBody>
      </p:sp>
      <p:sp>
        <p:nvSpPr>
          <p:cNvPr id="2" name="TextBox 1"/>
          <p:cNvSpPr txBox="1"/>
          <p:nvPr/>
        </p:nvSpPr>
        <p:spPr>
          <a:xfrm rot="0">
            <a:off x="9398000" y="6756400"/>
            <a:ext cx="190500" cy="1524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1200"/>
              </a:lnSpc>
              <a:tabLst>
							</a:tabLst>
            </a:pPr>
            <a:r>
              <a:rPr lang="en-US" altLang="zh-CN" sz="1392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14</a:t>
            </a:r>
          </a:p>
        </p:txBody>
      </p:sp>
      <p:sp>
        <p:nvSpPr>
          <p:cNvPr id="2" name="TextBox 1"/>
          <p:cNvSpPr txBox="1"/>
          <p:nvPr/>
        </p:nvSpPr>
        <p:spPr>
          <a:xfrm rot="0">
            <a:off x="1181100" y="1676400"/>
            <a:ext cx="152400" cy="23876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1800"/>
              </a:lnSpc>
              <a:tabLst>
							</a:tabLst>
            </a:pPr>
            <a:r>
              <a:rPr lang="en-US" altLang="zh-CN" sz="1704" dirty="0" smtClean="0">
                <a:solidFill>
                  <a:srgbClr val="800000"/>
                </a:solidFill>
                <a:latin typeface="Wingdings" pitchFamily="18" charset="0"/>
                <a:cs typeface="Wingdings" pitchFamily="18" charset="0"/>
              </a:rPr>
              <a:t>n</a:t>
            </a:r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900"/>
              </a:lnSpc>
              <a:tabLst>
							</a:tabLst>
            </a:pPr>
            <a:r>
              <a:rPr lang="en-US" altLang="zh-CN" sz="1704" dirty="0" smtClean="0">
                <a:solidFill>
                  <a:srgbClr val="800000"/>
                </a:solidFill>
                <a:latin typeface="Wingdings" pitchFamily="18" charset="0"/>
                <a:cs typeface="Wingdings" pitchFamily="18" charset="0"/>
              </a:rPr>
              <a:t>n</a:t>
            </a:r>
          </a:p>
        </p:txBody>
      </p:sp>
      <p:sp>
        <p:nvSpPr>
          <p:cNvPr id="2" name="TextBox 1"/>
          <p:cNvSpPr txBox="1"/>
          <p:nvPr/>
        </p:nvSpPr>
        <p:spPr>
          <a:xfrm rot="0">
            <a:off x="1524000" y="1600200"/>
            <a:ext cx="7797800" cy="40005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3100"/>
              </a:lnSpc>
              <a:tabLst>
							</a:tabLst>
            </a:pPr>
            <a:r>
              <a:rPr lang="en-US" altLang="zh-CN" sz="2807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肿瘤分</a:t>
            </a:r>
            <a:r>
              <a:rPr lang="en-US" altLang="zh-CN" sz="2807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期</a:t>
            </a:r>
            <a:r>
              <a:rPr lang="en-US" altLang="zh-CN" sz="2807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达到Ⅰ</a:t>
            </a:r>
            <a:r>
              <a:rPr lang="en-US" altLang="zh-CN" sz="2807" dirty="0" smtClean="0">
                <a:solidFill>
                  <a:srgbClr val="ffffff"/>
                </a:solidFill>
                <a:latin typeface="Arial Narrow" pitchFamily="18" charset="0"/>
                <a:cs typeface="Arial Narrow" pitchFamily="18" charset="0"/>
              </a:rPr>
              <a:t>b</a:t>
            </a:r>
            <a:r>
              <a:rPr lang="en-US" altLang="zh-CN" sz="2807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期以上</a:t>
            </a:r>
            <a:r>
              <a:rPr lang="en-US" altLang="zh-CN" sz="2807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，</a:t>
            </a:r>
            <a:r>
              <a:rPr lang="en-US" altLang="zh-CN" sz="2807" dirty="0" smtClean="0">
                <a:solidFill>
                  <a:srgbClr val="ffffff"/>
                </a:solidFill>
                <a:latin typeface="Arial Narrow" pitchFamily="18" charset="0"/>
                <a:cs typeface="Arial Narrow" pitchFamily="18" charset="0"/>
              </a:rPr>
              <a:t>MRI</a:t>
            </a:r>
            <a:r>
              <a:rPr lang="en-US" altLang="zh-CN" sz="2807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的</a:t>
            </a:r>
            <a:r>
              <a:rPr lang="en-US" altLang="zh-CN" sz="2807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评价准确</a:t>
            </a:r>
            <a:r>
              <a:rPr lang="en-US" altLang="zh-CN" sz="2807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性、</a:t>
            </a:r>
            <a:r>
              <a:rPr lang="en-US" altLang="zh-CN" sz="2807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阳</a:t>
            </a:r>
            <a:r>
              <a:rPr lang="en-US" altLang="zh-CN" sz="2807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性</a:t>
            </a:r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3500"/>
              </a:lnSpc>
              <a:tabLst>
							</a:tabLst>
            </a:pPr>
            <a:r>
              <a:rPr lang="en-US" altLang="zh-CN" sz="2807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和阴</a:t>
            </a:r>
            <a:r>
              <a:rPr lang="en-US" altLang="zh-CN" sz="2807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性</a:t>
            </a:r>
            <a:r>
              <a:rPr lang="en-US" altLang="zh-CN" sz="2807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预测值</a:t>
            </a:r>
            <a:r>
              <a:rPr lang="en-US" altLang="zh-CN" sz="2807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分</a:t>
            </a:r>
            <a:r>
              <a:rPr lang="en-US" altLang="zh-CN" sz="2807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别可</a:t>
            </a:r>
            <a:r>
              <a:rPr lang="en-US" altLang="zh-CN" sz="2807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达</a:t>
            </a:r>
            <a:r>
              <a:rPr lang="en-US" altLang="zh-CN" sz="2807" dirty="0" smtClean="0">
                <a:solidFill>
                  <a:srgbClr val="ffffff"/>
                </a:solidFill>
                <a:latin typeface="Arial Narrow" pitchFamily="18" charset="0"/>
                <a:cs typeface="Arial Narrow" pitchFamily="18" charset="0"/>
              </a:rPr>
              <a:t>81</a:t>
            </a:r>
            <a:r>
              <a:rPr lang="en-US" altLang="zh-CN" sz="3192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％－</a:t>
            </a:r>
            <a:r>
              <a:rPr lang="en-US" altLang="zh-CN" sz="2807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7" dirty="0" smtClean="0">
                <a:solidFill>
                  <a:srgbClr val="ffffff"/>
                </a:solidFill>
                <a:latin typeface="Arial Narrow" pitchFamily="18" charset="0"/>
                <a:cs typeface="Arial Narrow" pitchFamily="18" charset="0"/>
              </a:rPr>
              <a:t>95%</a:t>
            </a:r>
            <a:r>
              <a:rPr lang="en-US" altLang="zh-CN" sz="2807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、</a:t>
            </a:r>
            <a:r>
              <a:rPr lang="en-US" altLang="zh-CN" sz="2807" dirty="0" smtClean="0">
                <a:solidFill>
                  <a:srgbClr val="ffffff"/>
                </a:solidFill>
                <a:latin typeface="Arial Narrow" pitchFamily="18" charset="0"/>
                <a:cs typeface="Arial Narrow" pitchFamily="18" charset="0"/>
              </a:rPr>
              <a:t>100</a:t>
            </a:r>
            <a:r>
              <a:rPr lang="en-US" altLang="zh-CN" sz="2807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％</a:t>
            </a:r>
            <a:r>
              <a:rPr lang="en-US" altLang="zh-CN" sz="2807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、</a:t>
            </a:r>
            <a:r>
              <a:rPr lang="en-US" altLang="zh-CN" sz="2807" dirty="0" smtClean="0">
                <a:solidFill>
                  <a:srgbClr val="ffffff"/>
                </a:solidFill>
                <a:latin typeface="Arial Narrow" pitchFamily="18" charset="0"/>
                <a:cs typeface="Arial Narrow" pitchFamily="18" charset="0"/>
              </a:rPr>
              <a:t>90%</a:t>
            </a:r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3100"/>
              </a:lnSpc>
              <a:tabLst>
							</a:tabLst>
            </a:pPr>
            <a:r>
              <a:rPr lang="en-US" altLang="zh-CN" sz="2400" dirty="0" smtClean="0">
                <a:solidFill>
                  <a:srgbClr val="66ff33"/>
                </a:solidFill>
                <a:latin typeface="Arial Narrow" pitchFamily="18" charset="0"/>
                <a:cs typeface="Arial Narrow" pitchFamily="18" charset="0"/>
              </a:rPr>
              <a:t>Above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66ff33"/>
                </a:solidFill>
                <a:latin typeface="Arial Narrow" pitchFamily="18" charset="0"/>
                <a:cs typeface="Arial Narrow" pitchFamily="18" charset="0"/>
              </a:rPr>
              <a:t>IB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66ff33"/>
                </a:solidFill>
                <a:latin typeface="Arial Narrow" pitchFamily="18" charset="0"/>
                <a:cs typeface="Arial Narrow" pitchFamily="18" charset="0"/>
              </a:rPr>
              <a:t>staging,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66ff33"/>
                </a:solidFill>
                <a:latin typeface="Arial Narrow" pitchFamily="18" charset="0"/>
                <a:cs typeface="Arial Narrow" pitchFamily="18" charset="0"/>
              </a:rPr>
              <a:t>accuracy,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66ff33"/>
                </a:solidFill>
                <a:latin typeface="Arial Narrow" pitchFamily="18" charset="0"/>
                <a:cs typeface="Arial Narrow" pitchFamily="18" charset="0"/>
              </a:rPr>
              <a:t>positive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66ff33"/>
                </a:solidFill>
                <a:latin typeface="Arial Narrow" pitchFamily="18" charset="0"/>
                <a:cs typeface="Arial Narrow" pitchFamily="18" charset="0"/>
              </a:rPr>
              <a:t>predictive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66ff33"/>
                </a:solidFill>
                <a:latin typeface="Arial Narrow" pitchFamily="18" charset="0"/>
                <a:cs typeface="Arial Narrow" pitchFamily="18" charset="0"/>
              </a:rPr>
              <a:t>value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66ff33"/>
                </a:solidFill>
                <a:latin typeface="Arial Narrow" pitchFamily="18" charset="0"/>
                <a:cs typeface="Arial Narrow" pitchFamily="18" charset="0"/>
              </a:rPr>
              <a:t>and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66ff33"/>
                </a:solidFill>
                <a:latin typeface="Arial Narrow" pitchFamily="18" charset="0"/>
                <a:cs typeface="Arial Narrow" pitchFamily="18" charset="0"/>
              </a:rPr>
              <a:t>negative</a:t>
            </a:r>
          </a:p>
          <a:p>
            <a:pPr>
              <a:lnSpc>
                <a:spcPts val="3400"/>
              </a:lnSpc>
              <a:tabLst>
							</a:tabLst>
            </a:pPr>
            <a:r>
              <a:rPr lang="en-US" altLang="zh-CN" sz="2400" dirty="0" smtClean="0">
                <a:solidFill>
                  <a:srgbClr val="66ff33"/>
                </a:solidFill>
                <a:latin typeface="Arial Narrow" pitchFamily="18" charset="0"/>
                <a:cs typeface="Arial Narrow" pitchFamily="18" charset="0"/>
              </a:rPr>
              <a:t>predictive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66ff33"/>
                </a:solidFill>
                <a:latin typeface="Arial Narrow" pitchFamily="18" charset="0"/>
                <a:cs typeface="Arial Narrow" pitchFamily="18" charset="0"/>
              </a:rPr>
              <a:t>value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66ff33"/>
                </a:solidFill>
                <a:latin typeface="Arial Narrow" pitchFamily="18" charset="0"/>
                <a:cs typeface="Arial Narrow" pitchFamily="18" charset="0"/>
              </a:rPr>
              <a:t>of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66ff33"/>
                </a:solidFill>
                <a:latin typeface="Arial Narrow" pitchFamily="18" charset="0"/>
                <a:cs typeface="Arial Narrow" pitchFamily="18" charset="0"/>
              </a:rPr>
              <a:t>MRI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66ff33"/>
                </a:solidFill>
                <a:latin typeface="Arial Narrow" pitchFamily="18" charset="0"/>
                <a:cs typeface="Arial Narrow" pitchFamily="18" charset="0"/>
              </a:rPr>
              <a:t>evaluation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66ff33"/>
                </a:solidFill>
                <a:latin typeface="Arial Narrow" pitchFamily="18" charset="0"/>
                <a:cs typeface="Arial Narrow" pitchFamily="18" charset="0"/>
              </a:rPr>
              <a:t>: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66ff33"/>
                </a:solidFill>
                <a:latin typeface="Arial Narrow" pitchFamily="18" charset="0"/>
                <a:cs typeface="Arial Narrow" pitchFamily="18" charset="0"/>
              </a:rPr>
              <a:t>81%-95%,100%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66ff33"/>
                </a:solidFill>
                <a:latin typeface="Arial Narrow" pitchFamily="18" charset="0"/>
                <a:cs typeface="Arial Narrow" pitchFamily="18" charset="0"/>
              </a:rPr>
              <a:t>and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66ff33"/>
                </a:solidFill>
                <a:latin typeface="Arial Narrow" pitchFamily="18" charset="0"/>
                <a:cs typeface="Arial Narrow" pitchFamily="18" charset="0"/>
              </a:rPr>
              <a:t>90%</a:t>
            </a:r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3600"/>
              </a:lnSpc>
              <a:tabLst>
							</a:tabLst>
            </a:pPr>
            <a:r>
              <a:rPr lang="en-US" altLang="zh-CN" sz="2807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在显示</a:t>
            </a:r>
            <a:r>
              <a:rPr lang="en-US" altLang="zh-CN" sz="2807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子宫恶性肿瘤宫</a:t>
            </a:r>
            <a:r>
              <a:rPr lang="en-US" altLang="zh-CN" sz="2807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旁浸润和淋巴结转移</a:t>
            </a:r>
            <a:r>
              <a:rPr lang="en-US" altLang="zh-CN" sz="2807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等</a:t>
            </a:r>
            <a:r>
              <a:rPr lang="en-US" altLang="zh-CN" sz="2807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方</a:t>
            </a:r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3000"/>
              </a:lnSpc>
              <a:tabLst>
							</a:tabLst>
            </a:pPr>
            <a:r>
              <a:rPr lang="en-US" altLang="zh-CN" sz="2807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面</a:t>
            </a:r>
            <a:r>
              <a:rPr lang="en-US" altLang="zh-CN" sz="2807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，</a:t>
            </a:r>
            <a:r>
              <a:rPr lang="en-US" altLang="zh-CN" sz="2807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其</a:t>
            </a:r>
            <a:r>
              <a:rPr lang="en-US" altLang="zh-CN" sz="2807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敏</a:t>
            </a:r>
            <a:r>
              <a:rPr lang="en-US" altLang="zh-CN" sz="2807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感</a:t>
            </a:r>
            <a:r>
              <a:rPr lang="en-US" altLang="zh-CN" sz="2807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度、</a:t>
            </a:r>
            <a:r>
              <a:rPr lang="en-US" altLang="zh-CN" sz="2807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特异</a:t>
            </a:r>
            <a:r>
              <a:rPr lang="en-US" altLang="zh-CN" sz="2807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度均较高</a:t>
            </a:r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3000"/>
              </a:lnSpc>
              <a:tabLst>
							</a:tabLst>
            </a:pPr>
            <a:r>
              <a:rPr lang="en-US" altLang="zh-CN" sz="2400" dirty="0" smtClean="0">
                <a:solidFill>
                  <a:srgbClr val="66ff33"/>
                </a:solidFill>
                <a:latin typeface="Arial Narrow" pitchFamily="18" charset="0"/>
                <a:cs typeface="Arial Narrow" pitchFamily="18" charset="0"/>
              </a:rPr>
              <a:t>High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66ff33"/>
                </a:solidFill>
                <a:latin typeface="Arial Narrow" pitchFamily="18" charset="0"/>
                <a:cs typeface="Arial Narrow" pitchFamily="18" charset="0"/>
              </a:rPr>
              <a:t>sensitivity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66ff33"/>
                </a:solidFill>
                <a:latin typeface="Arial Narrow" pitchFamily="18" charset="0"/>
                <a:cs typeface="Arial Narrow" pitchFamily="18" charset="0"/>
              </a:rPr>
              <a:t>and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66ff33"/>
                </a:solidFill>
                <a:latin typeface="Arial Narrow" pitchFamily="18" charset="0"/>
                <a:cs typeface="Arial Narrow" pitchFamily="18" charset="0"/>
              </a:rPr>
              <a:t>specificity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66ff33"/>
                </a:solidFill>
                <a:latin typeface="Arial Narrow" pitchFamily="18" charset="0"/>
                <a:cs typeface="Arial Narrow" pitchFamily="18" charset="0"/>
              </a:rPr>
              <a:t>in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66ff33"/>
                </a:solidFill>
                <a:latin typeface="Arial Narrow" pitchFamily="18" charset="0"/>
                <a:cs typeface="Arial Narrow" pitchFamily="18" charset="0"/>
              </a:rPr>
              <a:t>showing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66ff33"/>
                </a:solidFill>
                <a:latin typeface="Arial Narrow" pitchFamily="18" charset="0"/>
                <a:cs typeface="Arial Narrow" pitchFamily="18" charset="0"/>
              </a:rPr>
              <a:t>parametrical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2400" dirty="0" smtClean="0">
                <a:solidFill>
                  <a:srgbClr val="66ff33"/>
                </a:solidFill>
                <a:latin typeface="Arial Narrow" pitchFamily="18" charset="0"/>
                <a:cs typeface="Arial Narrow" pitchFamily="18" charset="0"/>
              </a:rPr>
              <a:t>invasion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66ff33"/>
                </a:solidFill>
                <a:latin typeface="Arial Narrow" pitchFamily="18" charset="0"/>
                <a:cs typeface="Arial Narrow" pitchFamily="18" charset="0"/>
              </a:rPr>
              <a:t>and</a:t>
            </a:r>
          </a:p>
          <a:p>
            <a:pPr>
              <a:lnSpc>
                <a:spcPts val="3400"/>
              </a:lnSpc>
              <a:tabLst>
							</a:tabLst>
            </a:pPr>
            <a:r>
              <a:rPr lang="en-US" altLang="zh-CN" sz="2400" dirty="0" smtClean="0">
                <a:solidFill>
                  <a:srgbClr val="66ff33"/>
                </a:solidFill>
                <a:latin typeface="Arial Narrow" pitchFamily="18" charset="0"/>
                <a:cs typeface="Arial Narrow" pitchFamily="18" charset="0"/>
              </a:rPr>
              <a:t>lympnode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66ff33"/>
                </a:solidFill>
                <a:latin typeface="Arial Narrow" pitchFamily="18" charset="0"/>
                <a:cs typeface="Arial Narrow" pitchFamily="18" charset="0"/>
              </a:rPr>
              <a:t>metastasis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66ff33"/>
                </a:solidFill>
                <a:latin typeface="Arial Narrow" pitchFamily="18" charset="0"/>
                <a:cs typeface="Arial Narrow" pitchFamily="18" charset="0"/>
              </a:rPr>
              <a:t>from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66ff33"/>
                </a:solidFill>
                <a:latin typeface="Arial Narrow" pitchFamily="18" charset="0"/>
                <a:cs typeface="Arial Narrow" pitchFamily="18" charset="0"/>
              </a:rPr>
              <a:t>uterine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66ff33"/>
                </a:solidFill>
                <a:latin typeface="Arial Narrow" pitchFamily="18" charset="0"/>
                <a:cs typeface="Arial Narrow" pitchFamily="18" charset="0"/>
              </a:rPr>
              <a:t>malignant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66ff33"/>
                </a:solidFill>
                <a:latin typeface="Arial Narrow" pitchFamily="18" charset="0"/>
                <a:cs typeface="Arial Narrow" pitchFamily="18" charset="0"/>
              </a:rPr>
              <a:t>neoplasm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66ff33"/>
                </a:solidFill>
                <a:latin typeface="Arial Narrow" pitchFamily="18" charset="0"/>
                <a:cs typeface="Arial Narrow" pitchFamily="18" charset="0"/>
              </a:rPr>
              <a:t>on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66ff33"/>
                </a:solidFill>
                <a:latin typeface="Arial Narrow" pitchFamily="18" charset="0"/>
                <a:cs typeface="Arial Narrow" pitchFamily="18" charset="0"/>
              </a:rPr>
              <a:t>MRI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/>
          <p:nvPr/>
        </p:nvSpPr>
        <p:spPr>
          <a:xfrm>
            <a:off x="774191" y="347979"/>
            <a:ext cx="9144000" cy="6858000"/>
          </a:xfrm>
          <a:custGeom>
            <a:avLst/>
            <a:gdLst>
              <a:gd name="connsiteX0" fmla="*/ 0 w 9144000"/>
              <a:gd name="connsiteY0" fmla="*/ 6858000 h 6858000"/>
              <a:gd name="connsiteX1" fmla="*/ 9144000 w 9144000"/>
              <a:gd name="connsiteY1" fmla="*/ 6858000 h 6858000"/>
              <a:gd name="connsiteX2" fmla="*/ 9144000 w 9144000"/>
              <a:gd name="connsiteY2" fmla="*/ 0 h 6858000"/>
              <a:gd name="connsiteX3" fmla="*/ 0 w 9144000"/>
              <a:gd name="connsiteY3" fmla="*/ 0 h 6858000"/>
              <a:gd name="connsiteX4" fmla="*/ 0 w 9144000"/>
              <a:gd name="connsiteY4" fmla="*/ 6858000 h 68580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9144000" h="6858000">
                <a:moveTo>
                  <a:pt x="0" y="6858000"/>
                </a:moveTo>
                <a:lnTo>
                  <a:pt x="9144000" y="6858000"/>
                </a:lnTo>
                <a:lnTo>
                  <a:pt x="9144000" y="0"/>
                </a:lnTo>
                <a:lnTo>
                  <a:pt x="0" y="0"/>
                </a:lnTo>
                <a:lnTo>
                  <a:pt x="0" y="6858000"/>
                </a:lnTo>
              </a:path>
            </a:pathLst>
          </a:custGeom>
          <a:solidFill>
            <a:srgbClr val="000000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027" name="Picture 3" descr="">
					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62000" y="1193800"/>
            <a:ext cx="2921000" cy="6019800"/>
          </a:xfrm>
          <a:prstGeom prst="rect">
            <a:avLst/>
          </a:prstGeom>
          <a:noFill/>
        </p:spPr>
      </p:pic>
      <p:sp>
        <p:nvSpPr>
          <p:cNvPr id="2" name="TextBox 1"/>
          <p:cNvSpPr txBox="1"/>
          <p:nvPr/>
        </p:nvSpPr>
        <p:spPr>
          <a:xfrm rot="0">
            <a:off x="1168400" y="6756400"/>
            <a:ext cx="698500" cy="1524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1200"/>
              </a:lnSpc>
              <a:tabLst>
							</a:tabLst>
            </a:pPr>
            <a:r>
              <a:rPr lang="en-US" altLang="zh-CN" sz="1392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2009-8-7</a:t>
            </a:r>
          </a:p>
        </p:txBody>
      </p:sp>
      <p:sp>
        <p:nvSpPr>
          <p:cNvPr id="2" name="TextBox 1"/>
          <p:cNvSpPr txBox="1"/>
          <p:nvPr/>
        </p:nvSpPr>
        <p:spPr>
          <a:xfrm rot="0">
            <a:off x="4648200" y="6667500"/>
            <a:ext cx="2298700" cy="3683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1200"/>
              </a:lnSpc>
              <a:tabLst>
                <a:tab pos="825500" algn="l"/>
              </a:tabLst>
            </a:pPr>
            <a:r>
              <a:rPr lang="en-US" altLang="zh-CN" sz="1392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Liaoning</a:t>
            </a:r>
            <a:r>
              <a:rPr lang="en-US" altLang="zh-CN" sz="139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392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Cancer</a:t>
            </a:r>
            <a:r>
              <a:rPr lang="en-US" altLang="zh-CN" sz="139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392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Institute</a:t>
            </a:r>
            <a:r>
              <a:rPr lang="en-US" altLang="zh-CN" sz="139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392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and</a:t>
            </a:r>
          </a:p>
          <a:p>
            <a:pPr>
              <a:lnSpc>
                <a:spcPts val="1600"/>
              </a:lnSpc>
              <a:tabLst>
                <a:tab pos="825500" algn="l"/>
              </a:tabLst>
            </a:pPr>
            <a:r>
              <a:rPr lang="en-US" altLang="zh-CN" dirty="0" smtClean="0"/>
              <a:t>	</a:t>
            </a:r>
            <a:r>
              <a:rPr lang="en-US" altLang="zh-CN" sz="1392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Hospital</a:t>
            </a:r>
          </a:p>
        </p:txBody>
      </p:sp>
      <p:sp>
        <p:nvSpPr>
          <p:cNvPr id="2" name="TextBox 1"/>
          <p:cNvSpPr txBox="1"/>
          <p:nvPr/>
        </p:nvSpPr>
        <p:spPr>
          <a:xfrm rot="0">
            <a:off x="9398000" y="6756400"/>
            <a:ext cx="190500" cy="1524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1200"/>
              </a:lnSpc>
              <a:tabLst>
							</a:tabLst>
            </a:pPr>
            <a:r>
              <a:rPr lang="en-US" altLang="zh-CN" sz="1392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15</a:t>
            </a:r>
          </a:p>
        </p:txBody>
      </p:sp>
      <p:sp>
        <p:nvSpPr>
          <p:cNvPr id="2" name="TextBox 1"/>
          <p:cNvSpPr txBox="1"/>
          <p:nvPr/>
        </p:nvSpPr>
        <p:spPr>
          <a:xfrm rot="0">
            <a:off x="2476500" y="850900"/>
            <a:ext cx="5638800" cy="10287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4300"/>
              </a:lnSpc>
              <a:tabLst>
                <a:tab pos="50800" algn="l"/>
              </a:tabLst>
            </a:pPr>
            <a:r>
              <a:rPr lang="en-US" altLang="zh-CN" dirty="0" smtClean="0"/>
              <a:t>	</a:t>
            </a:r>
            <a:r>
              <a:rPr lang="en-US" altLang="zh-CN" sz="4008" b="1" dirty="0" smtClean="0">
                <a:solidFill>
                  <a:srgbClr val="ff9900"/>
                </a:solidFill>
                <a:latin typeface="Times New Roman" pitchFamily="18" charset="0"/>
                <a:cs typeface="Times New Roman" pitchFamily="18" charset="0"/>
              </a:rPr>
              <a:t>影像学方法</a:t>
            </a:r>
            <a:r>
              <a:rPr lang="en-US" altLang="zh-CN" sz="4008" b="1" dirty="0" smtClean="0">
                <a:solidFill>
                  <a:srgbClr val="ff9900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US" altLang="zh-CN" sz="4008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4008" b="1" dirty="0" smtClean="0">
                <a:solidFill>
                  <a:srgbClr val="ff9900"/>
                </a:solidFill>
                <a:latin typeface="Times New Roman" pitchFamily="18" charset="0"/>
                <a:cs typeface="Times New Roman" pitchFamily="18" charset="0"/>
              </a:rPr>
              <a:t>PETCT</a:t>
            </a:r>
            <a:r>
              <a:rPr lang="en-US" altLang="zh-CN" sz="4008" b="1" dirty="0" smtClean="0">
                <a:solidFill>
                  <a:srgbClr val="ff9900"/>
                </a:solidFill>
                <a:latin typeface="Times New Roman" pitchFamily="18" charset="0"/>
                <a:cs typeface="Times New Roman" pitchFamily="18" charset="0"/>
              </a:rPr>
              <a:t>检查</a:t>
            </a:r>
          </a:p>
          <a:p>
            <a:pPr>
              <a:lnSpc>
                <a:spcPts val="3800"/>
              </a:lnSpc>
              <a:tabLst>
                <a:tab pos="50800" algn="l"/>
              </a:tabLst>
            </a:pPr>
            <a:r>
              <a:rPr lang="en-US" altLang="zh-CN" sz="3192" b="1" dirty="0" smtClean="0">
                <a:solidFill>
                  <a:srgbClr val="66ff33"/>
                </a:solidFill>
                <a:latin typeface="Arial Narrow" pitchFamily="18" charset="0"/>
                <a:cs typeface="Arial Narrow" pitchFamily="18" charset="0"/>
              </a:rPr>
              <a:t>Medical</a:t>
            </a:r>
            <a:r>
              <a:rPr lang="en-US" altLang="zh-CN" sz="319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192" b="1" dirty="0" smtClean="0">
                <a:solidFill>
                  <a:srgbClr val="66ff33"/>
                </a:solidFill>
                <a:latin typeface="Arial Narrow" pitchFamily="18" charset="0"/>
                <a:cs typeface="Arial Narrow" pitchFamily="18" charset="0"/>
              </a:rPr>
              <a:t>image</a:t>
            </a:r>
            <a:r>
              <a:rPr lang="en-US" altLang="zh-CN" sz="319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192" b="1" dirty="0" smtClean="0">
                <a:solidFill>
                  <a:srgbClr val="66ff33"/>
                </a:solidFill>
                <a:latin typeface="Arial Narrow" pitchFamily="18" charset="0"/>
                <a:cs typeface="Arial Narrow" pitchFamily="18" charset="0"/>
              </a:rPr>
              <a:t>examination-PEC/CT</a:t>
            </a:r>
          </a:p>
        </p:txBody>
      </p:sp>
      <p:sp>
        <p:nvSpPr>
          <p:cNvPr id="2" name="TextBox 1"/>
          <p:cNvSpPr txBox="1"/>
          <p:nvPr/>
        </p:nvSpPr>
        <p:spPr>
          <a:xfrm rot="0">
            <a:off x="1612900" y="2374900"/>
            <a:ext cx="152400" cy="33782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1800"/>
              </a:lnSpc>
              <a:tabLst>
							</a:tabLst>
            </a:pPr>
            <a:r>
              <a:rPr lang="en-US" altLang="zh-CN" sz="1704" dirty="0" smtClean="0">
                <a:solidFill>
                  <a:srgbClr val="800000"/>
                </a:solidFill>
                <a:latin typeface="Wingdings" pitchFamily="18" charset="0"/>
                <a:cs typeface="Wingdings" pitchFamily="18" charset="0"/>
              </a:rPr>
              <a:t>n</a:t>
            </a:r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2700"/>
              </a:lnSpc>
              <a:tabLst>
							</a:tabLst>
            </a:pPr>
            <a:r>
              <a:rPr lang="en-US" altLang="zh-CN" sz="1704" dirty="0" smtClean="0">
                <a:solidFill>
                  <a:srgbClr val="800000"/>
                </a:solidFill>
                <a:latin typeface="Wingdings" pitchFamily="18" charset="0"/>
                <a:cs typeface="Wingdings" pitchFamily="18" charset="0"/>
              </a:rPr>
              <a:t>n</a:t>
            </a:r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2000"/>
              </a:lnSpc>
              <a:tabLst>
							</a:tabLst>
            </a:pPr>
            <a:r>
              <a:rPr lang="en-US" altLang="zh-CN" sz="1704" dirty="0" smtClean="0">
                <a:solidFill>
                  <a:srgbClr val="800000"/>
                </a:solidFill>
                <a:latin typeface="Wingdings" pitchFamily="18" charset="0"/>
                <a:cs typeface="Wingdings" pitchFamily="18" charset="0"/>
              </a:rPr>
              <a:t>n</a:t>
            </a:r>
          </a:p>
        </p:txBody>
      </p:sp>
      <p:sp>
        <p:nvSpPr>
          <p:cNvPr id="2" name="TextBox 1"/>
          <p:cNvSpPr txBox="1"/>
          <p:nvPr/>
        </p:nvSpPr>
        <p:spPr>
          <a:xfrm rot="0">
            <a:off x="1955800" y="2286000"/>
            <a:ext cx="7112000" cy="40386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2800"/>
              </a:lnSpc>
              <a:tabLst>
							</a:tabLst>
            </a:pPr>
            <a:r>
              <a:rPr lang="en-US" altLang="zh-CN" sz="2807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是</a:t>
            </a:r>
            <a:r>
              <a:rPr lang="en-US" altLang="zh-CN" sz="2807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评价</a:t>
            </a:r>
            <a:r>
              <a:rPr lang="en-US" altLang="zh-CN" sz="2807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子宫肿瘤</a:t>
            </a:r>
            <a:r>
              <a:rPr lang="en-US" altLang="zh-CN" sz="2807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良</a:t>
            </a:r>
            <a:r>
              <a:rPr lang="en-US" altLang="zh-CN" sz="2807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恶性的</a:t>
            </a:r>
            <a:r>
              <a:rPr lang="en-US" altLang="zh-CN" sz="2807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最佳</a:t>
            </a:r>
            <a:r>
              <a:rPr lang="en-US" altLang="zh-CN" sz="2807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影像</a:t>
            </a:r>
            <a:r>
              <a:rPr lang="en-US" altLang="zh-CN" sz="2807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方法</a:t>
            </a:r>
            <a:r>
              <a:rPr lang="en-US" altLang="zh-CN" sz="2807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之</a:t>
            </a:r>
            <a:r>
              <a:rPr lang="en-US" altLang="zh-CN" sz="2807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一</a:t>
            </a:r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3000"/>
              </a:lnSpc>
              <a:tabLst>
							</a:tabLst>
            </a:pPr>
            <a:r>
              <a:rPr lang="en-US" altLang="zh-CN" sz="2400" dirty="0" smtClean="0">
                <a:solidFill>
                  <a:srgbClr val="66ff33"/>
                </a:solidFill>
                <a:latin typeface="Arial Narrow" pitchFamily="18" charset="0"/>
                <a:cs typeface="Arial Narrow" pitchFamily="18" charset="0"/>
              </a:rPr>
              <a:t>One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66ff33"/>
                </a:solidFill>
                <a:latin typeface="Arial Narrow" pitchFamily="18" charset="0"/>
                <a:cs typeface="Arial Narrow" pitchFamily="18" charset="0"/>
              </a:rPr>
              <a:t>of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66ff33"/>
                </a:solidFill>
                <a:latin typeface="Arial Narrow" pitchFamily="18" charset="0"/>
                <a:cs typeface="Arial Narrow" pitchFamily="18" charset="0"/>
              </a:rPr>
              <a:t>the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66ff33"/>
                </a:solidFill>
                <a:latin typeface="Arial Narrow" pitchFamily="18" charset="0"/>
                <a:cs typeface="Arial Narrow" pitchFamily="18" charset="0"/>
              </a:rPr>
              <a:t>best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66ff33"/>
                </a:solidFill>
                <a:latin typeface="Arial Narrow" pitchFamily="18" charset="0"/>
                <a:cs typeface="Arial Narrow" pitchFamily="18" charset="0"/>
              </a:rPr>
              <a:t>evaluations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66ff33"/>
                </a:solidFill>
                <a:latin typeface="Arial Narrow" pitchFamily="18" charset="0"/>
                <a:cs typeface="Arial Narrow" pitchFamily="18" charset="0"/>
              </a:rPr>
              <a:t>on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66ff33"/>
                </a:solidFill>
                <a:latin typeface="Arial Narrow" pitchFamily="18" charset="0"/>
                <a:cs typeface="Arial Narrow" pitchFamily="18" charset="0"/>
              </a:rPr>
              <a:t>uterine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66ff33"/>
                </a:solidFill>
                <a:latin typeface="Arial Narrow" pitchFamily="18" charset="0"/>
                <a:cs typeface="Arial Narrow" pitchFamily="18" charset="0"/>
              </a:rPr>
              <a:t>malignancy</a:t>
            </a:r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3600"/>
              </a:lnSpc>
              <a:tabLst>
							</a:tabLst>
            </a:pPr>
            <a:r>
              <a:rPr lang="en-US" altLang="zh-CN" sz="2807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对肿瘤</a:t>
            </a:r>
            <a:r>
              <a:rPr lang="en-US" altLang="zh-CN" sz="2807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及周</a:t>
            </a:r>
            <a:r>
              <a:rPr lang="en-US" altLang="zh-CN" sz="2807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围淋巴结转移进行客观评价</a:t>
            </a:r>
            <a:r>
              <a:rPr lang="en-US" altLang="zh-CN" sz="2807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，</a:t>
            </a:r>
            <a:r>
              <a:rPr lang="en-US" altLang="zh-CN" sz="2807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其</a:t>
            </a:r>
            <a:r>
              <a:rPr lang="en-US" altLang="zh-CN" sz="2807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特</a:t>
            </a:r>
          </a:p>
          <a:p>
            <a:pPr>
              <a:lnSpc>
                <a:spcPts val="4000"/>
              </a:lnSpc>
              <a:tabLst>
							</a:tabLst>
            </a:pPr>
            <a:r>
              <a:rPr lang="en-US" altLang="zh-CN" sz="2807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异</a:t>
            </a:r>
            <a:r>
              <a:rPr lang="en-US" altLang="zh-CN" sz="2807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性高，</a:t>
            </a:r>
            <a:r>
              <a:rPr lang="en-US" altLang="zh-CN" sz="2807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阳</a:t>
            </a:r>
            <a:r>
              <a:rPr lang="en-US" altLang="zh-CN" sz="2807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性</a:t>
            </a:r>
            <a:r>
              <a:rPr lang="en-US" altLang="zh-CN" sz="2807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预测值</a:t>
            </a:r>
            <a:r>
              <a:rPr lang="en-US" altLang="zh-CN" sz="2807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约</a:t>
            </a:r>
            <a:r>
              <a:rPr lang="en-US" altLang="zh-CN" sz="2807" dirty="0" smtClean="0">
                <a:solidFill>
                  <a:srgbClr val="ffffff"/>
                </a:solidFill>
                <a:latin typeface="Arial Narrow" pitchFamily="18" charset="0"/>
                <a:cs typeface="Arial Narrow" pitchFamily="18" charset="0"/>
              </a:rPr>
              <a:t>75%-100%</a:t>
            </a:r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3000"/>
              </a:lnSpc>
              <a:tabLst>
							</a:tabLst>
            </a:pPr>
            <a:r>
              <a:rPr lang="en-US" altLang="zh-CN" sz="2400" dirty="0" smtClean="0">
                <a:solidFill>
                  <a:srgbClr val="66ff33"/>
                </a:solidFill>
                <a:latin typeface="Arial Narrow" pitchFamily="18" charset="0"/>
                <a:cs typeface="Arial Narrow" pitchFamily="18" charset="0"/>
              </a:rPr>
              <a:t>Objective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66ff33"/>
                </a:solidFill>
                <a:latin typeface="Arial Narrow" pitchFamily="18" charset="0"/>
                <a:cs typeface="Arial Narrow" pitchFamily="18" charset="0"/>
              </a:rPr>
              <a:t>view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66ff33"/>
                </a:solidFill>
                <a:latin typeface="Arial Narrow" pitchFamily="18" charset="0"/>
                <a:cs typeface="Arial Narrow" pitchFamily="18" charset="0"/>
              </a:rPr>
              <a:t>on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66ff33"/>
                </a:solidFill>
                <a:latin typeface="Arial Narrow" pitchFamily="18" charset="0"/>
                <a:cs typeface="Arial Narrow" pitchFamily="18" charset="0"/>
              </a:rPr>
              <a:t>tumor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66ff33"/>
                </a:solidFill>
                <a:latin typeface="Arial Narrow" pitchFamily="18" charset="0"/>
                <a:cs typeface="Arial Narrow" pitchFamily="18" charset="0"/>
              </a:rPr>
              <a:t>and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66ff33"/>
                </a:solidFill>
                <a:latin typeface="Arial Narrow" pitchFamily="18" charset="0"/>
                <a:cs typeface="Arial Narrow" pitchFamily="18" charset="0"/>
              </a:rPr>
              <a:t>lymph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66ff33"/>
                </a:solidFill>
                <a:latin typeface="Arial Narrow" pitchFamily="18" charset="0"/>
                <a:cs typeface="Arial Narrow" pitchFamily="18" charset="0"/>
              </a:rPr>
              <a:t>node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66ff33"/>
                </a:solidFill>
                <a:latin typeface="Arial Narrow" pitchFamily="18" charset="0"/>
                <a:cs typeface="Arial Narrow" pitchFamily="18" charset="0"/>
              </a:rPr>
              <a:t>metastasis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66ff33"/>
                </a:solidFill>
                <a:latin typeface="Arial Narrow" pitchFamily="18" charset="0"/>
                <a:cs typeface="Arial Narrow" pitchFamily="18" charset="0"/>
              </a:rPr>
              <a:t>with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66ff33"/>
                </a:solidFill>
                <a:latin typeface="Arial Narrow" pitchFamily="18" charset="0"/>
                <a:cs typeface="Arial Narrow" pitchFamily="18" charset="0"/>
              </a:rPr>
              <a:t>75%-</a:t>
            </a:r>
          </a:p>
          <a:p>
            <a:pPr>
              <a:lnSpc>
                <a:spcPts val="3400"/>
              </a:lnSpc>
              <a:tabLst>
							</a:tabLst>
            </a:pPr>
            <a:r>
              <a:rPr lang="en-US" altLang="zh-CN" sz="2400" dirty="0" smtClean="0">
                <a:solidFill>
                  <a:srgbClr val="66ff33"/>
                </a:solidFill>
                <a:latin typeface="Arial Narrow" pitchFamily="18" charset="0"/>
                <a:cs typeface="Arial Narrow" pitchFamily="18" charset="0"/>
              </a:rPr>
              <a:t>100%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66ff33"/>
                </a:solidFill>
                <a:latin typeface="Arial Narrow" pitchFamily="18" charset="0"/>
                <a:cs typeface="Arial Narrow" pitchFamily="18" charset="0"/>
              </a:rPr>
              <a:t>positive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66ff33"/>
                </a:solidFill>
                <a:latin typeface="Arial Narrow" pitchFamily="18" charset="0"/>
                <a:cs typeface="Arial Narrow" pitchFamily="18" charset="0"/>
              </a:rPr>
              <a:t>predictive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66ff33"/>
                </a:solidFill>
                <a:latin typeface="Arial Narrow" pitchFamily="18" charset="0"/>
                <a:cs typeface="Arial Narrow" pitchFamily="18" charset="0"/>
              </a:rPr>
              <a:t>value</a:t>
            </a:r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3400"/>
              </a:lnSpc>
              <a:tabLst>
							</a:tabLst>
            </a:pPr>
            <a:r>
              <a:rPr lang="en-US" altLang="zh-CN" sz="2807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昂贵</a:t>
            </a:r>
            <a:r>
              <a:rPr lang="en-US" altLang="zh-CN" sz="2807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的</a:t>
            </a:r>
            <a:r>
              <a:rPr lang="en-US" altLang="zh-CN" sz="2807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价</a:t>
            </a:r>
            <a:r>
              <a:rPr lang="en-US" altLang="zh-CN" sz="2807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格制</a:t>
            </a:r>
            <a:r>
              <a:rPr lang="en-US" altLang="zh-CN" sz="2807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约</a:t>
            </a:r>
            <a:r>
              <a:rPr lang="en-US" altLang="zh-CN" sz="2807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了</a:t>
            </a:r>
            <a:r>
              <a:rPr lang="en-US" altLang="zh-CN" sz="2807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其</a:t>
            </a:r>
            <a:r>
              <a:rPr lang="en-US" altLang="zh-CN" sz="2807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广泛</a:t>
            </a:r>
            <a:r>
              <a:rPr lang="en-US" altLang="zh-CN" sz="2807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应用</a:t>
            </a:r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3200"/>
              </a:lnSpc>
              <a:tabLst>
							</a:tabLst>
            </a:pPr>
            <a:r>
              <a:rPr lang="en-US" altLang="zh-CN" sz="2400" dirty="0" smtClean="0">
                <a:solidFill>
                  <a:srgbClr val="66ff33"/>
                </a:solidFill>
                <a:latin typeface="Arial Narrow" pitchFamily="18" charset="0"/>
                <a:cs typeface="Arial Narrow" pitchFamily="18" charset="0"/>
              </a:rPr>
              <a:t>Application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66ff33"/>
                </a:solidFill>
                <a:latin typeface="Arial Narrow" pitchFamily="18" charset="0"/>
                <a:cs typeface="Arial Narrow" pitchFamily="18" charset="0"/>
              </a:rPr>
              <a:t>limited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66ff33"/>
                </a:solidFill>
                <a:latin typeface="Arial Narrow" pitchFamily="18" charset="0"/>
                <a:cs typeface="Arial Narrow" pitchFamily="18" charset="0"/>
              </a:rPr>
              <a:t>by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66ff33"/>
                </a:solidFill>
                <a:latin typeface="Arial Narrow" pitchFamily="18" charset="0"/>
                <a:cs typeface="Arial Narrow" pitchFamily="18" charset="0"/>
              </a:rPr>
              <a:t>expensive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66ff33"/>
                </a:solidFill>
                <a:latin typeface="Arial Narrow" pitchFamily="18" charset="0"/>
                <a:cs typeface="Arial Narrow" pitchFamily="18" charset="0"/>
              </a:rPr>
              <a:t>costing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/>
          <p:nvPr/>
        </p:nvSpPr>
        <p:spPr>
          <a:xfrm>
            <a:off x="774191" y="347979"/>
            <a:ext cx="9144000" cy="6858000"/>
          </a:xfrm>
          <a:custGeom>
            <a:avLst/>
            <a:gdLst>
              <a:gd name="connsiteX0" fmla="*/ 0 w 9144000"/>
              <a:gd name="connsiteY0" fmla="*/ 6858000 h 6858000"/>
              <a:gd name="connsiteX1" fmla="*/ 9144000 w 9144000"/>
              <a:gd name="connsiteY1" fmla="*/ 6858000 h 6858000"/>
              <a:gd name="connsiteX2" fmla="*/ 9144000 w 9144000"/>
              <a:gd name="connsiteY2" fmla="*/ 0 h 6858000"/>
              <a:gd name="connsiteX3" fmla="*/ 0 w 9144000"/>
              <a:gd name="connsiteY3" fmla="*/ 0 h 6858000"/>
              <a:gd name="connsiteX4" fmla="*/ 0 w 9144000"/>
              <a:gd name="connsiteY4" fmla="*/ 6858000 h 68580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9144000" h="6858000">
                <a:moveTo>
                  <a:pt x="0" y="6858000"/>
                </a:moveTo>
                <a:lnTo>
                  <a:pt x="9144000" y="6858000"/>
                </a:lnTo>
                <a:lnTo>
                  <a:pt x="9144000" y="0"/>
                </a:lnTo>
                <a:lnTo>
                  <a:pt x="0" y="0"/>
                </a:lnTo>
                <a:lnTo>
                  <a:pt x="0" y="6858000"/>
                </a:lnTo>
              </a:path>
            </a:pathLst>
          </a:custGeom>
          <a:solidFill>
            <a:srgbClr val="000000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027" name="Picture 3" descr="">
					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62000" y="1193800"/>
            <a:ext cx="2921000" cy="6019800"/>
          </a:xfrm>
          <a:prstGeom prst="rect">
            <a:avLst/>
          </a:prstGeom>
          <a:noFill/>
        </p:spPr>
      </p:pic>
      <p:sp>
        <p:nvSpPr>
          <p:cNvPr id="2" name="TextBox 1"/>
          <p:cNvSpPr txBox="1"/>
          <p:nvPr/>
        </p:nvSpPr>
        <p:spPr>
          <a:xfrm rot="0">
            <a:off x="1168400" y="6756400"/>
            <a:ext cx="698500" cy="1524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1200"/>
              </a:lnSpc>
              <a:tabLst>
							</a:tabLst>
            </a:pPr>
            <a:r>
              <a:rPr lang="en-US" altLang="zh-CN" sz="1392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2009-8-7</a:t>
            </a:r>
          </a:p>
        </p:txBody>
      </p:sp>
      <p:sp>
        <p:nvSpPr>
          <p:cNvPr id="2" name="TextBox 1"/>
          <p:cNvSpPr txBox="1"/>
          <p:nvPr/>
        </p:nvSpPr>
        <p:spPr>
          <a:xfrm rot="0">
            <a:off x="4648200" y="6667500"/>
            <a:ext cx="2298700" cy="3683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1200"/>
              </a:lnSpc>
              <a:tabLst>
                <a:tab pos="825500" algn="l"/>
              </a:tabLst>
            </a:pPr>
            <a:r>
              <a:rPr lang="en-US" altLang="zh-CN" sz="1392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Liaoning</a:t>
            </a:r>
            <a:r>
              <a:rPr lang="en-US" altLang="zh-CN" sz="139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392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Cancer</a:t>
            </a:r>
            <a:r>
              <a:rPr lang="en-US" altLang="zh-CN" sz="139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392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Institute</a:t>
            </a:r>
            <a:r>
              <a:rPr lang="en-US" altLang="zh-CN" sz="139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392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and</a:t>
            </a:r>
          </a:p>
          <a:p>
            <a:pPr>
              <a:lnSpc>
                <a:spcPts val="1600"/>
              </a:lnSpc>
              <a:tabLst>
                <a:tab pos="825500" algn="l"/>
              </a:tabLst>
            </a:pPr>
            <a:r>
              <a:rPr lang="en-US" altLang="zh-CN" dirty="0" smtClean="0"/>
              <a:t>	</a:t>
            </a:r>
            <a:r>
              <a:rPr lang="en-US" altLang="zh-CN" sz="1392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Hospital</a:t>
            </a:r>
          </a:p>
        </p:txBody>
      </p:sp>
      <p:sp>
        <p:nvSpPr>
          <p:cNvPr id="2" name="TextBox 1"/>
          <p:cNvSpPr txBox="1"/>
          <p:nvPr/>
        </p:nvSpPr>
        <p:spPr>
          <a:xfrm rot="0">
            <a:off x="9398000" y="6756400"/>
            <a:ext cx="190500" cy="1524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1200"/>
              </a:lnSpc>
              <a:tabLst>
							</a:tabLst>
            </a:pPr>
            <a:r>
              <a:rPr lang="en-US" altLang="zh-CN" sz="1392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16</a:t>
            </a:r>
          </a:p>
        </p:txBody>
      </p:sp>
      <p:sp>
        <p:nvSpPr>
          <p:cNvPr id="2" name="TextBox 1"/>
          <p:cNvSpPr txBox="1"/>
          <p:nvPr/>
        </p:nvSpPr>
        <p:spPr>
          <a:xfrm rot="0">
            <a:off x="1358900" y="2197100"/>
            <a:ext cx="8089900" cy="24257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5000"/>
              </a:lnSpc>
              <a:tabLst>
                <a:tab pos="749300" algn="l"/>
                <a:tab pos="2082800" algn="l"/>
              </a:tabLst>
            </a:pPr>
            <a:r>
              <a:rPr lang="en-US" altLang="zh-CN" sz="4391" b="1" dirty="0" smtClean="0">
                <a:solidFill>
                  <a:srgbClr val="ff9900"/>
                </a:solidFill>
                <a:latin typeface="Arial Narrow" pitchFamily="18" charset="0"/>
                <a:cs typeface="Arial Narrow" pitchFamily="18" charset="0"/>
              </a:rPr>
              <a:t>MRI</a:t>
            </a:r>
            <a:r>
              <a:rPr lang="en-US" altLang="zh-CN" sz="4391" b="1" dirty="0" smtClean="0">
                <a:solidFill>
                  <a:srgbClr val="ff9900"/>
                </a:solidFill>
                <a:latin typeface="Times New Roman" pitchFamily="18" charset="0"/>
                <a:cs typeface="Times New Roman" pitchFamily="18" charset="0"/>
              </a:rPr>
              <a:t>在子宫恶性肿瘤诊断上的价值</a:t>
            </a:r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3000"/>
              </a:lnSpc>
              <a:tabLst>
                <a:tab pos="749300" algn="l"/>
                <a:tab pos="2082800" algn="l"/>
              </a:tabLst>
            </a:pPr>
            <a:r>
              <a:rPr lang="en-US" altLang="zh-CN" dirty="0" smtClean="0"/>
              <a:t>	</a:t>
            </a:r>
            <a:r>
              <a:rPr lang="en-US" altLang="zh-CN" sz="3192" b="1" dirty="0" smtClean="0">
                <a:solidFill>
                  <a:srgbClr val="66ff33"/>
                </a:solidFill>
                <a:latin typeface="Times New Roman" pitchFamily="18" charset="0"/>
                <a:cs typeface="Times New Roman" pitchFamily="18" charset="0"/>
              </a:rPr>
              <a:t>Diagnostic</a:t>
            </a:r>
            <a:r>
              <a:rPr lang="en-US" altLang="zh-CN" sz="319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192" b="1" dirty="0" smtClean="0">
                <a:solidFill>
                  <a:srgbClr val="66ff33"/>
                </a:solidFill>
                <a:latin typeface="Times New Roman" pitchFamily="18" charset="0"/>
                <a:cs typeface="Times New Roman" pitchFamily="18" charset="0"/>
              </a:rPr>
              <a:t>Value</a:t>
            </a:r>
            <a:r>
              <a:rPr lang="en-US" altLang="zh-CN" sz="319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192" b="1" dirty="0" smtClean="0">
                <a:solidFill>
                  <a:srgbClr val="66ff33"/>
                </a:solidFill>
                <a:latin typeface="Times New Roman" pitchFamily="18" charset="0"/>
                <a:cs typeface="Times New Roman" pitchFamily="18" charset="0"/>
              </a:rPr>
              <a:t>of</a:t>
            </a:r>
            <a:r>
              <a:rPr lang="en-US" altLang="zh-CN" sz="319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192" b="1" dirty="0" smtClean="0">
                <a:solidFill>
                  <a:srgbClr val="66ff33"/>
                </a:solidFill>
                <a:latin typeface="Times New Roman" pitchFamily="18" charset="0"/>
                <a:cs typeface="Times New Roman" pitchFamily="18" charset="0"/>
              </a:rPr>
              <a:t>MRI</a:t>
            </a:r>
            <a:r>
              <a:rPr lang="en-US" altLang="zh-CN" sz="319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192" b="1" dirty="0" smtClean="0">
                <a:solidFill>
                  <a:srgbClr val="66ff33"/>
                </a:solidFill>
                <a:latin typeface="Times New Roman" pitchFamily="18" charset="0"/>
                <a:cs typeface="Times New Roman" pitchFamily="18" charset="0"/>
              </a:rPr>
              <a:t>in</a:t>
            </a:r>
            <a:r>
              <a:rPr lang="en-US" altLang="zh-CN" sz="319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192" b="1" dirty="0" smtClean="0">
                <a:solidFill>
                  <a:srgbClr val="66ff33"/>
                </a:solidFill>
                <a:latin typeface="Times New Roman" pitchFamily="18" charset="0"/>
                <a:cs typeface="Times New Roman" pitchFamily="18" charset="0"/>
              </a:rPr>
              <a:t>Uterine</a:t>
            </a:r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3000"/>
              </a:lnSpc>
              <a:tabLst>
                <a:tab pos="749300" algn="l"/>
                <a:tab pos="2082800" algn="l"/>
              </a:tabLst>
            </a:pPr>
            <a:r>
              <a:rPr lang="en-US" altLang="zh-CN" dirty="0" smtClean="0"/>
              <a:t>		</a:t>
            </a:r>
            <a:r>
              <a:rPr lang="en-US" altLang="zh-CN" sz="3192" b="1" dirty="0" smtClean="0">
                <a:solidFill>
                  <a:srgbClr val="66ff33"/>
                </a:solidFill>
                <a:latin typeface="Times New Roman" pitchFamily="18" charset="0"/>
                <a:cs typeface="Times New Roman" pitchFamily="18" charset="0"/>
              </a:rPr>
              <a:t>Malignant</a:t>
            </a:r>
            <a:r>
              <a:rPr lang="en-US" altLang="zh-CN" sz="319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192" b="1" dirty="0" smtClean="0">
                <a:solidFill>
                  <a:srgbClr val="66ff33"/>
                </a:solidFill>
                <a:latin typeface="Times New Roman" pitchFamily="18" charset="0"/>
                <a:cs typeface="Times New Roman" pitchFamily="18" charset="0"/>
              </a:rPr>
              <a:t>Neoplasm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/>
          <p:nvPr/>
        </p:nvSpPr>
        <p:spPr>
          <a:xfrm>
            <a:off x="774191" y="347979"/>
            <a:ext cx="9144000" cy="6858000"/>
          </a:xfrm>
          <a:custGeom>
            <a:avLst/>
            <a:gdLst>
              <a:gd name="connsiteX0" fmla="*/ 0 w 9144000"/>
              <a:gd name="connsiteY0" fmla="*/ 6858000 h 6858000"/>
              <a:gd name="connsiteX1" fmla="*/ 9144000 w 9144000"/>
              <a:gd name="connsiteY1" fmla="*/ 6858000 h 6858000"/>
              <a:gd name="connsiteX2" fmla="*/ 9144000 w 9144000"/>
              <a:gd name="connsiteY2" fmla="*/ 0 h 6858000"/>
              <a:gd name="connsiteX3" fmla="*/ 0 w 9144000"/>
              <a:gd name="connsiteY3" fmla="*/ 0 h 6858000"/>
              <a:gd name="connsiteX4" fmla="*/ 0 w 9144000"/>
              <a:gd name="connsiteY4" fmla="*/ 6858000 h 68580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9144000" h="6858000">
                <a:moveTo>
                  <a:pt x="0" y="6858000"/>
                </a:moveTo>
                <a:lnTo>
                  <a:pt x="9144000" y="6858000"/>
                </a:lnTo>
                <a:lnTo>
                  <a:pt x="9144000" y="0"/>
                </a:lnTo>
                <a:lnTo>
                  <a:pt x="0" y="0"/>
                </a:lnTo>
                <a:lnTo>
                  <a:pt x="0" y="6858000"/>
                </a:lnTo>
              </a:path>
            </a:pathLst>
          </a:custGeom>
          <a:solidFill>
            <a:srgbClr val="000000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027" name="Picture 3" descr="">
					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62000" y="1193800"/>
            <a:ext cx="2921000" cy="6019800"/>
          </a:xfrm>
          <a:prstGeom prst="rect">
            <a:avLst/>
          </a:prstGeom>
          <a:noFill/>
        </p:spPr>
      </p:pic>
      <p:sp>
        <p:nvSpPr>
          <p:cNvPr id="2" name="TextBox 1"/>
          <p:cNvSpPr txBox="1"/>
          <p:nvPr/>
        </p:nvSpPr>
        <p:spPr>
          <a:xfrm rot="0">
            <a:off x="1168400" y="6756400"/>
            <a:ext cx="698500" cy="1524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1200"/>
              </a:lnSpc>
              <a:tabLst>
							</a:tabLst>
            </a:pPr>
            <a:r>
              <a:rPr lang="en-US" altLang="zh-CN" sz="1392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2009-8-7</a:t>
            </a:r>
          </a:p>
        </p:txBody>
      </p:sp>
      <p:sp>
        <p:nvSpPr>
          <p:cNvPr id="2" name="TextBox 1"/>
          <p:cNvSpPr txBox="1"/>
          <p:nvPr/>
        </p:nvSpPr>
        <p:spPr>
          <a:xfrm rot="0">
            <a:off x="4648200" y="6667500"/>
            <a:ext cx="2298700" cy="3683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1200"/>
              </a:lnSpc>
              <a:tabLst>
                <a:tab pos="825500" algn="l"/>
              </a:tabLst>
            </a:pPr>
            <a:r>
              <a:rPr lang="en-US" altLang="zh-CN" sz="1392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Liaoning</a:t>
            </a:r>
            <a:r>
              <a:rPr lang="en-US" altLang="zh-CN" sz="139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392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Cancer</a:t>
            </a:r>
            <a:r>
              <a:rPr lang="en-US" altLang="zh-CN" sz="139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392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Institute</a:t>
            </a:r>
            <a:r>
              <a:rPr lang="en-US" altLang="zh-CN" sz="139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392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and</a:t>
            </a:r>
          </a:p>
          <a:p>
            <a:pPr>
              <a:lnSpc>
                <a:spcPts val="1600"/>
              </a:lnSpc>
              <a:tabLst>
                <a:tab pos="825500" algn="l"/>
              </a:tabLst>
            </a:pPr>
            <a:r>
              <a:rPr lang="en-US" altLang="zh-CN" dirty="0" smtClean="0"/>
              <a:t>	</a:t>
            </a:r>
            <a:r>
              <a:rPr lang="en-US" altLang="zh-CN" sz="1392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Hospital</a:t>
            </a:r>
          </a:p>
        </p:txBody>
      </p:sp>
      <p:sp>
        <p:nvSpPr>
          <p:cNvPr id="2" name="TextBox 1"/>
          <p:cNvSpPr txBox="1"/>
          <p:nvPr/>
        </p:nvSpPr>
        <p:spPr>
          <a:xfrm rot="0">
            <a:off x="9398000" y="6756400"/>
            <a:ext cx="190500" cy="1524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1200"/>
              </a:lnSpc>
              <a:tabLst>
							</a:tabLst>
            </a:pPr>
            <a:r>
              <a:rPr lang="en-US" altLang="zh-CN" sz="1392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17</a:t>
            </a:r>
          </a:p>
        </p:txBody>
      </p:sp>
      <p:sp>
        <p:nvSpPr>
          <p:cNvPr id="2" name="TextBox 1"/>
          <p:cNvSpPr txBox="1"/>
          <p:nvPr/>
        </p:nvSpPr>
        <p:spPr>
          <a:xfrm rot="0">
            <a:off x="3543300" y="774700"/>
            <a:ext cx="3581400" cy="10287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4300"/>
              </a:lnSpc>
              <a:tabLst>
                <a:tab pos="393700" algn="l"/>
              </a:tabLst>
            </a:pPr>
            <a:r>
              <a:rPr lang="en-US" altLang="zh-CN" sz="4008" b="1" dirty="0" smtClean="0">
                <a:solidFill>
                  <a:srgbClr val="ff9900"/>
                </a:solidFill>
                <a:latin typeface="Times New Roman" pitchFamily="18" charset="0"/>
                <a:cs typeface="Times New Roman" pitchFamily="18" charset="0"/>
              </a:rPr>
              <a:t>MRI</a:t>
            </a:r>
            <a:r>
              <a:rPr lang="en-US" altLang="zh-CN" sz="4008" b="1" dirty="0" smtClean="0">
                <a:solidFill>
                  <a:srgbClr val="ff9900"/>
                </a:solidFill>
                <a:latin typeface="Times New Roman" pitchFamily="18" charset="0"/>
                <a:cs typeface="Times New Roman" pitchFamily="18" charset="0"/>
              </a:rPr>
              <a:t>成像的优势</a:t>
            </a:r>
          </a:p>
          <a:p>
            <a:pPr>
              <a:lnSpc>
                <a:spcPts val="3800"/>
              </a:lnSpc>
              <a:tabLst>
                <a:tab pos="393700" algn="l"/>
              </a:tabLst>
            </a:pPr>
            <a:r>
              <a:rPr lang="en-US" altLang="zh-CN" dirty="0" smtClean="0"/>
              <a:t>	</a:t>
            </a:r>
            <a:r>
              <a:rPr lang="en-US" altLang="zh-CN" sz="3192" b="1" dirty="0" smtClean="0">
                <a:solidFill>
                  <a:srgbClr val="66ff33"/>
                </a:solidFill>
                <a:latin typeface="Arial Narrow" pitchFamily="18" charset="0"/>
                <a:cs typeface="Arial Narrow" pitchFamily="18" charset="0"/>
              </a:rPr>
              <a:t>Advantage</a:t>
            </a:r>
            <a:r>
              <a:rPr lang="en-US" altLang="zh-CN" sz="319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192" b="1" dirty="0" smtClean="0">
                <a:solidFill>
                  <a:srgbClr val="66ff33"/>
                </a:solidFill>
                <a:latin typeface="Arial Narrow" pitchFamily="18" charset="0"/>
                <a:cs typeface="Arial Narrow" pitchFamily="18" charset="0"/>
              </a:rPr>
              <a:t>of</a:t>
            </a:r>
            <a:r>
              <a:rPr lang="en-US" altLang="zh-CN" sz="319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192" b="1" dirty="0" smtClean="0">
                <a:solidFill>
                  <a:srgbClr val="66ff33"/>
                </a:solidFill>
                <a:latin typeface="Arial Narrow" pitchFamily="18" charset="0"/>
                <a:cs typeface="Arial Narrow" pitchFamily="18" charset="0"/>
              </a:rPr>
              <a:t>MRI</a:t>
            </a:r>
          </a:p>
        </p:txBody>
      </p:sp>
      <p:sp>
        <p:nvSpPr>
          <p:cNvPr id="2" name="TextBox 1"/>
          <p:cNvSpPr txBox="1"/>
          <p:nvPr/>
        </p:nvSpPr>
        <p:spPr>
          <a:xfrm rot="0">
            <a:off x="1765300" y="2387600"/>
            <a:ext cx="177800" cy="28575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2200"/>
              </a:lnSpc>
              <a:tabLst>
							</a:tabLst>
            </a:pPr>
            <a:r>
              <a:rPr lang="en-US" altLang="zh-CN" sz="1992" dirty="0" smtClean="0">
                <a:solidFill>
                  <a:srgbClr val="800000"/>
                </a:solidFill>
                <a:latin typeface="Wingdings" pitchFamily="18" charset="0"/>
                <a:cs typeface="Wingdings" pitchFamily="18" charset="0"/>
              </a:rPr>
              <a:t>n</a:t>
            </a:r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2700"/>
              </a:lnSpc>
              <a:tabLst>
							</a:tabLst>
            </a:pPr>
            <a:r>
              <a:rPr lang="en-US" altLang="zh-CN" sz="1992" dirty="0" smtClean="0">
                <a:solidFill>
                  <a:srgbClr val="800000"/>
                </a:solidFill>
                <a:latin typeface="Wingdings" pitchFamily="18" charset="0"/>
                <a:cs typeface="Wingdings" pitchFamily="18" charset="0"/>
              </a:rPr>
              <a:t>n</a:t>
            </a:r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2700"/>
              </a:lnSpc>
              <a:tabLst>
							</a:tabLst>
            </a:pPr>
            <a:r>
              <a:rPr lang="en-US" altLang="zh-CN" sz="1992" dirty="0" smtClean="0">
                <a:solidFill>
                  <a:srgbClr val="800000"/>
                </a:solidFill>
                <a:latin typeface="Wingdings" pitchFamily="18" charset="0"/>
                <a:cs typeface="Wingdings" pitchFamily="18" charset="0"/>
              </a:rPr>
              <a:t>n</a:t>
            </a:r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2800"/>
              </a:lnSpc>
              <a:tabLst>
							</a:tabLst>
            </a:pPr>
            <a:r>
              <a:rPr lang="en-US" altLang="zh-CN" sz="1992" dirty="0" smtClean="0">
                <a:solidFill>
                  <a:srgbClr val="800000"/>
                </a:solidFill>
                <a:latin typeface="Wingdings" pitchFamily="18" charset="0"/>
                <a:cs typeface="Wingdings" pitchFamily="18" charset="0"/>
              </a:rPr>
              <a:t>n</a:t>
            </a:r>
          </a:p>
        </p:txBody>
      </p:sp>
      <p:sp>
        <p:nvSpPr>
          <p:cNvPr id="2" name="TextBox 1"/>
          <p:cNvSpPr txBox="1"/>
          <p:nvPr/>
        </p:nvSpPr>
        <p:spPr>
          <a:xfrm rot="0">
            <a:off x="2108200" y="2349500"/>
            <a:ext cx="6921500" cy="40894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2800"/>
              </a:lnSpc>
              <a:tabLst>
                <a:tab pos="63500" algn="l"/>
              </a:tabLst>
            </a:pPr>
            <a:r>
              <a:rPr lang="en-US" altLang="zh-CN" sz="2807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无</a:t>
            </a:r>
            <a:r>
              <a:rPr lang="en-US" altLang="zh-CN" sz="2807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损伤</a:t>
            </a:r>
            <a:r>
              <a:rPr lang="en-US" altLang="zh-CN" sz="2807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和</a:t>
            </a:r>
            <a:r>
              <a:rPr lang="en-US" altLang="zh-CN" sz="2807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辐射</a:t>
            </a:r>
            <a:r>
              <a:rPr lang="en-US" altLang="zh-CN" sz="2807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性</a:t>
            </a:r>
          </a:p>
          <a:p>
            <a:pPr>
              <a:lnSpc>
                <a:spcPts val="3400"/>
              </a:lnSpc>
              <a:tabLst>
                <a:tab pos="63500" algn="l"/>
              </a:tabLst>
            </a:pPr>
            <a:r>
              <a:rPr lang="en-US" altLang="zh-CN" dirty="0" smtClean="0"/>
              <a:t>	</a:t>
            </a:r>
            <a:r>
              <a:rPr lang="en-US" altLang="zh-CN" sz="2400" dirty="0" smtClean="0">
                <a:solidFill>
                  <a:srgbClr val="66ff33"/>
                </a:solidFill>
                <a:latin typeface="Arial Narrow" pitchFamily="18" charset="0"/>
                <a:cs typeface="Arial Narrow" pitchFamily="18" charset="0"/>
              </a:rPr>
              <a:t>No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66ff33"/>
                </a:solidFill>
                <a:latin typeface="Arial Narrow" pitchFamily="18" charset="0"/>
                <a:cs typeface="Arial Narrow" pitchFamily="18" charset="0"/>
              </a:rPr>
              <a:t>injury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66ff33"/>
                </a:solidFill>
                <a:latin typeface="Arial Narrow" pitchFamily="18" charset="0"/>
                <a:cs typeface="Arial Narrow" pitchFamily="18" charset="0"/>
              </a:rPr>
              <a:t>and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66ff33"/>
                </a:solidFill>
                <a:latin typeface="Arial Narrow" pitchFamily="18" charset="0"/>
                <a:cs typeface="Arial Narrow" pitchFamily="18" charset="0"/>
              </a:rPr>
              <a:t>radiation</a:t>
            </a:r>
          </a:p>
          <a:p>
            <a:pPr>
              <a:lnSpc>
                <a:spcPts val="3200"/>
              </a:lnSpc>
              <a:tabLst>
                <a:tab pos="63500" algn="l"/>
              </a:tabLst>
            </a:pPr>
            <a:r>
              <a:rPr lang="en-US" altLang="zh-CN" sz="2807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高的</a:t>
            </a:r>
            <a:r>
              <a:rPr lang="en-US" altLang="zh-CN" sz="2807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软组织</a:t>
            </a:r>
            <a:r>
              <a:rPr lang="en-US" altLang="zh-CN" sz="2807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分</a:t>
            </a:r>
            <a:r>
              <a:rPr lang="en-US" altLang="zh-CN" sz="2807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辨力</a:t>
            </a:r>
            <a:r>
              <a:rPr lang="en-US" altLang="zh-CN" sz="2807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和</a:t>
            </a:r>
            <a:r>
              <a:rPr lang="en-US" altLang="zh-CN" sz="2807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极</a:t>
            </a:r>
            <a:r>
              <a:rPr lang="en-US" altLang="zh-CN" sz="2807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高的</a:t>
            </a:r>
            <a:r>
              <a:rPr lang="en-US" altLang="zh-CN" sz="2807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敏</a:t>
            </a:r>
            <a:r>
              <a:rPr lang="en-US" altLang="zh-CN" sz="2807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感</a:t>
            </a:r>
            <a:r>
              <a:rPr lang="en-US" altLang="zh-CN" sz="2807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度</a:t>
            </a:r>
          </a:p>
          <a:p>
            <a:pPr>
              <a:lnSpc>
                <a:spcPts val="3400"/>
              </a:lnSpc>
              <a:tabLst>
                <a:tab pos="63500" algn="l"/>
              </a:tabLst>
            </a:pPr>
            <a:r>
              <a:rPr lang="en-US" altLang="zh-CN" dirty="0" smtClean="0"/>
              <a:t>	</a:t>
            </a:r>
            <a:r>
              <a:rPr lang="en-US" altLang="zh-CN" sz="2400" dirty="0" smtClean="0">
                <a:solidFill>
                  <a:srgbClr val="66ff33"/>
                </a:solidFill>
                <a:latin typeface="Arial Narrow" pitchFamily="18" charset="0"/>
                <a:cs typeface="Arial Narrow" pitchFamily="18" charset="0"/>
              </a:rPr>
              <a:t>High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66ff33"/>
                </a:solidFill>
                <a:latin typeface="Arial Narrow" pitchFamily="18" charset="0"/>
                <a:cs typeface="Arial Narrow" pitchFamily="18" charset="0"/>
              </a:rPr>
              <a:t>soft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66ff33"/>
                </a:solidFill>
                <a:latin typeface="Arial Narrow" pitchFamily="18" charset="0"/>
                <a:cs typeface="Arial Narrow" pitchFamily="18" charset="0"/>
              </a:rPr>
              <a:t>tissue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66ff33"/>
                </a:solidFill>
                <a:latin typeface="Arial Narrow" pitchFamily="18" charset="0"/>
                <a:cs typeface="Arial Narrow" pitchFamily="18" charset="0"/>
              </a:rPr>
              <a:t>resolution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66ff33"/>
                </a:solidFill>
                <a:latin typeface="Arial Narrow" pitchFamily="18" charset="0"/>
                <a:cs typeface="Arial Narrow" pitchFamily="18" charset="0"/>
              </a:rPr>
              <a:t>and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66ff33"/>
                </a:solidFill>
                <a:latin typeface="Arial Narrow" pitchFamily="18" charset="0"/>
                <a:cs typeface="Arial Narrow" pitchFamily="18" charset="0"/>
              </a:rPr>
              <a:t>sensitivity</a:t>
            </a:r>
          </a:p>
          <a:p>
            <a:pPr>
              <a:lnSpc>
                <a:spcPts val="3400"/>
              </a:lnSpc>
              <a:tabLst>
                <a:tab pos="63500" algn="l"/>
              </a:tabLst>
            </a:pPr>
            <a:r>
              <a:rPr lang="en-US" altLang="zh-CN" sz="2807" dirty="0" smtClean="0">
                <a:solidFill>
                  <a:srgbClr val="ffffff"/>
                </a:solidFill>
                <a:latin typeface="Arial Narrow" pitchFamily="18" charset="0"/>
                <a:cs typeface="Arial Narrow" pitchFamily="18" charset="0"/>
              </a:rPr>
              <a:t>MRI</a:t>
            </a:r>
            <a:r>
              <a:rPr lang="en-US" altLang="zh-CN" sz="2807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三</a:t>
            </a:r>
            <a:r>
              <a:rPr lang="en-US" altLang="zh-CN" sz="2807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维成</a:t>
            </a:r>
            <a:r>
              <a:rPr lang="en-US" altLang="zh-CN" sz="2807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像</a:t>
            </a:r>
            <a:r>
              <a:rPr lang="en-US" altLang="zh-CN" sz="2807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使</a:t>
            </a:r>
            <a:r>
              <a:rPr lang="en-US" altLang="zh-CN" sz="2807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病</a:t>
            </a:r>
            <a:r>
              <a:rPr lang="en-US" altLang="zh-CN" sz="2807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灶</a:t>
            </a:r>
            <a:r>
              <a:rPr lang="en-US" altLang="zh-CN" sz="2807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定</a:t>
            </a:r>
            <a:r>
              <a:rPr lang="en-US" altLang="zh-CN" sz="2807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位</a:t>
            </a:r>
            <a:r>
              <a:rPr lang="en-US" altLang="zh-CN" sz="2807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更</a:t>
            </a:r>
            <a:r>
              <a:rPr lang="en-US" altLang="zh-CN" sz="2807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准确</a:t>
            </a:r>
          </a:p>
          <a:p>
            <a:pPr>
              <a:lnSpc>
                <a:spcPts val="3200"/>
              </a:lnSpc>
              <a:tabLst>
                <a:tab pos="63500" algn="l"/>
              </a:tabLst>
            </a:pPr>
            <a:r>
              <a:rPr lang="en-US" altLang="zh-CN" dirty="0" smtClean="0"/>
              <a:t>	</a:t>
            </a:r>
            <a:r>
              <a:rPr lang="en-US" altLang="zh-CN" sz="2400" dirty="0" smtClean="0">
                <a:solidFill>
                  <a:srgbClr val="66ff33"/>
                </a:solidFill>
                <a:latin typeface="Arial Narrow" pitchFamily="18" charset="0"/>
                <a:cs typeface="Arial Narrow" pitchFamily="18" charset="0"/>
              </a:rPr>
              <a:t>3D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66ff33"/>
                </a:solidFill>
                <a:latin typeface="Arial Narrow" pitchFamily="18" charset="0"/>
                <a:cs typeface="Arial Narrow" pitchFamily="18" charset="0"/>
              </a:rPr>
              <a:t>images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66ff33"/>
                </a:solidFill>
                <a:latin typeface="Arial Narrow" pitchFamily="18" charset="0"/>
                <a:cs typeface="Arial Narrow" pitchFamily="18" charset="0"/>
              </a:rPr>
              <a:t>with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66ff33"/>
                </a:solidFill>
                <a:latin typeface="Arial Narrow" pitchFamily="18" charset="0"/>
                <a:cs typeface="Arial Narrow" pitchFamily="18" charset="0"/>
              </a:rPr>
              <a:t>high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66ff33"/>
                </a:solidFill>
                <a:latin typeface="Arial Narrow" pitchFamily="18" charset="0"/>
                <a:cs typeface="Arial Narrow" pitchFamily="18" charset="0"/>
              </a:rPr>
              <a:t>accuracy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66ff33"/>
                </a:solidFill>
                <a:latin typeface="Arial Narrow" pitchFamily="18" charset="0"/>
                <a:cs typeface="Arial Narrow" pitchFamily="18" charset="0"/>
              </a:rPr>
              <a:t>in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66ff33"/>
                </a:solidFill>
                <a:latin typeface="Arial Narrow" pitchFamily="18" charset="0"/>
                <a:cs typeface="Arial Narrow" pitchFamily="18" charset="0"/>
              </a:rPr>
              <a:t>lesions</a:t>
            </a:r>
          </a:p>
          <a:p>
            <a:pPr>
              <a:lnSpc>
                <a:spcPts val="3300"/>
              </a:lnSpc>
              <a:tabLst>
                <a:tab pos="63500" algn="l"/>
              </a:tabLst>
            </a:pPr>
            <a:r>
              <a:rPr lang="en-US" altLang="zh-CN" sz="2807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检</a:t>
            </a:r>
            <a:r>
              <a:rPr lang="en-US" altLang="zh-CN" sz="2807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出</a:t>
            </a:r>
            <a:r>
              <a:rPr lang="en-US" altLang="zh-CN" sz="2807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子宫多</a:t>
            </a:r>
            <a:r>
              <a:rPr lang="en-US" altLang="zh-CN" sz="2807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灶</a:t>
            </a:r>
            <a:r>
              <a:rPr lang="en-US" altLang="zh-CN" sz="2807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性病</a:t>
            </a:r>
            <a:r>
              <a:rPr lang="en-US" altLang="zh-CN" sz="2807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变以</a:t>
            </a:r>
            <a:r>
              <a:rPr lang="en-US" altLang="zh-CN" sz="2807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及</a:t>
            </a:r>
            <a:r>
              <a:rPr lang="en-US" altLang="zh-CN" sz="2807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评价侵犯</a:t>
            </a:r>
            <a:r>
              <a:rPr lang="en-US" altLang="zh-CN" sz="2807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的</a:t>
            </a:r>
            <a:r>
              <a:rPr lang="en-US" altLang="zh-CN" sz="2807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范围</a:t>
            </a:r>
            <a:r>
              <a:rPr lang="en-US" altLang="zh-CN" sz="2807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、</a:t>
            </a:r>
          </a:p>
          <a:p>
            <a:pPr>
              <a:lnSpc>
                <a:spcPts val="3300"/>
              </a:lnSpc>
              <a:tabLst>
                <a:tab pos="63500" algn="l"/>
              </a:tabLst>
            </a:pPr>
            <a:r>
              <a:rPr lang="en-US" altLang="zh-CN" sz="2807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周</a:t>
            </a:r>
            <a:r>
              <a:rPr lang="en-US" altLang="zh-CN" sz="2807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围淋巴结转移</a:t>
            </a:r>
            <a:r>
              <a:rPr lang="en-US" altLang="zh-CN" sz="2807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区域</a:t>
            </a:r>
            <a:r>
              <a:rPr lang="en-US" altLang="zh-CN" sz="2807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有</a:t>
            </a:r>
            <a:r>
              <a:rPr lang="en-US" altLang="zh-CN" sz="2807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明显价值</a:t>
            </a:r>
          </a:p>
          <a:p>
            <a:pPr>
              <a:lnSpc>
                <a:spcPts val="2900"/>
              </a:lnSpc>
              <a:tabLst>
                <a:tab pos="63500" algn="l"/>
              </a:tabLst>
            </a:pPr>
            <a:r>
              <a:rPr lang="en-US" altLang="zh-CN" sz="2400" dirty="0" smtClean="0">
                <a:solidFill>
                  <a:srgbClr val="66ff33"/>
                </a:solidFill>
                <a:latin typeface="Arial Narrow" pitchFamily="18" charset="0"/>
                <a:cs typeface="Arial Narrow" pitchFamily="18" charset="0"/>
              </a:rPr>
              <a:t>Identifying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66ff33"/>
                </a:solidFill>
                <a:latin typeface="Arial Narrow" pitchFamily="18" charset="0"/>
                <a:cs typeface="Arial Narrow" pitchFamily="18" charset="0"/>
              </a:rPr>
              <a:t>multiple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66ff33"/>
                </a:solidFill>
                <a:latin typeface="Arial Narrow" pitchFamily="18" charset="0"/>
                <a:cs typeface="Arial Narrow" pitchFamily="18" charset="0"/>
              </a:rPr>
              <a:t>lesions,invasive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66ff33"/>
                </a:solidFill>
                <a:latin typeface="Arial Narrow" pitchFamily="18" charset="0"/>
                <a:cs typeface="Arial Narrow" pitchFamily="18" charset="0"/>
              </a:rPr>
              <a:t>extending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66ff33"/>
                </a:solidFill>
                <a:latin typeface="Arial Narrow" pitchFamily="18" charset="0"/>
                <a:cs typeface="Arial Narrow" pitchFamily="18" charset="0"/>
              </a:rPr>
              <a:t>and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66ff33"/>
                </a:solidFill>
                <a:latin typeface="Arial Narrow" pitchFamily="18" charset="0"/>
                <a:cs typeface="Arial Narrow" pitchFamily="18" charset="0"/>
              </a:rPr>
              <a:t>lymph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66ff33"/>
                </a:solidFill>
                <a:latin typeface="Arial Narrow" pitchFamily="18" charset="0"/>
                <a:cs typeface="Arial Narrow" pitchFamily="18" charset="0"/>
              </a:rPr>
              <a:t>node</a:t>
            </a:r>
          </a:p>
          <a:p>
            <a:pPr>
              <a:lnSpc>
                <a:spcPts val="2800"/>
              </a:lnSpc>
              <a:tabLst>
                <a:tab pos="63500" algn="l"/>
              </a:tabLst>
            </a:pPr>
            <a:r>
              <a:rPr lang="en-US" altLang="zh-CN" sz="2400" dirty="0" smtClean="0">
                <a:solidFill>
                  <a:srgbClr val="66ff33"/>
                </a:solidFill>
                <a:latin typeface="Arial Narrow" pitchFamily="18" charset="0"/>
                <a:cs typeface="Arial Narrow" pitchFamily="18" charset="0"/>
              </a:rPr>
              <a:t>metastasis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/>
          <p:nvPr/>
        </p:nvSpPr>
        <p:spPr>
          <a:xfrm>
            <a:off x="774191" y="347979"/>
            <a:ext cx="9144000" cy="6858000"/>
          </a:xfrm>
          <a:custGeom>
            <a:avLst/>
            <a:gdLst>
              <a:gd name="connsiteX0" fmla="*/ 0 w 9144000"/>
              <a:gd name="connsiteY0" fmla="*/ 6858000 h 6858000"/>
              <a:gd name="connsiteX1" fmla="*/ 9144000 w 9144000"/>
              <a:gd name="connsiteY1" fmla="*/ 6858000 h 6858000"/>
              <a:gd name="connsiteX2" fmla="*/ 9144000 w 9144000"/>
              <a:gd name="connsiteY2" fmla="*/ 0 h 6858000"/>
              <a:gd name="connsiteX3" fmla="*/ 0 w 9144000"/>
              <a:gd name="connsiteY3" fmla="*/ 0 h 6858000"/>
              <a:gd name="connsiteX4" fmla="*/ 0 w 9144000"/>
              <a:gd name="connsiteY4" fmla="*/ 6858000 h 68580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9144000" h="6858000">
                <a:moveTo>
                  <a:pt x="0" y="6858000"/>
                </a:moveTo>
                <a:lnTo>
                  <a:pt x="9144000" y="6858000"/>
                </a:lnTo>
                <a:lnTo>
                  <a:pt x="9144000" y="0"/>
                </a:lnTo>
                <a:lnTo>
                  <a:pt x="0" y="0"/>
                </a:lnTo>
                <a:lnTo>
                  <a:pt x="0" y="6858000"/>
                </a:lnTo>
              </a:path>
            </a:pathLst>
          </a:custGeom>
          <a:solidFill>
            <a:srgbClr val="000000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027" name="Picture 3" descr="">
					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62000" y="1193800"/>
            <a:ext cx="2921000" cy="6019800"/>
          </a:xfrm>
          <a:prstGeom prst="rect">
            <a:avLst/>
          </a:prstGeom>
          <a:noFill/>
        </p:spPr>
      </p:pic>
      <p:sp>
        <p:nvSpPr>
          <p:cNvPr id="2" name="TextBox 1"/>
          <p:cNvSpPr txBox="1"/>
          <p:nvPr/>
        </p:nvSpPr>
        <p:spPr>
          <a:xfrm rot="0">
            <a:off x="1168400" y="6756400"/>
            <a:ext cx="698500" cy="1524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1200"/>
              </a:lnSpc>
              <a:tabLst>
							</a:tabLst>
            </a:pPr>
            <a:r>
              <a:rPr lang="en-US" altLang="zh-CN" sz="1392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2009-8-7</a:t>
            </a:r>
          </a:p>
        </p:txBody>
      </p:sp>
      <p:sp>
        <p:nvSpPr>
          <p:cNvPr id="2" name="TextBox 1"/>
          <p:cNvSpPr txBox="1"/>
          <p:nvPr/>
        </p:nvSpPr>
        <p:spPr>
          <a:xfrm rot="0">
            <a:off x="4648200" y="6667500"/>
            <a:ext cx="2298700" cy="3683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1200"/>
              </a:lnSpc>
              <a:tabLst>
                <a:tab pos="825500" algn="l"/>
              </a:tabLst>
            </a:pPr>
            <a:r>
              <a:rPr lang="en-US" altLang="zh-CN" sz="1392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Liaoning</a:t>
            </a:r>
            <a:r>
              <a:rPr lang="en-US" altLang="zh-CN" sz="139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392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Cancer</a:t>
            </a:r>
            <a:r>
              <a:rPr lang="en-US" altLang="zh-CN" sz="139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392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Institute</a:t>
            </a:r>
            <a:r>
              <a:rPr lang="en-US" altLang="zh-CN" sz="139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392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and</a:t>
            </a:r>
          </a:p>
          <a:p>
            <a:pPr>
              <a:lnSpc>
                <a:spcPts val="1600"/>
              </a:lnSpc>
              <a:tabLst>
                <a:tab pos="825500" algn="l"/>
              </a:tabLst>
            </a:pPr>
            <a:r>
              <a:rPr lang="en-US" altLang="zh-CN" dirty="0" smtClean="0"/>
              <a:t>	</a:t>
            </a:r>
            <a:r>
              <a:rPr lang="en-US" altLang="zh-CN" sz="1392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Hospital</a:t>
            </a:r>
          </a:p>
        </p:txBody>
      </p:sp>
      <p:sp>
        <p:nvSpPr>
          <p:cNvPr id="2" name="TextBox 1"/>
          <p:cNvSpPr txBox="1"/>
          <p:nvPr/>
        </p:nvSpPr>
        <p:spPr>
          <a:xfrm rot="0">
            <a:off x="9398000" y="6756400"/>
            <a:ext cx="190500" cy="1524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1200"/>
              </a:lnSpc>
              <a:tabLst>
							</a:tabLst>
            </a:pPr>
            <a:r>
              <a:rPr lang="en-US" altLang="zh-CN" sz="1392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18</a:t>
            </a:r>
          </a:p>
        </p:txBody>
      </p:sp>
      <p:sp>
        <p:nvSpPr>
          <p:cNvPr id="2" name="TextBox 1"/>
          <p:cNvSpPr txBox="1"/>
          <p:nvPr/>
        </p:nvSpPr>
        <p:spPr>
          <a:xfrm rot="0">
            <a:off x="1257300" y="2362200"/>
            <a:ext cx="152400" cy="15367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1800"/>
              </a:lnSpc>
              <a:tabLst>
							</a:tabLst>
            </a:pPr>
            <a:r>
              <a:rPr lang="en-US" altLang="zh-CN" sz="1704" dirty="0" smtClean="0">
                <a:solidFill>
                  <a:srgbClr val="800000"/>
                </a:solidFill>
                <a:latin typeface="Wingdings" pitchFamily="18" charset="0"/>
                <a:cs typeface="Wingdings" pitchFamily="18" charset="0"/>
              </a:rPr>
              <a:t>n</a:t>
            </a:r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2200"/>
              </a:lnSpc>
              <a:tabLst>
							</a:tabLst>
            </a:pPr>
            <a:r>
              <a:rPr lang="en-US" altLang="zh-CN" sz="1704" dirty="0" smtClean="0">
                <a:solidFill>
                  <a:srgbClr val="800000"/>
                </a:solidFill>
                <a:latin typeface="Wingdings" pitchFamily="18" charset="0"/>
                <a:cs typeface="Wingdings" pitchFamily="18" charset="0"/>
              </a:rPr>
              <a:t>n</a:t>
            </a:r>
          </a:p>
        </p:txBody>
      </p:sp>
      <p:sp>
        <p:nvSpPr>
          <p:cNvPr id="2" name="TextBox 1"/>
          <p:cNvSpPr txBox="1"/>
          <p:nvPr/>
        </p:nvSpPr>
        <p:spPr>
          <a:xfrm rot="0">
            <a:off x="1600200" y="2247900"/>
            <a:ext cx="7543800" cy="20955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3100"/>
              </a:lnSpc>
              <a:tabLst>
							</a:tabLst>
            </a:pPr>
            <a:r>
              <a:rPr lang="en-US" altLang="zh-CN" sz="2807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动态</a:t>
            </a:r>
            <a:r>
              <a:rPr lang="en-US" altLang="zh-CN" sz="2807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增</a:t>
            </a:r>
            <a:r>
              <a:rPr lang="en-US" altLang="zh-CN" sz="2807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强</a:t>
            </a:r>
            <a:r>
              <a:rPr lang="en-US" altLang="zh-CN" sz="2807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检查</a:t>
            </a:r>
            <a:r>
              <a:rPr lang="en-US" altLang="zh-CN" sz="2807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可</a:t>
            </a:r>
            <a:r>
              <a:rPr lang="en-US" altLang="zh-CN" sz="2807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了解</a:t>
            </a:r>
            <a:r>
              <a:rPr lang="en-US" altLang="zh-CN" sz="2807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病</a:t>
            </a:r>
            <a:r>
              <a:rPr lang="en-US" altLang="zh-CN" sz="2807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变</a:t>
            </a:r>
            <a:r>
              <a:rPr lang="en-US" altLang="zh-CN" sz="2807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的</a:t>
            </a:r>
            <a:r>
              <a:rPr lang="en-US" altLang="zh-CN" sz="2807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血流灌注情况</a:t>
            </a:r>
            <a:r>
              <a:rPr lang="en-US" altLang="zh-CN" sz="2807" dirty="0" smtClean="0">
                <a:solidFill>
                  <a:srgbClr val="ffffff"/>
                </a:solidFill>
                <a:latin typeface="Arial Narrow" pitchFamily="18" charset="0"/>
                <a:cs typeface="Arial Narrow" pitchFamily="18" charset="0"/>
              </a:rPr>
              <a:t>,</a:t>
            </a:r>
            <a:r>
              <a:rPr lang="en-US" altLang="zh-CN" sz="2807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有</a:t>
            </a:r>
            <a:r>
              <a:rPr lang="en-US" altLang="zh-CN" sz="2807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助</a:t>
            </a:r>
            <a:r>
              <a:rPr lang="en-US" altLang="zh-CN" sz="2807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于</a:t>
            </a:r>
          </a:p>
          <a:p>
            <a:pPr>
              <a:lnSpc>
                <a:spcPts val="3300"/>
              </a:lnSpc>
              <a:tabLst>
							</a:tabLst>
            </a:pPr>
            <a:r>
              <a:rPr lang="en-US" altLang="zh-CN" sz="2807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病</a:t>
            </a:r>
            <a:r>
              <a:rPr lang="en-US" altLang="zh-CN" sz="2807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变</a:t>
            </a:r>
            <a:r>
              <a:rPr lang="en-US" altLang="zh-CN" sz="2807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性</a:t>
            </a:r>
            <a:r>
              <a:rPr lang="en-US" altLang="zh-CN" sz="2807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质</a:t>
            </a:r>
            <a:r>
              <a:rPr lang="en-US" altLang="zh-CN" sz="2807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的</a:t>
            </a:r>
            <a:r>
              <a:rPr lang="en-US" altLang="zh-CN" sz="2807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评价</a:t>
            </a:r>
          </a:p>
          <a:p>
            <a:pPr>
              <a:lnSpc>
                <a:spcPts val="3300"/>
              </a:lnSpc>
              <a:tabLst>
							</a:tabLst>
            </a:pPr>
            <a:r>
              <a:rPr lang="en-US" altLang="zh-CN" sz="2400" dirty="0" smtClean="0">
                <a:solidFill>
                  <a:srgbClr val="66ff33"/>
                </a:solidFill>
                <a:latin typeface="Arial Narrow" pitchFamily="18" charset="0"/>
                <a:cs typeface="Arial Narrow" pitchFamily="18" charset="0"/>
              </a:rPr>
              <a:t>Exploring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66ff33"/>
                </a:solidFill>
                <a:latin typeface="Arial Narrow" pitchFamily="18" charset="0"/>
                <a:cs typeface="Arial Narrow" pitchFamily="18" charset="0"/>
              </a:rPr>
              <a:t>perfusion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66ff33"/>
                </a:solidFill>
                <a:latin typeface="Arial Narrow" pitchFamily="18" charset="0"/>
                <a:cs typeface="Arial Narrow" pitchFamily="18" charset="0"/>
              </a:rPr>
              <a:t>&amp;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66ff33"/>
                </a:solidFill>
                <a:latin typeface="Arial Narrow" pitchFamily="18" charset="0"/>
                <a:cs typeface="Arial Narrow" pitchFamily="18" charset="0"/>
              </a:rPr>
              <a:t>evaluation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66ff33"/>
                </a:solidFill>
                <a:latin typeface="Arial Narrow" pitchFamily="18" charset="0"/>
                <a:cs typeface="Arial Narrow" pitchFamily="18" charset="0"/>
              </a:rPr>
              <a:t>of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66ff33"/>
                </a:solidFill>
                <a:latin typeface="Arial Narrow" pitchFamily="18" charset="0"/>
                <a:cs typeface="Arial Narrow" pitchFamily="18" charset="0"/>
              </a:rPr>
              <a:t>tumors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66ff33"/>
                </a:solidFill>
                <a:latin typeface="Arial Narrow" pitchFamily="18" charset="0"/>
                <a:cs typeface="Arial Narrow" pitchFamily="18" charset="0"/>
              </a:rPr>
              <a:t>by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66ff33"/>
                </a:solidFill>
                <a:latin typeface="Arial Narrow" pitchFamily="18" charset="0"/>
                <a:cs typeface="Arial Narrow" pitchFamily="18" charset="0"/>
              </a:rPr>
              <a:t>DCT</a:t>
            </a:r>
          </a:p>
          <a:p>
            <a:pPr>
              <a:lnSpc>
                <a:spcPts val="3300"/>
              </a:lnSpc>
              <a:tabLst>
							</a:tabLst>
            </a:pPr>
            <a:r>
              <a:rPr lang="en-US" altLang="zh-CN" sz="2807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为准确</a:t>
            </a:r>
            <a:r>
              <a:rPr lang="en-US" altLang="zh-CN" sz="2807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分</a:t>
            </a:r>
            <a:r>
              <a:rPr lang="en-US" altLang="zh-CN" sz="2807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期和</a:t>
            </a:r>
            <a:r>
              <a:rPr lang="en-US" altLang="zh-CN" sz="2807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临床</a:t>
            </a:r>
            <a:r>
              <a:rPr lang="en-US" altLang="zh-CN" sz="2807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治疗方案</a:t>
            </a:r>
            <a:r>
              <a:rPr lang="en-US" altLang="zh-CN" sz="2807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的</a:t>
            </a:r>
            <a:r>
              <a:rPr lang="en-US" altLang="zh-CN" sz="2807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制</a:t>
            </a:r>
            <a:r>
              <a:rPr lang="en-US" altLang="zh-CN" sz="2807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定提供可</a:t>
            </a:r>
            <a:r>
              <a:rPr lang="en-US" altLang="zh-CN" sz="2807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靠</a:t>
            </a:r>
            <a:r>
              <a:rPr lang="en-US" altLang="zh-CN" sz="2807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依据</a:t>
            </a:r>
          </a:p>
          <a:p>
            <a:pPr>
              <a:lnSpc>
                <a:spcPts val="3300"/>
              </a:lnSpc>
              <a:tabLst>
							</a:tabLst>
            </a:pPr>
            <a:r>
              <a:rPr lang="en-US" altLang="zh-CN" sz="2400" dirty="0" smtClean="0">
                <a:solidFill>
                  <a:srgbClr val="66ff33"/>
                </a:solidFill>
                <a:latin typeface="Arial Narrow" pitchFamily="18" charset="0"/>
                <a:cs typeface="Arial Narrow" pitchFamily="18" charset="0"/>
              </a:rPr>
              <a:t>Providing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66ff33"/>
                </a:solidFill>
                <a:latin typeface="Arial Narrow" pitchFamily="18" charset="0"/>
                <a:cs typeface="Arial Narrow" pitchFamily="18" charset="0"/>
              </a:rPr>
              <a:t>accurate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66ff33"/>
                </a:solidFill>
                <a:latin typeface="Arial Narrow" pitchFamily="18" charset="0"/>
                <a:cs typeface="Arial Narrow" pitchFamily="18" charset="0"/>
              </a:rPr>
              <a:t>staging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66ff33"/>
                </a:solidFill>
                <a:latin typeface="Arial Narrow" pitchFamily="18" charset="0"/>
                <a:cs typeface="Arial Narrow" pitchFamily="18" charset="0"/>
              </a:rPr>
              <a:t>and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66ff33"/>
                </a:solidFill>
                <a:latin typeface="Arial Narrow" pitchFamily="18" charset="0"/>
                <a:cs typeface="Arial Narrow" pitchFamily="18" charset="0"/>
              </a:rPr>
              <a:t>therapy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66ff33"/>
                </a:solidFill>
                <a:latin typeface="Arial Narrow" pitchFamily="18" charset="0"/>
                <a:cs typeface="Arial Narrow" pitchFamily="18" charset="0"/>
              </a:rPr>
              <a:t>planning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/>
          <p:nvPr/>
        </p:nvSpPr>
        <p:spPr>
          <a:xfrm>
            <a:off x="774191" y="347979"/>
            <a:ext cx="9144000" cy="6858000"/>
          </a:xfrm>
          <a:custGeom>
            <a:avLst/>
            <a:gdLst>
              <a:gd name="connsiteX0" fmla="*/ 0 w 9144000"/>
              <a:gd name="connsiteY0" fmla="*/ 6858000 h 6858000"/>
              <a:gd name="connsiteX1" fmla="*/ 9144000 w 9144000"/>
              <a:gd name="connsiteY1" fmla="*/ 6858000 h 6858000"/>
              <a:gd name="connsiteX2" fmla="*/ 9144000 w 9144000"/>
              <a:gd name="connsiteY2" fmla="*/ 0 h 6858000"/>
              <a:gd name="connsiteX3" fmla="*/ 0 w 9144000"/>
              <a:gd name="connsiteY3" fmla="*/ 0 h 6858000"/>
              <a:gd name="connsiteX4" fmla="*/ 0 w 9144000"/>
              <a:gd name="connsiteY4" fmla="*/ 6858000 h 68580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9144000" h="6858000">
                <a:moveTo>
                  <a:pt x="0" y="6858000"/>
                </a:moveTo>
                <a:lnTo>
                  <a:pt x="9144000" y="6858000"/>
                </a:lnTo>
                <a:lnTo>
                  <a:pt x="9144000" y="0"/>
                </a:lnTo>
                <a:lnTo>
                  <a:pt x="0" y="0"/>
                </a:lnTo>
                <a:lnTo>
                  <a:pt x="0" y="6858000"/>
                </a:lnTo>
              </a:path>
            </a:pathLst>
          </a:custGeom>
          <a:solidFill>
            <a:srgbClr val="000000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027" name="Picture 3" descr="">
					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62000" y="1193800"/>
            <a:ext cx="2921000" cy="6019800"/>
          </a:xfrm>
          <a:prstGeom prst="rect">
            <a:avLst/>
          </a:prstGeom>
          <a:noFill/>
        </p:spPr>
      </p:pic>
      <p:sp>
        <p:nvSpPr>
          <p:cNvPr id="2" name="TextBox 1"/>
          <p:cNvSpPr txBox="1"/>
          <p:nvPr/>
        </p:nvSpPr>
        <p:spPr>
          <a:xfrm rot="0">
            <a:off x="1168400" y="6756400"/>
            <a:ext cx="698500" cy="1524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1200"/>
              </a:lnSpc>
              <a:tabLst>
							</a:tabLst>
            </a:pPr>
            <a:r>
              <a:rPr lang="en-US" altLang="zh-CN" sz="1392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2009-8-7</a:t>
            </a:r>
          </a:p>
        </p:txBody>
      </p:sp>
      <p:sp>
        <p:nvSpPr>
          <p:cNvPr id="2" name="TextBox 1"/>
          <p:cNvSpPr txBox="1"/>
          <p:nvPr/>
        </p:nvSpPr>
        <p:spPr>
          <a:xfrm rot="0">
            <a:off x="4648200" y="6667500"/>
            <a:ext cx="2298700" cy="3683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1200"/>
              </a:lnSpc>
              <a:tabLst>
                <a:tab pos="825500" algn="l"/>
              </a:tabLst>
            </a:pPr>
            <a:r>
              <a:rPr lang="en-US" altLang="zh-CN" sz="1392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Liaoning</a:t>
            </a:r>
            <a:r>
              <a:rPr lang="en-US" altLang="zh-CN" sz="139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392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Cancer</a:t>
            </a:r>
            <a:r>
              <a:rPr lang="en-US" altLang="zh-CN" sz="139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392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Institute</a:t>
            </a:r>
            <a:r>
              <a:rPr lang="en-US" altLang="zh-CN" sz="139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392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and</a:t>
            </a:r>
          </a:p>
          <a:p>
            <a:pPr>
              <a:lnSpc>
                <a:spcPts val="1600"/>
              </a:lnSpc>
              <a:tabLst>
                <a:tab pos="825500" algn="l"/>
              </a:tabLst>
            </a:pPr>
            <a:r>
              <a:rPr lang="en-US" altLang="zh-CN" dirty="0" smtClean="0"/>
              <a:t>	</a:t>
            </a:r>
            <a:r>
              <a:rPr lang="en-US" altLang="zh-CN" sz="1392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Hospital</a:t>
            </a:r>
          </a:p>
        </p:txBody>
      </p:sp>
      <p:sp>
        <p:nvSpPr>
          <p:cNvPr id="2" name="TextBox 1"/>
          <p:cNvSpPr txBox="1"/>
          <p:nvPr/>
        </p:nvSpPr>
        <p:spPr>
          <a:xfrm rot="0">
            <a:off x="9398000" y="6756400"/>
            <a:ext cx="190500" cy="1524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1200"/>
              </a:lnSpc>
              <a:tabLst>
							</a:tabLst>
            </a:pPr>
            <a:r>
              <a:rPr lang="en-US" altLang="zh-CN" sz="1392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19</a:t>
            </a:r>
          </a:p>
        </p:txBody>
      </p:sp>
      <p:sp>
        <p:nvSpPr>
          <p:cNvPr id="2" name="TextBox 1"/>
          <p:cNvSpPr txBox="1"/>
          <p:nvPr/>
        </p:nvSpPr>
        <p:spPr>
          <a:xfrm rot="0">
            <a:off x="2286000" y="711200"/>
            <a:ext cx="6096000" cy="9779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4300"/>
              </a:lnSpc>
              <a:tabLst>
                <a:tab pos="495300" algn="l"/>
              </a:tabLst>
            </a:pPr>
            <a:r>
              <a:rPr lang="en-US" altLang="zh-CN" dirty="0" smtClean="0"/>
              <a:t>	</a:t>
            </a:r>
            <a:r>
              <a:rPr lang="en-US" altLang="zh-CN" sz="4008" b="1" dirty="0" smtClean="0">
                <a:solidFill>
                  <a:srgbClr val="ff9900"/>
                </a:solidFill>
                <a:latin typeface="Times New Roman" pitchFamily="18" charset="0"/>
                <a:cs typeface="Times New Roman" pitchFamily="18" charset="0"/>
              </a:rPr>
              <a:t>子宫</a:t>
            </a:r>
            <a:r>
              <a:rPr lang="en-US" altLang="zh-CN" sz="4008" b="1" dirty="0" smtClean="0">
                <a:solidFill>
                  <a:srgbClr val="ff9900"/>
                </a:solidFill>
                <a:latin typeface="Times New Roman" pitchFamily="18" charset="0"/>
                <a:cs typeface="Times New Roman" pitchFamily="18" charset="0"/>
              </a:rPr>
              <a:t>MRI</a:t>
            </a:r>
            <a:r>
              <a:rPr lang="en-US" altLang="zh-CN" sz="4008" b="1" dirty="0" smtClean="0">
                <a:solidFill>
                  <a:srgbClr val="ff9900"/>
                </a:solidFill>
                <a:latin typeface="Times New Roman" pitchFamily="18" charset="0"/>
                <a:cs typeface="Times New Roman" pitchFamily="18" charset="0"/>
              </a:rPr>
              <a:t>检查的适应症</a:t>
            </a:r>
          </a:p>
          <a:p>
            <a:pPr>
              <a:lnSpc>
                <a:spcPts val="3400"/>
              </a:lnSpc>
              <a:tabLst>
                <a:tab pos="495300" algn="l"/>
              </a:tabLst>
            </a:pPr>
            <a:r>
              <a:rPr lang="en-US" altLang="zh-CN" sz="3192" b="1" dirty="0" smtClean="0">
                <a:solidFill>
                  <a:srgbClr val="66ff33"/>
                </a:solidFill>
                <a:latin typeface="Arial Narrow" pitchFamily="18" charset="0"/>
                <a:cs typeface="Arial Narrow" pitchFamily="18" charset="0"/>
              </a:rPr>
              <a:t>Indications</a:t>
            </a:r>
            <a:r>
              <a:rPr lang="en-US" altLang="zh-CN" sz="319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192" b="1" dirty="0" smtClean="0">
                <a:solidFill>
                  <a:srgbClr val="66ff33"/>
                </a:solidFill>
                <a:latin typeface="Arial Narrow" pitchFamily="18" charset="0"/>
                <a:cs typeface="Arial Narrow" pitchFamily="18" charset="0"/>
              </a:rPr>
              <a:t>of</a:t>
            </a:r>
            <a:r>
              <a:rPr lang="en-US" altLang="zh-CN" sz="319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192" b="1" dirty="0" smtClean="0">
                <a:solidFill>
                  <a:srgbClr val="66ff33"/>
                </a:solidFill>
                <a:latin typeface="Arial Narrow" pitchFamily="18" charset="0"/>
                <a:cs typeface="Arial Narrow" pitchFamily="18" charset="0"/>
              </a:rPr>
              <a:t>uterine</a:t>
            </a:r>
            <a:r>
              <a:rPr lang="en-US" altLang="zh-CN" sz="319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192" b="1" dirty="0" smtClean="0">
                <a:solidFill>
                  <a:srgbClr val="66ff33"/>
                </a:solidFill>
                <a:latin typeface="Arial Narrow" pitchFamily="18" charset="0"/>
                <a:cs typeface="Arial Narrow" pitchFamily="18" charset="0"/>
              </a:rPr>
              <a:t>MRI</a:t>
            </a:r>
            <a:r>
              <a:rPr lang="en-US" altLang="zh-CN" sz="319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192" b="1" dirty="0" smtClean="0">
                <a:solidFill>
                  <a:srgbClr val="66ff33"/>
                </a:solidFill>
                <a:latin typeface="Arial Narrow" pitchFamily="18" charset="0"/>
                <a:cs typeface="Arial Narrow" pitchFamily="18" charset="0"/>
              </a:rPr>
              <a:t>examination</a:t>
            </a:r>
          </a:p>
        </p:txBody>
      </p:sp>
      <p:sp>
        <p:nvSpPr>
          <p:cNvPr id="2" name="TextBox 1"/>
          <p:cNvSpPr txBox="1"/>
          <p:nvPr/>
        </p:nvSpPr>
        <p:spPr>
          <a:xfrm rot="0">
            <a:off x="1473200" y="2273300"/>
            <a:ext cx="177800" cy="36830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2200"/>
              </a:lnSpc>
              <a:tabLst>
							</a:tabLst>
            </a:pPr>
            <a:r>
              <a:rPr lang="en-US" altLang="zh-CN" sz="1992" dirty="0" smtClean="0">
                <a:solidFill>
                  <a:srgbClr val="800000"/>
                </a:solidFill>
                <a:latin typeface="Wingdings" pitchFamily="18" charset="0"/>
                <a:cs typeface="Wingdings" pitchFamily="18" charset="0"/>
              </a:rPr>
              <a:t>n</a:t>
            </a:r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2700"/>
              </a:lnSpc>
              <a:tabLst>
							</a:tabLst>
            </a:pPr>
            <a:r>
              <a:rPr lang="en-US" altLang="zh-CN" sz="1992" dirty="0" smtClean="0">
                <a:solidFill>
                  <a:srgbClr val="800000"/>
                </a:solidFill>
                <a:latin typeface="Wingdings" pitchFamily="18" charset="0"/>
                <a:cs typeface="Wingdings" pitchFamily="18" charset="0"/>
              </a:rPr>
              <a:t>n</a:t>
            </a:r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2700"/>
              </a:lnSpc>
              <a:tabLst>
							</a:tabLst>
            </a:pPr>
            <a:r>
              <a:rPr lang="en-US" altLang="zh-CN" sz="1992" dirty="0" smtClean="0">
                <a:solidFill>
                  <a:srgbClr val="800000"/>
                </a:solidFill>
                <a:latin typeface="Wingdings" pitchFamily="18" charset="0"/>
                <a:cs typeface="Wingdings" pitchFamily="18" charset="0"/>
              </a:rPr>
              <a:t>n</a:t>
            </a:r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2700"/>
              </a:lnSpc>
              <a:tabLst>
							</a:tabLst>
            </a:pPr>
            <a:r>
              <a:rPr lang="en-US" altLang="zh-CN" sz="1992" dirty="0" smtClean="0">
                <a:solidFill>
                  <a:srgbClr val="800000"/>
                </a:solidFill>
                <a:latin typeface="Wingdings" pitchFamily="18" charset="0"/>
                <a:cs typeface="Wingdings" pitchFamily="18" charset="0"/>
              </a:rPr>
              <a:t>n</a:t>
            </a:r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2700"/>
              </a:lnSpc>
              <a:tabLst>
							</a:tabLst>
            </a:pPr>
            <a:r>
              <a:rPr lang="en-US" altLang="zh-CN" sz="1992" dirty="0" smtClean="0">
                <a:solidFill>
                  <a:srgbClr val="800000"/>
                </a:solidFill>
                <a:latin typeface="Wingdings" pitchFamily="18" charset="0"/>
                <a:cs typeface="Wingdings" pitchFamily="18" charset="0"/>
              </a:rPr>
              <a:t>n</a:t>
            </a:r>
          </a:p>
        </p:txBody>
      </p:sp>
      <p:sp>
        <p:nvSpPr>
          <p:cNvPr id="2" name="TextBox 1"/>
          <p:cNvSpPr txBox="1"/>
          <p:nvPr/>
        </p:nvSpPr>
        <p:spPr>
          <a:xfrm rot="0">
            <a:off x="1816100" y="2209800"/>
            <a:ext cx="7112000" cy="42037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2800"/>
              </a:lnSpc>
              <a:tabLst>
                <a:tab pos="63500" algn="l"/>
              </a:tabLst>
            </a:pPr>
            <a:r>
              <a:rPr lang="en-US" altLang="zh-CN" sz="2807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检</a:t>
            </a:r>
            <a:r>
              <a:rPr lang="en-US" altLang="zh-CN" sz="2807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出</a:t>
            </a:r>
            <a:r>
              <a:rPr lang="en-US" altLang="zh-CN" sz="2807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子宫</a:t>
            </a:r>
            <a:r>
              <a:rPr lang="en-US" altLang="zh-CN" sz="2807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隐匿</a:t>
            </a:r>
            <a:r>
              <a:rPr lang="en-US" altLang="zh-CN" sz="2807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性病</a:t>
            </a:r>
            <a:r>
              <a:rPr lang="en-US" altLang="zh-CN" sz="2807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灶</a:t>
            </a:r>
            <a:r>
              <a:rPr lang="en-US" altLang="zh-CN" sz="2807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、</a:t>
            </a:r>
            <a:r>
              <a:rPr lang="en-US" altLang="zh-CN" sz="2807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囊</a:t>
            </a:r>
            <a:r>
              <a:rPr lang="en-US" altLang="zh-CN" sz="2807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性病</a:t>
            </a:r>
            <a:r>
              <a:rPr lang="en-US" altLang="zh-CN" sz="2807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灶及</a:t>
            </a:r>
            <a:r>
              <a:rPr lang="en-US" altLang="zh-CN" sz="2807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多</a:t>
            </a:r>
            <a:r>
              <a:rPr lang="en-US" altLang="zh-CN" sz="2807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灶</a:t>
            </a:r>
            <a:r>
              <a:rPr lang="en-US" altLang="zh-CN" sz="2807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性病</a:t>
            </a:r>
            <a:r>
              <a:rPr lang="en-US" altLang="zh-CN" sz="2807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变</a:t>
            </a:r>
          </a:p>
          <a:p>
            <a:pPr>
              <a:lnSpc>
                <a:spcPts val="3400"/>
              </a:lnSpc>
              <a:tabLst>
                <a:tab pos="63500" algn="l"/>
              </a:tabLst>
            </a:pPr>
            <a:r>
              <a:rPr lang="en-US" altLang="zh-CN" dirty="0" smtClean="0"/>
              <a:t>	</a:t>
            </a:r>
            <a:r>
              <a:rPr lang="en-US" altLang="zh-CN" sz="2400" dirty="0" smtClean="0">
                <a:solidFill>
                  <a:srgbClr val="66ff33"/>
                </a:solidFill>
                <a:latin typeface="Arial Narrow" pitchFamily="18" charset="0"/>
                <a:cs typeface="Arial Narrow" pitchFamily="18" charset="0"/>
              </a:rPr>
              <a:t>Detecting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66ff33"/>
                </a:solidFill>
                <a:latin typeface="Arial Narrow" pitchFamily="18" charset="0"/>
                <a:cs typeface="Arial Narrow" pitchFamily="18" charset="0"/>
              </a:rPr>
              <a:t>occult,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66ff33"/>
                </a:solidFill>
                <a:latin typeface="Arial Narrow" pitchFamily="18" charset="0"/>
                <a:cs typeface="Arial Narrow" pitchFamily="18" charset="0"/>
              </a:rPr>
              <a:t>cystic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66ff33"/>
                </a:solidFill>
                <a:latin typeface="Arial Narrow" pitchFamily="18" charset="0"/>
                <a:cs typeface="Arial Narrow" pitchFamily="18" charset="0"/>
              </a:rPr>
              <a:t>and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66ff33"/>
                </a:solidFill>
                <a:latin typeface="Arial Narrow" pitchFamily="18" charset="0"/>
                <a:cs typeface="Arial Narrow" pitchFamily="18" charset="0"/>
              </a:rPr>
              <a:t>multiple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66ff33"/>
                </a:solidFill>
                <a:latin typeface="Arial Narrow" pitchFamily="18" charset="0"/>
                <a:cs typeface="Arial Narrow" pitchFamily="18" charset="0"/>
              </a:rPr>
              <a:t>lesions</a:t>
            </a:r>
          </a:p>
          <a:p>
            <a:pPr>
              <a:lnSpc>
                <a:spcPts val="3200"/>
              </a:lnSpc>
              <a:tabLst>
                <a:tab pos="63500" algn="l"/>
              </a:tabLst>
            </a:pPr>
            <a:r>
              <a:rPr lang="en-US" altLang="zh-CN" sz="2807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评价</a:t>
            </a:r>
            <a:r>
              <a:rPr lang="en-US" altLang="zh-CN" sz="2807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子宫恶性肿瘤的</a:t>
            </a:r>
            <a:r>
              <a:rPr lang="en-US" altLang="zh-CN" sz="2807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浸润范围和淋巴结转移</a:t>
            </a:r>
          </a:p>
          <a:p>
            <a:pPr>
              <a:lnSpc>
                <a:spcPts val="3400"/>
              </a:lnSpc>
              <a:tabLst>
                <a:tab pos="63500" algn="l"/>
              </a:tabLst>
            </a:pPr>
            <a:r>
              <a:rPr lang="en-US" altLang="zh-CN" dirty="0" smtClean="0"/>
              <a:t>	</a:t>
            </a:r>
            <a:r>
              <a:rPr lang="en-US" altLang="zh-CN" sz="2400" dirty="0" smtClean="0">
                <a:solidFill>
                  <a:srgbClr val="66ff33"/>
                </a:solidFill>
                <a:latin typeface="Arial Narrow" pitchFamily="18" charset="0"/>
                <a:cs typeface="Arial Narrow" pitchFamily="18" charset="0"/>
              </a:rPr>
              <a:t>Evaluating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66ff33"/>
                </a:solidFill>
                <a:latin typeface="Arial Narrow" pitchFamily="18" charset="0"/>
                <a:cs typeface="Arial Narrow" pitchFamily="18" charset="0"/>
              </a:rPr>
              <a:t>invasive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66ff33"/>
                </a:solidFill>
                <a:latin typeface="Arial Narrow" pitchFamily="18" charset="0"/>
                <a:cs typeface="Arial Narrow" pitchFamily="18" charset="0"/>
              </a:rPr>
              <a:t>extent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66ff33"/>
                </a:solidFill>
                <a:latin typeface="Arial Narrow" pitchFamily="18" charset="0"/>
                <a:cs typeface="Arial Narrow" pitchFamily="18" charset="0"/>
              </a:rPr>
              <a:t>and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66ff33"/>
                </a:solidFill>
                <a:latin typeface="Arial Narrow" pitchFamily="18" charset="0"/>
                <a:cs typeface="Arial Narrow" pitchFamily="18" charset="0"/>
              </a:rPr>
              <a:t>lympnode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66ff33"/>
                </a:solidFill>
                <a:latin typeface="Arial Narrow" pitchFamily="18" charset="0"/>
                <a:cs typeface="Arial Narrow" pitchFamily="18" charset="0"/>
              </a:rPr>
              <a:t>metastasis</a:t>
            </a:r>
          </a:p>
          <a:p>
            <a:pPr>
              <a:lnSpc>
                <a:spcPts val="3200"/>
              </a:lnSpc>
              <a:tabLst>
                <a:tab pos="63500" algn="l"/>
              </a:tabLst>
            </a:pPr>
            <a:r>
              <a:rPr lang="en-US" altLang="zh-CN" sz="2807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评价</a:t>
            </a:r>
            <a:r>
              <a:rPr lang="en-US" altLang="zh-CN" sz="2807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子宫恶性肿瘤的</a:t>
            </a:r>
            <a:r>
              <a:rPr lang="en-US" altLang="zh-CN" sz="2807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新辅</a:t>
            </a:r>
            <a:r>
              <a:rPr lang="en-US" altLang="zh-CN" sz="2807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助治疗疗</a:t>
            </a:r>
            <a:r>
              <a:rPr lang="en-US" altLang="zh-CN" sz="2807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效</a:t>
            </a:r>
          </a:p>
          <a:p>
            <a:pPr>
              <a:lnSpc>
                <a:spcPts val="3400"/>
              </a:lnSpc>
              <a:tabLst>
                <a:tab pos="63500" algn="l"/>
              </a:tabLst>
            </a:pPr>
            <a:r>
              <a:rPr lang="en-US" altLang="zh-CN" dirty="0" smtClean="0"/>
              <a:t>	</a:t>
            </a:r>
            <a:r>
              <a:rPr lang="en-US" altLang="zh-CN" sz="2400" dirty="0" smtClean="0">
                <a:solidFill>
                  <a:srgbClr val="66ff33"/>
                </a:solidFill>
                <a:latin typeface="Arial Narrow" pitchFamily="18" charset="0"/>
                <a:cs typeface="Arial Narrow" pitchFamily="18" charset="0"/>
              </a:rPr>
              <a:t>Evaluateing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66ff33"/>
                </a:solidFill>
                <a:latin typeface="Arial Narrow" pitchFamily="18" charset="0"/>
                <a:cs typeface="Arial Narrow" pitchFamily="18" charset="0"/>
              </a:rPr>
              <a:t>therapy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66ff33"/>
                </a:solidFill>
                <a:latin typeface="Arial Narrow" pitchFamily="18" charset="0"/>
                <a:cs typeface="Arial Narrow" pitchFamily="18" charset="0"/>
              </a:rPr>
              <a:t>effect</a:t>
            </a:r>
          </a:p>
          <a:p>
            <a:pPr>
              <a:lnSpc>
                <a:spcPts val="3200"/>
              </a:lnSpc>
              <a:tabLst>
                <a:tab pos="63500" algn="l"/>
              </a:tabLst>
            </a:pPr>
            <a:r>
              <a:rPr lang="en-US" altLang="zh-CN" sz="2807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确定</a:t>
            </a:r>
            <a:r>
              <a:rPr lang="en-US" altLang="zh-CN" sz="2807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手</a:t>
            </a:r>
            <a:r>
              <a:rPr lang="en-US" altLang="zh-CN" sz="2807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术</a:t>
            </a:r>
            <a:r>
              <a:rPr lang="en-US" altLang="zh-CN" sz="2807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适</a:t>
            </a:r>
            <a:r>
              <a:rPr lang="en-US" altLang="zh-CN" sz="2807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应</a:t>
            </a:r>
            <a:r>
              <a:rPr lang="en-US" altLang="zh-CN" sz="2807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症</a:t>
            </a:r>
          </a:p>
          <a:p>
            <a:pPr>
              <a:lnSpc>
                <a:spcPts val="3400"/>
              </a:lnSpc>
              <a:tabLst>
                <a:tab pos="63500" algn="l"/>
              </a:tabLst>
            </a:pPr>
            <a:r>
              <a:rPr lang="en-US" altLang="zh-CN" dirty="0" smtClean="0"/>
              <a:t>	</a:t>
            </a:r>
            <a:r>
              <a:rPr lang="en-US" altLang="zh-CN" sz="2400" dirty="0" smtClean="0">
                <a:solidFill>
                  <a:srgbClr val="66ff33"/>
                </a:solidFill>
                <a:latin typeface="Arial Narrow" pitchFamily="18" charset="0"/>
                <a:cs typeface="Arial Narrow" pitchFamily="18" charset="0"/>
              </a:rPr>
              <a:t>Determining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66ff33"/>
                </a:solidFill>
                <a:latin typeface="Arial Narrow" pitchFamily="18" charset="0"/>
                <a:cs typeface="Arial Narrow" pitchFamily="18" charset="0"/>
              </a:rPr>
              <a:t>surgical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66ff33"/>
                </a:solidFill>
                <a:latin typeface="Arial Narrow" pitchFamily="18" charset="0"/>
                <a:cs typeface="Arial Narrow" pitchFamily="18" charset="0"/>
              </a:rPr>
              <a:t>indications</a:t>
            </a:r>
          </a:p>
          <a:p>
            <a:pPr>
              <a:lnSpc>
                <a:spcPts val="3200"/>
              </a:lnSpc>
              <a:tabLst>
                <a:tab pos="63500" algn="l"/>
              </a:tabLst>
            </a:pPr>
            <a:r>
              <a:rPr lang="en-US" altLang="zh-CN" sz="2807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监</a:t>
            </a:r>
            <a:r>
              <a:rPr lang="en-US" altLang="zh-CN" sz="2807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测</a:t>
            </a:r>
            <a:r>
              <a:rPr lang="en-US" altLang="zh-CN" sz="2807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子宫恶性肿瘤的</a:t>
            </a:r>
            <a:r>
              <a:rPr lang="en-US" altLang="zh-CN" sz="2807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术</a:t>
            </a:r>
            <a:r>
              <a:rPr lang="en-US" altLang="zh-CN" sz="2807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后复</a:t>
            </a:r>
            <a:r>
              <a:rPr lang="en-US" altLang="zh-CN" sz="2807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发</a:t>
            </a:r>
          </a:p>
          <a:p>
            <a:pPr>
              <a:lnSpc>
                <a:spcPts val="3400"/>
              </a:lnSpc>
              <a:tabLst>
                <a:tab pos="63500" algn="l"/>
              </a:tabLst>
            </a:pPr>
            <a:r>
              <a:rPr lang="en-US" altLang="zh-CN" dirty="0" smtClean="0"/>
              <a:t>	</a:t>
            </a:r>
            <a:r>
              <a:rPr lang="en-US" altLang="zh-CN" sz="2400" dirty="0" smtClean="0">
                <a:solidFill>
                  <a:srgbClr val="66ff33"/>
                </a:solidFill>
                <a:latin typeface="Arial Narrow" pitchFamily="18" charset="0"/>
                <a:cs typeface="Arial Narrow" pitchFamily="18" charset="0"/>
              </a:rPr>
              <a:t>Monitoring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66ff33"/>
                </a:solidFill>
                <a:latin typeface="Arial Narrow" pitchFamily="18" charset="0"/>
                <a:cs typeface="Arial Narrow" pitchFamily="18" charset="0"/>
              </a:rPr>
              <a:t>post-surgical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66ff33"/>
                </a:solidFill>
                <a:latin typeface="Arial Narrow" pitchFamily="18" charset="0"/>
                <a:cs typeface="Arial Narrow" pitchFamily="18" charset="0"/>
              </a:rPr>
              <a:t>recurrence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/>
          <p:nvPr/>
        </p:nvSpPr>
        <p:spPr>
          <a:xfrm>
            <a:off x="774191" y="347979"/>
            <a:ext cx="9144000" cy="6858000"/>
          </a:xfrm>
          <a:custGeom>
            <a:avLst/>
            <a:gdLst>
              <a:gd name="connsiteX0" fmla="*/ 0 w 9144000"/>
              <a:gd name="connsiteY0" fmla="*/ 6858000 h 6858000"/>
              <a:gd name="connsiteX1" fmla="*/ 9144000 w 9144000"/>
              <a:gd name="connsiteY1" fmla="*/ 6858000 h 6858000"/>
              <a:gd name="connsiteX2" fmla="*/ 9144000 w 9144000"/>
              <a:gd name="connsiteY2" fmla="*/ 0 h 6858000"/>
              <a:gd name="connsiteX3" fmla="*/ 0 w 9144000"/>
              <a:gd name="connsiteY3" fmla="*/ 0 h 6858000"/>
              <a:gd name="connsiteX4" fmla="*/ 0 w 9144000"/>
              <a:gd name="connsiteY4" fmla="*/ 6858000 h 68580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9144000" h="6858000">
                <a:moveTo>
                  <a:pt x="0" y="6858000"/>
                </a:moveTo>
                <a:lnTo>
                  <a:pt x="9144000" y="6858000"/>
                </a:lnTo>
                <a:lnTo>
                  <a:pt x="9144000" y="0"/>
                </a:lnTo>
                <a:lnTo>
                  <a:pt x="0" y="0"/>
                </a:lnTo>
                <a:lnTo>
                  <a:pt x="0" y="6858000"/>
                </a:lnTo>
              </a:path>
            </a:pathLst>
          </a:custGeom>
          <a:solidFill>
            <a:srgbClr val="000000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027" name="Picture 3" descr="">
					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62000" y="1193800"/>
            <a:ext cx="2921000" cy="6019800"/>
          </a:xfrm>
          <a:prstGeom prst="rect">
            <a:avLst/>
          </a:prstGeom>
          <a:noFill/>
        </p:spPr>
      </p:pic>
      <p:sp>
        <p:nvSpPr>
          <p:cNvPr id="2" name="TextBox 1"/>
          <p:cNvSpPr txBox="1"/>
          <p:nvPr/>
        </p:nvSpPr>
        <p:spPr>
          <a:xfrm rot="0">
            <a:off x="1168400" y="6756400"/>
            <a:ext cx="698500" cy="1524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1200"/>
              </a:lnSpc>
              <a:tabLst>
							</a:tabLst>
            </a:pPr>
            <a:r>
              <a:rPr lang="en-US" altLang="zh-CN" sz="1392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2009-8-7</a:t>
            </a:r>
          </a:p>
        </p:txBody>
      </p:sp>
      <p:sp>
        <p:nvSpPr>
          <p:cNvPr id="2" name="TextBox 1"/>
          <p:cNvSpPr txBox="1"/>
          <p:nvPr/>
        </p:nvSpPr>
        <p:spPr>
          <a:xfrm rot="0">
            <a:off x="4648200" y="6667500"/>
            <a:ext cx="2298700" cy="3683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1200"/>
              </a:lnSpc>
              <a:tabLst>
                <a:tab pos="825500" algn="l"/>
              </a:tabLst>
            </a:pPr>
            <a:r>
              <a:rPr lang="en-US" altLang="zh-CN" sz="1392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Liaoning</a:t>
            </a:r>
            <a:r>
              <a:rPr lang="en-US" altLang="zh-CN" sz="139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392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Cancer</a:t>
            </a:r>
            <a:r>
              <a:rPr lang="en-US" altLang="zh-CN" sz="139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392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Institute</a:t>
            </a:r>
            <a:r>
              <a:rPr lang="en-US" altLang="zh-CN" sz="139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392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and</a:t>
            </a:r>
          </a:p>
          <a:p>
            <a:pPr>
              <a:lnSpc>
                <a:spcPts val="1600"/>
              </a:lnSpc>
              <a:tabLst>
                <a:tab pos="825500" algn="l"/>
              </a:tabLst>
            </a:pPr>
            <a:r>
              <a:rPr lang="en-US" altLang="zh-CN" dirty="0" smtClean="0"/>
              <a:t>	</a:t>
            </a:r>
            <a:r>
              <a:rPr lang="en-US" altLang="zh-CN" sz="1392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Hospital</a:t>
            </a:r>
          </a:p>
        </p:txBody>
      </p:sp>
      <p:sp>
        <p:nvSpPr>
          <p:cNvPr id="2" name="TextBox 1"/>
          <p:cNvSpPr txBox="1"/>
          <p:nvPr/>
        </p:nvSpPr>
        <p:spPr>
          <a:xfrm rot="0">
            <a:off x="9499600" y="6756400"/>
            <a:ext cx="88900" cy="1524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1200"/>
              </a:lnSpc>
              <a:tabLst>
							</a:tabLst>
            </a:pPr>
            <a:r>
              <a:rPr lang="en-US" altLang="zh-CN" sz="1392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2</a:t>
            </a:r>
          </a:p>
        </p:txBody>
      </p:sp>
      <p:sp>
        <p:nvSpPr>
          <p:cNvPr id="2" name="TextBox 1"/>
          <p:cNvSpPr txBox="1"/>
          <p:nvPr/>
        </p:nvSpPr>
        <p:spPr>
          <a:xfrm rot="0">
            <a:off x="1549400" y="1219200"/>
            <a:ext cx="8039100" cy="36830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4300"/>
              </a:lnSpc>
              <a:tabLst>
                <a:tab pos="50800" algn="l"/>
                <a:tab pos="279400" algn="l"/>
                <a:tab pos="330200" algn="l"/>
              </a:tabLst>
            </a:pPr>
            <a:r>
              <a:rPr lang="en-US" altLang="zh-CN" dirty="0" smtClean="0"/>
              <a:t>		</a:t>
            </a:r>
            <a:r>
              <a:rPr lang="en-US" altLang="zh-CN" sz="4391" b="1" dirty="0" smtClean="0">
                <a:solidFill>
                  <a:srgbClr val="ff9900"/>
                </a:solidFill>
                <a:latin typeface="Times New Roman" pitchFamily="18" charset="0"/>
                <a:cs typeface="Times New Roman" pitchFamily="18" charset="0"/>
              </a:rPr>
              <a:t>子宫恶性肿瘤的流行病学现状</a:t>
            </a:r>
          </a:p>
          <a:p>
            <a:pPr>
              <a:lnSpc>
                <a:spcPts val="3900"/>
              </a:lnSpc>
              <a:tabLst>
                <a:tab pos="50800" algn="l"/>
                <a:tab pos="279400" algn="l"/>
                <a:tab pos="330200" algn="l"/>
              </a:tabLst>
            </a:pPr>
            <a:r>
              <a:rPr lang="en-US" altLang="zh-CN" dirty="0" smtClean="0"/>
              <a:t>			</a:t>
            </a:r>
            <a:r>
              <a:rPr lang="en-US" altLang="zh-CN" sz="3192" b="1" dirty="0" smtClean="0">
                <a:solidFill>
                  <a:srgbClr val="66ff33"/>
                </a:solidFill>
                <a:latin typeface="Arial Narrow" pitchFamily="18" charset="0"/>
                <a:cs typeface="Arial Narrow" pitchFamily="18" charset="0"/>
              </a:rPr>
              <a:t>Epidemiology</a:t>
            </a:r>
            <a:r>
              <a:rPr lang="en-US" altLang="zh-CN" sz="319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192" b="1" dirty="0" smtClean="0">
                <a:solidFill>
                  <a:srgbClr val="66ff33"/>
                </a:solidFill>
                <a:latin typeface="Arial Narrow" pitchFamily="18" charset="0"/>
                <a:cs typeface="Arial Narrow" pitchFamily="18" charset="0"/>
              </a:rPr>
              <a:t>of</a:t>
            </a:r>
            <a:r>
              <a:rPr lang="en-US" altLang="zh-CN" sz="319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192" b="1" dirty="0" smtClean="0">
                <a:solidFill>
                  <a:srgbClr val="66ff33"/>
                </a:solidFill>
                <a:latin typeface="Arial Narrow" pitchFamily="18" charset="0"/>
                <a:cs typeface="Arial Narrow" pitchFamily="18" charset="0"/>
              </a:rPr>
              <a:t>Uterine</a:t>
            </a:r>
            <a:r>
              <a:rPr lang="en-US" altLang="zh-CN" sz="319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192" b="1" dirty="0" smtClean="0">
                <a:solidFill>
                  <a:srgbClr val="66ff33"/>
                </a:solidFill>
                <a:latin typeface="Arial Narrow" pitchFamily="18" charset="0"/>
                <a:cs typeface="Arial Narrow" pitchFamily="18" charset="0"/>
              </a:rPr>
              <a:t>Malignant</a:t>
            </a:r>
            <a:r>
              <a:rPr lang="en-US" altLang="zh-CN" sz="319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192" b="1" dirty="0" smtClean="0">
                <a:solidFill>
                  <a:srgbClr val="66ff33"/>
                </a:solidFill>
                <a:latin typeface="Arial Narrow" pitchFamily="18" charset="0"/>
                <a:cs typeface="Arial Narrow" pitchFamily="18" charset="0"/>
              </a:rPr>
              <a:t>Neoplasm</a:t>
            </a:r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3300"/>
              </a:lnSpc>
              <a:tabLst>
                <a:tab pos="50800" algn="l"/>
                <a:tab pos="279400" algn="l"/>
                <a:tab pos="330200" algn="l"/>
              </a:tabLst>
            </a:pPr>
            <a:r>
              <a:rPr lang="en-US" altLang="zh-CN" sz="2807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子</a:t>
            </a:r>
            <a:r>
              <a:rPr lang="en-US" altLang="zh-CN" sz="2807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宫</a:t>
            </a:r>
            <a:r>
              <a:rPr lang="en-US" altLang="zh-CN" sz="2807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恶</a:t>
            </a:r>
            <a:r>
              <a:rPr lang="en-US" altLang="zh-CN" sz="2807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性</a:t>
            </a:r>
            <a:r>
              <a:rPr lang="en-US" altLang="zh-CN" sz="2807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肿</a:t>
            </a:r>
            <a:r>
              <a:rPr lang="en-US" altLang="zh-CN" sz="2807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瘤</a:t>
            </a:r>
            <a:r>
              <a:rPr lang="en-US" altLang="zh-CN" sz="2807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包</a:t>
            </a:r>
            <a:r>
              <a:rPr lang="en-US" altLang="zh-CN" sz="2807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括</a:t>
            </a:r>
            <a:r>
              <a:rPr lang="en-US" altLang="zh-CN" sz="2807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子</a:t>
            </a:r>
            <a:r>
              <a:rPr lang="en-US" altLang="zh-CN" sz="2807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宫</a:t>
            </a:r>
            <a:r>
              <a:rPr lang="en-US" altLang="zh-CN" sz="2807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颈</a:t>
            </a:r>
            <a:r>
              <a:rPr lang="en-US" altLang="zh-CN" sz="2807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癌</a:t>
            </a:r>
            <a:r>
              <a:rPr lang="en-US" altLang="zh-CN" sz="2807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、</a:t>
            </a:r>
            <a:r>
              <a:rPr lang="en-US" altLang="zh-CN" sz="2807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子宫内</a:t>
            </a:r>
            <a:r>
              <a:rPr lang="en-US" altLang="zh-CN" sz="2807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膜</a:t>
            </a:r>
            <a:r>
              <a:rPr lang="en-US" altLang="zh-CN" sz="2807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癌</a:t>
            </a:r>
            <a:r>
              <a:rPr lang="en-US" altLang="zh-CN" sz="2807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、</a:t>
            </a:r>
            <a:r>
              <a:rPr lang="en-US" altLang="zh-CN" sz="2807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滋</a:t>
            </a:r>
            <a:r>
              <a:rPr lang="en-US" altLang="zh-CN" sz="2807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养细</a:t>
            </a:r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3000"/>
              </a:lnSpc>
              <a:tabLst>
                <a:tab pos="50800" algn="l"/>
                <a:tab pos="279400" algn="l"/>
                <a:tab pos="330200" algn="l"/>
              </a:tabLst>
            </a:pPr>
            <a:r>
              <a:rPr lang="en-US" altLang="zh-CN" dirty="0" smtClean="0"/>
              <a:t>	</a:t>
            </a:r>
            <a:r>
              <a:rPr lang="en-US" altLang="zh-CN" sz="2807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胞恶性肿瘤、子宫肉瘤等</a:t>
            </a:r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2800"/>
              </a:lnSpc>
              <a:tabLst>
                <a:tab pos="50800" algn="l"/>
                <a:tab pos="279400" algn="l"/>
                <a:tab pos="330200" algn="l"/>
              </a:tabLst>
            </a:pPr>
            <a:r>
              <a:rPr lang="en-US" altLang="zh-CN" sz="2400" dirty="0" smtClean="0">
                <a:solidFill>
                  <a:srgbClr val="66ff33"/>
                </a:solidFill>
                <a:latin typeface="Arial Narrow" pitchFamily="18" charset="0"/>
                <a:cs typeface="Arial Narrow" pitchFamily="18" charset="0"/>
              </a:rPr>
              <a:t>Uterine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66ff33"/>
                </a:solidFill>
                <a:latin typeface="Arial Narrow" pitchFamily="18" charset="0"/>
                <a:cs typeface="Arial Narrow" pitchFamily="18" charset="0"/>
              </a:rPr>
              <a:t>malignant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66ff33"/>
                </a:solidFill>
                <a:latin typeface="Arial Narrow" pitchFamily="18" charset="0"/>
                <a:cs typeface="Arial Narrow" pitchFamily="18" charset="0"/>
              </a:rPr>
              <a:t>neoplasm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66ff33"/>
                </a:solidFill>
                <a:latin typeface="Arial Narrow" pitchFamily="18" charset="0"/>
                <a:cs typeface="Arial Narrow" pitchFamily="18" charset="0"/>
              </a:rPr>
              <a:t>includes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66ff33"/>
                </a:solidFill>
                <a:latin typeface="Arial Narrow" pitchFamily="18" charset="0"/>
                <a:cs typeface="Arial Narrow" pitchFamily="18" charset="0"/>
              </a:rPr>
              <a:t>cervical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66ff33"/>
                </a:solidFill>
                <a:latin typeface="Arial Narrow" pitchFamily="18" charset="0"/>
                <a:cs typeface="Arial Narrow" pitchFamily="18" charset="0"/>
              </a:rPr>
              <a:t>carcinoma,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66ff33"/>
                </a:solidFill>
                <a:latin typeface="Arial Narrow" pitchFamily="18" charset="0"/>
                <a:cs typeface="Arial Narrow" pitchFamily="18" charset="0"/>
              </a:rPr>
              <a:t>endometrial</a:t>
            </a:r>
          </a:p>
          <a:p>
            <a:pPr>
              <a:lnSpc>
                <a:spcPts val="3600"/>
              </a:lnSpc>
              <a:tabLst>
                <a:tab pos="50800" algn="l"/>
                <a:tab pos="279400" algn="l"/>
                <a:tab pos="330200" algn="l"/>
              </a:tabLst>
            </a:pPr>
            <a:r>
              <a:rPr lang="en-US" altLang="zh-CN" dirty="0" smtClean="0"/>
              <a:t>	</a:t>
            </a:r>
            <a:r>
              <a:rPr lang="en-US" altLang="zh-CN" sz="2400" dirty="0" smtClean="0">
                <a:solidFill>
                  <a:srgbClr val="66ff33"/>
                </a:solidFill>
                <a:latin typeface="Arial Narrow" pitchFamily="18" charset="0"/>
                <a:cs typeface="Arial Narrow" pitchFamily="18" charset="0"/>
              </a:rPr>
              <a:t>carcinoma,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66ff33"/>
                </a:solidFill>
                <a:latin typeface="Arial Narrow" pitchFamily="18" charset="0"/>
                <a:cs typeface="Arial Narrow" pitchFamily="18" charset="0"/>
              </a:rPr>
              <a:t>uterine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66ff33"/>
                </a:solidFill>
                <a:latin typeface="Arial Narrow" pitchFamily="18" charset="0"/>
                <a:cs typeface="Arial Narrow" pitchFamily="18" charset="0"/>
              </a:rPr>
              <a:t>sarcoma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66ff33"/>
                </a:solidFill>
                <a:latin typeface="Arial Narrow" pitchFamily="18" charset="0"/>
                <a:cs typeface="Arial Narrow" pitchFamily="18" charset="0"/>
              </a:rPr>
              <a:t>and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66ff33"/>
                </a:solidFill>
                <a:latin typeface="Arial Narrow" pitchFamily="18" charset="0"/>
                <a:cs typeface="Arial Narrow" pitchFamily="18" charset="0"/>
              </a:rPr>
              <a:t>malignant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66ff33"/>
                </a:solidFill>
                <a:latin typeface="Arial Narrow" pitchFamily="18" charset="0"/>
                <a:cs typeface="Arial Narrow" pitchFamily="18" charset="0"/>
              </a:rPr>
              <a:t>trophoblastic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66ff33"/>
                </a:solidFill>
                <a:latin typeface="Arial Narrow" pitchFamily="18" charset="0"/>
                <a:cs typeface="Arial Narrow" pitchFamily="18" charset="0"/>
              </a:rPr>
              <a:t>tumor,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66ff33"/>
                </a:solidFill>
                <a:latin typeface="Arial Narrow" pitchFamily="18" charset="0"/>
                <a:cs typeface="Arial Narrow" pitchFamily="18" charset="0"/>
              </a:rPr>
              <a:t>etc.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/>
          <p:nvPr/>
        </p:nvSpPr>
        <p:spPr>
          <a:xfrm>
            <a:off x="774191" y="347979"/>
            <a:ext cx="9144000" cy="6858000"/>
          </a:xfrm>
          <a:custGeom>
            <a:avLst/>
            <a:gdLst>
              <a:gd name="connsiteX0" fmla="*/ 0 w 9144000"/>
              <a:gd name="connsiteY0" fmla="*/ 6858000 h 6858000"/>
              <a:gd name="connsiteX1" fmla="*/ 9144000 w 9144000"/>
              <a:gd name="connsiteY1" fmla="*/ 6858000 h 6858000"/>
              <a:gd name="connsiteX2" fmla="*/ 9144000 w 9144000"/>
              <a:gd name="connsiteY2" fmla="*/ 0 h 6858000"/>
              <a:gd name="connsiteX3" fmla="*/ 0 w 9144000"/>
              <a:gd name="connsiteY3" fmla="*/ 0 h 6858000"/>
              <a:gd name="connsiteX4" fmla="*/ 0 w 9144000"/>
              <a:gd name="connsiteY4" fmla="*/ 6858000 h 68580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9144000" h="6858000">
                <a:moveTo>
                  <a:pt x="0" y="6858000"/>
                </a:moveTo>
                <a:lnTo>
                  <a:pt x="9144000" y="6858000"/>
                </a:lnTo>
                <a:lnTo>
                  <a:pt x="9144000" y="0"/>
                </a:lnTo>
                <a:lnTo>
                  <a:pt x="0" y="0"/>
                </a:lnTo>
                <a:lnTo>
                  <a:pt x="0" y="6858000"/>
                </a:lnTo>
              </a:path>
            </a:pathLst>
          </a:custGeom>
          <a:solidFill>
            <a:srgbClr val="000000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027" name="Picture 3" descr="">
					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62000" y="1193800"/>
            <a:ext cx="2921000" cy="6019800"/>
          </a:xfrm>
          <a:prstGeom prst="rect">
            <a:avLst/>
          </a:prstGeom>
          <a:noFill/>
        </p:spPr>
      </p:pic>
      <p:sp>
        <p:nvSpPr>
          <p:cNvPr id="2" name="TextBox 1"/>
          <p:cNvSpPr txBox="1"/>
          <p:nvPr/>
        </p:nvSpPr>
        <p:spPr>
          <a:xfrm rot="0">
            <a:off x="1168400" y="6756400"/>
            <a:ext cx="698500" cy="1524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1200"/>
              </a:lnSpc>
              <a:tabLst>
							</a:tabLst>
            </a:pPr>
            <a:r>
              <a:rPr lang="en-US" altLang="zh-CN" sz="1392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2009-8-7</a:t>
            </a:r>
          </a:p>
        </p:txBody>
      </p:sp>
      <p:sp>
        <p:nvSpPr>
          <p:cNvPr id="2" name="TextBox 1"/>
          <p:cNvSpPr txBox="1"/>
          <p:nvPr/>
        </p:nvSpPr>
        <p:spPr>
          <a:xfrm rot="0">
            <a:off x="4648200" y="6667500"/>
            <a:ext cx="2298700" cy="3683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1200"/>
              </a:lnSpc>
              <a:tabLst>
                <a:tab pos="825500" algn="l"/>
              </a:tabLst>
            </a:pPr>
            <a:r>
              <a:rPr lang="en-US" altLang="zh-CN" sz="1392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Liaoning</a:t>
            </a:r>
            <a:r>
              <a:rPr lang="en-US" altLang="zh-CN" sz="139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392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Cancer</a:t>
            </a:r>
            <a:r>
              <a:rPr lang="en-US" altLang="zh-CN" sz="139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392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Institute</a:t>
            </a:r>
            <a:r>
              <a:rPr lang="en-US" altLang="zh-CN" sz="139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392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and</a:t>
            </a:r>
          </a:p>
          <a:p>
            <a:pPr>
              <a:lnSpc>
                <a:spcPts val="1600"/>
              </a:lnSpc>
              <a:tabLst>
                <a:tab pos="825500" algn="l"/>
              </a:tabLst>
            </a:pPr>
            <a:r>
              <a:rPr lang="en-US" altLang="zh-CN" dirty="0" smtClean="0"/>
              <a:t>	</a:t>
            </a:r>
            <a:r>
              <a:rPr lang="en-US" altLang="zh-CN" sz="1392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Hospital</a:t>
            </a:r>
          </a:p>
        </p:txBody>
      </p:sp>
      <p:sp>
        <p:nvSpPr>
          <p:cNvPr id="2" name="TextBox 1"/>
          <p:cNvSpPr txBox="1"/>
          <p:nvPr/>
        </p:nvSpPr>
        <p:spPr>
          <a:xfrm rot="0">
            <a:off x="9398000" y="6756400"/>
            <a:ext cx="190500" cy="1524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1200"/>
              </a:lnSpc>
              <a:tabLst>
							</a:tabLst>
            </a:pPr>
            <a:r>
              <a:rPr lang="en-US" altLang="zh-CN" sz="1392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20</a:t>
            </a:r>
          </a:p>
        </p:txBody>
      </p:sp>
      <p:sp>
        <p:nvSpPr>
          <p:cNvPr id="2" name="TextBox 1"/>
          <p:cNvSpPr txBox="1"/>
          <p:nvPr/>
        </p:nvSpPr>
        <p:spPr>
          <a:xfrm rot="0">
            <a:off x="1625600" y="2451100"/>
            <a:ext cx="7543800" cy="19177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5000"/>
              </a:lnSpc>
              <a:tabLst>
                <a:tab pos="558800" algn="l"/>
                <a:tab pos="1079500" algn="l"/>
              </a:tabLst>
            </a:pPr>
            <a:r>
              <a:rPr lang="en-US" altLang="zh-CN" sz="4391" b="1" dirty="0" smtClean="0">
                <a:solidFill>
                  <a:srgbClr val="ff9900"/>
                </a:solidFill>
                <a:latin typeface="Times New Roman" pitchFamily="18" charset="0"/>
                <a:cs typeface="Times New Roman" pitchFamily="18" charset="0"/>
              </a:rPr>
              <a:t>子宫恶性肿瘤的</a:t>
            </a:r>
            <a:r>
              <a:rPr lang="en-US" altLang="zh-CN" sz="4391" b="1" dirty="0" smtClean="0">
                <a:solidFill>
                  <a:srgbClr val="ff9900"/>
                </a:solidFill>
                <a:latin typeface="Arial Narrow" pitchFamily="18" charset="0"/>
                <a:cs typeface="Arial Narrow" pitchFamily="18" charset="0"/>
              </a:rPr>
              <a:t>MRI</a:t>
            </a:r>
            <a:r>
              <a:rPr lang="en-US" altLang="zh-CN" sz="4391" b="1" dirty="0" smtClean="0">
                <a:solidFill>
                  <a:srgbClr val="ff9900"/>
                </a:solidFill>
                <a:latin typeface="Times New Roman" pitchFamily="18" charset="0"/>
                <a:cs typeface="Times New Roman" pitchFamily="18" charset="0"/>
              </a:rPr>
              <a:t>诊断、分期</a:t>
            </a:r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3500"/>
              </a:lnSpc>
              <a:tabLst>
                <a:tab pos="558800" algn="l"/>
                <a:tab pos="1079500" algn="l"/>
              </a:tabLst>
            </a:pPr>
            <a:r>
              <a:rPr lang="en-US" altLang="zh-CN" dirty="0" smtClean="0"/>
              <a:t>	</a:t>
            </a:r>
            <a:r>
              <a:rPr lang="en-US" altLang="zh-CN" sz="3192" b="1" dirty="0" smtClean="0">
                <a:solidFill>
                  <a:srgbClr val="66ff33"/>
                </a:solidFill>
                <a:latin typeface="Times New Roman" pitchFamily="18" charset="0"/>
                <a:cs typeface="Times New Roman" pitchFamily="18" charset="0"/>
              </a:rPr>
              <a:t>Diagnosing</a:t>
            </a:r>
            <a:r>
              <a:rPr lang="en-US" altLang="zh-CN" sz="319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192" b="1" dirty="0" smtClean="0">
                <a:solidFill>
                  <a:srgbClr val="66ff33"/>
                </a:solidFill>
                <a:latin typeface="Times New Roman" pitchFamily="18" charset="0"/>
                <a:cs typeface="Times New Roman" pitchFamily="18" charset="0"/>
              </a:rPr>
              <a:t>and</a:t>
            </a:r>
            <a:r>
              <a:rPr lang="en-US" altLang="zh-CN" sz="319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192" b="1" dirty="0" smtClean="0">
                <a:solidFill>
                  <a:srgbClr val="66ff33"/>
                </a:solidFill>
                <a:latin typeface="Times New Roman" pitchFamily="18" charset="0"/>
                <a:cs typeface="Times New Roman" pitchFamily="18" charset="0"/>
              </a:rPr>
              <a:t>Staging</a:t>
            </a:r>
            <a:r>
              <a:rPr lang="en-US" altLang="zh-CN" sz="319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192" b="1" dirty="0" smtClean="0">
                <a:solidFill>
                  <a:srgbClr val="66ff33"/>
                </a:solidFill>
                <a:latin typeface="Times New Roman" pitchFamily="18" charset="0"/>
                <a:cs typeface="Times New Roman" pitchFamily="18" charset="0"/>
              </a:rPr>
              <a:t>of</a:t>
            </a:r>
            <a:r>
              <a:rPr lang="en-US" altLang="zh-CN" sz="319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192" b="1" dirty="0" smtClean="0">
                <a:solidFill>
                  <a:srgbClr val="66ff33"/>
                </a:solidFill>
                <a:latin typeface="Times New Roman" pitchFamily="18" charset="0"/>
                <a:cs typeface="Times New Roman" pitchFamily="18" charset="0"/>
              </a:rPr>
              <a:t>Uterine</a:t>
            </a:r>
          </a:p>
          <a:p>
            <a:pPr>
              <a:lnSpc>
                <a:spcPts val="3600"/>
              </a:lnSpc>
              <a:tabLst>
                <a:tab pos="558800" algn="l"/>
                <a:tab pos="1079500" algn="l"/>
              </a:tabLst>
            </a:pPr>
            <a:r>
              <a:rPr lang="en-US" altLang="zh-CN" dirty="0" smtClean="0"/>
              <a:t>		</a:t>
            </a:r>
            <a:r>
              <a:rPr lang="en-US" altLang="zh-CN" sz="3192" b="1" dirty="0" smtClean="0">
                <a:solidFill>
                  <a:srgbClr val="66ff33"/>
                </a:solidFill>
                <a:latin typeface="Times New Roman" pitchFamily="18" charset="0"/>
                <a:cs typeface="Times New Roman" pitchFamily="18" charset="0"/>
              </a:rPr>
              <a:t>Malignant</a:t>
            </a:r>
            <a:r>
              <a:rPr lang="en-US" altLang="zh-CN" sz="319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192" b="1" dirty="0" smtClean="0">
                <a:solidFill>
                  <a:srgbClr val="66ff33"/>
                </a:solidFill>
                <a:latin typeface="Times New Roman" pitchFamily="18" charset="0"/>
                <a:cs typeface="Times New Roman" pitchFamily="18" charset="0"/>
              </a:rPr>
              <a:t>Neoplasm</a:t>
            </a:r>
            <a:r>
              <a:rPr lang="en-US" altLang="zh-CN" sz="319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192" b="1" dirty="0" smtClean="0">
                <a:solidFill>
                  <a:srgbClr val="66ff33"/>
                </a:solidFill>
                <a:latin typeface="Times New Roman" pitchFamily="18" charset="0"/>
                <a:cs typeface="Times New Roman" pitchFamily="18" charset="0"/>
              </a:rPr>
              <a:t>by</a:t>
            </a:r>
            <a:r>
              <a:rPr lang="en-US" altLang="zh-CN" sz="319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192" b="1" dirty="0" smtClean="0">
                <a:solidFill>
                  <a:srgbClr val="66ff33"/>
                </a:solidFill>
                <a:latin typeface="Times New Roman" pitchFamily="18" charset="0"/>
                <a:cs typeface="Times New Roman" pitchFamily="18" charset="0"/>
              </a:rPr>
              <a:t>MRI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/>
          <p:nvPr/>
        </p:nvSpPr>
        <p:spPr>
          <a:xfrm>
            <a:off x="774191" y="347979"/>
            <a:ext cx="9144000" cy="6858000"/>
          </a:xfrm>
          <a:custGeom>
            <a:avLst/>
            <a:gdLst>
              <a:gd name="connsiteX0" fmla="*/ 0 w 9144000"/>
              <a:gd name="connsiteY0" fmla="*/ 6858000 h 6858000"/>
              <a:gd name="connsiteX1" fmla="*/ 9144000 w 9144000"/>
              <a:gd name="connsiteY1" fmla="*/ 6858000 h 6858000"/>
              <a:gd name="connsiteX2" fmla="*/ 9144000 w 9144000"/>
              <a:gd name="connsiteY2" fmla="*/ 0 h 6858000"/>
              <a:gd name="connsiteX3" fmla="*/ 0 w 9144000"/>
              <a:gd name="connsiteY3" fmla="*/ 0 h 6858000"/>
              <a:gd name="connsiteX4" fmla="*/ 0 w 9144000"/>
              <a:gd name="connsiteY4" fmla="*/ 6858000 h 68580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9144000" h="6858000">
                <a:moveTo>
                  <a:pt x="0" y="6858000"/>
                </a:moveTo>
                <a:lnTo>
                  <a:pt x="9144000" y="6858000"/>
                </a:lnTo>
                <a:lnTo>
                  <a:pt x="9144000" y="0"/>
                </a:lnTo>
                <a:lnTo>
                  <a:pt x="0" y="0"/>
                </a:lnTo>
                <a:lnTo>
                  <a:pt x="0" y="6858000"/>
                </a:lnTo>
              </a:path>
            </a:pathLst>
          </a:custGeom>
          <a:solidFill>
            <a:srgbClr val="000000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027" name="Picture 3" descr="">
					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62000" y="1193800"/>
            <a:ext cx="2921000" cy="6019800"/>
          </a:xfrm>
          <a:prstGeom prst="rect">
            <a:avLst/>
          </a:prstGeom>
          <a:noFill/>
        </p:spPr>
      </p:pic>
      <p:sp>
        <p:nvSpPr>
          <p:cNvPr id="2" name="TextBox 1"/>
          <p:cNvSpPr txBox="1"/>
          <p:nvPr/>
        </p:nvSpPr>
        <p:spPr>
          <a:xfrm rot="0">
            <a:off x="1168400" y="6756400"/>
            <a:ext cx="698500" cy="1524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1200"/>
              </a:lnSpc>
              <a:tabLst>
							</a:tabLst>
            </a:pPr>
            <a:r>
              <a:rPr lang="en-US" altLang="zh-CN" sz="1392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2009-8-7</a:t>
            </a:r>
          </a:p>
        </p:txBody>
      </p:sp>
      <p:sp>
        <p:nvSpPr>
          <p:cNvPr id="2" name="TextBox 1"/>
          <p:cNvSpPr txBox="1"/>
          <p:nvPr/>
        </p:nvSpPr>
        <p:spPr>
          <a:xfrm rot="0">
            <a:off x="4648200" y="6667500"/>
            <a:ext cx="2298700" cy="3683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1200"/>
              </a:lnSpc>
              <a:tabLst>
                <a:tab pos="825500" algn="l"/>
              </a:tabLst>
            </a:pPr>
            <a:r>
              <a:rPr lang="en-US" altLang="zh-CN" sz="1392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Liaoning</a:t>
            </a:r>
            <a:r>
              <a:rPr lang="en-US" altLang="zh-CN" sz="139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392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Cancer</a:t>
            </a:r>
            <a:r>
              <a:rPr lang="en-US" altLang="zh-CN" sz="139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392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Institute</a:t>
            </a:r>
            <a:r>
              <a:rPr lang="en-US" altLang="zh-CN" sz="139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392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and</a:t>
            </a:r>
          </a:p>
          <a:p>
            <a:pPr>
              <a:lnSpc>
                <a:spcPts val="1600"/>
              </a:lnSpc>
              <a:tabLst>
                <a:tab pos="825500" algn="l"/>
              </a:tabLst>
            </a:pPr>
            <a:r>
              <a:rPr lang="en-US" altLang="zh-CN" dirty="0" smtClean="0"/>
              <a:t>	</a:t>
            </a:r>
            <a:r>
              <a:rPr lang="en-US" altLang="zh-CN" sz="1392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Hospital</a:t>
            </a:r>
          </a:p>
        </p:txBody>
      </p:sp>
      <p:sp>
        <p:nvSpPr>
          <p:cNvPr id="2" name="TextBox 1"/>
          <p:cNvSpPr txBox="1"/>
          <p:nvPr/>
        </p:nvSpPr>
        <p:spPr>
          <a:xfrm rot="0">
            <a:off x="9398000" y="6756400"/>
            <a:ext cx="190500" cy="1524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1200"/>
              </a:lnSpc>
              <a:tabLst>
							</a:tabLst>
            </a:pPr>
            <a:r>
              <a:rPr lang="en-US" altLang="zh-CN" sz="1392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21</a:t>
            </a:r>
          </a:p>
        </p:txBody>
      </p:sp>
      <p:sp>
        <p:nvSpPr>
          <p:cNvPr id="2" name="TextBox 1"/>
          <p:cNvSpPr txBox="1"/>
          <p:nvPr/>
        </p:nvSpPr>
        <p:spPr>
          <a:xfrm rot="0">
            <a:off x="3429000" y="3162300"/>
            <a:ext cx="4064000" cy="9398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4000"/>
              </a:lnSpc>
              <a:tabLst>
                <a:tab pos="38100" algn="l"/>
              </a:tabLst>
            </a:pPr>
            <a:r>
              <a:rPr lang="en-US" altLang="zh-CN" sz="4008" b="1" dirty="0" smtClean="0">
                <a:solidFill>
                  <a:srgbClr val="ff9900"/>
                </a:solidFill>
                <a:latin typeface="Times New Roman" pitchFamily="18" charset="0"/>
                <a:cs typeface="Times New Roman" pitchFamily="18" charset="0"/>
              </a:rPr>
              <a:t>（一）子宫内膜癌</a:t>
            </a:r>
          </a:p>
          <a:p>
            <a:pPr>
              <a:lnSpc>
                <a:spcPts val="3400"/>
              </a:lnSpc>
              <a:tabLst>
                <a:tab pos="38100" algn="l"/>
              </a:tabLst>
            </a:pPr>
            <a:r>
              <a:rPr lang="en-US" altLang="zh-CN" dirty="0" smtClean="0"/>
              <a:t>	</a:t>
            </a:r>
            <a:r>
              <a:rPr lang="en-US" altLang="zh-CN" sz="2807" b="1" dirty="0" smtClean="0">
                <a:solidFill>
                  <a:srgbClr val="66ff33"/>
                </a:solidFill>
                <a:latin typeface="Times New Roman" pitchFamily="18" charset="0"/>
                <a:cs typeface="Times New Roman" pitchFamily="18" charset="0"/>
              </a:rPr>
              <a:t>Endometrial</a:t>
            </a:r>
            <a:r>
              <a:rPr lang="en-US" altLang="zh-CN" sz="2807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7" b="1" dirty="0" smtClean="0">
                <a:solidFill>
                  <a:srgbClr val="66ff33"/>
                </a:solidFill>
                <a:latin typeface="Times New Roman" pitchFamily="18" charset="0"/>
                <a:cs typeface="Times New Roman" pitchFamily="18" charset="0"/>
              </a:rPr>
              <a:t>Carcinoma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/>
          <p:nvPr/>
        </p:nvSpPr>
        <p:spPr>
          <a:xfrm>
            <a:off x="774191" y="347979"/>
            <a:ext cx="9144000" cy="6858000"/>
          </a:xfrm>
          <a:custGeom>
            <a:avLst/>
            <a:gdLst>
              <a:gd name="connsiteX0" fmla="*/ 0 w 9144000"/>
              <a:gd name="connsiteY0" fmla="*/ 6858000 h 6858000"/>
              <a:gd name="connsiteX1" fmla="*/ 9144000 w 9144000"/>
              <a:gd name="connsiteY1" fmla="*/ 6858000 h 6858000"/>
              <a:gd name="connsiteX2" fmla="*/ 9144000 w 9144000"/>
              <a:gd name="connsiteY2" fmla="*/ 0 h 6858000"/>
              <a:gd name="connsiteX3" fmla="*/ 0 w 9144000"/>
              <a:gd name="connsiteY3" fmla="*/ 0 h 6858000"/>
              <a:gd name="connsiteX4" fmla="*/ 0 w 9144000"/>
              <a:gd name="connsiteY4" fmla="*/ 6858000 h 68580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9144000" h="6858000">
                <a:moveTo>
                  <a:pt x="0" y="6858000"/>
                </a:moveTo>
                <a:lnTo>
                  <a:pt x="9144000" y="6858000"/>
                </a:lnTo>
                <a:lnTo>
                  <a:pt x="9144000" y="0"/>
                </a:lnTo>
                <a:lnTo>
                  <a:pt x="0" y="0"/>
                </a:lnTo>
                <a:lnTo>
                  <a:pt x="0" y="6858000"/>
                </a:lnTo>
              </a:path>
            </a:pathLst>
          </a:custGeom>
          <a:solidFill>
            <a:srgbClr val="000000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027" name="Picture 3" descr="">
					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62000" y="1193800"/>
            <a:ext cx="2921000" cy="6019800"/>
          </a:xfrm>
          <a:prstGeom prst="rect">
            <a:avLst/>
          </a:prstGeom>
          <a:noFill/>
        </p:spPr>
      </p:pic>
      <p:sp>
        <p:nvSpPr>
          <p:cNvPr id="2" name="TextBox 1"/>
          <p:cNvSpPr txBox="1"/>
          <p:nvPr/>
        </p:nvSpPr>
        <p:spPr>
          <a:xfrm rot="0">
            <a:off x="1168400" y="6756400"/>
            <a:ext cx="698500" cy="1524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1200"/>
              </a:lnSpc>
              <a:tabLst>
							</a:tabLst>
            </a:pPr>
            <a:r>
              <a:rPr lang="en-US" altLang="zh-CN" sz="1392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2009-8-7</a:t>
            </a:r>
          </a:p>
        </p:txBody>
      </p:sp>
      <p:sp>
        <p:nvSpPr>
          <p:cNvPr id="2" name="TextBox 1"/>
          <p:cNvSpPr txBox="1"/>
          <p:nvPr/>
        </p:nvSpPr>
        <p:spPr>
          <a:xfrm rot="0">
            <a:off x="4648200" y="6667500"/>
            <a:ext cx="2298700" cy="3683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1200"/>
              </a:lnSpc>
              <a:tabLst>
                <a:tab pos="825500" algn="l"/>
              </a:tabLst>
            </a:pPr>
            <a:r>
              <a:rPr lang="en-US" altLang="zh-CN" sz="1392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Liaoning</a:t>
            </a:r>
            <a:r>
              <a:rPr lang="en-US" altLang="zh-CN" sz="139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392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Cancer</a:t>
            </a:r>
            <a:r>
              <a:rPr lang="en-US" altLang="zh-CN" sz="139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392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Institute</a:t>
            </a:r>
            <a:r>
              <a:rPr lang="en-US" altLang="zh-CN" sz="139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392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and</a:t>
            </a:r>
          </a:p>
          <a:p>
            <a:pPr>
              <a:lnSpc>
                <a:spcPts val="1600"/>
              </a:lnSpc>
              <a:tabLst>
                <a:tab pos="825500" algn="l"/>
              </a:tabLst>
            </a:pPr>
            <a:r>
              <a:rPr lang="en-US" altLang="zh-CN" dirty="0" smtClean="0"/>
              <a:t>	</a:t>
            </a:r>
            <a:r>
              <a:rPr lang="en-US" altLang="zh-CN" sz="1392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Hospital</a:t>
            </a:r>
          </a:p>
        </p:txBody>
      </p:sp>
      <p:sp>
        <p:nvSpPr>
          <p:cNvPr id="2" name="TextBox 1"/>
          <p:cNvSpPr txBox="1"/>
          <p:nvPr/>
        </p:nvSpPr>
        <p:spPr>
          <a:xfrm rot="0">
            <a:off x="9398000" y="6756400"/>
            <a:ext cx="190500" cy="1524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1200"/>
              </a:lnSpc>
              <a:tabLst>
							</a:tabLst>
            </a:pPr>
            <a:r>
              <a:rPr lang="en-US" altLang="zh-CN" sz="1392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22</a:t>
            </a:r>
          </a:p>
        </p:txBody>
      </p:sp>
      <p:sp>
        <p:nvSpPr>
          <p:cNvPr id="2" name="TextBox 1"/>
          <p:cNvSpPr txBox="1"/>
          <p:nvPr/>
        </p:nvSpPr>
        <p:spPr>
          <a:xfrm rot="0">
            <a:off x="1714500" y="901700"/>
            <a:ext cx="7251700" cy="10033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4000"/>
              </a:lnSpc>
              <a:tabLst>
                <a:tab pos="1079500" algn="l"/>
              </a:tabLst>
            </a:pPr>
            <a:r>
              <a:rPr lang="en-US" altLang="zh-CN" dirty="0" smtClean="0"/>
              <a:t>	</a:t>
            </a:r>
            <a:r>
              <a:rPr lang="en-US" altLang="zh-CN" sz="4008" b="1" dirty="0" smtClean="0">
                <a:solidFill>
                  <a:srgbClr val="ff9900"/>
                </a:solidFill>
                <a:latin typeface="Times New Roman" pitchFamily="18" charset="0"/>
                <a:cs typeface="Times New Roman" pitchFamily="18" charset="0"/>
              </a:rPr>
              <a:t>子宫内膜癌的临床特征</a:t>
            </a:r>
          </a:p>
          <a:p>
            <a:pPr>
              <a:lnSpc>
                <a:spcPts val="3800"/>
              </a:lnSpc>
              <a:tabLst>
                <a:tab pos="1079500" algn="l"/>
              </a:tabLst>
            </a:pPr>
            <a:r>
              <a:rPr lang="en-US" altLang="zh-CN" sz="3192" b="1" dirty="0" smtClean="0">
                <a:solidFill>
                  <a:srgbClr val="66ff33"/>
                </a:solidFill>
                <a:latin typeface="Arial Narrow" pitchFamily="18" charset="0"/>
                <a:cs typeface="Arial Narrow" pitchFamily="18" charset="0"/>
              </a:rPr>
              <a:t>Clinical</a:t>
            </a:r>
            <a:r>
              <a:rPr lang="en-US" altLang="zh-CN" sz="319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192" b="1" dirty="0" smtClean="0">
                <a:solidFill>
                  <a:srgbClr val="66ff33"/>
                </a:solidFill>
                <a:latin typeface="Arial Narrow" pitchFamily="18" charset="0"/>
                <a:cs typeface="Arial Narrow" pitchFamily="18" charset="0"/>
              </a:rPr>
              <a:t>Characters</a:t>
            </a:r>
            <a:r>
              <a:rPr lang="en-US" altLang="zh-CN" sz="319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192" b="1" dirty="0" smtClean="0">
                <a:solidFill>
                  <a:srgbClr val="66ff33"/>
                </a:solidFill>
                <a:latin typeface="Arial Narrow" pitchFamily="18" charset="0"/>
                <a:cs typeface="Arial Narrow" pitchFamily="18" charset="0"/>
              </a:rPr>
              <a:t>of</a:t>
            </a:r>
            <a:r>
              <a:rPr lang="en-US" altLang="zh-CN" sz="319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192" b="1" dirty="0" smtClean="0">
                <a:solidFill>
                  <a:srgbClr val="66ff33"/>
                </a:solidFill>
                <a:latin typeface="Arial Narrow" pitchFamily="18" charset="0"/>
                <a:cs typeface="Arial Narrow" pitchFamily="18" charset="0"/>
              </a:rPr>
              <a:t>Endometrial</a:t>
            </a:r>
            <a:r>
              <a:rPr lang="en-US" altLang="zh-CN" sz="319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192" b="1" dirty="0" smtClean="0">
                <a:solidFill>
                  <a:srgbClr val="66ff33"/>
                </a:solidFill>
                <a:latin typeface="Arial Narrow" pitchFamily="18" charset="0"/>
                <a:cs typeface="Arial Narrow" pitchFamily="18" charset="0"/>
              </a:rPr>
              <a:t>Carcinoma</a:t>
            </a:r>
          </a:p>
        </p:txBody>
      </p:sp>
      <p:sp>
        <p:nvSpPr>
          <p:cNvPr id="2" name="TextBox 1"/>
          <p:cNvSpPr txBox="1"/>
          <p:nvPr/>
        </p:nvSpPr>
        <p:spPr>
          <a:xfrm rot="0">
            <a:off x="1333500" y="2463800"/>
            <a:ext cx="177800" cy="27559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2100"/>
              </a:lnSpc>
              <a:tabLst>
							</a:tabLst>
            </a:pPr>
            <a:r>
              <a:rPr lang="en-US" altLang="zh-CN" sz="1895" dirty="0" smtClean="0">
                <a:solidFill>
                  <a:srgbClr val="800000"/>
                </a:solidFill>
                <a:latin typeface="Wingdings" pitchFamily="18" charset="0"/>
                <a:cs typeface="Wingdings" pitchFamily="18" charset="0"/>
              </a:rPr>
              <a:t>n</a:t>
            </a:r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2600"/>
              </a:lnSpc>
              <a:tabLst>
							</a:tabLst>
            </a:pPr>
            <a:r>
              <a:rPr lang="en-US" altLang="zh-CN" sz="1895" dirty="0" smtClean="0">
                <a:solidFill>
                  <a:srgbClr val="800000"/>
                </a:solidFill>
                <a:latin typeface="Wingdings" pitchFamily="18" charset="0"/>
                <a:cs typeface="Wingdings" pitchFamily="18" charset="0"/>
              </a:rPr>
              <a:t>n</a:t>
            </a:r>
          </a:p>
        </p:txBody>
      </p:sp>
      <p:sp>
        <p:nvSpPr>
          <p:cNvPr id="2" name="TextBox 1"/>
          <p:cNvSpPr txBox="1"/>
          <p:nvPr/>
        </p:nvSpPr>
        <p:spPr>
          <a:xfrm rot="0">
            <a:off x="1651000" y="2362200"/>
            <a:ext cx="7696200" cy="38481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3100"/>
              </a:lnSpc>
              <a:tabLst>
                <a:tab pos="25400" algn="l"/>
                <a:tab pos="88900" algn="l"/>
              </a:tabLst>
            </a:pPr>
            <a:r>
              <a:rPr lang="en-US" altLang="zh-CN" dirty="0" smtClean="0"/>
              <a:t>	</a:t>
            </a:r>
            <a:r>
              <a:rPr lang="en-US" altLang="zh-CN" sz="3192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临床</a:t>
            </a:r>
            <a:r>
              <a:rPr lang="en-US" altLang="zh-CN" sz="3192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表</a:t>
            </a:r>
            <a:r>
              <a:rPr lang="en-US" altLang="zh-CN" sz="3192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现</a:t>
            </a:r>
            <a:r>
              <a:rPr lang="en-US" altLang="zh-CN" sz="3192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：</a:t>
            </a:r>
            <a:r>
              <a:rPr lang="en-US" altLang="zh-CN" sz="3192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绝</a:t>
            </a:r>
            <a:r>
              <a:rPr lang="en-US" altLang="zh-CN" sz="3192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经</a:t>
            </a:r>
            <a:r>
              <a:rPr lang="en-US" altLang="zh-CN" sz="3192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后</a:t>
            </a:r>
            <a:r>
              <a:rPr lang="en-US" altLang="zh-CN" sz="3192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妇女</a:t>
            </a:r>
            <a:r>
              <a:rPr lang="en-US" altLang="zh-CN" sz="3192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阴</a:t>
            </a:r>
            <a:r>
              <a:rPr lang="en-US" altLang="zh-CN" sz="3192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道</a:t>
            </a:r>
            <a:r>
              <a:rPr lang="en-US" altLang="zh-CN" sz="3192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不</a:t>
            </a:r>
            <a:r>
              <a:rPr lang="en-US" altLang="zh-CN" sz="3192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规则</a:t>
            </a:r>
            <a:r>
              <a:rPr lang="en-US" altLang="zh-CN" sz="3192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流血</a:t>
            </a:r>
            <a:r>
              <a:rPr lang="en-US" altLang="zh-CN" sz="3192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、</a:t>
            </a:r>
          </a:p>
          <a:p>
            <a:pPr>
              <a:lnSpc>
                <a:spcPts val="3800"/>
              </a:lnSpc>
              <a:tabLst>
                <a:tab pos="25400" algn="l"/>
                <a:tab pos="88900" algn="l"/>
              </a:tabLst>
            </a:pPr>
            <a:r>
              <a:rPr lang="en-US" altLang="zh-CN" dirty="0" smtClean="0"/>
              <a:t>	</a:t>
            </a:r>
            <a:r>
              <a:rPr lang="en-US" altLang="zh-CN" sz="3192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恶</a:t>
            </a:r>
            <a:r>
              <a:rPr lang="en-US" altLang="zh-CN" sz="3192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臭液</a:t>
            </a:r>
            <a:r>
              <a:rPr lang="en-US" altLang="zh-CN" sz="3192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体</a:t>
            </a:r>
            <a:r>
              <a:rPr lang="en-US" altLang="zh-CN" sz="3192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及</a:t>
            </a:r>
            <a:r>
              <a:rPr lang="en-US" altLang="zh-CN" sz="3192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烂</a:t>
            </a:r>
            <a:r>
              <a:rPr lang="en-US" altLang="zh-CN" sz="3192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肉</a:t>
            </a:r>
            <a:r>
              <a:rPr lang="en-US" altLang="zh-CN" sz="3192" dirty="0" smtClean="0">
                <a:solidFill>
                  <a:srgbClr val="ffffff"/>
                </a:solidFill>
                <a:latin typeface="Arial Narrow" pitchFamily="18" charset="0"/>
                <a:cs typeface="Arial Narrow" pitchFamily="18" charset="0"/>
              </a:rPr>
              <a:t>,</a:t>
            </a:r>
            <a:r>
              <a:rPr lang="en-US" altLang="zh-CN" sz="3192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下</a:t>
            </a:r>
            <a:r>
              <a:rPr lang="en-US" altLang="zh-CN" sz="3192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腹</a:t>
            </a:r>
            <a:r>
              <a:rPr lang="en-US" altLang="zh-CN" sz="3192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疼痛</a:t>
            </a:r>
            <a:r>
              <a:rPr lang="en-US" altLang="zh-CN" sz="3192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、</a:t>
            </a:r>
            <a:r>
              <a:rPr lang="en-US" altLang="zh-CN" sz="3192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消瘦</a:t>
            </a:r>
            <a:r>
              <a:rPr lang="en-US" altLang="zh-CN" sz="3192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和</a:t>
            </a:r>
            <a:r>
              <a:rPr lang="en-US" altLang="zh-CN" sz="3192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贫</a:t>
            </a:r>
            <a:r>
              <a:rPr lang="en-US" altLang="zh-CN" sz="3192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血</a:t>
            </a:r>
          </a:p>
          <a:p>
            <a:pPr>
              <a:lnSpc>
                <a:spcPts val="4000"/>
              </a:lnSpc>
              <a:tabLst>
                <a:tab pos="25400" algn="l"/>
                <a:tab pos="88900" algn="l"/>
              </a:tabLst>
            </a:pPr>
            <a:r>
              <a:rPr lang="en-US" altLang="zh-CN" dirty="0" smtClean="0"/>
              <a:t>		</a:t>
            </a:r>
            <a:r>
              <a:rPr lang="en-US" altLang="zh-CN" sz="2807" dirty="0" smtClean="0">
                <a:solidFill>
                  <a:srgbClr val="66ff33"/>
                </a:solidFill>
                <a:latin typeface="Arial Narrow" pitchFamily="18" charset="0"/>
                <a:cs typeface="Arial Narrow" pitchFamily="18" charset="0"/>
              </a:rPr>
              <a:t>Clinical</a:t>
            </a:r>
            <a:r>
              <a:rPr lang="en-US" altLang="zh-CN" sz="2807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7" dirty="0" smtClean="0">
                <a:solidFill>
                  <a:srgbClr val="66ff33"/>
                </a:solidFill>
                <a:latin typeface="Arial Narrow" pitchFamily="18" charset="0"/>
                <a:cs typeface="Arial Narrow" pitchFamily="18" charset="0"/>
              </a:rPr>
              <a:t>manifestations:</a:t>
            </a:r>
            <a:r>
              <a:rPr lang="en-US" altLang="zh-CN" sz="2807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7" dirty="0" smtClean="0">
                <a:solidFill>
                  <a:srgbClr val="66ff33"/>
                </a:solidFill>
                <a:latin typeface="Arial Narrow" pitchFamily="18" charset="0"/>
                <a:cs typeface="Arial Narrow" pitchFamily="18" charset="0"/>
              </a:rPr>
              <a:t>postmenopausal</a:t>
            </a:r>
            <a:r>
              <a:rPr lang="en-US" altLang="zh-CN" sz="2807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7" dirty="0" smtClean="0">
                <a:solidFill>
                  <a:srgbClr val="66ff33"/>
                </a:solidFill>
                <a:latin typeface="Arial Narrow" pitchFamily="18" charset="0"/>
                <a:cs typeface="Arial Narrow" pitchFamily="18" charset="0"/>
              </a:rPr>
              <a:t>women</a:t>
            </a:r>
            <a:r>
              <a:rPr lang="en-US" altLang="zh-CN" sz="2807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7" dirty="0" smtClean="0">
                <a:solidFill>
                  <a:srgbClr val="66ff33"/>
                </a:solidFill>
                <a:latin typeface="Arial Narrow" pitchFamily="18" charset="0"/>
                <a:cs typeface="Arial Narrow" pitchFamily="18" charset="0"/>
              </a:rPr>
              <a:t>with</a:t>
            </a:r>
          </a:p>
          <a:p>
            <a:pPr>
              <a:lnSpc>
                <a:spcPts val="3300"/>
              </a:lnSpc>
              <a:tabLst>
                <a:tab pos="25400" algn="l"/>
                <a:tab pos="88900" algn="l"/>
              </a:tabLst>
            </a:pPr>
            <a:r>
              <a:rPr lang="en-US" altLang="zh-CN" dirty="0" smtClean="0"/>
              <a:t>	</a:t>
            </a:r>
            <a:r>
              <a:rPr lang="en-US" altLang="zh-CN" sz="2807" dirty="0" smtClean="0">
                <a:solidFill>
                  <a:srgbClr val="66ff33"/>
                </a:solidFill>
                <a:latin typeface="Arial Narrow" pitchFamily="18" charset="0"/>
                <a:cs typeface="Arial Narrow" pitchFamily="18" charset="0"/>
              </a:rPr>
              <a:t>irregular</a:t>
            </a:r>
            <a:r>
              <a:rPr lang="en-US" altLang="zh-CN" sz="2807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7" dirty="0" smtClean="0">
                <a:solidFill>
                  <a:srgbClr val="66ff33"/>
                </a:solidFill>
                <a:latin typeface="Arial Narrow" pitchFamily="18" charset="0"/>
                <a:cs typeface="Arial Narrow" pitchFamily="18" charset="0"/>
              </a:rPr>
              <a:t>vaginal</a:t>
            </a:r>
            <a:r>
              <a:rPr lang="en-US" altLang="zh-CN" sz="2807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7" dirty="0" smtClean="0">
                <a:solidFill>
                  <a:srgbClr val="66ff33"/>
                </a:solidFill>
                <a:latin typeface="Arial Narrow" pitchFamily="18" charset="0"/>
                <a:cs typeface="Arial Narrow" pitchFamily="18" charset="0"/>
              </a:rPr>
              <a:t>bleeding,</a:t>
            </a:r>
            <a:r>
              <a:rPr lang="en-US" altLang="zh-CN" sz="2807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7" dirty="0" smtClean="0">
                <a:solidFill>
                  <a:srgbClr val="66ff33"/>
                </a:solidFill>
                <a:latin typeface="Arial Narrow" pitchFamily="18" charset="0"/>
                <a:cs typeface="Arial Narrow" pitchFamily="18" charset="0"/>
              </a:rPr>
              <a:t>foul</a:t>
            </a:r>
            <a:r>
              <a:rPr lang="en-US" altLang="zh-CN" sz="2807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7" dirty="0" smtClean="0">
                <a:solidFill>
                  <a:srgbClr val="66ff33"/>
                </a:solidFill>
                <a:latin typeface="Arial Narrow" pitchFamily="18" charset="0"/>
                <a:cs typeface="Arial Narrow" pitchFamily="18" charset="0"/>
              </a:rPr>
              <a:t>liquid,necrotic</a:t>
            </a:r>
            <a:r>
              <a:rPr lang="en-US" altLang="zh-CN" sz="2807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7" dirty="0" smtClean="0">
                <a:solidFill>
                  <a:srgbClr val="66ff33"/>
                </a:solidFill>
                <a:latin typeface="Arial Narrow" pitchFamily="18" charset="0"/>
                <a:cs typeface="Arial Narrow" pitchFamily="18" charset="0"/>
              </a:rPr>
              <a:t>tissue,</a:t>
            </a:r>
          </a:p>
          <a:p>
            <a:pPr>
              <a:lnSpc>
                <a:spcPts val="3700"/>
              </a:lnSpc>
              <a:tabLst>
                <a:tab pos="25400" algn="l"/>
                <a:tab pos="88900" algn="l"/>
              </a:tabLst>
            </a:pPr>
            <a:r>
              <a:rPr lang="en-US" altLang="zh-CN" dirty="0" smtClean="0"/>
              <a:t>	</a:t>
            </a:r>
            <a:r>
              <a:rPr lang="en-US" altLang="zh-CN" sz="2807" dirty="0" smtClean="0">
                <a:solidFill>
                  <a:srgbClr val="66ff33"/>
                </a:solidFill>
                <a:latin typeface="Arial Narrow" pitchFamily="18" charset="0"/>
                <a:cs typeface="Arial Narrow" pitchFamily="18" charset="0"/>
              </a:rPr>
              <a:t>abdominal</a:t>
            </a:r>
            <a:r>
              <a:rPr lang="en-US" altLang="zh-CN" sz="2807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7" dirty="0" smtClean="0">
                <a:solidFill>
                  <a:srgbClr val="66ff33"/>
                </a:solidFill>
                <a:latin typeface="Arial Narrow" pitchFamily="18" charset="0"/>
                <a:cs typeface="Arial Narrow" pitchFamily="18" charset="0"/>
              </a:rPr>
              <a:t>pain,</a:t>
            </a:r>
            <a:r>
              <a:rPr lang="en-US" altLang="zh-CN" sz="2807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7" dirty="0" smtClean="0">
                <a:solidFill>
                  <a:srgbClr val="66ff33"/>
                </a:solidFill>
                <a:latin typeface="Arial Narrow" pitchFamily="18" charset="0"/>
                <a:cs typeface="Arial Narrow" pitchFamily="18" charset="0"/>
              </a:rPr>
              <a:t>weight</a:t>
            </a:r>
            <a:r>
              <a:rPr lang="en-US" altLang="zh-CN" sz="2807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7" dirty="0" smtClean="0">
                <a:solidFill>
                  <a:srgbClr val="66ff33"/>
                </a:solidFill>
                <a:latin typeface="Arial Narrow" pitchFamily="18" charset="0"/>
                <a:cs typeface="Arial Narrow" pitchFamily="18" charset="0"/>
              </a:rPr>
              <a:t>loss</a:t>
            </a:r>
            <a:r>
              <a:rPr lang="en-US" altLang="zh-CN" sz="2807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7" dirty="0" smtClean="0">
                <a:solidFill>
                  <a:srgbClr val="66ff33"/>
                </a:solidFill>
                <a:latin typeface="Arial Narrow" pitchFamily="18" charset="0"/>
                <a:cs typeface="Arial Narrow" pitchFamily="18" charset="0"/>
              </a:rPr>
              <a:t>and</a:t>
            </a:r>
            <a:r>
              <a:rPr lang="en-US" altLang="zh-CN" sz="2807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2807" dirty="0" smtClean="0">
                <a:solidFill>
                  <a:srgbClr val="66ff33"/>
                </a:solidFill>
                <a:latin typeface="Arial Narrow" pitchFamily="18" charset="0"/>
                <a:cs typeface="Arial Narrow" pitchFamily="18" charset="0"/>
              </a:rPr>
              <a:t>anemia</a:t>
            </a:r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3600"/>
              </a:lnSpc>
              <a:tabLst>
                <a:tab pos="25400" algn="l"/>
                <a:tab pos="88900" algn="l"/>
              </a:tabLst>
            </a:pPr>
            <a:r>
              <a:rPr lang="en-US" altLang="zh-CN" dirty="0" smtClean="0"/>
              <a:t>	</a:t>
            </a:r>
            <a:r>
              <a:rPr lang="en-US" altLang="zh-CN" sz="3192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好</a:t>
            </a:r>
            <a:r>
              <a:rPr lang="en-US" altLang="zh-CN" sz="3192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发</a:t>
            </a:r>
            <a:r>
              <a:rPr lang="en-US" altLang="zh-CN" sz="3192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部</a:t>
            </a:r>
            <a:r>
              <a:rPr lang="en-US" altLang="zh-CN" sz="3192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位：子宫</a:t>
            </a:r>
            <a:r>
              <a:rPr lang="en-US" altLang="zh-CN" sz="3192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底</a:t>
            </a:r>
            <a:r>
              <a:rPr lang="en-US" altLang="zh-CN" sz="3192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和体</a:t>
            </a:r>
            <a:r>
              <a:rPr lang="en-US" altLang="zh-CN" sz="3192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后</a:t>
            </a:r>
            <a:r>
              <a:rPr lang="en-US" altLang="zh-CN" sz="3192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壁</a:t>
            </a:r>
          </a:p>
          <a:p>
            <a:pPr>
              <a:lnSpc>
                <a:spcPts val="4000"/>
              </a:lnSpc>
              <a:tabLst>
                <a:tab pos="25400" algn="l"/>
                <a:tab pos="88900" algn="l"/>
              </a:tabLst>
            </a:pPr>
            <a:r>
              <a:rPr lang="en-US" altLang="zh-CN" sz="2807" dirty="0" smtClean="0">
                <a:solidFill>
                  <a:srgbClr val="66ff33"/>
                </a:solidFill>
                <a:latin typeface="Arial Narrow" pitchFamily="18" charset="0"/>
                <a:cs typeface="Arial Narrow" pitchFamily="18" charset="0"/>
              </a:rPr>
              <a:t>Occurrence</a:t>
            </a:r>
            <a:r>
              <a:rPr lang="en-US" altLang="zh-CN" sz="2807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7" dirty="0" smtClean="0">
                <a:solidFill>
                  <a:srgbClr val="66ff33"/>
                </a:solidFill>
                <a:latin typeface="Arial Narrow" pitchFamily="18" charset="0"/>
                <a:cs typeface="Arial Narrow" pitchFamily="18" charset="0"/>
              </a:rPr>
              <a:t>sites:</a:t>
            </a:r>
            <a:r>
              <a:rPr lang="en-US" altLang="zh-CN" sz="2807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7" dirty="0" smtClean="0">
                <a:solidFill>
                  <a:srgbClr val="66ff33"/>
                </a:solidFill>
                <a:latin typeface="Arial Narrow" pitchFamily="18" charset="0"/>
                <a:cs typeface="Arial Narrow" pitchFamily="18" charset="0"/>
              </a:rPr>
              <a:t>the</a:t>
            </a:r>
            <a:r>
              <a:rPr lang="en-US" altLang="zh-CN" sz="2807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7" dirty="0" smtClean="0">
                <a:solidFill>
                  <a:srgbClr val="66ff33"/>
                </a:solidFill>
                <a:latin typeface="Arial Narrow" pitchFamily="18" charset="0"/>
                <a:cs typeface="Arial Narrow" pitchFamily="18" charset="0"/>
              </a:rPr>
              <a:t>posterior</a:t>
            </a:r>
            <a:r>
              <a:rPr lang="en-US" altLang="zh-CN" sz="2807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7" dirty="0" smtClean="0">
                <a:solidFill>
                  <a:srgbClr val="66ff33"/>
                </a:solidFill>
                <a:latin typeface="Arial Narrow" pitchFamily="18" charset="0"/>
                <a:cs typeface="Arial Narrow" pitchFamily="18" charset="0"/>
              </a:rPr>
              <a:t>wall</a:t>
            </a:r>
            <a:r>
              <a:rPr lang="en-US" altLang="zh-CN" sz="2807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7" dirty="0" smtClean="0">
                <a:solidFill>
                  <a:srgbClr val="66ff33"/>
                </a:solidFill>
                <a:latin typeface="Arial Narrow" pitchFamily="18" charset="0"/>
                <a:cs typeface="Arial Narrow" pitchFamily="18" charset="0"/>
              </a:rPr>
              <a:t>of</a:t>
            </a:r>
            <a:r>
              <a:rPr lang="en-US" altLang="zh-CN" sz="2807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7" dirty="0" smtClean="0">
                <a:solidFill>
                  <a:srgbClr val="66ff33"/>
                </a:solidFill>
                <a:latin typeface="Arial Narrow" pitchFamily="18" charset="0"/>
                <a:cs typeface="Arial Narrow" pitchFamily="18" charset="0"/>
              </a:rPr>
              <a:t>uterus</a:t>
            </a:r>
            <a:r>
              <a:rPr lang="en-US" altLang="zh-CN" sz="2807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7" dirty="0" smtClean="0">
                <a:solidFill>
                  <a:srgbClr val="66ff33"/>
                </a:solidFill>
                <a:latin typeface="Arial Narrow" pitchFamily="18" charset="0"/>
                <a:cs typeface="Arial Narrow" pitchFamily="18" charset="0"/>
              </a:rPr>
              <a:t>and</a:t>
            </a:r>
            <a:r>
              <a:rPr lang="en-US" altLang="zh-CN" sz="2807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7" dirty="0" smtClean="0">
                <a:solidFill>
                  <a:srgbClr val="66ff33"/>
                </a:solidFill>
                <a:latin typeface="Arial Narrow" pitchFamily="18" charset="0"/>
                <a:cs typeface="Arial Narrow" pitchFamily="18" charset="0"/>
              </a:rPr>
              <a:t>its</a:t>
            </a:r>
          </a:p>
          <a:p>
            <a:pPr>
              <a:lnSpc>
                <a:spcPts val="3300"/>
              </a:lnSpc>
              <a:tabLst>
                <a:tab pos="25400" algn="l"/>
                <a:tab pos="88900" algn="l"/>
              </a:tabLst>
            </a:pPr>
            <a:r>
              <a:rPr lang="en-US" altLang="zh-CN" dirty="0" smtClean="0"/>
              <a:t>	</a:t>
            </a:r>
            <a:r>
              <a:rPr lang="en-US" altLang="zh-CN" sz="2807" dirty="0" smtClean="0">
                <a:solidFill>
                  <a:srgbClr val="66ff33"/>
                </a:solidFill>
                <a:latin typeface="Arial Narrow" pitchFamily="18" charset="0"/>
                <a:cs typeface="Arial Narrow" pitchFamily="18" charset="0"/>
              </a:rPr>
              <a:t>bottom</a:t>
            </a: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/>
          <p:nvPr/>
        </p:nvSpPr>
        <p:spPr>
          <a:xfrm>
            <a:off x="774191" y="347979"/>
            <a:ext cx="9144000" cy="6858000"/>
          </a:xfrm>
          <a:custGeom>
            <a:avLst/>
            <a:gdLst>
              <a:gd name="connsiteX0" fmla="*/ 0 w 9144000"/>
              <a:gd name="connsiteY0" fmla="*/ 6858000 h 6858000"/>
              <a:gd name="connsiteX1" fmla="*/ 9144000 w 9144000"/>
              <a:gd name="connsiteY1" fmla="*/ 6858000 h 6858000"/>
              <a:gd name="connsiteX2" fmla="*/ 9144000 w 9144000"/>
              <a:gd name="connsiteY2" fmla="*/ 0 h 6858000"/>
              <a:gd name="connsiteX3" fmla="*/ 0 w 9144000"/>
              <a:gd name="connsiteY3" fmla="*/ 0 h 6858000"/>
              <a:gd name="connsiteX4" fmla="*/ 0 w 9144000"/>
              <a:gd name="connsiteY4" fmla="*/ 6858000 h 68580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9144000" h="6858000">
                <a:moveTo>
                  <a:pt x="0" y="6858000"/>
                </a:moveTo>
                <a:lnTo>
                  <a:pt x="9144000" y="6858000"/>
                </a:lnTo>
                <a:lnTo>
                  <a:pt x="9144000" y="0"/>
                </a:lnTo>
                <a:lnTo>
                  <a:pt x="0" y="0"/>
                </a:lnTo>
                <a:lnTo>
                  <a:pt x="0" y="6858000"/>
                </a:lnTo>
              </a:path>
            </a:pathLst>
          </a:custGeom>
          <a:solidFill>
            <a:srgbClr val="000000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027" name="Picture 3" descr="">
					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62000" y="1193800"/>
            <a:ext cx="2921000" cy="6019800"/>
          </a:xfrm>
          <a:prstGeom prst="rect">
            <a:avLst/>
          </a:prstGeom>
          <a:noFill/>
        </p:spPr>
      </p:pic>
      <p:sp>
        <p:nvSpPr>
          <p:cNvPr id="2" name="TextBox 1"/>
          <p:cNvSpPr txBox="1"/>
          <p:nvPr/>
        </p:nvSpPr>
        <p:spPr>
          <a:xfrm rot="0">
            <a:off x="1168400" y="6756400"/>
            <a:ext cx="698500" cy="1524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1200"/>
              </a:lnSpc>
              <a:tabLst>
							</a:tabLst>
            </a:pPr>
            <a:r>
              <a:rPr lang="en-US" altLang="zh-CN" sz="1392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2009-8-7</a:t>
            </a:r>
          </a:p>
        </p:txBody>
      </p:sp>
      <p:sp>
        <p:nvSpPr>
          <p:cNvPr id="2" name="TextBox 1"/>
          <p:cNvSpPr txBox="1"/>
          <p:nvPr/>
        </p:nvSpPr>
        <p:spPr>
          <a:xfrm rot="0">
            <a:off x="4648200" y="6667500"/>
            <a:ext cx="2298700" cy="3683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1200"/>
              </a:lnSpc>
              <a:tabLst>
                <a:tab pos="825500" algn="l"/>
              </a:tabLst>
            </a:pPr>
            <a:r>
              <a:rPr lang="en-US" altLang="zh-CN" sz="1392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Liaoning</a:t>
            </a:r>
            <a:r>
              <a:rPr lang="en-US" altLang="zh-CN" sz="139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392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Cancer</a:t>
            </a:r>
            <a:r>
              <a:rPr lang="en-US" altLang="zh-CN" sz="139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392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Institute</a:t>
            </a:r>
            <a:r>
              <a:rPr lang="en-US" altLang="zh-CN" sz="139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392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and</a:t>
            </a:r>
          </a:p>
          <a:p>
            <a:pPr>
              <a:lnSpc>
                <a:spcPts val="1600"/>
              </a:lnSpc>
              <a:tabLst>
                <a:tab pos="825500" algn="l"/>
              </a:tabLst>
            </a:pPr>
            <a:r>
              <a:rPr lang="en-US" altLang="zh-CN" dirty="0" smtClean="0"/>
              <a:t>	</a:t>
            </a:r>
            <a:r>
              <a:rPr lang="en-US" altLang="zh-CN" sz="1392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Hospital</a:t>
            </a:r>
          </a:p>
        </p:txBody>
      </p:sp>
      <p:sp>
        <p:nvSpPr>
          <p:cNvPr id="2" name="TextBox 1"/>
          <p:cNvSpPr txBox="1"/>
          <p:nvPr/>
        </p:nvSpPr>
        <p:spPr>
          <a:xfrm rot="0">
            <a:off x="9398000" y="6756400"/>
            <a:ext cx="190500" cy="1524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1200"/>
              </a:lnSpc>
              <a:tabLst>
							</a:tabLst>
            </a:pPr>
            <a:r>
              <a:rPr lang="en-US" altLang="zh-CN" sz="1392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23</a:t>
            </a:r>
          </a:p>
        </p:txBody>
      </p:sp>
      <p:sp>
        <p:nvSpPr>
          <p:cNvPr id="2" name="TextBox 1"/>
          <p:cNvSpPr txBox="1"/>
          <p:nvPr/>
        </p:nvSpPr>
        <p:spPr>
          <a:xfrm rot="0">
            <a:off x="2413000" y="1879600"/>
            <a:ext cx="2679700" cy="8890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2800"/>
              </a:lnSpc>
              <a:tabLst>
							</a:tabLst>
            </a:pPr>
            <a:r>
              <a:rPr lang="en-US" altLang="zh-CN" sz="2807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扩散</a:t>
            </a:r>
            <a:r>
              <a:rPr lang="en-US" altLang="zh-CN" sz="2807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方</a:t>
            </a:r>
            <a:r>
              <a:rPr lang="en-US" altLang="zh-CN" sz="2807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式</a:t>
            </a:r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3200"/>
              </a:lnSpc>
              <a:tabLst>
							</a:tabLst>
            </a:pPr>
            <a:r>
              <a:rPr lang="en-US" altLang="zh-CN" sz="2807" dirty="0" smtClean="0">
                <a:solidFill>
                  <a:srgbClr val="66ff33"/>
                </a:solidFill>
                <a:latin typeface="Arial Narrow" pitchFamily="18" charset="0"/>
                <a:cs typeface="Arial Narrow" pitchFamily="18" charset="0"/>
              </a:rPr>
              <a:t>The</a:t>
            </a:r>
            <a:r>
              <a:rPr lang="en-US" altLang="zh-CN" sz="2807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7" dirty="0" smtClean="0">
                <a:solidFill>
                  <a:srgbClr val="66ff33"/>
                </a:solidFill>
                <a:latin typeface="Arial Narrow" pitchFamily="18" charset="0"/>
                <a:cs typeface="Arial Narrow" pitchFamily="18" charset="0"/>
              </a:rPr>
              <a:t>spreading</a:t>
            </a:r>
            <a:r>
              <a:rPr lang="en-US" altLang="zh-CN" sz="2807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2807" dirty="0" smtClean="0">
                <a:solidFill>
                  <a:srgbClr val="66ff33"/>
                </a:solidFill>
                <a:latin typeface="Arial Narrow" pitchFamily="18" charset="0"/>
                <a:cs typeface="Arial Narrow" pitchFamily="18" charset="0"/>
              </a:rPr>
              <a:t>ways</a:t>
            </a:r>
          </a:p>
        </p:txBody>
      </p:sp>
      <p:sp>
        <p:nvSpPr>
          <p:cNvPr id="2" name="TextBox 1"/>
          <p:cNvSpPr txBox="1"/>
          <p:nvPr/>
        </p:nvSpPr>
        <p:spPr>
          <a:xfrm rot="0">
            <a:off x="2870200" y="3035300"/>
            <a:ext cx="165100" cy="21336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1800"/>
              </a:lnSpc>
              <a:tabLst>
							</a:tabLst>
            </a:pPr>
            <a:r>
              <a:rPr lang="en-US" altLang="zh-CN" sz="1704" dirty="0" smtClean="0">
                <a:solidFill>
                  <a:srgbClr val="ffff00"/>
                </a:solidFill>
                <a:latin typeface="Wingdings" pitchFamily="18" charset="0"/>
                <a:cs typeface="Wingdings" pitchFamily="18" charset="0"/>
              </a:rPr>
              <a:t>Ø</a:t>
            </a:r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2500"/>
              </a:lnSpc>
              <a:tabLst>
							</a:tabLst>
            </a:pPr>
            <a:r>
              <a:rPr lang="en-US" altLang="zh-CN" sz="1704" dirty="0" smtClean="0">
                <a:solidFill>
                  <a:srgbClr val="ffff00"/>
                </a:solidFill>
                <a:latin typeface="Wingdings" pitchFamily="18" charset="0"/>
                <a:cs typeface="Wingdings" pitchFamily="18" charset="0"/>
              </a:rPr>
              <a:t>Ø</a:t>
            </a:r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2400"/>
              </a:lnSpc>
              <a:tabLst>
							</a:tabLst>
            </a:pPr>
            <a:r>
              <a:rPr lang="en-US" altLang="zh-CN" sz="1704" dirty="0" smtClean="0">
                <a:solidFill>
                  <a:srgbClr val="ffff00"/>
                </a:solidFill>
                <a:latin typeface="Wingdings" pitchFamily="18" charset="0"/>
                <a:cs typeface="Wingdings" pitchFamily="18" charset="0"/>
              </a:rPr>
              <a:t>Ø</a:t>
            </a:r>
          </a:p>
        </p:txBody>
      </p:sp>
      <p:sp>
        <p:nvSpPr>
          <p:cNvPr id="2" name="TextBox 1"/>
          <p:cNvSpPr txBox="1"/>
          <p:nvPr/>
        </p:nvSpPr>
        <p:spPr>
          <a:xfrm rot="0">
            <a:off x="3149600" y="2971800"/>
            <a:ext cx="2971800" cy="27051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2500"/>
              </a:lnSpc>
              <a:tabLst>
							</a:tabLst>
            </a:pPr>
            <a:r>
              <a:rPr lang="en-US" altLang="zh-CN" sz="2592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直接</a:t>
            </a:r>
            <a:r>
              <a:rPr lang="en-US" altLang="zh-CN" sz="2592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播散</a:t>
            </a:r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2700"/>
              </a:lnSpc>
              <a:tabLst>
							</a:tabLst>
            </a:pPr>
            <a:r>
              <a:rPr lang="en-US" altLang="zh-CN" sz="2400" dirty="0" smtClean="0">
                <a:solidFill>
                  <a:srgbClr val="66ff33"/>
                </a:solidFill>
                <a:latin typeface="Arial Narrow" pitchFamily="18" charset="0"/>
                <a:cs typeface="Arial Narrow" pitchFamily="18" charset="0"/>
              </a:rPr>
              <a:t>Direct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66ff33"/>
                </a:solidFill>
                <a:latin typeface="Arial Narrow" pitchFamily="18" charset="0"/>
                <a:cs typeface="Arial Narrow" pitchFamily="18" charset="0"/>
              </a:rPr>
              <a:t>spreading</a:t>
            </a:r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2700"/>
              </a:lnSpc>
              <a:tabLst>
							</a:tabLst>
            </a:pPr>
            <a:r>
              <a:rPr lang="en-US" altLang="zh-CN" sz="2592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淋巴转移</a:t>
            </a:r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2700"/>
              </a:lnSpc>
              <a:tabLst>
							</a:tabLst>
            </a:pPr>
            <a:r>
              <a:rPr lang="en-US" altLang="zh-CN" sz="2400" dirty="0" smtClean="0">
                <a:solidFill>
                  <a:srgbClr val="66ff33"/>
                </a:solidFill>
                <a:latin typeface="Arial Narrow" pitchFamily="18" charset="0"/>
                <a:cs typeface="Arial Narrow" pitchFamily="18" charset="0"/>
              </a:rPr>
              <a:t>Lymph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66ff33"/>
                </a:solidFill>
                <a:latin typeface="Arial Narrow" pitchFamily="18" charset="0"/>
                <a:cs typeface="Arial Narrow" pitchFamily="18" charset="0"/>
              </a:rPr>
              <a:t>node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66ff33"/>
                </a:solidFill>
                <a:latin typeface="Arial Narrow" pitchFamily="18" charset="0"/>
                <a:cs typeface="Arial Narrow" pitchFamily="18" charset="0"/>
              </a:rPr>
              <a:t>metastasis</a:t>
            </a:r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2700"/>
              </a:lnSpc>
              <a:tabLst>
							</a:tabLst>
            </a:pPr>
            <a:r>
              <a:rPr lang="en-US" altLang="zh-CN" sz="2592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血</a:t>
            </a:r>
            <a:r>
              <a:rPr lang="en-US" altLang="zh-CN" sz="2592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行转移</a:t>
            </a:r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2700"/>
              </a:lnSpc>
              <a:tabLst>
							</a:tabLst>
            </a:pPr>
            <a:r>
              <a:rPr lang="en-US" altLang="zh-CN" sz="2400" dirty="0" smtClean="0">
                <a:solidFill>
                  <a:srgbClr val="66ff33"/>
                </a:solidFill>
                <a:latin typeface="Arial Narrow" pitchFamily="18" charset="0"/>
                <a:cs typeface="Arial Narrow" pitchFamily="18" charset="0"/>
              </a:rPr>
              <a:t>Hematogenous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66ff33"/>
                </a:solidFill>
                <a:latin typeface="Arial Narrow" pitchFamily="18" charset="0"/>
                <a:cs typeface="Arial Narrow" pitchFamily="18" charset="0"/>
              </a:rPr>
              <a:t>metastasis</a:t>
            </a: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/>
          <p:nvPr/>
        </p:nvSpPr>
        <p:spPr>
          <a:xfrm>
            <a:off x="774191" y="347979"/>
            <a:ext cx="9144000" cy="6858000"/>
          </a:xfrm>
          <a:custGeom>
            <a:avLst/>
            <a:gdLst>
              <a:gd name="connsiteX0" fmla="*/ 0 w 9144000"/>
              <a:gd name="connsiteY0" fmla="*/ 6858000 h 6858000"/>
              <a:gd name="connsiteX1" fmla="*/ 9144000 w 9144000"/>
              <a:gd name="connsiteY1" fmla="*/ 6858000 h 6858000"/>
              <a:gd name="connsiteX2" fmla="*/ 9144000 w 9144000"/>
              <a:gd name="connsiteY2" fmla="*/ 0 h 6858000"/>
              <a:gd name="connsiteX3" fmla="*/ 0 w 9144000"/>
              <a:gd name="connsiteY3" fmla="*/ 0 h 6858000"/>
              <a:gd name="connsiteX4" fmla="*/ 0 w 9144000"/>
              <a:gd name="connsiteY4" fmla="*/ 6858000 h 68580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9144000" h="6858000">
                <a:moveTo>
                  <a:pt x="0" y="6858000"/>
                </a:moveTo>
                <a:lnTo>
                  <a:pt x="9144000" y="6858000"/>
                </a:lnTo>
                <a:lnTo>
                  <a:pt x="9144000" y="0"/>
                </a:lnTo>
                <a:lnTo>
                  <a:pt x="0" y="0"/>
                </a:lnTo>
                <a:lnTo>
                  <a:pt x="0" y="6858000"/>
                </a:lnTo>
              </a:path>
            </a:pathLst>
          </a:custGeom>
          <a:solidFill>
            <a:srgbClr val="000000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027" name="Picture 3" descr="">
					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62000" y="1193800"/>
            <a:ext cx="2921000" cy="6019800"/>
          </a:xfrm>
          <a:prstGeom prst="rect">
            <a:avLst/>
          </a:prstGeom>
          <a:noFill/>
        </p:spPr>
      </p:pic>
      <p:sp>
        <p:nvSpPr>
          <p:cNvPr id="2" name="TextBox 1"/>
          <p:cNvSpPr txBox="1"/>
          <p:nvPr/>
        </p:nvSpPr>
        <p:spPr>
          <a:xfrm rot="0">
            <a:off x="1168400" y="6756400"/>
            <a:ext cx="698500" cy="1524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1200"/>
              </a:lnSpc>
              <a:tabLst>
							</a:tabLst>
            </a:pPr>
            <a:r>
              <a:rPr lang="en-US" altLang="zh-CN" sz="1392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2009-8-7</a:t>
            </a:r>
          </a:p>
        </p:txBody>
      </p:sp>
      <p:sp>
        <p:nvSpPr>
          <p:cNvPr id="2" name="TextBox 1"/>
          <p:cNvSpPr txBox="1"/>
          <p:nvPr/>
        </p:nvSpPr>
        <p:spPr>
          <a:xfrm rot="0">
            <a:off x="4648200" y="6667500"/>
            <a:ext cx="2298700" cy="3683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1200"/>
              </a:lnSpc>
              <a:tabLst>
                <a:tab pos="825500" algn="l"/>
              </a:tabLst>
            </a:pPr>
            <a:r>
              <a:rPr lang="en-US" altLang="zh-CN" sz="1392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Liaoning</a:t>
            </a:r>
            <a:r>
              <a:rPr lang="en-US" altLang="zh-CN" sz="139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392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Cancer</a:t>
            </a:r>
            <a:r>
              <a:rPr lang="en-US" altLang="zh-CN" sz="139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392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Institute</a:t>
            </a:r>
            <a:r>
              <a:rPr lang="en-US" altLang="zh-CN" sz="139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392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and</a:t>
            </a:r>
          </a:p>
          <a:p>
            <a:pPr>
              <a:lnSpc>
                <a:spcPts val="1600"/>
              </a:lnSpc>
              <a:tabLst>
                <a:tab pos="825500" algn="l"/>
              </a:tabLst>
            </a:pPr>
            <a:r>
              <a:rPr lang="en-US" altLang="zh-CN" dirty="0" smtClean="0"/>
              <a:t>	</a:t>
            </a:r>
            <a:r>
              <a:rPr lang="en-US" altLang="zh-CN" sz="1392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Hospital</a:t>
            </a:r>
          </a:p>
        </p:txBody>
      </p:sp>
      <p:sp>
        <p:nvSpPr>
          <p:cNvPr id="2" name="TextBox 1"/>
          <p:cNvSpPr txBox="1"/>
          <p:nvPr/>
        </p:nvSpPr>
        <p:spPr>
          <a:xfrm rot="0">
            <a:off x="9398000" y="6756400"/>
            <a:ext cx="190500" cy="1524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1200"/>
              </a:lnSpc>
              <a:tabLst>
							</a:tabLst>
            </a:pPr>
            <a:r>
              <a:rPr lang="en-US" altLang="zh-CN" sz="1392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24</a:t>
            </a:r>
          </a:p>
        </p:txBody>
      </p:sp>
      <p:sp>
        <p:nvSpPr>
          <p:cNvPr id="2" name="TextBox 1"/>
          <p:cNvSpPr txBox="1"/>
          <p:nvPr/>
        </p:nvSpPr>
        <p:spPr>
          <a:xfrm rot="0">
            <a:off x="1333500" y="838200"/>
            <a:ext cx="7353300" cy="21463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4300"/>
              </a:lnSpc>
              <a:tabLst>
                <a:tab pos="660400" algn="l"/>
                <a:tab pos="1447800" algn="l"/>
              </a:tabLst>
            </a:pPr>
            <a:r>
              <a:rPr lang="en-US" altLang="zh-CN" dirty="0" smtClean="0"/>
              <a:t>		</a:t>
            </a:r>
            <a:r>
              <a:rPr lang="en-US" altLang="zh-CN" sz="4008" b="1" dirty="0" smtClean="0">
                <a:solidFill>
                  <a:srgbClr val="ff9900"/>
                </a:solidFill>
                <a:latin typeface="Times New Roman" pitchFamily="18" charset="0"/>
                <a:cs typeface="Times New Roman" pitchFamily="18" charset="0"/>
              </a:rPr>
              <a:t>子宫内膜癌的</a:t>
            </a:r>
            <a:r>
              <a:rPr lang="en-US" altLang="zh-CN" sz="4008" b="1" dirty="0" smtClean="0">
                <a:solidFill>
                  <a:srgbClr val="ff9900"/>
                </a:solidFill>
                <a:latin typeface="Times New Roman" pitchFamily="18" charset="0"/>
                <a:cs typeface="Times New Roman" pitchFamily="18" charset="0"/>
              </a:rPr>
              <a:t>MRI</a:t>
            </a:r>
            <a:r>
              <a:rPr lang="en-US" altLang="zh-CN" sz="4008" b="1" dirty="0" smtClean="0">
                <a:solidFill>
                  <a:srgbClr val="ff9900"/>
                </a:solidFill>
                <a:latin typeface="Times New Roman" pitchFamily="18" charset="0"/>
                <a:cs typeface="Times New Roman" pitchFamily="18" charset="0"/>
              </a:rPr>
              <a:t>特征</a:t>
            </a:r>
          </a:p>
          <a:p>
            <a:pPr>
              <a:lnSpc>
                <a:spcPts val="3800"/>
              </a:lnSpc>
              <a:tabLst>
                <a:tab pos="660400" algn="l"/>
                <a:tab pos="1447800" algn="l"/>
              </a:tabLst>
            </a:pPr>
            <a:r>
              <a:rPr lang="en-US" altLang="zh-CN" dirty="0" smtClean="0"/>
              <a:t>	</a:t>
            </a:r>
            <a:r>
              <a:rPr lang="en-US" altLang="zh-CN" sz="3192" b="1" dirty="0" smtClean="0">
                <a:solidFill>
                  <a:srgbClr val="66ff33"/>
                </a:solidFill>
                <a:latin typeface="Arial Narrow" pitchFamily="18" charset="0"/>
                <a:cs typeface="Arial Narrow" pitchFamily="18" charset="0"/>
              </a:rPr>
              <a:t>MRI</a:t>
            </a:r>
            <a:r>
              <a:rPr lang="en-US" altLang="zh-CN" sz="319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192" b="1" dirty="0" smtClean="0">
                <a:solidFill>
                  <a:srgbClr val="66ff33"/>
                </a:solidFill>
                <a:latin typeface="Arial Narrow" pitchFamily="18" charset="0"/>
                <a:cs typeface="Arial Narrow" pitchFamily="18" charset="0"/>
              </a:rPr>
              <a:t>Characters</a:t>
            </a:r>
            <a:r>
              <a:rPr lang="en-US" altLang="zh-CN" sz="319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192" b="1" dirty="0" smtClean="0">
                <a:solidFill>
                  <a:srgbClr val="66ff33"/>
                </a:solidFill>
                <a:latin typeface="Arial Narrow" pitchFamily="18" charset="0"/>
                <a:cs typeface="Arial Narrow" pitchFamily="18" charset="0"/>
              </a:rPr>
              <a:t>of</a:t>
            </a:r>
            <a:r>
              <a:rPr lang="en-US" altLang="zh-CN" sz="319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192" b="1" dirty="0" smtClean="0">
                <a:solidFill>
                  <a:srgbClr val="66ff33"/>
                </a:solidFill>
                <a:latin typeface="Arial Narrow" pitchFamily="18" charset="0"/>
                <a:cs typeface="Arial Narrow" pitchFamily="18" charset="0"/>
              </a:rPr>
              <a:t>Endometrial</a:t>
            </a:r>
            <a:r>
              <a:rPr lang="en-US" altLang="zh-CN" sz="319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192" b="1" dirty="0" smtClean="0">
                <a:solidFill>
                  <a:srgbClr val="66ff33"/>
                </a:solidFill>
                <a:latin typeface="Arial Narrow" pitchFamily="18" charset="0"/>
                <a:cs typeface="Arial Narrow" pitchFamily="18" charset="0"/>
              </a:rPr>
              <a:t>Carcinoma</a:t>
            </a:r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4100"/>
              </a:lnSpc>
              <a:tabLst>
                <a:tab pos="660400" algn="l"/>
                <a:tab pos="1447800" algn="l"/>
              </a:tabLst>
            </a:pPr>
            <a:r>
              <a:rPr lang="en-US" altLang="zh-CN" sz="3192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病</a:t>
            </a:r>
            <a:r>
              <a:rPr lang="en-US" altLang="zh-CN" sz="3192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变局限</a:t>
            </a:r>
            <a:r>
              <a:rPr lang="en-US" altLang="zh-CN" sz="3192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于内膜</a:t>
            </a:r>
          </a:p>
          <a:p>
            <a:pPr>
              <a:lnSpc>
                <a:spcPts val="3600"/>
              </a:lnSpc>
              <a:tabLst>
                <a:tab pos="660400" algn="l"/>
                <a:tab pos="1447800" algn="l"/>
              </a:tabLst>
            </a:pPr>
            <a:r>
              <a:rPr lang="en-US" altLang="zh-CN" sz="2400" dirty="0" smtClean="0">
                <a:solidFill>
                  <a:srgbClr val="66ff33"/>
                </a:solidFill>
                <a:latin typeface="Arial Narrow" pitchFamily="18" charset="0"/>
                <a:cs typeface="Arial Narrow" pitchFamily="18" charset="0"/>
              </a:rPr>
              <a:t>Lesions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66ff33"/>
                </a:solidFill>
                <a:latin typeface="Arial Narrow" pitchFamily="18" charset="0"/>
                <a:cs typeface="Arial Narrow" pitchFamily="18" charset="0"/>
              </a:rPr>
              <a:t>confined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66ff33"/>
                </a:solidFill>
                <a:latin typeface="Arial Narrow" pitchFamily="18" charset="0"/>
                <a:cs typeface="Arial Narrow" pitchFamily="18" charset="0"/>
              </a:rPr>
              <a:t>in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66ff33"/>
                </a:solidFill>
                <a:latin typeface="Arial Narrow" pitchFamily="18" charset="0"/>
                <a:cs typeface="Arial Narrow" pitchFamily="18" charset="0"/>
              </a:rPr>
              <a:t>endometrial</a:t>
            </a:r>
          </a:p>
        </p:txBody>
      </p:sp>
      <p:sp>
        <p:nvSpPr>
          <p:cNvPr id="2" name="TextBox 1"/>
          <p:cNvSpPr txBox="1"/>
          <p:nvPr/>
        </p:nvSpPr>
        <p:spPr>
          <a:xfrm rot="0">
            <a:off x="1333500" y="3213100"/>
            <a:ext cx="152400" cy="24257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1800"/>
              </a:lnSpc>
              <a:tabLst>
							</a:tabLst>
            </a:pPr>
            <a:r>
              <a:rPr lang="en-US" altLang="zh-CN" sz="1704" dirty="0" smtClean="0">
                <a:solidFill>
                  <a:srgbClr val="800000"/>
                </a:solidFill>
                <a:latin typeface="Wingdings" pitchFamily="18" charset="0"/>
                <a:cs typeface="Wingdings" pitchFamily="18" charset="0"/>
              </a:rPr>
              <a:t>n</a:t>
            </a:r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2700"/>
              </a:lnSpc>
              <a:tabLst>
							</a:tabLst>
            </a:pPr>
            <a:r>
              <a:rPr lang="en-US" altLang="zh-CN" sz="1607" dirty="0" smtClean="0">
                <a:solidFill>
                  <a:srgbClr val="800000"/>
                </a:solidFill>
                <a:latin typeface="Wingdings" pitchFamily="18" charset="0"/>
                <a:cs typeface="Wingdings" pitchFamily="18" charset="0"/>
              </a:rPr>
              <a:t>n</a:t>
            </a:r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2500"/>
              </a:lnSpc>
              <a:tabLst>
							</a:tabLst>
            </a:pPr>
            <a:r>
              <a:rPr lang="en-US" altLang="zh-CN" sz="1704" dirty="0" smtClean="0">
                <a:solidFill>
                  <a:srgbClr val="800000"/>
                </a:solidFill>
                <a:latin typeface="Wingdings" pitchFamily="18" charset="0"/>
                <a:cs typeface="Wingdings" pitchFamily="18" charset="0"/>
              </a:rPr>
              <a:t>n</a:t>
            </a:r>
          </a:p>
        </p:txBody>
      </p:sp>
      <p:sp>
        <p:nvSpPr>
          <p:cNvPr id="2" name="TextBox 1"/>
          <p:cNvSpPr txBox="1"/>
          <p:nvPr/>
        </p:nvSpPr>
        <p:spPr>
          <a:xfrm rot="0">
            <a:off x="1676400" y="3098800"/>
            <a:ext cx="7670800" cy="29718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3100"/>
              </a:lnSpc>
              <a:tabLst>
                <a:tab pos="63500" algn="l"/>
              </a:tabLst>
            </a:pPr>
            <a:r>
              <a:rPr lang="en-US" altLang="zh-CN" sz="2807" dirty="0" smtClean="0">
                <a:solidFill>
                  <a:srgbClr val="ffffff"/>
                </a:solidFill>
                <a:latin typeface="Arial Narrow" pitchFamily="18" charset="0"/>
                <a:cs typeface="Arial Narrow" pitchFamily="18" charset="0"/>
              </a:rPr>
              <a:t>T1WI</a:t>
            </a:r>
            <a:r>
              <a:rPr lang="en-US" altLang="zh-CN" sz="2807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：癌肿</a:t>
            </a:r>
            <a:r>
              <a:rPr lang="en-US" altLang="zh-CN" sz="2807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信号</a:t>
            </a:r>
            <a:r>
              <a:rPr lang="en-US" altLang="zh-CN" sz="2807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稍</a:t>
            </a:r>
            <a:r>
              <a:rPr lang="en-US" altLang="zh-CN" sz="2807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低</a:t>
            </a:r>
            <a:r>
              <a:rPr lang="en-US" altLang="zh-CN" sz="2807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于内膜</a:t>
            </a:r>
            <a:r>
              <a:rPr lang="en-US" altLang="zh-CN" sz="2807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或</a:t>
            </a:r>
            <a:r>
              <a:rPr lang="en-US" altLang="zh-CN" sz="2807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与</a:t>
            </a:r>
            <a:r>
              <a:rPr lang="en-US" altLang="zh-CN" sz="2807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肌层</a:t>
            </a:r>
            <a:r>
              <a:rPr lang="en-US" altLang="zh-CN" sz="2807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信号一</a:t>
            </a:r>
            <a:r>
              <a:rPr lang="en-US" altLang="zh-CN" sz="2807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致</a:t>
            </a:r>
          </a:p>
          <a:p>
            <a:pPr>
              <a:lnSpc>
                <a:spcPts val="3100"/>
              </a:lnSpc>
              <a:tabLst>
                <a:tab pos="63500" algn="l"/>
              </a:tabLst>
            </a:pPr>
            <a:r>
              <a:rPr lang="en-US" altLang="zh-CN" sz="2400" dirty="0" smtClean="0">
                <a:solidFill>
                  <a:srgbClr val="66ff33"/>
                </a:solidFill>
                <a:latin typeface="Arial Narrow" pitchFamily="18" charset="0"/>
                <a:cs typeface="Arial Narrow" pitchFamily="18" charset="0"/>
              </a:rPr>
              <a:t>T1WI: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en-US" altLang="zh-CN" sz="2400" dirty="0" smtClean="0">
                <a:solidFill>
                  <a:srgbClr val="66ff33"/>
                </a:solidFill>
                <a:latin typeface="Arial Narrow" pitchFamily="18" charset="0"/>
                <a:cs typeface="Arial Narrow" pitchFamily="18" charset="0"/>
              </a:rPr>
              <a:t>endometrial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en-US" altLang="zh-CN" sz="2400" dirty="0" smtClean="0">
                <a:solidFill>
                  <a:srgbClr val="66ff33"/>
                </a:solidFill>
                <a:latin typeface="Arial Narrow" pitchFamily="18" charset="0"/>
                <a:cs typeface="Arial Narrow" pitchFamily="18" charset="0"/>
              </a:rPr>
              <a:t>carcinoma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en-US" altLang="zh-CN" sz="2400" dirty="0" smtClean="0">
                <a:solidFill>
                  <a:srgbClr val="66ff33"/>
                </a:solidFill>
                <a:latin typeface="Arial Narrow" pitchFamily="18" charset="0"/>
                <a:cs typeface="Arial Narrow" pitchFamily="18" charset="0"/>
              </a:rPr>
              <a:t>signal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en-US" altLang="zh-CN" sz="2400" dirty="0" smtClean="0">
                <a:solidFill>
                  <a:srgbClr val="66ff33"/>
                </a:solidFill>
                <a:latin typeface="Arial Narrow" pitchFamily="18" charset="0"/>
                <a:cs typeface="Arial Narrow" pitchFamily="18" charset="0"/>
              </a:rPr>
              <a:t>is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en-US" altLang="zh-CN" sz="2400" dirty="0" smtClean="0">
                <a:solidFill>
                  <a:srgbClr val="66ff33"/>
                </a:solidFill>
                <a:latin typeface="Arial Narrow" pitchFamily="18" charset="0"/>
                <a:cs typeface="Arial Narrow" pitchFamily="18" charset="0"/>
              </a:rPr>
              <a:t>slightly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en-US" altLang="zh-CN" sz="2400" dirty="0" smtClean="0">
                <a:solidFill>
                  <a:srgbClr val="66ff33"/>
                </a:solidFill>
                <a:latin typeface="Arial Narrow" pitchFamily="18" charset="0"/>
                <a:cs typeface="Arial Narrow" pitchFamily="18" charset="0"/>
              </a:rPr>
              <a:t>lower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en-US" altLang="zh-CN" sz="2400" dirty="0" smtClean="0">
                <a:solidFill>
                  <a:srgbClr val="66ff33"/>
                </a:solidFill>
                <a:latin typeface="Arial Narrow" pitchFamily="18" charset="0"/>
                <a:cs typeface="Arial Narrow" pitchFamily="18" charset="0"/>
              </a:rPr>
              <a:t>than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en-US" altLang="zh-CN" sz="2400" dirty="0" smtClean="0">
                <a:solidFill>
                  <a:srgbClr val="66ff33"/>
                </a:solidFill>
                <a:latin typeface="Arial Narrow" pitchFamily="18" charset="0"/>
                <a:cs typeface="Arial Narrow" pitchFamily="18" charset="0"/>
              </a:rPr>
              <a:t>the</a:t>
            </a:r>
          </a:p>
          <a:p>
            <a:pPr>
              <a:lnSpc>
                <a:spcPts val="2900"/>
              </a:lnSpc>
              <a:tabLst>
                <a:tab pos="63500" algn="l"/>
              </a:tabLst>
            </a:pPr>
            <a:r>
              <a:rPr lang="en-US" altLang="zh-CN" sz="2400" dirty="0" smtClean="0">
                <a:solidFill>
                  <a:srgbClr val="66ff33"/>
                </a:solidFill>
                <a:latin typeface="Arial Narrow" pitchFamily="18" charset="0"/>
                <a:cs typeface="Arial Narrow" pitchFamily="18" charset="0"/>
              </a:rPr>
              <a:t>endometrial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66ff33"/>
                </a:solidFill>
                <a:latin typeface="Arial Narrow" pitchFamily="18" charset="0"/>
                <a:cs typeface="Arial Narrow" pitchFamily="18" charset="0"/>
              </a:rPr>
              <a:t>signal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66ff33"/>
                </a:solidFill>
                <a:latin typeface="Arial Narrow" pitchFamily="18" charset="0"/>
                <a:cs typeface="Arial Narrow" pitchFamily="18" charset="0"/>
              </a:rPr>
              <a:t>or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66ff33"/>
                </a:solidFill>
                <a:latin typeface="Arial Narrow" pitchFamily="18" charset="0"/>
                <a:cs typeface="Arial Narrow" pitchFamily="18" charset="0"/>
              </a:rPr>
              <a:t>same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66ff33"/>
                </a:solidFill>
                <a:latin typeface="Arial Narrow" pitchFamily="18" charset="0"/>
                <a:cs typeface="Arial Narrow" pitchFamily="18" charset="0"/>
              </a:rPr>
              <a:t>as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66ff33"/>
                </a:solidFill>
                <a:latin typeface="Arial Narrow" pitchFamily="18" charset="0"/>
                <a:cs typeface="Arial Narrow" pitchFamily="18" charset="0"/>
              </a:rPr>
              <a:t>the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66ff33"/>
                </a:solidFill>
                <a:latin typeface="Arial Narrow" pitchFamily="18" charset="0"/>
                <a:cs typeface="Arial Narrow" pitchFamily="18" charset="0"/>
              </a:rPr>
              <a:t>myometrial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66ff33"/>
                </a:solidFill>
                <a:latin typeface="Arial Narrow" pitchFamily="18" charset="0"/>
                <a:cs typeface="Arial Narrow" pitchFamily="18" charset="0"/>
              </a:rPr>
              <a:t>signal</a:t>
            </a:r>
          </a:p>
          <a:p>
            <a:pPr>
              <a:lnSpc>
                <a:spcPts val="3600"/>
              </a:lnSpc>
              <a:tabLst>
                <a:tab pos="63500" algn="l"/>
              </a:tabLst>
            </a:pPr>
            <a:r>
              <a:rPr lang="en-US" altLang="zh-CN" sz="2712" dirty="0" smtClean="0">
                <a:solidFill>
                  <a:srgbClr val="ffffff"/>
                </a:solidFill>
                <a:latin typeface="Arial Narrow" pitchFamily="18" charset="0"/>
                <a:cs typeface="Arial Narrow" pitchFamily="18" charset="0"/>
              </a:rPr>
              <a:t>T2WI</a:t>
            </a:r>
            <a:r>
              <a:rPr lang="en-US" altLang="zh-CN" sz="2712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：内膜</a:t>
            </a:r>
            <a:r>
              <a:rPr lang="en-US" altLang="zh-CN" sz="2712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局限</a:t>
            </a:r>
            <a:r>
              <a:rPr lang="en-US" altLang="zh-CN" sz="2712" dirty="0" smtClean="0">
                <a:solidFill>
                  <a:srgbClr val="ffffff"/>
                </a:solidFill>
                <a:latin typeface="Arial Narrow" pitchFamily="18" charset="0"/>
                <a:cs typeface="Arial Narrow" pitchFamily="18" charset="0"/>
              </a:rPr>
              <a:t>/</a:t>
            </a:r>
            <a:r>
              <a:rPr lang="en-US" altLang="zh-CN" sz="2712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弥漫</a:t>
            </a:r>
            <a:r>
              <a:rPr lang="en-US" altLang="zh-CN" sz="2712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增</a:t>
            </a:r>
            <a:r>
              <a:rPr lang="en-US" altLang="zh-CN" sz="2712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厚</a:t>
            </a:r>
            <a:r>
              <a:rPr lang="en-US" altLang="zh-CN" sz="2712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，呈</a:t>
            </a:r>
            <a:r>
              <a:rPr lang="en-US" altLang="zh-CN" sz="2712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稍</a:t>
            </a:r>
            <a:r>
              <a:rPr lang="en-US" altLang="zh-CN" sz="2712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高</a:t>
            </a:r>
            <a:r>
              <a:rPr lang="en-US" altLang="zh-CN" sz="2712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信号</a:t>
            </a:r>
          </a:p>
          <a:p>
            <a:pPr>
              <a:lnSpc>
                <a:spcPts val="3600"/>
              </a:lnSpc>
              <a:tabLst>
                <a:tab pos="63500" algn="l"/>
              </a:tabLst>
            </a:pPr>
            <a:r>
              <a:rPr lang="en-US" altLang="zh-CN" dirty="0" smtClean="0"/>
              <a:t>	</a:t>
            </a:r>
            <a:r>
              <a:rPr lang="en-US" altLang="zh-CN" sz="2400" dirty="0" smtClean="0">
                <a:solidFill>
                  <a:srgbClr val="66ff33"/>
                </a:solidFill>
                <a:latin typeface="Arial Narrow" pitchFamily="18" charset="0"/>
                <a:cs typeface="Arial Narrow" pitchFamily="18" charset="0"/>
              </a:rPr>
              <a:t>T2WI: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66ff33"/>
                </a:solidFill>
                <a:latin typeface="Arial Narrow" pitchFamily="18" charset="0"/>
                <a:cs typeface="Arial Narrow" pitchFamily="18" charset="0"/>
              </a:rPr>
              <a:t>hyper-signal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66ff33"/>
                </a:solidFill>
                <a:latin typeface="Arial Narrow" pitchFamily="18" charset="0"/>
                <a:cs typeface="Arial Narrow" pitchFamily="18" charset="0"/>
              </a:rPr>
              <a:t>in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66ff33"/>
                </a:solidFill>
                <a:latin typeface="Arial Narrow" pitchFamily="18" charset="0"/>
                <a:cs typeface="Arial Narrow" pitchFamily="18" charset="0"/>
              </a:rPr>
              <a:t>limitations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66ff33"/>
                </a:solidFill>
                <a:latin typeface="Arial Narrow" pitchFamily="18" charset="0"/>
                <a:cs typeface="Arial Narrow" pitchFamily="18" charset="0"/>
              </a:rPr>
              <a:t>/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66ff33"/>
                </a:solidFill>
                <a:latin typeface="Arial Narrow" pitchFamily="18" charset="0"/>
                <a:cs typeface="Arial Narrow" pitchFamily="18" charset="0"/>
              </a:rPr>
              <a:t>diffuse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66ff33"/>
                </a:solidFill>
                <a:latin typeface="Arial Narrow" pitchFamily="18" charset="0"/>
                <a:cs typeface="Arial Narrow" pitchFamily="18" charset="0"/>
              </a:rPr>
              <a:t>thickening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66ff33"/>
                </a:solidFill>
                <a:latin typeface="Arial Narrow" pitchFamily="18" charset="0"/>
                <a:cs typeface="Arial Narrow" pitchFamily="18" charset="0"/>
              </a:rPr>
              <a:t>endometrial</a:t>
            </a:r>
          </a:p>
          <a:p>
            <a:pPr>
              <a:lnSpc>
                <a:spcPts val="3700"/>
              </a:lnSpc>
              <a:tabLst>
                <a:tab pos="63500" algn="l"/>
              </a:tabLst>
            </a:pPr>
            <a:r>
              <a:rPr lang="en-US" altLang="zh-CN" sz="2807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病</a:t>
            </a:r>
            <a:r>
              <a:rPr lang="en-US" altLang="zh-CN" sz="2807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变不强</a:t>
            </a:r>
            <a:r>
              <a:rPr lang="en-US" altLang="zh-CN" sz="2807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化</a:t>
            </a:r>
            <a:r>
              <a:rPr lang="en-US" altLang="zh-CN" sz="2807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或轻</a:t>
            </a:r>
            <a:r>
              <a:rPr lang="en-US" altLang="zh-CN" sz="2807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度</a:t>
            </a:r>
            <a:r>
              <a:rPr lang="en-US" altLang="zh-CN" sz="2807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强</a:t>
            </a:r>
            <a:r>
              <a:rPr lang="en-US" altLang="zh-CN" sz="2807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化</a:t>
            </a:r>
            <a:r>
              <a:rPr lang="en-US" altLang="zh-CN" sz="2807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，</a:t>
            </a:r>
            <a:r>
              <a:rPr lang="en-US" altLang="zh-CN" sz="2807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低</a:t>
            </a:r>
            <a:r>
              <a:rPr lang="en-US" altLang="zh-CN" sz="2807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于</a:t>
            </a:r>
            <a:r>
              <a:rPr lang="en-US" altLang="zh-CN" sz="2807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肌层</a:t>
            </a:r>
          </a:p>
          <a:p>
            <a:pPr>
              <a:lnSpc>
                <a:spcPts val="3200"/>
              </a:lnSpc>
              <a:tabLst>
                <a:tab pos="63500" algn="l"/>
              </a:tabLst>
            </a:pPr>
            <a:r>
              <a:rPr lang="en-US" altLang="zh-CN" sz="2400" dirty="0" smtClean="0">
                <a:solidFill>
                  <a:srgbClr val="66ff33"/>
                </a:solidFill>
                <a:latin typeface="Arial Narrow" pitchFamily="18" charset="0"/>
                <a:cs typeface="Arial Narrow" pitchFamily="18" charset="0"/>
              </a:rPr>
              <a:t>Slightly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66ff33"/>
                </a:solidFill>
                <a:latin typeface="Arial Narrow" pitchFamily="18" charset="0"/>
                <a:cs typeface="Arial Narrow" pitchFamily="18" charset="0"/>
              </a:rPr>
              <a:t>or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66ff33"/>
                </a:solidFill>
                <a:latin typeface="Arial Narrow" pitchFamily="18" charset="0"/>
                <a:cs typeface="Arial Narrow" pitchFamily="18" charset="0"/>
              </a:rPr>
              <a:t>no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66ff33"/>
                </a:solidFill>
                <a:latin typeface="Arial Narrow" pitchFamily="18" charset="0"/>
                <a:cs typeface="Arial Narrow" pitchFamily="18" charset="0"/>
              </a:rPr>
              <a:t>enhanced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66ff33"/>
                </a:solidFill>
                <a:latin typeface="Arial Narrow" pitchFamily="18" charset="0"/>
                <a:cs typeface="Arial Narrow" pitchFamily="18" charset="0"/>
              </a:rPr>
              <a:t>contrast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66ff33"/>
                </a:solidFill>
                <a:latin typeface="Arial Narrow" pitchFamily="18" charset="0"/>
                <a:cs typeface="Arial Narrow" pitchFamily="18" charset="0"/>
              </a:rPr>
              <a:t>with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66ff33"/>
                </a:solidFill>
                <a:latin typeface="Arial Narrow" pitchFamily="18" charset="0"/>
                <a:cs typeface="Arial Narrow" pitchFamily="18" charset="0"/>
              </a:rPr>
              <a:t>a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66ff33"/>
                </a:solidFill>
                <a:latin typeface="Arial Narrow" pitchFamily="18" charset="0"/>
                <a:cs typeface="Arial Narrow" pitchFamily="18" charset="0"/>
              </a:rPr>
              <a:t>signal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66ff33"/>
                </a:solidFill>
                <a:latin typeface="Arial Narrow" pitchFamily="18" charset="0"/>
                <a:cs typeface="Arial Narrow" pitchFamily="18" charset="0"/>
              </a:rPr>
              <a:t>lower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66ff33"/>
                </a:solidFill>
                <a:latin typeface="Arial Narrow" pitchFamily="18" charset="0"/>
                <a:cs typeface="Arial Narrow" pitchFamily="18" charset="0"/>
              </a:rPr>
              <a:t>than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66ff33"/>
                </a:solidFill>
                <a:latin typeface="Arial Narrow" pitchFamily="18" charset="0"/>
                <a:cs typeface="Arial Narrow" pitchFamily="18" charset="0"/>
              </a:rPr>
              <a:t>myometrial</a:t>
            </a: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/>
          <p:nvPr/>
        </p:nvSpPr>
        <p:spPr>
          <a:xfrm>
            <a:off x="774191" y="347979"/>
            <a:ext cx="9144000" cy="6858000"/>
          </a:xfrm>
          <a:custGeom>
            <a:avLst/>
            <a:gdLst>
              <a:gd name="connsiteX0" fmla="*/ 0 w 9144000"/>
              <a:gd name="connsiteY0" fmla="*/ 6858000 h 6858000"/>
              <a:gd name="connsiteX1" fmla="*/ 9144000 w 9144000"/>
              <a:gd name="connsiteY1" fmla="*/ 6858000 h 6858000"/>
              <a:gd name="connsiteX2" fmla="*/ 9144000 w 9144000"/>
              <a:gd name="connsiteY2" fmla="*/ 0 h 6858000"/>
              <a:gd name="connsiteX3" fmla="*/ 0 w 9144000"/>
              <a:gd name="connsiteY3" fmla="*/ 0 h 6858000"/>
              <a:gd name="connsiteX4" fmla="*/ 0 w 9144000"/>
              <a:gd name="connsiteY4" fmla="*/ 6858000 h 68580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9144000" h="6858000">
                <a:moveTo>
                  <a:pt x="0" y="6858000"/>
                </a:moveTo>
                <a:lnTo>
                  <a:pt x="9144000" y="6858000"/>
                </a:lnTo>
                <a:lnTo>
                  <a:pt x="9144000" y="0"/>
                </a:lnTo>
                <a:lnTo>
                  <a:pt x="0" y="0"/>
                </a:lnTo>
                <a:lnTo>
                  <a:pt x="0" y="6858000"/>
                </a:lnTo>
              </a:path>
            </a:pathLst>
          </a:custGeom>
          <a:solidFill>
            <a:srgbClr val="000000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027" name="Picture 3" descr="">
					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62000" y="1193800"/>
            <a:ext cx="2921000" cy="6019800"/>
          </a:xfrm>
          <a:prstGeom prst="rect">
            <a:avLst/>
          </a:prstGeom>
          <a:noFill/>
        </p:spPr>
      </p:pic>
      <p:sp>
        <p:nvSpPr>
          <p:cNvPr id="2" name="TextBox 1"/>
          <p:cNvSpPr txBox="1"/>
          <p:nvPr/>
        </p:nvSpPr>
        <p:spPr>
          <a:xfrm rot="0">
            <a:off x="1168400" y="6756400"/>
            <a:ext cx="698500" cy="1524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1200"/>
              </a:lnSpc>
              <a:tabLst>
							</a:tabLst>
            </a:pPr>
            <a:r>
              <a:rPr lang="en-US" altLang="zh-CN" sz="1392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2009-8-7</a:t>
            </a:r>
          </a:p>
        </p:txBody>
      </p:sp>
      <p:sp>
        <p:nvSpPr>
          <p:cNvPr id="2" name="TextBox 1"/>
          <p:cNvSpPr txBox="1"/>
          <p:nvPr/>
        </p:nvSpPr>
        <p:spPr>
          <a:xfrm rot="0">
            <a:off x="4648200" y="6667500"/>
            <a:ext cx="2298700" cy="3683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1200"/>
              </a:lnSpc>
              <a:tabLst>
                <a:tab pos="825500" algn="l"/>
              </a:tabLst>
            </a:pPr>
            <a:r>
              <a:rPr lang="en-US" altLang="zh-CN" sz="1392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Liaoning</a:t>
            </a:r>
            <a:r>
              <a:rPr lang="en-US" altLang="zh-CN" sz="139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392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Cancer</a:t>
            </a:r>
            <a:r>
              <a:rPr lang="en-US" altLang="zh-CN" sz="139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392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Institute</a:t>
            </a:r>
            <a:r>
              <a:rPr lang="en-US" altLang="zh-CN" sz="139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392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and</a:t>
            </a:r>
          </a:p>
          <a:p>
            <a:pPr>
              <a:lnSpc>
                <a:spcPts val="1600"/>
              </a:lnSpc>
              <a:tabLst>
                <a:tab pos="825500" algn="l"/>
              </a:tabLst>
            </a:pPr>
            <a:r>
              <a:rPr lang="en-US" altLang="zh-CN" dirty="0" smtClean="0"/>
              <a:t>	</a:t>
            </a:r>
            <a:r>
              <a:rPr lang="en-US" altLang="zh-CN" sz="1392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Hospital</a:t>
            </a:r>
          </a:p>
        </p:txBody>
      </p:sp>
      <p:sp>
        <p:nvSpPr>
          <p:cNvPr id="2" name="TextBox 1"/>
          <p:cNvSpPr txBox="1"/>
          <p:nvPr/>
        </p:nvSpPr>
        <p:spPr>
          <a:xfrm rot="0">
            <a:off x="9398000" y="6756400"/>
            <a:ext cx="190500" cy="1524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1200"/>
              </a:lnSpc>
              <a:tabLst>
							</a:tabLst>
            </a:pPr>
            <a:r>
              <a:rPr lang="en-US" altLang="zh-CN" sz="1392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25</a:t>
            </a:r>
          </a:p>
        </p:txBody>
      </p:sp>
      <p:sp>
        <p:nvSpPr>
          <p:cNvPr id="2" name="TextBox 1"/>
          <p:cNvSpPr txBox="1"/>
          <p:nvPr/>
        </p:nvSpPr>
        <p:spPr>
          <a:xfrm rot="0">
            <a:off x="1435100" y="1257300"/>
            <a:ext cx="2425700" cy="8382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3100"/>
              </a:lnSpc>
              <a:tabLst>
							</a:tabLst>
            </a:pPr>
            <a:r>
              <a:rPr lang="en-US" altLang="zh-CN" sz="3192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病</a:t>
            </a:r>
            <a:r>
              <a:rPr lang="en-US" altLang="zh-CN" sz="3192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变侵</a:t>
            </a:r>
            <a:r>
              <a:rPr lang="en-US" altLang="zh-CN" sz="3192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入肌层</a:t>
            </a:r>
          </a:p>
          <a:p>
            <a:pPr>
              <a:lnSpc>
                <a:spcPts val="3400"/>
              </a:lnSpc>
              <a:tabLst>
							</a:tabLst>
            </a:pPr>
            <a:r>
              <a:rPr lang="en-US" altLang="zh-CN" sz="2400" dirty="0" smtClean="0">
                <a:solidFill>
                  <a:srgbClr val="66ff33"/>
                </a:solidFill>
                <a:latin typeface="Arial Narrow" pitchFamily="18" charset="0"/>
                <a:cs typeface="Arial Narrow" pitchFamily="18" charset="0"/>
              </a:rPr>
              <a:t>Invading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66ff33"/>
                </a:solidFill>
                <a:latin typeface="Arial Narrow" pitchFamily="18" charset="0"/>
                <a:cs typeface="Arial Narrow" pitchFamily="18" charset="0"/>
              </a:rPr>
              <a:t>myometrial</a:t>
            </a:r>
          </a:p>
        </p:txBody>
      </p:sp>
      <p:sp>
        <p:nvSpPr>
          <p:cNvPr id="2" name="TextBox 1"/>
          <p:cNvSpPr txBox="1"/>
          <p:nvPr/>
        </p:nvSpPr>
        <p:spPr>
          <a:xfrm rot="0">
            <a:off x="1435100" y="2413000"/>
            <a:ext cx="152400" cy="21844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1800"/>
              </a:lnSpc>
              <a:tabLst>
							</a:tabLst>
            </a:pPr>
            <a:r>
              <a:rPr lang="en-US" altLang="zh-CN" sz="1704" dirty="0" smtClean="0">
                <a:solidFill>
                  <a:srgbClr val="800000"/>
                </a:solidFill>
                <a:latin typeface="Wingdings" pitchFamily="18" charset="0"/>
                <a:cs typeface="Wingdings" pitchFamily="18" charset="0"/>
              </a:rPr>
              <a:t>n</a:t>
            </a:r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2300"/>
              </a:lnSpc>
              <a:tabLst>
							</a:tabLst>
            </a:pPr>
            <a:r>
              <a:rPr lang="en-US" altLang="zh-CN" sz="1704" dirty="0" smtClean="0">
                <a:solidFill>
                  <a:srgbClr val="800000"/>
                </a:solidFill>
                <a:latin typeface="Wingdings" pitchFamily="18" charset="0"/>
                <a:cs typeface="Wingdings" pitchFamily="18" charset="0"/>
              </a:rPr>
              <a:t>n</a:t>
            </a:r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2000"/>
              </a:lnSpc>
              <a:tabLst>
							</a:tabLst>
            </a:pPr>
            <a:r>
              <a:rPr lang="en-US" altLang="zh-CN" sz="1704" dirty="0" smtClean="0">
                <a:solidFill>
                  <a:srgbClr val="800000"/>
                </a:solidFill>
                <a:latin typeface="Wingdings" pitchFamily="18" charset="0"/>
                <a:cs typeface="Wingdings" pitchFamily="18" charset="0"/>
              </a:rPr>
              <a:t>n</a:t>
            </a:r>
          </a:p>
        </p:txBody>
      </p:sp>
      <p:sp>
        <p:nvSpPr>
          <p:cNvPr id="2" name="TextBox 1"/>
          <p:cNvSpPr txBox="1"/>
          <p:nvPr/>
        </p:nvSpPr>
        <p:spPr>
          <a:xfrm rot="0">
            <a:off x="1778000" y="2362200"/>
            <a:ext cx="7543800" cy="39751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2800"/>
              </a:lnSpc>
              <a:tabLst>
							</a:tabLst>
            </a:pPr>
            <a:r>
              <a:rPr lang="en-US" altLang="zh-CN" sz="2807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癌肿呈</a:t>
            </a:r>
            <a:r>
              <a:rPr lang="en-US" altLang="zh-CN" sz="2807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菜花状</a:t>
            </a:r>
            <a:r>
              <a:rPr lang="en-US" altLang="zh-CN" sz="2807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、</a:t>
            </a:r>
            <a:r>
              <a:rPr lang="en-US" altLang="zh-CN" sz="2807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息</a:t>
            </a:r>
            <a:r>
              <a:rPr lang="en-US" altLang="zh-CN" sz="2807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肉</a:t>
            </a:r>
            <a:r>
              <a:rPr lang="en-US" altLang="zh-CN" sz="2807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状突入</a:t>
            </a:r>
            <a:r>
              <a:rPr lang="en-US" altLang="zh-CN" sz="2807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宫</a:t>
            </a:r>
            <a:r>
              <a:rPr lang="en-US" altLang="zh-CN" sz="2807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腔</a:t>
            </a:r>
          </a:p>
          <a:p>
            <a:pPr>
              <a:lnSpc>
                <a:spcPts val="3400"/>
              </a:lnSpc>
              <a:tabLst>
							</a:tabLst>
            </a:pPr>
            <a:r>
              <a:rPr lang="en-US" altLang="zh-CN" sz="2400" dirty="0" smtClean="0">
                <a:solidFill>
                  <a:srgbClr val="66ff33"/>
                </a:solidFill>
                <a:latin typeface="Arial Narrow" pitchFamily="18" charset="0"/>
                <a:cs typeface="Arial Narrow" pitchFamily="18" charset="0"/>
              </a:rPr>
              <a:t>lesions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66ff33"/>
                </a:solidFill>
                <a:latin typeface="Arial Narrow" pitchFamily="18" charset="0"/>
                <a:cs typeface="Arial Narrow" pitchFamily="18" charset="0"/>
              </a:rPr>
              <a:t>with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66ff33"/>
                </a:solidFill>
                <a:latin typeface="Arial Narrow" pitchFamily="18" charset="0"/>
                <a:cs typeface="Arial Narrow" pitchFamily="18" charset="0"/>
              </a:rPr>
              <a:t>cauliflower-like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66ff33"/>
                </a:solidFill>
                <a:latin typeface="Arial Narrow" pitchFamily="18" charset="0"/>
                <a:cs typeface="Arial Narrow" pitchFamily="18" charset="0"/>
              </a:rPr>
              <a:t>mass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66ff33"/>
                </a:solidFill>
                <a:latin typeface="Arial Narrow" pitchFamily="18" charset="0"/>
                <a:cs typeface="Arial Narrow" pitchFamily="18" charset="0"/>
              </a:rPr>
              <a:t>in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66ff33"/>
                </a:solidFill>
                <a:latin typeface="Arial Narrow" pitchFamily="18" charset="0"/>
                <a:cs typeface="Arial Narrow" pitchFamily="18" charset="0"/>
              </a:rPr>
              <a:t>the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66ff33"/>
                </a:solidFill>
                <a:latin typeface="Arial Narrow" pitchFamily="18" charset="0"/>
                <a:cs typeface="Arial Narrow" pitchFamily="18" charset="0"/>
              </a:rPr>
              <a:t>uterine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66ff33"/>
                </a:solidFill>
                <a:latin typeface="Arial Narrow" pitchFamily="18" charset="0"/>
                <a:cs typeface="Arial Narrow" pitchFamily="18" charset="0"/>
              </a:rPr>
              <a:t>cavity</a:t>
            </a:r>
          </a:p>
          <a:p>
            <a:pPr>
              <a:lnSpc>
                <a:spcPts val="4000"/>
              </a:lnSpc>
              <a:tabLst>
							</a:tabLst>
            </a:pPr>
            <a:r>
              <a:rPr lang="en-US" altLang="zh-CN" sz="2807" dirty="0" smtClean="0">
                <a:solidFill>
                  <a:srgbClr val="ffffff"/>
                </a:solidFill>
                <a:latin typeface="Arial Narrow" pitchFamily="18" charset="0"/>
                <a:cs typeface="Arial Narrow" pitchFamily="18" charset="0"/>
              </a:rPr>
              <a:t>T2WI:</a:t>
            </a:r>
            <a:r>
              <a:rPr lang="en-US" altLang="zh-CN" sz="2807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低信号</a:t>
            </a:r>
            <a:r>
              <a:rPr lang="en-US" altLang="zh-CN" sz="2807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的</a:t>
            </a:r>
            <a:r>
              <a:rPr lang="en-US" altLang="zh-CN" sz="2807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结</a:t>
            </a:r>
            <a:r>
              <a:rPr lang="en-US" altLang="zh-CN" sz="2807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合带</a:t>
            </a:r>
            <a:r>
              <a:rPr lang="en-US" altLang="zh-CN" sz="2807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内</a:t>
            </a:r>
            <a:r>
              <a:rPr lang="en-US" altLang="zh-CN" sz="2807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出现</a:t>
            </a:r>
            <a:r>
              <a:rPr lang="en-US" altLang="zh-CN" sz="2807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高</a:t>
            </a:r>
            <a:r>
              <a:rPr lang="en-US" altLang="zh-CN" sz="2807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信号</a:t>
            </a:r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2900"/>
              </a:lnSpc>
              <a:tabLst>
							</a:tabLst>
            </a:pPr>
            <a:r>
              <a:rPr lang="en-US" altLang="zh-CN" sz="2400" dirty="0" smtClean="0">
                <a:solidFill>
                  <a:srgbClr val="66ff33"/>
                </a:solidFill>
                <a:latin typeface="Arial Narrow" pitchFamily="18" charset="0"/>
                <a:cs typeface="Arial Narrow" pitchFamily="18" charset="0"/>
              </a:rPr>
              <a:t>T2WI: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66ff33"/>
                </a:solidFill>
                <a:latin typeface="Arial Narrow" pitchFamily="18" charset="0"/>
                <a:cs typeface="Arial Narrow" pitchFamily="18" charset="0"/>
              </a:rPr>
              <a:t>hyper-signal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66ff33"/>
                </a:solidFill>
                <a:latin typeface="Arial Narrow" pitchFamily="18" charset="0"/>
                <a:cs typeface="Arial Narrow" pitchFamily="18" charset="0"/>
              </a:rPr>
              <a:t>in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66ff33"/>
                </a:solidFill>
                <a:latin typeface="Arial Narrow" pitchFamily="18" charset="0"/>
                <a:cs typeface="Arial Narrow" pitchFamily="18" charset="0"/>
              </a:rPr>
              <a:t>lower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66ff33"/>
                </a:solidFill>
                <a:latin typeface="Arial Narrow" pitchFamily="18" charset="0"/>
                <a:cs typeface="Arial Narrow" pitchFamily="18" charset="0"/>
              </a:rPr>
              <a:t>junctional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66ff33"/>
                </a:solidFill>
                <a:latin typeface="Arial Narrow" pitchFamily="18" charset="0"/>
                <a:cs typeface="Arial Narrow" pitchFamily="18" charset="0"/>
              </a:rPr>
              <a:t>zone</a:t>
            </a:r>
          </a:p>
          <a:p>
            <a:pPr>
              <a:lnSpc>
                <a:spcPts val="4100"/>
              </a:lnSpc>
              <a:tabLst>
							</a:tabLst>
            </a:pPr>
            <a:r>
              <a:rPr lang="en-US" altLang="zh-CN" sz="2807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增</a:t>
            </a:r>
            <a:r>
              <a:rPr lang="en-US" altLang="zh-CN" sz="2807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强</a:t>
            </a:r>
            <a:r>
              <a:rPr lang="en-US" altLang="zh-CN" sz="2807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时</a:t>
            </a:r>
            <a:r>
              <a:rPr lang="en-US" altLang="zh-CN" sz="2807" dirty="0" smtClean="0">
                <a:solidFill>
                  <a:srgbClr val="ffffff"/>
                </a:solidFill>
                <a:latin typeface="Arial Narrow" pitchFamily="18" charset="0"/>
                <a:cs typeface="Arial Narrow" pitchFamily="18" charset="0"/>
              </a:rPr>
              <a:t>:</a:t>
            </a:r>
            <a:r>
              <a:rPr lang="en-US" altLang="zh-CN" sz="2807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肌层</a:t>
            </a:r>
            <a:r>
              <a:rPr lang="en-US" altLang="zh-CN" sz="2807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病</a:t>
            </a:r>
            <a:r>
              <a:rPr lang="en-US" altLang="zh-CN" sz="2807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变与</a:t>
            </a:r>
            <a:r>
              <a:rPr lang="en-US" altLang="zh-CN" sz="2807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内膜病</a:t>
            </a:r>
            <a:r>
              <a:rPr lang="en-US" altLang="zh-CN" sz="2807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变</a:t>
            </a:r>
            <a:r>
              <a:rPr lang="en-US" altLang="zh-CN" sz="2807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均呈</a:t>
            </a:r>
            <a:r>
              <a:rPr lang="en-US" altLang="zh-CN" sz="2807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低信号</a:t>
            </a:r>
            <a:r>
              <a:rPr lang="en-US" altLang="zh-CN" sz="2807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，</a:t>
            </a:r>
            <a:r>
              <a:rPr lang="en-US" altLang="zh-CN" sz="2807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强</a:t>
            </a:r>
            <a:r>
              <a:rPr lang="en-US" altLang="zh-CN" sz="2807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化</a:t>
            </a:r>
            <a:r>
              <a:rPr lang="en-US" altLang="zh-CN" sz="2807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的</a:t>
            </a:r>
          </a:p>
          <a:p>
            <a:pPr>
              <a:lnSpc>
                <a:spcPts val="3300"/>
              </a:lnSpc>
              <a:tabLst>
							</a:tabLst>
            </a:pPr>
            <a:r>
              <a:rPr lang="en-US" altLang="zh-CN" sz="2807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结</a:t>
            </a:r>
            <a:r>
              <a:rPr lang="en-US" altLang="zh-CN" sz="2807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合带</a:t>
            </a:r>
            <a:r>
              <a:rPr lang="en-US" altLang="zh-CN" sz="2807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不</a:t>
            </a:r>
            <a:r>
              <a:rPr lang="en-US" altLang="zh-CN" sz="2807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完整</a:t>
            </a:r>
          </a:p>
          <a:p>
            <a:pPr>
              <a:lnSpc>
                <a:spcPts val="3500"/>
              </a:lnSpc>
              <a:tabLst>
							</a:tabLst>
            </a:pPr>
            <a:r>
              <a:rPr lang="en-US" altLang="zh-CN" sz="2400" dirty="0" smtClean="0">
                <a:solidFill>
                  <a:srgbClr val="66ff33"/>
                </a:solidFill>
                <a:latin typeface="Arial Narrow" pitchFamily="18" charset="0"/>
                <a:cs typeface="Arial Narrow" pitchFamily="18" charset="0"/>
              </a:rPr>
              <a:t>CE: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66ff33"/>
                </a:solidFill>
                <a:latin typeface="Arial Narrow" pitchFamily="18" charset="0"/>
                <a:cs typeface="Arial Narrow" pitchFamily="18" charset="0"/>
              </a:rPr>
              <a:t>lesion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66ff33"/>
                </a:solidFill>
                <a:latin typeface="Arial Narrow" pitchFamily="18" charset="0"/>
                <a:cs typeface="Arial Narrow" pitchFamily="18" charset="0"/>
              </a:rPr>
              <a:t>with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2400" dirty="0" smtClean="0">
                <a:solidFill>
                  <a:srgbClr val="66ff33"/>
                </a:solidFill>
                <a:latin typeface="Arial Narrow" pitchFamily="18" charset="0"/>
                <a:cs typeface="Arial Narrow" pitchFamily="18" charset="0"/>
              </a:rPr>
              <a:t>low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66ff33"/>
                </a:solidFill>
                <a:latin typeface="Arial Narrow" pitchFamily="18" charset="0"/>
                <a:cs typeface="Arial Narrow" pitchFamily="18" charset="0"/>
              </a:rPr>
              <a:t>signals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66ff33"/>
                </a:solidFill>
                <a:latin typeface="Arial Narrow" pitchFamily="18" charset="0"/>
                <a:cs typeface="Arial Narrow" pitchFamily="18" charset="0"/>
              </a:rPr>
              <a:t>in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66ff33"/>
                </a:solidFill>
                <a:latin typeface="Arial Narrow" pitchFamily="18" charset="0"/>
                <a:cs typeface="Arial Narrow" pitchFamily="18" charset="0"/>
              </a:rPr>
              <a:t>both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66ff33"/>
                </a:solidFill>
                <a:latin typeface="Arial Narrow" pitchFamily="18" charset="0"/>
                <a:cs typeface="Arial Narrow" pitchFamily="18" charset="0"/>
              </a:rPr>
              <a:t>myometrial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66ff33"/>
                </a:solidFill>
                <a:latin typeface="Arial Narrow" pitchFamily="18" charset="0"/>
                <a:cs typeface="Arial Narrow" pitchFamily="18" charset="0"/>
              </a:rPr>
              <a:t>and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66ff33"/>
                </a:solidFill>
                <a:latin typeface="Arial Narrow" pitchFamily="18" charset="0"/>
                <a:cs typeface="Arial Narrow" pitchFamily="18" charset="0"/>
              </a:rPr>
              <a:t>endometrial</a:t>
            </a:r>
          </a:p>
          <a:p>
            <a:pPr>
              <a:lnSpc>
                <a:spcPts val="2800"/>
              </a:lnSpc>
              <a:tabLst>
							</a:tabLst>
            </a:pPr>
            <a:r>
              <a:rPr lang="en-US" altLang="zh-CN" sz="2400" dirty="0" smtClean="0">
                <a:solidFill>
                  <a:srgbClr val="66ff33"/>
                </a:solidFill>
                <a:latin typeface="Arial Narrow" pitchFamily="18" charset="0"/>
                <a:cs typeface="Arial Narrow" pitchFamily="18" charset="0"/>
              </a:rPr>
              <a:t>layers,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66ff33"/>
                </a:solidFill>
                <a:latin typeface="Arial Narrow" pitchFamily="18" charset="0"/>
                <a:cs typeface="Arial Narrow" pitchFamily="18" charset="0"/>
              </a:rPr>
              <a:t>showing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66ff33"/>
                </a:solidFill>
                <a:latin typeface="Arial Narrow" pitchFamily="18" charset="0"/>
                <a:cs typeface="Arial Narrow" pitchFamily="18" charset="0"/>
              </a:rPr>
              <a:t>incompletely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66ff33"/>
                </a:solidFill>
                <a:latin typeface="Arial Narrow" pitchFamily="18" charset="0"/>
                <a:cs typeface="Arial Narrow" pitchFamily="18" charset="0"/>
              </a:rPr>
              <a:t>enhanced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66ff33"/>
                </a:solidFill>
                <a:latin typeface="Arial Narrow" pitchFamily="18" charset="0"/>
                <a:cs typeface="Arial Narrow" pitchFamily="18" charset="0"/>
              </a:rPr>
              <a:t>changes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66ff33"/>
                </a:solidFill>
                <a:latin typeface="Arial Narrow" pitchFamily="18" charset="0"/>
                <a:cs typeface="Arial Narrow" pitchFamily="18" charset="0"/>
              </a:rPr>
              <a:t>in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66ff33"/>
                </a:solidFill>
                <a:latin typeface="Arial Narrow" pitchFamily="18" charset="0"/>
                <a:cs typeface="Arial Narrow" pitchFamily="18" charset="0"/>
              </a:rPr>
              <a:t>the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2400" dirty="0" smtClean="0">
                <a:solidFill>
                  <a:srgbClr val="66ff33"/>
                </a:solidFill>
                <a:latin typeface="Arial Narrow" pitchFamily="18" charset="0"/>
                <a:cs typeface="Arial Narrow" pitchFamily="18" charset="0"/>
              </a:rPr>
              <a:t>junctional</a:t>
            </a:r>
          </a:p>
          <a:p>
            <a:pPr>
              <a:lnSpc>
                <a:spcPts val="3200"/>
              </a:lnSpc>
              <a:tabLst>
							</a:tabLst>
            </a:pPr>
            <a:r>
              <a:rPr lang="en-US" altLang="zh-CN" sz="2400" dirty="0" smtClean="0">
                <a:solidFill>
                  <a:srgbClr val="66ff33"/>
                </a:solidFill>
                <a:latin typeface="Arial Narrow" pitchFamily="18" charset="0"/>
                <a:cs typeface="Arial Narrow" pitchFamily="18" charset="0"/>
              </a:rPr>
              <a:t>zone</a:t>
            </a: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/>
          <p:nvPr/>
        </p:nvSpPr>
        <p:spPr>
          <a:xfrm>
            <a:off x="774191" y="347979"/>
            <a:ext cx="9144000" cy="6858000"/>
          </a:xfrm>
          <a:custGeom>
            <a:avLst/>
            <a:gdLst>
              <a:gd name="connsiteX0" fmla="*/ 0 w 9144000"/>
              <a:gd name="connsiteY0" fmla="*/ 6858000 h 6858000"/>
              <a:gd name="connsiteX1" fmla="*/ 9144000 w 9144000"/>
              <a:gd name="connsiteY1" fmla="*/ 6858000 h 6858000"/>
              <a:gd name="connsiteX2" fmla="*/ 9144000 w 9144000"/>
              <a:gd name="connsiteY2" fmla="*/ 0 h 6858000"/>
              <a:gd name="connsiteX3" fmla="*/ 0 w 9144000"/>
              <a:gd name="connsiteY3" fmla="*/ 0 h 6858000"/>
              <a:gd name="connsiteX4" fmla="*/ 0 w 9144000"/>
              <a:gd name="connsiteY4" fmla="*/ 6858000 h 68580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9144000" h="6858000">
                <a:moveTo>
                  <a:pt x="0" y="6858000"/>
                </a:moveTo>
                <a:lnTo>
                  <a:pt x="9144000" y="6858000"/>
                </a:lnTo>
                <a:lnTo>
                  <a:pt x="9144000" y="0"/>
                </a:lnTo>
                <a:lnTo>
                  <a:pt x="0" y="0"/>
                </a:lnTo>
                <a:lnTo>
                  <a:pt x="0" y="6858000"/>
                </a:lnTo>
              </a:path>
            </a:pathLst>
          </a:custGeom>
          <a:solidFill>
            <a:srgbClr val="000000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027" name="Picture 3" descr="">
					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62000" y="1193800"/>
            <a:ext cx="2921000" cy="6019800"/>
          </a:xfrm>
          <a:prstGeom prst="rect">
            <a:avLst/>
          </a:prstGeom>
          <a:noFill/>
        </p:spPr>
      </p:pic>
      <p:sp>
        <p:nvSpPr>
          <p:cNvPr id="2" name="TextBox 1"/>
          <p:cNvSpPr txBox="1"/>
          <p:nvPr/>
        </p:nvSpPr>
        <p:spPr>
          <a:xfrm rot="0">
            <a:off x="1168400" y="6756400"/>
            <a:ext cx="698500" cy="1524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1200"/>
              </a:lnSpc>
              <a:tabLst>
							</a:tabLst>
            </a:pPr>
            <a:r>
              <a:rPr lang="en-US" altLang="zh-CN" sz="1392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2009-8-7</a:t>
            </a:r>
          </a:p>
        </p:txBody>
      </p:sp>
      <p:sp>
        <p:nvSpPr>
          <p:cNvPr id="2" name="TextBox 1"/>
          <p:cNvSpPr txBox="1"/>
          <p:nvPr/>
        </p:nvSpPr>
        <p:spPr>
          <a:xfrm rot="0">
            <a:off x="4648200" y="6667500"/>
            <a:ext cx="2298700" cy="3683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1200"/>
              </a:lnSpc>
              <a:tabLst>
                <a:tab pos="825500" algn="l"/>
              </a:tabLst>
            </a:pPr>
            <a:r>
              <a:rPr lang="en-US" altLang="zh-CN" sz="1392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Liaoning</a:t>
            </a:r>
            <a:r>
              <a:rPr lang="en-US" altLang="zh-CN" sz="139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392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Cancer</a:t>
            </a:r>
            <a:r>
              <a:rPr lang="en-US" altLang="zh-CN" sz="139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392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Institute</a:t>
            </a:r>
            <a:r>
              <a:rPr lang="en-US" altLang="zh-CN" sz="139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392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and</a:t>
            </a:r>
          </a:p>
          <a:p>
            <a:pPr>
              <a:lnSpc>
                <a:spcPts val="1600"/>
              </a:lnSpc>
              <a:tabLst>
                <a:tab pos="825500" algn="l"/>
              </a:tabLst>
            </a:pPr>
            <a:r>
              <a:rPr lang="en-US" altLang="zh-CN" dirty="0" smtClean="0"/>
              <a:t>	</a:t>
            </a:r>
            <a:r>
              <a:rPr lang="en-US" altLang="zh-CN" sz="1392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Hospital</a:t>
            </a:r>
          </a:p>
        </p:txBody>
      </p:sp>
      <p:sp>
        <p:nvSpPr>
          <p:cNvPr id="2" name="TextBox 1"/>
          <p:cNvSpPr txBox="1"/>
          <p:nvPr/>
        </p:nvSpPr>
        <p:spPr>
          <a:xfrm rot="0">
            <a:off x="9398000" y="6756400"/>
            <a:ext cx="190500" cy="1524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1200"/>
              </a:lnSpc>
              <a:tabLst>
							</a:tabLst>
            </a:pPr>
            <a:r>
              <a:rPr lang="en-US" altLang="zh-CN" sz="1392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26</a:t>
            </a:r>
          </a:p>
        </p:txBody>
      </p:sp>
      <p:sp>
        <p:nvSpPr>
          <p:cNvPr id="2" name="TextBox 1"/>
          <p:cNvSpPr txBox="1"/>
          <p:nvPr/>
        </p:nvSpPr>
        <p:spPr>
          <a:xfrm rot="0">
            <a:off x="1549400" y="1612900"/>
            <a:ext cx="2870200" cy="8509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3100"/>
              </a:lnSpc>
              <a:tabLst>
							</a:tabLst>
            </a:pPr>
            <a:r>
              <a:rPr lang="en-US" altLang="zh-CN" sz="3192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深</a:t>
            </a:r>
            <a:r>
              <a:rPr lang="en-US" altLang="zh-CN" sz="3192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肌层</a:t>
            </a:r>
            <a:r>
              <a:rPr lang="en-US" altLang="zh-CN" sz="3192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受</a:t>
            </a:r>
            <a:r>
              <a:rPr lang="en-US" altLang="zh-CN" sz="3192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侵</a:t>
            </a:r>
          </a:p>
          <a:p>
            <a:pPr>
              <a:lnSpc>
                <a:spcPts val="3500"/>
              </a:lnSpc>
              <a:tabLst>
							</a:tabLst>
            </a:pPr>
            <a:r>
              <a:rPr lang="en-US" altLang="zh-CN" sz="2400" dirty="0" smtClean="0">
                <a:solidFill>
                  <a:srgbClr val="66ff33"/>
                </a:solidFill>
                <a:latin typeface="Arial Narrow" pitchFamily="18" charset="0"/>
                <a:cs typeface="Arial Narrow" pitchFamily="18" charset="0"/>
              </a:rPr>
              <a:t>Deep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66ff33"/>
                </a:solidFill>
                <a:latin typeface="Arial Narrow" pitchFamily="18" charset="0"/>
                <a:cs typeface="Arial Narrow" pitchFamily="18" charset="0"/>
              </a:rPr>
              <a:t>myometrial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66ff33"/>
                </a:solidFill>
                <a:latin typeface="Arial Narrow" pitchFamily="18" charset="0"/>
                <a:cs typeface="Arial Narrow" pitchFamily="18" charset="0"/>
              </a:rPr>
              <a:t>invasion</a:t>
            </a:r>
          </a:p>
        </p:txBody>
      </p:sp>
      <p:sp>
        <p:nvSpPr>
          <p:cNvPr id="2" name="TextBox 1"/>
          <p:cNvSpPr txBox="1"/>
          <p:nvPr/>
        </p:nvSpPr>
        <p:spPr>
          <a:xfrm rot="0">
            <a:off x="1549400" y="2743200"/>
            <a:ext cx="152400" cy="20193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1800"/>
              </a:lnSpc>
              <a:tabLst>
							</a:tabLst>
            </a:pPr>
            <a:r>
              <a:rPr lang="en-US" altLang="zh-CN" sz="1704" dirty="0" smtClean="0">
                <a:solidFill>
                  <a:srgbClr val="800000"/>
                </a:solidFill>
                <a:latin typeface="Wingdings" pitchFamily="18" charset="0"/>
                <a:cs typeface="Wingdings" pitchFamily="18" charset="0"/>
              </a:rPr>
              <a:t>n</a:t>
            </a:r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2000"/>
              </a:lnSpc>
              <a:tabLst>
							</a:tabLst>
            </a:pPr>
            <a:r>
              <a:rPr lang="en-US" altLang="zh-CN" sz="1704" dirty="0" smtClean="0">
                <a:solidFill>
                  <a:srgbClr val="800000"/>
                </a:solidFill>
                <a:latin typeface="Wingdings" pitchFamily="18" charset="0"/>
                <a:cs typeface="Wingdings" pitchFamily="18" charset="0"/>
              </a:rPr>
              <a:t>n</a:t>
            </a:r>
          </a:p>
        </p:txBody>
      </p:sp>
      <p:sp>
        <p:nvSpPr>
          <p:cNvPr id="2" name="TextBox 1"/>
          <p:cNvSpPr txBox="1"/>
          <p:nvPr/>
        </p:nvSpPr>
        <p:spPr>
          <a:xfrm rot="0">
            <a:off x="1892300" y="2641600"/>
            <a:ext cx="7531100" cy="26543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3100"/>
              </a:lnSpc>
              <a:tabLst>
                <a:tab pos="25400" algn="l"/>
              </a:tabLst>
            </a:pPr>
            <a:r>
              <a:rPr lang="en-US" altLang="zh-CN" sz="2807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子</a:t>
            </a:r>
            <a:r>
              <a:rPr lang="en-US" altLang="zh-CN" sz="2807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宫</a:t>
            </a:r>
            <a:r>
              <a:rPr lang="en-US" altLang="zh-CN" sz="2807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各</a:t>
            </a:r>
            <a:r>
              <a:rPr lang="en-US" altLang="zh-CN" sz="2807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层</a:t>
            </a:r>
            <a:r>
              <a:rPr lang="en-US" altLang="zh-CN" sz="2807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结</a:t>
            </a:r>
            <a:r>
              <a:rPr lang="en-US" altLang="zh-CN" sz="2807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构</a:t>
            </a:r>
            <a:r>
              <a:rPr lang="en-US" altLang="zh-CN" sz="2807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消失</a:t>
            </a:r>
            <a:r>
              <a:rPr lang="en-US" altLang="zh-CN" sz="2807" dirty="0" smtClean="0">
                <a:solidFill>
                  <a:srgbClr val="ffffff"/>
                </a:solidFill>
                <a:latin typeface="Arial Narrow" pitchFamily="18" charset="0"/>
                <a:cs typeface="Arial Narrow" pitchFamily="18" charset="0"/>
              </a:rPr>
              <a:t>,</a:t>
            </a:r>
            <a:r>
              <a:rPr lang="en-US" altLang="zh-CN" sz="2807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2807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局部</a:t>
            </a:r>
            <a:r>
              <a:rPr lang="en-US" altLang="zh-CN" sz="2807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肌层</a:t>
            </a:r>
            <a:r>
              <a:rPr lang="en-US" altLang="zh-CN" sz="2807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出</a:t>
            </a:r>
            <a:r>
              <a:rPr lang="en-US" altLang="zh-CN" sz="2807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现</a:t>
            </a:r>
            <a:r>
              <a:rPr lang="en-US" altLang="zh-CN" sz="2807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不</a:t>
            </a:r>
            <a:r>
              <a:rPr lang="en-US" altLang="zh-CN" sz="2807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规则</a:t>
            </a:r>
            <a:r>
              <a:rPr lang="en-US" altLang="zh-CN" sz="2807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低信号</a:t>
            </a:r>
          </a:p>
          <a:p>
            <a:pPr>
              <a:lnSpc>
                <a:spcPts val="3300"/>
              </a:lnSpc>
              <a:tabLst>
                <a:tab pos="25400" algn="l"/>
              </a:tabLst>
            </a:pPr>
            <a:r>
              <a:rPr lang="en-US" altLang="zh-CN" sz="2807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病</a:t>
            </a:r>
            <a:r>
              <a:rPr lang="en-US" altLang="zh-CN" sz="2807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灶</a:t>
            </a:r>
            <a:r>
              <a:rPr lang="en-US" altLang="zh-CN" sz="2807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，</a:t>
            </a:r>
            <a:r>
              <a:rPr lang="en-US" altLang="zh-CN" sz="2807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肌层</a:t>
            </a:r>
            <a:r>
              <a:rPr lang="en-US" altLang="zh-CN" sz="2807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变</a:t>
            </a:r>
            <a:r>
              <a:rPr lang="en-US" altLang="zh-CN" sz="2807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薄</a:t>
            </a:r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2700"/>
              </a:lnSpc>
              <a:tabLst>
                <a:tab pos="25400" algn="l"/>
              </a:tabLst>
            </a:pPr>
            <a:r>
              <a:rPr lang="en-US" altLang="zh-CN" dirty="0" smtClean="0"/>
              <a:t>	</a:t>
            </a:r>
            <a:r>
              <a:rPr lang="en-US" altLang="zh-CN" sz="2400" dirty="0" smtClean="0">
                <a:solidFill>
                  <a:srgbClr val="66ff33"/>
                </a:solidFill>
                <a:latin typeface="Arial Narrow" pitchFamily="18" charset="0"/>
                <a:cs typeface="Arial Narrow" pitchFamily="18" charset="0"/>
              </a:rPr>
              <a:t>Disappearance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66ff33"/>
                </a:solidFill>
                <a:latin typeface="Arial Narrow" pitchFamily="18" charset="0"/>
                <a:cs typeface="Arial Narrow" pitchFamily="18" charset="0"/>
              </a:rPr>
              <a:t>uterine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66ff33"/>
                </a:solidFill>
                <a:latin typeface="Arial Narrow" pitchFamily="18" charset="0"/>
                <a:cs typeface="Arial Narrow" pitchFamily="18" charset="0"/>
              </a:rPr>
              <a:t>layers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66ff33"/>
                </a:solidFill>
                <a:latin typeface="Arial Narrow" pitchFamily="18" charset="0"/>
                <a:cs typeface="Arial Narrow" pitchFamily="18" charset="0"/>
              </a:rPr>
              <a:t>with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66ff33"/>
                </a:solidFill>
                <a:latin typeface="Arial Narrow" pitchFamily="18" charset="0"/>
                <a:cs typeface="Arial Narrow" pitchFamily="18" charset="0"/>
              </a:rPr>
              <a:t>focused,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66ff33"/>
                </a:solidFill>
                <a:latin typeface="Arial Narrow" pitchFamily="18" charset="0"/>
                <a:cs typeface="Arial Narrow" pitchFamily="18" charset="0"/>
              </a:rPr>
              <a:t>irregular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66ff33"/>
                </a:solidFill>
                <a:latin typeface="Arial Narrow" pitchFamily="18" charset="0"/>
                <a:cs typeface="Arial Narrow" pitchFamily="18" charset="0"/>
              </a:rPr>
              <a:t>low-signal</a:t>
            </a:r>
          </a:p>
          <a:p>
            <a:pPr>
              <a:lnSpc>
                <a:spcPts val="2900"/>
              </a:lnSpc>
              <a:tabLst>
                <a:tab pos="25400" algn="l"/>
              </a:tabLst>
            </a:pPr>
            <a:r>
              <a:rPr lang="en-US" altLang="zh-CN" sz="2400" dirty="0" smtClean="0">
                <a:solidFill>
                  <a:srgbClr val="66ff33"/>
                </a:solidFill>
                <a:latin typeface="Arial Narrow" pitchFamily="18" charset="0"/>
                <a:cs typeface="Arial Narrow" pitchFamily="18" charset="0"/>
              </a:rPr>
              <a:t>lesions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66ff33"/>
                </a:solidFill>
                <a:latin typeface="Arial Narrow" pitchFamily="18" charset="0"/>
                <a:cs typeface="Arial Narrow" pitchFamily="18" charset="0"/>
              </a:rPr>
              <a:t>in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66ff33"/>
                </a:solidFill>
                <a:latin typeface="Arial Narrow" pitchFamily="18" charset="0"/>
                <a:cs typeface="Arial Narrow" pitchFamily="18" charset="0"/>
              </a:rPr>
              <a:t>myometrium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66ff33"/>
                </a:solidFill>
                <a:latin typeface="Arial Narrow" pitchFamily="18" charset="0"/>
                <a:cs typeface="Arial Narrow" pitchFamily="18" charset="0"/>
              </a:rPr>
              <a:t>&amp;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66ff33"/>
                </a:solidFill>
                <a:latin typeface="Arial Narrow" pitchFamily="18" charset="0"/>
                <a:cs typeface="Arial Narrow" pitchFamily="18" charset="0"/>
              </a:rPr>
              <a:t>thinning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66ff33"/>
                </a:solidFill>
                <a:latin typeface="Arial Narrow" pitchFamily="18" charset="0"/>
                <a:cs typeface="Arial Narrow" pitchFamily="18" charset="0"/>
              </a:rPr>
              <a:t>myometrium</a:t>
            </a:r>
          </a:p>
          <a:p>
            <a:pPr>
              <a:lnSpc>
                <a:spcPts val="4000"/>
              </a:lnSpc>
              <a:tabLst>
                <a:tab pos="25400" algn="l"/>
              </a:tabLst>
            </a:pPr>
            <a:r>
              <a:rPr lang="en-US" altLang="zh-CN" sz="2807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子宫增</a:t>
            </a:r>
            <a:r>
              <a:rPr lang="en-US" altLang="zh-CN" sz="2807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大</a:t>
            </a:r>
            <a:r>
              <a:rPr lang="en-US" altLang="zh-CN" sz="2807" dirty="0" smtClean="0">
                <a:solidFill>
                  <a:srgbClr val="ffffff"/>
                </a:solidFill>
                <a:latin typeface="Arial Narrow" pitchFamily="18" charset="0"/>
                <a:cs typeface="Arial Narrow" pitchFamily="18" charset="0"/>
              </a:rPr>
              <a:t>,</a:t>
            </a:r>
            <a:r>
              <a:rPr lang="en-US" altLang="zh-CN" sz="2807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7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盆腔</a:t>
            </a:r>
            <a:r>
              <a:rPr lang="en-US" altLang="zh-CN" sz="2807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内</a:t>
            </a:r>
            <a:r>
              <a:rPr lang="en-US" altLang="zh-CN" sz="2807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组织</a:t>
            </a:r>
            <a:r>
              <a:rPr lang="en-US" altLang="zh-CN" sz="2807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器官</a:t>
            </a:r>
            <a:r>
              <a:rPr lang="en-US" altLang="zh-CN" sz="2807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广泛受</a:t>
            </a:r>
            <a:r>
              <a:rPr lang="en-US" altLang="zh-CN" sz="2807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侵</a:t>
            </a:r>
          </a:p>
          <a:p>
            <a:pPr>
              <a:lnSpc>
                <a:spcPts val="3700"/>
              </a:lnSpc>
              <a:tabLst>
                <a:tab pos="25400" algn="l"/>
              </a:tabLst>
            </a:pPr>
            <a:r>
              <a:rPr lang="en-US" altLang="zh-CN" dirty="0" smtClean="0"/>
              <a:t>	</a:t>
            </a:r>
            <a:r>
              <a:rPr lang="en-US" altLang="zh-CN" sz="2400" dirty="0" smtClean="0">
                <a:solidFill>
                  <a:srgbClr val="66ff33"/>
                </a:solidFill>
                <a:latin typeface="Arial Narrow" pitchFamily="18" charset="0"/>
                <a:cs typeface="Arial Narrow" pitchFamily="18" charset="0"/>
              </a:rPr>
              <a:t>Enlarged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66ff33"/>
                </a:solidFill>
                <a:latin typeface="Arial Narrow" pitchFamily="18" charset="0"/>
                <a:cs typeface="Arial Narrow" pitchFamily="18" charset="0"/>
              </a:rPr>
              <a:t>uterus,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66ff33"/>
                </a:solidFill>
                <a:latin typeface="Arial Narrow" pitchFamily="18" charset="0"/>
                <a:cs typeface="Arial Narrow" pitchFamily="18" charset="0"/>
              </a:rPr>
              <a:t>diffusion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66ff33"/>
                </a:solidFill>
                <a:latin typeface="Arial Narrow" pitchFamily="18" charset="0"/>
                <a:cs typeface="Arial Narrow" pitchFamily="18" charset="0"/>
              </a:rPr>
              <a:t>involvement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66ff33"/>
                </a:solidFill>
                <a:latin typeface="Arial Narrow" pitchFamily="18" charset="0"/>
                <a:cs typeface="Arial Narrow" pitchFamily="18" charset="0"/>
              </a:rPr>
              <a:t>in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66ff33"/>
                </a:solidFill>
                <a:latin typeface="Arial Narrow" pitchFamily="18" charset="0"/>
                <a:cs typeface="Arial Narrow" pitchFamily="18" charset="0"/>
              </a:rPr>
              <a:t>pelvic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66ff33"/>
                </a:solidFill>
                <a:latin typeface="Arial Narrow" pitchFamily="18" charset="0"/>
                <a:cs typeface="Arial Narrow" pitchFamily="18" charset="0"/>
              </a:rPr>
              <a:t>tissues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66ff33"/>
                </a:solidFill>
                <a:latin typeface="Arial Narrow" pitchFamily="18" charset="0"/>
                <a:cs typeface="Arial Narrow" pitchFamily="18" charset="0"/>
              </a:rPr>
              <a:t>&amp;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66ff33"/>
                </a:solidFill>
                <a:latin typeface="Arial Narrow" pitchFamily="18" charset="0"/>
                <a:cs typeface="Arial Narrow" pitchFamily="18" charset="0"/>
              </a:rPr>
              <a:t>organs</a:t>
            </a: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/>
          <p:nvPr/>
        </p:nvSpPr>
        <p:spPr>
          <a:xfrm>
            <a:off x="774191" y="347979"/>
            <a:ext cx="9144000" cy="6858000"/>
          </a:xfrm>
          <a:custGeom>
            <a:avLst/>
            <a:gdLst>
              <a:gd name="connsiteX0" fmla="*/ 0 w 9144000"/>
              <a:gd name="connsiteY0" fmla="*/ 6858000 h 6858000"/>
              <a:gd name="connsiteX1" fmla="*/ 9144000 w 9144000"/>
              <a:gd name="connsiteY1" fmla="*/ 6858000 h 6858000"/>
              <a:gd name="connsiteX2" fmla="*/ 9144000 w 9144000"/>
              <a:gd name="connsiteY2" fmla="*/ 0 h 6858000"/>
              <a:gd name="connsiteX3" fmla="*/ 0 w 9144000"/>
              <a:gd name="connsiteY3" fmla="*/ 0 h 6858000"/>
              <a:gd name="connsiteX4" fmla="*/ 0 w 9144000"/>
              <a:gd name="connsiteY4" fmla="*/ 6858000 h 68580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9144000" h="6858000">
                <a:moveTo>
                  <a:pt x="0" y="6858000"/>
                </a:moveTo>
                <a:lnTo>
                  <a:pt x="9144000" y="6858000"/>
                </a:lnTo>
                <a:lnTo>
                  <a:pt x="9144000" y="0"/>
                </a:lnTo>
                <a:lnTo>
                  <a:pt x="0" y="0"/>
                </a:lnTo>
                <a:lnTo>
                  <a:pt x="0" y="6858000"/>
                </a:lnTo>
              </a:path>
            </a:pathLst>
          </a:custGeom>
          <a:solidFill>
            <a:srgbClr val="000000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027" name="Picture 3" descr="">
					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62000" y="1193800"/>
            <a:ext cx="2921000" cy="6019800"/>
          </a:xfrm>
          <a:prstGeom prst="rect">
            <a:avLst/>
          </a:prstGeom>
          <a:noFill/>
        </p:spPr>
      </p:pic>
      <p:sp>
        <p:nvSpPr>
          <p:cNvPr id="2" name="TextBox 1"/>
          <p:cNvSpPr txBox="1"/>
          <p:nvPr/>
        </p:nvSpPr>
        <p:spPr>
          <a:xfrm rot="0">
            <a:off x="1168400" y="6756400"/>
            <a:ext cx="698500" cy="1524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1200"/>
              </a:lnSpc>
              <a:tabLst>
							</a:tabLst>
            </a:pPr>
            <a:r>
              <a:rPr lang="en-US" altLang="zh-CN" sz="1392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2009-8-7</a:t>
            </a:r>
          </a:p>
        </p:txBody>
      </p:sp>
      <p:sp>
        <p:nvSpPr>
          <p:cNvPr id="2" name="TextBox 1"/>
          <p:cNvSpPr txBox="1"/>
          <p:nvPr/>
        </p:nvSpPr>
        <p:spPr>
          <a:xfrm rot="0">
            <a:off x="4648200" y="6667500"/>
            <a:ext cx="2298700" cy="3683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1200"/>
              </a:lnSpc>
              <a:tabLst>
                <a:tab pos="825500" algn="l"/>
              </a:tabLst>
            </a:pPr>
            <a:r>
              <a:rPr lang="en-US" altLang="zh-CN" sz="1392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Liaoning</a:t>
            </a:r>
            <a:r>
              <a:rPr lang="en-US" altLang="zh-CN" sz="139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392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Cancer</a:t>
            </a:r>
            <a:r>
              <a:rPr lang="en-US" altLang="zh-CN" sz="139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392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Institute</a:t>
            </a:r>
            <a:r>
              <a:rPr lang="en-US" altLang="zh-CN" sz="139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392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and</a:t>
            </a:r>
          </a:p>
          <a:p>
            <a:pPr>
              <a:lnSpc>
                <a:spcPts val="1600"/>
              </a:lnSpc>
              <a:tabLst>
                <a:tab pos="825500" algn="l"/>
              </a:tabLst>
            </a:pPr>
            <a:r>
              <a:rPr lang="en-US" altLang="zh-CN" dirty="0" smtClean="0"/>
              <a:t>	</a:t>
            </a:r>
            <a:r>
              <a:rPr lang="en-US" altLang="zh-CN" sz="1392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Hospital</a:t>
            </a:r>
          </a:p>
        </p:txBody>
      </p:sp>
      <p:sp>
        <p:nvSpPr>
          <p:cNvPr id="2" name="TextBox 1"/>
          <p:cNvSpPr txBox="1"/>
          <p:nvPr/>
        </p:nvSpPr>
        <p:spPr>
          <a:xfrm rot="0">
            <a:off x="9398000" y="6756400"/>
            <a:ext cx="190500" cy="1524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1200"/>
              </a:lnSpc>
              <a:tabLst>
							</a:tabLst>
            </a:pPr>
            <a:r>
              <a:rPr lang="en-US" altLang="zh-CN" sz="1392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27</a:t>
            </a:r>
          </a:p>
        </p:txBody>
      </p:sp>
      <p:sp>
        <p:nvSpPr>
          <p:cNvPr id="2" name="TextBox 1"/>
          <p:cNvSpPr txBox="1"/>
          <p:nvPr/>
        </p:nvSpPr>
        <p:spPr>
          <a:xfrm rot="0">
            <a:off x="1549400" y="2882900"/>
            <a:ext cx="152400" cy="30226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1800"/>
              </a:lnSpc>
              <a:tabLst>
							</a:tabLst>
            </a:pPr>
            <a:r>
              <a:rPr lang="en-US" altLang="zh-CN" sz="1704" dirty="0" smtClean="0">
                <a:solidFill>
                  <a:srgbClr val="800000"/>
                </a:solidFill>
                <a:latin typeface="Wingdings" pitchFamily="18" charset="0"/>
                <a:cs typeface="Wingdings" pitchFamily="18" charset="0"/>
              </a:rPr>
              <a:t>n</a:t>
            </a:r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2100"/>
              </a:lnSpc>
              <a:tabLst>
							</a:tabLst>
            </a:pPr>
            <a:r>
              <a:rPr lang="en-US" altLang="zh-CN" sz="1704" dirty="0" smtClean="0">
                <a:solidFill>
                  <a:srgbClr val="800000"/>
                </a:solidFill>
                <a:latin typeface="Wingdings" pitchFamily="18" charset="0"/>
                <a:cs typeface="Wingdings" pitchFamily="18" charset="0"/>
              </a:rPr>
              <a:t>n</a:t>
            </a:r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2400"/>
              </a:lnSpc>
              <a:tabLst>
							</a:tabLst>
            </a:pPr>
            <a:r>
              <a:rPr lang="en-US" altLang="zh-CN" sz="1704" dirty="0" smtClean="0">
                <a:solidFill>
                  <a:srgbClr val="800000"/>
                </a:solidFill>
                <a:latin typeface="Wingdings" pitchFamily="18" charset="0"/>
                <a:cs typeface="Wingdings" pitchFamily="18" charset="0"/>
              </a:rPr>
              <a:t>n</a:t>
            </a:r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2300"/>
              </a:lnSpc>
              <a:tabLst>
							</a:tabLst>
            </a:pPr>
            <a:r>
              <a:rPr lang="en-US" altLang="zh-CN" sz="1704" dirty="0" smtClean="0">
                <a:solidFill>
                  <a:srgbClr val="800000"/>
                </a:solidFill>
                <a:latin typeface="Wingdings" pitchFamily="18" charset="0"/>
                <a:cs typeface="Wingdings" pitchFamily="18" charset="0"/>
              </a:rPr>
              <a:t>n</a:t>
            </a:r>
          </a:p>
        </p:txBody>
      </p:sp>
      <p:sp>
        <p:nvSpPr>
          <p:cNvPr id="2" name="TextBox 1"/>
          <p:cNvSpPr txBox="1"/>
          <p:nvPr/>
        </p:nvSpPr>
        <p:spPr>
          <a:xfrm rot="0">
            <a:off x="1892300" y="2768600"/>
            <a:ext cx="4279900" cy="36449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3100"/>
              </a:lnSpc>
              <a:tabLst>
							</a:tabLst>
            </a:pPr>
            <a:r>
              <a:rPr lang="en-US" altLang="zh-CN" sz="2807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Ⅰ</a:t>
            </a:r>
            <a:r>
              <a:rPr lang="en-US" altLang="zh-CN" sz="2807" dirty="0" smtClean="0">
                <a:solidFill>
                  <a:srgbClr val="ffffff"/>
                </a:solidFill>
                <a:latin typeface="Arial Narrow" pitchFamily="18" charset="0"/>
                <a:cs typeface="Arial Narrow" pitchFamily="18" charset="0"/>
              </a:rPr>
              <a:t>a:</a:t>
            </a:r>
            <a:r>
              <a:rPr lang="en-US" altLang="zh-CN" sz="2807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肿瘤</a:t>
            </a:r>
            <a:r>
              <a:rPr lang="en-US" altLang="zh-CN" sz="2807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仅局限</a:t>
            </a:r>
            <a:r>
              <a:rPr lang="en-US" altLang="zh-CN" sz="2807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于子宫内膜</a:t>
            </a:r>
          </a:p>
          <a:p>
            <a:pPr>
              <a:lnSpc>
                <a:spcPts val="3300"/>
              </a:lnSpc>
              <a:tabLst>
							</a:tabLst>
            </a:pPr>
            <a:r>
              <a:rPr lang="en-US" altLang="zh-CN" sz="2400" dirty="0" smtClean="0">
                <a:solidFill>
                  <a:srgbClr val="66ff33"/>
                </a:solidFill>
                <a:latin typeface="Times New Roman" pitchFamily="18" charset="0"/>
                <a:cs typeface="Times New Roman" pitchFamily="18" charset="0"/>
              </a:rPr>
              <a:t>Ⅰ</a:t>
            </a:r>
            <a:r>
              <a:rPr lang="en-US" altLang="zh-CN" sz="2400" dirty="0" smtClean="0">
                <a:solidFill>
                  <a:srgbClr val="66ff33"/>
                </a:solidFill>
                <a:latin typeface="Arial Narrow" pitchFamily="18" charset="0"/>
                <a:cs typeface="Arial Narrow" pitchFamily="18" charset="0"/>
              </a:rPr>
              <a:t>a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66ff33"/>
                </a:solidFill>
                <a:latin typeface="Arial Narrow" pitchFamily="18" charset="0"/>
                <a:cs typeface="Arial Narrow" pitchFamily="18" charset="0"/>
              </a:rPr>
              <a:t>:Tumor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66ff33"/>
                </a:solidFill>
                <a:latin typeface="Arial Narrow" pitchFamily="18" charset="0"/>
                <a:cs typeface="Arial Narrow" pitchFamily="18" charset="0"/>
              </a:rPr>
              <a:t>confined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66ff33"/>
                </a:solidFill>
                <a:latin typeface="Arial Narrow" pitchFamily="18" charset="0"/>
                <a:cs typeface="Arial Narrow" pitchFamily="18" charset="0"/>
              </a:rPr>
              <a:t>in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66ff33"/>
                </a:solidFill>
                <a:latin typeface="Arial Narrow" pitchFamily="18" charset="0"/>
                <a:cs typeface="Arial Narrow" pitchFamily="18" charset="0"/>
              </a:rPr>
              <a:t>endometrium</a:t>
            </a:r>
          </a:p>
          <a:p>
            <a:pPr>
              <a:lnSpc>
                <a:spcPts val="3700"/>
              </a:lnSpc>
              <a:tabLst>
							</a:tabLst>
            </a:pPr>
            <a:r>
              <a:rPr lang="en-US" altLang="zh-CN" sz="2807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Ⅰ</a:t>
            </a:r>
            <a:r>
              <a:rPr lang="en-US" altLang="zh-CN" sz="2807" dirty="0" smtClean="0">
                <a:solidFill>
                  <a:srgbClr val="ffffff"/>
                </a:solidFill>
                <a:latin typeface="Arial Narrow" pitchFamily="18" charset="0"/>
                <a:cs typeface="Arial Narrow" pitchFamily="18" charset="0"/>
              </a:rPr>
              <a:t>b:</a:t>
            </a:r>
            <a:r>
              <a:rPr lang="en-US" altLang="zh-CN" sz="2807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子宫</a:t>
            </a:r>
            <a:r>
              <a:rPr lang="en-US" altLang="zh-CN" sz="2807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肌层</a:t>
            </a:r>
            <a:r>
              <a:rPr lang="en-US" altLang="zh-CN" sz="2807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受</a:t>
            </a:r>
            <a:r>
              <a:rPr lang="en-US" altLang="zh-CN" sz="2807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侵小</a:t>
            </a:r>
            <a:r>
              <a:rPr lang="en-US" altLang="zh-CN" sz="2807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于</a:t>
            </a:r>
            <a:r>
              <a:rPr lang="en-US" altLang="zh-CN" sz="2807" dirty="0" smtClean="0">
                <a:solidFill>
                  <a:srgbClr val="ffffff"/>
                </a:solidFill>
                <a:latin typeface="Arial Narrow" pitchFamily="18" charset="0"/>
                <a:cs typeface="Arial Narrow" pitchFamily="18" charset="0"/>
              </a:rPr>
              <a:t>1/2</a:t>
            </a:r>
          </a:p>
          <a:p>
            <a:pPr>
              <a:lnSpc>
                <a:spcPts val="3600"/>
              </a:lnSpc>
              <a:tabLst>
							</a:tabLst>
            </a:pPr>
            <a:r>
              <a:rPr lang="en-US" altLang="zh-CN" sz="2400" dirty="0" smtClean="0">
                <a:solidFill>
                  <a:srgbClr val="66ff33"/>
                </a:solidFill>
                <a:latin typeface="Times New Roman" pitchFamily="18" charset="0"/>
                <a:cs typeface="Times New Roman" pitchFamily="18" charset="0"/>
              </a:rPr>
              <a:t>Ⅰ</a:t>
            </a:r>
            <a:r>
              <a:rPr lang="en-US" altLang="zh-CN" sz="2400" dirty="0" smtClean="0">
                <a:solidFill>
                  <a:srgbClr val="66ff33"/>
                </a:solidFill>
                <a:latin typeface="Arial Narrow" pitchFamily="18" charset="0"/>
                <a:cs typeface="Arial Narrow" pitchFamily="18" charset="0"/>
              </a:rPr>
              <a:t>b: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66ff33"/>
                </a:solidFill>
                <a:latin typeface="Arial Narrow" pitchFamily="18" charset="0"/>
                <a:cs typeface="Arial Narrow" pitchFamily="18" charset="0"/>
              </a:rPr>
              <a:t>invaded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66ff33"/>
                </a:solidFill>
                <a:latin typeface="Arial Narrow" pitchFamily="18" charset="0"/>
                <a:cs typeface="Arial Narrow" pitchFamily="18" charset="0"/>
              </a:rPr>
              <a:t>myometrial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66ff33"/>
                </a:solidFill>
                <a:latin typeface="Arial Narrow" pitchFamily="18" charset="0"/>
                <a:cs typeface="Arial Narrow" pitchFamily="18" charset="0"/>
              </a:rPr>
              <a:t>less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66ff33"/>
                </a:solidFill>
                <a:latin typeface="Arial Narrow" pitchFamily="18" charset="0"/>
                <a:cs typeface="Arial Narrow" pitchFamily="18" charset="0"/>
              </a:rPr>
              <a:t>than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66ff33"/>
                </a:solidFill>
                <a:latin typeface="Arial Narrow" pitchFamily="18" charset="0"/>
                <a:cs typeface="Arial Narrow" pitchFamily="18" charset="0"/>
              </a:rPr>
              <a:t>1/2</a:t>
            </a:r>
          </a:p>
          <a:p>
            <a:pPr>
              <a:lnSpc>
                <a:spcPts val="3800"/>
              </a:lnSpc>
              <a:tabLst>
							</a:tabLst>
            </a:pPr>
            <a:r>
              <a:rPr lang="en-US" altLang="zh-CN" sz="2807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Ⅰ</a:t>
            </a:r>
            <a:r>
              <a:rPr lang="en-US" altLang="zh-CN" sz="2807" dirty="0" smtClean="0">
                <a:solidFill>
                  <a:srgbClr val="ffffff"/>
                </a:solidFill>
                <a:latin typeface="Arial Narrow" pitchFamily="18" charset="0"/>
                <a:cs typeface="Arial Narrow" pitchFamily="18" charset="0"/>
              </a:rPr>
              <a:t>c:</a:t>
            </a:r>
            <a:r>
              <a:rPr lang="en-US" altLang="zh-CN" sz="2807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子宫</a:t>
            </a:r>
            <a:r>
              <a:rPr lang="en-US" altLang="zh-CN" sz="2807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肌层</a:t>
            </a:r>
            <a:r>
              <a:rPr lang="en-US" altLang="zh-CN" sz="2807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受</a:t>
            </a:r>
            <a:r>
              <a:rPr lang="en-US" altLang="zh-CN" sz="2807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侵</a:t>
            </a:r>
            <a:r>
              <a:rPr lang="en-US" altLang="zh-CN" sz="2807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大</a:t>
            </a:r>
            <a:r>
              <a:rPr lang="en-US" altLang="zh-CN" sz="2807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于</a:t>
            </a:r>
            <a:r>
              <a:rPr lang="en-US" altLang="zh-CN" sz="2807" dirty="0" smtClean="0">
                <a:solidFill>
                  <a:srgbClr val="ffffff"/>
                </a:solidFill>
                <a:latin typeface="Arial Narrow" pitchFamily="18" charset="0"/>
                <a:cs typeface="Arial Narrow" pitchFamily="18" charset="0"/>
              </a:rPr>
              <a:t>1/2</a:t>
            </a:r>
          </a:p>
          <a:p>
            <a:pPr>
              <a:lnSpc>
                <a:spcPts val="3600"/>
              </a:lnSpc>
              <a:tabLst>
							</a:tabLst>
            </a:pPr>
            <a:r>
              <a:rPr lang="en-US" altLang="zh-CN" sz="2400" dirty="0" smtClean="0">
                <a:solidFill>
                  <a:srgbClr val="66ff33"/>
                </a:solidFill>
                <a:latin typeface="Times New Roman" pitchFamily="18" charset="0"/>
                <a:cs typeface="Times New Roman" pitchFamily="18" charset="0"/>
              </a:rPr>
              <a:t>Ⅰ</a:t>
            </a:r>
            <a:r>
              <a:rPr lang="en-US" altLang="zh-CN" sz="2400" dirty="0" smtClean="0">
                <a:solidFill>
                  <a:srgbClr val="66ff33"/>
                </a:solidFill>
                <a:latin typeface="Arial Narrow" pitchFamily="18" charset="0"/>
                <a:cs typeface="Arial Narrow" pitchFamily="18" charset="0"/>
              </a:rPr>
              <a:t>c: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66ff33"/>
                </a:solidFill>
                <a:latin typeface="Arial Narrow" pitchFamily="18" charset="0"/>
                <a:cs typeface="Arial Narrow" pitchFamily="18" charset="0"/>
              </a:rPr>
              <a:t>invased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66ff33"/>
                </a:solidFill>
                <a:latin typeface="Arial Narrow" pitchFamily="18" charset="0"/>
                <a:cs typeface="Arial Narrow" pitchFamily="18" charset="0"/>
              </a:rPr>
              <a:t>myometrial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66ff33"/>
                </a:solidFill>
                <a:latin typeface="Arial Narrow" pitchFamily="18" charset="0"/>
                <a:cs typeface="Arial Narrow" pitchFamily="18" charset="0"/>
              </a:rPr>
              <a:t>more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66ff33"/>
                </a:solidFill>
                <a:latin typeface="Arial Narrow" pitchFamily="18" charset="0"/>
                <a:cs typeface="Arial Narrow" pitchFamily="18" charset="0"/>
              </a:rPr>
              <a:t>than1/2</a:t>
            </a:r>
          </a:p>
          <a:p>
            <a:pPr>
              <a:lnSpc>
                <a:spcPts val="3700"/>
              </a:lnSpc>
              <a:tabLst>
							</a:tabLst>
            </a:pPr>
            <a:r>
              <a:rPr lang="en-US" altLang="zh-CN" sz="2807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Ⅱ</a:t>
            </a:r>
            <a:r>
              <a:rPr lang="en-US" altLang="zh-CN" sz="2807" dirty="0" smtClean="0">
                <a:solidFill>
                  <a:srgbClr val="ffffff"/>
                </a:solidFill>
                <a:latin typeface="Arial Narrow" pitchFamily="18" charset="0"/>
                <a:cs typeface="Arial Narrow" pitchFamily="18" charset="0"/>
              </a:rPr>
              <a:t>a:</a:t>
            </a:r>
            <a:r>
              <a:rPr lang="en-US" altLang="zh-CN" sz="2807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宫颈内膜</a:t>
            </a:r>
            <a:r>
              <a:rPr lang="en-US" altLang="zh-CN" sz="2807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受</a:t>
            </a:r>
            <a:r>
              <a:rPr lang="en-US" altLang="zh-CN" sz="2807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侵</a:t>
            </a:r>
          </a:p>
          <a:p>
            <a:pPr>
              <a:lnSpc>
                <a:spcPts val="3600"/>
              </a:lnSpc>
              <a:tabLst>
							</a:tabLst>
            </a:pPr>
            <a:r>
              <a:rPr lang="en-US" altLang="zh-CN" sz="2400" dirty="0" smtClean="0">
                <a:solidFill>
                  <a:srgbClr val="66ff33"/>
                </a:solidFill>
                <a:latin typeface="Times New Roman" pitchFamily="18" charset="0"/>
                <a:cs typeface="Times New Roman" pitchFamily="18" charset="0"/>
              </a:rPr>
              <a:t>Ⅱ</a:t>
            </a:r>
            <a:r>
              <a:rPr lang="en-US" altLang="zh-CN" sz="2400" dirty="0" smtClean="0">
                <a:solidFill>
                  <a:srgbClr val="66ff33"/>
                </a:solidFill>
                <a:latin typeface="Arial Narrow" pitchFamily="18" charset="0"/>
                <a:cs typeface="Arial Narrow" pitchFamily="18" charset="0"/>
              </a:rPr>
              <a:t>a: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66ff33"/>
                </a:solidFill>
                <a:latin typeface="Arial Narrow" pitchFamily="18" charset="0"/>
                <a:cs typeface="Arial Narrow" pitchFamily="18" charset="0"/>
              </a:rPr>
              <a:t>invasion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66ff33"/>
                </a:solidFill>
                <a:latin typeface="Arial Narrow" pitchFamily="18" charset="0"/>
                <a:cs typeface="Arial Narrow" pitchFamily="18" charset="0"/>
              </a:rPr>
              <a:t>into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66ff33"/>
                </a:solidFill>
                <a:latin typeface="Arial Narrow" pitchFamily="18" charset="0"/>
                <a:cs typeface="Arial Narrow" pitchFamily="18" charset="0"/>
              </a:rPr>
              <a:t>cervical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66ff33"/>
                </a:solidFill>
                <a:latin typeface="Arial Narrow" pitchFamily="18" charset="0"/>
                <a:cs typeface="Arial Narrow" pitchFamily="18" charset="0"/>
              </a:rPr>
              <a:t>endometrial</a:t>
            </a:r>
          </a:p>
        </p:txBody>
      </p:sp>
      <p:sp>
        <p:nvSpPr>
          <p:cNvPr id="2" name="TextBox 1"/>
          <p:cNvSpPr txBox="1"/>
          <p:nvPr/>
        </p:nvSpPr>
        <p:spPr>
          <a:xfrm rot="0">
            <a:off x="1549400" y="685800"/>
            <a:ext cx="7404100" cy="19431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4000"/>
              </a:lnSpc>
              <a:tabLst>
                <a:tab pos="1257300" algn="l"/>
                <a:tab pos="1435100" algn="l"/>
              </a:tabLst>
            </a:pPr>
            <a:r>
              <a:rPr lang="en-US" altLang="zh-CN" dirty="0" smtClean="0"/>
              <a:t>		</a:t>
            </a:r>
            <a:r>
              <a:rPr lang="en-US" altLang="zh-CN" sz="4008" b="1" dirty="0" smtClean="0">
                <a:solidFill>
                  <a:srgbClr val="ff9900"/>
                </a:solidFill>
                <a:latin typeface="Times New Roman" pitchFamily="18" charset="0"/>
                <a:cs typeface="Times New Roman" pitchFamily="18" charset="0"/>
              </a:rPr>
              <a:t>子宫内膜癌的临床分期</a:t>
            </a:r>
          </a:p>
          <a:p>
            <a:pPr>
              <a:lnSpc>
                <a:spcPts val="3800"/>
              </a:lnSpc>
              <a:tabLst>
                <a:tab pos="1257300" algn="l"/>
                <a:tab pos="1435100" algn="l"/>
              </a:tabLst>
            </a:pPr>
            <a:r>
              <a:rPr lang="en-US" altLang="zh-CN" dirty="0" smtClean="0"/>
              <a:t>	</a:t>
            </a:r>
            <a:r>
              <a:rPr lang="en-US" altLang="zh-CN" sz="3192" b="1" dirty="0" smtClean="0">
                <a:solidFill>
                  <a:srgbClr val="66ff33"/>
                </a:solidFill>
                <a:latin typeface="Arial Narrow" pitchFamily="18" charset="0"/>
                <a:cs typeface="Arial Narrow" pitchFamily="18" charset="0"/>
              </a:rPr>
              <a:t>Staging</a:t>
            </a:r>
            <a:r>
              <a:rPr lang="en-US" altLang="zh-CN" sz="319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192" b="1" dirty="0" smtClean="0">
                <a:solidFill>
                  <a:srgbClr val="66ff33"/>
                </a:solidFill>
                <a:latin typeface="Arial Narrow" pitchFamily="18" charset="0"/>
                <a:cs typeface="Arial Narrow" pitchFamily="18" charset="0"/>
              </a:rPr>
              <a:t>of</a:t>
            </a:r>
            <a:r>
              <a:rPr lang="en-US" altLang="zh-CN" sz="319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192" b="1" dirty="0" smtClean="0">
                <a:solidFill>
                  <a:srgbClr val="66ff33"/>
                </a:solidFill>
                <a:latin typeface="Arial Narrow" pitchFamily="18" charset="0"/>
                <a:cs typeface="Arial Narrow" pitchFamily="18" charset="0"/>
              </a:rPr>
              <a:t>Endometrial</a:t>
            </a:r>
            <a:r>
              <a:rPr lang="en-US" altLang="zh-CN" sz="319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192" b="1" dirty="0" smtClean="0">
                <a:solidFill>
                  <a:srgbClr val="66ff33"/>
                </a:solidFill>
                <a:latin typeface="Arial Narrow" pitchFamily="18" charset="0"/>
                <a:cs typeface="Arial Narrow" pitchFamily="18" charset="0"/>
              </a:rPr>
              <a:t>Carcinoma</a:t>
            </a:r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3200"/>
              </a:lnSpc>
              <a:tabLst>
                <a:tab pos="1257300" algn="l"/>
                <a:tab pos="1435100" algn="l"/>
              </a:tabLst>
            </a:pPr>
            <a:r>
              <a:rPr lang="en-US" altLang="zh-CN" sz="3192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采</a:t>
            </a:r>
            <a:r>
              <a:rPr lang="en-US" altLang="zh-CN" sz="3192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用</a:t>
            </a:r>
            <a:r>
              <a:rPr lang="en-US" altLang="zh-CN" sz="3192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国</a:t>
            </a:r>
            <a:r>
              <a:rPr lang="en-US" altLang="zh-CN" sz="3192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际</a:t>
            </a:r>
            <a:r>
              <a:rPr lang="en-US" altLang="zh-CN" sz="3192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妇</a:t>
            </a:r>
            <a:r>
              <a:rPr lang="en-US" altLang="zh-CN" sz="3192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产</a:t>
            </a:r>
            <a:r>
              <a:rPr lang="en-US" altLang="zh-CN" sz="3192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科</a:t>
            </a:r>
            <a:r>
              <a:rPr lang="en-US" altLang="zh-CN" sz="3192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联盟</a:t>
            </a:r>
            <a:r>
              <a:rPr lang="en-US" altLang="zh-CN" sz="3192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分</a:t>
            </a:r>
            <a:r>
              <a:rPr lang="en-US" altLang="zh-CN" sz="3192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期</a:t>
            </a:r>
            <a:r>
              <a:rPr lang="en-US" altLang="zh-CN" sz="3192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标</a:t>
            </a:r>
            <a:r>
              <a:rPr lang="en-US" altLang="zh-CN" sz="3192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准</a:t>
            </a:r>
          </a:p>
          <a:p>
            <a:pPr>
              <a:lnSpc>
                <a:spcPts val="3200"/>
              </a:lnSpc>
              <a:tabLst>
                <a:tab pos="1257300" algn="l"/>
                <a:tab pos="1435100" algn="l"/>
              </a:tabLst>
            </a:pPr>
            <a:r>
              <a:rPr lang="en-US" altLang="zh-CN" sz="2400" dirty="0" smtClean="0">
                <a:solidFill>
                  <a:srgbClr val="66ff33"/>
                </a:solidFill>
                <a:latin typeface="Arial Narrow" pitchFamily="18" charset="0"/>
                <a:cs typeface="Arial Narrow" pitchFamily="18" charset="0"/>
              </a:rPr>
              <a:t>From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66ff33"/>
                </a:solidFill>
                <a:latin typeface="Arial Narrow" pitchFamily="18" charset="0"/>
                <a:cs typeface="Arial Narrow" pitchFamily="18" charset="0"/>
              </a:rPr>
              <a:t>International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66ff33"/>
                </a:solidFill>
                <a:latin typeface="Arial Narrow" pitchFamily="18" charset="0"/>
                <a:cs typeface="Arial Narrow" pitchFamily="18" charset="0"/>
              </a:rPr>
              <a:t>Federation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66ff33"/>
                </a:solidFill>
                <a:latin typeface="Arial Narrow" pitchFamily="18" charset="0"/>
                <a:cs typeface="Arial Narrow" pitchFamily="18" charset="0"/>
              </a:rPr>
              <a:t>of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66ff33"/>
                </a:solidFill>
                <a:latin typeface="Arial Narrow" pitchFamily="18" charset="0"/>
                <a:cs typeface="Arial Narrow" pitchFamily="18" charset="0"/>
              </a:rPr>
              <a:t>Gynecology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66ff33"/>
                </a:solidFill>
                <a:latin typeface="Arial Narrow" pitchFamily="18" charset="0"/>
                <a:cs typeface="Arial Narrow" pitchFamily="18" charset="0"/>
              </a:rPr>
              <a:t>and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66ff33"/>
                </a:solidFill>
                <a:latin typeface="Arial Narrow" pitchFamily="18" charset="0"/>
                <a:cs typeface="Arial Narrow" pitchFamily="18" charset="0"/>
              </a:rPr>
              <a:t>Obstetrics,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66ff33"/>
                </a:solidFill>
                <a:latin typeface="Arial Narrow" pitchFamily="18" charset="0"/>
                <a:cs typeface="Arial Narrow" pitchFamily="18" charset="0"/>
              </a:rPr>
              <a:t>FIGO</a:t>
            </a: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/>
          <p:nvPr/>
        </p:nvSpPr>
        <p:spPr>
          <a:xfrm>
            <a:off x="774191" y="347979"/>
            <a:ext cx="9144000" cy="6858000"/>
          </a:xfrm>
          <a:custGeom>
            <a:avLst/>
            <a:gdLst>
              <a:gd name="connsiteX0" fmla="*/ 0 w 9144000"/>
              <a:gd name="connsiteY0" fmla="*/ 6858000 h 6858000"/>
              <a:gd name="connsiteX1" fmla="*/ 9144000 w 9144000"/>
              <a:gd name="connsiteY1" fmla="*/ 6858000 h 6858000"/>
              <a:gd name="connsiteX2" fmla="*/ 9144000 w 9144000"/>
              <a:gd name="connsiteY2" fmla="*/ 0 h 6858000"/>
              <a:gd name="connsiteX3" fmla="*/ 0 w 9144000"/>
              <a:gd name="connsiteY3" fmla="*/ 0 h 6858000"/>
              <a:gd name="connsiteX4" fmla="*/ 0 w 9144000"/>
              <a:gd name="connsiteY4" fmla="*/ 6858000 h 68580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9144000" h="6858000">
                <a:moveTo>
                  <a:pt x="0" y="6858000"/>
                </a:moveTo>
                <a:lnTo>
                  <a:pt x="9144000" y="6858000"/>
                </a:lnTo>
                <a:lnTo>
                  <a:pt x="9144000" y="0"/>
                </a:lnTo>
                <a:lnTo>
                  <a:pt x="0" y="0"/>
                </a:lnTo>
                <a:lnTo>
                  <a:pt x="0" y="6858000"/>
                </a:lnTo>
              </a:path>
            </a:pathLst>
          </a:custGeom>
          <a:solidFill>
            <a:srgbClr val="000000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027" name="Picture 3" descr="">
					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62000" y="1193800"/>
            <a:ext cx="2921000" cy="6019800"/>
          </a:xfrm>
          <a:prstGeom prst="rect">
            <a:avLst/>
          </a:prstGeom>
          <a:noFill/>
        </p:spPr>
      </p:pic>
      <p:sp>
        <p:nvSpPr>
          <p:cNvPr id="2" name="TextBox 1"/>
          <p:cNvSpPr txBox="1"/>
          <p:nvPr/>
        </p:nvSpPr>
        <p:spPr>
          <a:xfrm rot="0">
            <a:off x="1168400" y="6756400"/>
            <a:ext cx="698500" cy="1524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1200"/>
              </a:lnSpc>
              <a:tabLst>
							</a:tabLst>
            </a:pPr>
            <a:r>
              <a:rPr lang="en-US" altLang="zh-CN" sz="1392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2009-8-7</a:t>
            </a:r>
          </a:p>
        </p:txBody>
      </p:sp>
      <p:sp>
        <p:nvSpPr>
          <p:cNvPr id="2" name="TextBox 1"/>
          <p:cNvSpPr txBox="1"/>
          <p:nvPr/>
        </p:nvSpPr>
        <p:spPr>
          <a:xfrm rot="0">
            <a:off x="4648200" y="6667500"/>
            <a:ext cx="2298700" cy="3683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1200"/>
              </a:lnSpc>
              <a:tabLst>
                <a:tab pos="825500" algn="l"/>
              </a:tabLst>
            </a:pPr>
            <a:r>
              <a:rPr lang="en-US" altLang="zh-CN" sz="1392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Liaoning</a:t>
            </a:r>
            <a:r>
              <a:rPr lang="en-US" altLang="zh-CN" sz="139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392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Cancer</a:t>
            </a:r>
            <a:r>
              <a:rPr lang="en-US" altLang="zh-CN" sz="139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392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Institute</a:t>
            </a:r>
            <a:r>
              <a:rPr lang="en-US" altLang="zh-CN" sz="139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392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and</a:t>
            </a:r>
          </a:p>
          <a:p>
            <a:pPr>
              <a:lnSpc>
                <a:spcPts val="1600"/>
              </a:lnSpc>
              <a:tabLst>
                <a:tab pos="825500" algn="l"/>
              </a:tabLst>
            </a:pPr>
            <a:r>
              <a:rPr lang="en-US" altLang="zh-CN" dirty="0" smtClean="0"/>
              <a:t>	</a:t>
            </a:r>
            <a:r>
              <a:rPr lang="en-US" altLang="zh-CN" sz="1392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Hospital</a:t>
            </a:r>
          </a:p>
        </p:txBody>
      </p:sp>
      <p:sp>
        <p:nvSpPr>
          <p:cNvPr id="2" name="TextBox 1"/>
          <p:cNvSpPr txBox="1"/>
          <p:nvPr/>
        </p:nvSpPr>
        <p:spPr>
          <a:xfrm rot="0">
            <a:off x="9398000" y="6756400"/>
            <a:ext cx="190500" cy="1524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1200"/>
              </a:lnSpc>
              <a:tabLst>
							</a:tabLst>
            </a:pPr>
            <a:r>
              <a:rPr lang="en-US" altLang="zh-CN" sz="1392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28</a:t>
            </a:r>
          </a:p>
        </p:txBody>
      </p:sp>
      <p:sp>
        <p:nvSpPr>
          <p:cNvPr id="2" name="TextBox 1"/>
          <p:cNvSpPr txBox="1"/>
          <p:nvPr/>
        </p:nvSpPr>
        <p:spPr>
          <a:xfrm rot="0">
            <a:off x="1295400" y="1587500"/>
            <a:ext cx="165100" cy="44450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1900"/>
              </a:lnSpc>
              <a:tabLst>
							</a:tabLst>
            </a:pPr>
            <a:r>
              <a:rPr lang="en-US" altLang="zh-CN" sz="1800" dirty="0" smtClean="0">
                <a:solidFill>
                  <a:srgbClr val="800000"/>
                </a:solidFill>
                <a:latin typeface="Wingdings" pitchFamily="18" charset="0"/>
                <a:cs typeface="Wingdings" pitchFamily="18" charset="0"/>
              </a:rPr>
              <a:t>n</a:t>
            </a:r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2100"/>
              </a:lnSpc>
              <a:tabLst>
							</a:tabLst>
            </a:pPr>
            <a:r>
              <a:rPr lang="en-US" altLang="zh-CN" sz="1800" dirty="0" smtClean="0">
                <a:solidFill>
                  <a:srgbClr val="800000"/>
                </a:solidFill>
                <a:latin typeface="Wingdings" pitchFamily="18" charset="0"/>
                <a:cs typeface="Wingdings" pitchFamily="18" charset="0"/>
              </a:rPr>
              <a:t>n</a:t>
            </a:r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2700"/>
              </a:lnSpc>
              <a:tabLst>
							</a:tabLst>
            </a:pPr>
            <a:r>
              <a:rPr lang="en-US" altLang="zh-CN" sz="1800" dirty="0" smtClean="0">
                <a:solidFill>
                  <a:srgbClr val="800000"/>
                </a:solidFill>
                <a:latin typeface="Wingdings" pitchFamily="18" charset="0"/>
                <a:cs typeface="Wingdings" pitchFamily="18" charset="0"/>
              </a:rPr>
              <a:t>n</a:t>
            </a:r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2200"/>
              </a:lnSpc>
              <a:tabLst>
							</a:tabLst>
            </a:pPr>
            <a:r>
              <a:rPr lang="en-US" altLang="zh-CN" sz="1800" dirty="0" smtClean="0">
                <a:solidFill>
                  <a:srgbClr val="800000"/>
                </a:solidFill>
                <a:latin typeface="Wingdings" pitchFamily="18" charset="0"/>
                <a:cs typeface="Wingdings" pitchFamily="18" charset="0"/>
              </a:rPr>
              <a:t>n</a:t>
            </a:r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2200"/>
              </a:lnSpc>
              <a:tabLst>
							</a:tabLst>
            </a:pPr>
            <a:r>
              <a:rPr lang="en-US" altLang="zh-CN" sz="1800" dirty="0" smtClean="0">
                <a:solidFill>
                  <a:srgbClr val="800000"/>
                </a:solidFill>
                <a:latin typeface="Wingdings" pitchFamily="18" charset="0"/>
                <a:cs typeface="Wingdings" pitchFamily="18" charset="0"/>
              </a:rPr>
              <a:t>n</a:t>
            </a:r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2700"/>
              </a:lnSpc>
              <a:tabLst>
							</a:tabLst>
            </a:pPr>
            <a:r>
              <a:rPr lang="en-US" altLang="zh-CN" sz="1800" dirty="0" smtClean="0">
                <a:solidFill>
                  <a:srgbClr val="800000"/>
                </a:solidFill>
                <a:latin typeface="Wingdings" pitchFamily="18" charset="0"/>
                <a:cs typeface="Wingdings" pitchFamily="18" charset="0"/>
              </a:rPr>
              <a:t>n</a:t>
            </a:r>
          </a:p>
        </p:txBody>
      </p:sp>
      <p:sp>
        <p:nvSpPr>
          <p:cNvPr id="2" name="TextBox 1"/>
          <p:cNvSpPr txBox="1"/>
          <p:nvPr/>
        </p:nvSpPr>
        <p:spPr>
          <a:xfrm rot="0">
            <a:off x="1587500" y="1485900"/>
            <a:ext cx="7797800" cy="49530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3100"/>
              </a:lnSpc>
              <a:tabLst>
                <a:tab pos="50800" algn="l"/>
              </a:tabLst>
            </a:pPr>
            <a:r>
              <a:rPr lang="en-US" altLang="zh-CN" dirty="0" smtClean="0"/>
              <a:t>	</a:t>
            </a:r>
            <a:r>
              <a:rPr lang="en-US" altLang="zh-CN" sz="2807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Ⅱ</a:t>
            </a:r>
            <a:r>
              <a:rPr lang="en-US" altLang="zh-CN" sz="2807" dirty="0" smtClean="0">
                <a:solidFill>
                  <a:srgbClr val="ffffff"/>
                </a:solidFill>
                <a:latin typeface="Arial Narrow" pitchFamily="18" charset="0"/>
                <a:cs typeface="Arial Narrow" pitchFamily="18" charset="0"/>
              </a:rPr>
              <a:t>b:</a:t>
            </a:r>
            <a:r>
              <a:rPr lang="en-US" altLang="zh-CN" sz="2807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肿瘤</a:t>
            </a:r>
            <a:r>
              <a:rPr lang="en-US" altLang="zh-CN" sz="2807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侵犯</a:t>
            </a:r>
            <a:r>
              <a:rPr lang="en-US" altLang="zh-CN" sz="2807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到</a:t>
            </a:r>
            <a:r>
              <a:rPr lang="en-US" altLang="zh-CN" sz="2807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宫颈</a:t>
            </a:r>
            <a:r>
              <a:rPr lang="en-US" altLang="zh-CN" sz="2807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基</a:t>
            </a:r>
            <a:r>
              <a:rPr lang="en-US" altLang="zh-CN" sz="2807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质</a:t>
            </a:r>
            <a:r>
              <a:rPr lang="en-US" altLang="zh-CN" sz="2807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外</a:t>
            </a:r>
          </a:p>
          <a:p>
            <a:pPr>
              <a:lnSpc>
                <a:spcPts val="3700"/>
              </a:lnSpc>
              <a:tabLst>
                <a:tab pos="50800" algn="l"/>
              </a:tabLst>
            </a:pPr>
            <a:r>
              <a:rPr lang="en-US" altLang="zh-CN" dirty="0" smtClean="0"/>
              <a:t>	</a:t>
            </a:r>
            <a:r>
              <a:rPr lang="en-US" altLang="zh-CN" sz="2400" dirty="0" smtClean="0">
                <a:solidFill>
                  <a:srgbClr val="66ff33"/>
                </a:solidFill>
                <a:latin typeface="Times New Roman" pitchFamily="18" charset="0"/>
                <a:cs typeface="Times New Roman" pitchFamily="18" charset="0"/>
              </a:rPr>
              <a:t>Ⅱ</a:t>
            </a:r>
            <a:r>
              <a:rPr lang="en-US" altLang="zh-CN" sz="2400" dirty="0" smtClean="0">
                <a:solidFill>
                  <a:srgbClr val="66ff33"/>
                </a:solidFill>
                <a:latin typeface="Arial Narrow" pitchFamily="18" charset="0"/>
                <a:cs typeface="Arial Narrow" pitchFamily="18" charset="0"/>
              </a:rPr>
              <a:t>b: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66ff33"/>
                </a:solidFill>
                <a:latin typeface="Arial Narrow" pitchFamily="18" charset="0"/>
                <a:cs typeface="Arial Narrow" pitchFamily="18" charset="0"/>
              </a:rPr>
              <a:t>invasion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66ff33"/>
                </a:solidFill>
                <a:latin typeface="Arial Narrow" pitchFamily="18" charset="0"/>
                <a:cs typeface="Arial Narrow" pitchFamily="18" charset="0"/>
              </a:rPr>
              <a:t>into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66ff33"/>
                </a:solidFill>
                <a:latin typeface="Arial Narrow" pitchFamily="18" charset="0"/>
                <a:cs typeface="Arial Narrow" pitchFamily="18" charset="0"/>
              </a:rPr>
              <a:t>cervical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66ff33"/>
                </a:solidFill>
                <a:latin typeface="Arial Narrow" pitchFamily="18" charset="0"/>
                <a:cs typeface="Arial Narrow" pitchFamily="18" charset="0"/>
              </a:rPr>
              <a:t>stromal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2400" dirty="0" smtClean="0">
                <a:solidFill>
                  <a:srgbClr val="66ff33"/>
                </a:solidFill>
                <a:latin typeface="Arial Narrow" pitchFamily="18" charset="0"/>
                <a:cs typeface="Arial Narrow" pitchFamily="18" charset="0"/>
              </a:rPr>
              <a:t>outside</a:t>
            </a:r>
          </a:p>
          <a:p>
            <a:pPr>
              <a:lnSpc>
                <a:spcPts val="3300"/>
              </a:lnSpc>
              <a:tabLst>
                <a:tab pos="50800" algn="l"/>
              </a:tabLst>
            </a:pPr>
            <a:r>
              <a:rPr lang="en-US" altLang="zh-CN" dirty="0" smtClean="0"/>
              <a:t>	</a:t>
            </a:r>
            <a:r>
              <a:rPr lang="en-US" altLang="zh-CN" sz="2807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Ⅲ</a:t>
            </a:r>
            <a:r>
              <a:rPr lang="en-US" altLang="zh-CN" sz="2807" dirty="0" smtClean="0">
                <a:solidFill>
                  <a:srgbClr val="ffffff"/>
                </a:solidFill>
                <a:latin typeface="Arial Narrow" pitchFamily="18" charset="0"/>
                <a:cs typeface="Arial Narrow" pitchFamily="18" charset="0"/>
              </a:rPr>
              <a:t>a:</a:t>
            </a:r>
            <a:r>
              <a:rPr lang="en-US" altLang="zh-CN" sz="2807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附件</a:t>
            </a:r>
            <a:r>
              <a:rPr lang="en-US" altLang="zh-CN" sz="2807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受</a:t>
            </a:r>
            <a:r>
              <a:rPr lang="en-US" altLang="zh-CN" sz="2807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侵</a:t>
            </a:r>
            <a:r>
              <a:rPr lang="en-US" altLang="zh-CN" sz="2807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或穿</a:t>
            </a:r>
            <a:r>
              <a:rPr lang="en-US" altLang="zh-CN" sz="2807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出</a:t>
            </a:r>
            <a:r>
              <a:rPr lang="en-US" altLang="zh-CN" sz="2807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浆</a:t>
            </a:r>
            <a:r>
              <a:rPr lang="en-US" altLang="zh-CN" sz="2807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膜</a:t>
            </a:r>
            <a:r>
              <a:rPr lang="en-US" altLang="zh-CN" sz="2807" dirty="0" smtClean="0">
                <a:solidFill>
                  <a:srgbClr val="ffffff"/>
                </a:solidFill>
                <a:latin typeface="Arial Narrow" pitchFamily="18" charset="0"/>
                <a:cs typeface="Arial Narrow" pitchFamily="18" charset="0"/>
              </a:rPr>
              <a:t>/</a:t>
            </a:r>
            <a:r>
              <a:rPr lang="en-US" altLang="zh-CN" sz="2807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腹腔</a:t>
            </a:r>
            <a:r>
              <a:rPr lang="en-US" altLang="zh-CN" sz="2807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积液</a:t>
            </a:r>
            <a:r>
              <a:rPr lang="en-US" altLang="zh-CN" sz="2807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细胞学</a:t>
            </a:r>
            <a:r>
              <a:rPr lang="en-US" altLang="zh-CN" sz="2807" dirty="0" smtClean="0">
                <a:solidFill>
                  <a:srgbClr val="ffffff"/>
                </a:solidFill>
                <a:latin typeface="Arial Narrow" pitchFamily="18" charset="0"/>
                <a:cs typeface="Arial Narrow" pitchFamily="18" charset="0"/>
              </a:rPr>
              <a:t>(</a:t>
            </a:r>
            <a:r>
              <a:rPr lang="en-US" altLang="zh-CN" sz="2807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＋</a:t>
            </a:r>
            <a:r>
              <a:rPr lang="en-US" altLang="zh-CN" sz="2807" dirty="0" smtClean="0">
                <a:solidFill>
                  <a:srgbClr val="ffffff"/>
                </a:solidFill>
                <a:latin typeface="Arial Narrow" pitchFamily="18" charset="0"/>
                <a:cs typeface="Arial Narrow" pitchFamily="18" charset="0"/>
              </a:rPr>
              <a:t>)</a:t>
            </a:r>
          </a:p>
          <a:p>
            <a:pPr>
              <a:lnSpc>
                <a:spcPts val="3200"/>
              </a:lnSpc>
              <a:tabLst>
                <a:tab pos="50800" algn="l"/>
              </a:tabLst>
            </a:pPr>
            <a:r>
              <a:rPr lang="en-US" altLang="zh-CN" dirty="0" smtClean="0"/>
              <a:t>	</a:t>
            </a:r>
            <a:r>
              <a:rPr lang="en-US" altLang="zh-CN" sz="2400" dirty="0" smtClean="0">
                <a:solidFill>
                  <a:srgbClr val="66ff33"/>
                </a:solidFill>
                <a:latin typeface="Times New Roman" pitchFamily="18" charset="0"/>
                <a:cs typeface="Times New Roman" pitchFamily="18" charset="0"/>
              </a:rPr>
              <a:t>Ⅲ</a:t>
            </a:r>
            <a:r>
              <a:rPr lang="en-US" altLang="zh-CN" sz="2400" dirty="0" smtClean="0">
                <a:solidFill>
                  <a:srgbClr val="66ff33"/>
                </a:solidFill>
                <a:latin typeface="Arial Narrow" pitchFamily="18" charset="0"/>
                <a:cs typeface="Arial Narrow" pitchFamily="18" charset="0"/>
              </a:rPr>
              <a:t>a: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66ff33"/>
                </a:solidFill>
                <a:latin typeface="Arial Narrow" pitchFamily="18" charset="0"/>
                <a:cs typeface="Arial Narrow" pitchFamily="18" charset="0"/>
              </a:rPr>
              <a:t>out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66ff33"/>
                </a:solidFill>
                <a:latin typeface="Arial Narrow" pitchFamily="18" charset="0"/>
                <a:cs typeface="Arial Narrow" pitchFamily="18" charset="0"/>
              </a:rPr>
              <a:t>of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66ff33"/>
                </a:solidFill>
                <a:latin typeface="Arial Narrow" pitchFamily="18" charset="0"/>
                <a:cs typeface="Arial Narrow" pitchFamily="18" charset="0"/>
              </a:rPr>
              <a:t>the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66ff33"/>
                </a:solidFill>
                <a:latin typeface="Arial Narrow" pitchFamily="18" charset="0"/>
                <a:cs typeface="Arial Narrow" pitchFamily="18" charset="0"/>
              </a:rPr>
              <a:t>annex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66ff33"/>
                </a:solidFill>
                <a:latin typeface="Arial Narrow" pitchFamily="18" charset="0"/>
                <a:cs typeface="Arial Narrow" pitchFamily="18" charset="0"/>
              </a:rPr>
              <a:t>or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66ff33"/>
                </a:solidFill>
                <a:latin typeface="Arial Narrow" pitchFamily="18" charset="0"/>
                <a:cs typeface="Arial Narrow" pitchFamily="18" charset="0"/>
              </a:rPr>
              <a:t>serosal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66ff33"/>
                </a:solidFill>
                <a:latin typeface="Arial Narrow" pitchFamily="18" charset="0"/>
                <a:cs typeface="Arial Narrow" pitchFamily="18" charset="0"/>
              </a:rPr>
              <a:t>invasion/peritoneal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66ff33"/>
                </a:solidFill>
                <a:latin typeface="Arial Narrow" pitchFamily="18" charset="0"/>
                <a:cs typeface="Arial Narrow" pitchFamily="18" charset="0"/>
              </a:rPr>
              <a:t>fluid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2400" dirty="0" smtClean="0">
                <a:solidFill>
                  <a:srgbClr val="66ff33"/>
                </a:solidFill>
                <a:latin typeface="Arial Narrow" pitchFamily="18" charset="0"/>
                <a:cs typeface="Arial Narrow" pitchFamily="18" charset="0"/>
              </a:rPr>
              <a:t>cytology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66ff33"/>
                </a:solidFill>
                <a:latin typeface="Arial Narrow" pitchFamily="18" charset="0"/>
                <a:cs typeface="Arial Narrow" pitchFamily="18" charset="0"/>
              </a:rPr>
              <a:t>(+)</a:t>
            </a:r>
          </a:p>
          <a:p>
            <a:pPr>
              <a:lnSpc>
                <a:spcPts val="3400"/>
              </a:lnSpc>
              <a:tabLst>
                <a:tab pos="50800" algn="l"/>
              </a:tabLst>
            </a:pPr>
            <a:r>
              <a:rPr lang="en-US" altLang="zh-CN" dirty="0" smtClean="0"/>
              <a:t>	</a:t>
            </a:r>
            <a:r>
              <a:rPr lang="en-US" altLang="zh-CN" sz="2807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Ⅲ</a:t>
            </a:r>
            <a:r>
              <a:rPr lang="en-US" altLang="zh-CN" sz="2807" dirty="0" smtClean="0">
                <a:solidFill>
                  <a:srgbClr val="ffffff"/>
                </a:solidFill>
                <a:latin typeface="Arial Narrow" pitchFamily="18" charset="0"/>
                <a:cs typeface="Arial Narrow" pitchFamily="18" charset="0"/>
              </a:rPr>
              <a:t>b:</a:t>
            </a:r>
            <a:r>
              <a:rPr lang="en-US" altLang="zh-CN" sz="2807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阴</a:t>
            </a:r>
            <a:r>
              <a:rPr lang="en-US" altLang="zh-CN" sz="2807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道</a:t>
            </a:r>
            <a:r>
              <a:rPr lang="en-US" altLang="zh-CN" sz="2807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扩散</a:t>
            </a:r>
          </a:p>
          <a:p>
            <a:pPr>
              <a:lnSpc>
                <a:spcPts val="2800"/>
              </a:lnSpc>
              <a:tabLst>
                <a:tab pos="50800" algn="l"/>
              </a:tabLst>
            </a:pPr>
            <a:r>
              <a:rPr lang="en-US" altLang="zh-CN" dirty="0" smtClean="0"/>
              <a:t>	</a:t>
            </a:r>
            <a:r>
              <a:rPr lang="en-US" altLang="zh-CN" sz="2400" dirty="0" smtClean="0">
                <a:solidFill>
                  <a:srgbClr val="66ff33"/>
                </a:solidFill>
                <a:latin typeface="Times New Roman" pitchFamily="18" charset="0"/>
                <a:cs typeface="Times New Roman" pitchFamily="18" charset="0"/>
              </a:rPr>
              <a:t>Ⅲ</a:t>
            </a:r>
            <a:r>
              <a:rPr lang="en-US" altLang="zh-CN" sz="2400" dirty="0" smtClean="0">
                <a:solidFill>
                  <a:srgbClr val="66ff33"/>
                </a:solidFill>
                <a:latin typeface="Arial Narrow" pitchFamily="18" charset="0"/>
                <a:cs typeface="Arial Narrow" pitchFamily="18" charset="0"/>
              </a:rPr>
              <a:t>b: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66ff33"/>
                </a:solidFill>
                <a:latin typeface="Arial Narrow" pitchFamily="18" charset="0"/>
                <a:cs typeface="Arial Narrow" pitchFamily="18" charset="0"/>
              </a:rPr>
              <a:t>the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66ff33"/>
                </a:solidFill>
                <a:latin typeface="Arial Narrow" pitchFamily="18" charset="0"/>
                <a:cs typeface="Arial Narrow" pitchFamily="18" charset="0"/>
              </a:rPr>
              <a:t>spread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66ff33"/>
                </a:solidFill>
                <a:latin typeface="Arial Narrow" pitchFamily="18" charset="0"/>
                <a:cs typeface="Arial Narrow" pitchFamily="18" charset="0"/>
              </a:rPr>
              <a:t>of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66ff33"/>
                </a:solidFill>
                <a:latin typeface="Arial Narrow" pitchFamily="18" charset="0"/>
                <a:cs typeface="Arial Narrow" pitchFamily="18" charset="0"/>
              </a:rPr>
              <a:t>the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66ff33"/>
                </a:solidFill>
                <a:latin typeface="Arial Narrow" pitchFamily="18" charset="0"/>
                <a:cs typeface="Arial Narrow" pitchFamily="18" charset="0"/>
              </a:rPr>
              <a:t>vagina</a:t>
            </a:r>
          </a:p>
          <a:p>
            <a:pPr>
              <a:lnSpc>
                <a:spcPts val="3300"/>
              </a:lnSpc>
              <a:tabLst>
                <a:tab pos="50800" algn="l"/>
              </a:tabLst>
            </a:pPr>
            <a:r>
              <a:rPr lang="en-US" altLang="zh-CN" dirty="0" smtClean="0"/>
              <a:t>	</a:t>
            </a:r>
            <a:r>
              <a:rPr lang="en-US" altLang="zh-CN" sz="2807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Ⅲ</a:t>
            </a:r>
            <a:r>
              <a:rPr lang="en-US" altLang="zh-CN" sz="2807" dirty="0" smtClean="0">
                <a:solidFill>
                  <a:srgbClr val="ffffff"/>
                </a:solidFill>
                <a:latin typeface="Arial Narrow" pitchFamily="18" charset="0"/>
                <a:cs typeface="Arial Narrow" pitchFamily="18" charset="0"/>
              </a:rPr>
              <a:t>c:</a:t>
            </a:r>
            <a:r>
              <a:rPr lang="en-US" altLang="zh-CN" sz="2807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盆腔</a:t>
            </a:r>
            <a:r>
              <a:rPr lang="en-US" altLang="zh-CN" sz="2807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或</a:t>
            </a:r>
            <a:r>
              <a:rPr lang="en-US" altLang="zh-CN" sz="2807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主</a:t>
            </a:r>
            <a:r>
              <a:rPr lang="en-US" altLang="zh-CN" sz="2807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动</a:t>
            </a:r>
            <a:r>
              <a:rPr lang="en-US" altLang="zh-CN" sz="2807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脉</a:t>
            </a:r>
            <a:r>
              <a:rPr lang="en-US" altLang="zh-CN" sz="2807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周</a:t>
            </a:r>
            <a:r>
              <a:rPr lang="en-US" altLang="zh-CN" sz="2807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围淋巴结转移</a:t>
            </a:r>
          </a:p>
          <a:p>
            <a:pPr>
              <a:lnSpc>
                <a:spcPts val="2800"/>
              </a:lnSpc>
              <a:tabLst>
                <a:tab pos="50800" algn="l"/>
              </a:tabLst>
            </a:pPr>
            <a:r>
              <a:rPr lang="en-US" altLang="zh-CN" dirty="0" smtClean="0"/>
              <a:t>	</a:t>
            </a:r>
            <a:r>
              <a:rPr lang="en-US" altLang="zh-CN" sz="2400" dirty="0" smtClean="0">
                <a:solidFill>
                  <a:srgbClr val="66ff33"/>
                </a:solidFill>
                <a:latin typeface="Times New Roman" pitchFamily="18" charset="0"/>
                <a:cs typeface="Times New Roman" pitchFamily="18" charset="0"/>
              </a:rPr>
              <a:t>Ⅲ</a:t>
            </a:r>
            <a:r>
              <a:rPr lang="en-US" altLang="zh-CN" sz="2400" dirty="0" smtClean="0">
                <a:solidFill>
                  <a:srgbClr val="66ff33"/>
                </a:solidFill>
                <a:latin typeface="Arial Narrow" pitchFamily="18" charset="0"/>
                <a:cs typeface="Arial Narrow" pitchFamily="18" charset="0"/>
              </a:rPr>
              <a:t>c: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66ff33"/>
                </a:solidFill>
                <a:latin typeface="Arial Narrow" pitchFamily="18" charset="0"/>
                <a:cs typeface="Arial Narrow" pitchFamily="18" charset="0"/>
              </a:rPr>
              <a:t>pelvic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66ff33"/>
                </a:solidFill>
                <a:latin typeface="Arial Narrow" pitchFamily="18" charset="0"/>
                <a:cs typeface="Arial Narrow" pitchFamily="18" charset="0"/>
              </a:rPr>
              <a:t>lymph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66ff33"/>
                </a:solidFill>
                <a:latin typeface="Arial Narrow" pitchFamily="18" charset="0"/>
                <a:cs typeface="Arial Narrow" pitchFamily="18" charset="0"/>
              </a:rPr>
              <a:t>node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66ff33"/>
                </a:solidFill>
                <a:latin typeface="Arial Narrow" pitchFamily="18" charset="0"/>
                <a:cs typeface="Arial Narrow" pitchFamily="18" charset="0"/>
              </a:rPr>
              <a:t>metastasis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66ff33"/>
                </a:solidFill>
                <a:latin typeface="Arial Narrow" pitchFamily="18" charset="0"/>
                <a:cs typeface="Arial Narrow" pitchFamily="18" charset="0"/>
              </a:rPr>
              <a:t>around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66ff33"/>
                </a:solidFill>
                <a:latin typeface="Arial Narrow" pitchFamily="18" charset="0"/>
                <a:cs typeface="Arial Narrow" pitchFamily="18" charset="0"/>
              </a:rPr>
              <a:t>the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66ff33"/>
                </a:solidFill>
                <a:latin typeface="Arial Narrow" pitchFamily="18" charset="0"/>
                <a:cs typeface="Arial Narrow" pitchFamily="18" charset="0"/>
              </a:rPr>
              <a:t>aorta</a:t>
            </a:r>
          </a:p>
          <a:p>
            <a:pPr>
              <a:lnSpc>
                <a:spcPts val="3300"/>
              </a:lnSpc>
              <a:tabLst>
                <a:tab pos="50800" algn="l"/>
              </a:tabLst>
            </a:pPr>
            <a:r>
              <a:rPr lang="en-US" altLang="zh-CN" dirty="0" smtClean="0"/>
              <a:t>	</a:t>
            </a:r>
            <a:r>
              <a:rPr lang="en-US" altLang="zh-CN" sz="2807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Ⅳ</a:t>
            </a:r>
            <a:r>
              <a:rPr lang="en-US" altLang="zh-CN" sz="2807" dirty="0" smtClean="0">
                <a:solidFill>
                  <a:srgbClr val="ffffff"/>
                </a:solidFill>
                <a:latin typeface="Arial Narrow" pitchFamily="18" charset="0"/>
                <a:cs typeface="Arial Narrow" pitchFamily="18" charset="0"/>
              </a:rPr>
              <a:t>a</a:t>
            </a:r>
            <a:r>
              <a:rPr lang="en-US" altLang="zh-CN" sz="2807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期</a:t>
            </a:r>
            <a:r>
              <a:rPr lang="en-US" altLang="zh-CN" sz="2807" dirty="0" smtClean="0">
                <a:solidFill>
                  <a:srgbClr val="ffffff"/>
                </a:solidFill>
                <a:latin typeface="Arial Narrow" pitchFamily="18" charset="0"/>
                <a:cs typeface="Arial Narrow" pitchFamily="18" charset="0"/>
              </a:rPr>
              <a:t>:</a:t>
            </a:r>
            <a:r>
              <a:rPr lang="en-US" altLang="zh-CN" sz="2807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膀胱或</a:t>
            </a:r>
            <a:r>
              <a:rPr lang="en-US" altLang="zh-CN" sz="2807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直</a:t>
            </a:r>
            <a:r>
              <a:rPr lang="en-US" altLang="zh-CN" sz="2807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肠受</a:t>
            </a:r>
            <a:r>
              <a:rPr lang="en-US" altLang="zh-CN" sz="2807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侵</a:t>
            </a:r>
          </a:p>
          <a:p>
            <a:pPr>
              <a:lnSpc>
                <a:spcPts val="3200"/>
              </a:lnSpc>
              <a:tabLst>
                <a:tab pos="50800" algn="l"/>
              </a:tabLst>
            </a:pPr>
            <a:r>
              <a:rPr lang="en-US" altLang="zh-CN" sz="2400" dirty="0" smtClean="0">
                <a:solidFill>
                  <a:srgbClr val="66ff33"/>
                </a:solidFill>
                <a:latin typeface="Times New Roman" pitchFamily="18" charset="0"/>
                <a:cs typeface="Times New Roman" pitchFamily="18" charset="0"/>
              </a:rPr>
              <a:t>Ⅳ</a:t>
            </a:r>
            <a:r>
              <a:rPr lang="en-US" altLang="zh-CN" sz="2400" dirty="0" smtClean="0">
                <a:solidFill>
                  <a:srgbClr val="66ff33"/>
                </a:solidFill>
                <a:latin typeface="Arial Narrow" pitchFamily="18" charset="0"/>
                <a:cs typeface="Arial Narrow" pitchFamily="18" charset="0"/>
              </a:rPr>
              <a:t>a: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66ff33"/>
                </a:solidFill>
                <a:latin typeface="Arial Narrow" pitchFamily="18" charset="0"/>
                <a:cs typeface="Arial Narrow" pitchFamily="18" charset="0"/>
              </a:rPr>
              <a:t>involvement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66ff33"/>
                </a:solidFill>
                <a:latin typeface="Arial Narrow" pitchFamily="18" charset="0"/>
                <a:cs typeface="Arial Narrow" pitchFamily="18" charset="0"/>
              </a:rPr>
              <a:t>of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66ff33"/>
                </a:solidFill>
                <a:latin typeface="Arial Narrow" pitchFamily="18" charset="0"/>
                <a:cs typeface="Arial Narrow" pitchFamily="18" charset="0"/>
              </a:rPr>
              <a:t>bladder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66ff33"/>
                </a:solidFill>
                <a:latin typeface="Arial Narrow" pitchFamily="18" charset="0"/>
                <a:cs typeface="Arial Narrow" pitchFamily="18" charset="0"/>
              </a:rPr>
              <a:t>or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66ff33"/>
                </a:solidFill>
                <a:latin typeface="Arial Narrow" pitchFamily="18" charset="0"/>
                <a:cs typeface="Arial Narrow" pitchFamily="18" charset="0"/>
              </a:rPr>
              <a:t>rectum</a:t>
            </a:r>
          </a:p>
          <a:p>
            <a:pPr>
              <a:lnSpc>
                <a:spcPts val="3400"/>
              </a:lnSpc>
              <a:tabLst>
                <a:tab pos="50800" algn="l"/>
              </a:tabLst>
            </a:pPr>
            <a:r>
              <a:rPr lang="en-US" altLang="zh-CN" dirty="0" smtClean="0"/>
              <a:t>	</a:t>
            </a:r>
            <a:r>
              <a:rPr lang="en-US" altLang="zh-CN" sz="2807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Ⅳ</a:t>
            </a:r>
            <a:r>
              <a:rPr lang="en-US" altLang="zh-CN" sz="2807" dirty="0" smtClean="0">
                <a:solidFill>
                  <a:srgbClr val="ffffff"/>
                </a:solidFill>
                <a:latin typeface="Arial Narrow" pitchFamily="18" charset="0"/>
                <a:cs typeface="Arial Narrow" pitchFamily="18" charset="0"/>
              </a:rPr>
              <a:t>b</a:t>
            </a:r>
            <a:r>
              <a:rPr lang="en-US" altLang="zh-CN" sz="2807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期</a:t>
            </a:r>
            <a:r>
              <a:rPr lang="en-US" altLang="zh-CN" sz="2807" dirty="0" smtClean="0">
                <a:solidFill>
                  <a:srgbClr val="ffffff"/>
                </a:solidFill>
                <a:latin typeface="Arial Narrow" pitchFamily="18" charset="0"/>
                <a:cs typeface="Arial Narrow" pitchFamily="18" charset="0"/>
              </a:rPr>
              <a:t>:</a:t>
            </a:r>
            <a:r>
              <a:rPr lang="en-US" altLang="zh-CN" sz="2807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远处</a:t>
            </a:r>
            <a:r>
              <a:rPr lang="en-US" altLang="zh-CN" sz="2807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转移</a:t>
            </a:r>
            <a:r>
              <a:rPr lang="en-US" altLang="zh-CN" sz="2807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或</a:t>
            </a:r>
            <a:r>
              <a:rPr lang="en-US" altLang="zh-CN" sz="2807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腹部</a:t>
            </a:r>
            <a:r>
              <a:rPr lang="en-US" altLang="zh-CN" sz="2807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、</a:t>
            </a:r>
            <a:r>
              <a:rPr lang="en-US" altLang="zh-CN" sz="2807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腹</a:t>
            </a:r>
            <a:r>
              <a:rPr lang="en-US" altLang="zh-CN" sz="2807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股沟</a:t>
            </a:r>
            <a:r>
              <a:rPr lang="en-US" altLang="zh-CN" sz="2807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淋巴结转移</a:t>
            </a:r>
          </a:p>
          <a:p>
            <a:pPr>
              <a:lnSpc>
                <a:spcPts val="2800"/>
              </a:lnSpc>
              <a:tabLst>
                <a:tab pos="50800" algn="l"/>
              </a:tabLst>
            </a:pPr>
            <a:r>
              <a:rPr lang="en-US" altLang="zh-CN" dirty="0" smtClean="0"/>
              <a:t>	</a:t>
            </a:r>
            <a:r>
              <a:rPr lang="en-US" altLang="zh-CN" sz="2400" dirty="0" smtClean="0">
                <a:solidFill>
                  <a:srgbClr val="66ff33"/>
                </a:solidFill>
                <a:latin typeface="Times New Roman" pitchFamily="18" charset="0"/>
                <a:cs typeface="Times New Roman" pitchFamily="18" charset="0"/>
              </a:rPr>
              <a:t>Ⅳ</a:t>
            </a:r>
            <a:r>
              <a:rPr lang="en-US" altLang="zh-CN" sz="2400" dirty="0" smtClean="0">
                <a:solidFill>
                  <a:srgbClr val="66ff33"/>
                </a:solidFill>
                <a:latin typeface="Arial Narrow" pitchFamily="18" charset="0"/>
                <a:cs typeface="Arial Narrow" pitchFamily="18" charset="0"/>
              </a:rPr>
              <a:t>b: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66ff33"/>
                </a:solidFill>
                <a:latin typeface="Arial Narrow" pitchFamily="18" charset="0"/>
                <a:cs typeface="Arial Narrow" pitchFamily="18" charset="0"/>
              </a:rPr>
              <a:t>distant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66ff33"/>
                </a:solidFill>
                <a:latin typeface="Arial Narrow" pitchFamily="18" charset="0"/>
                <a:cs typeface="Arial Narrow" pitchFamily="18" charset="0"/>
              </a:rPr>
              <a:t>metastasis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66ff33"/>
                </a:solidFill>
                <a:latin typeface="Arial Narrow" pitchFamily="18" charset="0"/>
                <a:cs typeface="Arial Narrow" pitchFamily="18" charset="0"/>
              </a:rPr>
              <a:t>or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66ff33"/>
                </a:solidFill>
                <a:latin typeface="Arial Narrow" pitchFamily="18" charset="0"/>
                <a:cs typeface="Arial Narrow" pitchFamily="18" charset="0"/>
              </a:rPr>
              <a:t>the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66ff33"/>
                </a:solidFill>
                <a:latin typeface="Arial Narrow" pitchFamily="18" charset="0"/>
                <a:cs typeface="Arial Narrow" pitchFamily="18" charset="0"/>
              </a:rPr>
              <a:t>abdomen,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66ff33"/>
                </a:solidFill>
                <a:latin typeface="Arial Narrow" pitchFamily="18" charset="0"/>
                <a:cs typeface="Arial Narrow" pitchFamily="18" charset="0"/>
              </a:rPr>
              <a:t>groin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2400" dirty="0" smtClean="0">
                <a:solidFill>
                  <a:srgbClr val="66ff33"/>
                </a:solidFill>
                <a:latin typeface="Arial Narrow" pitchFamily="18" charset="0"/>
                <a:cs typeface="Arial Narrow" pitchFamily="18" charset="0"/>
              </a:rPr>
              <a:t>lymphnode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66ff33"/>
                </a:solidFill>
                <a:latin typeface="Arial Narrow" pitchFamily="18" charset="0"/>
                <a:cs typeface="Arial Narrow" pitchFamily="18" charset="0"/>
              </a:rPr>
              <a:t>metastasis</a:t>
            </a: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/>
          <p:nvPr/>
        </p:nvSpPr>
        <p:spPr>
          <a:xfrm>
            <a:off x="774191" y="347979"/>
            <a:ext cx="9144000" cy="6858000"/>
          </a:xfrm>
          <a:custGeom>
            <a:avLst/>
            <a:gdLst>
              <a:gd name="connsiteX0" fmla="*/ 0 w 9144000"/>
              <a:gd name="connsiteY0" fmla="*/ 6858000 h 6858000"/>
              <a:gd name="connsiteX1" fmla="*/ 9144000 w 9144000"/>
              <a:gd name="connsiteY1" fmla="*/ 6858000 h 6858000"/>
              <a:gd name="connsiteX2" fmla="*/ 9144000 w 9144000"/>
              <a:gd name="connsiteY2" fmla="*/ 0 h 6858000"/>
              <a:gd name="connsiteX3" fmla="*/ 0 w 9144000"/>
              <a:gd name="connsiteY3" fmla="*/ 0 h 6858000"/>
              <a:gd name="connsiteX4" fmla="*/ 0 w 9144000"/>
              <a:gd name="connsiteY4" fmla="*/ 6858000 h 68580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9144000" h="6858000">
                <a:moveTo>
                  <a:pt x="0" y="6858000"/>
                </a:moveTo>
                <a:lnTo>
                  <a:pt x="9144000" y="6858000"/>
                </a:lnTo>
                <a:lnTo>
                  <a:pt x="9144000" y="0"/>
                </a:lnTo>
                <a:lnTo>
                  <a:pt x="0" y="0"/>
                </a:lnTo>
                <a:lnTo>
                  <a:pt x="0" y="6858000"/>
                </a:lnTo>
              </a:path>
            </a:pathLst>
          </a:custGeom>
          <a:solidFill>
            <a:srgbClr val="000000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Freeform 3"/>
          <p:cNvSpPr/>
          <p:nvPr/>
        </p:nvSpPr>
        <p:spPr>
          <a:xfrm>
            <a:off x="1594103" y="863091"/>
            <a:ext cx="7671816" cy="5654040"/>
          </a:xfrm>
          <a:custGeom>
            <a:avLst/>
            <a:gdLst>
              <a:gd name="connsiteX0" fmla="*/ 9144 w 7671816"/>
              <a:gd name="connsiteY0" fmla="*/ 5644896 h 5654040"/>
              <a:gd name="connsiteX1" fmla="*/ 7662672 w 7671816"/>
              <a:gd name="connsiteY1" fmla="*/ 5644896 h 5654040"/>
              <a:gd name="connsiteX2" fmla="*/ 7662672 w 7671816"/>
              <a:gd name="connsiteY2" fmla="*/ 9144 h 5654040"/>
              <a:gd name="connsiteX3" fmla="*/ 9144 w 7671816"/>
              <a:gd name="connsiteY3" fmla="*/ 9144 h 5654040"/>
              <a:gd name="connsiteX4" fmla="*/ 9144 w 7671816"/>
              <a:gd name="connsiteY4" fmla="*/ 5644896 h 565404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7671816" h="5654040">
                <a:moveTo>
                  <a:pt x="9144" y="5644896"/>
                </a:moveTo>
                <a:lnTo>
                  <a:pt x="7662672" y="5644896"/>
                </a:lnTo>
                <a:lnTo>
                  <a:pt x="7662672" y="9144"/>
                </a:lnTo>
                <a:lnTo>
                  <a:pt x="9144" y="9144"/>
                </a:lnTo>
                <a:lnTo>
                  <a:pt x="9144" y="5644896"/>
                </a:lnTo>
              </a:path>
            </a:pathLst>
          </a:custGeom>
          <a:solidFill>
            <a:srgbClr val="000000">
              <a:alpha val="0"/>
            </a:srgbClr>
          </a:solidFill>
          <a:ln w="12700">
            <a:solidFill>
              <a:srgbClr val="ff9900">
                <a:alpha val="10000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027" name="Picture 3" descr="">
					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62000" y="863600"/>
            <a:ext cx="8496300" cy="6350000"/>
          </a:xfrm>
          <a:prstGeom prst="rect">
            <a:avLst/>
          </a:prstGeom>
          <a:noFill/>
        </p:spPr>
      </p:pic>
      <p:sp>
        <p:nvSpPr>
          <p:cNvPr id="2" name="TextBox 1"/>
          <p:cNvSpPr txBox="1"/>
          <p:nvPr/>
        </p:nvSpPr>
        <p:spPr>
          <a:xfrm rot="0">
            <a:off x="1168400" y="6756400"/>
            <a:ext cx="698500" cy="1524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1200"/>
              </a:lnSpc>
              <a:tabLst>
							</a:tabLst>
            </a:pPr>
            <a:r>
              <a:rPr lang="en-US" altLang="zh-CN" sz="1392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2009-8-7</a:t>
            </a:r>
          </a:p>
        </p:txBody>
      </p:sp>
      <p:sp>
        <p:nvSpPr>
          <p:cNvPr id="2" name="TextBox 1"/>
          <p:cNvSpPr txBox="1"/>
          <p:nvPr/>
        </p:nvSpPr>
        <p:spPr>
          <a:xfrm rot="0">
            <a:off x="4648200" y="6667500"/>
            <a:ext cx="2298700" cy="3683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1200"/>
              </a:lnSpc>
              <a:tabLst>
                <a:tab pos="825500" algn="l"/>
              </a:tabLst>
            </a:pPr>
            <a:r>
              <a:rPr lang="en-US" altLang="zh-CN" sz="1392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Liaoning</a:t>
            </a:r>
            <a:r>
              <a:rPr lang="en-US" altLang="zh-CN" sz="139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392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Cancer</a:t>
            </a:r>
            <a:r>
              <a:rPr lang="en-US" altLang="zh-CN" sz="139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392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Institute</a:t>
            </a:r>
            <a:r>
              <a:rPr lang="en-US" altLang="zh-CN" sz="139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392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and</a:t>
            </a:r>
          </a:p>
          <a:p>
            <a:pPr>
              <a:lnSpc>
                <a:spcPts val="1600"/>
              </a:lnSpc>
              <a:tabLst>
                <a:tab pos="825500" algn="l"/>
              </a:tabLst>
            </a:pPr>
            <a:r>
              <a:rPr lang="en-US" altLang="zh-CN" dirty="0" smtClean="0"/>
              <a:t>	</a:t>
            </a:r>
            <a:r>
              <a:rPr lang="en-US" altLang="zh-CN" sz="1392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Hospital</a:t>
            </a:r>
          </a:p>
        </p:txBody>
      </p:sp>
      <p:sp>
        <p:nvSpPr>
          <p:cNvPr id="2" name="TextBox 1"/>
          <p:cNvSpPr txBox="1"/>
          <p:nvPr/>
        </p:nvSpPr>
        <p:spPr>
          <a:xfrm rot="0">
            <a:off x="9398000" y="6756400"/>
            <a:ext cx="190500" cy="1524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1200"/>
              </a:lnSpc>
              <a:tabLst>
							</a:tabLst>
            </a:pPr>
            <a:r>
              <a:rPr lang="en-US" altLang="zh-CN" sz="1392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29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/>
          <p:nvPr/>
        </p:nvSpPr>
        <p:spPr>
          <a:xfrm>
            <a:off x="774191" y="347979"/>
            <a:ext cx="9144000" cy="6858000"/>
          </a:xfrm>
          <a:custGeom>
            <a:avLst/>
            <a:gdLst>
              <a:gd name="connsiteX0" fmla="*/ 0 w 9144000"/>
              <a:gd name="connsiteY0" fmla="*/ 6858000 h 6858000"/>
              <a:gd name="connsiteX1" fmla="*/ 9144000 w 9144000"/>
              <a:gd name="connsiteY1" fmla="*/ 6858000 h 6858000"/>
              <a:gd name="connsiteX2" fmla="*/ 9144000 w 9144000"/>
              <a:gd name="connsiteY2" fmla="*/ 0 h 6858000"/>
              <a:gd name="connsiteX3" fmla="*/ 0 w 9144000"/>
              <a:gd name="connsiteY3" fmla="*/ 0 h 6858000"/>
              <a:gd name="connsiteX4" fmla="*/ 0 w 9144000"/>
              <a:gd name="connsiteY4" fmla="*/ 6858000 h 68580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9144000" h="6858000">
                <a:moveTo>
                  <a:pt x="0" y="6858000"/>
                </a:moveTo>
                <a:lnTo>
                  <a:pt x="9144000" y="6858000"/>
                </a:lnTo>
                <a:lnTo>
                  <a:pt x="9144000" y="0"/>
                </a:lnTo>
                <a:lnTo>
                  <a:pt x="0" y="0"/>
                </a:lnTo>
                <a:lnTo>
                  <a:pt x="0" y="6858000"/>
                </a:lnTo>
              </a:path>
            </a:pathLst>
          </a:custGeom>
          <a:solidFill>
            <a:srgbClr val="000000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027" name="Picture 3" descr="">
					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62000" y="1193800"/>
            <a:ext cx="2921000" cy="6019800"/>
          </a:xfrm>
          <a:prstGeom prst="rect">
            <a:avLst/>
          </a:prstGeom>
          <a:noFill/>
        </p:spPr>
      </p:pic>
      <p:sp>
        <p:nvSpPr>
          <p:cNvPr id="2" name="TextBox 1"/>
          <p:cNvSpPr txBox="1"/>
          <p:nvPr/>
        </p:nvSpPr>
        <p:spPr>
          <a:xfrm rot="0">
            <a:off x="1168400" y="6756400"/>
            <a:ext cx="698500" cy="1524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1200"/>
              </a:lnSpc>
              <a:tabLst>
							</a:tabLst>
            </a:pPr>
            <a:r>
              <a:rPr lang="en-US" altLang="zh-CN" sz="1392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2009-8-7</a:t>
            </a:r>
          </a:p>
        </p:txBody>
      </p:sp>
      <p:sp>
        <p:nvSpPr>
          <p:cNvPr id="2" name="TextBox 1"/>
          <p:cNvSpPr txBox="1"/>
          <p:nvPr/>
        </p:nvSpPr>
        <p:spPr>
          <a:xfrm rot="0">
            <a:off x="4648200" y="6667500"/>
            <a:ext cx="2298700" cy="3683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1200"/>
              </a:lnSpc>
              <a:tabLst>
                <a:tab pos="825500" algn="l"/>
              </a:tabLst>
            </a:pPr>
            <a:r>
              <a:rPr lang="en-US" altLang="zh-CN" sz="1392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Liaoning</a:t>
            </a:r>
            <a:r>
              <a:rPr lang="en-US" altLang="zh-CN" sz="139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392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Cancer</a:t>
            </a:r>
            <a:r>
              <a:rPr lang="en-US" altLang="zh-CN" sz="139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392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Institute</a:t>
            </a:r>
            <a:r>
              <a:rPr lang="en-US" altLang="zh-CN" sz="139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392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and</a:t>
            </a:r>
          </a:p>
          <a:p>
            <a:pPr>
              <a:lnSpc>
                <a:spcPts val="1600"/>
              </a:lnSpc>
              <a:tabLst>
                <a:tab pos="825500" algn="l"/>
              </a:tabLst>
            </a:pPr>
            <a:r>
              <a:rPr lang="en-US" altLang="zh-CN" dirty="0" smtClean="0"/>
              <a:t>	</a:t>
            </a:r>
            <a:r>
              <a:rPr lang="en-US" altLang="zh-CN" sz="1392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Hospital</a:t>
            </a:r>
          </a:p>
        </p:txBody>
      </p:sp>
      <p:sp>
        <p:nvSpPr>
          <p:cNvPr id="2" name="TextBox 1"/>
          <p:cNvSpPr txBox="1"/>
          <p:nvPr/>
        </p:nvSpPr>
        <p:spPr>
          <a:xfrm rot="0">
            <a:off x="9499600" y="6756400"/>
            <a:ext cx="88900" cy="1524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1200"/>
              </a:lnSpc>
              <a:tabLst>
							</a:tabLst>
            </a:pPr>
            <a:r>
              <a:rPr lang="en-US" altLang="zh-CN" sz="1392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3</a:t>
            </a:r>
          </a:p>
        </p:txBody>
      </p:sp>
      <p:sp>
        <p:nvSpPr>
          <p:cNvPr id="2" name="TextBox 1"/>
          <p:cNvSpPr txBox="1"/>
          <p:nvPr/>
        </p:nvSpPr>
        <p:spPr>
          <a:xfrm rot="0">
            <a:off x="1689100" y="2400300"/>
            <a:ext cx="152400" cy="33147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1800"/>
              </a:lnSpc>
              <a:tabLst>
							</a:tabLst>
            </a:pPr>
            <a:r>
              <a:rPr lang="en-US" altLang="zh-CN" sz="1704" dirty="0" smtClean="0">
                <a:solidFill>
                  <a:srgbClr val="800000"/>
                </a:solidFill>
                <a:latin typeface="Wingdings" pitchFamily="18" charset="0"/>
                <a:cs typeface="Wingdings" pitchFamily="18" charset="0"/>
              </a:rPr>
              <a:t>n</a:t>
            </a:r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2200"/>
              </a:lnSpc>
              <a:tabLst>
							</a:tabLst>
            </a:pPr>
            <a:r>
              <a:rPr lang="en-US" altLang="zh-CN" sz="1704" dirty="0" smtClean="0">
                <a:solidFill>
                  <a:srgbClr val="800000"/>
                </a:solidFill>
                <a:latin typeface="Wingdings" pitchFamily="18" charset="0"/>
                <a:cs typeface="Wingdings" pitchFamily="18" charset="0"/>
              </a:rPr>
              <a:t>n</a:t>
            </a:r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2100"/>
              </a:lnSpc>
              <a:tabLst>
							</a:tabLst>
            </a:pPr>
            <a:r>
              <a:rPr lang="en-US" altLang="zh-CN" sz="1704" dirty="0" smtClean="0">
                <a:solidFill>
                  <a:srgbClr val="800000"/>
                </a:solidFill>
                <a:latin typeface="Wingdings" pitchFamily="18" charset="0"/>
                <a:cs typeface="Wingdings" pitchFamily="18" charset="0"/>
              </a:rPr>
              <a:t>n</a:t>
            </a:r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900"/>
              </a:lnSpc>
              <a:tabLst>
							</a:tabLst>
            </a:pPr>
            <a:r>
              <a:rPr lang="en-US" altLang="zh-CN" sz="1704" dirty="0" smtClean="0">
                <a:solidFill>
                  <a:srgbClr val="800000"/>
                </a:solidFill>
                <a:latin typeface="Wingdings" pitchFamily="18" charset="0"/>
                <a:cs typeface="Wingdings" pitchFamily="18" charset="0"/>
              </a:rPr>
              <a:t>n</a:t>
            </a:r>
          </a:p>
        </p:txBody>
      </p:sp>
      <p:sp>
        <p:nvSpPr>
          <p:cNvPr id="2" name="TextBox 1"/>
          <p:cNvSpPr txBox="1"/>
          <p:nvPr/>
        </p:nvSpPr>
        <p:spPr>
          <a:xfrm rot="0">
            <a:off x="2032000" y="2311400"/>
            <a:ext cx="6413500" cy="39370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2800"/>
              </a:lnSpc>
              <a:tabLst>
                <a:tab pos="76200" algn="l"/>
              </a:tabLst>
            </a:pPr>
            <a:r>
              <a:rPr lang="en-US" altLang="zh-CN" sz="2807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全球妇女恶性肿瘤发病率的第三位</a:t>
            </a:r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2900"/>
              </a:lnSpc>
              <a:tabLst>
                <a:tab pos="76200" algn="l"/>
              </a:tabLst>
            </a:pPr>
            <a:r>
              <a:rPr lang="en-US" altLang="zh-CN" dirty="0" smtClean="0"/>
              <a:t>	</a:t>
            </a:r>
            <a:r>
              <a:rPr lang="en-US" altLang="zh-CN" sz="2400" dirty="0" smtClean="0">
                <a:solidFill>
                  <a:srgbClr val="66ff33"/>
                </a:solidFill>
                <a:latin typeface="Arial Narrow" pitchFamily="18" charset="0"/>
                <a:cs typeface="Arial Narrow" pitchFamily="18" charset="0"/>
              </a:rPr>
              <a:t>The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66ff33"/>
                </a:solidFill>
                <a:latin typeface="Arial Narrow" pitchFamily="18" charset="0"/>
                <a:cs typeface="Arial Narrow" pitchFamily="18" charset="0"/>
              </a:rPr>
              <a:t>No.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66ff33"/>
                </a:solidFill>
                <a:latin typeface="Arial Narrow" pitchFamily="18" charset="0"/>
                <a:cs typeface="Arial Narrow" pitchFamily="18" charset="0"/>
              </a:rPr>
              <a:t>3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66ff33"/>
                </a:solidFill>
                <a:latin typeface="Arial Narrow" pitchFamily="18" charset="0"/>
                <a:cs typeface="Arial Narrow" pitchFamily="18" charset="0"/>
              </a:rPr>
              <a:t>female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66ff33"/>
                </a:solidFill>
                <a:latin typeface="Arial Narrow" pitchFamily="18" charset="0"/>
                <a:cs typeface="Arial Narrow" pitchFamily="18" charset="0"/>
              </a:rPr>
              <a:t>malignant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66ff33"/>
                </a:solidFill>
                <a:latin typeface="Arial Narrow" pitchFamily="18" charset="0"/>
                <a:cs typeface="Arial Narrow" pitchFamily="18" charset="0"/>
              </a:rPr>
              <a:t>tumor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66ff33"/>
                </a:solidFill>
                <a:latin typeface="Arial Narrow" pitchFamily="18" charset="0"/>
                <a:cs typeface="Arial Narrow" pitchFamily="18" charset="0"/>
              </a:rPr>
              <a:t>in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66ff33"/>
                </a:solidFill>
                <a:latin typeface="Arial Narrow" pitchFamily="18" charset="0"/>
                <a:cs typeface="Arial Narrow" pitchFamily="18" charset="0"/>
              </a:rPr>
              <a:t>the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66ff33"/>
                </a:solidFill>
                <a:latin typeface="Arial Narrow" pitchFamily="18" charset="0"/>
                <a:cs typeface="Arial Narrow" pitchFamily="18" charset="0"/>
              </a:rPr>
              <a:t>world</a:t>
            </a:r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3300"/>
              </a:lnSpc>
              <a:tabLst>
                <a:tab pos="76200" algn="l"/>
              </a:tabLst>
            </a:pPr>
            <a:r>
              <a:rPr lang="en-US" altLang="zh-CN" sz="2807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我国妇科恶性肿瘤发病率的前两位</a:t>
            </a:r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2800"/>
              </a:lnSpc>
              <a:tabLst>
                <a:tab pos="76200" algn="l"/>
              </a:tabLst>
            </a:pPr>
            <a:r>
              <a:rPr lang="en-US" altLang="zh-CN" dirty="0" smtClean="0"/>
              <a:t>	</a:t>
            </a:r>
            <a:r>
              <a:rPr lang="en-US" altLang="zh-CN" sz="2400" dirty="0" smtClean="0">
                <a:solidFill>
                  <a:srgbClr val="66ff33"/>
                </a:solidFill>
                <a:latin typeface="Arial Narrow" pitchFamily="18" charset="0"/>
                <a:cs typeface="Arial Narrow" pitchFamily="18" charset="0"/>
              </a:rPr>
              <a:t>The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66ff33"/>
                </a:solidFill>
                <a:latin typeface="Arial Narrow" pitchFamily="18" charset="0"/>
                <a:cs typeface="Arial Narrow" pitchFamily="18" charset="0"/>
              </a:rPr>
              <a:t>top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66ff33"/>
                </a:solidFill>
                <a:latin typeface="Arial Narrow" pitchFamily="18" charset="0"/>
                <a:cs typeface="Arial Narrow" pitchFamily="18" charset="0"/>
              </a:rPr>
              <a:t>two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66ff33"/>
                </a:solidFill>
                <a:latin typeface="Arial Narrow" pitchFamily="18" charset="0"/>
                <a:cs typeface="Arial Narrow" pitchFamily="18" charset="0"/>
              </a:rPr>
              <a:t>common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66ff33"/>
                </a:solidFill>
                <a:latin typeface="Arial Narrow" pitchFamily="18" charset="0"/>
                <a:cs typeface="Arial Narrow" pitchFamily="18" charset="0"/>
              </a:rPr>
              <a:t>female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66ff33"/>
                </a:solidFill>
                <a:latin typeface="Arial Narrow" pitchFamily="18" charset="0"/>
                <a:cs typeface="Arial Narrow" pitchFamily="18" charset="0"/>
              </a:rPr>
              <a:t>cancer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66ff33"/>
                </a:solidFill>
                <a:latin typeface="Arial Narrow" pitchFamily="18" charset="0"/>
                <a:cs typeface="Arial Narrow" pitchFamily="18" charset="0"/>
              </a:rPr>
              <a:t>in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66ff33"/>
                </a:solidFill>
                <a:latin typeface="Arial Narrow" pitchFamily="18" charset="0"/>
                <a:cs typeface="Arial Narrow" pitchFamily="18" charset="0"/>
              </a:rPr>
              <a:t>China</a:t>
            </a:r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3300"/>
              </a:lnSpc>
              <a:tabLst>
                <a:tab pos="76200" algn="l"/>
              </a:tabLst>
            </a:pPr>
            <a:r>
              <a:rPr lang="en-US" altLang="zh-CN" sz="2807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女性恶性肿瘤死亡率的第二位</a:t>
            </a:r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2800"/>
              </a:lnSpc>
              <a:tabLst>
                <a:tab pos="76200" algn="l"/>
              </a:tabLst>
            </a:pPr>
            <a:r>
              <a:rPr lang="en-US" altLang="zh-CN" dirty="0" smtClean="0"/>
              <a:t>	</a:t>
            </a:r>
            <a:r>
              <a:rPr lang="en-US" altLang="zh-CN" sz="2400" dirty="0" smtClean="0">
                <a:solidFill>
                  <a:srgbClr val="66ff33"/>
                </a:solidFill>
                <a:latin typeface="Arial Narrow" pitchFamily="18" charset="0"/>
                <a:cs typeface="Arial Narrow" pitchFamily="18" charset="0"/>
              </a:rPr>
              <a:t>The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66ff33"/>
                </a:solidFill>
                <a:latin typeface="Arial Narrow" pitchFamily="18" charset="0"/>
                <a:cs typeface="Arial Narrow" pitchFamily="18" charset="0"/>
              </a:rPr>
              <a:t>second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66ff33"/>
                </a:solidFill>
                <a:latin typeface="Arial Narrow" pitchFamily="18" charset="0"/>
                <a:cs typeface="Arial Narrow" pitchFamily="18" charset="0"/>
              </a:rPr>
              <a:t>mortality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66ff33"/>
                </a:solidFill>
                <a:latin typeface="Arial Narrow" pitchFamily="18" charset="0"/>
                <a:cs typeface="Arial Narrow" pitchFamily="18" charset="0"/>
              </a:rPr>
              <a:t>in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66ff33"/>
                </a:solidFill>
                <a:latin typeface="Arial Narrow" pitchFamily="18" charset="0"/>
                <a:cs typeface="Arial Narrow" pitchFamily="18" charset="0"/>
              </a:rPr>
              <a:t>female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66ff33"/>
                </a:solidFill>
                <a:latin typeface="Arial Narrow" pitchFamily="18" charset="0"/>
                <a:cs typeface="Arial Narrow" pitchFamily="18" charset="0"/>
              </a:rPr>
              <a:t>malignant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2400" dirty="0" smtClean="0">
                <a:solidFill>
                  <a:srgbClr val="66ff33"/>
                </a:solidFill>
                <a:latin typeface="Arial Narrow" pitchFamily="18" charset="0"/>
                <a:cs typeface="Arial Narrow" pitchFamily="18" charset="0"/>
              </a:rPr>
              <a:t>tumor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66ff33"/>
                </a:solidFill>
                <a:latin typeface="Arial Narrow" pitchFamily="18" charset="0"/>
                <a:cs typeface="Arial Narrow" pitchFamily="18" charset="0"/>
              </a:rPr>
              <a:t>in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66ff33"/>
                </a:solidFill>
                <a:latin typeface="Arial Narrow" pitchFamily="18" charset="0"/>
                <a:cs typeface="Arial Narrow" pitchFamily="18" charset="0"/>
              </a:rPr>
              <a:t>China</a:t>
            </a:r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3300"/>
              </a:lnSpc>
              <a:tabLst>
                <a:tab pos="76200" algn="l"/>
              </a:tabLst>
            </a:pPr>
            <a:r>
              <a:rPr lang="en-US" altLang="zh-CN" sz="2807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每年约有</a:t>
            </a:r>
            <a:r>
              <a:rPr lang="en-US" altLang="zh-CN" sz="2807" dirty="0" smtClean="0">
                <a:solidFill>
                  <a:srgbClr val="ffffff"/>
                </a:solidFill>
                <a:latin typeface="Arial Narrow" pitchFamily="18" charset="0"/>
                <a:cs typeface="Arial Narrow" pitchFamily="18" charset="0"/>
              </a:rPr>
              <a:t>3</a:t>
            </a:r>
            <a:r>
              <a:rPr lang="en-US" altLang="zh-CN" sz="2807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万名妇女死于宫颈癌</a:t>
            </a:r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2700"/>
              </a:lnSpc>
              <a:tabLst>
                <a:tab pos="76200" algn="l"/>
              </a:tabLst>
            </a:pPr>
            <a:r>
              <a:rPr lang="en-US" altLang="zh-CN" dirty="0" smtClean="0"/>
              <a:t>	</a:t>
            </a:r>
            <a:r>
              <a:rPr lang="en-US" altLang="zh-CN" sz="2400" dirty="0" smtClean="0">
                <a:solidFill>
                  <a:srgbClr val="66ff33"/>
                </a:solidFill>
                <a:latin typeface="Arial Narrow" pitchFamily="18" charset="0"/>
                <a:cs typeface="Arial Narrow" pitchFamily="18" charset="0"/>
              </a:rPr>
              <a:t>About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66ff33"/>
                </a:solidFill>
                <a:latin typeface="Arial Narrow" pitchFamily="18" charset="0"/>
                <a:cs typeface="Arial Narrow" pitchFamily="18" charset="0"/>
              </a:rPr>
              <a:t>30,000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66ff33"/>
                </a:solidFill>
                <a:latin typeface="Arial Narrow" pitchFamily="18" charset="0"/>
                <a:cs typeface="Arial Narrow" pitchFamily="18" charset="0"/>
              </a:rPr>
              <a:t>females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66ff33"/>
                </a:solidFill>
                <a:latin typeface="Arial Narrow" pitchFamily="18" charset="0"/>
                <a:cs typeface="Arial Narrow" pitchFamily="18" charset="0"/>
              </a:rPr>
              <a:t>died</a:t>
            </a:r>
          </a:p>
        </p:txBody>
      </p:sp>
      <p:sp>
        <p:nvSpPr>
          <p:cNvPr id="2" name="TextBox 1"/>
          <p:cNvSpPr txBox="1"/>
          <p:nvPr/>
        </p:nvSpPr>
        <p:spPr>
          <a:xfrm rot="0">
            <a:off x="3708400" y="850900"/>
            <a:ext cx="3098800" cy="10287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4000"/>
              </a:lnSpc>
              <a:tabLst>
                <a:tab pos="546100" algn="l"/>
              </a:tabLst>
            </a:pPr>
            <a:r>
              <a:rPr lang="en-US" altLang="zh-CN" dirty="0" smtClean="0"/>
              <a:t>	</a:t>
            </a:r>
            <a:r>
              <a:rPr lang="en-US" altLang="zh-CN" sz="4008" b="1" dirty="0" smtClean="0">
                <a:solidFill>
                  <a:srgbClr val="ff9900"/>
                </a:solidFill>
                <a:latin typeface="Times New Roman" pitchFamily="18" charset="0"/>
                <a:cs typeface="Times New Roman" pitchFamily="18" charset="0"/>
              </a:rPr>
              <a:t>子宫颈癌</a:t>
            </a:r>
          </a:p>
          <a:p>
            <a:pPr>
              <a:lnSpc>
                <a:spcPts val="4100"/>
              </a:lnSpc>
              <a:tabLst>
                <a:tab pos="546100" algn="l"/>
              </a:tabLst>
            </a:pPr>
            <a:r>
              <a:rPr lang="en-US" altLang="zh-CN" sz="3192" b="1" dirty="0" smtClean="0">
                <a:solidFill>
                  <a:srgbClr val="66ff33"/>
                </a:solidFill>
                <a:latin typeface="Arial Narrow" pitchFamily="18" charset="0"/>
                <a:cs typeface="Arial Narrow" pitchFamily="18" charset="0"/>
              </a:rPr>
              <a:t>Cervical</a:t>
            </a:r>
            <a:r>
              <a:rPr lang="en-US" altLang="zh-CN" sz="319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192" b="1" dirty="0" smtClean="0">
                <a:solidFill>
                  <a:srgbClr val="66ff33"/>
                </a:solidFill>
                <a:latin typeface="Arial Narrow" pitchFamily="18" charset="0"/>
                <a:cs typeface="Arial Narrow" pitchFamily="18" charset="0"/>
              </a:rPr>
              <a:t>Carcinoma</a:t>
            </a: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/>
          <p:nvPr/>
        </p:nvSpPr>
        <p:spPr>
          <a:xfrm>
            <a:off x="774191" y="347979"/>
            <a:ext cx="9144000" cy="6858000"/>
          </a:xfrm>
          <a:custGeom>
            <a:avLst/>
            <a:gdLst>
              <a:gd name="connsiteX0" fmla="*/ 0 w 9144000"/>
              <a:gd name="connsiteY0" fmla="*/ 6858000 h 6858000"/>
              <a:gd name="connsiteX1" fmla="*/ 9144000 w 9144000"/>
              <a:gd name="connsiteY1" fmla="*/ 6858000 h 6858000"/>
              <a:gd name="connsiteX2" fmla="*/ 9144000 w 9144000"/>
              <a:gd name="connsiteY2" fmla="*/ 0 h 6858000"/>
              <a:gd name="connsiteX3" fmla="*/ 0 w 9144000"/>
              <a:gd name="connsiteY3" fmla="*/ 0 h 6858000"/>
              <a:gd name="connsiteX4" fmla="*/ 0 w 9144000"/>
              <a:gd name="connsiteY4" fmla="*/ 6858000 h 68580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9144000" h="6858000">
                <a:moveTo>
                  <a:pt x="0" y="6858000"/>
                </a:moveTo>
                <a:lnTo>
                  <a:pt x="9144000" y="6858000"/>
                </a:lnTo>
                <a:lnTo>
                  <a:pt x="9144000" y="0"/>
                </a:lnTo>
                <a:lnTo>
                  <a:pt x="0" y="0"/>
                </a:lnTo>
                <a:lnTo>
                  <a:pt x="0" y="6858000"/>
                </a:lnTo>
              </a:path>
            </a:pathLst>
          </a:custGeom>
          <a:solidFill>
            <a:srgbClr val="000000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Freeform 3"/>
          <p:cNvSpPr/>
          <p:nvPr/>
        </p:nvSpPr>
        <p:spPr>
          <a:xfrm>
            <a:off x="1822704" y="558291"/>
            <a:ext cx="7165847" cy="6477000"/>
          </a:xfrm>
          <a:custGeom>
            <a:avLst/>
            <a:gdLst>
              <a:gd name="connsiteX0" fmla="*/ 9144 w 7165847"/>
              <a:gd name="connsiteY0" fmla="*/ 6467855 h 6477000"/>
              <a:gd name="connsiteX1" fmla="*/ 7156703 w 7165847"/>
              <a:gd name="connsiteY1" fmla="*/ 6467855 h 6477000"/>
              <a:gd name="connsiteX2" fmla="*/ 7156703 w 7165847"/>
              <a:gd name="connsiteY2" fmla="*/ 9144 h 6477000"/>
              <a:gd name="connsiteX3" fmla="*/ 9144 w 7165847"/>
              <a:gd name="connsiteY3" fmla="*/ 9144 h 6477000"/>
              <a:gd name="connsiteX4" fmla="*/ 9144 w 7165847"/>
              <a:gd name="connsiteY4" fmla="*/ 6467855 h 64770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7165847" h="6477000">
                <a:moveTo>
                  <a:pt x="9144" y="6467855"/>
                </a:moveTo>
                <a:lnTo>
                  <a:pt x="7156703" y="6467855"/>
                </a:lnTo>
                <a:lnTo>
                  <a:pt x="7156703" y="9144"/>
                </a:lnTo>
                <a:lnTo>
                  <a:pt x="9144" y="9144"/>
                </a:lnTo>
                <a:lnTo>
                  <a:pt x="9144" y="6467855"/>
                </a:lnTo>
              </a:path>
            </a:pathLst>
          </a:custGeom>
          <a:solidFill>
            <a:srgbClr val="000000">
              <a:alpha val="0"/>
            </a:srgbClr>
          </a:solidFill>
          <a:ln w="12700">
            <a:solidFill>
              <a:srgbClr val="ff9900">
                <a:alpha val="10000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027" name="Picture 3" descr="">
					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62000" y="558800"/>
            <a:ext cx="8216900" cy="6654800"/>
          </a:xfrm>
          <a:prstGeom prst="rect">
            <a:avLst/>
          </a:prstGeom>
          <a:noFill/>
        </p:spPr>
      </p:pic>
      <p:sp>
        <p:nvSpPr>
          <p:cNvPr id="2" name="TextBox 1"/>
          <p:cNvSpPr txBox="1"/>
          <p:nvPr/>
        </p:nvSpPr>
        <p:spPr>
          <a:xfrm rot="0">
            <a:off x="1168400" y="6756400"/>
            <a:ext cx="698500" cy="1524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1200"/>
              </a:lnSpc>
              <a:tabLst>
							</a:tabLst>
            </a:pPr>
            <a:r>
              <a:rPr lang="en-US" altLang="zh-CN" sz="1392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2009-8-7</a:t>
            </a:r>
          </a:p>
        </p:txBody>
      </p:sp>
      <p:sp>
        <p:nvSpPr>
          <p:cNvPr id="2" name="TextBox 1"/>
          <p:cNvSpPr txBox="1"/>
          <p:nvPr/>
        </p:nvSpPr>
        <p:spPr>
          <a:xfrm rot="0">
            <a:off x="4648200" y="6667500"/>
            <a:ext cx="2298700" cy="3683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1200"/>
              </a:lnSpc>
              <a:tabLst>
                <a:tab pos="825500" algn="l"/>
              </a:tabLst>
            </a:pPr>
            <a:r>
              <a:rPr lang="en-US" altLang="zh-CN" sz="1392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Liaoning</a:t>
            </a:r>
            <a:r>
              <a:rPr lang="en-US" altLang="zh-CN" sz="139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392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Cancer</a:t>
            </a:r>
            <a:r>
              <a:rPr lang="en-US" altLang="zh-CN" sz="139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392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Institute</a:t>
            </a:r>
            <a:r>
              <a:rPr lang="en-US" altLang="zh-CN" sz="139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392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and</a:t>
            </a:r>
          </a:p>
          <a:p>
            <a:pPr>
              <a:lnSpc>
                <a:spcPts val="1600"/>
              </a:lnSpc>
              <a:tabLst>
                <a:tab pos="825500" algn="l"/>
              </a:tabLst>
            </a:pPr>
            <a:r>
              <a:rPr lang="en-US" altLang="zh-CN" dirty="0" smtClean="0"/>
              <a:t>	</a:t>
            </a:r>
            <a:r>
              <a:rPr lang="en-US" altLang="zh-CN" sz="1392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Hospital</a:t>
            </a:r>
          </a:p>
        </p:txBody>
      </p:sp>
      <p:sp>
        <p:nvSpPr>
          <p:cNvPr id="2" name="TextBox 1"/>
          <p:cNvSpPr txBox="1"/>
          <p:nvPr/>
        </p:nvSpPr>
        <p:spPr>
          <a:xfrm rot="0">
            <a:off x="9398000" y="6756400"/>
            <a:ext cx="190500" cy="1524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1200"/>
              </a:lnSpc>
              <a:tabLst>
							</a:tabLst>
            </a:pPr>
            <a:r>
              <a:rPr lang="en-US" altLang="zh-CN" sz="1392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30</a:t>
            </a: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/>
          <p:nvPr/>
        </p:nvSpPr>
        <p:spPr>
          <a:xfrm>
            <a:off x="774191" y="347979"/>
            <a:ext cx="9144000" cy="6858000"/>
          </a:xfrm>
          <a:custGeom>
            <a:avLst/>
            <a:gdLst>
              <a:gd name="connsiteX0" fmla="*/ 0 w 9144000"/>
              <a:gd name="connsiteY0" fmla="*/ 6858000 h 6858000"/>
              <a:gd name="connsiteX1" fmla="*/ 9144000 w 9144000"/>
              <a:gd name="connsiteY1" fmla="*/ 6858000 h 6858000"/>
              <a:gd name="connsiteX2" fmla="*/ 9144000 w 9144000"/>
              <a:gd name="connsiteY2" fmla="*/ 0 h 6858000"/>
              <a:gd name="connsiteX3" fmla="*/ 0 w 9144000"/>
              <a:gd name="connsiteY3" fmla="*/ 0 h 6858000"/>
              <a:gd name="connsiteX4" fmla="*/ 0 w 9144000"/>
              <a:gd name="connsiteY4" fmla="*/ 6858000 h 68580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9144000" h="6858000">
                <a:moveTo>
                  <a:pt x="0" y="6858000"/>
                </a:moveTo>
                <a:lnTo>
                  <a:pt x="9144000" y="6858000"/>
                </a:lnTo>
                <a:lnTo>
                  <a:pt x="9144000" y="0"/>
                </a:lnTo>
                <a:lnTo>
                  <a:pt x="0" y="0"/>
                </a:lnTo>
                <a:lnTo>
                  <a:pt x="0" y="6858000"/>
                </a:lnTo>
              </a:path>
            </a:pathLst>
          </a:custGeom>
          <a:solidFill>
            <a:srgbClr val="000000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Freeform 3"/>
          <p:cNvSpPr/>
          <p:nvPr/>
        </p:nvSpPr>
        <p:spPr>
          <a:xfrm>
            <a:off x="5111496" y="1237995"/>
            <a:ext cx="4355591" cy="2700527"/>
          </a:xfrm>
          <a:custGeom>
            <a:avLst/>
            <a:gdLst>
              <a:gd name="connsiteX0" fmla="*/ 9144 w 4355591"/>
              <a:gd name="connsiteY0" fmla="*/ 2691383 h 2700527"/>
              <a:gd name="connsiteX1" fmla="*/ 4346447 w 4355591"/>
              <a:gd name="connsiteY1" fmla="*/ 2691383 h 2700527"/>
              <a:gd name="connsiteX2" fmla="*/ 4346447 w 4355591"/>
              <a:gd name="connsiteY2" fmla="*/ 9144 h 2700527"/>
              <a:gd name="connsiteX3" fmla="*/ 9144 w 4355591"/>
              <a:gd name="connsiteY3" fmla="*/ 9144 h 2700527"/>
              <a:gd name="connsiteX4" fmla="*/ 9144 w 4355591"/>
              <a:gd name="connsiteY4" fmla="*/ 2691383 h 2700527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4355591" h="2700527">
                <a:moveTo>
                  <a:pt x="9144" y="2691383"/>
                </a:moveTo>
                <a:lnTo>
                  <a:pt x="4346447" y="2691383"/>
                </a:lnTo>
                <a:lnTo>
                  <a:pt x="4346447" y="9144"/>
                </a:lnTo>
                <a:lnTo>
                  <a:pt x="9144" y="9144"/>
                </a:lnTo>
                <a:lnTo>
                  <a:pt x="9144" y="2691383"/>
                </a:lnTo>
              </a:path>
            </a:pathLst>
          </a:custGeom>
          <a:solidFill>
            <a:srgbClr val="000000">
              <a:alpha val="0"/>
            </a:srgbClr>
          </a:solidFill>
          <a:ln w="12700">
            <a:solidFill>
              <a:srgbClr val="ff9900">
                <a:alpha val="10000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Freeform 3"/>
          <p:cNvSpPr/>
          <p:nvPr/>
        </p:nvSpPr>
        <p:spPr>
          <a:xfrm>
            <a:off x="5111496" y="3828796"/>
            <a:ext cx="4501895" cy="2773680"/>
          </a:xfrm>
          <a:custGeom>
            <a:avLst/>
            <a:gdLst>
              <a:gd name="connsiteX0" fmla="*/ 9144 w 4501895"/>
              <a:gd name="connsiteY0" fmla="*/ 2764535 h 2773680"/>
              <a:gd name="connsiteX1" fmla="*/ 4492751 w 4501895"/>
              <a:gd name="connsiteY1" fmla="*/ 2764535 h 2773680"/>
              <a:gd name="connsiteX2" fmla="*/ 4492751 w 4501895"/>
              <a:gd name="connsiteY2" fmla="*/ 9144 h 2773680"/>
              <a:gd name="connsiteX3" fmla="*/ 9144 w 4501895"/>
              <a:gd name="connsiteY3" fmla="*/ 9144 h 2773680"/>
              <a:gd name="connsiteX4" fmla="*/ 9144 w 4501895"/>
              <a:gd name="connsiteY4" fmla="*/ 2764535 h 277368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4501895" h="2773680">
                <a:moveTo>
                  <a:pt x="9144" y="2764535"/>
                </a:moveTo>
                <a:lnTo>
                  <a:pt x="4492751" y="2764535"/>
                </a:lnTo>
                <a:lnTo>
                  <a:pt x="4492751" y="9144"/>
                </a:lnTo>
                <a:lnTo>
                  <a:pt x="9144" y="9144"/>
                </a:lnTo>
                <a:lnTo>
                  <a:pt x="9144" y="2764535"/>
                </a:lnTo>
              </a:path>
            </a:pathLst>
          </a:custGeom>
          <a:solidFill>
            <a:srgbClr val="000000">
              <a:alpha val="0"/>
            </a:srgbClr>
          </a:solidFill>
          <a:ln w="12700">
            <a:solidFill>
              <a:srgbClr val="ff9900">
                <a:alpha val="10000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Freeform 3"/>
          <p:cNvSpPr/>
          <p:nvPr/>
        </p:nvSpPr>
        <p:spPr>
          <a:xfrm>
            <a:off x="3617976" y="6297676"/>
            <a:ext cx="3816095" cy="762000"/>
          </a:xfrm>
          <a:custGeom>
            <a:avLst/>
            <a:gdLst>
              <a:gd name="connsiteX0" fmla="*/ 0 w 3816095"/>
              <a:gd name="connsiteY0" fmla="*/ 762000 h 762000"/>
              <a:gd name="connsiteX1" fmla="*/ 3816095 w 3816095"/>
              <a:gd name="connsiteY1" fmla="*/ 762000 h 762000"/>
              <a:gd name="connsiteX2" fmla="*/ 3816095 w 3816095"/>
              <a:gd name="connsiteY2" fmla="*/ 0 h 762000"/>
              <a:gd name="connsiteX3" fmla="*/ 0 w 3816095"/>
              <a:gd name="connsiteY3" fmla="*/ 0 h 762000"/>
              <a:gd name="connsiteX4" fmla="*/ 0 w 3816095"/>
              <a:gd name="connsiteY4" fmla="*/ 762000 h 7620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3816095" h="762000">
                <a:moveTo>
                  <a:pt x="0" y="762000"/>
                </a:moveTo>
                <a:lnTo>
                  <a:pt x="3816095" y="762000"/>
                </a:lnTo>
                <a:lnTo>
                  <a:pt x="3816095" y="0"/>
                </a:lnTo>
                <a:lnTo>
                  <a:pt x="0" y="0"/>
                </a:lnTo>
                <a:lnTo>
                  <a:pt x="0" y="762000"/>
                </a:lnTo>
              </a:path>
            </a:pathLst>
          </a:custGeom>
          <a:solidFill>
            <a:srgbClr val="0000ff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027" name="Picture 3" descr="">
					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62000" y="1193800"/>
            <a:ext cx="4203700" cy="6019800"/>
          </a:xfrm>
          <a:prstGeom prst="rect">
            <a:avLst/>
          </a:prstGeom>
          <a:noFill/>
        </p:spPr>
      </p:pic>
      <p:pic>
        <p:nvPicPr>
          <p:cNvPr id="1027" name="Picture 3" descr="">
					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118100" y="1244600"/>
            <a:ext cx="4495800" cy="5346700"/>
          </a:xfrm>
          <a:prstGeom prst="rect">
            <a:avLst/>
          </a:prstGeom>
          <a:noFill/>
        </p:spPr>
      </p:pic>
      <p:sp>
        <p:nvSpPr>
          <p:cNvPr id="2" name="TextBox 1"/>
          <p:cNvSpPr txBox="1"/>
          <p:nvPr/>
        </p:nvSpPr>
        <p:spPr>
          <a:xfrm rot="0">
            <a:off x="3708400" y="6375400"/>
            <a:ext cx="3238500" cy="4318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3400"/>
              </a:lnSpc>
              <a:tabLst>
							</a:tabLst>
            </a:pPr>
            <a:r>
              <a:rPr lang="en-US" altLang="zh-CN" sz="2400" b="1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肌层受侵小于</a:t>
            </a:r>
            <a:r>
              <a:rPr lang="en-US" altLang="zh-CN" sz="139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392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Cancer</a:t>
            </a:r>
            <a:r>
              <a:rPr lang="en-US" altLang="zh-CN" sz="139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392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Institute</a:t>
            </a:r>
            <a:r>
              <a:rPr lang="en-US" altLang="zh-CN" sz="139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392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and</a:t>
            </a:r>
          </a:p>
        </p:txBody>
      </p:sp>
      <p:sp>
        <p:nvSpPr>
          <p:cNvPr id="2" name="TextBox 1"/>
          <p:cNvSpPr txBox="1"/>
          <p:nvPr/>
        </p:nvSpPr>
        <p:spPr>
          <a:xfrm rot="0">
            <a:off x="1168400" y="6756400"/>
            <a:ext cx="698500" cy="1524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1200"/>
              </a:lnSpc>
              <a:tabLst>
							</a:tabLst>
            </a:pPr>
            <a:r>
              <a:rPr lang="en-US" altLang="zh-CN" sz="1392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2009-8-7</a:t>
            </a:r>
          </a:p>
        </p:txBody>
      </p:sp>
      <p:sp>
        <p:nvSpPr>
          <p:cNvPr id="2" name="TextBox 1"/>
          <p:cNvSpPr txBox="1"/>
          <p:nvPr/>
        </p:nvSpPr>
        <p:spPr>
          <a:xfrm rot="0">
            <a:off x="5473700" y="6858000"/>
            <a:ext cx="635000" cy="1524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1200"/>
              </a:lnSpc>
              <a:tabLst>
							</a:tabLst>
            </a:pPr>
            <a:r>
              <a:rPr lang="en-US" altLang="zh-CN" sz="1392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Hospital</a:t>
            </a:r>
          </a:p>
        </p:txBody>
      </p:sp>
      <p:sp>
        <p:nvSpPr>
          <p:cNvPr id="2" name="TextBox 1"/>
          <p:cNvSpPr txBox="1"/>
          <p:nvPr/>
        </p:nvSpPr>
        <p:spPr>
          <a:xfrm rot="0">
            <a:off x="9398000" y="6756400"/>
            <a:ext cx="190500" cy="1524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1200"/>
              </a:lnSpc>
              <a:tabLst>
							</a:tabLst>
            </a:pPr>
            <a:r>
              <a:rPr lang="en-US" altLang="zh-CN" sz="1392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31</a:t>
            </a:r>
          </a:p>
        </p:txBody>
      </p:sp>
      <p:sp>
        <p:nvSpPr>
          <p:cNvPr id="2" name="TextBox 1"/>
          <p:cNvSpPr txBox="1"/>
          <p:nvPr/>
        </p:nvSpPr>
        <p:spPr>
          <a:xfrm rot="0">
            <a:off x="2057400" y="571500"/>
            <a:ext cx="6731000" cy="33655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3400"/>
              </a:lnSpc>
              <a:tabLst>
                <a:tab pos="1257300" algn="l"/>
                <a:tab pos="6146800" algn="l"/>
              </a:tabLst>
            </a:pPr>
            <a:r>
              <a:rPr lang="en-US" altLang="zh-CN" dirty="0" smtClean="0"/>
              <a:t>	</a:t>
            </a:r>
            <a:r>
              <a:rPr lang="en-US" altLang="zh-CN" sz="3192" b="1" dirty="0" smtClean="0">
                <a:solidFill>
                  <a:srgbClr val="ff9900"/>
                </a:solidFill>
                <a:latin typeface="Times New Roman" pitchFamily="18" charset="0"/>
                <a:cs typeface="Times New Roman" pitchFamily="18" charset="0"/>
              </a:rPr>
              <a:t>子宫内膜癌</a:t>
            </a:r>
            <a:r>
              <a:rPr lang="en-US" altLang="zh-CN" sz="3192" b="1" dirty="0" smtClean="0">
                <a:solidFill>
                  <a:srgbClr val="ff9900"/>
                </a:solidFill>
                <a:latin typeface="Times New Roman" pitchFamily="18" charset="0"/>
                <a:cs typeface="Times New Roman" pitchFamily="18" charset="0"/>
              </a:rPr>
              <a:t>Ib</a:t>
            </a:r>
            <a:r>
              <a:rPr lang="en-US" altLang="zh-CN" sz="319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192" b="1" dirty="0" smtClean="0">
                <a:solidFill>
                  <a:srgbClr val="ff9900"/>
                </a:solidFill>
                <a:latin typeface="Times New Roman" pitchFamily="18" charset="0"/>
                <a:cs typeface="Times New Roman" pitchFamily="18" charset="0"/>
              </a:rPr>
              <a:t>期</a:t>
            </a:r>
            <a:r>
              <a:rPr lang="en-US" altLang="zh-CN" sz="3192" dirty="0" smtClean="0"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en-US" altLang="zh-CN" sz="3192" b="1" dirty="0" smtClean="0">
                <a:solidFill>
                  <a:srgbClr val="ff9900"/>
                </a:solidFill>
                <a:latin typeface="Times New Roman" pitchFamily="18" charset="0"/>
                <a:cs typeface="Times New Roman" pitchFamily="18" charset="0"/>
              </a:rPr>
              <a:t>55</a:t>
            </a:r>
            <a:r>
              <a:rPr lang="en-US" altLang="zh-CN" sz="3192" b="1" dirty="0" smtClean="0">
                <a:solidFill>
                  <a:srgbClr val="ff9900"/>
                </a:solidFill>
                <a:latin typeface="Times New Roman" pitchFamily="18" charset="0"/>
                <a:cs typeface="Times New Roman" pitchFamily="18" charset="0"/>
              </a:rPr>
              <a:t>岁</a:t>
            </a:r>
          </a:p>
          <a:p>
            <a:pPr>
              <a:lnSpc>
                <a:spcPts val="2800"/>
              </a:lnSpc>
              <a:tabLst>
                <a:tab pos="1257300" algn="l"/>
                <a:tab pos="6146800" algn="l"/>
              </a:tabLst>
            </a:pPr>
            <a:r>
              <a:rPr lang="en-US" altLang="zh-CN" sz="2400" dirty="0" smtClean="0">
                <a:solidFill>
                  <a:srgbClr val="66ff33"/>
                </a:solidFill>
                <a:latin typeface="Arial Narrow" pitchFamily="18" charset="0"/>
                <a:cs typeface="Arial Narrow" pitchFamily="18" charset="0"/>
              </a:rPr>
              <a:t>--Stage</a:t>
            </a:r>
            <a:r>
              <a:rPr lang="en-US" altLang="zh-CN" sz="2400" dirty="0" smtClean="0">
                <a:solidFill>
                  <a:srgbClr val="66ff33"/>
                </a:solidFill>
                <a:latin typeface="Times New Roman" pitchFamily="18" charset="0"/>
                <a:cs typeface="Times New Roman" pitchFamily="18" charset="0"/>
              </a:rPr>
              <a:t>Ⅰ</a:t>
            </a:r>
            <a:r>
              <a:rPr lang="en-US" altLang="zh-CN" sz="2400" dirty="0" smtClean="0">
                <a:solidFill>
                  <a:srgbClr val="66ff33"/>
                </a:solidFill>
                <a:latin typeface="Arial Narrow" pitchFamily="18" charset="0"/>
                <a:cs typeface="Arial Narrow" pitchFamily="18" charset="0"/>
              </a:rPr>
              <a:t>b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66ff33"/>
                </a:solidFill>
                <a:latin typeface="Arial Narrow" pitchFamily="18" charset="0"/>
                <a:cs typeface="Arial Narrow" pitchFamily="18" charset="0"/>
              </a:rPr>
              <a:t>endometrial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66ff33"/>
                </a:solidFill>
                <a:latin typeface="Arial Narrow" pitchFamily="18" charset="0"/>
                <a:cs typeface="Arial Narrow" pitchFamily="18" charset="0"/>
              </a:rPr>
              <a:t>carcinoma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66ff33"/>
                </a:solidFill>
                <a:latin typeface="Arial Narrow" pitchFamily="18" charset="0"/>
                <a:cs typeface="Arial Narrow" pitchFamily="18" charset="0"/>
              </a:rPr>
              <a:t>in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66ff33"/>
                </a:solidFill>
                <a:latin typeface="Arial Narrow" pitchFamily="18" charset="0"/>
                <a:cs typeface="Arial Narrow" pitchFamily="18" charset="0"/>
              </a:rPr>
              <a:t>a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66ff33"/>
                </a:solidFill>
                <a:latin typeface="Arial Narrow" pitchFamily="18" charset="0"/>
                <a:cs typeface="Arial Narrow" pitchFamily="18" charset="0"/>
              </a:rPr>
              <a:t>55-year-old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66ff33"/>
                </a:solidFill>
                <a:latin typeface="Arial Narrow" pitchFamily="18" charset="0"/>
                <a:cs typeface="Arial Narrow" pitchFamily="18" charset="0"/>
              </a:rPr>
              <a:t>woman</a:t>
            </a:r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3200"/>
              </a:lnSpc>
              <a:tabLst>
                <a:tab pos="1257300" algn="l"/>
                <a:tab pos="6146800" algn="l"/>
              </a:tabLst>
            </a:pPr>
            <a:r>
              <a:rPr lang="en-US" altLang="zh-CN" dirty="0" smtClean="0"/>
              <a:t>		</a:t>
            </a:r>
            <a:r>
              <a:rPr lang="en-US" altLang="zh-CN" sz="2400" b="1" dirty="0" smtClean="0">
                <a:solidFill>
                  <a:srgbClr val="ffff00"/>
                </a:solidFill>
                <a:latin typeface="Arial Narrow" pitchFamily="18" charset="0"/>
                <a:cs typeface="Arial Narrow" pitchFamily="18" charset="0"/>
              </a:rPr>
              <a:t>T2WI</a:t>
            </a:r>
          </a:p>
        </p:txBody>
      </p:sp>
      <p:sp>
        <p:nvSpPr>
          <p:cNvPr id="2" name="TextBox 1"/>
          <p:cNvSpPr txBox="1"/>
          <p:nvPr/>
        </p:nvSpPr>
        <p:spPr>
          <a:xfrm rot="0">
            <a:off x="8293100" y="5930900"/>
            <a:ext cx="584200" cy="3429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2700"/>
              </a:lnSpc>
              <a:tabLst>
							</a:tabLst>
            </a:pPr>
            <a:r>
              <a:rPr lang="en-US" altLang="zh-CN" sz="2400" b="1" dirty="0" smtClean="0">
                <a:solidFill>
                  <a:srgbClr val="ffff00"/>
                </a:solidFill>
                <a:latin typeface="Arial Narrow" pitchFamily="18" charset="0"/>
                <a:cs typeface="Arial Narrow" pitchFamily="18" charset="0"/>
              </a:rPr>
              <a:t>T1WI</a:t>
            </a:r>
          </a:p>
        </p:txBody>
      </p:sp>
      <p:sp>
        <p:nvSpPr>
          <p:cNvPr id="2" name="TextBox 1"/>
          <p:cNvSpPr txBox="1"/>
          <p:nvPr/>
        </p:nvSpPr>
        <p:spPr>
          <a:xfrm rot="0">
            <a:off x="4000500" y="5778500"/>
            <a:ext cx="584200" cy="3429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2700"/>
              </a:lnSpc>
              <a:tabLst>
							</a:tabLst>
            </a:pPr>
            <a:r>
              <a:rPr lang="en-US" altLang="zh-CN" sz="2400" b="1" dirty="0" smtClean="0">
                <a:solidFill>
                  <a:srgbClr val="ffff00"/>
                </a:solidFill>
                <a:latin typeface="Arial Narrow" pitchFamily="18" charset="0"/>
                <a:cs typeface="Arial Narrow" pitchFamily="18" charset="0"/>
              </a:rPr>
              <a:t>T2WI</a:t>
            </a:r>
          </a:p>
        </p:txBody>
      </p:sp>
      <p:sp>
        <p:nvSpPr>
          <p:cNvPr id="2" name="TextBox 1"/>
          <p:cNvSpPr txBox="1"/>
          <p:nvPr/>
        </p:nvSpPr>
        <p:spPr>
          <a:xfrm rot="0">
            <a:off x="3708400" y="6438900"/>
            <a:ext cx="3581400" cy="5715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2100"/>
              </a:lnSpc>
              <a:tabLst>
                <a:tab pos="939800" algn="l"/>
                <a:tab pos="1828800" algn="l"/>
              </a:tabLst>
            </a:pPr>
            <a:r>
              <a:rPr lang="en-US" altLang="zh-CN" dirty="0" smtClean="0"/>
              <a:t>		</a:t>
            </a:r>
            <a:r>
              <a:rPr lang="en-US" altLang="zh-CN" sz="2400" b="1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1/2</a:t>
            </a:r>
          </a:p>
          <a:p>
            <a:pPr>
              <a:lnSpc>
                <a:spcPts val="800"/>
              </a:lnSpc>
              <a:tabLst>
                <a:tab pos="939800" algn="l"/>
                <a:tab pos="1828800" algn="l"/>
              </a:tabLst>
            </a:pPr>
            <a:r>
              <a:rPr lang="en-US" altLang="zh-CN" dirty="0" smtClean="0"/>
              <a:t>	</a:t>
            </a:r>
            <a:r>
              <a:rPr lang="en-US" altLang="zh-CN" sz="1392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Liaoning</a:t>
            </a:r>
          </a:p>
          <a:p>
            <a:pPr>
              <a:lnSpc>
                <a:spcPts val="1400"/>
              </a:lnSpc>
              <a:tabLst>
                <a:tab pos="939800" algn="l"/>
                <a:tab pos="1828800" algn="l"/>
              </a:tabLst>
            </a:pPr>
            <a:r>
              <a:rPr lang="en-US" altLang="zh-CN" sz="1992" b="1" dirty="0" smtClean="0">
                <a:solidFill>
                  <a:srgbClr val="66ff33"/>
                </a:solidFill>
                <a:latin typeface="Times New Roman" pitchFamily="18" charset="0"/>
                <a:cs typeface="Times New Roman" pitchFamily="18" charset="0"/>
              </a:rPr>
              <a:t>Invaded</a:t>
            </a:r>
            <a:r>
              <a:rPr lang="en-US" altLang="zh-CN" sz="199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992" b="1" dirty="0" smtClean="0">
                <a:solidFill>
                  <a:srgbClr val="66ff33"/>
                </a:solidFill>
                <a:latin typeface="Times New Roman" pitchFamily="18" charset="0"/>
                <a:cs typeface="Times New Roman" pitchFamily="18" charset="0"/>
              </a:rPr>
              <a:t>myometrial</a:t>
            </a:r>
            <a:r>
              <a:rPr lang="en-US" altLang="zh-CN" sz="199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992" b="1" dirty="0" smtClean="0">
                <a:solidFill>
                  <a:srgbClr val="66ff33"/>
                </a:solidFill>
                <a:latin typeface="Times New Roman" pitchFamily="18" charset="0"/>
                <a:cs typeface="Times New Roman" pitchFamily="18" charset="0"/>
              </a:rPr>
              <a:t>less</a:t>
            </a:r>
            <a:r>
              <a:rPr lang="en-US" altLang="zh-CN" sz="199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992" b="1" dirty="0" smtClean="0">
                <a:solidFill>
                  <a:srgbClr val="66ff33"/>
                </a:solidFill>
                <a:latin typeface="Times New Roman" pitchFamily="18" charset="0"/>
                <a:cs typeface="Times New Roman" pitchFamily="18" charset="0"/>
              </a:rPr>
              <a:t>than</a:t>
            </a:r>
            <a:r>
              <a:rPr lang="en-US" altLang="zh-CN" sz="199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992" b="1" dirty="0" smtClean="0">
                <a:solidFill>
                  <a:srgbClr val="66ff33"/>
                </a:solidFill>
                <a:latin typeface="Times New Roman" pitchFamily="18" charset="0"/>
                <a:cs typeface="Times New Roman" pitchFamily="18" charset="0"/>
              </a:rPr>
              <a:t>1/2</a:t>
            </a: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/>
          <p:nvPr/>
        </p:nvSpPr>
        <p:spPr>
          <a:xfrm>
            <a:off x="774191" y="347979"/>
            <a:ext cx="9144000" cy="6858000"/>
          </a:xfrm>
          <a:custGeom>
            <a:avLst/>
            <a:gdLst>
              <a:gd name="connsiteX0" fmla="*/ 0 w 9144000"/>
              <a:gd name="connsiteY0" fmla="*/ 6858000 h 6858000"/>
              <a:gd name="connsiteX1" fmla="*/ 9144000 w 9144000"/>
              <a:gd name="connsiteY1" fmla="*/ 6858000 h 6858000"/>
              <a:gd name="connsiteX2" fmla="*/ 9144000 w 9144000"/>
              <a:gd name="connsiteY2" fmla="*/ 0 h 6858000"/>
              <a:gd name="connsiteX3" fmla="*/ 0 w 9144000"/>
              <a:gd name="connsiteY3" fmla="*/ 0 h 6858000"/>
              <a:gd name="connsiteX4" fmla="*/ 0 w 9144000"/>
              <a:gd name="connsiteY4" fmla="*/ 6858000 h 68580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9144000" h="6858000">
                <a:moveTo>
                  <a:pt x="0" y="6858000"/>
                </a:moveTo>
                <a:lnTo>
                  <a:pt x="9144000" y="6858000"/>
                </a:lnTo>
                <a:lnTo>
                  <a:pt x="9144000" y="0"/>
                </a:lnTo>
                <a:lnTo>
                  <a:pt x="0" y="0"/>
                </a:lnTo>
                <a:lnTo>
                  <a:pt x="0" y="6858000"/>
                </a:lnTo>
              </a:path>
            </a:pathLst>
          </a:custGeom>
          <a:solidFill>
            <a:srgbClr val="000000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Freeform 3"/>
          <p:cNvSpPr/>
          <p:nvPr/>
        </p:nvSpPr>
        <p:spPr>
          <a:xfrm>
            <a:off x="984503" y="1548891"/>
            <a:ext cx="3023616" cy="5151120"/>
          </a:xfrm>
          <a:custGeom>
            <a:avLst/>
            <a:gdLst>
              <a:gd name="connsiteX0" fmla="*/ 9144 w 3023616"/>
              <a:gd name="connsiteY0" fmla="*/ 5141976 h 5151120"/>
              <a:gd name="connsiteX1" fmla="*/ 3014472 w 3023616"/>
              <a:gd name="connsiteY1" fmla="*/ 5141976 h 5151120"/>
              <a:gd name="connsiteX2" fmla="*/ 3014472 w 3023616"/>
              <a:gd name="connsiteY2" fmla="*/ 9144 h 5151120"/>
              <a:gd name="connsiteX3" fmla="*/ 9144 w 3023616"/>
              <a:gd name="connsiteY3" fmla="*/ 9144 h 5151120"/>
              <a:gd name="connsiteX4" fmla="*/ 9144 w 3023616"/>
              <a:gd name="connsiteY4" fmla="*/ 5141976 h 515112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3023616" h="5151120">
                <a:moveTo>
                  <a:pt x="9144" y="5141976"/>
                </a:moveTo>
                <a:lnTo>
                  <a:pt x="3014472" y="5141976"/>
                </a:lnTo>
                <a:lnTo>
                  <a:pt x="3014472" y="9144"/>
                </a:lnTo>
                <a:lnTo>
                  <a:pt x="9144" y="9144"/>
                </a:lnTo>
                <a:lnTo>
                  <a:pt x="9144" y="5141976"/>
                </a:lnTo>
              </a:path>
            </a:pathLst>
          </a:custGeom>
          <a:solidFill>
            <a:srgbClr val="000000">
              <a:alpha val="0"/>
            </a:srgbClr>
          </a:solidFill>
          <a:ln w="12700">
            <a:solidFill>
              <a:srgbClr val="ff9900">
                <a:alpha val="10000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Freeform 3"/>
          <p:cNvSpPr/>
          <p:nvPr/>
        </p:nvSpPr>
        <p:spPr>
          <a:xfrm>
            <a:off x="3270503" y="1548891"/>
            <a:ext cx="2990088" cy="5151120"/>
          </a:xfrm>
          <a:custGeom>
            <a:avLst/>
            <a:gdLst>
              <a:gd name="connsiteX0" fmla="*/ 9144 w 2990088"/>
              <a:gd name="connsiteY0" fmla="*/ 5141976 h 5151120"/>
              <a:gd name="connsiteX1" fmla="*/ 2980944 w 2990088"/>
              <a:gd name="connsiteY1" fmla="*/ 5141976 h 5151120"/>
              <a:gd name="connsiteX2" fmla="*/ 2980944 w 2990088"/>
              <a:gd name="connsiteY2" fmla="*/ 9144 h 5151120"/>
              <a:gd name="connsiteX3" fmla="*/ 9144 w 2990088"/>
              <a:gd name="connsiteY3" fmla="*/ 9144 h 5151120"/>
              <a:gd name="connsiteX4" fmla="*/ 9144 w 2990088"/>
              <a:gd name="connsiteY4" fmla="*/ 5141976 h 515112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2990088" h="5151120">
                <a:moveTo>
                  <a:pt x="9144" y="5141976"/>
                </a:moveTo>
                <a:lnTo>
                  <a:pt x="2980944" y="5141976"/>
                </a:lnTo>
                <a:lnTo>
                  <a:pt x="2980944" y="9144"/>
                </a:lnTo>
                <a:lnTo>
                  <a:pt x="9144" y="9144"/>
                </a:lnTo>
                <a:lnTo>
                  <a:pt x="9144" y="5141976"/>
                </a:lnTo>
              </a:path>
            </a:pathLst>
          </a:custGeom>
          <a:solidFill>
            <a:srgbClr val="000000">
              <a:alpha val="0"/>
            </a:srgbClr>
          </a:solidFill>
          <a:ln w="12700">
            <a:solidFill>
              <a:srgbClr val="ff9900">
                <a:alpha val="10000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Freeform 3"/>
          <p:cNvSpPr/>
          <p:nvPr/>
        </p:nvSpPr>
        <p:spPr>
          <a:xfrm>
            <a:off x="5785103" y="3834891"/>
            <a:ext cx="3913632" cy="2923032"/>
          </a:xfrm>
          <a:custGeom>
            <a:avLst/>
            <a:gdLst>
              <a:gd name="connsiteX0" fmla="*/ 9144 w 3913632"/>
              <a:gd name="connsiteY0" fmla="*/ 2913888 h 2923032"/>
              <a:gd name="connsiteX1" fmla="*/ 3904488 w 3913632"/>
              <a:gd name="connsiteY1" fmla="*/ 2913888 h 2923032"/>
              <a:gd name="connsiteX2" fmla="*/ 3904488 w 3913632"/>
              <a:gd name="connsiteY2" fmla="*/ 9144 h 2923032"/>
              <a:gd name="connsiteX3" fmla="*/ 9144 w 3913632"/>
              <a:gd name="connsiteY3" fmla="*/ 9144 h 2923032"/>
              <a:gd name="connsiteX4" fmla="*/ 9144 w 3913632"/>
              <a:gd name="connsiteY4" fmla="*/ 2913888 h 2923032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3913632" h="2923032">
                <a:moveTo>
                  <a:pt x="9144" y="2913888"/>
                </a:moveTo>
                <a:lnTo>
                  <a:pt x="3904488" y="2913888"/>
                </a:lnTo>
                <a:lnTo>
                  <a:pt x="3904488" y="9144"/>
                </a:lnTo>
                <a:lnTo>
                  <a:pt x="9144" y="9144"/>
                </a:lnTo>
                <a:lnTo>
                  <a:pt x="9144" y="2913888"/>
                </a:lnTo>
              </a:path>
            </a:pathLst>
          </a:custGeom>
          <a:solidFill>
            <a:srgbClr val="000000">
              <a:alpha val="0"/>
            </a:srgbClr>
          </a:solidFill>
          <a:ln w="12700">
            <a:solidFill>
              <a:srgbClr val="ff9900">
                <a:alpha val="10000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Freeform 3"/>
          <p:cNvSpPr/>
          <p:nvPr/>
        </p:nvSpPr>
        <p:spPr>
          <a:xfrm>
            <a:off x="5785103" y="1548891"/>
            <a:ext cx="3922776" cy="2819400"/>
          </a:xfrm>
          <a:custGeom>
            <a:avLst/>
            <a:gdLst>
              <a:gd name="connsiteX0" fmla="*/ 9144 w 3922776"/>
              <a:gd name="connsiteY0" fmla="*/ 2810255 h 2819400"/>
              <a:gd name="connsiteX1" fmla="*/ 3913632 w 3922776"/>
              <a:gd name="connsiteY1" fmla="*/ 2810255 h 2819400"/>
              <a:gd name="connsiteX2" fmla="*/ 3913632 w 3922776"/>
              <a:gd name="connsiteY2" fmla="*/ 9144 h 2819400"/>
              <a:gd name="connsiteX3" fmla="*/ 9144 w 3922776"/>
              <a:gd name="connsiteY3" fmla="*/ 9144 h 2819400"/>
              <a:gd name="connsiteX4" fmla="*/ 9144 w 3922776"/>
              <a:gd name="connsiteY4" fmla="*/ 2810255 h 28194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3922776" h="2819400">
                <a:moveTo>
                  <a:pt x="9144" y="2810255"/>
                </a:moveTo>
                <a:lnTo>
                  <a:pt x="3913632" y="2810255"/>
                </a:lnTo>
                <a:lnTo>
                  <a:pt x="3913632" y="9144"/>
                </a:lnTo>
                <a:lnTo>
                  <a:pt x="9144" y="9144"/>
                </a:lnTo>
                <a:lnTo>
                  <a:pt x="9144" y="2810255"/>
                </a:lnTo>
              </a:path>
            </a:pathLst>
          </a:custGeom>
          <a:solidFill>
            <a:srgbClr val="000000">
              <a:alpha val="0"/>
            </a:srgbClr>
          </a:solidFill>
          <a:ln w="12700">
            <a:solidFill>
              <a:srgbClr val="ff9900">
                <a:alpha val="10000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Freeform 3"/>
          <p:cNvSpPr/>
          <p:nvPr/>
        </p:nvSpPr>
        <p:spPr>
          <a:xfrm>
            <a:off x="4050791" y="6273291"/>
            <a:ext cx="3557015" cy="932688"/>
          </a:xfrm>
          <a:custGeom>
            <a:avLst/>
            <a:gdLst>
              <a:gd name="connsiteX0" fmla="*/ 0 w 3557015"/>
              <a:gd name="connsiteY0" fmla="*/ 932688 h 932688"/>
              <a:gd name="connsiteX1" fmla="*/ 3557015 w 3557015"/>
              <a:gd name="connsiteY1" fmla="*/ 932688 h 932688"/>
              <a:gd name="connsiteX2" fmla="*/ 3557015 w 3557015"/>
              <a:gd name="connsiteY2" fmla="*/ 0 h 932688"/>
              <a:gd name="connsiteX3" fmla="*/ 0 w 3557015"/>
              <a:gd name="connsiteY3" fmla="*/ 0 h 932688"/>
              <a:gd name="connsiteX4" fmla="*/ 0 w 3557015"/>
              <a:gd name="connsiteY4" fmla="*/ 932688 h 932688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3557015" h="932688">
                <a:moveTo>
                  <a:pt x="0" y="932688"/>
                </a:moveTo>
                <a:lnTo>
                  <a:pt x="3557015" y="932688"/>
                </a:lnTo>
                <a:lnTo>
                  <a:pt x="3557015" y="0"/>
                </a:lnTo>
                <a:lnTo>
                  <a:pt x="0" y="0"/>
                </a:lnTo>
                <a:lnTo>
                  <a:pt x="0" y="932688"/>
                </a:lnTo>
              </a:path>
            </a:pathLst>
          </a:custGeom>
          <a:solidFill>
            <a:srgbClr val="0000ff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027" name="Picture 3" descr="">
					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62000" y="1193800"/>
            <a:ext cx="8940800" cy="6019800"/>
          </a:xfrm>
          <a:prstGeom prst="rect">
            <a:avLst/>
          </a:prstGeom>
          <a:noFill/>
        </p:spPr>
      </p:pic>
      <p:sp>
        <p:nvSpPr>
          <p:cNvPr id="2" name="TextBox 1"/>
          <p:cNvSpPr txBox="1"/>
          <p:nvPr/>
        </p:nvSpPr>
        <p:spPr>
          <a:xfrm rot="0">
            <a:off x="4140200" y="6845300"/>
            <a:ext cx="3289300" cy="2794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2200"/>
              </a:lnSpc>
              <a:tabLst>
							</a:tabLst>
            </a:pPr>
            <a:r>
              <a:rPr lang="en-US" altLang="zh-CN" sz="1992" b="1" dirty="0" smtClean="0">
                <a:solidFill>
                  <a:srgbClr val="66ff33"/>
                </a:solidFill>
                <a:latin typeface="Arial Narrow" pitchFamily="18" charset="0"/>
                <a:cs typeface="Arial Narrow" pitchFamily="18" charset="0"/>
              </a:rPr>
              <a:t>Invased</a:t>
            </a:r>
            <a:r>
              <a:rPr lang="en-US" altLang="zh-CN" sz="199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992" b="1" dirty="0" smtClean="0">
                <a:solidFill>
                  <a:srgbClr val="66ff33"/>
                </a:solidFill>
                <a:latin typeface="Arial Narrow" pitchFamily="18" charset="0"/>
                <a:cs typeface="Arial Narrow" pitchFamily="18" charset="0"/>
              </a:rPr>
              <a:t>myometrial</a:t>
            </a:r>
            <a:r>
              <a:rPr lang="en-US" altLang="zh-CN" sz="199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992" b="1" dirty="0" smtClean="0">
                <a:solidFill>
                  <a:srgbClr val="66ff33"/>
                </a:solidFill>
                <a:latin typeface="Arial Narrow" pitchFamily="18" charset="0"/>
                <a:cs typeface="Arial Narrow" pitchFamily="18" charset="0"/>
              </a:rPr>
              <a:t>more</a:t>
            </a:r>
            <a:r>
              <a:rPr lang="en-US" altLang="zh-CN" sz="199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992" b="1" dirty="0" smtClean="0">
                <a:solidFill>
                  <a:srgbClr val="66ff33"/>
                </a:solidFill>
                <a:latin typeface="Arial Narrow" pitchFamily="18" charset="0"/>
                <a:cs typeface="Arial Narrow" pitchFamily="18" charset="0"/>
              </a:rPr>
              <a:t>than1/2</a:t>
            </a:r>
          </a:p>
        </p:txBody>
      </p:sp>
      <p:sp>
        <p:nvSpPr>
          <p:cNvPr id="2" name="TextBox 1"/>
          <p:cNvSpPr txBox="1"/>
          <p:nvPr/>
        </p:nvSpPr>
        <p:spPr>
          <a:xfrm rot="0">
            <a:off x="863600" y="5880100"/>
            <a:ext cx="1003300" cy="10668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2100"/>
              </a:lnSpc>
              <a:tabLst>
                <a:tab pos="304800" algn="l"/>
              </a:tabLst>
            </a:pPr>
            <a:r>
              <a:rPr lang="en-US" altLang="zh-CN" sz="24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T2WI</a:t>
            </a:r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2200"/>
              </a:lnSpc>
              <a:tabLst>
                <a:tab pos="304800" algn="l"/>
              </a:tabLst>
            </a:pPr>
            <a:r>
              <a:rPr lang="en-US" altLang="zh-CN" dirty="0" smtClean="0"/>
              <a:t>	</a:t>
            </a:r>
            <a:r>
              <a:rPr lang="en-US" altLang="zh-CN" sz="1392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2009-8-7</a:t>
            </a:r>
          </a:p>
        </p:txBody>
      </p:sp>
      <p:sp>
        <p:nvSpPr>
          <p:cNvPr id="2" name="TextBox 1"/>
          <p:cNvSpPr txBox="1"/>
          <p:nvPr/>
        </p:nvSpPr>
        <p:spPr>
          <a:xfrm rot="0">
            <a:off x="8788400" y="6146800"/>
            <a:ext cx="800100" cy="8001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2100"/>
              </a:lnSpc>
              <a:tabLst>
                <a:tab pos="609600" algn="l"/>
              </a:tabLst>
            </a:pPr>
            <a:r>
              <a:rPr lang="en-US" altLang="zh-CN" sz="24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T1WI</a:t>
            </a:r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2100"/>
              </a:lnSpc>
              <a:tabLst>
                <a:tab pos="609600" algn="l"/>
              </a:tabLst>
            </a:pPr>
            <a:r>
              <a:rPr lang="en-US" altLang="zh-CN" dirty="0" smtClean="0"/>
              <a:t>	</a:t>
            </a:r>
            <a:r>
              <a:rPr lang="en-US" altLang="zh-CN" sz="1392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32</a:t>
            </a:r>
          </a:p>
        </p:txBody>
      </p:sp>
      <p:sp>
        <p:nvSpPr>
          <p:cNvPr id="2" name="TextBox 1"/>
          <p:cNvSpPr txBox="1"/>
          <p:nvPr/>
        </p:nvSpPr>
        <p:spPr>
          <a:xfrm rot="0">
            <a:off x="2146300" y="571500"/>
            <a:ext cx="7302500" cy="33401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3400"/>
              </a:lnSpc>
              <a:tabLst>
                <a:tab pos="1244600" algn="l"/>
                <a:tab pos="6032500" algn="l"/>
              </a:tabLst>
            </a:pPr>
            <a:r>
              <a:rPr lang="en-US" altLang="zh-CN" dirty="0" smtClean="0"/>
              <a:t>	</a:t>
            </a:r>
            <a:r>
              <a:rPr lang="en-US" altLang="zh-CN" sz="3192" b="1" dirty="0" smtClean="0">
                <a:solidFill>
                  <a:srgbClr val="ff9900"/>
                </a:solidFill>
                <a:latin typeface="Times New Roman" pitchFamily="18" charset="0"/>
                <a:cs typeface="Times New Roman" pitchFamily="18" charset="0"/>
              </a:rPr>
              <a:t>子宫内膜癌</a:t>
            </a:r>
            <a:r>
              <a:rPr lang="en-US" altLang="zh-CN" sz="3192" b="1" dirty="0" smtClean="0">
                <a:solidFill>
                  <a:srgbClr val="ff9900"/>
                </a:solidFill>
                <a:latin typeface="Times New Roman" pitchFamily="18" charset="0"/>
                <a:cs typeface="Times New Roman" pitchFamily="18" charset="0"/>
              </a:rPr>
              <a:t>Ic</a:t>
            </a:r>
            <a:r>
              <a:rPr lang="en-US" altLang="zh-CN" sz="3192" b="1" dirty="0" smtClean="0">
                <a:solidFill>
                  <a:srgbClr val="ff9900"/>
                </a:solidFill>
                <a:latin typeface="Times New Roman" pitchFamily="18" charset="0"/>
                <a:cs typeface="Times New Roman" pitchFamily="18" charset="0"/>
              </a:rPr>
              <a:t>期</a:t>
            </a:r>
            <a:r>
              <a:rPr lang="en-US" altLang="zh-CN" sz="3192" dirty="0" smtClean="0"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en-US" altLang="zh-CN" sz="3192" b="1" dirty="0" smtClean="0">
                <a:solidFill>
                  <a:srgbClr val="ff9900"/>
                </a:solidFill>
                <a:latin typeface="Times New Roman" pitchFamily="18" charset="0"/>
                <a:cs typeface="Times New Roman" pitchFamily="18" charset="0"/>
              </a:rPr>
              <a:t>40</a:t>
            </a:r>
            <a:r>
              <a:rPr lang="en-US" altLang="zh-CN" sz="3192" b="1" dirty="0" smtClean="0">
                <a:solidFill>
                  <a:srgbClr val="ff9900"/>
                </a:solidFill>
                <a:latin typeface="Times New Roman" pitchFamily="18" charset="0"/>
                <a:cs typeface="Times New Roman" pitchFamily="18" charset="0"/>
              </a:rPr>
              <a:t>岁</a:t>
            </a:r>
          </a:p>
          <a:p>
            <a:pPr>
              <a:lnSpc>
                <a:spcPts val="2800"/>
              </a:lnSpc>
              <a:tabLst>
                <a:tab pos="1244600" algn="l"/>
                <a:tab pos="6032500" algn="l"/>
              </a:tabLst>
            </a:pPr>
            <a:r>
              <a:rPr lang="en-US" altLang="zh-CN" sz="2400" dirty="0" smtClean="0">
                <a:solidFill>
                  <a:srgbClr val="66ff33"/>
                </a:solidFill>
                <a:latin typeface="Arial Narrow" pitchFamily="18" charset="0"/>
                <a:cs typeface="Arial Narrow" pitchFamily="18" charset="0"/>
              </a:rPr>
              <a:t>--Stage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66ff33"/>
                </a:solidFill>
                <a:latin typeface="Arial Narrow" pitchFamily="18" charset="0"/>
                <a:cs typeface="Arial Narrow" pitchFamily="18" charset="0"/>
              </a:rPr>
              <a:t>Ic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66ff33"/>
                </a:solidFill>
                <a:latin typeface="Arial Narrow" pitchFamily="18" charset="0"/>
                <a:cs typeface="Arial Narrow" pitchFamily="18" charset="0"/>
              </a:rPr>
              <a:t>endometrial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66ff33"/>
                </a:solidFill>
                <a:latin typeface="Arial Narrow" pitchFamily="18" charset="0"/>
                <a:cs typeface="Arial Narrow" pitchFamily="18" charset="0"/>
              </a:rPr>
              <a:t>carcinoma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66ff33"/>
                </a:solidFill>
                <a:latin typeface="Arial Narrow" pitchFamily="18" charset="0"/>
                <a:cs typeface="Arial Narrow" pitchFamily="18" charset="0"/>
              </a:rPr>
              <a:t>in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66ff33"/>
                </a:solidFill>
                <a:latin typeface="Arial Narrow" pitchFamily="18" charset="0"/>
                <a:cs typeface="Arial Narrow" pitchFamily="18" charset="0"/>
              </a:rPr>
              <a:t>a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66ff33"/>
                </a:solidFill>
                <a:latin typeface="Arial Narrow" pitchFamily="18" charset="0"/>
                <a:cs typeface="Arial Narrow" pitchFamily="18" charset="0"/>
              </a:rPr>
              <a:t>40-year-old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66ff33"/>
                </a:solidFill>
                <a:latin typeface="Arial Narrow" pitchFamily="18" charset="0"/>
                <a:cs typeface="Arial Narrow" pitchFamily="18" charset="0"/>
              </a:rPr>
              <a:t>woman</a:t>
            </a:r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3000"/>
              </a:lnSpc>
              <a:tabLst>
                <a:tab pos="1244600" algn="l"/>
                <a:tab pos="6032500" algn="l"/>
              </a:tabLst>
            </a:pPr>
            <a:r>
              <a:rPr lang="en-US" altLang="zh-CN" dirty="0" smtClean="0"/>
              <a:t>		</a:t>
            </a:r>
            <a:r>
              <a:rPr lang="en-US" altLang="zh-CN" sz="24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CE: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T1WI</a:t>
            </a:r>
          </a:p>
        </p:txBody>
      </p:sp>
      <p:sp>
        <p:nvSpPr>
          <p:cNvPr id="2" name="TextBox 1"/>
          <p:cNvSpPr txBox="1"/>
          <p:nvPr/>
        </p:nvSpPr>
        <p:spPr>
          <a:xfrm rot="0">
            <a:off x="3340100" y="5956300"/>
            <a:ext cx="3594100" cy="11049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2100"/>
              </a:lnSpc>
              <a:tabLst>
                <a:tab pos="800100" algn="l"/>
                <a:tab pos="1308100" algn="l"/>
                <a:tab pos="2133600" algn="l"/>
              </a:tabLst>
            </a:pPr>
            <a:r>
              <a:rPr lang="en-US" altLang="zh-CN" sz="24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CE: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T1WI</a:t>
            </a:r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2800"/>
              </a:lnSpc>
              <a:tabLst>
                <a:tab pos="800100" algn="l"/>
                <a:tab pos="1308100" algn="l"/>
                <a:tab pos="2133600" algn="l"/>
              </a:tabLst>
            </a:pPr>
            <a:r>
              <a:rPr lang="en-US" altLang="zh-CN" dirty="0" smtClean="0"/>
              <a:t>	</a:t>
            </a:r>
            <a:r>
              <a:rPr lang="en-US" altLang="zh-CN" sz="2400" b="1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肌层受侵大于</a:t>
            </a:r>
            <a:r>
              <a:rPr lang="en-US" altLang="zh-CN" sz="2400" b="1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1/2</a:t>
            </a:r>
          </a:p>
          <a:p>
            <a:pPr>
              <a:lnSpc>
                <a:spcPts val="900"/>
              </a:lnSpc>
              <a:tabLst>
                <a:tab pos="800100" algn="l"/>
                <a:tab pos="1308100" algn="l"/>
                <a:tab pos="2133600" algn="l"/>
              </a:tabLst>
            </a:pPr>
            <a:r>
              <a:rPr lang="en-US" altLang="zh-CN" dirty="0" smtClean="0"/>
              <a:t>		</a:t>
            </a:r>
            <a:r>
              <a:rPr lang="en-US" altLang="zh-CN" sz="1392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Liaoning</a:t>
            </a:r>
            <a:r>
              <a:rPr lang="en-US" altLang="zh-CN" sz="139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392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Cancer</a:t>
            </a:r>
            <a:r>
              <a:rPr lang="en-US" altLang="zh-CN" sz="139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392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Institute</a:t>
            </a:r>
            <a:r>
              <a:rPr lang="en-US" altLang="zh-CN" sz="139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392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and</a:t>
            </a:r>
          </a:p>
          <a:p>
            <a:pPr>
              <a:lnSpc>
                <a:spcPts val="1600"/>
              </a:lnSpc>
              <a:tabLst>
                <a:tab pos="800100" algn="l"/>
                <a:tab pos="1308100" algn="l"/>
                <a:tab pos="2133600" algn="l"/>
              </a:tabLst>
            </a:pPr>
            <a:r>
              <a:rPr lang="en-US" altLang="zh-CN" dirty="0" smtClean="0"/>
              <a:t>			</a:t>
            </a:r>
            <a:r>
              <a:rPr lang="en-US" altLang="zh-CN" sz="1392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Hospital</a:t>
            </a: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/>
          <p:nvPr/>
        </p:nvSpPr>
        <p:spPr>
          <a:xfrm>
            <a:off x="774191" y="347979"/>
            <a:ext cx="9144000" cy="6858000"/>
          </a:xfrm>
          <a:custGeom>
            <a:avLst/>
            <a:gdLst>
              <a:gd name="connsiteX0" fmla="*/ 0 w 9144000"/>
              <a:gd name="connsiteY0" fmla="*/ 6858000 h 6858000"/>
              <a:gd name="connsiteX1" fmla="*/ 9144000 w 9144000"/>
              <a:gd name="connsiteY1" fmla="*/ 6858000 h 6858000"/>
              <a:gd name="connsiteX2" fmla="*/ 9144000 w 9144000"/>
              <a:gd name="connsiteY2" fmla="*/ 0 h 6858000"/>
              <a:gd name="connsiteX3" fmla="*/ 0 w 9144000"/>
              <a:gd name="connsiteY3" fmla="*/ 0 h 6858000"/>
              <a:gd name="connsiteX4" fmla="*/ 0 w 9144000"/>
              <a:gd name="connsiteY4" fmla="*/ 6858000 h 68580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9144000" h="6858000">
                <a:moveTo>
                  <a:pt x="0" y="6858000"/>
                </a:moveTo>
                <a:lnTo>
                  <a:pt x="9144000" y="6858000"/>
                </a:lnTo>
                <a:lnTo>
                  <a:pt x="9144000" y="0"/>
                </a:lnTo>
                <a:lnTo>
                  <a:pt x="0" y="0"/>
                </a:lnTo>
                <a:lnTo>
                  <a:pt x="0" y="6858000"/>
                </a:lnTo>
              </a:path>
            </a:pathLst>
          </a:custGeom>
          <a:solidFill>
            <a:srgbClr val="000000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Freeform 3"/>
          <p:cNvSpPr/>
          <p:nvPr/>
        </p:nvSpPr>
        <p:spPr>
          <a:xfrm>
            <a:off x="1301241" y="1603502"/>
            <a:ext cx="3844036" cy="3844035"/>
          </a:xfrm>
          <a:custGeom>
            <a:avLst/>
            <a:gdLst>
              <a:gd name="connsiteX0" fmla="*/ 6350 w 3844036"/>
              <a:gd name="connsiteY0" fmla="*/ 3837686 h 3844035"/>
              <a:gd name="connsiteX1" fmla="*/ 3837686 w 3844036"/>
              <a:gd name="connsiteY1" fmla="*/ 3837686 h 3844035"/>
              <a:gd name="connsiteX2" fmla="*/ 3837686 w 3844036"/>
              <a:gd name="connsiteY2" fmla="*/ 6350 h 3844035"/>
              <a:gd name="connsiteX3" fmla="*/ 6350 w 3844036"/>
              <a:gd name="connsiteY3" fmla="*/ 6350 h 3844035"/>
              <a:gd name="connsiteX4" fmla="*/ 6350 w 3844036"/>
              <a:gd name="connsiteY4" fmla="*/ 3837686 h 3844035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3844036" h="3844035">
                <a:moveTo>
                  <a:pt x="6350" y="3837686"/>
                </a:moveTo>
                <a:lnTo>
                  <a:pt x="3837686" y="3837686"/>
                </a:lnTo>
                <a:lnTo>
                  <a:pt x="3837686" y="6350"/>
                </a:lnTo>
                <a:lnTo>
                  <a:pt x="6350" y="6350"/>
                </a:lnTo>
                <a:lnTo>
                  <a:pt x="6350" y="3837686"/>
                </a:lnTo>
              </a:path>
            </a:pathLst>
          </a:custGeom>
          <a:solidFill>
            <a:srgbClr val="000000">
              <a:alpha val="0"/>
            </a:srgbClr>
          </a:solidFill>
          <a:ln w="12700">
            <a:solidFill>
              <a:srgbClr val="ff9900">
                <a:alpha val="10000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Freeform 3"/>
          <p:cNvSpPr/>
          <p:nvPr/>
        </p:nvSpPr>
        <p:spPr>
          <a:xfrm>
            <a:off x="5333746" y="1606550"/>
            <a:ext cx="3840988" cy="3840988"/>
          </a:xfrm>
          <a:custGeom>
            <a:avLst/>
            <a:gdLst>
              <a:gd name="connsiteX0" fmla="*/ 6350 w 3840988"/>
              <a:gd name="connsiteY0" fmla="*/ 3834638 h 3840988"/>
              <a:gd name="connsiteX1" fmla="*/ 3834637 w 3840988"/>
              <a:gd name="connsiteY1" fmla="*/ 3834638 h 3840988"/>
              <a:gd name="connsiteX2" fmla="*/ 3834637 w 3840988"/>
              <a:gd name="connsiteY2" fmla="*/ 6350 h 3840988"/>
              <a:gd name="connsiteX3" fmla="*/ 6350 w 3840988"/>
              <a:gd name="connsiteY3" fmla="*/ 6350 h 3840988"/>
              <a:gd name="connsiteX4" fmla="*/ 6350 w 3840988"/>
              <a:gd name="connsiteY4" fmla="*/ 3834638 h 3840988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3840988" h="3840988">
                <a:moveTo>
                  <a:pt x="6350" y="3834638"/>
                </a:moveTo>
                <a:lnTo>
                  <a:pt x="3834637" y="3834638"/>
                </a:lnTo>
                <a:lnTo>
                  <a:pt x="3834637" y="6350"/>
                </a:lnTo>
                <a:lnTo>
                  <a:pt x="6350" y="6350"/>
                </a:lnTo>
                <a:lnTo>
                  <a:pt x="6350" y="3834638"/>
                </a:lnTo>
              </a:path>
            </a:pathLst>
          </a:custGeom>
          <a:solidFill>
            <a:srgbClr val="000000">
              <a:alpha val="0"/>
            </a:srgbClr>
          </a:solidFill>
          <a:ln w="12700">
            <a:solidFill>
              <a:srgbClr val="ff9900">
                <a:alpha val="10000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Freeform 3"/>
          <p:cNvSpPr/>
          <p:nvPr/>
        </p:nvSpPr>
        <p:spPr>
          <a:xfrm>
            <a:off x="5705855" y="5215635"/>
            <a:ext cx="3959352" cy="935735"/>
          </a:xfrm>
          <a:custGeom>
            <a:avLst/>
            <a:gdLst>
              <a:gd name="connsiteX0" fmla="*/ 0 w 3959352"/>
              <a:gd name="connsiteY0" fmla="*/ 935735 h 935735"/>
              <a:gd name="connsiteX1" fmla="*/ 3959351 w 3959352"/>
              <a:gd name="connsiteY1" fmla="*/ 935735 h 935735"/>
              <a:gd name="connsiteX2" fmla="*/ 3959351 w 3959352"/>
              <a:gd name="connsiteY2" fmla="*/ 0 h 935735"/>
              <a:gd name="connsiteX3" fmla="*/ 0 w 3959352"/>
              <a:gd name="connsiteY3" fmla="*/ 0 h 935735"/>
              <a:gd name="connsiteX4" fmla="*/ 0 w 3959352"/>
              <a:gd name="connsiteY4" fmla="*/ 935735 h 935735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3959352" h="935735">
                <a:moveTo>
                  <a:pt x="0" y="935735"/>
                </a:moveTo>
                <a:lnTo>
                  <a:pt x="3959351" y="935735"/>
                </a:lnTo>
                <a:lnTo>
                  <a:pt x="3959351" y="0"/>
                </a:lnTo>
                <a:lnTo>
                  <a:pt x="0" y="0"/>
                </a:lnTo>
                <a:lnTo>
                  <a:pt x="0" y="935735"/>
                </a:lnTo>
              </a:path>
            </a:pathLst>
          </a:custGeom>
          <a:solidFill>
            <a:srgbClr val="0000ff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027" name="Picture 3" descr="">
					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62000" y="1193800"/>
            <a:ext cx="4381500" cy="6019800"/>
          </a:xfrm>
          <a:prstGeom prst="rect">
            <a:avLst/>
          </a:prstGeom>
          <a:noFill/>
        </p:spPr>
      </p:pic>
      <p:pic>
        <p:nvPicPr>
          <p:cNvPr id="1027" name="Picture 3" descr="">
					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334000" y="1600200"/>
            <a:ext cx="3835400" cy="3848100"/>
          </a:xfrm>
          <a:prstGeom prst="rect">
            <a:avLst/>
          </a:prstGeom>
          <a:noFill/>
        </p:spPr>
      </p:pic>
      <p:pic>
        <p:nvPicPr>
          <p:cNvPr id="1027" name="Picture 3" descr="">
					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724900" y="6438900"/>
            <a:ext cx="1104900" cy="673100"/>
          </a:xfrm>
          <a:prstGeom prst="rect">
            <a:avLst/>
          </a:prstGeom>
          <a:noFill/>
        </p:spPr>
      </p:pic>
      <p:sp>
        <p:nvSpPr>
          <p:cNvPr id="2" name="TextBox 1"/>
          <p:cNvSpPr txBox="1"/>
          <p:nvPr/>
        </p:nvSpPr>
        <p:spPr>
          <a:xfrm rot="0">
            <a:off x="4648200" y="6667500"/>
            <a:ext cx="2298700" cy="3683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1200"/>
              </a:lnSpc>
              <a:tabLst>
                <a:tab pos="825500" algn="l"/>
              </a:tabLst>
            </a:pPr>
            <a:r>
              <a:rPr lang="en-US" altLang="zh-CN" sz="1392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Liaoning</a:t>
            </a:r>
            <a:r>
              <a:rPr lang="en-US" altLang="zh-CN" sz="139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392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Cancer</a:t>
            </a:r>
            <a:r>
              <a:rPr lang="en-US" altLang="zh-CN" sz="139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392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Institute</a:t>
            </a:r>
            <a:r>
              <a:rPr lang="en-US" altLang="zh-CN" sz="139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392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and</a:t>
            </a:r>
          </a:p>
          <a:p>
            <a:pPr>
              <a:lnSpc>
                <a:spcPts val="1600"/>
              </a:lnSpc>
              <a:tabLst>
                <a:tab pos="825500" algn="l"/>
              </a:tabLst>
            </a:pPr>
            <a:r>
              <a:rPr lang="en-US" altLang="zh-CN" dirty="0" smtClean="0"/>
              <a:t>	</a:t>
            </a:r>
            <a:r>
              <a:rPr lang="en-US" altLang="zh-CN" sz="1392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Hospital</a:t>
            </a:r>
          </a:p>
        </p:txBody>
      </p:sp>
      <p:sp>
        <p:nvSpPr>
          <p:cNvPr id="2" name="TextBox 1"/>
          <p:cNvSpPr txBox="1"/>
          <p:nvPr/>
        </p:nvSpPr>
        <p:spPr>
          <a:xfrm rot="0">
            <a:off x="9398000" y="6756400"/>
            <a:ext cx="190500" cy="1524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1200"/>
              </a:lnSpc>
              <a:tabLst>
							</a:tabLst>
            </a:pPr>
            <a:r>
              <a:rPr lang="en-US" altLang="zh-CN" sz="1392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33</a:t>
            </a:r>
          </a:p>
        </p:txBody>
      </p:sp>
      <p:sp>
        <p:nvSpPr>
          <p:cNvPr id="2" name="TextBox 1"/>
          <p:cNvSpPr txBox="1"/>
          <p:nvPr/>
        </p:nvSpPr>
        <p:spPr>
          <a:xfrm rot="0">
            <a:off x="927100" y="6769100"/>
            <a:ext cx="2260600" cy="3683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1200"/>
              </a:lnSpc>
              <a:tabLst>
                <a:tab pos="241300" algn="l"/>
              </a:tabLst>
            </a:pPr>
            <a:r>
              <a:rPr lang="en-US" altLang="zh-CN" dirty="0" smtClean="0"/>
              <a:t>	</a:t>
            </a:r>
            <a:r>
              <a:rPr lang="en-US" altLang="zh-CN" sz="1392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2009-8-7</a:t>
            </a:r>
          </a:p>
          <a:p>
            <a:pPr>
              <a:lnSpc>
                <a:spcPts val="1700"/>
              </a:lnSpc>
              <a:tabLst>
                <a:tab pos="241300" algn="l"/>
              </a:tabLst>
            </a:pPr>
            <a:r>
              <a:rPr lang="en-US" altLang="zh-CN" sz="696" dirty="0" smtClean="0">
                <a:solidFill>
                  <a:srgbClr val="0066cc"/>
                </a:solidFill>
                <a:latin typeface="Times New Roman" pitchFamily="18" charset="0"/>
                <a:cs typeface="Times New Roman" pitchFamily="18" charset="0"/>
              </a:rPr>
              <a:t>Copyright</a:t>
            </a:r>
            <a:r>
              <a:rPr lang="en-US" altLang="zh-CN" sz="69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696" dirty="0" smtClean="0">
                <a:solidFill>
                  <a:srgbClr val="0066cc"/>
                </a:solidFill>
                <a:latin typeface="Times New Roman" pitchFamily="18" charset="0"/>
                <a:cs typeface="Times New Roman" pitchFamily="18" charset="0"/>
              </a:rPr>
              <a:t>©</a:t>
            </a:r>
            <a:r>
              <a:rPr lang="en-US" altLang="zh-CN" sz="69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696" dirty="0" smtClean="0">
                <a:solidFill>
                  <a:srgbClr val="0066cc"/>
                </a:solidFill>
                <a:latin typeface="Times New Roman" pitchFamily="18" charset="0"/>
                <a:cs typeface="Times New Roman" pitchFamily="18" charset="0"/>
              </a:rPr>
              <a:t>2007</a:t>
            </a:r>
            <a:r>
              <a:rPr lang="en-US" altLang="zh-CN" sz="69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696" dirty="0" smtClean="0">
                <a:solidFill>
                  <a:srgbClr val="0066cc"/>
                </a:solidFill>
                <a:latin typeface="Times New Roman" pitchFamily="18" charset="0"/>
                <a:cs typeface="Times New Roman" pitchFamily="18" charset="0"/>
              </a:rPr>
              <a:t>by</a:t>
            </a:r>
            <a:r>
              <a:rPr lang="en-US" altLang="zh-CN" sz="69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696" dirty="0" smtClean="0">
                <a:solidFill>
                  <a:srgbClr val="0066cc"/>
                </a:solidFill>
                <a:latin typeface="Times New Roman" pitchFamily="18" charset="0"/>
                <a:cs typeface="Times New Roman" pitchFamily="18" charset="0"/>
              </a:rPr>
              <a:t>the</a:t>
            </a:r>
            <a:r>
              <a:rPr lang="en-US" altLang="zh-CN" sz="69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696" dirty="0" smtClean="0">
                <a:solidFill>
                  <a:srgbClr val="0066cc"/>
                </a:solidFill>
                <a:latin typeface="Times New Roman" pitchFamily="18" charset="0"/>
                <a:cs typeface="Times New Roman" pitchFamily="18" charset="0"/>
              </a:rPr>
              <a:t>American</a:t>
            </a:r>
            <a:r>
              <a:rPr lang="en-US" altLang="zh-CN" sz="69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696" dirty="0" smtClean="0">
                <a:solidFill>
                  <a:srgbClr val="0066cc"/>
                </a:solidFill>
                <a:latin typeface="Times New Roman" pitchFamily="18" charset="0"/>
                <a:cs typeface="Times New Roman" pitchFamily="18" charset="0"/>
              </a:rPr>
              <a:t>Roentgen</a:t>
            </a:r>
            <a:r>
              <a:rPr lang="en-US" altLang="zh-CN" sz="69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696" dirty="0" smtClean="0">
                <a:solidFill>
                  <a:srgbClr val="0066cc"/>
                </a:solidFill>
                <a:latin typeface="Times New Roman" pitchFamily="18" charset="0"/>
                <a:cs typeface="Times New Roman" pitchFamily="18" charset="0"/>
              </a:rPr>
              <a:t>Ray</a:t>
            </a:r>
            <a:r>
              <a:rPr lang="en-US" altLang="zh-CN" sz="69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696" dirty="0" smtClean="0">
                <a:solidFill>
                  <a:srgbClr val="0066cc"/>
                </a:solidFill>
                <a:latin typeface="Times New Roman" pitchFamily="18" charset="0"/>
                <a:cs typeface="Times New Roman" pitchFamily="18" charset="0"/>
              </a:rPr>
              <a:t>Society</a:t>
            </a:r>
          </a:p>
        </p:txBody>
      </p:sp>
      <p:sp>
        <p:nvSpPr>
          <p:cNvPr id="2" name="TextBox 1"/>
          <p:cNvSpPr txBox="1"/>
          <p:nvPr/>
        </p:nvSpPr>
        <p:spPr>
          <a:xfrm rot="0">
            <a:off x="2019300" y="482600"/>
            <a:ext cx="6629400" cy="7874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3400"/>
              </a:lnSpc>
              <a:tabLst>
                <a:tab pos="1282700" algn="l"/>
              </a:tabLst>
            </a:pPr>
            <a:r>
              <a:rPr lang="en-US" altLang="zh-CN" dirty="0" smtClean="0"/>
              <a:t>	</a:t>
            </a:r>
            <a:r>
              <a:rPr lang="en-US" altLang="zh-CN" sz="3192" b="1" dirty="0" smtClean="0">
                <a:solidFill>
                  <a:srgbClr val="ff9900"/>
                </a:solidFill>
                <a:latin typeface="Times New Roman" pitchFamily="18" charset="0"/>
                <a:cs typeface="Times New Roman" pitchFamily="18" charset="0"/>
              </a:rPr>
              <a:t>子宫内膜癌</a:t>
            </a:r>
            <a:r>
              <a:rPr lang="en-US" altLang="zh-CN" sz="3192" b="1" dirty="0" smtClean="0">
                <a:solidFill>
                  <a:srgbClr val="ff9900"/>
                </a:solidFill>
                <a:latin typeface="Times New Roman" pitchFamily="18" charset="0"/>
                <a:cs typeface="Times New Roman" pitchFamily="18" charset="0"/>
              </a:rPr>
              <a:t>IIa</a:t>
            </a:r>
            <a:r>
              <a:rPr lang="en-US" altLang="zh-CN" sz="3192" b="1" dirty="0" smtClean="0">
                <a:solidFill>
                  <a:srgbClr val="ff9900"/>
                </a:solidFill>
                <a:latin typeface="Times New Roman" pitchFamily="18" charset="0"/>
                <a:cs typeface="Times New Roman" pitchFamily="18" charset="0"/>
              </a:rPr>
              <a:t>期</a:t>
            </a:r>
            <a:r>
              <a:rPr lang="en-US" altLang="zh-CN" sz="3192" dirty="0" smtClean="0"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en-US" altLang="zh-CN" sz="3192" b="1" dirty="0" smtClean="0">
                <a:solidFill>
                  <a:srgbClr val="ff9900"/>
                </a:solidFill>
                <a:latin typeface="Times New Roman" pitchFamily="18" charset="0"/>
                <a:cs typeface="Times New Roman" pitchFamily="18" charset="0"/>
              </a:rPr>
              <a:t>78</a:t>
            </a:r>
            <a:r>
              <a:rPr lang="en-US" altLang="zh-CN" sz="3192" b="1" dirty="0" smtClean="0">
                <a:solidFill>
                  <a:srgbClr val="ff9900"/>
                </a:solidFill>
                <a:latin typeface="Times New Roman" pitchFamily="18" charset="0"/>
                <a:cs typeface="Times New Roman" pitchFamily="18" charset="0"/>
              </a:rPr>
              <a:t>岁</a:t>
            </a:r>
          </a:p>
          <a:p>
            <a:pPr>
              <a:lnSpc>
                <a:spcPts val="2800"/>
              </a:lnSpc>
              <a:tabLst>
                <a:tab pos="1282700" algn="l"/>
              </a:tabLst>
            </a:pPr>
            <a:r>
              <a:rPr lang="en-US" altLang="zh-CN" sz="2400" dirty="0" smtClean="0">
                <a:solidFill>
                  <a:srgbClr val="66ff33"/>
                </a:solidFill>
                <a:latin typeface="Arial Narrow" pitchFamily="18" charset="0"/>
                <a:cs typeface="Arial Narrow" pitchFamily="18" charset="0"/>
              </a:rPr>
              <a:t>----Stage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66ff33"/>
                </a:solidFill>
                <a:latin typeface="Arial Narrow" pitchFamily="18" charset="0"/>
                <a:cs typeface="Arial Narrow" pitchFamily="18" charset="0"/>
              </a:rPr>
              <a:t>IIa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66ff33"/>
                </a:solidFill>
                <a:latin typeface="Arial Narrow" pitchFamily="18" charset="0"/>
                <a:cs typeface="Arial Narrow" pitchFamily="18" charset="0"/>
              </a:rPr>
              <a:t>endometrial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66ff33"/>
                </a:solidFill>
                <a:latin typeface="Arial Narrow" pitchFamily="18" charset="0"/>
                <a:cs typeface="Arial Narrow" pitchFamily="18" charset="0"/>
              </a:rPr>
              <a:t>carcinoma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66ff33"/>
                </a:solidFill>
                <a:latin typeface="Arial Narrow" pitchFamily="18" charset="0"/>
                <a:cs typeface="Arial Narrow" pitchFamily="18" charset="0"/>
              </a:rPr>
              <a:t>in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66ff33"/>
                </a:solidFill>
                <a:latin typeface="Arial Narrow" pitchFamily="18" charset="0"/>
                <a:cs typeface="Arial Narrow" pitchFamily="18" charset="0"/>
              </a:rPr>
              <a:t>a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66ff33"/>
                </a:solidFill>
                <a:latin typeface="Arial Narrow" pitchFamily="18" charset="0"/>
                <a:cs typeface="Arial Narrow" pitchFamily="18" charset="0"/>
              </a:rPr>
              <a:t>78-year-old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66ff33"/>
                </a:solidFill>
                <a:latin typeface="Arial Narrow" pitchFamily="18" charset="0"/>
                <a:cs typeface="Arial Narrow" pitchFamily="18" charset="0"/>
              </a:rPr>
              <a:t>woman</a:t>
            </a:r>
          </a:p>
        </p:txBody>
      </p:sp>
      <p:sp>
        <p:nvSpPr>
          <p:cNvPr id="2" name="TextBox 1"/>
          <p:cNvSpPr txBox="1"/>
          <p:nvPr/>
        </p:nvSpPr>
        <p:spPr>
          <a:xfrm rot="0">
            <a:off x="5791200" y="5334000"/>
            <a:ext cx="1828800" cy="3048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2400"/>
              </a:lnSpc>
              <a:tabLst>
							</a:tabLst>
            </a:pPr>
            <a:r>
              <a:rPr lang="en-US" altLang="zh-CN" sz="2400" b="1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宫颈内膜受侵</a:t>
            </a:r>
          </a:p>
        </p:txBody>
      </p:sp>
      <p:sp>
        <p:nvSpPr>
          <p:cNvPr id="2" name="TextBox 1"/>
          <p:cNvSpPr txBox="1"/>
          <p:nvPr/>
        </p:nvSpPr>
        <p:spPr>
          <a:xfrm rot="0">
            <a:off x="2895600" y="5867400"/>
            <a:ext cx="6591300" cy="6223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1700"/>
              </a:lnSpc>
              <a:tabLst>
                <a:tab pos="2895600" algn="l"/>
              </a:tabLst>
            </a:pPr>
            <a:r>
              <a:rPr lang="en-US" altLang="zh-CN" dirty="0" smtClean="0"/>
              <a:t>	</a:t>
            </a:r>
            <a:r>
              <a:rPr lang="en-US" altLang="zh-CN" sz="1992" b="1" dirty="0" smtClean="0">
                <a:solidFill>
                  <a:srgbClr val="66ff33"/>
                </a:solidFill>
                <a:latin typeface="Times New Roman" pitchFamily="18" charset="0"/>
                <a:cs typeface="Times New Roman" pitchFamily="18" charset="0"/>
              </a:rPr>
              <a:t>Invasion</a:t>
            </a:r>
            <a:r>
              <a:rPr lang="en-US" altLang="zh-CN" sz="199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992" b="1" dirty="0" smtClean="0">
                <a:solidFill>
                  <a:srgbClr val="66ff33"/>
                </a:solidFill>
                <a:latin typeface="Times New Roman" pitchFamily="18" charset="0"/>
                <a:cs typeface="Times New Roman" pitchFamily="18" charset="0"/>
              </a:rPr>
              <a:t>into</a:t>
            </a:r>
            <a:r>
              <a:rPr lang="en-US" altLang="zh-CN" sz="199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992" b="1" dirty="0" smtClean="0">
                <a:solidFill>
                  <a:srgbClr val="66ff33"/>
                </a:solidFill>
                <a:latin typeface="Times New Roman" pitchFamily="18" charset="0"/>
                <a:cs typeface="Times New Roman" pitchFamily="18" charset="0"/>
              </a:rPr>
              <a:t>cervical</a:t>
            </a:r>
            <a:r>
              <a:rPr lang="en-US" altLang="zh-CN" sz="199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992" b="1" dirty="0" smtClean="0">
                <a:solidFill>
                  <a:srgbClr val="66ff33"/>
                </a:solidFill>
                <a:latin typeface="Times New Roman" pitchFamily="18" charset="0"/>
                <a:cs typeface="Times New Roman" pitchFamily="18" charset="0"/>
              </a:rPr>
              <a:t>endometrial</a:t>
            </a:r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100"/>
              </a:lnSpc>
              <a:tabLst>
                <a:tab pos="2895600" algn="l"/>
              </a:tabLst>
            </a:pPr>
            <a:r>
              <a:rPr lang="en-US" altLang="zh-CN" sz="1103" b="1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Sala,</a:t>
            </a:r>
            <a:r>
              <a:rPr lang="en-US" altLang="zh-CN" sz="1103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103" b="1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E.</a:t>
            </a:r>
            <a:r>
              <a:rPr lang="en-US" altLang="zh-CN" sz="1103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103" b="1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et</a:t>
            </a:r>
            <a:r>
              <a:rPr lang="en-US" altLang="zh-CN" sz="1103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103" b="1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al.</a:t>
            </a:r>
            <a:r>
              <a:rPr lang="en-US" altLang="zh-CN" sz="1103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103" b="1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Am.</a:t>
            </a:r>
            <a:r>
              <a:rPr lang="en-US" altLang="zh-CN" sz="1103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103" b="1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J.</a:t>
            </a:r>
            <a:r>
              <a:rPr lang="en-US" altLang="zh-CN" sz="1103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103" b="1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Roentgenol.</a:t>
            </a:r>
            <a:r>
              <a:rPr lang="en-US" altLang="zh-CN" sz="1103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103" b="1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2007;188:1577-1587</a:t>
            </a:r>
          </a:p>
        </p:txBody>
      </p:sp>
      <p:sp>
        <p:nvSpPr>
          <p:cNvPr id="2" name="TextBox 1"/>
          <p:cNvSpPr txBox="1"/>
          <p:nvPr/>
        </p:nvSpPr>
        <p:spPr>
          <a:xfrm rot="0">
            <a:off x="4279900" y="5067300"/>
            <a:ext cx="774700" cy="2667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2100"/>
              </a:lnSpc>
              <a:tabLst>
							</a:tabLst>
            </a:pPr>
            <a:r>
              <a:rPr lang="en-US" altLang="zh-CN" sz="24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T2WI</a:t>
            </a:r>
          </a:p>
        </p:txBody>
      </p:sp>
      <p:sp>
        <p:nvSpPr>
          <p:cNvPr id="2" name="TextBox 1"/>
          <p:cNvSpPr txBox="1"/>
          <p:nvPr/>
        </p:nvSpPr>
        <p:spPr>
          <a:xfrm rot="0">
            <a:off x="8242300" y="4851400"/>
            <a:ext cx="774700" cy="2667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2100"/>
              </a:lnSpc>
              <a:tabLst>
							</a:tabLst>
            </a:pPr>
            <a:r>
              <a:rPr lang="en-US" altLang="zh-CN" sz="24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T2WI</a:t>
            </a: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/>
          <p:nvPr/>
        </p:nvSpPr>
        <p:spPr>
          <a:xfrm>
            <a:off x="774191" y="347979"/>
            <a:ext cx="9144000" cy="6858000"/>
          </a:xfrm>
          <a:custGeom>
            <a:avLst/>
            <a:gdLst>
              <a:gd name="connsiteX0" fmla="*/ 0 w 9144000"/>
              <a:gd name="connsiteY0" fmla="*/ 6858000 h 6858000"/>
              <a:gd name="connsiteX1" fmla="*/ 9144000 w 9144000"/>
              <a:gd name="connsiteY1" fmla="*/ 6858000 h 6858000"/>
              <a:gd name="connsiteX2" fmla="*/ 9144000 w 9144000"/>
              <a:gd name="connsiteY2" fmla="*/ 0 h 6858000"/>
              <a:gd name="connsiteX3" fmla="*/ 0 w 9144000"/>
              <a:gd name="connsiteY3" fmla="*/ 0 h 6858000"/>
              <a:gd name="connsiteX4" fmla="*/ 0 w 9144000"/>
              <a:gd name="connsiteY4" fmla="*/ 6858000 h 68580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9144000" h="6858000">
                <a:moveTo>
                  <a:pt x="0" y="6858000"/>
                </a:moveTo>
                <a:lnTo>
                  <a:pt x="9144000" y="6858000"/>
                </a:lnTo>
                <a:lnTo>
                  <a:pt x="9144000" y="0"/>
                </a:lnTo>
                <a:lnTo>
                  <a:pt x="0" y="0"/>
                </a:lnTo>
                <a:lnTo>
                  <a:pt x="0" y="6858000"/>
                </a:lnTo>
              </a:path>
            </a:pathLst>
          </a:custGeom>
          <a:solidFill>
            <a:srgbClr val="000000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Freeform 3"/>
          <p:cNvSpPr/>
          <p:nvPr/>
        </p:nvSpPr>
        <p:spPr>
          <a:xfrm>
            <a:off x="1438655" y="1670811"/>
            <a:ext cx="4718303" cy="3316223"/>
          </a:xfrm>
          <a:custGeom>
            <a:avLst/>
            <a:gdLst>
              <a:gd name="connsiteX0" fmla="*/ 9144 w 4718303"/>
              <a:gd name="connsiteY0" fmla="*/ 3307079 h 3316223"/>
              <a:gd name="connsiteX1" fmla="*/ 4709159 w 4718303"/>
              <a:gd name="connsiteY1" fmla="*/ 3307079 h 3316223"/>
              <a:gd name="connsiteX2" fmla="*/ 4709159 w 4718303"/>
              <a:gd name="connsiteY2" fmla="*/ 9144 h 3316223"/>
              <a:gd name="connsiteX3" fmla="*/ 9144 w 4718303"/>
              <a:gd name="connsiteY3" fmla="*/ 9144 h 3316223"/>
              <a:gd name="connsiteX4" fmla="*/ 9144 w 4718303"/>
              <a:gd name="connsiteY4" fmla="*/ 3307079 h 3316223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4718303" h="3316223">
                <a:moveTo>
                  <a:pt x="9144" y="3307079"/>
                </a:moveTo>
                <a:lnTo>
                  <a:pt x="4709159" y="3307079"/>
                </a:lnTo>
                <a:lnTo>
                  <a:pt x="4709159" y="9144"/>
                </a:lnTo>
                <a:lnTo>
                  <a:pt x="9144" y="9144"/>
                </a:lnTo>
                <a:lnTo>
                  <a:pt x="9144" y="3307079"/>
                </a:lnTo>
              </a:path>
            </a:pathLst>
          </a:custGeom>
          <a:solidFill>
            <a:srgbClr val="000000">
              <a:alpha val="0"/>
            </a:srgbClr>
          </a:solidFill>
          <a:ln w="12700">
            <a:solidFill>
              <a:srgbClr val="ff9900">
                <a:alpha val="10000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Freeform 3"/>
          <p:cNvSpPr/>
          <p:nvPr/>
        </p:nvSpPr>
        <p:spPr>
          <a:xfrm>
            <a:off x="6263640" y="1237995"/>
            <a:ext cx="2953512" cy="3925823"/>
          </a:xfrm>
          <a:custGeom>
            <a:avLst/>
            <a:gdLst>
              <a:gd name="connsiteX0" fmla="*/ 9144 w 2953512"/>
              <a:gd name="connsiteY0" fmla="*/ 3916680 h 3925823"/>
              <a:gd name="connsiteX1" fmla="*/ 2944367 w 2953512"/>
              <a:gd name="connsiteY1" fmla="*/ 3916680 h 3925823"/>
              <a:gd name="connsiteX2" fmla="*/ 2944367 w 2953512"/>
              <a:gd name="connsiteY2" fmla="*/ 9144 h 3925823"/>
              <a:gd name="connsiteX3" fmla="*/ 9144 w 2953512"/>
              <a:gd name="connsiteY3" fmla="*/ 9144 h 3925823"/>
              <a:gd name="connsiteX4" fmla="*/ 9144 w 2953512"/>
              <a:gd name="connsiteY4" fmla="*/ 3916680 h 3925823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2953512" h="3925823">
                <a:moveTo>
                  <a:pt x="9144" y="3916680"/>
                </a:moveTo>
                <a:lnTo>
                  <a:pt x="2944367" y="3916680"/>
                </a:lnTo>
                <a:lnTo>
                  <a:pt x="2944367" y="9144"/>
                </a:lnTo>
                <a:lnTo>
                  <a:pt x="9144" y="9144"/>
                </a:lnTo>
                <a:lnTo>
                  <a:pt x="9144" y="3916680"/>
                </a:lnTo>
              </a:path>
            </a:pathLst>
          </a:custGeom>
          <a:solidFill>
            <a:srgbClr val="000000">
              <a:alpha val="0"/>
            </a:srgbClr>
          </a:solidFill>
          <a:ln w="12700">
            <a:solidFill>
              <a:srgbClr val="ff9900">
                <a:alpha val="10000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Freeform 3"/>
          <p:cNvSpPr/>
          <p:nvPr/>
        </p:nvSpPr>
        <p:spPr>
          <a:xfrm>
            <a:off x="1456944" y="5267452"/>
            <a:ext cx="3889247" cy="856488"/>
          </a:xfrm>
          <a:custGeom>
            <a:avLst/>
            <a:gdLst>
              <a:gd name="connsiteX0" fmla="*/ 0 w 3889247"/>
              <a:gd name="connsiteY0" fmla="*/ 856488 h 856488"/>
              <a:gd name="connsiteX1" fmla="*/ 3889247 w 3889247"/>
              <a:gd name="connsiteY1" fmla="*/ 856488 h 856488"/>
              <a:gd name="connsiteX2" fmla="*/ 3889247 w 3889247"/>
              <a:gd name="connsiteY2" fmla="*/ 0 h 856488"/>
              <a:gd name="connsiteX3" fmla="*/ 0 w 3889247"/>
              <a:gd name="connsiteY3" fmla="*/ 0 h 856488"/>
              <a:gd name="connsiteX4" fmla="*/ 0 w 3889247"/>
              <a:gd name="connsiteY4" fmla="*/ 856488 h 856488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3889247" h="856488">
                <a:moveTo>
                  <a:pt x="0" y="856488"/>
                </a:moveTo>
                <a:lnTo>
                  <a:pt x="3889247" y="856488"/>
                </a:lnTo>
                <a:lnTo>
                  <a:pt x="3889247" y="0"/>
                </a:lnTo>
                <a:lnTo>
                  <a:pt x="0" y="0"/>
                </a:lnTo>
                <a:lnTo>
                  <a:pt x="0" y="856488"/>
                </a:lnTo>
              </a:path>
            </a:pathLst>
          </a:custGeom>
          <a:solidFill>
            <a:srgbClr val="0000ff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027" name="Picture 3" descr="">
					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62000" y="1193800"/>
            <a:ext cx="5384800" cy="6019800"/>
          </a:xfrm>
          <a:prstGeom prst="rect">
            <a:avLst/>
          </a:prstGeom>
          <a:noFill/>
        </p:spPr>
      </p:pic>
      <p:pic>
        <p:nvPicPr>
          <p:cNvPr id="1027" name="Picture 3" descr="">
					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273800" y="1244600"/>
            <a:ext cx="2933700" cy="3911600"/>
          </a:xfrm>
          <a:prstGeom prst="rect">
            <a:avLst/>
          </a:prstGeom>
          <a:noFill/>
        </p:spPr>
      </p:pic>
      <p:sp>
        <p:nvSpPr>
          <p:cNvPr id="2" name="TextBox 1"/>
          <p:cNvSpPr txBox="1"/>
          <p:nvPr/>
        </p:nvSpPr>
        <p:spPr>
          <a:xfrm rot="0">
            <a:off x="1168400" y="6756400"/>
            <a:ext cx="698500" cy="1524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1200"/>
              </a:lnSpc>
              <a:tabLst>
							</a:tabLst>
            </a:pPr>
            <a:r>
              <a:rPr lang="en-US" altLang="zh-CN" sz="1392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2009-8-7</a:t>
            </a:r>
          </a:p>
        </p:txBody>
      </p:sp>
      <p:sp>
        <p:nvSpPr>
          <p:cNvPr id="2" name="TextBox 1"/>
          <p:cNvSpPr txBox="1"/>
          <p:nvPr/>
        </p:nvSpPr>
        <p:spPr>
          <a:xfrm rot="0">
            <a:off x="4648200" y="6667500"/>
            <a:ext cx="2298700" cy="3683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1200"/>
              </a:lnSpc>
              <a:tabLst>
                <a:tab pos="825500" algn="l"/>
              </a:tabLst>
            </a:pPr>
            <a:r>
              <a:rPr lang="en-US" altLang="zh-CN" sz="1392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Liaoning</a:t>
            </a:r>
            <a:r>
              <a:rPr lang="en-US" altLang="zh-CN" sz="139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392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Cancer</a:t>
            </a:r>
            <a:r>
              <a:rPr lang="en-US" altLang="zh-CN" sz="139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392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Institute</a:t>
            </a:r>
            <a:r>
              <a:rPr lang="en-US" altLang="zh-CN" sz="139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392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and</a:t>
            </a:r>
          </a:p>
          <a:p>
            <a:pPr>
              <a:lnSpc>
                <a:spcPts val="1600"/>
              </a:lnSpc>
              <a:tabLst>
                <a:tab pos="825500" algn="l"/>
              </a:tabLst>
            </a:pPr>
            <a:r>
              <a:rPr lang="en-US" altLang="zh-CN" dirty="0" smtClean="0"/>
              <a:t>	</a:t>
            </a:r>
            <a:r>
              <a:rPr lang="en-US" altLang="zh-CN" sz="1392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Hospital</a:t>
            </a:r>
          </a:p>
        </p:txBody>
      </p:sp>
      <p:sp>
        <p:nvSpPr>
          <p:cNvPr id="2" name="TextBox 1"/>
          <p:cNvSpPr txBox="1"/>
          <p:nvPr/>
        </p:nvSpPr>
        <p:spPr>
          <a:xfrm rot="0">
            <a:off x="9398000" y="6756400"/>
            <a:ext cx="190500" cy="1524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1200"/>
              </a:lnSpc>
              <a:tabLst>
							</a:tabLst>
            </a:pPr>
            <a:r>
              <a:rPr lang="en-US" altLang="zh-CN" sz="1392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34</a:t>
            </a:r>
          </a:p>
        </p:txBody>
      </p:sp>
      <p:sp>
        <p:nvSpPr>
          <p:cNvPr id="2" name="TextBox 1"/>
          <p:cNvSpPr txBox="1"/>
          <p:nvPr/>
        </p:nvSpPr>
        <p:spPr>
          <a:xfrm rot="0">
            <a:off x="3289300" y="482600"/>
            <a:ext cx="4102100" cy="7874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3400"/>
              </a:lnSpc>
              <a:tabLst>
                <a:tab pos="520700" algn="l"/>
              </a:tabLst>
            </a:pPr>
            <a:r>
              <a:rPr lang="en-US" altLang="zh-CN" dirty="0" smtClean="0"/>
              <a:t>	</a:t>
            </a:r>
            <a:r>
              <a:rPr lang="en-US" altLang="zh-CN" sz="3192" b="1" dirty="0" smtClean="0">
                <a:solidFill>
                  <a:srgbClr val="ff9900"/>
                </a:solidFill>
                <a:latin typeface="Times New Roman" pitchFamily="18" charset="0"/>
                <a:cs typeface="Times New Roman" pitchFamily="18" charset="0"/>
              </a:rPr>
              <a:t>子宫内膜癌Ⅲ</a:t>
            </a:r>
            <a:r>
              <a:rPr lang="en-US" altLang="zh-CN" sz="3192" b="1" dirty="0" smtClean="0">
                <a:solidFill>
                  <a:srgbClr val="ff9900"/>
                </a:solidFill>
                <a:latin typeface="Times New Roman" pitchFamily="18" charset="0"/>
                <a:cs typeface="Times New Roman" pitchFamily="18" charset="0"/>
              </a:rPr>
              <a:t>a</a:t>
            </a:r>
            <a:r>
              <a:rPr lang="en-US" altLang="zh-CN" sz="3192" b="1" dirty="0" smtClean="0">
                <a:solidFill>
                  <a:srgbClr val="ff9900"/>
                </a:solidFill>
                <a:latin typeface="Times New Roman" pitchFamily="18" charset="0"/>
                <a:cs typeface="Times New Roman" pitchFamily="18" charset="0"/>
              </a:rPr>
              <a:t>期</a:t>
            </a:r>
          </a:p>
          <a:p>
            <a:pPr>
              <a:lnSpc>
                <a:spcPts val="2800"/>
              </a:lnSpc>
              <a:tabLst>
                <a:tab pos="520700" algn="l"/>
              </a:tabLst>
            </a:pPr>
            <a:r>
              <a:rPr lang="en-US" altLang="zh-CN" sz="2400" dirty="0" smtClean="0">
                <a:solidFill>
                  <a:srgbClr val="66ff33"/>
                </a:solidFill>
                <a:latin typeface="Arial Narrow" pitchFamily="18" charset="0"/>
                <a:cs typeface="Arial Narrow" pitchFamily="18" charset="0"/>
              </a:rPr>
              <a:t>----Stage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66ff33"/>
                </a:solidFill>
                <a:latin typeface="Times New Roman" pitchFamily="18" charset="0"/>
                <a:cs typeface="Times New Roman" pitchFamily="18" charset="0"/>
              </a:rPr>
              <a:t>Ⅲ</a:t>
            </a:r>
            <a:r>
              <a:rPr lang="en-US" altLang="zh-CN" sz="2400" dirty="0" smtClean="0">
                <a:solidFill>
                  <a:srgbClr val="66ff33"/>
                </a:solidFill>
                <a:latin typeface="Arial Narrow" pitchFamily="18" charset="0"/>
                <a:cs typeface="Arial Narrow" pitchFamily="18" charset="0"/>
              </a:rPr>
              <a:t>a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66ff33"/>
                </a:solidFill>
                <a:latin typeface="Arial Narrow" pitchFamily="18" charset="0"/>
                <a:cs typeface="Arial Narrow" pitchFamily="18" charset="0"/>
              </a:rPr>
              <a:t>endometrial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66ff33"/>
                </a:solidFill>
                <a:latin typeface="Arial Narrow" pitchFamily="18" charset="0"/>
                <a:cs typeface="Arial Narrow" pitchFamily="18" charset="0"/>
              </a:rPr>
              <a:t>carcinoma</a:t>
            </a:r>
          </a:p>
        </p:txBody>
      </p:sp>
      <p:sp>
        <p:nvSpPr>
          <p:cNvPr id="2" name="TextBox 1"/>
          <p:cNvSpPr txBox="1"/>
          <p:nvPr/>
        </p:nvSpPr>
        <p:spPr>
          <a:xfrm rot="0">
            <a:off x="1549400" y="5410200"/>
            <a:ext cx="7315200" cy="11176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2400"/>
              </a:lnSpc>
              <a:tabLst>
                <a:tab pos="5537200" algn="l"/>
              </a:tabLst>
            </a:pPr>
            <a:r>
              <a:rPr lang="en-US" altLang="zh-CN" sz="2400" b="1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双侧卵巢受侵</a:t>
            </a:r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2000"/>
              </a:lnSpc>
              <a:tabLst>
                <a:tab pos="5537200" algn="l"/>
              </a:tabLst>
            </a:pPr>
            <a:r>
              <a:rPr lang="en-US" altLang="zh-CN" sz="1992" b="1" dirty="0" smtClean="0">
                <a:solidFill>
                  <a:srgbClr val="66ff33"/>
                </a:solidFill>
                <a:latin typeface="Times New Roman" pitchFamily="18" charset="0"/>
                <a:cs typeface="Times New Roman" pitchFamily="18" charset="0"/>
              </a:rPr>
              <a:t>tumor</a:t>
            </a:r>
            <a:r>
              <a:rPr lang="en-US" altLang="zh-CN" sz="199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992" b="1" dirty="0" smtClean="0">
                <a:solidFill>
                  <a:srgbClr val="66ff33"/>
                </a:solidFill>
                <a:latin typeface="Times New Roman" pitchFamily="18" charset="0"/>
                <a:cs typeface="Times New Roman" pitchFamily="18" charset="0"/>
              </a:rPr>
              <a:t>invading</a:t>
            </a:r>
            <a:r>
              <a:rPr lang="en-US" altLang="zh-CN" sz="199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992" b="1" dirty="0" smtClean="0">
                <a:solidFill>
                  <a:srgbClr val="66ff33"/>
                </a:solidFill>
                <a:latin typeface="Times New Roman" pitchFamily="18" charset="0"/>
                <a:cs typeface="Times New Roman" pitchFamily="18" charset="0"/>
              </a:rPr>
              <a:t>the</a:t>
            </a:r>
            <a:r>
              <a:rPr lang="en-US" altLang="zh-CN" sz="199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992" b="1" dirty="0" smtClean="0">
                <a:solidFill>
                  <a:srgbClr val="66ff33"/>
                </a:solidFill>
                <a:latin typeface="Times New Roman" pitchFamily="18" charset="0"/>
                <a:cs typeface="Times New Roman" pitchFamily="18" charset="0"/>
              </a:rPr>
              <a:t>ovaries</a:t>
            </a:r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400"/>
              </a:lnSpc>
              <a:tabLst>
                <a:tab pos="5537200" algn="l"/>
              </a:tabLst>
            </a:pPr>
            <a:r>
              <a:rPr lang="en-US" altLang="zh-CN" dirty="0" smtClean="0"/>
              <a:t>	</a:t>
            </a:r>
            <a:r>
              <a:rPr lang="en-US" altLang="zh-CN" sz="1103" b="1" u="sng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  <a:hlinkClick r:id="rId4"/>
              </a:rPr>
              <a:t>http://imaging.consult.com</a:t>
            </a:r>
          </a:p>
        </p:txBody>
      </p:sp>
      <p:sp>
        <p:nvSpPr>
          <p:cNvPr id="2" name="TextBox 1"/>
          <p:cNvSpPr txBox="1"/>
          <p:nvPr/>
        </p:nvSpPr>
        <p:spPr>
          <a:xfrm rot="0">
            <a:off x="8318500" y="4775200"/>
            <a:ext cx="774700" cy="2667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2100"/>
              </a:lnSpc>
              <a:tabLst>
							</a:tabLst>
            </a:pPr>
            <a:r>
              <a:rPr lang="en-US" altLang="zh-CN" sz="24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T2WI</a:t>
            </a:r>
          </a:p>
        </p:txBody>
      </p:sp>
      <p:sp>
        <p:nvSpPr>
          <p:cNvPr id="2" name="TextBox 1"/>
          <p:cNvSpPr txBox="1"/>
          <p:nvPr/>
        </p:nvSpPr>
        <p:spPr>
          <a:xfrm rot="0">
            <a:off x="5295900" y="4635500"/>
            <a:ext cx="774700" cy="2667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2100"/>
              </a:lnSpc>
              <a:tabLst>
							</a:tabLst>
            </a:pPr>
            <a:r>
              <a:rPr lang="en-US" altLang="zh-CN" sz="24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T2WI</a:t>
            </a: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/>
          <p:nvPr/>
        </p:nvSpPr>
        <p:spPr>
          <a:xfrm>
            <a:off x="774191" y="347979"/>
            <a:ext cx="9144000" cy="6858000"/>
          </a:xfrm>
          <a:custGeom>
            <a:avLst/>
            <a:gdLst>
              <a:gd name="connsiteX0" fmla="*/ 0 w 9144000"/>
              <a:gd name="connsiteY0" fmla="*/ 6858000 h 6858000"/>
              <a:gd name="connsiteX1" fmla="*/ 9144000 w 9144000"/>
              <a:gd name="connsiteY1" fmla="*/ 6858000 h 6858000"/>
              <a:gd name="connsiteX2" fmla="*/ 9144000 w 9144000"/>
              <a:gd name="connsiteY2" fmla="*/ 0 h 6858000"/>
              <a:gd name="connsiteX3" fmla="*/ 0 w 9144000"/>
              <a:gd name="connsiteY3" fmla="*/ 0 h 6858000"/>
              <a:gd name="connsiteX4" fmla="*/ 0 w 9144000"/>
              <a:gd name="connsiteY4" fmla="*/ 6858000 h 68580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9144000" h="6858000">
                <a:moveTo>
                  <a:pt x="0" y="6858000"/>
                </a:moveTo>
                <a:lnTo>
                  <a:pt x="9144000" y="6858000"/>
                </a:lnTo>
                <a:lnTo>
                  <a:pt x="9144000" y="0"/>
                </a:lnTo>
                <a:lnTo>
                  <a:pt x="0" y="0"/>
                </a:lnTo>
                <a:lnTo>
                  <a:pt x="0" y="6858000"/>
                </a:lnTo>
              </a:path>
            </a:pathLst>
          </a:custGeom>
          <a:solidFill>
            <a:srgbClr val="000000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Freeform 3"/>
          <p:cNvSpPr/>
          <p:nvPr/>
        </p:nvSpPr>
        <p:spPr>
          <a:xfrm>
            <a:off x="4319015" y="1311147"/>
            <a:ext cx="4757928" cy="5004816"/>
          </a:xfrm>
          <a:custGeom>
            <a:avLst/>
            <a:gdLst>
              <a:gd name="connsiteX0" fmla="*/ 9144 w 4757928"/>
              <a:gd name="connsiteY0" fmla="*/ 4995672 h 5004816"/>
              <a:gd name="connsiteX1" fmla="*/ 4748784 w 4757928"/>
              <a:gd name="connsiteY1" fmla="*/ 4995672 h 5004816"/>
              <a:gd name="connsiteX2" fmla="*/ 4748784 w 4757928"/>
              <a:gd name="connsiteY2" fmla="*/ 9144 h 5004816"/>
              <a:gd name="connsiteX3" fmla="*/ 9144 w 4757928"/>
              <a:gd name="connsiteY3" fmla="*/ 9144 h 5004816"/>
              <a:gd name="connsiteX4" fmla="*/ 9144 w 4757928"/>
              <a:gd name="connsiteY4" fmla="*/ 4995672 h 5004816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4757928" h="5004816">
                <a:moveTo>
                  <a:pt x="9144" y="4995672"/>
                </a:moveTo>
                <a:lnTo>
                  <a:pt x="4748784" y="4995672"/>
                </a:lnTo>
                <a:lnTo>
                  <a:pt x="4748784" y="9144"/>
                </a:lnTo>
                <a:lnTo>
                  <a:pt x="9144" y="9144"/>
                </a:lnTo>
                <a:lnTo>
                  <a:pt x="9144" y="4995672"/>
                </a:lnTo>
              </a:path>
            </a:pathLst>
          </a:custGeom>
          <a:solidFill>
            <a:srgbClr val="000000">
              <a:alpha val="0"/>
            </a:srgbClr>
          </a:solidFill>
          <a:ln w="12700">
            <a:solidFill>
              <a:srgbClr val="ff9900">
                <a:alpha val="10000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Freeform 3"/>
          <p:cNvSpPr/>
          <p:nvPr/>
        </p:nvSpPr>
        <p:spPr>
          <a:xfrm>
            <a:off x="1097280" y="5072379"/>
            <a:ext cx="4248911" cy="1560576"/>
          </a:xfrm>
          <a:custGeom>
            <a:avLst/>
            <a:gdLst>
              <a:gd name="connsiteX0" fmla="*/ 0 w 4248911"/>
              <a:gd name="connsiteY0" fmla="*/ 1560576 h 1560576"/>
              <a:gd name="connsiteX1" fmla="*/ 4248911 w 4248911"/>
              <a:gd name="connsiteY1" fmla="*/ 1560576 h 1560576"/>
              <a:gd name="connsiteX2" fmla="*/ 4248911 w 4248911"/>
              <a:gd name="connsiteY2" fmla="*/ 0 h 1560576"/>
              <a:gd name="connsiteX3" fmla="*/ 0 w 4248911"/>
              <a:gd name="connsiteY3" fmla="*/ 0 h 1560576"/>
              <a:gd name="connsiteX4" fmla="*/ 0 w 4248911"/>
              <a:gd name="connsiteY4" fmla="*/ 1560576 h 1560576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4248911" h="1560576">
                <a:moveTo>
                  <a:pt x="0" y="1560576"/>
                </a:moveTo>
                <a:lnTo>
                  <a:pt x="4248911" y="1560576"/>
                </a:lnTo>
                <a:lnTo>
                  <a:pt x="4248911" y="0"/>
                </a:lnTo>
                <a:lnTo>
                  <a:pt x="0" y="0"/>
                </a:lnTo>
                <a:lnTo>
                  <a:pt x="0" y="1560576"/>
                </a:lnTo>
              </a:path>
            </a:pathLst>
          </a:custGeom>
          <a:solidFill>
            <a:srgbClr val="0000ff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027" name="Picture 3" descr="">
					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62000" y="1193800"/>
            <a:ext cx="2921000" cy="6019800"/>
          </a:xfrm>
          <a:prstGeom prst="rect">
            <a:avLst/>
          </a:prstGeom>
          <a:noFill/>
        </p:spPr>
      </p:pic>
      <p:pic>
        <p:nvPicPr>
          <p:cNvPr id="1027" name="Picture 3" descr="">
					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330700" y="1320800"/>
            <a:ext cx="4737100" cy="4991100"/>
          </a:xfrm>
          <a:prstGeom prst="rect">
            <a:avLst/>
          </a:prstGeom>
          <a:noFill/>
        </p:spPr>
      </p:pic>
      <p:sp>
        <p:nvSpPr>
          <p:cNvPr id="2" name="TextBox 1"/>
          <p:cNvSpPr txBox="1"/>
          <p:nvPr/>
        </p:nvSpPr>
        <p:spPr>
          <a:xfrm rot="0">
            <a:off x="4648200" y="6667500"/>
            <a:ext cx="2298700" cy="3683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1200"/>
              </a:lnSpc>
              <a:tabLst>
                <a:tab pos="825500" algn="l"/>
              </a:tabLst>
            </a:pPr>
            <a:r>
              <a:rPr lang="en-US" altLang="zh-CN" sz="1392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Liaoning</a:t>
            </a:r>
            <a:r>
              <a:rPr lang="en-US" altLang="zh-CN" sz="139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392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Cancer</a:t>
            </a:r>
            <a:r>
              <a:rPr lang="en-US" altLang="zh-CN" sz="139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392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Institute</a:t>
            </a:r>
            <a:r>
              <a:rPr lang="en-US" altLang="zh-CN" sz="139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392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and</a:t>
            </a:r>
          </a:p>
          <a:p>
            <a:pPr>
              <a:lnSpc>
                <a:spcPts val="1600"/>
              </a:lnSpc>
              <a:tabLst>
                <a:tab pos="825500" algn="l"/>
              </a:tabLst>
            </a:pPr>
            <a:r>
              <a:rPr lang="en-US" altLang="zh-CN" dirty="0" smtClean="0"/>
              <a:t>	</a:t>
            </a:r>
            <a:r>
              <a:rPr lang="en-US" altLang="zh-CN" sz="1392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Hospital</a:t>
            </a:r>
          </a:p>
        </p:txBody>
      </p:sp>
      <p:sp>
        <p:nvSpPr>
          <p:cNvPr id="2" name="TextBox 1"/>
          <p:cNvSpPr txBox="1"/>
          <p:nvPr/>
        </p:nvSpPr>
        <p:spPr>
          <a:xfrm rot="0">
            <a:off x="9398000" y="6756400"/>
            <a:ext cx="190500" cy="1524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1200"/>
              </a:lnSpc>
              <a:tabLst>
							</a:tabLst>
            </a:pPr>
            <a:r>
              <a:rPr lang="en-US" altLang="zh-CN" sz="1392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35</a:t>
            </a:r>
          </a:p>
        </p:txBody>
      </p:sp>
      <p:sp>
        <p:nvSpPr>
          <p:cNvPr id="2" name="TextBox 1"/>
          <p:cNvSpPr txBox="1"/>
          <p:nvPr/>
        </p:nvSpPr>
        <p:spPr>
          <a:xfrm rot="0">
            <a:off x="1181100" y="660400"/>
            <a:ext cx="6210300" cy="57277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3400"/>
              </a:lnSpc>
              <a:tabLst>
                <a:tab pos="2108200" algn="l"/>
                <a:tab pos="2628900" algn="l"/>
              </a:tabLst>
            </a:pPr>
            <a:r>
              <a:rPr lang="en-US" altLang="zh-CN" dirty="0" smtClean="0"/>
              <a:t>		</a:t>
            </a:r>
            <a:r>
              <a:rPr lang="en-US" altLang="zh-CN" sz="3192" b="1" dirty="0" smtClean="0">
                <a:solidFill>
                  <a:srgbClr val="ff9900"/>
                </a:solidFill>
                <a:latin typeface="Times New Roman" pitchFamily="18" charset="0"/>
                <a:cs typeface="Times New Roman" pitchFamily="18" charset="0"/>
              </a:rPr>
              <a:t>子宫内膜癌Ⅲ</a:t>
            </a:r>
            <a:r>
              <a:rPr lang="en-US" altLang="zh-CN" sz="3192" b="1" dirty="0" smtClean="0">
                <a:solidFill>
                  <a:srgbClr val="ff9900"/>
                </a:solidFill>
                <a:latin typeface="Times New Roman" pitchFamily="18" charset="0"/>
                <a:cs typeface="Times New Roman" pitchFamily="18" charset="0"/>
              </a:rPr>
              <a:t>b</a:t>
            </a:r>
            <a:r>
              <a:rPr lang="en-US" altLang="zh-CN" sz="3192" b="1" dirty="0" smtClean="0">
                <a:solidFill>
                  <a:srgbClr val="ff9900"/>
                </a:solidFill>
                <a:latin typeface="Times New Roman" pitchFamily="18" charset="0"/>
                <a:cs typeface="Times New Roman" pitchFamily="18" charset="0"/>
              </a:rPr>
              <a:t>期</a:t>
            </a:r>
          </a:p>
          <a:p>
            <a:pPr>
              <a:lnSpc>
                <a:spcPts val="2800"/>
              </a:lnSpc>
              <a:tabLst>
                <a:tab pos="2108200" algn="l"/>
                <a:tab pos="2628900" algn="l"/>
              </a:tabLst>
            </a:pPr>
            <a:r>
              <a:rPr lang="en-US" altLang="zh-CN" dirty="0" smtClean="0"/>
              <a:t>	</a:t>
            </a:r>
            <a:r>
              <a:rPr lang="en-US" altLang="zh-CN" sz="2400" dirty="0" smtClean="0">
                <a:solidFill>
                  <a:srgbClr val="66ff33"/>
                </a:solidFill>
                <a:latin typeface="Arial Narrow" pitchFamily="18" charset="0"/>
                <a:cs typeface="Arial Narrow" pitchFamily="18" charset="0"/>
              </a:rPr>
              <a:t>----Stage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66ff33"/>
                </a:solidFill>
                <a:latin typeface="Times New Roman" pitchFamily="18" charset="0"/>
                <a:cs typeface="Times New Roman" pitchFamily="18" charset="0"/>
              </a:rPr>
              <a:t>Ⅲ</a:t>
            </a:r>
            <a:r>
              <a:rPr lang="en-US" altLang="zh-CN" sz="2400" dirty="0" smtClean="0">
                <a:solidFill>
                  <a:srgbClr val="66ff33"/>
                </a:solidFill>
                <a:latin typeface="Arial Narrow" pitchFamily="18" charset="0"/>
                <a:cs typeface="Arial Narrow" pitchFamily="18" charset="0"/>
              </a:rPr>
              <a:t>b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66ff33"/>
                </a:solidFill>
                <a:latin typeface="Arial Narrow" pitchFamily="18" charset="0"/>
                <a:cs typeface="Arial Narrow" pitchFamily="18" charset="0"/>
              </a:rPr>
              <a:t>endometrial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66ff33"/>
                </a:solidFill>
                <a:latin typeface="Arial Narrow" pitchFamily="18" charset="0"/>
                <a:cs typeface="Arial Narrow" pitchFamily="18" charset="0"/>
              </a:rPr>
              <a:t>carcinoma</a:t>
            </a:r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3300"/>
              </a:lnSpc>
              <a:tabLst>
                <a:tab pos="2108200" algn="l"/>
                <a:tab pos="2628900" algn="l"/>
              </a:tabLst>
            </a:pPr>
            <a:r>
              <a:rPr lang="en-US" altLang="zh-CN" sz="2400" b="1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肌层受侵大于</a:t>
            </a:r>
            <a:r>
              <a:rPr lang="en-US" altLang="zh-CN" sz="2400" b="1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1/2</a:t>
            </a:r>
            <a:r>
              <a:rPr lang="en-US" altLang="zh-CN" sz="2400" b="1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伴阴道扩散</a:t>
            </a:r>
          </a:p>
          <a:p>
            <a:pPr>
              <a:lnSpc>
                <a:spcPts val="3000"/>
              </a:lnSpc>
              <a:tabLst>
                <a:tab pos="2108200" algn="l"/>
                <a:tab pos="2628900" algn="l"/>
              </a:tabLst>
            </a:pPr>
            <a:r>
              <a:rPr lang="en-US" altLang="zh-CN" sz="1992" b="1" dirty="0" smtClean="0">
                <a:solidFill>
                  <a:srgbClr val="66ff33"/>
                </a:solidFill>
                <a:latin typeface="Arial Narrow" pitchFamily="18" charset="0"/>
                <a:cs typeface="Arial Narrow" pitchFamily="18" charset="0"/>
              </a:rPr>
              <a:t>Deep</a:t>
            </a:r>
            <a:r>
              <a:rPr lang="en-US" altLang="zh-CN" sz="199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992" b="1" dirty="0" smtClean="0">
                <a:solidFill>
                  <a:srgbClr val="66ff33"/>
                </a:solidFill>
                <a:latin typeface="Arial Narrow" pitchFamily="18" charset="0"/>
                <a:cs typeface="Arial Narrow" pitchFamily="18" charset="0"/>
              </a:rPr>
              <a:t>invasion</a:t>
            </a:r>
            <a:r>
              <a:rPr lang="en-US" altLang="zh-CN" sz="199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992" b="1" dirty="0" smtClean="0">
                <a:solidFill>
                  <a:srgbClr val="66ff33"/>
                </a:solidFill>
                <a:latin typeface="Arial Narrow" pitchFamily="18" charset="0"/>
                <a:cs typeface="Arial Narrow" pitchFamily="18" charset="0"/>
              </a:rPr>
              <a:t>&gt;50%</a:t>
            </a:r>
            <a:r>
              <a:rPr lang="en-US" altLang="zh-CN" sz="199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992" b="1" dirty="0" smtClean="0">
                <a:solidFill>
                  <a:srgbClr val="66ff33"/>
                </a:solidFill>
                <a:latin typeface="Arial Narrow" pitchFamily="18" charset="0"/>
                <a:cs typeface="Arial Narrow" pitchFamily="18" charset="0"/>
              </a:rPr>
              <a:t>of</a:t>
            </a:r>
            <a:r>
              <a:rPr lang="en-US" altLang="zh-CN" sz="199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992" b="1" dirty="0" smtClean="0">
                <a:solidFill>
                  <a:srgbClr val="66ff33"/>
                </a:solidFill>
                <a:latin typeface="Arial Narrow" pitchFamily="18" charset="0"/>
                <a:cs typeface="Arial Narrow" pitchFamily="18" charset="0"/>
              </a:rPr>
              <a:t>the</a:t>
            </a:r>
            <a:r>
              <a:rPr lang="en-US" altLang="zh-CN" sz="199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992" b="1" dirty="0" smtClean="0">
                <a:solidFill>
                  <a:srgbClr val="66ff33"/>
                </a:solidFill>
                <a:latin typeface="Arial Narrow" pitchFamily="18" charset="0"/>
                <a:cs typeface="Arial Narrow" pitchFamily="18" charset="0"/>
              </a:rPr>
              <a:t>myometrial</a:t>
            </a:r>
          </a:p>
          <a:p>
            <a:pPr>
              <a:lnSpc>
                <a:spcPts val="2500"/>
              </a:lnSpc>
              <a:tabLst>
                <a:tab pos="2108200" algn="l"/>
                <a:tab pos="2628900" algn="l"/>
              </a:tabLst>
            </a:pPr>
            <a:r>
              <a:rPr lang="en-US" altLang="zh-CN" sz="1992" b="1" dirty="0" smtClean="0">
                <a:solidFill>
                  <a:srgbClr val="66ff33"/>
                </a:solidFill>
                <a:latin typeface="Arial Narrow" pitchFamily="18" charset="0"/>
                <a:cs typeface="Arial Narrow" pitchFamily="18" charset="0"/>
              </a:rPr>
              <a:t>thickness</a:t>
            </a:r>
            <a:r>
              <a:rPr lang="en-US" altLang="zh-CN" sz="199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992" b="1" dirty="0" smtClean="0">
                <a:solidFill>
                  <a:srgbClr val="66ff33"/>
                </a:solidFill>
                <a:latin typeface="Arial Narrow" pitchFamily="18" charset="0"/>
                <a:cs typeface="Arial Narrow" pitchFamily="18" charset="0"/>
              </a:rPr>
              <a:t>of</a:t>
            </a:r>
            <a:r>
              <a:rPr lang="en-US" altLang="zh-CN" sz="199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992" b="1" dirty="0" smtClean="0">
                <a:solidFill>
                  <a:srgbClr val="66ff33"/>
                </a:solidFill>
                <a:latin typeface="Arial Narrow" pitchFamily="18" charset="0"/>
                <a:cs typeface="Arial Narrow" pitchFamily="18" charset="0"/>
              </a:rPr>
              <a:t>endometrial</a:t>
            </a:r>
            <a:r>
              <a:rPr lang="en-US" altLang="zh-CN" sz="199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992" b="1" dirty="0" smtClean="0">
                <a:solidFill>
                  <a:srgbClr val="66ff33"/>
                </a:solidFill>
                <a:latin typeface="Arial Narrow" pitchFamily="18" charset="0"/>
                <a:cs typeface="Arial Narrow" pitchFamily="18" charset="0"/>
              </a:rPr>
              <a:t>carcinoma</a:t>
            </a:r>
          </a:p>
        </p:txBody>
      </p:sp>
      <p:sp>
        <p:nvSpPr>
          <p:cNvPr id="2" name="TextBox 1"/>
          <p:cNvSpPr txBox="1"/>
          <p:nvPr/>
        </p:nvSpPr>
        <p:spPr>
          <a:xfrm rot="0">
            <a:off x="1168400" y="6299200"/>
            <a:ext cx="3225800" cy="6350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2200"/>
              </a:lnSpc>
              <a:tabLst>
							</a:tabLst>
            </a:pPr>
            <a:r>
              <a:rPr lang="en-US" altLang="zh-CN" sz="1992" b="1" dirty="0" smtClean="0">
                <a:solidFill>
                  <a:srgbClr val="66ff33"/>
                </a:solidFill>
                <a:latin typeface="Arial Narrow" pitchFamily="18" charset="0"/>
                <a:cs typeface="Arial Narrow" pitchFamily="18" charset="0"/>
              </a:rPr>
              <a:t>(arrow).The</a:t>
            </a:r>
            <a:r>
              <a:rPr lang="en-US" altLang="zh-CN" sz="199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992" b="1" dirty="0" smtClean="0">
                <a:solidFill>
                  <a:srgbClr val="66ff33"/>
                </a:solidFill>
                <a:latin typeface="Arial Narrow" pitchFamily="18" charset="0"/>
                <a:cs typeface="Arial Narrow" pitchFamily="18" charset="0"/>
              </a:rPr>
              <a:t>spread</a:t>
            </a:r>
            <a:r>
              <a:rPr lang="en-US" altLang="zh-CN" sz="199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992" b="1" dirty="0" smtClean="0">
                <a:solidFill>
                  <a:srgbClr val="66ff33"/>
                </a:solidFill>
                <a:latin typeface="Arial Narrow" pitchFamily="18" charset="0"/>
                <a:cs typeface="Arial Narrow" pitchFamily="18" charset="0"/>
              </a:rPr>
              <a:t>of</a:t>
            </a:r>
            <a:r>
              <a:rPr lang="en-US" altLang="zh-CN" sz="199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992" b="1" dirty="0" smtClean="0">
                <a:solidFill>
                  <a:srgbClr val="66ff33"/>
                </a:solidFill>
                <a:latin typeface="Arial Narrow" pitchFamily="18" charset="0"/>
                <a:cs typeface="Arial Narrow" pitchFamily="18" charset="0"/>
              </a:rPr>
              <a:t>the</a:t>
            </a:r>
            <a:r>
              <a:rPr lang="en-US" altLang="zh-CN" sz="199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992" b="1" dirty="0" smtClean="0">
                <a:solidFill>
                  <a:srgbClr val="66ff33"/>
                </a:solidFill>
                <a:latin typeface="Arial Narrow" pitchFamily="18" charset="0"/>
                <a:cs typeface="Arial Narrow" pitchFamily="18" charset="0"/>
              </a:rPr>
              <a:t>vagina</a:t>
            </a:r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800"/>
              </a:lnSpc>
              <a:tabLst>
							</a:tabLst>
            </a:pPr>
            <a:r>
              <a:rPr lang="en-US" altLang="zh-CN" sz="1392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2009-8-7</a:t>
            </a:r>
          </a:p>
        </p:txBody>
      </p:sp>
      <p:sp>
        <p:nvSpPr>
          <p:cNvPr id="2" name="TextBox 1"/>
          <p:cNvSpPr txBox="1"/>
          <p:nvPr/>
        </p:nvSpPr>
        <p:spPr>
          <a:xfrm rot="0">
            <a:off x="8166100" y="6438900"/>
            <a:ext cx="774700" cy="2667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2100"/>
              </a:lnSpc>
              <a:tabLst>
							</a:tabLst>
            </a:pPr>
            <a:r>
              <a:rPr lang="en-US" altLang="zh-CN" sz="24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T2WI</a:t>
            </a: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/>
          <p:nvPr/>
        </p:nvSpPr>
        <p:spPr>
          <a:xfrm>
            <a:off x="774191" y="347979"/>
            <a:ext cx="9144000" cy="6858000"/>
          </a:xfrm>
          <a:custGeom>
            <a:avLst/>
            <a:gdLst>
              <a:gd name="connsiteX0" fmla="*/ 0 w 9144000"/>
              <a:gd name="connsiteY0" fmla="*/ 6858000 h 6858000"/>
              <a:gd name="connsiteX1" fmla="*/ 9144000 w 9144000"/>
              <a:gd name="connsiteY1" fmla="*/ 6858000 h 6858000"/>
              <a:gd name="connsiteX2" fmla="*/ 9144000 w 9144000"/>
              <a:gd name="connsiteY2" fmla="*/ 0 h 6858000"/>
              <a:gd name="connsiteX3" fmla="*/ 0 w 9144000"/>
              <a:gd name="connsiteY3" fmla="*/ 0 h 6858000"/>
              <a:gd name="connsiteX4" fmla="*/ 0 w 9144000"/>
              <a:gd name="connsiteY4" fmla="*/ 6858000 h 68580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9144000" h="6858000">
                <a:moveTo>
                  <a:pt x="0" y="6858000"/>
                </a:moveTo>
                <a:lnTo>
                  <a:pt x="9144000" y="6858000"/>
                </a:lnTo>
                <a:lnTo>
                  <a:pt x="9144000" y="0"/>
                </a:lnTo>
                <a:lnTo>
                  <a:pt x="0" y="0"/>
                </a:lnTo>
                <a:lnTo>
                  <a:pt x="0" y="6858000"/>
                </a:lnTo>
              </a:path>
            </a:pathLst>
          </a:custGeom>
          <a:solidFill>
            <a:srgbClr val="000000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Freeform 3"/>
          <p:cNvSpPr/>
          <p:nvPr/>
        </p:nvSpPr>
        <p:spPr>
          <a:xfrm>
            <a:off x="4175759" y="1887220"/>
            <a:ext cx="5148072" cy="3870959"/>
          </a:xfrm>
          <a:custGeom>
            <a:avLst/>
            <a:gdLst>
              <a:gd name="connsiteX0" fmla="*/ 9144 w 5148072"/>
              <a:gd name="connsiteY0" fmla="*/ 3861815 h 3870959"/>
              <a:gd name="connsiteX1" fmla="*/ 5138928 w 5148072"/>
              <a:gd name="connsiteY1" fmla="*/ 3861815 h 3870959"/>
              <a:gd name="connsiteX2" fmla="*/ 5138928 w 5148072"/>
              <a:gd name="connsiteY2" fmla="*/ 9144 h 3870959"/>
              <a:gd name="connsiteX3" fmla="*/ 9144 w 5148072"/>
              <a:gd name="connsiteY3" fmla="*/ 9144 h 3870959"/>
              <a:gd name="connsiteX4" fmla="*/ 9144 w 5148072"/>
              <a:gd name="connsiteY4" fmla="*/ 3861815 h 3870959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5148072" h="3870959">
                <a:moveTo>
                  <a:pt x="9144" y="3861815"/>
                </a:moveTo>
                <a:lnTo>
                  <a:pt x="5138928" y="3861815"/>
                </a:lnTo>
                <a:lnTo>
                  <a:pt x="5138928" y="9144"/>
                </a:lnTo>
                <a:lnTo>
                  <a:pt x="9144" y="9144"/>
                </a:lnTo>
                <a:lnTo>
                  <a:pt x="9144" y="3861815"/>
                </a:lnTo>
              </a:path>
            </a:pathLst>
          </a:custGeom>
          <a:solidFill>
            <a:srgbClr val="000000">
              <a:alpha val="0"/>
            </a:srgbClr>
          </a:solidFill>
          <a:ln w="12700">
            <a:solidFill>
              <a:srgbClr val="ff9900">
                <a:alpha val="10000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Freeform 3"/>
          <p:cNvSpPr/>
          <p:nvPr/>
        </p:nvSpPr>
        <p:spPr>
          <a:xfrm>
            <a:off x="954024" y="4929123"/>
            <a:ext cx="5327904" cy="1499616"/>
          </a:xfrm>
          <a:custGeom>
            <a:avLst/>
            <a:gdLst>
              <a:gd name="connsiteX0" fmla="*/ 0 w 5327904"/>
              <a:gd name="connsiteY0" fmla="*/ 1499616 h 1499616"/>
              <a:gd name="connsiteX1" fmla="*/ 5327904 w 5327904"/>
              <a:gd name="connsiteY1" fmla="*/ 1499616 h 1499616"/>
              <a:gd name="connsiteX2" fmla="*/ 5327904 w 5327904"/>
              <a:gd name="connsiteY2" fmla="*/ 0 h 1499616"/>
              <a:gd name="connsiteX3" fmla="*/ 0 w 5327904"/>
              <a:gd name="connsiteY3" fmla="*/ 0 h 1499616"/>
              <a:gd name="connsiteX4" fmla="*/ 0 w 5327904"/>
              <a:gd name="connsiteY4" fmla="*/ 1499616 h 1499616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5327904" h="1499616">
                <a:moveTo>
                  <a:pt x="0" y="1499616"/>
                </a:moveTo>
                <a:lnTo>
                  <a:pt x="5327904" y="1499616"/>
                </a:lnTo>
                <a:lnTo>
                  <a:pt x="5327904" y="0"/>
                </a:lnTo>
                <a:lnTo>
                  <a:pt x="0" y="0"/>
                </a:lnTo>
                <a:lnTo>
                  <a:pt x="0" y="1499616"/>
                </a:lnTo>
              </a:path>
            </a:pathLst>
          </a:custGeom>
          <a:solidFill>
            <a:srgbClr val="0000ff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027" name="Picture 3" descr="">
					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62000" y="1193800"/>
            <a:ext cx="2921000" cy="6019800"/>
          </a:xfrm>
          <a:prstGeom prst="rect">
            <a:avLst/>
          </a:prstGeom>
          <a:noFill/>
        </p:spPr>
      </p:pic>
      <p:pic>
        <p:nvPicPr>
          <p:cNvPr id="1027" name="Picture 3" descr="">
					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178300" y="1892300"/>
            <a:ext cx="5143500" cy="3860800"/>
          </a:xfrm>
          <a:prstGeom prst="rect">
            <a:avLst/>
          </a:prstGeom>
          <a:noFill/>
        </p:spPr>
      </p:pic>
      <p:sp>
        <p:nvSpPr>
          <p:cNvPr id="2" name="TextBox 1"/>
          <p:cNvSpPr txBox="1"/>
          <p:nvPr/>
        </p:nvSpPr>
        <p:spPr>
          <a:xfrm rot="0">
            <a:off x="1168400" y="6756400"/>
            <a:ext cx="698500" cy="1524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1200"/>
              </a:lnSpc>
              <a:tabLst>
							</a:tabLst>
            </a:pPr>
            <a:r>
              <a:rPr lang="en-US" altLang="zh-CN" sz="1392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2009-8-7</a:t>
            </a:r>
          </a:p>
        </p:txBody>
      </p:sp>
      <p:sp>
        <p:nvSpPr>
          <p:cNvPr id="2" name="TextBox 1"/>
          <p:cNvSpPr txBox="1"/>
          <p:nvPr/>
        </p:nvSpPr>
        <p:spPr>
          <a:xfrm rot="0">
            <a:off x="4648200" y="6667500"/>
            <a:ext cx="2298700" cy="3683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1200"/>
              </a:lnSpc>
              <a:tabLst>
                <a:tab pos="825500" algn="l"/>
              </a:tabLst>
            </a:pPr>
            <a:r>
              <a:rPr lang="en-US" altLang="zh-CN" sz="1392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Liaoning</a:t>
            </a:r>
            <a:r>
              <a:rPr lang="en-US" altLang="zh-CN" sz="139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392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Cancer</a:t>
            </a:r>
            <a:r>
              <a:rPr lang="en-US" altLang="zh-CN" sz="139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392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Institute</a:t>
            </a:r>
            <a:r>
              <a:rPr lang="en-US" altLang="zh-CN" sz="139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392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and</a:t>
            </a:r>
          </a:p>
          <a:p>
            <a:pPr>
              <a:lnSpc>
                <a:spcPts val="1600"/>
              </a:lnSpc>
              <a:tabLst>
                <a:tab pos="825500" algn="l"/>
              </a:tabLst>
            </a:pPr>
            <a:r>
              <a:rPr lang="en-US" altLang="zh-CN" dirty="0" smtClean="0"/>
              <a:t>	</a:t>
            </a:r>
            <a:r>
              <a:rPr lang="en-US" altLang="zh-CN" sz="1392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Hospital</a:t>
            </a:r>
          </a:p>
        </p:txBody>
      </p:sp>
      <p:sp>
        <p:nvSpPr>
          <p:cNvPr id="2" name="TextBox 1"/>
          <p:cNvSpPr txBox="1"/>
          <p:nvPr/>
        </p:nvSpPr>
        <p:spPr>
          <a:xfrm rot="0">
            <a:off x="9398000" y="6756400"/>
            <a:ext cx="190500" cy="1524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1200"/>
              </a:lnSpc>
              <a:tabLst>
							</a:tabLst>
            </a:pPr>
            <a:r>
              <a:rPr lang="en-US" altLang="zh-CN" sz="1392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36</a:t>
            </a:r>
          </a:p>
        </p:txBody>
      </p:sp>
      <p:sp>
        <p:nvSpPr>
          <p:cNvPr id="2" name="TextBox 1"/>
          <p:cNvSpPr txBox="1"/>
          <p:nvPr/>
        </p:nvSpPr>
        <p:spPr>
          <a:xfrm rot="0">
            <a:off x="6375400" y="6388100"/>
            <a:ext cx="990600" cy="1397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1100"/>
              </a:lnSpc>
              <a:tabLst>
							</a:tabLst>
            </a:pPr>
            <a:r>
              <a:rPr lang="en-US" altLang="zh-CN" sz="1200" b="1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Riccardo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b="1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et.al</a:t>
            </a:r>
          </a:p>
        </p:txBody>
      </p:sp>
      <p:sp>
        <p:nvSpPr>
          <p:cNvPr id="2" name="TextBox 1"/>
          <p:cNvSpPr txBox="1"/>
          <p:nvPr/>
        </p:nvSpPr>
        <p:spPr>
          <a:xfrm rot="0">
            <a:off x="1041400" y="635000"/>
            <a:ext cx="6337300" cy="52705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3400"/>
              </a:lnSpc>
              <a:tabLst>
                <a:tab pos="2247900" algn="l"/>
                <a:tab pos="2781300" algn="l"/>
              </a:tabLst>
            </a:pPr>
            <a:r>
              <a:rPr lang="en-US" altLang="zh-CN" dirty="0" smtClean="0"/>
              <a:t>		</a:t>
            </a:r>
            <a:r>
              <a:rPr lang="en-US" altLang="zh-CN" sz="3192" b="1" dirty="0" smtClean="0">
                <a:solidFill>
                  <a:srgbClr val="ff9900"/>
                </a:solidFill>
                <a:latin typeface="Times New Roman" pitchFamily="18" charset="0"/>
                <a:cs typeface="Times New Roman" pitchFamily="18" charset="0"/>
              </a:rPr>
              <a:t>子宫内膜癌Ⅲ</a:t>
            </a:r>
            <a:r>
              <a:rPr lang="en-US" altLang="zh-CN" sz="3192" b="1" dirty="0" smtClean="0">
                <a:solidFill>
                  <a:srgbClr val="ff9900"/>
                </a:solidFill>
                <a:latin typeface="Times New Roman" pitchFamily="18" charset="0"/>
                <a:cs typeface="Times New Roman" pitchFamily="18" charset="0"/>
              </a:rPr>
              <a:t>c</a:t>
            </a:r>
            <a:r>
              <a:rPr lang="en-US" altLang="zh-CN" sz="3192" b="1" dirty="0" smtClean="0">
                <a:solidFill>
                  <a:srgbClr val="ff9900"/>
                </a:solidFill>
                <a:latin typeface="Times New Roman" pitchFamily="18" charset="0"/>
                <a:cs typeface="Times New Roman" pitchFamily="18" charset="0"/>
              </a:rPr>
              <a:t>期</a:t>
            </a:r>
          </a:p>
          <a:p>
            <a:pPr>
              <a:lnSpc>
                <a:spcPts val="2800"/>
              </a:lnSpc>
              <a:tabLst>
                <a:tab pos="2247900" algn="l"/>
                <a:tab pos="2781300" algn="l"/>
              </a:tabLst>
            </a:pPr>
            <a:r>
              <a:rPr lang="en-US" altLang="zh-CN" dirty="0" smtClean="0"/>
              <a:t>	</a:t>
            </a:r>
            <a:r>
              <a:rPr lang="en-US" altLang="zh-CN" sz="2400" dirty="0" smtClean="0">
                <a:solidFill>
                  <a:srgbClr val="66ff33"/>
                </a:solidFill>
                <a:latin typeface="Arial Narrow" pitchFamily="18" charset="0"/>
                <a:cs typeface="Arial Narrow" pitchFamily="18" charset="0"/>
              </a:rPr>
              <a:t>----Stage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66ff33"/>
                </a:solidFill>
                <a:latin typeface="Times New Roman" pitchFamily="18" charset="0"/>
                <a:cs typeface="Times New Roman" pitchFamily="18" charset="0"/>
              </a:rPr>
              <a:t>Ⅲ</a:t>
            </a:r>
            <a:r>
              <a:rPr lang="en-US" altLang="zh-CN" sz="2400" dirty="0" smtClean="0">
                <a:solidFill>
                  <a:srgbClr val="66ff33"/>
                </a:solidFill>
                <a:latin typeface="Arial Narrow" pitchFamily="18" charset="0"/>
                <a:cs typeface="Arial Narrow" pitchFamily="18" charset="0"/>
              </a:rPr>
              <a:t>c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66ff33"/>
                </a:solidFill>
                <a:latin typeface="Arial Narrow" pitchFamily="18" charset="0"/>
                <a:cs typeface="Arial Narrow" pitchFamily="18" charset="0"/>
              </a:rPr>
              <a:t>endometrial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66ff33"/>
                </a:solidFill>
                <a:latin typeface="Arial Narrow" pitchFamily="18" charset="0"/>
                <a:cs typeface="Arial Narrow" pitchFamily="18" charset="0"/>
              </a:rPr>
              <a:t>carcinoma</a:t>
            </a:r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3200"/>
              </a:lnSpc>
              <a:tabLst>
                <a:tab pos="2247900" algn="l"/>
                <a:tab pos="2781300" algn="l"/>
              </a:tabLst>
            </a:pPr>
            <a:r>
              <a:rPr lang="en-US" altLang="zh-CN" sz="2400" b="1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肌层受侵大于</a:t>
            </a:r>
            <a:r>
              <a:rPr lang="en-US" altLang="zh-CN" sz="2400" b="1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1/2</a:t>
            </a:r>
            <a:r>
              <a:rPr lang="en-US" altLang="zh-CN" sz="2400" b="1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伴闭孔内淋巴结转移</a:t>
            </a:r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2000"/>
              </a:lnSpc>
              <a:tabLst>
                <a:tab pos="2247900" algn="l"/>
                <a:tab pos="2781300" algn="l"/>
              </a:tabLst>
            </a:pPr>
            <a:r>
              <a:rPr lang="en-US" altLang="zh-CN" sz="1992" b="1" dirty="0" smtClean="0">
                <a:solidFill>
                  <a:srgbClr val="66ff33"/>
                </a:solidFill>
                <a:latin typeface="Times New Roman" pitchFamily="18" charset="0"/>
                <a:cs typeface="Times New Roman" pitchFamily="18" charset="0"/>
              </a:rPr>
              <a:t>Deep</a:t>
            </a:r>
            <a:r>
              <a:rPr lang="en-US" altLang="zh-CN" sz="199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992" b="1" dirty="0" smtClean="0">
                <a:solidFill>
                  <a:srgbClr val="66ff33"/>
                </a:solidFill>
                <a:latin typeface="Times New Roman" pitchFamily="18" charset="0"/>
                <a:cs typeface="Times New Roman" pitchFamily="18" charset="0"/>
              </a:rPr>
              <a:t>invasion</a:t>
            </a:r>
            <a:r>
              <a:rPr lang="en-US" altLang="zh-CN" sz="199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992" b="1" dirty="0" smtClean="0">
                <a:solidFill>
                  <a:srgbClr val="66ff33"/>
                </a:solidFill>
                <a:latin typeface="Times New Roman" pitchFamily="18" charset="0"/>
                <a:cs typeface="Times New Roman" pitchFamily="18" charset="0"/>
              </a:rPr>
              <a:t>&gt;50%</a:t>
            </a:r>
            <a:r>
              <a:rPr lang="en-US" altLang="zh-CN" sz="199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992" b="1" dirty="0" smtClean="0">
                <a:solidFill>
                  <a:srgbClr val="66ff33"/>
                </a:solidFill>
                <a:latin typeface="Times New Roman" pitchFamily="18" charset="0"/>
                <a:cs typeface="Times New Roman" pitchFamily="18" charset="0"/>
              </a:rPr>
              <a:t>of</a:t>
            </a:r>
            <a:r>
              <a:rPr lang="en-US" altLang="zh-CN" sz="199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992" b="1" dirty="0" smtClean="0">
                <a:solidFill>
                  <a:srgbClr val="66ff33"/>
                </a:solidFill>
                <a:latin typeface="Times New Roman" pitchFamily="18" charset="0"/>
                <a:cs typeface="Times New Roman" pitchFamily="18" charset="0"/>
              </a:rPr>
              <a:t>the</a:t>
            </a:r>
            <a:r>
              <a:rPr lang="en-US" altLang="zh-CN" sz="199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992" b="1" dirty="0" smtClean="0">
                <a:solidFill>
                  <a:srgbClr val="66ff33"/>
                </a:solidFill>
                <a:latin typeface="Times New Roman" pitchFamily="18" charset="0"/>
                <a:cs typeface="Times New Roman" pitchFamily="18" charset="0"/>
              </a:rPr>
              <a:t>myometrial</a:t>
            </a:r>
          </a:p>
        </p:txBody>
      </p:sp>
      <p:sp>
        <p:nvSpPr>
          <p:cNvPr id="2" name="TextBox 1"/>
          <p:cNvSpPr txBox="1"/>
          <p:nvPr/>
        </p:nvSpPr>
        <p:spPr>
          <a:xfrm rot="0">
            <a:off x="1041400" y="5842000"/>
            <a:ext cx="4965700" cy="5461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1700"/>
              </a:lnSpc>
              <a:tabLst>
							</a:tabLst>
            </a:pPr>
            <a:r>
              <a:rPr lang="en-US" altLang="zh-CN" sz="1992" b="1" dirty="0" smtClean="0">
                <a:solidFill>
                  <a:srgbClr val="66ff33"/>
                </a:solidFill>
                <a:latin typeface="Times New Roman" pitchFamily="18" charset="0"/>
                <a:cs typeface="Times New Roman" pitchFamily="18" charset="0"/>
              </a:rPr>
              <a:t>thickness</a:t>
            </a:r>
            <a:r>
              <a:rPr lang="en-US" altLang="zh-CN" sz="199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992" b="1" dirty="0" smtClean="0">
                <a:solidFill>
                  <a:srgbClr val="66ff33"/>
                </a:solidFill>
                <a:latin typeface="Times New Roman" pitchFamily="18" charset="0"/>
                <a:cs typeface="Times New Roman" pitchFamily="18" charset="0"/>
              </a:rPr>
              <a:t>of</a:t>
            </a:r>
            <a:r>
              <a:rPr lang="en-US" altLang="zh-CN" sz="199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992" b="1" dirty="0" smtClean="0">
                <a:solidFill>
                  <a:srgbClr val="66ff33"/>
                </a:solidFill>
                <a:latin typeface="Times New Roman" pitchFamily="18" charset="0"/>
                <a:cs typeface="Times New Roman" pitchFamily="18" charset="0"/>
              </a:rPr>
              <a:t>endometrial</a:t>
            </a:r>
            <a:r>
              <a:rPr lang="en-US" altLang="zh-CN" sz="199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992" b="1" dirty="0" smtClean="0">
                <a:solidFill>
                  <a:srgbClr val="66ff33"/>
                </a:solidFill>
                <a:latin typeface="Times New Roman" pitchFamily="18" charset="0"/>
                <a:cs typeface="Times New Roman" pitchFamily="18" charset="0"/>
              </a:rPr>
              <a:t>carcinoma</a:t>
            </a:r>
            <a:r>
              <a:rPr lang="en-US" altLang="zh-CN" sz="199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992" b="1" dirty="0" smtClean="0">
                <a:solidFill>
                  <a:srgbClr val="66ff33"/>
                </a:solidFill>
                <a:latin typeface="Times New Roman" pitchFamily="18" charset="0"/>
                <a:cs typeface="Times New Roman" pitchFamily="18" charset="0"/>
              </a:rPr>
              <a:t>(arrow)</a:t>
            </a:r>
          </a:p>
          <a:p>
            <a:pPr>
              <a:lnSpc>
                <a:spcPts val="2500"/>
              </a:lnSpc>
              <a:tabLst>
							</a:tabLst>
            </a:pPr>
            <a:r>
              <a:rPr lang="en-US" altLang="zh-CN" sz="1992" b="1" dirty="0" smtClean="0">
                <a:solidFill>
                  <a:srgbClr val="66ff33"/>
                </a:solidFill>
                <a:latin typeface="Times New Roman" pitchFamily="18" charset="0"/>
                <a:cs typeface="Times New Roman" pitchFamily="18" charset="0"/>
              </a:rPr>
              <a:t>and</a:t>
            </a:r>
            <a:r>
              <a:rPr lang="en-US" altLang="zh-CN" sz="199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992" b="1" dirty="0" smtClean="0">
                <a:solidFill>
                  <a:srgbClr val="66ff33"/>
                </a:solidFill>
                <a:latin typeface="Times New Roman" pitchFamily="18" charset="0"/>
                <a:cs typeface="Times New Roman" pitchFamily="18" charset="0"/>
              </a:rPr>
              <a:t>internal</a:t>
            </a:r>
            <a:r>
              <a:rPr lang="en-US" altLang="zh-CN" sz="199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992" b="1" dirty="0" smtClean="0">
                <a:solidFill>
                  <a:srgbClr val="66ff33"/>
                </a:solidFill>
                <a:latin typeface="Times New Roman" pitchFamily="18" charset="0"/>
                <a:cs typeface="Times New Roman" pitchFamily="18" charset="0"/>
              </a:rPr>
              <a:t>obturator</a:t>
            </a:r>
            <a:r>
              <a:rPr lang="en-US" altLang="zh-CN" sz="199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992" b="1" dirty="0" smtClean="0">
                <a:solidFill>
                  <a:srgbClr val="66ff33"/>
                </a:solidFill>
                <a:latin typeface="Times New Roman" pitchFamily="18" charset="0"/>
                <a:cs typeface="Times New Roman" pitchFamily="18" charset="0"/>
              </a:rPr>
              <a:t>lymph</a:t>
            </a:r>
            <a:r>
              <a:rPr lang="en-US" altLang="zh-CN" sz="199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992" b="1" dirty="0" smtClean="0">
                <a:solidFill>
                  <a:srgbClr val="66ff33"/>
                </a:solidFill>
                <a:latin typeface="Times New Roman" pitchFamily="18" charset="0"/>
                <a:cs typeface="Times New Roman" pitchFamily="18" charset="0"/>
              </a:rPr>
              <a:t>node</a:t>
            </a:r>
            <a:r>
              <a:rPr lang="en-US" altLang="zh-CN" sz="199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992" b="1" dirty="0" smtClean="0">
                <a:solidFill>
                  <a:srgbClr val="66ff33"/>
                </a:solidFill>
                <a:latin typeface="Times New Roman" pitchFamily="18" charset="0"/>
                <a:cs typeface="Times New Roman" pitchFamily="18" charset="0"/>
              </a:rPr>
              <a:t>metastasis</a:t>
            </a:r>
          </a:p>
        </p:txBody>
      </p:sp>
      <p:sp>
        <p:nvSpPr>
          <p:cNvPr id="2" name="TextBox 1"/>
          <p:cNvSpPr txBox="1"/>
          <p:nvPr/>
        </p:nvSpPr>
        <p:spPr>
          <a:xfrm rot="0">
            <a:off x="7581900" y="5867400"/>
            <a:ext cx="2057400" cy="6604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2100"/>
              </a:lnSpc>
              <a:tabLst>
                <a:tab pos="952500" algn="l"/>
              </a:tabLst>
            </a:pPr>
            <a:r>
              <a:rPr lang="en-US" altLang="zh-CN" dirty="0" smtClean="0"/>
              <a:t>	</a:t>
            </a:r>
            <a:r>
              <a:rPr lang="en-US" altLang="zh-CN" sz="24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T2WI</a:t>
            </a:r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100"/>
              </a:lnSpc>
              <a:tabLst>
                <a:tab pos="952500" algn="l"/>
              </a:tabLst>
            </a:pPr>
            <a:r>
              <a:rPr lang="en-US" altLang="zh-CN" sz="1200" b="1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Radiology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b="1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2004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b="1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18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b="1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b="1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10).1148</a:t>
            </a: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/>
          <p:nvPr/>
        </p:nvSpPr>
        <p:spPr>
          <a:xfrm>
            <a:off x="774191" y="347979"/>
            <a:ext cx="9144000" cy="6858000"/>
          </a:xfrm>
          <a:custGeom>
            <a:avLst/>
            <a:gdLst>
              <a:gd name="connsiteX0" fmla="*/ 0 w 9144000"/>
              <a:gd name="connsiteY0" fmla="*/ 6858000 h 6858000"/>
              <a:gd name="connsiteX1" fmla="*/ 9144000 w 9144000"/>
              <a:gd name="connsiteY1" fmla="*/ 6858000 h 6858000"/>
              <a:gd name="connsiteX2" fmla="*/ 9144000 w 9144000"/>
              <a:gd name="connsiteY2" fmla="*/ 0 h 6858000"/>
              <a:gd name="connsiteX3" fmla="*/ 0 w 9144000"/>
              <a:gd name="connsiteY3" fmla="*/ 0 h 6858000"/>
              <a:gd name="connsiteX4" fmla="*/ 0 w 9144000"/>
              <a:gd name="connsiteY4" fmla="*/ 6858000 h 68580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9144000" h="6858000">
                <a:moveTo>
                  <a:pt x="0" y="6858000"/>
                </a:moveTo>
                <a:lnTo>
                  <a:pt x="9144000" y="6858000"/>
                </a:lnTo>
                <a:lnTo>
                  <a:pt x="9144000" y="0"/>
                </a:lnTo>
                <a:lnTo>
                  <a:pt x="0" y="0"/>
                </a:lnTo>
                <a:lnTo>
                  <a:pt x="0" y="6858000"/>
                </a:lnTo>
              </a:path>
            </a:pathLst>
          </a:custGeom>
          <a:solidFill>
            <a:srgbClr val="000000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Freeform 3"/>
          <p:cNvSpPr/>
          <p:nvPr/>
        </p:nvSpPr>
        <p:spPr>
          <a:xfrm>
            <a:off x="935736" y="1381252"/>
            <a:ext cx="3276600" cy="2560320"/>
          </a:xfrm>
          <a:custGeom>
            <a:avLst/>
            <a:gdLst>
              <a:gd name="connsiteX0" fmla="*/ 9144 w 3276600"/>
              <a:gd name="connsiteY0" fmla="*/ 2551176 h 2560320"/>
              <a:gd name="connsiteX1" fmla="*/ 3267455 w 3276600"/>
              <a:gd name="connsiteY1" fmla="*/ 2551176 h 2560320"/>
              <a:gd name="connsiteX2" fmla="*/ 3267455 w 3276600"/>
              <a:gd name="connsiteY2" fmla="*/ 9144 h 2560320"/>
              <a:gd name="connsiteX3" fmla="*/ 9144 w 3276600"/>
              <a:gd name="connsiteY3" fmla="*/ 9144 h 2560320"/>
              <a:gd name="connsiteX4" fmla="*/ 9144 w 3276600"/>
              <a:gd name="connsiteY4" fmla="*/ 2551176 h 256032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3276600" h="2560320">
                <a:moveTo>
                  <a:pt x="9144" y="2551176"/>
                </a:moveTo>
                <a:lnTo>
                  <a:pt x="3267455" y="2551176"/>
                </a:lnTo>
                <a:lnTo>
                  <a:pt x="3267455" y="9144"/>
                </a:lnTo>
                <a:lnTo>
                  <a:pt x="9144" y="9144"/>
                </a:lnTo>
                <a:lnTo>
                  <a:pt x="9144" y="2551176"/>
                </a:lnTo>
              </a:path>
            </a:pathLst>
          </a:custGeom>
          <a:solidFill>
            <a:srgbClr val="000000">
              <a:alpha val="0"/>
            </a:srgbClr>
          </a:solidFill>
          <a:ln w="12700">
            <a:solidFill>
              <a:srgbClr val="ff9900">
                <a:alpha val="10000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Freeform 3"/>
          <p:cNvSpPr/>
          <p:nvPr/>
        </p:nvSpPr>
        <p:spPr>
          <a:xfrm>
            <a:off x="1438655" y="3542284"/>
            <a:ext cx="3349752" cy="2523744"/>
          </a:xfrm>
          <a:custGeom>
            <a:avLst/>
            <a:gdLst>
              <a:gd name="connsiteX0" fmla="*/ 9144 w 3349752"/>
              <a:gd name="connsiteY0" fmla="*/ 2514600 h 2523744"/>
              <a:gd name="connsiteX1" fmla="*/ 3340608 w 3349752"/>
              <a:gd name="connsiteY1" fmla="*/ 2514600 h 2523744"/>
              <a:gd name="connsiteX2" fmla="*/ 3340608 w 3349752"/>
              <a:gd name="connsiteY2" fmla="*/ 9144 h 2523744"/>
              <a:gd name="connsiteX3" fmla="*/ 9144 w 3349752"/>
              <a:gd name="connsiteY3" fmla="*/ 9144 h 2523744"/>
              <a:gd name="connsiteX4" fmla="*/ 9144 w 3349752"/>
              <a:gd name="connsiteY4" fmla="*/ 2514600 h 2523744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3349752" h="2523744">
                <a:moveTo>
                  <a:pt x="9144" y="2514600"/>
                </a:moveTo>
                <a:lnTo>
                  <a:pt x="3340608" y="2514600"/>
                </a:lnTo>
                <a:lnTo>
                  <a:pt x="3340608" y="9144"/>
                </a:lnTo>
                <a:lnTo>
                  <a:pt x="9144" y="9144"/>
                </a:lnTo>
                <a:lnTo>
                  <a:pt x="9144" y="2514600"/>
                </a:lnTo>
              </a:path>
            </a:pathLst>
          </a:custGeom>
          <a:solidFill>
            <a:srgbClr val="000000">
              <a:alpha val="0"/>
            </a:srgbClr>
          </a:solidFill>
          <a:ln w="12700">
            <a:solidFill>
              <a:srgbClr val="ff9900">
                <a:alpha val="10000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Freeform 3"/>
          <p:cNvSpPr/>
          <p:nvPr/>
        </p:nvSpPr>
        <p:spPr>
          <a:xfrm>
            <a:off x="4392167" y="1597659"/>
            <a:ext cx="2267711" cy="3422904"/>
          </a:xfrm>
          <a:custGeom>
            <a:avLst/>
            <a:gdLst>
              <a:gd name="connsiteX0" fmla="*/ 9144 w 2267711"/>
              <a:gd name="connsiteY0" fmla="*/ 3413760 h 3422904"/>
              <a:gd name="connsiteX1" fmla="*/ 2258567 w 2267711"/>
              <a:gd name="connsiteY1" fmla="*/ 3413760 h 3422904"/>
              <a:gd name="connsiteX2" fmla="*/ 2258567 w 2267711"/>
              <a:gd name="connsiteY2" fmla="*/ 9144 h 3422904"/>
              <a:gd name="connsiteX3" fmla="*/ 9144 w 2267711"/>
              <a:gd name="connsiteY3" fmla="*/ 9144 h 3422904"/>
              <a:gd name="connsiteX4" fmla="*/ 9144 w 2267711"/>
              <a:gd name="connsiteY4" fmla="*/ 3413760 h 3422904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2267711" h="3422904">
                <a:moveTo>
                  <a:pt x="9144" y="3413760"/>
                </a:moveTo>
                <a:lnTo>
                  <a:pt x="2258567" y="3413760"/>
                </a:lnTo>
                <a:lnTo>
                  <a:pt x="2258567" y="9144"/>
                </a:lnTo>
                <a:lnTo>
                  <a:pt x="9144" y="9144"/>
                </a:lnTo>
                <a:lnTo>
                  <a:pt x="9144" y="3413760"/>
                </a:lnTo>
              </a:path>
            </a:pathLst>
          </a:custGeom>
          <a:solidFill>
            <a:srgbClr val="000000">
              <a:alpha val="0"/>
            </a:srgbClr>
          </a:solidFill>
          <a:ln w="12700">
            <a:solidFill>
              <a:srgbClr val="ff9900">
                <a:alpha val="10000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Freeform 3"/>
          <p:cNvSpPr/>
          <p:nvPr/>
        </p:nvSpPr>
        <p:spPr>
          <a:xfrm>
            <a:off x="6839712" y="1597659"/>
            <a:ext cx="2414016" cy="3422904"/>
          </a:xfrm>
          <a:custGeom>
            <a:avLst/>
            <a:gdLst>
              <a:gd name="connsiteX0" fmla="*/ 9143 w 2414016"/>
              <a:gd name="connsiteY0" fmla="*/ 3413760 h 3422904"/>
              <a:gd name="connsiteX1" fmla="*/ 2404871 w 2414016"/>
              <a:gd name="connsiteY1" fmla="*/ 3413760 h 3422904"/>
              <a:gd name="connsiteX2" fmla="*/ 2404871 w 2414016"/>
              <a:gd name="connsiteY2" fmla="*/ 9144 h 3422904"/>
              <a:gd name="connsiteX3" fmla="*/ 9143 w 2414016"/>
              <a:gd name="connsiteY3" fmla="*/ 9144 h 3422904"/>
              <a:gd name="connsiteX4" fmla="*/ 9143 w 2414016"/>
              <a:gd name="connsiteY4" fmla="*/ 3413760 h 3422904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2414016" h="3422904">
                <a:moveTo>
                  <a:pt x="9143" y="3413760"/>
                </a:moveTo>
                <a:lnTo>
                  <a:pt x="2404871" y="3413760"/>
                </a:lnTo>
                <a:lnTo>
                  <a:pt x="2404871" y="9144"/>
                </a:lnTo>
                <a:lnTo>
                  <a:pt x="9143" y="9144"/>
                </a:lnTo>
                <a:lnTo>
                  <a:pt x="9143" y="3413760"/>
                </a:lnTo>
              </a:path>
            </a:pathLst>
          </a:custGeom>
          <a:solidFill>
            <a:srgbClr val="000000">
              <a:alpha val="0"/>
            </a:srgbClr>
          </a:solidFill>
          <a:ln w="12700">
            <a:solidFill>
              <a:srgbClr val="ff9900">
                <a:alpha val="10000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Freeform 3"/>
          <p:cNvSpPr/>
          <p:nvPr/>
        </p:nvSpPr>
        <p:spPr>
          <a:xfrm>
            <a:off x="6784847" y="5288788"/>
            <a:ext cx="2667000" cy="935735"/>
          </a:xfrm>
          <a:custGeom>
            <a:avLst/>
            <a:gdLst>
              <a:gd name="connsiteX0" fmla="*/ 0 w 2667000"/>
              <a:gd name="connsiteY0" fmla="*/ 935735 h 935735"/>
              <a:gd name="connsiteX1" fmla="*/ 2667000 w 2667000"/>
              <a:gd name="connsiteY1" fmla="*/ 935735 h 935735"/>
              <a:gd name="connsiteX2" fmla="*/ 2667000 w 2667000"/>
              <a:gd name="connsiteY2" fmla="*/ 0 h 935735"/>
              <a:gd name="connsiteX3" fmla="*/ 0 w 2667000"/>
              <a:gd name="connsiteY3" fmla="*/ 0 h 935735"/>
              <a:gd name="connsiteX4" fmla="*/ 0 w 2667000"/>
              <a:gd name="connsiteY4" fmla="*/ 935735 h 935735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2667000" h="935735">
                <a:moveTo>
                  <a:pt x="0" y="935735"/>
                </a:moveTo>
                <a:lnTo>
                  <a:pt x="2667000" y="935735"/>
                </a:lnTo>
                <a:lnTo>
                  <a:pt x="2667000" y="0"/>
                </a:lnTo>
                <a:lnTo>
                  <a:pt x="0" y="0"/>
                </a:lnTo>
                <a:lnTo>
                  <a:pt x="0" y="935735"/>
                </a:lnTo>
              </a:path>
            </a:pathLst>
          </a:custGeom>
          <a:solidFill>
            <a:srgbClr val="0000ff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027" name="Picture 3" descr="">
					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62000" y="1193800"/>
            <a:ext cx="5892800" cy="6019800"/>
          </a:xfrm>
          <a:prstGeom prst="rect">
            <a:avLst/>
          </a:prstGeom>
          <a:noFill/>
        </p:spPr>
      </p:pic>
      <p:pic>
        <p:nvPicPr>
          <p:cNvPr id="1027" name="Picture 3" descr="">
					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845300" y="1600200"/>
            <a:ext cx="2400300" cy="3416300"/>
          </a:xfrm>
          <a:prstGeom prst="rect">
            <a:avLst/>
          </a:prstGeom>
          <a:noFill/>
        </p:spPr>
      </p:pic>
      <p:sp>
        <p:nvSpPr>
          <p:cNvPr id="2" name="TextBox 1"/>
          <p:cNvSpPr txBox="1"/>
          <p:nvPr/>
        </p:nvSpPr>
        <p:spPr>
          <a:xfrm rot="0">
            <a:off x="1168400" y="6756400"/>
            <a:ext cx="698500" cy="1524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1200"/>
              </a:lnSpc>
              <a:tabLst>
							</a:tabLst>
            </a:pPr>
            <a:r>
              <a:rPr lang="en-US" altLang="zh-CN" sz="1392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2009-8-7</a:t>
            </a:r>
          </a:p>
        </p:txBody>
      </p:sp>
      <p:sp>
        <p:nvSpPr>
          <p:cNvPr id="2" name="TextBox 1"/>
          <p:cNvSpPr txBox="1"/>
          <p:nvPr/>
        </p:nvSpPr>
        <p:spPr>
          <a:xfrm rot="0">
            <a:off x="4648200" y="6667500"/>
            <a:ext cx="2298700" cy="3683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1200"/>
              </a:lnSpc>
              <a:tabLst>
                <a:tab pos="825500" algn="l"/>
              </a:tabLst>
            </a:pPr>
            <a:r>
              <a:rPr lang="en-US" altLang="zh-CN" sz="1392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Liaoning</a:t>
            </a:r>
            <a:r>
              <a:rPr lang="en-US" altLang="zh-CN" sz="139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392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Cancer</a:t>
            </a:r>
            <a:r>
              <a:rPr lang="en-US" altLang="zh-CN" sz="139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392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Institute</a:t>
            </a:r>
            <a:r>
              <a:rPr lang="en-US" altLang="zh-CN" sz="139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392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and</a:t>
            </a:r>
          </a:p>
          <a:p>
            <a:pPr>
              <a:lnSpc>
                <a:spcPts val="1600"/>
              </a:lnSpc>
              <a:tabLst>
                <a:tab pos="825500" algn="l"/>
              </a:tabLst>
            </a:pPr>
            <a:r>
              <a:rPr lang="en-US" altLang="zh-CN" dirty="0" smtClean="0"/>
              <a:t>	</a:t>
            </a:r>
            <a:r>
              <a:rPr lang="en-US" altLang="zh-CN" sz="1392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Hospital</a:t>
            </a:r>
          </a:p>
        </p:txBody>
      </p:sp>
      <p:sp>
        <p:nvSpPr>
          <p:cNvPr id="2" name="TextBox 1"/>
          <p:cNvSpPr txBox="1"/>
          <p:nvPr/>
        </p:nvSpPr>
        <p:spPr>
          <a:xfrm rot="0">
            <a:off x="9398000" y="6756400"/>
            <a:ext cx="190500" cy="1524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1200"/>
              </a:lnSpc>
              <a:tabLst>
							</a:tabLst>
            </a:pPr>
            <a:r>
              <a:rPr lang="en-US" altLang="zh-CN" sz="1392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37</a:t>
            </a:r>
          </a:p>
        </p:txBody>
      </p:sp>
      <p:sp>
        <p:nvSpPr>
          <p:cNvPr id="2" name="TextBox 1"/>
          <p:cNvSpPr txBox="1"/>
          <p:nvPr/>
        </p:nvSpPr>
        <p:spPr>
          <a:xfrm rot="0">
            <a:off x="6870700" y="4673600"/>
            <a:ext cx="2463800" cy="15240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2100"/>
              </a:lnSpc>
              <a:tabLst>
                <a:tab pos="152400" algn="l"/>
              </a:tabLst>
            </a:pPr>
            <a:r>
              <a:rPr lang="en-US" altLang="zh-CN" dirty="0" smtClean="0"/>
              <a:t>	</a:t>
            </a:r>
            <a:r>
              <a:rPr lang="en-US" altLang="zh-CN" sz="24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T2WI</a:t>
            </a:r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3300"/>
              </a:lnSpc>
              <a:tabLst>
                <a:tab pos="152400" algn="l"/>
              </a:tabLst>
            </a:pPr>
            <a:r>
              <a:rPr lang="en-US" altLang="zh-CN" sz="2400" b="1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直肠受侵</a:t>
            </a:r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2500"/>
              </a:lnSpc>
              <a:tabLst>
                <a:tab pos="152400" algn="l"/>
              </a:tabLst>
            </a:pPr>
            <a:r>
              <a:rPr lang="en-US" altLang="zh-CN" sz="1992" b="1" dirty="0" smtClean="0">
                <a:solidFill>
                  <a:srgbClr val="66ff33"/>
                </a:solidFill>
                <a:latin typeface="Times New Roman" pitchFamily="18" charset="0"/>
                <a:cs typeface="Times New Roman" pitchFamily="18" charset="0"/>
              </a:rPr>
              <a:t>Involvement</a:t>
            </a:r>
            <a:r>
              <a:rPr lang="en-US" altLang="zh-CN" sz="199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992" b="1" dirty="0" smtClean="0">
                <a:solidFill>
                  <a:srgbClr val="66ff33"/>
                </a:solidFill>
                <a:latin typeface="Times New Roman" pitchFamily="18" charset="0"/>
                <a:cs typeface="Times New Roman" pitchFamily="18" charset="0"/>
              </a:rPr>
              <a:t>of</a:t>
            </a:r>
            <a:r>
              <a:rPr lang="en-US" altLang="zh-CN" sz="199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992" b="1" dirty="0" smtClean="0">
                <a:solidFill>
                  <a:srgbClr val="66ff33"/>
                </a:solidFill>
                <a:latin typeface="Times New Roman" pitchFamily="18" charset="0"/>
                <a:cs typeface="Times New Roman" pitchFamily="18" charset="0"/>
              </a:rPr>
              <a:t>rectum</a:t>
            </a:r>
          </a:p>
        </p:txBody>
      </p:sp>
      <p:sp>
        <p:nvSpPr>
          <p:cNvPr id="2" name="TextBox 1"/>
          <p:cNvSpPr txBox="1"/>
          <p:nvPr/>
        </p:nvSpPr>
        <p:spPr>
          <a:xfrm rot="0">
            <a:off x="4572000" y="4635500"/>
            <a:ext cx="774700" cy="2667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2100"/>
              </a:lnSpc>
              <a:tabLst>
							</a:tabLst>
            </a:pPr>
            <a:r>
              <a:rPr lang="en-US" altLang="zh-CN" sz="24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T2WI</a:t>
            </a:r>
          </a:p>
        </p:txBody>
      </p:sp>
      <p:sp>
        <p:nvSpPr>
          <p:cNvPr id="2" name="TextBox 1"/>
          <p:cNvSpPr txBox="1"/>
          <p:nvPr/>
        </p:nvSpPr>
        <p:spPr>
          <a:xfrm rot="0">
            <a:off x="3276600" y="495300"/>
            <a:ext cx="4114800" cy="13462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3400"/>
              </a:lnSpc>
              <a:tabLst>
                <a:tab pos="533400" algn="l"/>
              </a:tabLst>
            </a:pPr>
            <a:r>
              <a:rPr lang="en-US" altLang="zh-CN" dirty="0" smtClean="0"/>
              <a:t>	</a:t>
            </a:r>
            <a:r>
              <a:rPr lang="en-US" altLang="zh-CN" sz="3192" b="1" dirty="0" smtClean="0">
                <a:solidFill>
                  <a:srgbClr val="ff9900"/>
                </a:solidFill>
                <a:latin typeface="Times New Roman" pitchFamily="18" charset="0"/>
                <a:cs typeface="Times New Roman" pitchFamily="18" charset="0"/>
              </a:rPr>
              <a:t>子宫内膜癌Ⅳ</a:t>
            </a:r>
            <a:r>
              <a:rPr lang="en-US" altLang="zh-CN" sz="3192" b="1" dirty="0" smtClean="0">
                <a:solidFill>
                  <a:srgbClr val="ff9900"/>
                </a:solidFill>
                <a:latin typeface="Times New Roman" pitchFamily="18" charset="0"/>
                <a:cs typeface="Times New Roman" pitchFamily="18" charset="0"/>
              </a:rPr>
              <a:t>a</a:t>
            </a:r>
            <a:r>
              <a:rPr lang="en-US" altLang="zh-CN" sz="3192" b="1" dirty="0" smtClean="0">
                <a:solidFill>
                  <a:srgbClr val="ff9900"/>
                </a:solidFill>
                <a:latin typeface="Times New Roman" pitchFamily="18" charset="0"/>
                <a:cs typeface="Times New Roman" pitchFamily="18" charset="0"/>
              </a:rPr>
              <a:t>期</a:t>
            </a:r>
          </a:p>
          <a:p>
            <a:pPr>
              <a:lnSpc>
                <a:spcPts val="2800"/>
              </a:lnSpc>
              <a:tabLst>
                <a:tab pos="533400" algn="l"/>
              </a:tabLst>
            </a:pPr>
            <a:r>
              <a:rPr lang="en-US" altLang="zh-CN" sz="2400" dirty="0" smtClean="0">
                <a:solidFill>
                  <a:srgbClr val="66ff33"/>
                </a:solidFill>
                <a:latin typeface="Arial Narrow" pitchFamily="18" charset="0"/>
                <a:cs typeface="Arial Narrow" pitchFamily="18" charset="0"/>
              </a:rPr>
              <a:t>----Stage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66ff33"/>
                </a:solidFill>
                <a:latin typeface="Times New Roman" pitchFamily="18" charset="0"/>
                <a:cs typeface="Times New Roman" pitchFamily="18" charset="0"/>
              </a:rPr>
              <a:t>Ⅳ</a:t>
            </a:r>
            <a:r>
              <a:rPr lang="en-US" altLang="zh-CN" sz="2400" dirty="0" smtClean="0">
                <a:solidFill>
                  <a:srgbClr val="66ff33"/>
                </a:solidFill>
                <a:latin typeface="Arial Narrow" pitchFamily="18" charset="0"/>
                <a:cs typeface="Arial Narrow" pitchFamily="18" charset="0"/>
              </a:rPr>
              <a:t>a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66ff33"/>
                </a:solidFill>
                <a:latin typeface="Arial Narrow" pitchFamily="18" charset="0"/>
                <a:cs typeface="Arial Narrow" pitchFamily="18" charset="0"/>
              </a:rPr>
              <a:t>endometrial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66ff33"/>
                </a:solidFill>
                <a:latin typeface="Arial Narrow" pitchFamily="18" charset="0"/>
                <a:cs typeface="Arial Narrow" pitchFamily="18" charset="0"/>
              </a:rPr>
              <a:t>carcinoma</a:t>
            </a:r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2300"/>
              </a:lnSpc>
              <a:tabLst>
                <a:tab pos="533400" algn="l"/>
              </a:tabLst>
            </a:pPr>
            <a:r>
              <a:rPr lang="en-US" altLang="zh-CN" sz="24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T2WI</a:t>
            </a:r>
          </a:p>
        </p:txBody>
      </p:sp>
      <p:sp>
        <p:nvSpPr>
          <p:cNvPr id="2" name="TextBox 1"/>
          <p:cNvSpPr txBox="1"/>
          <p:nvPr/>
        </p:nvSpPr>
        <p:spPr>
          <a:xfrm rot="0">
            <a:off x="1625600" y="5562600"/>
            <a:ext cx="774700" cy="2667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2100"/>
              </a:lnSpc>
              <a:tabLst>
							</a:tabLst>
            </a:pPr>
            <a:r>
              <a:rPr lang="en-US" altLang="zh-CN" sz="24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T1WI</a:t>
            </a: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/>
          <p:nvPr/>
        </p:nvSpPr>
        <p:spPr>
          <a:xfrm>
            <a:off x="774191" y="347979"/>
            <a:ext cx="9144000" cy="6858000"/>
          </a:xfrm>
          <a:custGeom>
            <a:avLst/>
            <a:gdLst>
              <a:gd name="connsiteX0" fmla="*/ 0 w 9144000"/>
              <a:gd name="connsiteY0" fmla="*/ 6858000 h 6858000"/>
              <a:gd name="connsiteX1" fmla="*/ 9144000 w 9144000"/>
              <a:gd name="connsiteY1" fmla="*/ 6858000 h 6858000"/>
              <a:gd name="connsiteX2" fmla="*/ 9144000 w 9144000"/>
              <a:gd name="connsiteY2" fmla="*/ 0 h 6858000"/>
              <a:gd name="connsiteX3" fmla="*/ 0 w 9144000"/>
              <a:gd name="connsiteY3" fmla="*/ 0 h 6858000"/>
              <a:gd name="connsiteX4" fmla="*/ 0 w 9144000"/>
              <a:gd name="connsiteY4" fmla="*/ 6858000 h 68580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9144000" h="6858000">
                <a:moveTo>
                  <a:pt x="0" y="6858000"/>
                </a:moveTo>
                <a:lnTo>
                  <a:pt x="9144000" y="6858000"/>
                </a:lnTo>
                <a:lnTo>
                  <a:pt x="9144000" y="0"/>
                </a:lnTo>
                <a:lnTo>
                  <a:pt x="0" y="0"/>
                </a:lnTo>
                <a:lnTo>
                  <a:pt x="0" y="6858000"/>
                </a:lnTo>
              </a:path>
            </a:pathLst>
          </a:custGeom>
          <a:solidFill>
            <a:srgbClr val="000000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Freeform 3"/>
          <p:cNvSpPr/>
          <p:nvPr/>
        </p:nvSpPr>
        <p:spPr>
          <a:xfrm>
            <a:off x="6047232" y="1381252"/>
            <a:ext cx="3639311" cy="4428744"/>
          </a:xfrm>
          <a:custGeom>
            <a:avLst/>
            <a:gdLst>
              <a:gd name="connsiteX0" fmla="*/ 9144 w 3639311"/>
              <a:gd name="connsiteY0" fmla="*/ 4419600 h 4428744"/>
              <a:gd name="connsiteX1" fmla="*/ 3630167 w 3639311"/>
              <a:gd name="connsiteY1" fmla="*/ 4419600 h 4428744"/>
              <a:gd name="connsiteX2" fmla="*/ 3630167 w 3639311"/>
              <a:gd name="connsiteY2" fmla="*/ 9144 h 4428744"/>
              <a:gd name="connsiteX3" fmla="*/ 9144 w 3639311"/>
              <a:gd name="connsiteY3" fmla="*/ 9144 h 4428744"/>
              <a:gd name="connsiteX4" fmla="*/ 9144 w 3639311"/>
              <a:gd name="connsiteY4" fmla="*/ 4419600 h 4428744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3639311" h="4428744">
                <a:moveTo>
                  <a:pt x="9144" y="4419600"/>
                </a:moveTo>
                <a:lnTo>
                  <a:pt x="3630167" y="4419600"/>
                </a:lnTo>
                <a:lnTo>
                  <a:pt x="3630167" y="9144"/>
                </a:lnTo>
                <a:lnTo>
                  <a:pt x="9144" y="9144"/>
                </a:lnTo>
                <a:lnTo>
                  <a:pt x="9144" y="4419600"/>
                </a:lnTo>
              </a:path>
            </a:pathLst>
          </a:custGeom>
          <a:solidFill>
            <a:srgbClr val="000000">
              <a:alpha val="0"/>
            </a:srgbClr>
          </a:solidFill>
          <a:ln w="12700">
            <a:solidFill>
              <a:srgbClr val="ff9900">
                <a:alpha val="10000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Freeform 3"/>
          <p:cNvSpPr/>
          <p:nvPr/>
        </p:nvSpPr>
        <p:spPr>
          <a:xfrm>
            <a:off x="1798320" y="1454403"/>
            <a:ext cx="3998976" cy="3779520"/>
          </a:xfrm>
          <a:custGeom>
            <a:avLst/>
            <a:gdLst>
              <a:gd name="connsiteX0" fmla="*/ 9144 w 3998976"/>
              <a:gd name="connsiteY0" fmla="*/ 3770375 h 3779520"/>
              <a:gd name="connsiteX1" fmla="*/ 3989832 w 3998976"/>
              <a:gd name="connsiteY1" fmla="*/ 3770375 h 3779520"/>
              <a:gd name="connsiteX2" fmla="*/ 3989832 w 3998976"/>
              <a:gd name="connsiteY2" fmla="*/ 9144 h 3779520"/>
              <a:gd name="connsiteX3" fmla="*/ 9144 w 3998976"/>
              <a:gd name="connsiteY3" fmla="*/ 9144 h 3779520"/>
              <a:gd name="connsiteX4" fmla="*/ 9144 w 3998976"/>
              <a:gd name="connsiteY4" fmla="*/ 3770375 h 377952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3998976" h="3779520">
                <a:moveTo>
                  <a:pt x="9144" y="3770375"/>
                </a:moveTo>
                <a:lnTo>
                  <a:pt x="3989832" y="3770375"/>
                </a:lnTo>
                <a:lnTo>
                  <a:pt x="3989832" y="9144"/>
                </a:lnTo>
                <a:lnTo>
                  <a:pt x="9144" y="9144"/>
                </a:lnTo>
                <a:lnTo>
                  <a:pt x="9144" y="3770375"/>
                </a:lnTo>
              </a:path>
            </a:pathLst>
          </a:custGeom>
          <a:solidFill>
            <a:srgbClr val="000000">
              <a:alpha val="0"/>
            </a:srgbClr>
          </a:solidFill>
          <a:ln w="12700">
            <a:solidFill>
              <a:srgbClr val="ff9900">
                <a:alpha val="10000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Freeform 3"/>
          <p:cNvSpPr/>
          <p:nvPr/>
        </p:nvSpPr>
        <p:spPr>
          <a:xfrm>
            <a:off x="1600200" y="5648452"/>
            <a:ext cx="2953511" cy="932688"/>
          </a:xfrm>
          <a:custGeom>
            <a:avLst/>
            <a:gdLst>
              <a:gd name="connsiteX0" fmla="*/ 0 w 2953511"/>
              <a:gd name="connsiteY0" fmla="*/ 932688 h 932688"/>
              <a:gd name="connsiteX1" fmla="*/ 2953511 w 2953511"/>
              <a:gd name="connsiteY1" fmla="*/ 932688 h 932688"/>
              <a:gd name="connsiteX2" fmla="*/ 2953511 w 2953511"/>
              <a:gd name="connsiteY2" fmla="*/ 0 h 932688"/>
              <a:gd name="connsiteX3" fmla="*/ 0 w 2953511"/>
              <a:gd name="connsiteY3" fmla="*/ 0 h 932688"/>
              <a:gd name="connsiteX4" fmla="*/ 0 w 2953511"/>
              <a:gd name="connsiteY4" fmla="*/ 932688 h 932688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2953511" h="932688">
                <a:moveTo>
                  <a:pt x="0" y="932688"/>
                </a:moveTo>
                <a:lnTo>
                  <a:pt x="2953511" y="932688"/>
                </a:lnTo>
                <a:lnTo>
                  <a:pt x="2953511" y="0"/>
                </a:lnTo>
                <a:lnTo>
                  <a:pt x="0" y="0"/>
                </a:lnTo>
                <a:lnTo>
                  <a:pt x="0" y="932688"/>
                </a:lnTo>
              </a:path>
            </a:pathLst>
          </a:custGeom>
          <a:solidFill>
            <a:srgbClr val="0000ff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027" name="Picture 3" descr="">
					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62000" y="1193800"/>
            <a:ext cx="5029200" cy="6019800"/>
          </a:xfrm>
          <a:prstGeom prst="rect">
            <a:avLst/>
          </a:prstGeom>
          <a:noFill/>
        </p:spPr>
      </p:pic>
      <p:pic>
        <p:nvPicPr>
          <p:cNvPr id="1027" name="Picture 3" descr="">
					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057900" y="1384300"/>
            <a:ext cx="3619500" cy="4419600"/>
          </a:xfrm>
          <a:prstGeom prst="rect">
            <a:avLst/>
          </a:prstGeom>
          <a:noFill/>
        </p:spPr>
      </p:pic>
      <p:sp>
        <p:nvSpPr>
          <p:cNvPr id="2" name="TextBox 1"/>
          <p:cNvSpPr txBox="1"/>
          <p:nvPr/>
        </p:nvSpPr>
        <p:spPr>
          <a:xfrm rot="0">
            <a:off x="1168400" y="6756400"/>
            <a:ext cx="698500" cy="1524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1200"/>
              </a:lnSpc>
              <a:tabLst>
							</a:tabLst>
            </a:pPr>
            <a:r>
              <a:rPr lang="en-US" altLang="zh-CN" sz="1392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2009-8-7</a:t>
            </a:r>
          </a:p>
        </p:txBody>
      </p:sp>
      <p:sp>
        <p:nvSpPr>
          <p:cNvPr id="2" name="TextBox 1"/>
          <p:cNvSpPr txBox="1"/>
          <p:nvPr/>
        </p:nvSpPr>
        <p:spPr>
          <a:xfrm rot="0">
            <a:off x="4648200" y="6667500"/>
            <a:ext cx="2298700" cy="3683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1200"/>
              </a:lnSpc>
              <a:tabLst>
                <a:tab pos="825500" algn="l"/>
              </a:tabLst>
            </a:pPr>
            <a:r>
              <a:rPr lang="en-US" altLang="zh-CN" sz="1392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Liaoning</a:t>
            </a:r>
            <a:r>
              <a:rPr lang="en-US" altLang="zh-CN" sz="139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392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Cancer</a:t>
            </a:r>
            <a:r>
              <a:rPr lang="en-US" altLang="zh-CN" sz="139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392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Institute</a:t>
            </a:r>
            <a:r>
              <a:rPr lang="en-US" altLang="zh-CN" sz="139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392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and</a:t>
            </a:r>
          </a:p>
          <a:p>
            <a:pPr>
              <a:lnSpc>
                <a:spcPts val="1600"/>
              </a:lnSpc>
              <a:tabLst>
                <a:tab pos="825500" algn="l"/>
              </a:tabLst>
            </a:pPr>
            <a:r>
              <a:rPr lang="en-US" altLang="zh-CN" dirty="0" smtClean="0"/>
              <a:t>	</a:t>
            </a:r>
            <a:r>
              <a:rPr lang="en-US" altLang="zh-CN" sz="1392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Hospital</a:t>
            </a:r>
          </a:p>
        </p:txBody>
      </p:sp>
      <p:sp>
        <p:nvSpPr>
          <p:cNvPr id="2" name="TextBox 1"/>
          <p:cNvSpPr txBox="1"/>
          <p:nvPr/>
        </p:nvSpPr>
        <p:spPr>
          <a:xfrm rot="0">
            <a:off x="9398000" y="6756400"/>
            <a:ext cx="190500" cy="1524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1200"/>
              </a:lnSpc>
              <a:tabLst>
							</a:tabLst>
            </a:pPr>
            <a:r>
              <a:rPr lang="en-US" altLang="zh-CN" sz="1392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38</a:t>
            </a:r>
          </a:p>
        </p:txBody>
      </p:sp>
      <p:sp>
        <p:nvSpPr>
          <p:cNvPr id="2" name="TextBox 1"/>
          <p:cNvSpPr txBox="1"/>
          <p:nvPr/>
        </p:nvSpPr>
        <p:spPr>
          <a:xfrm rot="0">
            <a:off x="7086600" y="6413500"/>
            <a:ext cx="2730500" cy="1524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1200"/>
              </a:lnSpc>
              <a:tabLst>
							</a:tabLst>
            </a:pPr>
            <a:r>
              <a:rPr lang="en-US" altLang="zh-CN" sz="1200" b="1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Jpn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b="1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Clinica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b="1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lRadol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b="1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50</a:t>
            </a:r>
            <a:r>
              <a:rPr lang="en-US" altLang="zh-CN" sz="1200" b="1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（</a:t>
            </a:r>
            <a:r>
              <a:rPr lang="en-US" altLang="zh-CN" sz="1200" b="1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11</a:t>
            </a:r>
            <a:r>
              <a:rPr lang="en-US" altLang="zh-CN" sz="1200" b="1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）</a:t>
            </a:r>
            <a:r>
              <a:rPr lang="en-US" altLang="zh-CN" sz="1200" b="1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1514-1515</a:t>
            </a:r>
          </a:p>
        </p:txBody>
      </p:sp>
      <p:sp>
        <p:nvSpPr>
          <p:cNvPr id="2" name="TextBox 1"/>
          <p:cNvSpPr txBox="1"/>
          <p:nvPr/>
        </p:nvSpPr>
        <p:spPr>
          <a:xfrm rot="0">
            <a:off x="1689100" y="6286500"/>
            <a:ext cx="2527300" cy="2159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1700"/>
              </a:lnSpc>
              <a:tabLst>
							</a:tabLst>
            </a:pPr>
            <a:r>
              <a:rPr lang="en-US" altLang="zh-CN" sz="1992" b="1" dirty="0" smtClean="0">
                <a:solidFill>
                  <a:srgbClr val="66ff33"/>
                </a:solidFill>
                <a:latin typeface="Times New Roman" pitchFamily="18" charset="0"/>
                <a:cs typeface="Times New Roman" pitchFamily="18" charset="0"/>
              </a:rPr>
              <a:t>Involvement</a:t>
            </a:r>
            <a:r>
              <a:rPr lang="en-US" altLang="zh-CN" sz="199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992" b="1" dirty="0" smtClean="0">
                <a:solidFill>
                  <a:srgbClr val="66ff33"/>
                </a:solidFill>
                <a:latin typeface="Times New Roman" pitchFamily="18" charset="0"/>
                <a:cs typeface="Times New Roman" pitchFamily="18" charset="0"/>
              </a:rPr>
              <a:t>of</a:t>
            </a:r>
            <a:r>
              <a:rPr lang="en-US" altLang="zh-CN" sz="199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992" b="1" dirty="0" smtClean="0">
                <a:solidFill>
                  <a:srgbClr val="66ff33"/>
                </a:solidFill>
                <a:latin typeface="Times New Roman" pitchFamily="18" charset="0"/>
                <a:cs typeface="Times New Roman" pitchFamily="18" charset="0"/>
              </a:rPr>
              <a:t>bladder</a:t>
            </a:r>
          </a:p>
        </p:txBody>
      </p:sp>
      <p:sp>
        <p:nvSpPr>
          <p:cNvPr id="2" name="TextBox 1"/>
          <p:cNvSpPr txBox="1"/>
          <p:nvPr/>
        </p:nvSpPr>
        <p:spPr>
          <a:xfrm rot="0">
            <a:off x="1689100" y="647700"/>
            <a:ext cx="5702300" cy="56007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3400"/>
              </a:lnSpc>
              <a:tabLst>
                <a:tab pos="292100" algn="l"/>
                <a:tab pos="1600200" algn="l"/>
                <a:tab pos="2120900" algn="l"/>
                <a:tab pos="4546600" algn="l"/>
              </a:tabLst>
            </a:pPr>
            <a:r>
              <a:rPr lang="en-US" altLang="zh-CN" dirty="0" smtClean="0"/>
              <a:t>			</a:t>
            </a:r>
            <a:r>
              <a:rPr lang="en-US" altLang="zh-CN" sz="3192" b="1" dirty="0" smtClean="0">
                <a:solidFill>
                  <a:srgbClr val="ff9900"/>
                </a:solidFill>
                <a:latin typeface="Times New Roman" pitchFamily="18" charset="0"/>
                <a:cs typeface="Times New Roman" pitchFamily="18" charset="0"/>
              </a:rPr>
              <a:t>子宫内膜癌Ⅳ</a:t>
            </a:r>
            <a:r>
              <a:rPr lang="en-US" altLang="zh-CN" sz="3192" b="1" dirty="0" smtClean="0">
                <a:solidFill>
                  <a:srgbClr val="ff9900"/>
                </a:solidFill>
                <a:latin typeface="Times New Roman" pitchFamily="18" charset="0"/>
                <a:cs typeface="Times New Roman" pitchFamily="18" charset="0"/>
              </a:rPr>
              <a:t>a</a:t>
            </a:r>
            <a:r>
              <a:rPr lang="en-US" altLang="zh-CN" sz="3192" b="1" dirty="0" smtClean="0">
                <a:solidFill>
                  <a:srgbClr val="ff9900"/>
                </a:solidFill>
                <a:latin typeface="Times New Roman" pitchFamily="18" charset="0"/>
                <a:cs typeface="Times New Roman" pitchFamily="18" charset="0"/>
              </a:rPr>
              <a:t>期</a:t>
            </a:r>
          </a:p>
          <a:p>
            <a:pPr>
              <a:lnSpc>
                <a:spcPts val="2800"/>
              </a:lnSpc>
              <a:tabLst>
                <a:tab pos="292100" algn="l"/>
                <a:tab pos="1600200" algn="l"/>
                <a:tab pos="2120900" algn="l"/>
                <a:tab pos="4546600" algn="l"/>
              </a:tabLst>
            </a:pPr>
            <a:r>
              <a:rPr lang="en-US" altLang="zh-CN" dirty="0" smtClean="0"/>
              <a:t>		</a:t>
            </a:r>
            <a:r>
              <a:rPr lang="en-US" altLang="zh-CN" sz="2400" dirty="0" smtClean="0">
                <a:solidFill>
                  <a:srgbClr val="66ff33"/>
                </a:solidFill>
                <a:latin typeface="Arial Narrow" pitchFamily="18" charset="0"/>
                <a:cs typeface="Arial Narrow" pitchFamily="18" charset="0"/>
              </a:rPr>
              <a:t>----Stage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66ff33"/>
                </a:solidFill>
                <a:latin typeface="Times New Roman" pitchFamily="18" charset="0"/>
                <a:cs typeface="Times New Roman" pitchFamily="18" charset="0"/>
              </a:rPr>
              <a:t>Ⅳ</a:t>
            </a:r>
            <a:r>
              <a:rPr lang="en-US" altLang="zh-CN" sz="2400" dirty="0" smtClean="0">
                <a:solidFill>
                  <a:srgbClr val="66ff33"/>
                </a:solidFill>
                <a:latin typeface="Arial Narrow" pitchFamily="18" charset="0"/>
                <a:cs typeface="Arial Narrow" pitchFamily="18" charset="0"/>
              </a:rPr>
              <a:t>a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66ff33"/>
                </a:solidFill>
                <a:latin typeface="Arial Narrow" pitchFamily="18" charset="0"/>
                <a:cs typeface="Arial Narrow" pitchFamily="18" charset="0"/>
              </a:rPr>
              <a:t>endometrial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66ff33"/>
                </a:solidFill>
                <a:latin typeface="Arial Narrow" pitchFamily="18" charset="0"/>
                <a:cs typeface="Arial Narrow" pitchFamily="18" charset="0"/>
              </a:rPr>
              <a:t>carcinoma</a:t>
            </a:r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2400"/>
              </a:lnSpc>
              <a:tabLst>
                <a:tab pos="292100" algn="l"/>
                <a:tab pos="1600200" algn="l"/>
                <a:tab pos="2120900" algn="l"/>
                <a:tab pos="4546600" algn="l"/>
              </a:tabLst>
            </a:pPr>
            <a:r>
              <a:rPr lang="en-US" altLang="zh-CN" dirty="0" smtClean="0"/>
              <a:t>	</a:t>
            </a:r>
            <a:r>
              <a:rPr lang="en-US" altLang="zh-CN" sz="24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T2WI</a:t>
            </a:r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2900"/>
              </a:lnSpc>
              <a:tabLst>
                <a:tab pos="292100" algn="l"/>
                <a:tab pos="1600200" algn="l"/>
                <a:tab pos="2120900" algn="l"/>
                <a:tab pos="4546600" algn="l"/>
              </a:tabLst>
            </a:pPr>
            <a:r>
              <a:rPr lang="en-US" altLang="zh-CN" dirty="0" smtClean="0"/>
              <a:t>				</a:t>
            </a:r>
            <a:r>
              <a:rPr lang="en-US" altLang="zh-CN" sz="24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T2WI</a:t>
            </a:r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2400"/>
              </a:lnSpc>
              <a:tabLst>
                <a:tab pos="292100" algn="l"/>
                <a:tab pos="1600200" algn="l"/>
                <a:tab pos="2120900" algn="l"/>
                <a:tab pos="4546600" algn="l"/>
              </a:tabLst>
            </a:pPr>
            <a:r>
              <a:rPr lang="en-US" altLang="zh-CN" sz="2400" b="1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膀胱受侵</a:t>
            </a:r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/>
          <p:nvPr/>
        </p:nvSpPr>
        <p:spPr>
          <a:xfrm>
            <a:off x="774191" y="347979"/>
            <a:ext cx="9144000" cy="6858000"/>
          </a:xfrm>
          <a:custGeom>
            <a:avLst/>
            <a:gdLst>
              <a:gd name="connsiteX0" fmla="*/ 0 w 9144000"/>
              <a:gd name="connsiteY0" fmla="*/ 6858000 h 6858000"/>
              <a:gd name="connsiteX1" fmla="*/ 9144000 w 9144000"/>
              <a:gd name="connsiteY1" fmla="*/ 6858000 h 6858000"/>
              <a:gd name="connsiteX2" fmla="*/ 9144000 w 9144000"/>
              <a:gd name="connsiteY2" fmla="*/ 0 h 6858000"/>
              <a:gd name="connsiteX3" fmla="*/ 0 w 9144000"/>
              <a:gd name="connsiteY3" fmla="*/ 0 h 6858000"/>
              <a:gd name="connsiteX4" fmla="*/ 0 w 9144000"/>
              <a:gd name="connsiteY4" fmla="*/ 6858000 h 68580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9144000" h="6858000">
                <a:moveTo>
                  <a:pt x="0" y="6858000"/>
                </a:moveTo>
                <a:lnTo>
                  <a:pt x="9144000" y="6858000"/>
                </a:lnTo>
                <a:lnTo>
                  <a:pt x="9144000" y="0"/>
                </a:lnTo>
                <a:lnTo>
                  <a:pt x="0" y="0"/>
                </a:lnTo>
                <a:lnTo>
                  <a:pt x="0" y="6858000"/>
                </a:lnTo>
              </a:path>
            </a:pathLst>
          </a:custGeom>
          <a:solidFill>
            <a:srgbClr val="000000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Freeform 3"/>
          <p:cNvSpPr/>
          <p:nvPr/>
        </p:nvSpPr>
        <p:spPr>
          <a:xfrm>
            <a:off x="6190488" y="1381252"/>
            <a:ext cx="3422903" cy="2487167"/>
          </a:xfrm>
          <a:custGeom>
            <a:avLst/>
            <a:gdLst>
              <a:gd name="connsiteX0" fmla="*/ 9144 w 3422903"/>
              <a:gd name="connsiteY0" fmla="*/ 2478024 h 2487167"/>
              <a:gd name="connsiteX1" fmla="*/ 3413759 w 3422903"/>
              <a:gd name="connsiteY1" fmla="*/ 2478024 h 2487167"/>
              <a:gd name="connsiteX2" fmla="*/ 3413759 w 3422903"/>
              <a:gd name="connsiteY2" fmla="*/ 9144 h 2487167"/>
              <a:gd name="connsiteX3" fmla="*/ 9144 w 3422903"/>
              <a:gd name="connsiteY3" fmla="*/ 9144 h 2487167"/>
              <a:gd name="connsiteX4" fmla="*/ 9144 w 3422903"/>
              <a:gd name="connsiteY4" fmla="*/ 2478024 h 2487167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3422903" h="2487167">
                <a:moveTo>
                  <a:pt x="9144" y="2478024"/>
                </a:moveTo>
                <a:lnTo>
                  <a:pt x="3413759" y="2478024"/>
                </a:lnTo>
                <a:lnTo>
                  <a:pt x="3413759" y="9144"/>
                </a:lnTo>
                <a:lnTo>
                  <a:pt x="9144" y="9144"/>
                </a:lnTo>
                <a:lnTo>
                  <a:pt x="9144" y="2478024"/>
                </a:lnTo>
              </a:path>
            </a:pathLst>
          </a:custGeom>
          <a:solidFill>
            <a:srgbClr val="000000">
              <a:alpha val="0"/>
            </a:srgbClr>
          </a:solidFill>
          <a:ln w="12700">
            <a:solidFill>
              <a:srgbClr val="ff9900">
                <a:alpha val="10000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Freeform 3"/>
          <p:cNvSpPr/>
          <p:nvPr/>
        </p:nvSpPr>
        <p:spPr>
          <a:xfrm>
            <a:off x="2014727" y="1597659"/>
            <a:ext cx="2990087" cy="3636264"/>
          </a:xfrm>
          <a:custGeom>
            <a:avLst/>
            <a:gdLst>
              <a:gd name="connsiteX0" fmla="*/ 9144 w 2990087"/>
              <a:gd name="connsiteY0" fmla="*/ 3627119 h 3636264"/>
              <a:gd name="connsiteX1" fmla="*/ 2980943 w 2990087"/>
              <a:gd name="connsiteY1" fmla="*/ 3627119 h 3636264"/>
              <a:gd name="connsiteX2" fmla="*/ 2980943 w 2990087"/>
              <a:gd name="connsiteY2" fmla="*/ 9144 h 3636264"/>
              <a:gd name="connsiteX3" fmla="*/ 9144 w 2990087"/>
              <a:gd name="connsiteY3" fmla="*/ 9144 h 3636264"/>
              <a:gd name="connsiteX4" fmla="*/ 9144 w 2990087"/>
              <a:gd name="connsiteY4" fmla="*/ 3627119 h 3636264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2990087" h="3636264">
                <a:moveTo>
                  <a:pt x="9144" y="3627119"/>
                </a:moveTo>
                <a:lnTo>
                  <a:pt x="2980943" y="3627119"/>
                </a:lnTo>
                <a:lnTo>
                  <a:pt x="2980943" y="9144"/>
                </a:lnTo>
                <a:lnTo>
                  <a:pt x="9144" y="9144"/>
                </a:lnTo>
                <a:lnTo>
                  <a:pt x="9144" y="3627119"/>
                </a:lnTo>
              </a:path>
            </a:pathLst>
          </a:custGeom>
          <a:solidFill>
            <a:srgbClr val="000000">
              <a:alpha val="0"/>
            </a:srgbClr>
          </a:solidFill>
          <a:ln w="12700">
            <a:solidFill>
              <a:srgbClr val="ff9900">
                <a:alpha val="10000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Freeform 3"/>
          <p:cNvSpPr/>
          <p:nvPr/>
        </p:nvSpPr>
        <p:spPr>
          <a:xfrm>
            <a:off x="5041391" y="3688588"/>
            <a:ext cx="3419856" cy="2340864"/>
          </a:xfrm>
          <a:custGeom>
            <a:avLst/>
            <a:gdLst>
              <a:gd name="connsiteX0" fmla="*/ 9144 w 3419856"/>
              <a:gd name="connsiteY0" fmla="*/ 2331720 h 2340864"/>
              <a:gd name="connsiteX1" fmla="*/ 3410712 w 3419856"/>
              <a:gd name="connsiteY1" fmla="*/ 2331720 h 2340864"/>
              <a:gd name="connsiteX2" fmla="*/ 3410712 w 3419856"/>
              <a:gd name="connsiteY2" fmla="*/ 9144 h 2340864"/>
              <a:gd name="connsiteX3" fmla="*/ 9144 w 3419856"/>
              <a:gd name="connsiteY3" fmla="*/ 9144 h 2340864"/>
              <a:gd name="connsiteX4" fmla="*/ 9144 w 3419856"/>
              <a:gd name="connsiteY4" fmla="*/ 2331720 h 2340864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3419856" h="2340864">
                <a:moveTo>
                  <a:pt x="9144" y="2331720"/>
                </a:moveTo>
                <a:lnTo>
                  <a:pt x="3410712" y="2331720"/>
                </a:lnTo>
                <a:lnTo>
                  <a:pt x="3410712" y="9144"/>
                </a:lnTo>
                <a:lnTo>
                  <a:pt x="9144" y="9144"/>
                </a:lnTo>
                <a:lnTo>
                  <a:pt x="9144" y="2331720"/>
                </a:lnTo>
              </a:path>
            </a:pathLst>
          </a:custGeom>
          <a:solidFill>
            <a:srgbClr val="000000">
              <a:alpha val="0"/>
            </a:srgbClr>
          </a:solidFill>
          <a:ln w="12700">
            <a:solidFill>
              <a:srgbClr val="ff9900">
                <a:alpha val="10000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Freeform 3"/>
          <p:cNvSpPr/>
          <p:nvPr/>
        </p:nvSpPr>
        <p:spPr>
          <a:xfrm>
            <a:off x="954024" y="5432044"/>
            <a:ext cx="4105655" cy="1179575"/>
          </a:xfrm>
          <a:custGeom>
            <a:avLst/>
            <a:gdLst>
              <a:gd name="connsiteX0" fmla="*/ 0 w 4105655"/>
              <a:gd name="connsiteY0" fmla="*/ 1179575 h 1179575"/>
              <a:gd name="connsiteX1" fmla="*/ 4105655 w 4105655"/>
              <a:gd name="connsiteY1" fmla="*/ 1179575 h 1179575"/>
              <a:gd name="connsiteX2" fmla="*/ 4105655 w 4105655"/>
              <a:gd name="connsiteY2" fmla="*/ 0 h 1179575"/>
              <a:gd name="connsiteX3" fmla="*/ 0 w 4105655"/>
              <a:gd name="connsiteY3" fmla="*/ 0 h 1179575"/>
              <a:gd name="connsiteX4" fmla="*/ 0 w 4105655"/>
              <a:gd name="connsiteY4" fmla="*/ 1179575 h 1179575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4105655" h="1179575">
                <a:moveTo>
                  <a:pt x="0" y="1179575"/>
                </a:moveTo>
                <a:lnTo>
                  <a:pt x="4105655" y="1179575"/>
                </a:lnTo>
                <a:lnTo>
                  <a:pt x="4105655" y="0"/>
                </a:lnTo>
                <a:lnTo>
                  <a:pt x="0" y="0"/>
                </a:lnTo>
                <a:lnTo>
                  <a:pt x="0" y="1179575"/>
                </a:lnTo>
              </a:path>
            </a:pathLst>
          </a:custGeom>
          <a:solidFill>
            <a:srgbClr val="0000ff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027" name="Picture 3" descr="">
					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62000" y="1193800"/>
            <a:ext cx="4241800" cy="6019800"/>
          </a:xfrm>
          <a:prstGeom prst="rect">
            <a:avLst/>
          </a:prstGeom>
          <a:noFill/>
        </p:spPr>
      </p:pic>
      <p:pic>
        <p:nvPicPr>
          <p:cNvPr id="1027" name="Picture 3" descr="">
					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41900" y="1384300"/>
            <a:ext cx="4572000" cy="4635500"/>
          </a:xfrm>
          <a:prstGeom prst="rect">
            <a:avLst/>
          </a:prstGeom>
          <a:noFill/>
        </p:spPr>
      </p:pic>
      <p:sp>
        <p:nvSpPr>
          <p:cNvPr id="2" name="TextBox 1"/>
          <p:cNvSpPr txBox="1"/>
          <p:nvPr/>
        </p:nvSpPr>
        <p:spPr>
          <a:xfrm rot="0">
            <a:off x="1168400" y="6756400"/>
            <a:ext cx="698500" cy="1524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1200"/>
              </a:lnSpc>
              <a:tabLst>
							</a:tabLst>
            </a:pPr>
            <a:r>
              <a:rPr lang="en-US" altLang="zh-CN" sz="1392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2009-8-7</a:t>
            </a:r>
          </a:p>
        </p:txBody>
      </p:sp>
      <p:sp>
        <p:nvSpPr>
          <p:cNvPr id="2" name="TextBox 1"/>
          <p:cNvSpPr txBox="1"/>
          <p:nvPr/>
        </p:nvSpPr>
        <p:spPr>
          <a:xfrm rot="0">
            <a:off x="4648200" y="6667500"/>
            <a:ext cx="2298700" cy="3683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1200"/>
              </a:lnSpc>
              <a:tabLst>
                <a:tab pos="825500" algn="l"/>
              </a:tabLst>
            </a:pPr>
            <a:r>
              <a:rPr lang="en-US" altLang="zh-CN" sz="1392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Liaoning</a:t>
            </a:r>
            <a:r>
              <a:rPr lang="en-US" altLang="zh-CN" sz="139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392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Cancer</a:t>
            </a:r>
            <a:r>
              <a:rPr lang="en-US" altLang="zh-CN" sz="139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392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Institute</a:t>
            </a:r>
            <a:r>
              <a:rPr lang="en-US" altLang="zh-CN" sz="139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392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and</a:t>
            </a:r>
          </a:p>
          <a:p>
            <a:pPr>
              <a:lnSpc>
                <a:spcPts val="1600"/>
              </a:lnSpc>
              <a:tabLst>
                <a:tab pos="825500" algn="l"/>
              </a:tabLst>
            </a:pPr>
            <a:r>
              <a:rPr lang="en-US" altLang="zh-CN" dirty="0" smtClean="0"/>
              <a:t>	</a:t>
            </a:r>
            <a:r>
              <a:rPr lang="en-US" altLang="zh-CN" sz="1392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Hospital</a:t>
            </a:r>
          </a:p>
        </p:txBody>
      </p:sp>
      <p:sp>
        <p:nvSpPr>
          <p:cNvPr id="2" name="TextBox 1"/>
          <p:cNvSpPr txBox="1"/>
          <p:nvPr/>
        </p:nvSpPr>
        <p:spPr>
          <a:xfrm rot="0">
            <a:off x="9398000" y="6756400"/>
            <a:ext cx="190500" cy="1524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1200"/>
              </a:lnSpc>
              <a:tabLst>
							</a:tabLst>
            </a:pPr>
            <a:r>
              <a:rPr lang="en-US" altLang="zh-CN" sz="1392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39</a:t>
            </a:r>
          </a:p>
        </p:txBody>
      </p:sp>
      <p:sp>
        <p:nvSpPr>
          <p:cNvPr id="2" name="TextBox 1"/>
          <p:cNvSpPr txBox="1"/>
          <p:nvPr/>
        </p:nvSpPr>
        <p:spPr>
          <a:xfrm rot="0">
            <a:off x="1041400" y="673100"/>
            <a:ext cx="6350000" cy="60960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3400"/>
              </a:lnSpc>
              <a:tabLst>
                <a:tab pos="2247900" algn="l"/>
                <a:tab pos="2768600" algn="l"/>
              </a:tabLst>
            </a:pPr>
            <a:r>
              <a:rPr lang="en-US" altLang="zh-CN" dirty="0" smtClean="0"/>
              <a:t>		</a:t>
            </a:r>
            <a:r>
              <a:rPr lang="en-US" altLang="zh-CN" sz="3192" b="1" dirty="0" smtClean="0">
                <a:solidFill>
                  <a:srgbClr val="ff9900"/>
                </a:solidFill>
                <a:latin typeface="Times New Roman" pitchFamily="18" charset="0"/>
                <a:cs typeface="Times New Roman" pitchFamily="18" charset="0"/>
              </a:rPr>
              <a:t>子宫内膜癌Ⅳ</a:t>
            </a:r>
            <a:r>
              <a:rPr lang="en-US" altLang="zh-CN" sz="3192" b="1" dirty="0" smtClean="0">
                <a:solidFill>
                  <a:srgbClr val="ff9900"/>
                </a:solidFill>
                <a:latin typeface="Times New Roman" pitchFamily="18" charset="0"/>
                <a:cs typeface="Times New Roman" pitchFamily="18" charset="0"/>
              </a:rPr>
              <a:t>b</a:t>
            </a:r>
            <a:r>
              <a:rPr lang="en-US" altLang="zh-CN" sz="3192" b="1" dirty="0" smtClean="0">
                <a:solidFill>
                  <a:srgbClr val="ff9900"/>
                </a:solidFill>
                <a:latin typeface="Times New Roman" pitchFamily="18" charset="0"/>
                <a:cs typeface="Times New Roman" pitchFamily="18" charset="0"/>
              </a:rPr>
              <a:t>期</a:t>
            </a:r>
          </a:p>
          <a:p>
            <a:pPr>
              <a:lnSpc>
                <a:spcPts val="2800"/>
              </a:lnSpc>
              <a:tabLst>
                <a:tab pos="2247900" algn="l"/>
                <a:tab pos="2768600" algn="l"/>
              </a:tabLst>
            </a:pPr>
            <a:r>
              <a:rPr lang="en-US" altLang="zh-CN" dirty="0" smtClean="0"/>
              <a:t>	</a:t>
            </a:r>
            <a:r>
              <a:rPr lang="en-US" altLang="zh-CN" sz="2400" dirty="0" smtClean="0">
                <a:solidFill>
                  <a:srgbClr val="66ff33"/>
                </a:solidFill>
                <a:latin typeface="Arial Narrow" pitchFamily="18" charset="0"/>
                <a:cs typeface="Arial Narrow" pitchFamily="18" charset="0"/>
              </a:rPr>
              <a:t>----Stage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66ff33"/>
                </a:solidFill>
                <a:latin typeface="Times New Roman" pitchFamily="18" charset="0"/>
                <a:cs typeface="Times New Roman" pitchFamily="18" charset="0"/>
              </a:rPr>
              <a:t>Ⅳ</a:t>
            </a:r>
            <a:r>
              <a:rPr lang="en-US" altLang="zh-CN" sz="2400" dirty="0" smtClean="0">
                <a:solidFill>
                  <a:srgbClr val="66ff33"/>
                </a:solidFill>
                <a:latin typeface="Arial Narrow" pitchFamily="18" charset="0"/>
                <a:cs typeface="Arial Narrow" pitchFamily="18" charset="0"/>
              </a:rPr>
              <a:t>b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66ff33"/>
                </a:solidFill>
                <a:latin typeface="Arial Narrow" pitchFamily="18" charset="0"/>
                <a:cs typeface="Arial Narrow" pitchFamily="18" charset="0"/>
              </a:rPr>
              <a:t>endometrial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66ff33"/>
                </a:solidFill>
                <a:latin typeface="Arial Narrow" pitchFamily="18" charset="0"/>
                <a:cs typeface="Arial Narrow" pitchFamily="18" charset="0"/>
              </a:rPr>
              <a:t>carcinoma</a:t>
            </a:r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3100"/>
              </a:lnSpc>
              <a:tabLst>
                <a:tab pos="2247900" algn="l"/>
                <a:tab pos="2768600" algn="l"/>
              </a:tabLst>
            </a:pPr>
            <a:r>
              <a:rPr lang="en-US" altLang="zh-CN" sz="2400" b="1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宫颈受侵、腹部多发转移</a:t>
            </a:r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2000"/>
              </a:lnSpc>
              <a:tabLst>
                <a:tab pos="2247900" algn="l"/>
                <a:tab pos="2768600" algn="l"/>
              </a:tabLst>
            </a:pPr>
            <a:r>
              <a:rPr lang="en-US" altLang="zh-CN" sz="1992" b="1" dirty="0" smtClean="0">
                <a:solidFill>
                  <a:srgbClr val="66ff33"/>
                </a:solidFill>
                <a:latin typeface="Times New Roman" pitchFamily="18" charset="0"/>
                <a:cs typeface="Times New Roman" pitchFamily="18" charset="0"/>
              </a:rPr>
              <a:t>Invasion</a:t>
            </a:r>
            <a:r>
              <a:rPr lang="en-US" altLang="zh-CN" sz="199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992" b="1" dirty="0" smtClean="0">
                <a:solidFill>
                  <a:srgbClr val="66ff33"/>
                </a:solidFill>
                <a:latin typeface="Times New Roman" pitchFamily="18" charset="0"/>
                <a:cs typeface="Times New Roman" pitchFamily="18" charset="0"/>
              </a:rPr>
              <a:t>into</a:t>
            </a:r>
            <a:r>
              <a:rPr lang="en-US" altLang="zh-CN" sz="199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992" b="1" dirty="0" smtClean="0">
                <a:solidFill>
                  <a:srgbClr val="66ff33"/>
                </a:solidFill>
                <a:latin typeface="Times New Roman" pitchFamily="18" charset="0"/>
                <a:cs typeface="Times New Roman" pitchFamily="18" charset="0"/>
              </a:rPr>
              <a:t>cervical</a:t>
            </a:r>
            <a:r>
              <a:rPr lang="en-US" altLang="zh-CN" sz="199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992" b="1" dirty="0" smtClean="0">
                <a:solidFill>
                  <a:srgbClr val="66ff33"/>
                </a:solidFill>
                <a:latin typeface="Times New Roman" pitchFamily="18" charset="0"/>
                <a:cs typeface="Times New Roman" pitchFamily="18" charset="0"/>
              </a:rPr>
              <a:t>and</a:t>
            </a:r>
            <a:r>
              <a:rPr lang="en-US" altLang="zh-CN" sz="199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992" b="1" dirty="0" smtClean="0">
                <a:solidFill>
                  <a:srgbClr val="66ff33"/>
                </a:solidFill>
                <a:latin typeface="Times New Roman" pitchFamily="18" charset="0"/>
                <a:cs typeface="Times New Roman" pitchFamily="18" charset="0"/>
              </a:rPr>
              <a:t>abdomen</a:t>
            </a:r>
          </a:p>
          <a:p>
            <a:pPr>
              <a:lnSpc>
                <a:spcPts val="2500"/>
              </a:lnSpc>
              <a:tabLst>
                <a:tab pos="2247900" algn="l"/>
                <a:tab pos="2768600" algn="l"/>
              </a:tabLst>
            </a:pPr>
            <a:r>
              <a:rPr lang="en-US" altLang="zh-CN" sz="1992" b="1" dirty="0" smtClean="0">
                <a:solidFill>
                  <a:srgbClr val="66ff33"/>
                </a:solidFill>
                <a:latin typeface="Times New Roman" pitchFamily="18" charset="0"/>
                <a:cs typeface="Times New Roman" pitchFamily="18" charset="0"/>
              </a:rPr>
              <a:t>metastasis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/>
          <p:nvPr/>
        </p:nvSpPr>
        <p:spPr>
          <a:xfrm>
            <a:off x="774191" y="347979"/>
            <a:ext cx="9144000" cy="6858000"/>
          </a:xfrm>
          <a:custGeom>
            <a:avLst/>
            <a:gdLst>
              <a:gd name="connsiteX0" fmla="*/ 0 w 9144000"/>
              <a:gd name="connsiteY0" fmla="*/ 6858000 h 6858000"/>
              <a:gd name="connsiteX1" fmla="*/ 9144000 w 9144000"/>
              <a:gd name="connsiteY1" fmla="*/ 6858000 h 6858000"/>
              <a:gd name="connsiteX2" fmla="*/ 9144000 w 9144000"/>
              <a:gd name="connsiteY2" fmla="*/ 0 h 6858000"/>
              <a:gd name="connsiteX3" fmla="*/ 0 w 9144000"/>
              <a:gd name="connsiteY3" fmla="*/ 0 h 6858000"/>
              <a:gd name="connsiteX4" fmla="*/ 0 w 9144000"/>
              <a:gd name="connsiteY4" fmla="*/ 6858000 h 68580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9144000" h="6858000">
                <a:moveTo>
                  <a:pt x="0" y="6858000"/>
                </a:moveTo>
                <a:lnTo>
                  <a:pt x="9144000" y="6858000"/>
                </a:lnTo>
                <a:lnTo>
                  <a:pt x="9144000" y="0"/>
                </a:lnTo>
                <a:lnTo>
                  <a:pt x="0" y="0"/>
                </a:lnTo>
                <a:lnTo>
                  <a:pt x="0" y="6858000"/>
                </a:lnTo>
              </a:path>
            </a:pathLst>
          </a:custGeom>
          <a:solidFill>
            <a:srgbClr val="000000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027" name="Picture 3" descr="">
					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62000" y="1193800"/>
            <a:ext cx="2921000" cy="6019800"/>
          </a:xfrm>
          <a:prstGeom prst="rect">
            <a:avLst/>
          </a:prstGeom>
          <a:noFill/>
        </p:spPr>
      </p:pic>
      <p:sp>
        <p:nvSpPr>
          <p:cNvPr id="2" name="TextBox 1"/>
          <p:cNvSpPr txBox="1"/>
          <p:nvPr/>
        </p:nvSpPr>
        <p:spPr>
          <a:xfrm rot="0">
            <a:off x="1168400" y="6756400"/>
            <a:ext cx="698500" cy="1524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1200"/>
              </a:lnSpc>
              <a:tabLst>
							</a:tabLst>
            </a:pPr>
            <a:r>
              <a:rPr lang="en-US" altLang="zh-CN" sz="1392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2009-8-7</a:t>
            </a:r>
          </a:p>
        </p:txBody>
      </p:sp>
      <p:sp>
        <p:nvSpPr>
          <p:cNvPr id="2" name="TextBox 1"/>
          <p:cNvSpPr txBox="1"/>
          <p:nvPr/>
        </p:nvSpPr>
        <p:spPr>
          <a:xfrm rot="0">
            <a:off x="4648200" y="6667500"/>
            <a:ext cx="2298700" cy="3683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1200"/>
              </a:lnSpc>
              <a:tabLst>
                <a:tab pos="825500" algn="l"/>
              </a:tabLst>
            </a:pPr>
            <a:r>
              <a:rPr lang="en-US" altLang="zh-CN" sz="1392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Liaoning</a:t>
            </a:r>
            <a:r>
              <a:rPr lang="en-US" altLang="zh-CN" sz="139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392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Cancer</a:t>
            </a:r>
            <a:r>
              <a:rPr lang="en-US" altLang="zh-CN" sz="139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392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Institute</a:t>
            </a:r>
            <a:r>
              <a:rPr lang="en-US" altLang="zh-CN" sz="139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392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and</a:t>
            </a:r>
          </a:p>
          <a:p>
            <a:pPr>
              <a:lnSpc>
                <a:spcPts val="1600"/>
              </a:lnSpc>
              <a:tabLst>
                <a:tab pos="825500" algn="l"/>
              </a:tabLst>
            </a:pPr>
            <a:r>
              <a:rPr lang="en-US" altLang="zh-CN" dirty="0" smtClean="0"/>
              <a:t>	</a:t>
            </a:r>
            <a:r>
              <a:rPr lang="en-US" altLang="zh-CN" sz="1392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Hospital</a:t>
            </a:r>
          </a:p>
        </p:txBody>
      </p:sp>
      <p:sp>
        <p:nvSpPr>
          <p:cNvPr id="2" name="TextBox 1"/>
          <p:cNvSpPr txBox="1"/>
          <p:nvPr/>
        </p:nvSpPr>
        <p:spPr>
          <a:xfrm rot="0">
            <a:off x="9499600" y="6756400"/>
            <a:ext cx="88900" cy="1524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1200"/>
              </a:lnSpc>
              <a:tabLst>
							</a:tabLst>
            </a:pPr>
            <a:r>
              <a:rPr lang="en-US" altLang="zh-CN" sz="1392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4</a:t>
            </a:r>
          </a:p>
        </p:txBody>
      </p:sp>
      <p:sp>
        <p:nvSpPr>
          <p:cNvPr id="2" name="TextBox 1"/>
          <p:cNvSpPr txBox="1"/>
          <p:nvPr/>
        </p:nvSpPr>
        <p:spPr>
          <a:xfrm rot="0">
            <a:off x="1689100" y="2324100"/>
            <a:ext cx="152400" cy="26924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1800"/>
              </a:lnSpc>
              <a:tabLst>
							</a:tabLst>
            </a:pPr>
            <a:r>
              <a:rPr lang="en-US" altLang="zh-CN" sz="1704" dirty="0" smtClean="0">
                <a:solidFill>
                  <a:srgbClr val="800000"/>
                </a:solidFill>
                <a:latin typeface="Wingdings" pitchFamily="18" charset="0"/>
                <a:cs typeface="Wingdings" pitchFamily="18" charset="0"/>
              </a:rPr>
              <a:t>n</a:t>
            </a:r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900"/>
              </a:lnSpc>
              <a:tabLst>
							</a:tabLst>
            </a:pPr>
            <a:r>
              <a:rPr lang="en-US" altLang="zh-CN" sz="1704" dirty="0" smtClean="0">
                <a:solidFill>
                  <a:srgbClr val="800000"/>
                </a:solidFill>
                <a:latin typeface="Wingdings" pitchFamily="18" charset="0"/>
                <a:cs typeface="Wingdings" pitchFamily="18" charset="0"/>
              </a:rPr>
              <a:t>n</a:t>
            </a:r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2400"/>
              </a:lnSpc>
              <a:tabLst>
							</a:tabLst>
            </a:pPr>
            <a:r>
              <a:rPr lang="en-US" altLang="zh-CN" sz="1704" dirty="0" smtClean="0">
                <a:solidFill>
                  <a:srgbClr val="800000"/>
                </a:solidFill>
                <a:latin typeface="Wingdings" pitchFamily="18" charset="0"/>
                <a:cs typeface="Wingdings" pitchFamily="18" charset="0"/>
              </a:rPr>
              <a:t>n</a:t>
            </a:r>
          </a:p>
        </p:txBody>
      </p:sp>
      <p:sp>
        <p:nvSpPr>
          <p:cNvPr id="2" name="TextBox 1"/>
          <p:cNvSpPr txBox="1"/>
          <p:nvPr/>
        </p:nvSpPr>
        <p:spPr>
          <a:xfrm rot="0">
            <a:off x="2032000" y="2260600"/>
            <a:ext cx="7251700" cy="41656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2800"/>
              </a:lnSpc>
              <a:tabLst>
							</a:tabLst>
            </a:pPr>
            <a:r>
              <a:rPr lang="en-US" altLang="zh-CN" sz="2807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全球妇女恶性肿瘤发病率的第四位</a:t>
            </a:r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2700"/>
              </a:lnSpc>
              <a:tabLst>
							</a:tabLst>
            </a:pPr>
            <a:r>
              <a:rPr lang="en-US" altLang="zh-CN" sz="2400" dirty="0" smtClean="0">
                <a:solidFill>
                  <a:srgbClr val="66ff33"/>
                </a:solidFill>
                <a:latin typeface="Arial Narrow" pitchFamily="18" charset="0"/>
                <a:cs typeface="Arial Narrow" pitchFamily="18" charset="0"/>
              </a:rPr>
              <a:t>The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66ff33"/>
                </a:solidFill>
                <a:latin typeface="Arial Narrow" pitchFamily="18" charset="0"/>
                <a:cs typeface="Arial Narrow" pitchFamily="18" charset="0"/>
              </a:rPr>
              <a:t>fourth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66ff33"/>
                </a:solidFill>
                <a:latin typeface="Arial Narrow" pitchFamily="18" charset="0"/>
                <a:cs typeface="Arial Narrow" pitchFamily="18" charset="0"/>
              </a:rPr>
              <a:t>most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66ff33"/>
                </a:solidFill>
                <a:latin typeface="Arial Narrow" pitchFamily="18" charset="0"/>
                <a:cs typeface="Arial Narrow" pitchFamily="18" charset="0"/>
              </a:rPr>
              <a:t>common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66ff33"/>
                </a:solidFill>
                <a:latin typeface="Arial Narrow" pitchFamily="18" charset="0"/>
                <a:cs typeface="Arial Narrow" pitchFamily="18" charset="0"/>
              </a:rPr>
              <a:t>female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66ff33"/>
                </a:solidFill>
                <a:latin typeface="Arial Narrow" pitchFamily="18" charset="0"/>
                <a:cs typeface="Arial Narrow" pitchFamily="18" charset="0"/>
              </a:rPr>
              <a:t>cancer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66ff33"/>
                </a:solidFill>
                <a:latin typeface="Arial Narrow" pitchFamily="18" charset="0"/>
                <a:cs typeface="Arial Narrow" pitchFamily="18" charset="0"/>
              </a:rPr>
              <a:t>in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66ff33"/>
                </a:solidFill>
                <a:latin typeface="Arial Narrow" pitchFamily="18" charset="0"/>
                <a:cs typeface="Arial Narrow" pitchFamily="18" charset="0"/>
              </a:rPr>
              <a:t>the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66ff33"/>
                </a:solidFill>
                <a:latin typeface="Arial Narrow" pitchFamily="18" charset="0"/>
                <a:cs typeface="Arial Narrow" pitchFamily="18" charset="0"/>
              </a:rPr>
              <a:t>world</a:t>
            </a:r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3300"/>
              </a:lnSpc>
              <a:tabLst>
							</a:tabLst>
            </a:pPr>
            <a:r>
              <a:rPr lang="en-US" altLang="zh-CN" sz="2807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每年的平均病例数是</a:t>
            </a:r>
            <a:r>
              <a:rPr lang="en-US" altLang="zh-CN" sz="2807" dirty="0" smtClean="0">
                <a:solidFill>
                  <a:srgbClr val="ffffff"/>
                </a:solidFill>
                <a:latin typeface="Arial Narrow" pitchFamily="18" charset="0"/>
                <a:cs typeface="Arial Narrow" pitchFamily="18" charset="0"/>
              </a:rPr>
              <a:t>30</a:t>
            </a:r>
            <a:r>
              <a:rPr lang="en-US" altLang="zh-CN" sz="2807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7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年前的</a:t>
            </a:r>
            <a:r>
              <a:rPr lang="en-US" altLang="zh-CN" sz="2807" dirty="0" smtClean="0">
                <a:solidFill>
                  <a:srgbClr val="ffffff"/>
                </a:solidFill>
                <a:latin typeface="Arial Narrow" pitchFamily="18" charset="0"/>
                <a:cs typeface="Arial Narrow" pitchFamily="18" charset="0"/>
              </a:rPr>
              <a:t>40</a:t>
            </a:r>
            <a:r>
              <a:rPr lang="en-US" altLang="zh-CN" sz="2807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7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倍之多</a:t>
            </a:r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2700"/>
              </a:lnSpc>
              <a:tabLst>
							</a:tabLst>
            </a:pPr>
            <a:r>
              <a:rPr lang="en-US" altLang="zh-CN" sz="2400" dirty="0" smtClean="0">
                <a:solidFill>
                  <a:srgbClr val="66ff33"/>
                </a:solidFill>
                <a:latin typeface="Arial Narrow" pitchFamily="18" charset="0"/>
                <a:cs typeface="Arial Narrow" pitchFamily="18" charset="0"/>
              </a:rPr>
              <a:t>The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66ff33"/>
                </a:solidFill>
                <a:latin typeface="Arial Narrow" pitchFamily="18" charset="0"/>
                <a:cs typeface="Arial Narrow" pitchFamily="18" charset="0"/>
              </a:rPr>
              <a:t>yearly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66ff33"/>
                </a:solidFill>
                <a:latin typeface="Arial Narrow" pitchFamily="18" charset="0"/>
                <a:cs typeface="Arial Narrow" pitchFamily="18" charset="0"/>
              </a:rPr>
              <a:t>average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66ff33"/>
                </a:solidFill>
                <a:latin typeface="Arial Narrow" pitchFamily="18" charset="0"/>
                <a:cs typeface="Arial Narrow" pitchFamily="18" charset="0"/>
              </a:rPr>
              <a:t>number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66ff33"/>
                </a:solidFill>
                <a:latin typeface="Arial Narrow" pitchFamily="18" charset="0"/>
                <a:cs typeface="Arial Narrow" pitchFamily="18" charset="0"/>
              </a:rPr>
              <a:t>of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2400" dirty="0" smtClean="0">
                <a:solidFill>
                  <a:srgbClr val="66ff33"/>
                </a:solidFill>
                <a:latin typeface="Arial Narrow" pitchFamily="18" charset="0"/>
                <a:cs typeface="Arial Narrow" pitchFamily="18" charset="0"/>
              </a:rPr>
              <a:t>endometrial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66ff33"/>
                </a:solidFill>
                <a:latin typeface="Arial Narrow" pitchFamily="18" charset="0"/>
                <a:cs typeface="Arial Narrow" pitchFamily="18" charset="0"/>
              </a:rPr>
              <a:t>carcinoma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66ff33"/>
                </a:solidFill>
                <a:latin typeface="Arial Narrow" pitchFamily="18" charset="0"/>
                <a:cs typeface="Arial Narrow" pitchFamily="18" charset="0"/>
              </a:rPr>
              <a:t>is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66ff33"/>
                </a:solidFill>
                <a:latin typeface="Arial Narrow" pitchFamily="18" charset="0"/>
                <a:cs typeface="Arial Narrow" pitchFamily="18" charset="0"/>
              </a:rPr>
              <a:t>nearly</a:t>
            </a:r>
          </a:p>
          <a:p>
            <a:pPr>
              <a:lnSpc>
                <a:spcPts val="3100"/>
              </a:lnSpc>
              <a:tabLst>
							</a:tabLst>
            </a:pPr>
            <a:r>
              <a:rPr lang="en-US" altLang="zh-CN" sz="2400" dirty="0" smtClean="0">
                <a:solidFill>
                  <a:srgbClr val="66ff33"/>
                </a:solidFill>
                <a:latin typeface="Arial Narrow" pitchFamily="18" charset="0"/>
                <a:cs typeface="Arial Narrow" pitchFamily="18" charset="0"/>
              </a:rPr>
              <a:t>fourty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66ff33"/>
                </a:solidFill>
                <a:latin typeface="Arial Narrow" pitchFamily="18" charset="0"/>
                <a:cs typeface="Arial Narrow" pitchFamily="18" charset="0"/>
              </a:rPr>
              <a:t>times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66ff33"/>
                </a:solidFill>
                <a:latin typeface="Arial Narrow" pitchFamily="18" charset="0"/>
                <a:cs typeface="Arial Narrow" pitchFamily="18" charset="0"/>
              </a:rPr>
              <a:t>as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66ff33"/>
                </a:solidFill>
                <a:latin typeface="Arial Narrow" pitchFamily="18" charset="0"/>
                <a:cs typeface="Arial Narrow" pitchFamily="18" charset="0"/>
              </a:rPr>
              <a:t>much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66ff33"/>
                </a:solidFill>
                <a:latin typeface="Arial Narrow" pitchFamily="18" charset="0"/>
                <a:cs typeface="Arial Narrow" pitchFamily="18" charset="0"/>
              </a:rPr>
              <a:t>as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66ff33"/>
                </a:solidFill>
                <a:latin typeface="Arial Narrow" pitchFamily="18" charset="0"/>
                <a:cs typeface="Arial Narrow" pitchFamily="18" charset="0"/>
              </a:rPr>
              <a:t>those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66ff33"/>
                </a:solidFill>
                <a:latin typeface="Arial Narrow" pitchFamily="18" charset="0"/>
                <a:cs typeface="Arial Narrow" pitchFamily="18" charset="0"/>
              </a:rPr>
              <a:t>30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66ff33"/>
                </a:solidFill>
                <a:latin typeface="Arial Narrow" pitchFamily="18" charset="0"/>
                <a:cs typeface="Arial Narrow" pitchFamily="18" charset="0"/>
              </a:rPr>
              <a:t>years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66ff33"/>
                </a:solidFill>
                <a:latin typeface="Arial Narrow" pitchFamily="18" charset="0"/>
                <a:cs typeface="Arial Narrow" pitchFamily="18" charset="0"/>
              </a:rPr>
              <a:t>ago</a:t>
            </a:r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3300"/>
              </a:lnSpc>
              <a:tabLst>
							</a:tabLst>
            </a:pPr>
            <a:r>
              <a:rPr lang="en-US" altLang="zh-CN" sz="2807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随</a:t>
            </a:r>
            <a:r>
              <a:rPr lang="en-US" altLang="zh-CN" sz="2807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着</a:t>
            </a:r>
            <a:r>
              <a:rPr lang="en-US" altLang="zh-CN" sz="2807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我</a:t>
            </a:r>
            <a:r>
              <a:rPr lang="en-US" altLang="zh-CN" sz="2807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国</a:t>
            </a:r>
            <a:r>
              <a:rPr lang="en-US" altLang="zh-CN" sz="2807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妇</a:t>
            </a:r>
            <a:r>
              <a:rPr lang="en-US" altLang="zh-CN" sz="2807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女</a:t>
            </a:r>
            <a:r>
              <a:rPr lang="en-US" altLang="zh-CN" sz="2807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内</a:t>
            </a:r>
            <a:r>
              <a:rPr lang="en-US" altLang="zh-CN" sz="2807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分</a:t>
            </a:r>
            <a:r>
              <a:rPr lang="en-US" altLang="zh-CN" sz="2807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泌</a:t>
            </a:r>
            <a:r>
              <a:rPr lang="en-US" altLang="zh-CN" sz="2807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代</a:t>
            </a:r>
            <a:r>
              <a:rPr lang="en-US" altLang="zh-CN" sz="2807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谢</a:t>
            </a:r>
            <a:r>
              <a:rPr lang="en-US" altLang="zh-CN" sz="2807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性疾</a:t>
            </a:r>
            <a:r>
              <a:rPr lang="en-US" altLang="zh-CN" sz="2807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病</a:t>
            </a:r>
            <a:r>
              <a:rPr lang="en-US" altLang="zh-CN" sz="2807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的</a:t>
            </a:r>
            <a:r>
              <a:rPr lang="en-US" altLang="zh-CN" sz="2807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增加</a:t>
            </a:r>
            <a:r>
              <a:rPr lang="en-US" altLang="zh-CN" sz="2807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，</a:t>
            </a:r>
            <a:r>
              <a:rPr lang="en-US" altLang="zh-CN" sz="2807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子</a:t>
            </a:r>
            <a:r>
              <a:rPr lang="en-US" altLang="zh-CN" sz="2807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宫</a:t>
            </a:r>
          </a:p>
          <a:p>
            <a:pPr>
              <a:lnSpc>
                <a:spcPts val="3700"/>
              </a:lnSpc>
              <a:tabLst>
							</a:tabLst>
            </a:pPr>
            <a:r>
              <a:rPr lang="en-US" altLang="zh-CN" sz="2807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内膜癌呈对数速度增长</a:t>
            </a:r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2700"/>
              </a:lnSpc>
              <a:tabLst>
							</a:tabLst>
            </a:pPr>
            <a:r>
              <a:rPr lang="en-US" altLang="zh-CN" sz="2400" dirty="0" smtClean="0">
                <a:solidFill>
                  <a:srgbClr val="66ff33"/>
                </a:solidFill>
                <a:latin typeface="Arial Narrow" pitchFamily="18" charset="0"/>
                <a:cs typeface="Arial Narrow" pitchFamily="18" charset="0"/>
              </a:rPr>
              <a:t>With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66ff33"/>
                </a:solidFill>
                <a:latin typeface="Arial Narrow" pitchFamily="18" charset="0"/>
                <a:cs typeface="Arial Narrow" pitchFamily="18" charset="0"/>
              </a:rPr>
              <a:t>endocrinopathy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66ff33"/>
                </a:solidFill>
                <a:latin typeface="Arial Narrow" pitchFamily="18" charset="0"/>
                <a:cs typeface="Arial Narrow" pitchFamily="18" charset="0"/>
              </a:rPr>
              <a:t>morbidity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66ff33"/>
                </a:solidFill>
                <a:latin typeface="Arial Narrow" pitchFamily="18" charset="0"/>
                <a:cs typeface="Arial Narrow" pitchFamily="18" charset="0"/>
              </a:rPr>
              <a:t>rising,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66ff33"/>
                </a:solidFill>
                <a:latin typeface="Arial Narrow" pitchFamily="18" charset="0"/>
                <a:cs typeface="Arial Narrow" pitchFamily="18" charset="0"/>
              </a:rPr>
              <a:t>the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66ff33"/>
                </a:solidFill>
                <a:latin typeface="Arial Narrow" pitchFamily="18" charset="0"/>
                <a:cs typeface="Arial Narrow" pitchFamily="18" charset="0"/>
              </a:rPr>
              <a:t>number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66ff33"/>
                </a:solidFill>
                <a:latin typeface="Arial Narrow" pitchFamily="18" charset="0"/>
                <a:cs typeface="Arial Narrow" pitchFamily="18" charset="0"/>
              </a:rPr>
              <a:t>of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66ff33"/>
                </a:solidFill>
                <a:latin typeface="Arial Narrow" pitchFamily="18" charset="0"/>
                <a:cs typeface="Arial Narrow" pitchFamily="18" charset="0"/>
              </a:rPr>
              <a:t>endometrial</a:t>
            </a:r>
          </a:p>
          <a:p>
            <a:pPr>
              <a:lnSpc>
                <a:spcPts val="3100"/>
              </a:lnSpc>
              <a:tabLst>
							</a:tabLst>
            </a:pPr>
            <a:r>
              <a:rPr lang="en-US" altLang="zh-CN" sz="2400" dirty="0" smtClean="0">
                <a:solidFill>
                  <a:srgbClr val="66ff33"/>
                </a:solidFill>
                <a:latin typeface="Arial Narrow" pitchFamily="18" charset="0"/>
                <a:cs typeface="Arial Narrow" pitchFamily="18" charset="0"/>
              </a:rPr>
              <a:t>carcinoma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66ff33"/>
                </a:solidFill>
                <a:latin typeface="Arial Narrow" pitchFamily="18" charset="0"/>
                <a:cs typeface="Arial Narrow" pitchFamily="18" charset="0"/>
              </a:rPr>
              <a:t>is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66ff33"/>
                </a:solidFill>
                <a:latin typeface="Arial Narrow" pitchFamily="18" charset="0"/>
                <a:cs typeface="Arial Narrow" pitchFamily="18" charset="0"/>
              </a:rPr>
              <a:t>increasing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66ff33"/>
                </a:solidFill>
                <a:latin typeface="Arial Narrow" pitchFamily="18" charset="0"/>
                <a:cs typeface="Arial Narrow" pitchFamily="18" charset="0"/>
              </a:rPr>
              <a:t>according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66ff33"/>
                </a:solidFill>
                <a:latin typeface="Arial Narrow" pitchFamily="18" charset="0"/>
                <a:cs typeface="Arial Narrow" pitchFamily="18" charset="0"/>
              </a:rPr>
              <a:t>to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66ff33"/>
                </a:solidFill>
                <a:latin typeface="Arial Narrow" pitchFamily="18" charset="0"/>
                <a:cs typeface="Arial Narrow" pitchFamily="18" charset="0"/>
              </a:rPr>
              <a:t>logarithm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66ff33"/>
                </a:solidFill>
                <a:latin typeface="Arial Narrow" pitchFamily="18" charset="0"/>
                <a:cs typeface="Arial Narrow" pitchFamily="18" charset="0"/>
              </a:rPr>
              <a:t>fashion</a:t>
            </a:r>
          </a:p>
        </p:txBody>
      </p:sp>
      <p:sp>
        <p:nvSpPr>
          <p:cNvPr id="2" name="TextBox 1"/>
          <p:cNvSpPr txBox="1"/>
          <p:nvPr/>
        </p:nvSpPr>
        <p:spPr>
          <a:xfrm rot="0">
            <a:off x="3479800" y="927100"/>
            <a:ext cx="3683000" cy="10795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4000"/>
              </a:lnSpc>
              <a:tabLst>
                <a:tab pos="558800" algn="l"/>
              </a:tabLst>
            </a:pPr>
            <a:r>
              <a:rPr lang="en-US" altLang="zh-CN" dirty="0" smtClean="0"/>
              <a:t>	</a:t>
            </a:r>
            <a:r>
              <a:rPr lang="en-US" altLang="zh-CN" sz="4008" b="1" dirty="0" smtClean="0">
                <a:solidFill>
                  <a:srgbClr val="ff9900"/>
                </a:solidFill>
                <a:latin typeface="Times New Roman" pitchFamily="18" charset="0"/>
                <a:cs typeface="Times New Roman" pitchFamily="18" charset="0"/>
              </a:rPr>
              <a:t>子宫内膜癌</a:t>
            </a:r>
          </a:p>
          <a:p>
            <a:pPr>
              <a:lnSpc>
                <a:spcPts val="4500"/>
              </a:lnSpc>
              <a:tabLst>
                <a:tab pos="558800" algn="l"/>
              </a:tabLst>
            </a:pPr>
            <a:r>
              <a:rPr lang="en-US" altLang="zh-CN" sz="3192" b="1" dirty="0" smtClean="0">
                <a:solidFill>
                  <a:srgbClr val="66ff33"/>
                </a:solidFill>
                <a:latin typeface="Arial Narrow" pitchFamily="18" charset="0"/>
                <a:cs typeface="Arial Narrow" pitchFamily="18" charset="0"/>
              </a:rPr>
              <a:t>Endometrial</a:t>
            </a:r>
            <a:r>
              <a:rPr lang="en-US" altLang="zh-CN" sz="319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192" b="1" dirty="0" smtClean="0">
                <a:solidFill>
                  <a:srgbClr val="66ff33"/>
                </a:solidFill>
                <a:latin typeface="Arial Narrow" pitchFamily="18" charset="0"/>
                <a:cs typeface="Arial Narrow" pitchFamily="18" charset="0"/>
              </a:rPr>
              <a:t>carcinoma</a:t>
            </a:r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/>
          <p:nvPr/>
        </p:nvSpPr>
        <p:spPr>
          <a:xfrm>
            <a:off x="774191" y="347979"/>
            <a:ext cx="9144000" cy="6858000"/>
          </a:xfrm>
          <a:custGeom>
            <a:avLst/>
            <a:gdLst>
              <a:gd name="connsiteX0" fmla="*/ 0 w 9144000"/>
              <a:gd name="connsiteY0" fmla="*/ 6858000 h 6858000"/>
              <a:gd name="connsiteX1" fmla="*/ 9144000 w 9144000"/>
              <a:gd name="connsiteY1" fmla="*/ 6858000 h 6858000"/>
              <a:gd name="connsiteX2" fmla="*/ 9144000 w 9144000"/>
              <a:gd name="connsiteY2" fmla="*/ 0 h 6858000"/>
              <a:gd name="connsiteX3" fmla="*/ 0 w 9144000"/>
              <a:gd name="connsiteY3" fmla="*/ 0 h 6858000"/>
              <a:gd name="connsiteX4" fmla="*/ 0 w 9144000"/>
              <a:gd name="connsiteY4" fmla="*/ 6858000 h 68580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9144000" h="6858000">
                <a:moveTo>
                  <a:pt x="0" y="6858000"/>
                </a:moveTo>
                <a:lnTo>
                  <a:pt x="9144000" y="6858000"/>
                </a:lnTo>
                <a:lnTo>
                  <a:pt x="9144000" y="0"/>
                </a:lnTo>
                <a:lnTo>
                  <a:pt x="0" y="0"/>
                </a:lnTo>
                <a:lnTo>
                  <a:pt x="0" y="6858000"/>
                </a:lnTo>
              </a:path>
            </a:pathLst>
          </a:custGeom>
          <a:solidFill>
            <a:srgbClr val="000000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027" name="Picture 3" descr="">
					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62000" y="1193800"/>
            <a:ext cx="2921000" cy="6019800"/>
          </a:xfrm>
          <a:prstGeom prst="rect">
            <a:avLst/>
          </a:prstGeom>
          <a:noFill/>
        </p:spPr>
      </p:pic>
      <p:sp>
        <p:nvSpPr>
          <p:cNvPr id="2" name="TextBox 1"/>
          <p:cNvSpPr txBox="1"/>
          <p:nvPr/>
        </p:nvSpPr>
        <p:spPr>
          <a:xfrm rot="0">
            <a:off x="1168400" y="6756400"/>
            <a:ext cx="698500" cy="1524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1200"/>
              </a:lnSpc>
              <a:tabLst>
							</a:tabLst>
            </a:pPr>
            <a:r>
              <a:rPr lang="en-US" altLang="zh-CN" sz="1392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2009-8-7</a:t>
            </a:r>
          </a:p>
        </p:txBody>
      </p:sp>
      <p:sp>
        <p:nvSpPr>
          <p:cNvPr id="2" name="TextBox 1"/>
          <p:cNvSpPr txBox="1"/>
          <p:nvPr/>
        </p:nvSpPr>
        <p:spPr>
          <a:xfrm rot="0">
            <a:off x="4648200" y="6667500"/>
            <a:ext cx="2298700" cy="3683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1200"/>
              </a:lnSpc>
              <a:tabLst>
                <a:tab pos="825500" algn="l"/>
              </a:tabLst>
            </a:pPr>
            <a:r>
              <a:rPr lang="en-US" altLang="zh-CN" sz="1392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Liaoning</a:t>
            </a:r>
            <a:r>
              <a:rPr lang="en-US" altLang="zh-CN" sz="139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392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Cancer</a:t>
            </a:r>
            <a:r>
              <a:rPr lang="en-US" altLang="zh-CN" sz="139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392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Institute</a:t>
            </a:r>
            <a:r>
              <a:rPr lang="en-US" altLang="zh-CN" sz="139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392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and</a:t>
            </a:r>
          </a:p>
          <a:p>
            <a:pPr>
              <a:lnSpc>
                <a:spcPts val="1600"/>
              </a:lnSpc>
              <a:tabLst>
                <a:tab pos="825500" algn="l"/>
              </a:tabLst>
            </a:pPr>
            <a:r>
              <a:rPr lang="en-US" altLang="zh-CN" dirty="0" smtClean="0"/>
              <a:t>	</a:t>
            </a:r>
            <a:r>
              <a:rPr lang="en-US" altLang="zh-CN" sz="1392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Hospital</a:t>
            </a:r>
          </a:p>
        </p:txBody>
      </p:sp>
      <p:sp>
        <p:nvSpPr>
          <p:cNvPr id="2" name="TextBox 1"/>
          <p:cNvSpPr txBox="1"/>
          <p:nvPr/>
        </p:nvSpPr>
        <p:spPr>
          <a:xfrm rot="0">
            <a:off x="9398000" y="6756400"/>
            <a:ext cx="190500" cy="1524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1200"/>
              </a:lnSpc>
              <a:tabLst>
							</a:tabLst>
            </a:pPr>
            <a:r>
              <a:rPr lang="en-US" altLang="zh-CN" sz="1392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40</a:t>
            </a:r>
          </a:p>
        </p:txBody>
      </p:sp>
      <p:sp>
        <p:nvSpPr>
          <p:cNvPr id="2" name="TextBox 1"/>
          <p:cNvSpPr txBox="1"/>
          <p:nvPr/>
        </p:nvSpPr>
        <p:spPr>
          <a:xfrm rot="0">
            <a:off x="3606800" y="2921000"/>
            <a:ext cx="3835400" cy="13335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4000"/>
              </a:lnSpc>
              <a:tabLst>
                <a:tab pos="584200" algn="l"/>
              </a:tabLst>
            </a:pPr>
            <a:r>
              <a:rPr lang="en-US" altLang="zh-CN" sz="4008" b="1" dirty="0" smtClean="0">
                <a:solidFill>
                  <a:srgbClr val="ff9900"/>
                </a:solidFill>
                <a:latin typeface="Times New Roman" pitchFamily="18" charset="0"/>
                <a:cs typeface="Times New Roman" pitchFamily="18" charset="0"/>
              </a:rPr>
              <a:t>（二）子宫颈癌</a:t>
            </a:r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3500"/>
              </a:lnSpc>
              <a:tabLst>
                <a:tab pos="584200" algn="l"/>
              </a:tabLst>
            </a:pPr>
            <a:r>
              <a:rPr lang="en-US" altLang="zh-CN" dirty="0" smtClean="0"/>
              <a:t>	</a:t>
            </a:r>
            <a:r>
              <a:rPr lang="en-US" altLang="zh-CN" sz="2807" b="1" dirty="0" smtClean="0">
                <a:solidFill>
                  <a:srgbClr val="66ff33"/>
                </a:solidFill>
                <a:latin typeface="Times New Roman" pitchFamily="18" charset="0"/>
                <a:cs typeface="Times New Roman" pitchFamily="18" charset="0"/>
              </a:rPr>
              <a:t>Cervical</a:t>
            </a:r>
            <a:r>
              <a:rPr lang="en-US" altLang="zh-CN" sz="2807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7" b="1" dirty="0" smtClean="0">
                <a:solidFill>
                  <a:srgbClr val="66ff33"/>
                </a:solidFill>
                <a:latin typeface="Times New Roman" pitchFamily="18" charset="0"/>
                <a:cs typeface="Times New Roman" pitchFamily="18" charset="0"/>
              </a:rPr>
              <a:t>carcinoma</a:t>
            </a:r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/>
          <p:nvPr/>
        </p:nvSpPr>
        <p:spPr>
          <a:xfrm>
            <a:off x="774191" y="347979"/>
            <a:ext cx="9144000" cy="6858000"/>
          </a:xfrm>
          <a:custGeom>
            <a:avLst/>
            <a:gdLst>
              <a:gd name="connsiteX0" fmla="*/ 0 w 9144000"/>
              <a:gd name="connsiteY0" fmla="*/ 6858000 h 6858000"/>
              <a:gd name="connsiteX1" fmla="*/ 9144000 w 9144000"/>
              <a:gd name="connsiteY1" fmla="*/ 6858000 h 6858000"/>
              <a:gd name="connsiteX2" fmla="*/ 9144000 w 9144000"/>
              <a:gd name="connsiteY2" fmla="*/ 0 h 6858000"/>
              <a:gd name="connsiteX3" fmla="*/ 0 w 9144000"/>
              <a:gd name="connsiteY3" fmla="*/ 0 h 6858000"/>
              <a:gd name="connsiteX4" fmla="*/ 0 w 9144000"/>
              <a:gd name="connsiteY4" fmla="*/ 6858000 h 68580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9144000" h="6858000">
                <a:moveTo>
                  <a:pt x="0" y="6858000"/>
                </a:moveTo>
                <a:lnTo>
                  <a:pt x="9144000" y="6858000"/>
                </a:lnTo>
                <a:lnTo>
                  <a:pt x="9144000" y="0"/>
                </a:lnTo>
                <a:lnTo>
                  <a:pt x="0" y="0"/>
                </a:lnTo>
                <a:lnTo>
                  <a:pt x="0" y="6858000"/>
                </a:lnTo>
              </a:path>
            </a:pathLst>
          </a:custGeom>
          <a:solidFill>
            <a:srgbClr val="000000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027" name="Picture 3" descr="">
					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62000" y="1193800"/>
            <a:ext cx="2921000" cy="6019800"/>
          </a:xfrm>
          <a:prstGeom prst="rect">
            <a:avLst/>
          </a:prstGeom>
          <a:noFill/>
        </p:spPr>
      </p:pic>
      <p:sp>
        <p:nvSpPr>
          <p:cNvPr id="2" name="TextBox 1"/>
          <p:cNvSpPr txBox="1"/>
          <p:nvPr/>
        </p:nvSpPr>
        <p:spPr>
          <a:xfrm rot="0">
            <a:off x="1168400" y="6756400"/>
            <a:ext cx="698500" cy="1524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1200"/>
              </a:lnSpc>
              <a:tabLst>
							</a:tabLst>
            </a:pPr>
            <a:r>
              <a:rPr lang="en-US" altLang="zh-CN" sz="1392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2009-8-7</a:t>
            </a:r>
          </a:p>
        </p:txBody>
      </p:sp>
      <p:sp>
        <p:nvSpPr>
          <p:cNvPr id="2" name="TextBox 1"/>
          <p:cNvSpPr txBox="1"/>
          <p:nvPr/>
        </p:nvSpPr>
        <p:spPr>
          <a:xfrm rot="0">
            <a:off x="4648200" y="6667500"/>
            <a:ext cx="2298700" cy="3683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1200"/>
              </a:lnSpc>
              <a:tabLst>
                <a:tab pos="825500" algn="l"/>
              </a:tabLst>
            </a:pPr>
            <a:r>
              <a:rPr lang="en-US" altLang="zh-CN" sz="1392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Liaoning</a:t>
            </a:r>
            <a:r>
              <a:rPr lang="en-US" altLang="zh-CN" sz="139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392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Cancer</a:t>
            </a:r>
            <a:r>
              <a:rPr lang="en-US" altLang="zh-CN" sz="139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392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Institute</a:t>
            </a:r>
            <a:r>
              <a:rPr lang="en-US" altLang="zh-CN" sz="139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392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and</a:t>
            </a:r>
          </a:p>
          <a:p>
            <a:pPr>
              <a:lnSpc>
                <a:spcPts val="1600"/>
              </a:lnSpc>
              <a:tabLst>
                <a:tab pos="825500" algn="l"/>
              </a:tabLst>
            </a:pPr>
            <a:r>
              <a:rPr lang="en-US" altLang="zh-CN" dirty="0" smtClean="0"/>
              <a:t>	</a:t>
            </a:r>
            <a:r>
              <a:rPr lang="en-US" altLang="zh-CN" sz="1392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Hospital</a:t>
            </a:r>
          </a:p>
        </p:txBody>
      </p:sp>
      <p:sp>
        <p:nvSpPr>
          <p:cNvPr id="2" name="TextBox 1"/>
          <p:cNvSpPr txBox="1"/>
          <p:nvPr/>
        </p:nvSpPr>
        <p:spPr>
          <a:xfrm rot="0">
            <a:off x="9398000" y="6756400"/>
            <a:ext cx="190500" cy="1524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1200"/>
              </a:lnSpc>
              <a:tabLst>
							</a:tabLst>
            </a:pPr>
            <a:r>
              <a:rPr lang="en-US" altLang="zh-CN" sz="1392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41</a:t>
            </a:r>
          </a:p>
        </p:txBody>
      </p:sp>
      <p:sp>
        <p:nvSpPr>
          <p:cNvPr id="2" name="TextBox 1"/>
          <p:cNvSpPr txBox="1"/>
          <p:nvPr/>
        </p:nvSpPr>
        <p:spPr>
          <a:xfrm rot="0">
            <a:off x="1168400" y="2260600"/>
            <a:ext cx="152400" cy="36068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1700"/>
              </a:lnSpc>
              <a:tabLst>
							</a:tabLst>
            </a:pPr>
            <a:r>
              <a:rPr lang="en-US" altLang="zh-CN" sz="1607" dirty="0" smtClean="0">
                <a:solidFill>
                  <a:srgbClr val="800000"/>
                </a:solidFill>
                <a:latin typeface="Wingdings" pitchFamily="18" charset="0"/>
                <a:cs typeface="Wingdings" pitchFamily="18" charset="0"/>
              </a:rPr>
              <a:t>n</a:t>
            </a:r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2300"/>
              </a:lnSpc>
              <a:tabLst>
							</a:tabLst>
            </a:pPr>
            <a:r>
              <a:rPr lang="en-US" altLang="zh-CN" sz="1607" dirty="0" smtClean="0">
                <a:solidFill>
                  <a:srgbClr val="800000"/>
                </a:solidFill>
                <a:latin typeface="Wingdings" pitchFamily="18" charset="0"/>
                <a:cs typeface="Wingdings" pitchFamily="18" charset="0"/>
              </a:rPr>
              <a:t>n</a:t>
            </a:r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2300"/>
              </a:lnSpc>
              <a:tabLst>
							</a:tabLst>
            </a:pPr>
            <a:r>
              <a:rPr lang="en-US" altLang="zh-CN" sz="1607" dirty="0" smtClean="0">
                <a:solidFill>
                  <a:srgbClr val="800000"/>
                </a:solidFill>
                <a:latin typeface="Wingdings" pitchFamily="18" charset="0"/>
                <a:cs typeface="Wingdings" pitchFamily="18" charset="0"/>
              </a:rPr>
              <a:t>n</a:t>
            </a:r>
          </a:p>
        </p:txBody>
      </p:sp>
      <p:sp>
        <p:nvSpPr>
          <p:cNvPr id="2" name="TextBox 1"/>
          <p:cNvSpPr txBox="1"/>
          <p:nvPr/>
        </p:nvSpPr>
        <p:spPr>
          <a:xfrm rot="0">
            <a:off x="1511300" y="2159000"/>
            <a:ext cx="8064500" cy="45593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3000"/>
              </a:lnSpc>
              <a:tabLst>
							</a:tabLst>
            </a:pPr>
            <a:r>
              <a:rPr lang="en-US" altLang="zh-CN" sz="2712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病</a:t>
            </a:r>
            <a:r>
              <a:rPr lang="en-US" altLang="zh-CN" sz="2712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因</a:t>
            </a:r>
            <a:r>
              <a:rPr lang="en-US" altLang="zh-CN" sz="2712" dirty="0" smtClean="0">
                <a:solidFill>
                  <a:srgbClr val="ffffff"/>
                </a:solidFill>
                <a:latin typeface="Arial Narrow" pitchFamily="18" charset="0"/>
                <a:cs typeface="Arial Narrow" pitchFamily="18" charset="0"/>
              </a:rPr>
              <a:t>:</a:t>
            </a:r>
            <a:r>
              <a:rPr lang="en-US" altLang="zh-CN" sz="2712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尚</a:t>
            </a:r>
            <a:r>
              <a:rPr lang="en-US" altLang="zh-CN" sz="2712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不</a:t>
            </a:r>
            <a:r>
              <a:rPr lang="en-US" altLang="zh-CN" sz="2712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清</a:t>
            </a:r>
            <a:r>
              <a:rPr lang="en-US" altLang="zh-CN" sz="2712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，</a:t>
            </a:r>
            <a:r>
              <a:rPr lang="en-US" altLang="zh-CN" sz="2712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可能与</a:t>
            </a:r>
            <a:r>
              <a:rPr lang="en-US" altLang="zh-CN" sz="2712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妇女性生</a:t>
            </a:r>
            <a:r>
              <a:rPr lang="en-US" altLang="zh-CN" sz="2712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活</a:t>
            </a:r>
            <a:r>
              <a:rPr lang="en-US" altLang="zh-CN" sz="2712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、生</a:t>
            </a:r>
            <a:r>
              <a:rPr lang="en-US" altLang="zh-CN" sz="2712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育史</a:t>
            </a:r>
            <a:r>
              <a:rPr lang="en-US" altLang="zh-CN" sz="2712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、生殖道病</a:t>
            </a:r>
          </a:p>
          <a:p>
            <a:pPr>
              <a:lnSpc>
                <a:spcPts val="3100"/>
              </a:lnSpc>
              <a:tabLst>
							</a:tabLst>
            </a:pPr>
            <a:r>
              <a:rPr lang="en-US" altLang="zh-CN" sz="2712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毒或</a:t>
            </a:r>
            <a:r>
              <a:rPr lang="en-US" altLang="zh-CN" sz="2712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细</a:t>
            </a:r>
            <a:r>
              <a:rPr lang="en-US" altLang="zh-CN" sz="2712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菌</a:t>
            </a:r>
            <a:r>
              <a:rPr lang="en-US" altLang="zh-CN" sz="2712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感染</a:t>
            </a:r>
            <a:r>
              <a:rPr lang="en-US" altLang="zh-CN" sz="2712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、性病、</a:t>
            </a:r>
            <a:r>
              <a:rPr lang="en-US" altLang="zh-CN" sz="2712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种族</a:t>
            </a:r>
            <a:r>
              <a:rPr lang="en-US" altLang="zh-CN" sz="2712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、</a:t>
            </a:r>
            <a:r>
              <a:rPr lang="en-US" altLang="zh-CN" sz="2712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地理</a:t>
            </a:r>
            <a:r>
              <a:rPr lang="en-US" altLang="zh-CN" sz="2712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和</a:t>
            </a:r>
            <a:r>
              <a:rPr lang="en-US" altLang="zh-CN" sz="2712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营</a:t>
            </a:r>
            <a:r>
              <a:rPr lang="en-US" altLang="zh-CN" sz="2712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养</a:t>
            </a:r>
            <a:r>
              <a:rPr lang="en-US" altLang="zh-CN" sz="2712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状</a:t>
            </a:r>
            <a:r>
              <a:rPr lang="en-US" altLang="zh-CN" sz="2712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况</a:t>
            </a:r>
            <a:r>
              <a:rPr lang="en-US" altLang="zh-CN" sz="2712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等</a:t>
            </a:r>
            <a:r>
              <a:rPr lang="en-US" altLang="zh-CN" sz="2712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相</a:t>
            </a:r>
            <a:r>
              <a:rPr lang="en-US" altLang="zh-CN" sz="2712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关</a:t>
            </a:r>
          </a:p>
          <a:p>
            <a:pPr>
              <a:lnSpc>
                <a:spcPts val="3500"/>
              </a:lnSpc>
              <a:tabLst>
							</a:tabLst>
            </a:pPr>
            <a:r>
              <a:rPr lang="en-US" altLang="zh-CN" sz="2400" dirty="0" smtClean="0">
                <a:solidFill>
                  <a:srgbClr val="66ff33"/>
                </a:solidFill>
                <a:latin typeface="Arial Narrow" pitchFamily="18" charset="0"/>
                <a:cs typeface="Arial Narrow" pitchFamily="18" charset="0"/>
              </a:rPr>
              <a:t>Etiology: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66ff33"/>
                </a:solidFill>
                <a:latin typeface="Arial Narrow" pitchFamily="18" charset="0"/>
                <a:cs typeface="Arial Narrow" pitchFamily="18" charset="0"/>
              </a:rPr>
              <a:t>not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66ff33"/>
                </a:solidFill>
                <a:latin typeface="Arial Narrow" pitchFamily="18" charset="0"/>
                <a:cs typeface="Arial Narrow" pitchFamily="18" charset="0"/>
              </a:rPr>
              <a:t>clearly,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66ff33"/>
                </a:solidFill>
                <a:latin typeface="Arial Narrow" pitchFamily="18" charset="0"/>
                <a:cs typeface="Arial Narrow" pitchFamily="18" charset="0"/>
              </a:rPr>
              <a:t>maybe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66ff33"/>
                </a:solidFill>
                <a:latin typeface="Arial Narrow" pitchFamily="18" charset="0"/>
                <a:cs typeface="Arial Narrow" pitchFamily="18" charset="0"/>
              </a:rPr>
              <a:t>related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66ff33"/>
                </a:solidFill>
                <a:latin typeface="Arial Narrow" pitchFamily="18" charset="0"/>
                <a:cs typeface="Arial Narrow" pitchFamily="18" charset="0"/>
              </a:rPr>
              <a:t>with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66ff33"/>
                </a:solidFill>
                <a:latin typeface="Arial Narrow" pitchFamily="18" charset="0"/>
                <a:cs typeface="Arial Narrow" pitchFamily="18" charset="0"/>
              </a:rPr>
              <a:t>sexual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66ff33"/>
                </a:solidFill>
                <a:latin typeface="Arial Narrow" pitchFamily="18" charset="0"/>
                <a:cs typeface="Arial Narrow" pitchFamily="18" charset="0"/>
              </a:rPr>
              <a:t>life,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66ff33"/>
                </a:solidFill>
                <a:latin typeface="Arial Narrow" pitchFamily="18" charset="0"/>
                <a:cs typeface="Arial Narrow" pitchFamily="18" charset="0"/>
              </a:rPr>
              <a:t>reproductive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66ff33"/>
                </a:solidFill>
                <a:latin typeface="Arial Narrow" pitchFamily="18" charset="0"/>
                <a:cs typeface="Arial Narrow" pitchFamily="18" charset="0"/>
              </a:rPr>
              <a:t>history,</a:t>
            </a:r>
          </a:p>
          <a:p>
            <a:pPr>
              <a:lnSpc>
                <a:spcPts val="2800"/>
              </a:lnSpc>
              <a:tabLst>
							</a:tabLst>
            </a:pPr>
            <a:r>
              <a:rPr lang="en-US" altLang="zh-CN" sz="2400" dirty="0" smtClean="0">
                <a:solidFill>
                  <a:srgbClr val="66ff33"/>
                </a:solidFill>
                <a:latin typeface="Arial Narrow" pitchFamily="18" charset="0"/>
                <a:cs typeface="Arial Narrow" pitchFamily="18" charset="0"/>
              </a:rPr>
              <a:t>reproductive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66ff33"/>
                </a:solidFill>
                <a:latin typeface="Arial Narrow" pitchFamily="18" charset="0"/>
                <a:cs typeface="Arial Narrow" pitchFamily="18" charset="0"/>
              </a:rPr>
              <a:t>tract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66ff33"/>
                </a:solidFill>
                <a:latin typeface="Arial Narrow" pitchFamily="18" charset="0"/>
                <a:cs typeface="Arial Narrow" pitchFamily="18" charset="0"/>
              </a:rPr>
              <a:t>virus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66ff33"/>
                </a:solidFill>
                <a:latin typeface="Arial Narrow" pitchFamily="18" charset="0"/>
                <a:cs typeface="Arial Narrow" pitchFamily="18" charset="0"/>
              </a:rPr>
              <a:t>or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66ff33"/>
                </a:solidFill>
                <a:latin typeface="Arial Narrow" pitchFamily="18" charset="0"/>
                <a:cs typeface="Arial Narrow" pitchFamily="18" charset="0"/>
              </a:rPr>
              <a:t>bacterial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66ff33"/>
                </a:solidFill>
                <a:latin typeface="Arial Narrow" pitchFamily="18" charset="0"/>
                <a:cs typeface="Arial Narrow" pitchFamily="18" charset="0"/>
              </a:rPr>
              <a:t>infection,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66ff33"/>
                </a:solidFill>
                <a:latin typeface="Arial Narrow" pitchFamily="18" charset="0"/>
                <a:cs typeface="Arial Narrow" pitchFamily="18" charset="0"/>
              </a:rPr>
              <a:t>sexually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66ff33"/>
                </a:solidFill>
                <a:latin typeface="Arial Narrow" pitchFamily="18" charset="0"/>
                <a:cs typeface="Arial Narrow" pitchFamily="18" charset="0"/>
              </a:rPr>
              <a:t>transmitted</a:t>
            </a:r>
          </a:p>
          <a:p>
            <a:pPr>
              <a:lnSpc>
                <a:spcPts val="2800"/>
              </a:lnSpc>
              <a:tabLst>
							</a:tabLst>
            </a:pPr>
            <a:r>
              <a:rPr lang="en-US" altLang="zh-CN" sz="2400" dirty="0" smtClean="0">
                <a:solidFill>
                  <a:srgbClr val="66ff33"/>
                </a:solidFill>
                <a:latin typeface="Arial Narrow" pitchFamily="18" charset="0"/>
                <a:cs typeface="Arial Narrow" pitchFamily="18" charset="0"/>
              </a:rPr>
              <a:t>diseases,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66ff33"/>
                </a:solidFill>
                <a:latin typeface="Arial Narrow" pitchFamily="18" charset="0"/>
                <a:cs typeface="Arial Narrow" pitchFamily="18" charset="0"/>
              </a:rPr>
              <a:t>race,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66ff33"/>
                </a:solidFill>
                <a:latin typeface="Arial Narrow" pitchFamily="18" charset="0"/>
                <a:cs typeface="Arial Narrow" pitchFamily="18" charset="0"/>
              </a:rPr>
              <a:t>geography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66ff33"/>
                </a:solidFill>
                <a:latin typeface="Arial Narrow" pitchFamily="18" charset="0"/>
                <a:cs typeface="Arial Narrow" pitchFamily="18" charset="0"/>
              </a:rPr>
              <a:t>and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66ff33"/>
                </a:solidFill>
                <a:latin typeface="Arial Narrow" pitchFamily="18" charset="0"/>
                <a:cs typeface="Arial Narrow" pitchFamily="18" charset="0"/>
              </a:rPr>
              <a:t>nutrition</a:t>
            </a:r>
          </a:p>
          <a:p>
            <a:pPr>
              <a:lnSpc>
                <a:spcPts val="3800"/>
              </a:lnSpc>
              <a:tabLst>
							</a:tabLst>
            </a:pPr>
            <a:r>
              <a:rPr lang="en-US" altLang="zh-CN" sz="2712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肿瘤</a:t>
            </a:r>
            <a:r>
              <a:rPr lang="en-US" altLang="zh-CN" sz="2712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来源</a:t>
            </a:r>
            <a:r>
              <a:rPr lang="en-US" altLang="zh-CN" sz="2712" dirty="0" smtClean="0">
                <a:solidFill>
                  <a:srgbClr val="ffffff"/>
                </a:solidFill>
                <a:latin typeface="Arial Narrow" pitchFamily="18" charset="0"/>
                <a:cs typeface="Arial Narrow" pitchFamily="18" charset="0"/>
              </a:rPr>
              <a:t>:95%</a:t>
            </a:r>
            <a:r>
              <a:rPr lang="en-US" altLang="zh-CN" sz="2712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为</a:t>
            </a:r>
            <a:r>
              <a:rPr lang="en-US" altLang="zh-CN" sz="2712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宫颈</a:t>
            </a:r>
            <a:r>
              <a:rPr lang="en-US" altLang="zh-CN" sz="2712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鳞状</a:t>
            </a:r>
            <a:r>
              <a:rPr lang="en-US" altLang="zh-CN" sz="2712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上</a:t>
            </a:r>
            <a:r>
              <a:rPr lang="en-US" altLang="zh-CN" sz="2712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皮；</a:t>
            </a:r>
            <a:r>
              <a:rPr lang="en-US" altLang="zh-CN" sz="2712" dirty="0" smtClean="0">
                <a:solidFill>
                  <a:srgbClr val="ffffff"/>
                </a:solidFill>
                <a:latin typeface="Arial Narrow" pitchFamily="18" charset="0"/>
                <a:cs typeface="Arial Narrow" pitchFamily="18" charset="0"/>
              </a:rPr>
              <a:t>5%</a:t>
            </a:r>
            <a:r>
              <a:rPr lang="en-US" altLang="zh-CN" sz="2712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为</a:t>
            </a:r>
            <a:r>
              <a:rPr lang="en-US" altLang="zh-CN" sz="2712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宫颈</a:t>
            </a:r>
            <a:r>
              <a:rPr lang="en-US" altLang="zh-CN" sz="2712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管</a:t>
            </a:r>
            <a:r>
              <a:rPr lang="en-US" altLang="zh-CN" sz="2712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腺</a:t>
            </a:r>
            <a:r>
              <a:rPr lang="en-US" altLang="zh-CN" sz="2712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上</a:t>
            </a:r>
            <a:r>
              <a:rPr lang="en-US" altLang="zh-CN" sz="2712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皮</a:t>
            </a:r>
          </a:p>
          <a:p>
            <a:pPr>
              <a:lnSpc>
                <a:spcPts val="3400"/>
              </a:lnSpc>
              <a:tabLst>
							</a:tabLst>
            </a:pPr>
            <a:r>
              <a:rPr lang="en-US" altLang="zh-CN" sz="2400" dirty="0" smtClean="0">
                <a:solidFill>
                  <a:srgbClr val="66ff33"/>
                </a:solidFill>
                <a:latin typeface="Arial Narrow" pitchFamily="18" charset="0"/>
                <a:cs typeface="Arial Narrow" pitchFamily="18" charset="0"/>
              </a:rPr>
              <a:t>Oncology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66ff33"/>
                </a:solidFill>
                <a:latin typeface="Arial Narrow" pitchFamily="18" charset="0"/>
                <a:cs typeface="Arial Narrow" pitchFamily="18" charset="0"/>
              </a:rPr>
              <a:t>resource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66ff33"/>
                </a:solidFill>
                <a:latin typeface="Arial Narrow" pitchFamily="18" charset="0"/>
                <a:cs typeface="Arial Narrow" pitchFamily="18" charset="0"/>
              </a:rPr>
              <a:t>: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66ff33"/>
                </a:solidFill>
                <a:latin typeface="Arial Narrow" pitchFamily="18" charset="0"/>
                <a:cs typeface="Arial Narrow" pitchFamily="18" charset="0"/>
              </a:rPr>
              <a:t>95%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66ff33"/>
                </a:solidFill>
                <a:latin typeface="Arial Narrow" pitchFamily="18" charset="0"/>
                <a:cs typeface="Arial Narrow" pitchFamily="18" charset="0"/>
              </a:rPr>
              <a:t>from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66ff33"/>
                </a:solidFill>
                <a:latin typeface="Arial Narrow" pitchFamily="18" charset="0"/>
                <a:cs typeface="Arial Narrow" pitchFamily="18" charset="0"/>
              </a:rPr>
              <a:t>cervical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66ff33"/>
                </a:solidFill>
                <a:latin typeface="Arial Narrow" pitchFamily="18" charset="0"/>
                <a:cs typeface="Arial Narrow" pitchFamily="18" charset="0"/>
              </a:rPr>
              <a:t>squamous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66ff33"/>
                </a:solidFill>
                <a:latin typeface="Arial Narrow" pitchFamily="18" charset="0"/>
                <a:cs typeface="Arial Narrow" pitchFamily="18" charset="0"/>
              </a:rPr>
              <a:t>cell;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66ff33"/>
                </a:solidFill>
                <a:latin typeface="Arial Narrow" pitchFamily="18" charset="0"/>
                <a:cs typeface="Arial Narrow" pitchFamily="18" charset="0"/>
              </a:rPr>
              <a:t>5%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66ff33"/>
                </a:solidFill>
                <a:latin typeface="Arial Narrow" pitchFamily="18" charset="0"/>
                <a:cs typeface="Arial Narrow" pitchFamily="18" charset="0"/>
              </a:rPr>
              <a:t>from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66ff33"/>
                </a:solidFill>
                <a:latin typeface="Arial Narrow" pitchFamily="18" charset="0"/>
                <a:cs typeface="Arial Narrow" pitchFamily="18" charset="0"/>
              </a:rPr>
              <a:t>the</a:t>
            </a:r>
          </a:p>
          <a:p>
            <a:pPr>
              <a:lnSpc>
                <a:spcPts val="2800"/>
              </a:lnSpc>
              <a:tabLst>
							</a:tabLst>
            </a:pPr>
            <a:r>
              <a:rPr lang="en-US" altLang="zh-CN" sz="2400" dirty="0" smtClean="0">
                <a:solidFill>
                  <a:srgbClr val="66ff33"/>
                </a:solidFill>
                <a:latin typeface="Arial Narrow" pitchFamily="18" charset="0"/>
                <a:cs typeface="Arial Narrow" pitchFamily="18" charset="0"/>
              </a:rPr>
              <a:t>cervical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66ff33"/>
                </a:solidFill>
                <a:latin typeface="Arial Narrow" pitchFamily="18" charset="0"/>
                <a:cs typeface="Arial Narrow" pitchFamily="18" charset="0"/>
              </a:rPr>
              <a:t>epithelium</a:t>
            </a:r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2800"/>
              </a:lnSpc>
              <a:tabLst>
							</a:tabLst>
            </a:pPr>
            <a:r>
              <a:rPr lang="en-US" altLang="zh-CN" sz="2712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好</a:t>
            </a:r>
            <a:r>
              <a:rPr lang="en-US" altLang="zh-CN" sz="2712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发</a:t>
            </a:r>
            <a:r>
              <a:rPr lang="en-US" altLang="zh-CN" sz="2712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部</a:t>
            </a:r>
            <a:r>
              <a:rPr lang="en-US" altLang="zh-CN" sz="2712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位：</a:t>
            </a:r>
            <a:r>
              <a:rPr lang="en-US" altLang="zh-CN" sz="2712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鳞状</a:t>
            </a:r>
            <a:r>
              <a:rPr lang="en-US" altLang="zh-CN" sz="2712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上</a:t>
            </a:r>
            <a:r>
              <a:rPr lang="en-US" altLang="zh-CN" sz="2712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皮</a:t>
            </a:r>
            <a:r>
              <a:rPr lang="en-US" altLang="zh-CN" sz="2712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和</a:t>
            </a:r>
            <a:r>
              <a:rPr lang="en-US" altLang="zh-CN" sz="2712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柱状</a:t>
            </a:r>
            <a:r>
              <a:rPr lang="en-US" altLang="zh-CN" sz="2712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上</a:t>
            </a:r>
            <a:r>
              <a:rPr lang="en-US" altLang="zh-CN" sz="2712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皮</a:t>
            </a:r>
            <a:r>
              <a:rPr lang="en-US" altLang="zh-CN" sz="2712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间</a:t>
            </a:r>
            <a:r>
              <a:rPr lang="en-US" altLang="zh-CN" sz="2712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的</a:t>
            </a:r>
            <a:r>
              <a:rPr lang="en-US" altLang="zh-CN" sz="2712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移行</a:t>
            </a:r>
            <a:r>
              <a:rPr lang="en-US" altLang="zh-CN" sz="2712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区</a:t>
            </a:r>
          </a:p>
          <a:p>
            <a:pPr>
              <a:lnSpc>
                <a:spcPts val="3400"/>
              </a:lnSpc>
              <a:tabLst>
							</a:tabLst>
            </a:pPr>
            <a:r>
              <a:rPr lang="en-US" altLang="zh-CN" sz="2400" dirty="0" smtClean="0">
                <a:solidFill>
                  <a:srgbClr val="66ff33"/>
                </a:solidFill>
                <a:latin typeface="Arial Narrow" pitchFamily="18" charset="0"/>
                <a:cs typeface="Arial Narrow" pitchFamily="18" charset="0"/>
              </a:rPr>
              <a:t>Ocurrence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66ff33"/>
                </a:solidFill>
                <a:latin typeface="Arial Narrow" pitchFamily="18" charset="0"/>
                <a:cs typeface="Arial Narrow" pitchFamily="18" charset="0"/>
              </a:rPr>
              <a:t>site: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66ff33"/>
                </a:solidFill>
                <a:latin typeface="Arial Narrow" pitchFamily="18" charset="0"/>
                <a:cs typeface="Arial Narrow" pitchFamily="18" charset="0"/>
              </a:rPr>
              <a:t>transitional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66ff33"/>
                </a:solidFill>
                <a:latin typeface="Arial Narrow" pitchFamily="18" charset="0"/>
                <a:cs typeface="Arial Narrow" pitchFamily="18" charset="0"/>
              </a:rPr>
              <a:t>zone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66ff33"/>
                </a:solidFill>
                <a:latin typeface="Arial Narrow" pitchFamily="18" charset="0"/>
                <a:cs typeface="Arial Narrow" pitchFamily="18" charset="0"/>
              </a:rPr>
              <a:t>between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66ff33"/>
                </a:solidFill>
                <a:latin typeface="Arial Narrow" pitchFamily="18" charset="0"/>
                <a:cs typeface="Arial Narrow" pitchFamily="18" charset="0"/>
              </a:rPr>
              <a:t>squamous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66ff33"/>
                </a:solidFill>
                <a:latin typeface="Arial Narrow" pitchFamily="18" charset="0"/>
                <a:cs typeface="Arial Narrow" pitchFamily="18" charset="0"/>
              </a:rPr>
              <a:t>epithelium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66ff33"/>
                </a:solidFill>
                <a:latin typeface="Arial Narrow" pitchFamily="18" charset="0"/>
                <a:cs typeface="Arial Narrow" pitchFamily="18" charset="0"/>
              </a:rPr>
              <a:t>and</a:t>
            </a:r>
          </a:p>
          <a:p>
            <a:pPr>
              <a:lnSpc>
                <a:spcPts val="2800"/>
              </a:lnSpc>
              <a:tabLst>
							</a:tabLst>
            </a:pPr>
            <a:r>
              <a:rPr lang="en-US" altLang="zh-CN" sz="2400" dirty="0" smtClean="0">
                <a:solidFill>
                  <a:srgbClr val="66ff33"/>
                </a:solidFill>
                <a:latin typeface="Arial Narrow" pitchFamily="18" charset="0"/>
                <a:cs typeface="Arial Narrow" pitchFamily="18" charset="0"/>
              </a:rPr>
              <a:t>columnar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66ff33"/>
                </a:solidFill>
                <a:latin typeface="Arial Narrow" pitchFamily="18" charset="0"/>
                <a:cs typeface="Arial Narrow" pitchFamily="18" charset="0"/>
              </a:rPr>
              <a:t>epithelium</a:t>
            </a:r>
          </a:p>
        </p:txBody>
      </p:sp>
      <p:sp>
        <p:nvSpPr>
          <p:cNvPr id="2" name="TextBox 1"/>
          <p:cNvSpPr txBox="1"/>
          <p:nvPr/>
        </p:nvSpPr>
        <p:spPr>
          <a:xfrm rot="0">
            <a:off x="2209800" y="736600"/>
            <a:ext cx="6629400" cy="9906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4000"/>
              </a:lnSpc>
              <a:tabLst>
                <a:tab pos="1028700" algn="l"/>
              </a:tabLst>
            </a:pPr>
            <a:r>
              <a:rPr lang="en-US" altLang="zh-CN" dirty="0" smtClean="0"/>
              <a:t>	</a:t>
            </a:r>
            <a:r>
              <a:rPr lang="en-US" altLang="zh-CN" sz="4008" b="1" dirty="0" smtClean="0">
                <a:solidFill>
                  <a:srgbClr val="ff9900"/>
                </a:solidFill>
                <a:latin typeface="Times New Roman" pitchFamily="18" charset="0"/>
                <a:cs typeface="Times New Roman" pitchFamily="18" charset="0"/>
              </a:rPr>
              <a:t>子宫颈癌的临床特征</a:t>
            </a:r>
          </a:p>
          <a:p>
            <a:pPr>
              <a:lnSpc>
                <a:spcPts val="3800"/>
              </a:lnSpc>
              <a:tabLst>
                <a:tab pos="1028700" algn="l"/>
              </a:tabLst>
            </a:pPr>
            <a:r>
              <a:rPr lang="en-US" altLang="zh-CN" sz="3192" b="1" dirty="0" smtClean="0">
                <a:solidFill>
                  <a:srgbClr val="66ff33"/>
                </a:solidFill>
                <a:latin typeface="Arial Narrow" pitchFamily="18" charset="0"/>
                <a:cs typeface="Arial Narrow" pitchFamily="18" charset="0"/>
              </a:rPr>
              <a:t>Clinical</a:t>
            </a:r>
            <a:r>
              <a:rPr lang="en-US" altLang="zh-CN" sz="319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192" b="1" dirty="0" smtClean="0">
                <a:solidFill>
                  <a:srgbClr val="66ff33"/>
                </a:solidFill>
                <a:latin typeface="Arial Narrow" pitchFamily="18" charset="0"/>
                <a:cs typeface="Arial Narrow" pitchFamily="18" charset="0"/>
              </a:rPr>
              <a:t>Characters</a:t>
            </a:r>
            <a:r>
              <a:rPr lang="en-US" altLang="zh-CN" sz="319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192" b="1" dirty="0" smtClean="0">
                <a:solidFill>
                  <a:srgbClr val="66ff33"/>
                </a:solidFill>
                <a:latin typeface="Arial Narrow" pitchFamily="18" charset="0"/>
                <a:cs typeface="Arial Narrow" pitchFamily="18" charset="0"/>
              </a:rPr>
              <a:t>of</a:t>
            </a:r>
            <a:r>
              <a:rPr lang="en-US" altLang="zh-CN" sz="319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192" b="1" dirty="0" smtClean="0">
                <a:solidFill>
                  <a:srgbClr val="66ff33"/>
                </a:solidFill>
                <a:latin typeface="Arial Narrow" pitchFamily="18" charset="0"/>
                <a:cs typeface="Arial Narrow" pitchFamily="18" charset="0"/>
              </a:rPr>
              <a:t>Cervical</a:t>
            </a:r>
            <a:r>
              <a:rPr lang="en-US" altLang="zh-CN" sz="319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192" b="1" dirty="0" smtClean="0">
                <a:solidFill>
                  <a:srgbClr val="66ff33"/>
                </a:solidFill>
                <a:latin typeface="Arial Narrow" pitchFamily="18" charset="0"/>
                <a:cs typeface="Arial Narrow" pitchFamily="18" charset="0"/>
              </a:rPr>
              <a:t>Carcinoma</a:t>
            </a:r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/>
          <p:nvPr/>
        </p:nvSpPr>
        <p:spPr>
          <a:xfrm>
            <a:off x="774191" y="347979"/>
            <a:ext cx="9144000" cy="6858000"/>
          </a:xfrm>
          <a:custGeom>
            <a:avLst/>
            <a:gdLst>
              <a:gd name="connsiteX0" fmla="*/ 0 w 9144000"/>
              <a:gd name="connsiteY0" fmla="*/ 6858000 h 6858000"/>
              <a:gd name="connsiteX1" fmla="*/ 9144000 w 9144000"/>
              <a:gd name="connsiteY1" fmla="*/ 6858000 h 6858000"/>
              <a:gd name="connsiteX2" fmla="*/ 9144000 w 9144000"/>
              <a:gd name="connsiteY2" fmla="*/ 0 h 6858000"/>
              <a:gd name="connsiteX3" fmla="*/ 0 w 9144000"/>
              <a:gd name="connsiteY3" fmla="*/ 0 h 6858000"/>
              <a:gd name="connsiteX4" fmla="*/ 0 w 9144000"/>
              <a:gd name="connsiteY4" fmla="*/ 6858000 h 68580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9144000" h="6858000">
                <a:moveTo>
                  <a:pt x="0" y="6858000"/>
                </a:moveTo>
                <a:lnTo>
                  <a:pt x="9144000" y="6858000"/>
                </a:lnTo>
                <a:lnTo>
                  <a:pt x="9144000" y="0"/>
                </a:lnTo>
                <a:lnTo>
                  <a:pt x="0" y="0"/>
                </a:lnTo>
                <a:lnTo>
                  <a:pt x="0" y="6858000"/>
                </a:lnTo>
              </a:path>
            </a:pathLst>
          </a:custGeom>
          <a:solidFill>
            <a:srgbClr val="000000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027" name="Picture 3" descr="">
					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62000" y="1193800"/>
            <a:ext cx="2921000" cy="6019800"/>
          </a:xfrm>
          <a:prstGeom prst="rect">
            <a:avLst/>
          </a:prstGeom>
          <a:noFill/>
        </p:spPr>
      </p:pic>
      <p:sp>
        <p:nvSpPr>
          <p:cNvPr id="2" name="TextBox 1"/>
          <p:cNvSpPr txBox="1"/>
          <p:nvPr/>
        </p:nvSpPr>
        <p:spPr>
          <a:xfrm rot="0">
            <a:off x="1168400" y="6756400"/>
            <a:ext cx="698500" cy="1524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1200"/>
              </a:lnSpc>
              <a:tabLst>
							</a:tabLst>
            </a:pPr>
            <a:r>
              <a:rPr lang="en-US" altLang="zh-CN" sz="1392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2009-8-7</a:t>
            </a:r>
          </a:p>
        </p:txBody>
      </p:sp>
      <p:sp>
        <p:nvSpPr>
          <p:cNvPr id="2" name="TextBox 1"/>
          <p:cNvSpPr txBox="1"/>
          <p:nvPr/>
        </p:nvSpPr>
        <p:spPr>
          <a:xfrm rot="0">
            <a:off x="4648200" y="6667500"/>
            <a:ext cx="2298700" cy="3683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1200"/>
              </a:lnSpc>
              <a:tabLst>
                <a:tab pos="825500" algn="l"/>
              </a:tabLst>
            </a:pPr>
            <a:r>
              <a:rPr lang="en-US" altLang="zh-CN" sz="1392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Liaoning</a:t>
            </a:r>
            <a:r>
              <a:rPr lang="en-US" altLang="zh-CN" sz="139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392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Cancer</a:t>
            </a:r>
            <a:r>
              <a:rPr lang="en-US" altLang="zh-CN" sz="139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392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Institute</a:t>
            </a:r>
            <a:r>
              <a:rPr lang="en-US" altLang="zh-CN" sz="139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392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and</a:t>
            </a:r>
          </a:p>
          <a:p>
            <a:pPr>
              <a:lnSpc>
                <a:spcPts val="1600"/>
              </a:lnSpc>
              <a:tabLst>
                <a:tab pos="825500" algn="l"/>
              </a:tabLst>
            </a:pPr>
            <a:r>
              <a:rPr lang="en-US" altLang="zh-CN" dirty="0" smtClean="0"/>
              <a:t>	</a:t>
            </a:r>
            <a:r>
              <a:rPr lang="en-US" altLang="zh-CN" sz="1392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Hospital</a:t>
            </a:r>
          </a:p>
        </p:txBody>
      </p:sp>
      <p:sp>
        <p:nvSpPr>
          <p:cNvPr id="2" name="TextBox 1"/>
          <p:cNvSpPr txBox="1"/>
          <p:nvPr/>
        </p:nvSpPr>
        <p:spPr>
          <a:xfrm rot="0">
            <a:off x="9398000" y="6756400"/>
            <a:ext cx="190500" cy="1524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1200"/>
              </a:lnSpc>
              <a:tabLst>
							</a:tabLst>
            </a:pPr>
            <a:r>
              <a:rPr lang="en-US" altLang="zh-CN" sz="1392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42</a:t>
            </a:r>
          </a:p>
        </p:txBody>
      </p:sp>
      <p:sp>
        <p:nvSpPr>
          <p:cNvPr id="2" name="TextBox 1"/>
          <p:cNvSpPr txBox="1"/>
          <p:nvPr/>
        </p:nvSpPr>
        <p:spPr>
          <a:xfrm rot="0">
            <a:off x="1397000" y="2374900"/>
            <a:ext cx="152400" cy="22733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1800"/>
              </a:lnSpc>
              <a:tabLst>
							</a:tabLst>
            </a:pPr>
            <a:r>
              <a:rPr lang="en-US" altLang="zh-CN" sz="1704" dirty="0" smtClean="0">
                <a:solidFill>
                  <a:srgbClr val="800000"/>
                </a:solidFill>
                <a:latin typeface="Wingdings" pitchFamily="18" charset="0"/>
                <a:cs typeface="Wingdings" pitchFamily="18" charset="0"/>
              </a:rPr>
              <a:t>n</a:t>
            </a:r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2000"/>
              </a:lnSpc>
              <a:tabLst>
							</a:tabLst>
            </a:pPr>
            <a:r>
              <a:rPr lang="en-US" altLang="zh-CN" sz="1704" dirty="0" smtClean="0">
                <a:solidFill>
                  <a:srgbClr val="800000"/>
                </a:solidFill>
                <a:latin typeface="Wingdings" pitchFamily="18" charset="0"/>
                <a:cs typeface="Wingdings" pitchFamily="18" charset="0"/>
              </a:rPr>
              <a:t>n</a:t>
            </a:r>
          </a:p>
        </p:txBody>
      </p:sp>
      <p:sp>
        <p:nvSpPr>
          <p:cNvPr id="2" name="TextBox 1"/>
          <p:cNvSpPr txBox="1"/>
          <p:nvPr/>
        </p:nvSpPr>
        <p:spPr>
          <a:xfrm rot="0">
            <a:off x="1739900" y="2324100"/>
            <a:ext cx="7683500" cy="38481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2800"/>
              </a:lnSpc>
              <a:tabLst>
							</a:tabLst>
            </a:pPr>
            <a:r>
              <a:rPr lang="en-US" altLang="zh-CN" sz="2807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临</a:t>
            </a:r>
            <a:r>
              <a:rPr lang="en-US" altLang="zh-CN" sz="2807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床</a:t>
            </a:r>
            <a:r>
              <a:rPr lang="en-US" altLang="zh-CN" sz="2807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表</a:t>
            </a:r>
            <a:r>
              <a:rPr lang="en-US" altLang="zh-CN" sz="2807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现</a:t>
            </a:r>
            <a:r>
              <a:rPr lang="en-US" altLang="zh-CN" sz="2807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：</a:t>
            </a:r>
            <a:r>
              <a:rPr lang="en-US" altLang="zh-CN" sz="2807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阴</a:t>
            </a:r>
            <a:r>
              <a:rPr lang="en-US" altLang="zh-CN" sz="2807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道</a:t>
            </a:r>
            <a:r>
              <a:rPr lang="en-US" altLang="zh-CN" sz="2807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出</a:t>
            </a:r>
            <a:r>
              <a:rPr lang="en-US" altLang="zh-CN" sz="2807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血</a:t>
            </a:r>
            <a:r>
              <a:rPr lang="en-US" altLang="zh-CN" sz="2807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是</a:t>
            </a:r>
            <a:r>
              <a:rPr lang="en-US" altLang="zh-CN" sz="2807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主</a:t>
            </a:r>
            <a:r>
              <a:rPr lang="en-US" altLang="zh-CN" sz="2807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要</a:t>
            </a:r>
            <a:r>
              <a:rPr lang="en-US" altLang="zh-CN" sz="2807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征</a:t>
            </a:r>
            <a:r>
              <a:rPr lang="en-US" altLang="zh-CN" sz="2807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象</a:t>
            </a:r>
            <a:r>
              <a:rPr lang="en-US" altLang="zh-CN" sz="2807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，</a:t>
            </a:r>
            <a:r>
              <a:rPr lang="en-US" altLang="zh-CN" sz="2807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可以</a:t>
            </a:r>
            <a:r>
              <a:rPr lang="en-US" altLang="zh-CN" sz="2807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是</a:t>
            </a:r>
            <a:r>
              <a:rPr lang="en-US" altLang="zh-CN" sz="2807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自</a:t>
            </a:r>
            <a:r>
              <a:rPr lang="en-US" altLang="zh-CN" sz="2807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然</a:t>
            </a:r>
            <a:r>
              <a:rPr lang="en-US" altLang="zh-CN" sz="2807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出</a:t>
            </a:r>
          </a:p>
          <a:p>
            <a:pPr>
              <a:lnSpc>
                <a:spcPts val="3600"/>
              </a:lnSpc>
              <a:tabLst>
							</a:tabLst>
            </a:pPr>
            <a:r>
              <a:rPr lang="en-US" altLang="zh-CN" sz="2807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血</a:t>
            </a:r>
            <a:r>
              <a:rPr lang="en-US" altLang="zh-CN" sz="2807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或</a:t>
            </a:r>
            <a:r>
              <a:rPr lang="en-US" altLang="zh-CN" sz="2807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接</a:t>
            </a:r>
            <a:r>
              <a:rPr lang="en-US" altLang="zh-CN" sz="2807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触</a:t>
            </a:r>
            <a:r>
              <a:rPr lang="en-US" altLang="zh-CN" sz="2807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性</a:t>
            </a:r>
            <a:r>
              <a:rPr lang="en-US" altLang="zh-CN" sz="2807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出血</a:t>
            </a:r>
            <a:r>
              <a:rPr lang="en-US" altLang="zh-CN" sz="2807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，</a:t>
            </a:r>
            <a:r>
              <a:rPr lang="en-US" altLang="zh-CN" sz="2807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合</a:t>
            </a:r>
            <a:r>
              <a:rPr lang="en-US" altLang="zh-CN" sz="2807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并</a:t>
            </a:r>
            <a:r>
              <a:rPr lang="en-US" altLang="zh-CN" sz="2807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感染</a:t>
            </a:r>
            <a:r>
              <a:rPr lang="en-US" altLang="zh-CN" sz="2807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时</a:t>
            </a:r>
            <a:r>
              <a:rPr lang="en-US" altLang="zh-CN" sz="2807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白</a:t>
            </a:r>
            <a:r>
              <a:rPr lang="en-US" altLang="zh-CN" sz="2807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带</a:t>
            </a:r>
            <a:r>
              <a:rPr lang="en-US" altLang="zh-CN" sz="2807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增多</a:t>
            </a:r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2800"/>
              </a:lnSpc>
              <a:tabLst>
							</a:tabLst>
            </a:pPr>
            <a:r>
              <a:rPr lang="en-US" altLang="zh-CN" sz="2400" dirty="0" smtClean="0">
                <a:solidFill>
                  <a:srgbClr val="66ff33"/>
                </a:solidFill>
                <a:latin typeface="Arial Narrow" pitchFamily="18" charset="0"/>
                <a:cs typeface="Arial Narrow" pitchFamily="18" charset="0"/>
              </a:rPr>
              <a:t>Clinical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66ff33"/>
                </a:solidFill>
                <a:latin typeface="Arial Narrow" pitchFamily="18" charset="0"/>
                <a:cs typeface="Arial Narrow" pitchFamily="18" charset="0"/>
              </a:rPr>
              <a:t>: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66ff33"/>
                </a:solidFill>
                <a:latin typeface="Arial Narrow" pitchFamily="18" charset="0"/>
                <a:cs typeface="Arial Narrow" pitchFamily="18" charset="0"/>
              </a:rPr>
              <a:t>the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66ff33"/>
                </a:solidFill>
                <a:latin typeface="Arial Narrow" pitchFamily="18" charset="0"/>
                <a:cs typeface="Arial Narrow" pitchFamily="18" charset="0"/>
              </a:rPr>
              <a:t>main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66ff33"/>
                </a:solidFill>
                <a:latin typeface="Arial Narrow" pitchFamily="18" charset="0"/>
                <a:cs typeface="Arial Narrow" pitchFamily="18" charset="0"/>
              </a:rPr>
              <a:t>symptom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66ff33"/>
                </a:solidFill>
                <a:latin typeface="Arial Narrow" pitchFamily="18" charset="0"/>
                <a:cs typeface="Arial Narrow" pitchFamily="18" charset="0"/>
              </a:rPr>
              <a:t>: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66ff33"/>
                </a:solidFill>
                <a:latin typeface="Arial Narrow" pitchFamily="18" charset="0"/>
                <a:cs typeface="Arial Narrow" pitchFamily="18" charset="0"/>
              </a:rPr>
              <a:t>vaginal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66ff33"/>
                </a:solidFill>
                <a:latin typeface="Arial Narrow" pitchFamily="18" charset="0"/>
                <a:cs typeface="Arial Narrow" pitchFamily="18" charset="0"/>
              </a:rPr>
              <a:t>bleeding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66ff33"/>
                </a:solidFill>
                <a:latin typeface="Arial Narrow" pitchFamily="18" charset="0"/>
                <a:cs typeface="Arial Narrow" pitchFamily="18" charset="0"/>
              </a:rPr>
              <a:t>with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66ff33"/>
                </a:solidFill>
                <a:latin typeface="Arial Narrow" pitchFamily="18" charset="0"/>
                <a:cs typeface="Arial Narrow" pitchFamily="18" charset="0"/>
              </a:rPr>
              <a:t>natural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66ff33"/>
                </a:solidFill>
                <a:latin typeface="Arial Narrow" pitchFamily="18" charset="0"/>
                <a:cs typeface="Arial Narrow" pitchFamily="18" charset="0"/>
              </a:rPr>
              <a:t>or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66ff33"/>
                </a:solidFill>
                <a:latin typeface="Arial Narrow" pitchFamily="18" charset="0"/>
                <a:cs typeface="Arial Narrow" pitchFamily="18" charset="0"/>
              </a:rPr>
              <a:t>contact</a:t>
            </a:r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3000"/>
              </a:lnSpc>
              <a:tabLst>
							</a:tabLst>
            </a:pPr>
            <a:r>
              <a:rPr lang="en-US" altLang="zh-CN" sz="2400" dirty="0" smtClean="0">
                <a:solidFill>
                  <a:srgbClr val="66ff33"/>
                </a:solidFill>
                <a:latin typeface="Arial Narrow" pitchFamily="18" charset="0"/>
                <a:cs typeface="Arial Narrow" pitchFamily="18" charset="0"/>
              </a:rPr>
              <a:t>bleeding,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66ff33"/>
                </a:solidFill>
                <a:latin typeface="Arial Narrow" pitchFamily="18" charset="0"/>
                <a:cs typeface="Arial Narrow" pitchFamily="18" charset="0"/>
              </a:rPr>
              <a:t>white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66ff33"/>
                </a:solidFill>
                <a:latin typeface="Arial Narrow" pitchFamily="18" charset="0"/>
                <a:cs typeface="Arial Narrow" pitchFamily="18" charset="0"/>
              </a:rPr>
              <a:t>discharge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66ff33"/>
                </a:solidFill>
                <a:latin typeface="Arial Narrow" pitchFamily="18" charset="0"/>
                <a:cs typeface="Arial Narrow" pitchFamily="18" charset="0"/>
              </a:rPr>
              <a:t>infection</a:t>
            </a:r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3500"/>
              </a:lnSpc>
              <a:tabLst>
							</a:tabLst>
            </a:pPr>
            <a:r>
              <a:rPr lang="en-US" altLang="zh-CN" sz="2807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扩</a:t>
            </a:r>
            <a:r>
              <a:rPr lang="en-US" altLang="zh-CN" sz="2807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散</a:t>
            </a:r>
            <a:r>
              <a:rPr lang="en-US" altLang="zh-CN" sz="2807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方</a:t>
            </a:r>
            <a:r>
              <a:rPr lang="en-US" altLang="zh-CN" sz="2807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式</a:t>
            </a:r>
            <a:r>
              <a:rPr lang="en-US" altLang="zh-CN" sz="2807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：</a:t>
            </a:r>
            <a:r>
              <a:rPr lang="en-US" altLang="zh-CN" sz="2807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深</a:t>
            </a:r>
            <a:r>
              <a:rPr lang="en-US" altLang="zh-CN" sz="2807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部</a:t>
            </a:r>
            <a:r>
              <a:rPr lang="en-US" altLang="zh-CN" sz="2807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浸</a:t>
            </a:r>
            <a:r>
              <a:rPr lang="en-US" altLang="zh-CN" sz="2807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润</a:t>
            </a:r>
            <a:r>
              <a:rPr lang="en-US" altLang="zh-CN" sz="2807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、</a:t>
            </a:r>
            <a:r>
              <a:rPr lang="en-US" altLang="zh-CN" sz="2807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直</a:t>
            </a:r>
            <a:r>
              <a:rPr lang="en-US" altLang="zh-CN" sz="2807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接</a:t>
            </a:r>
            <a:r>
              <a:rPr lang="en-US" altLang="zh-CN" sz="2807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蔓</a:t>
            </a:r>
            <a:r>
              <a:rPr lang="en-US" altLang="zh-CN" sz="2807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延</a:t>
            </a:r>
            <a:r>
              <a:rPr lang="en-US" altLang="zh-CN" sz="2807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、</a:t>
            </a:r>
            <a:r>
              <a:rPr lang="en-US" altLang="zh-CN" sz="2807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淋巴</a:t>
            </a:r>
            <a:r>
              <a:rPr lang="en-US" altLang="zh-CN" sz="2807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转</a:t>
            </a:r>
            <a:r>
              <a:rPr lang="en-US" altLang="zh-CN" sz="2807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移</a:t>
            </a:r>
            <a:r>
              <a:rPr lang="en-US" altLang="zh-CN" sz="2807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，</a:t>
            </a:r>
            <a:r>
              <a:rPr lang="en-US" altLang="zh-CN" sz="2807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血</a:t>
            </a:r>
          </a:p>
          <a:p>
            <a:pPr>
              <a:lnSpc>
                <a:spcPts val="3600"/>
              </a:lnSpc>
              <a:tabLst>
							</a:tabLst>
            </a:pPr>
            <a:r>
              <a:rPr lang="en-US" altLang="zh-CN" sz="2807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行转移</a:t>
            </a:r>
            <a:r>
              <a:rPr lang="en-US" altLang="zh-CN" sz="2807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少</a:t>
            </a:r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2800"/>
              </a:lnSpc>
              <a:tabLst>
							</a:tabLst>
            </a:pPr>
            <a:r>
              <a:rPr lang="en-US" altLang="zh-CN" sz="2400" dirty="0" smtClean="0">
                <a:solidFill>
                  <a:srgbClr val="66ff33"/>
                </a:solidFill>
                <a:latin typeface="Arial Narrow" pitchFamily="18" charset="0"/>
                <a:cs typeface="Arial Narrow" pitchFamily="18" charset="0"/>
              </a:rPr>
              <a:t>The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2400" dirty="0" smtClean="0">
                <a:solidFill>
                  <a:srgbClr val="66ff33"/>
                </a:solidFill>
                <a:latin typeface="Arial Narrow" pitchFamily="18" charset="0"/>
                <a:cs typeface="Arial Narrow" pitchFamily="18" charset="0"/>
              </a:rPr>
              <a:t>spreading: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66ff33"/>
                </a:solidFill>
                <a:latin typeface="Arial Narrow" pitchFamily="18" charset="0"/>
                <a:cs typeface="Arial Narrow" pitchFamily="18" charset="0"/>
              </a:rPr>
              <a:t>deep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66ff33"/>
                </a:solidFill>
                <a:latin typeface="Arial Narrow" pitchFamily="18" charset="0"/>
                <a:cs typeface="Arial Narrow" pitchFamily="18" charset="0"/>
              </a:rPr>
              <a:t>infiltration,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66ff33"/>
                </a:solidFill>
                <a:latin typeface="Arial Narrow" pitchFamily="18" charset="0"/>
                <a:cs typeface="Arial Narrow" pitchFamily="18" charset="0"/>
              </a:rPr>
              <a:t>direct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66ff33"/>
                </a:solidFill>
                <a:latin typeface="Arial Narrow" pitchFamily="18" charset="0"/>
                <a:cs typeface="Arial Narrow" pitchFamily="18" charset="0"/>
              </a:rPr>
              <a:t>spreading,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66ff33"/>
                </a:solidFill>
                <a:latin typeface="Arial Narrow" pitchFamily="18" charset="0"/>
                <a:cs typeface="Arial Narrow" pitchFamily="18" charset="0"/>
              </a:rPr>
              <a:t>lymph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66ff33"/>
                </a:solidFill>
                <a:latin typeface="Arial Narrow" pitchFamily="18" charset="0"/>
                <a:cs typeface="Arial Narrow" pitchFamily="18" charset="0"/>
              </a:rPr>
              <a:t>node</a:t>
            </a:r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3000"/>
              </a:lnSpc>
              <a:tabLst>
							</a:tabLst>
            </a:pPr>
            <a:r>
              <a:rPr lang="en-US" altLang="zh-CN" sz="2400" dirty="0" smtClean="0">
                <a:solidFill>
                  <a:srgbClr val="66ff33"/>
                </a:solidFill>
                <a:latin typeface="Arial Narrow" pitchFamily="18" charset="0"/>
                <a:cs typeface="Arial Narrow" pitchFamily="18" charset="0"/>
              </a:rPr>
              <a:t>metastasis,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66ff33"/>
                </a:solidFill>
                <a:latin typeface="Arial Narrow" pitchFamily="18" charset="0"/>
                <a:cs typeface="Arial Narrow" pitchFamily="18" charset="0"/>
              </a:rPr>
              <a:t>hematogenous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66ff33"/>
                </a:solidFill>
                <a:latin typeface="Arial Narrow" pitchFamily="18" charset="0"/>
                <a:cs typeface="Arial Narrow" pitchFamily="18" charset="0"/>
              </a:rPr>
              <a:t>metastasis</a:t>
            </a:r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/>
          <p:nvPr/>
        </p:nvSpPr>
        <p:spPr>
          <a:xfrm>
            <a:off x="774191" y="347979"/>
            <a:ext cx="9144000" cy="6858000"/>
          </a:xfrm>
          <a:custGeom>
            <a:avLst/>
            <a:gdLst>
              <a:gd name="connsiteX0" fmla="*/ 0 w 9144000"/>
              <a:gd name="connsiteY0" fmla="*/ 6858000 h 6858000"/>
              <a:gd name="connsiteX1" fmla="*/ 9144000 w 9144000"/>
              <a:gd name="connsiteY1" fmla="*/ 6858000 h 6858000"/>
              <a:gd name="connsiteX2" fmla="*/ 9144000 w 9144000"/>
              <a:gd name="connsiteY2" fmla="*/ 0 h 6858000"/>
              <a:gd name="connsiteX3" fmla="*/ 0 w 9144000"/>
              <a:gd name="connsiteY3" fmla="*/ 0 h 6858000"/>
              <a:gd name="connsiteX4" fmla="*/ 0 w 9144000"/>
              <a:gd name="connsiteY4" fmla="*/ 6858000 h 68580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9144000" h="6858000">
                <a:moveTo>
                  <a:pt x="0" y="6858000"/>
                </a:moveTo>
                <a:lnTo>
                  <a:pt x="9144000" y="6858000"/>
                </a:lnTo>
                <a:lnTo>
                  <a:pt x="9144000" y="0"/>
                </a:lnTo>
                <a:lnTo>
                  <a:pt x="0" y="0"/>
                </a:lnTo>
                <a:lnTo>
                  <a:pt x="0" y="6858000"/>
                </a:lnTo>
              </a:path>
            </a:pathLst>
          </a:custGeom>
          <a:solidFill>
            <a:srgbClr val="000000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027" name="Picture 3" descr="">
					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62000" y="1193800"/>
            <a:ext cx="2921000" cy="6019800"/>
          </a:xfrm>
          <a:prstGeom prst="rect">
            <a:avLst/>
          </a:prstGeom>
          <a:noFill/>
        </p:spPr>
      </p:pic>
      <p:sp>
        <p:nvSpPr>
          <p:cNvPr id="2" name="TextBox 1"/>
          <p:cNvSpPr txBox="1"/>
          <p:nvPr/>
        </p:nvSpPr>
        <p:spPr>
          <a:xfrm rot="0">
            <a:off x="9398000" y="6756400"/>
            <a:ext cx="190500" cy="1524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1200"/>
              </a:lnSpc>
              <a:tabLst>
							</a:tabLst>
            </a:pPr>
            <a:r>
              <a:rPr lang="en-US" altLang="zh-CN" sz="1392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43</a:t>
            </a:r>
          </a:p>
        </p:txBody>
      </p:sp>
      <p:sp>
        <p:nvSpPr>
          <p:cNvPr id="2" name="TextBox 1"/>
          <p:cNvSpPr txBox="1"/>
          <p:nvPr/>
        </p:nvSpPr>
        <p:spPr>
          <a:xfrm rot="0">
            <a:off x="1181100" y="2768600"/>
            <a:ext cx="152400" cy="2286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1800"/>
              </a:lnSpc>
              <a:tabLst>
							</a:tabLst>
            </a:pPr>
            <a:r>
              <a:rPr lang="en-US" altLang="zh-CN" sz="1704" dirty="0" smtClean="0">
                <a:solidFill>
                  <a:srgbClr val="800000"/>
                </a:solidFill>
                <a:latin typeface="Wingdings" pitchFamily="18" charset="0"/>
                <a:cs typeface="Wingdings" pitchFamily="18" charset="0"/>
              </a:rPr>
              <a:t>n</a:t>
            </a:r>
          </a:p>
        </p:txBody>
      </p:sp>
      <p:sp>
        <p:nvSpPr>
          <p:cNvPr id="2" name="TextBox 1"/>
          <p:cNvSpPr txBox="1"/>
          <p:nvPr/>
        </p:nvSpPr>
        <p:spPr>
          <a:xfrm rot="0">
            <a:off x="1371600" y="2692400"/>
            <a:ext cx="6502400" cy="16002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2900"/>
              </a:lnSpc>
              <a:tabLst>
                <a:tab pos="38100" algn="l"/>
                <a:tab pos="190500" algn="l"/>
                <a:tab pos="393700" algn="l"/>
              </a:tabLst>
            </a:pPr>
            <a:r>
              <a:rPr lang="en-US" altLang="zh-CN" sz="2904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Ⅰ</a:t>
            </a:r>
            <a:r>
              <a:rPr lang="en-US" altLang="zh-CN" sz="2904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期</a:t>
            </a:r>
            <a:r>
              <a:rPr lang="en-US" altLang="zh-CN" sz="2904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：</a:t>
            </a:r>
            <a:r>
              <a:rPr lang="en-US" altLang="zh-CN" sz="2904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限</a:t>
            </a:r>
            <a:r>
              <a:rPr lang="en-US" altLang="zh-CN" sz="2904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于宫颈</a:t>
            </a:r>
          </a:p>
          <a:p>
            <a:pPr>
              <a:lnSpc>
                <a:spcPts val="3300"/>
              </a:lnSpc>
              <a:tabLst>
                <a:tab pos="38100" algn="l"/>
                <a:tab pos="190500" algn="l"/>
                <a:tab pos="393700" algn="l"/>
              </a:tabLst>
            </a:pPr>
            <a:r>
              <a:rPr lang="en-US" altLang="zh-CN" dirty="0" smtClean="0"/>
              <a:t>	</a:t>
            </a:r>
            <a:r>
              <a:rPr lang="en-US" altLang="zh-CN" sz="2592" dirty="0" smtClean="0">
                <a:solidFill>
                  <a:srgbClr val="66ff33"/>
                </a:solidFill>
                <a:latin typeface="Arial Narrow" pitchFamily="18" charset="0"/>
                <a:cs typeface="Arial Narrow" pitchFamily="18" charset="0"/>
              </a:rPr>
              <a:t>Stage</a:t>
            </a:r>
            <a:r>
              <a:rPr lang="en-US" altLang="zh-CN" sz="259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592" dirty="0" smtClean="0">
                <a:solidFill>
                  <a:srgbClr val="66ff33"/>
                </a:solidFill>
                <a:latin typeface="Times New Roman" pitchFamily="18" charset="0"/>
                <a:cs typeface="Times New Roman" pitchFamily="18" charset="0"/>
              </a:rPr>
              <a:t>Ⅰ</a:t>
            </a:r>
            <a:r>
              <a:rPr lang="en-US" altLang="zh-CN" sz="259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592" dirty="0" smtClean="0">
                <a:solidFill>
                  <a:srgbClr val="66ff33"/>
                </a:solidFill>
                <a:latin typeface="Arial Narrow" pitchFamily="18" charset="0"/>
                <a:cs typeface="Arial Narrow" pitchFamily="18" charset="0"/>
              </a:rPr>
              <a:t>–</a:t>
            </a:r>
            <a:r>
              <a:rPr lang="en-US" altLang="zh-CN" sz="259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592" dirty="0" smtClean="0">
                <a:solidFill>
                  <a:srgbClr val="66ff33"/>
                </a:solidFill>
                <a:latin typeface="Arial Narrow" pitchFamily="18" charset="0"/>
                <a:cs typeface="Arial Narrow" pitchFamily="18" charset="0"/>
              </a:rPr>
              <a:t>confined</a:t>
            </a:r>
            <a:r>
              <a:rPr lang="en-US" altLang="zh-CN" sz="259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592" dirty="0" smtClean="0">
                <a:solidFill>
                  <a:srgbClr val="66ff33"/>
                </a:solidFill>
                <a:latin typeface="Arial Narrow" pitchFamily="18" charset="0"/>
                <a:cs typeface="Arial Narrow" pitchFamily="18" charset="0"/>
              </a:rPr>
              <a:t>to</a:t>
            </a:r>
            <a:r>
              <a:rPr lang="en-US" altLang="zh-CN" sz="259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592" dirty="0" smtClean="0">
                <a:solidFill>
                  <a:srgbClr val="66ff33"/>
                </a:solidFill>
                <a:latin typeface="Arial Narrow" pitchFamily="18" charset="0"/>
                <a:cs typeface="Arial Narrow" pitchFamily="18" charset="0"/>
              </a:rPr>
              <a:t>the</a:t>
            </a:r>
            <a:r>
              <a:rPr lang="en-US" altLang="zh-CN" sz="259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592" dirty="0" smtClean="0">
                <a:solidFill>
                  <a:srgbClr val="66ff33"/>
                </a:solidFill>
                <a:latin typeface="Arial Narrow" pitchFamily="18" charset="0"/>
                <a:cs typeface="Arial Narrow" pitchFamily="18" charset="0"/>
              </a:rPr>
              <a:t>cervix</a:t>
            </a:r>
          </a:p>
          <a:p>
            <a:pPr>
              <a:lnSpc>
                <a:spcPts val="3400"/>
              </a:lnSpc>
              <a:tabLst>
                <a:tab pos="38100" algn="l"/>
                <a:tab pos="190500" algn="l"/>
                <a:tab pos="393700" algn="l"/>
              </a:tabLst>
            </a:pPr>
            <a:r>
              <a:rPr lang="en-US" altLang="zh-CN" dirty="0" smtClean="0"/>
              <a:t>		</a:t>
            </a:r>
            <a:r>
              <a:rPr lang="en-US" altLang="zh-CN" sz="1800" dirty="0" smtClean="0">
                <a:solidFill>
                  <a:srgbClr val="ffff00"/>
                </a:solidFill>
                <a:latin typeface="Wingdings" pitchFamily="18" charset="0"/>
                <a:cs typeface="Wingdings" pitchFamily="18" charset="0"/>
              </a:rPr>
              <a:t>Ø</a:t>
            </a:r>
            <a:r>
              <a:rPr lang="en-US" altLang="zh-CN" sz="2712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Ⅰ</a:t>
            </a:r>
            <a:r>
              <a:rPr lang="en-US" altLang="zh-CN" sz="2712" dirty="0" smtClean="0">
                <a:solidFill>
                  <a:srgbClr val="ffffff"/>
                </a:solidFill>
                <a:latin typeface="Arial Narrow" pitchFamily="18" charset="0"/>
                <a:cs typeface="Arial Narrow" pitchFamily="18" charset="0"/>
              </a:rPr>
              <a:t>a:</a:t>
            </a:r>
            <a:r>
              <a:rPr lang="en-US" altLang="zh-CN" sz="2712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早期</a:t>
            </a:r>
            <a:r>
              <a:rPr lang="en-US" altLang="zh-CN" sz="2712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镜</a:t>
            </a:r>
            <a:r>
              <a:rPr lang="en-US" altLang="zh-CN" sz="2712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下</a:t>
            </a:r>
            <a:r>
              <a:rPr lang="en-US" altLang="zh-CN" sz="2712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浸润</a:t>
            </a:r>
          </a:p>
          <a:p>
            <a:pPr>
              <a:lnSpc>
                <a:spcPts val="3000"/>
              </a:lnSpc>
              <a:tabLst>
                <a:tab pos="38100" algn="l"/>
                <a:tab pos="190500" algn="l"/>
                <a:tab pos="393700" algn="l"/>
              </a:tabLst>
            </a:pPr>
            <a:r>
              <a:rPr lang="en-US" altLang="zh-CN" dirty="0" smtClean="0"/>
              <a:t>			</a:t>
            </a:r>
            <a:r>
              <a:rPr lang="en-US" altLang="zh-CN" sz="2400" dirty="0" smtClean="0">
                <a:solidFill>
                  <a:srgbClr val="66ff33"/>
                </a:solidFill>
                <a:latin typeface="Times New Roman" pitchFamily="18" charset="0"/>
                <a:cs typeface="Times New Roman" pitchFamily="18" charset="0"/>
              </a:rPr>
              <a:t>Ⅰ</a:t>
            </a:r>
            <a:r>
              <a:rPr lang="en-US" altLang="zh-CN" sz="2400" dirty="0" smtClean="0">
                <a:solidFill>
                  <a:srgbClr val="66ff33"/>
                </a:solidFill>
                <a:latin typeface="Arial Narrow" pitchFamily="18" charset="0"/>
                <a:cs typeface="Arial Narrow" pitchFamily="18" charset="0"/>
              </a:rPr>
              <a:t>a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66ff33"/>
                </a:solidFill>
                <a:latin typeface="Arial Narrow" pitchFamily="18" charset="0"/>
                <a:cs typeface="Arial Narrow" pitchFamily="18" charset="0"/>
              </a:rPr>
              <a:t>-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66ff33"/>
                </a:solidFill>
                <a:latin typeface="Arial Narrow" pitchFamily="18" charset="0"/>
                <a:cs typeface="Arial Narrow" pitchFamily="18" charset="0"/>
              </a:rPr>
              <a:t>Diagnosed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66ff33"/>
                </a:solidFill>
                <a:latin typeface="Arial Narrow" pitchFamily="18" charset="0"/>
                <a:cs typeface="Arial Narrow" pitchFamily="18" charset="0"/>
              </a:rPr>
              <a:t>only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66ff33"/>
                </a:solidFill>
                <a:latin typeface="Arial Narrow" pitchFamily="18" charset="0"/>
                <a:cs typeface="Arial Narrow" pitchFamily="18" charset="0"/>
              </a:rPr>
              <a:t>by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66ff33"/>
                </a:solidFill>
                <a:latin typeface="Arial Narrow" pitchFamily="18" charset="0"/>
                <a:cs typeface="Arial Narrow" pitchFamily="18" charset="0"/>
              </a:rPr>
              <a:t>microscopy;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66ff33"/>
                </a:solidFill>
                <a:latin typeface="Arial Narrow" pitchFamily="18" charset="0"/>
                <a:cs typeface="Arial Narrow" pitchFamily="18" charset="0"/>
              </a:rPr>
              <a:t>no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66ff33"/>
                </a:solidFill>
                <a:latin typeface="Arial Narrow" pitchFamily="18" charset="0"/>
                <a:cs typeface="Arial Narrow" pitchFamily="18" charset="0"/>
              </a:rPr>
              <a:t>visible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66ff33"/>
                </a:solidFill>
                <a:latin typeface="Arial Narrow" pitchFamily="18" charset="0"/>
                <a:cs typeface="Arial Narrow" pitchFamily="18" charset="0"/>
              </a:rPr>
              <a:t>lesions</a:t>
            </a:r>
          </a:p>
        </p:txBody>
      </p:sp>
      <p:sp>
        <p:nvSpPr>
          <p:cNvPr id="2" name="TextBox 1"/>
          <p:cNvSpPr txBox="1"/>
          <p:nvPr/>
        </p:nvSpPr>
        <p:spPr>
          <a:xfrm rot="0">
            <a:off x="1562100" y="4483100"/>
            <a:ext cx="177800" cy="14224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1700"/>
              </a:lnSpc>
              <a:tabLst>
							</a:tabLst>
            </a:pPr>
            <a:r>
              <a:rPr lang="en-US" altLang="zh-CN" sz="1607" dirty="0" smtClean="0">
                <a:solidFill>
                  <a:srgbClr val="ffff00"/>
                </a:solidFill>
                <a:latin typeface="Wingdings" pitchFamily="18" charset="0"/>
                <a:cs typeface="Wingdings" pitchFamily="18" charset="0"/>
              </a:rPr>
              <a:t>Ø</a:t>
            </a:r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2400"/>
              </a:lnSpc>
              <a:tabLst>
							</a:tabLst>
            </a:pPr>
            <a:r>
              <a:rPr lang="en-US" altLang="zh-CN" sz="1800" dirty="0" smtClean="0">
                <a:solidFill>
                  <a:srgbClr val="ffff00"/>
                </a:solidFill>
                <a:latin typeface="Wingdings" pitchFamily="18" charset="0"/>
                <a:cs typeface="Wingdings" pitchFamily="18" charset="0"/>
              </a:rPr>
              <a:t>Ø</a:t>
            </a:r>
          </a:p>
        </p:txBody>
      </p:sp>
      <p:sp>
        <p:nvSpPr>
          <p:cNvPr id="2" name="TextBox 1"/>
          <p:cNvSpPr txBox="1"/>
          <p:nvPr/>
        </p:nvSpPr>
        <p:spPr>
          <a:xfrm rot="0">
            <a:off x="1803400" y="4368800"/>
            <a:ext cx="7061200" cy="19685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3000"/>
              </a:lnSpc>
              <a:tabLst>
                <a:tab pos="38100" algn="l"/>
              </a:tabLst>
            </a:pPr>
            <a:r>
              <a:rPr lang="en-US" altLang="zh-CN" sz="2712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Ⅰ</a:t>
            </a:r>
            <a:r>
              <a:rPr lang="en-US" altLang="zh-CN" sz="2712" dirty="0" smtClean="0">
                <a:solidFill>
                  <a:srgbClr val="ffffff"/>
                </a:solidFill>
                <a:latin typeface="Arial Narrow" pitchFamily="18" charset="0"/>
                <a:cs typeface="Arial Narrow" pitchFamily="18" charset="0"/>
              </a:rPr>
              <a:t>a1</a:t>
            </a:r>
            <a:r>
              <a:rPr lang="en-US" altLang="zh-CN" sz="2712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期</a:t>
            </a:r>
            <a:r>
              <a:rPr lang="en-US" altLang="zh-CN" sz="2712" dirty="0" smtClean="0">
                <a:solidFill>
                  <a:srgbClr val="ffffff"/>
                </a:solidFill>
                <a:latin typeface="Arial Narrow" pitchFamily="18" charset="0"/>
                <a:cs typeface="Arial Narrow" pitchFamily="18" charset="0"/>
              </a:rPr>
              <a:t>:</a:t>
            </a:r>
            <a:r>
              <a:rPr lang="en-US" altLang="zh-CN" sz="2712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微</a:t>
            </a:r>
            <a:r>
              <a:rPr lang="en-US" altLang="zh-CN" sz="2712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灶</a:t>
            </a:r>
            <a:r>
              <a:rPr lang="en-US" altLang="zh-CN" sz="2712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浸润深</a:t>
            </a:r>
            <a:r>
              <a:rPr lang="en-US" altLang="zh-CN" sz="2712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度</a:t>
            </a:r>
            <a:r>
              <a:rPr lang="en-US" altLang="zh-CN" sz="2712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小</a:t>
            </a:r>
            <a:r>
              <a:rPr lang="en-US" altLang="zh-CN" sz="2712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于</a:t>
            </a:r>
            <a:r>
              <a:rPr lang="en-US" altLang="zh-CN" sz="2712" dirty="0" smtClean="0">
                <a:solidFill>
                  <a:srgbClr val="ffffff"/>
                </a:solidFill>
                <a:latin typeface="Arial Narrow" pitchFamily="18" charset="0"/>
                <a:cs typeface="Arial Narrow" pitchFamily="18" charset="0"/>
              </a:rPr>
              <a:t>3mm,</a:t>
            </a:r>
            <a:r>
              <a:rPr lang="en-US" altLang="zh-CN" sz="2712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宽</a:t>
            </a:r>
            <a:r>
              <a:rPr lang="en-US" altLang="zh-CN" sz="2712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度</a:t>
            </a:r>
            <a:r>
              <a:rPr lang="en-US" altLang="zh-CN" sz="2712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小</a:t>
            </a:r>
            <a:r>
              <a:rPr lang="en-US" altLang="zh-CN" sz="2712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于</a:t>
            </a:r>
            <a:r>
              <a:rPr lang="en-US" altLang="zh-CN" sz="2712" dirty="0" smtClean="0">
                <a:solidFill>
                  <a:srgbClr val="ffffff"/>
                </a:solidFill>
                <a:latin typeface="Arial Narrow" pitchFamily="18" charset="0"/>
                <a:cs typeface="Arial Narrow" pitchFamily="18" charset="0"/>
              </a:rPr>
              <a:t>7mm</a:t>
            </a:r>
          </a:p>
          <a:p>
            <a:pPr>
              <a:lnSpc>
                <a:spcPts val="3000"/>
              </a:lnSpc>
              <a:tabLst>
                <a:tab pos="38100" algn="l"/>
              </a:tabLst>
            </a:pPr>
            <a:r>
              <a:rPr lang="en-US" altLang="zh-CN" dirty="0" smtClean="0"/>
              <a:t>	</a:t>
            </a:r>
            <a:r>
              <a:rPr lang="en-US" altLang="zh-CN" sz="2400" dirty="0" smtClean="0">
                <a:solidFill>
                  <a:srgbClr val="66ff33"/>
                </a:solidFill>
                <a:latin typeface="Times New Roman" pitchFamily="18" charset="0"/>
                <a:cs typeface="Times New Roman" pitchFamily="18" charset="0"/>
              </a:rPr>
              <a:t>Ⅰ</a:t>
            </a:r>
            <a:r>
              <a:rPr lang="en-US" altLang="zh-CN" sz="2400" dirty="0" smtClean="0">
                <a:solidFill>
                  <a:srgbClr val="66ff33"/>
                </a:solidFill>
                <a:latin typeface="Arial Narrow" pitchFamily="18" charset="0"/>
                <a:cs typeface="Arial Narrow" pitchFamily="18" charset="0"/>
              </a:rPr>
              <a:t>a1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66ff33"/>
                </a:solidFill>
                <a:latin typeface="Arial Narrow" pitchFamily="18" charset="0"/>
                <a:cs typeface="Arial Narrow" pitchFamily="18" charset="0"/>
              </a:rPr>
              <a:t>-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66ff33"/>
                </a:solidFill>
                <a:latin typeface="Arial Narrow" pitchFamily="18" charset="0"/>
                <a:cs typeface="Arial Narrow" pitchFamily="18" charset="0"/>
              </a:rPr>
              <a:t>stromal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66ff33"/>
                </a:solidFill>
                <a:latin typeface="Arial Narrow" pitchFamily="18" charset="0"/>
                <a:cs typeface="Arial Narrow" pitchFamily="18" charset="0"/>
              </a:rPr>
              <a:t>invasion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66ff33"/>
                </a:solidFill>
                <a:latin typeface="Arial Narrow" pitchFamily="18" charset="0"/>
                <a:cs typeface="Arial Narrow" pitchFamily="18" charset="0"/>
              </a:rPr>
              <a:t>less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66ff33"/>
                </a:solidFill>
                <a:latin typeface="Arial Narrow" pitchFamily="18" charset="0"/>
                <a:cs typeface="Arial Narrow" pitchFamily="18" charset="0"/>
              </a:rPr>
              <a:t>than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66ff33"/>
                </a:solidFill>
                <a:latin typeface="Arial Narrow" pitchFamily="18" charset="0"/>
                <a:cs typeface="Arial Narrow" pitchFamily="18" charset="0"/>
              </a:rPr>
              <a:t>3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66ff33"/>
                </a:solidFill>
                <a:latin typeface="Arial Narrow" pitchFamily="18" charset="0"/>
                <a:cs typeface="Arial Narrow" pitchFamily="18" charset="0"/>
              </a:rPr>
              <a:t>mm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66ff33"/>
                </a:solidFill>
                <a:latin typeface="Arial Narrow" pitchFamily="18" charset="0"/>
                <a:cs typeface="Arial Narrow" pitchFamily="18" charset="0"/>
              </a:rPr>
              <a:t>in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66ff33"/>
                </a:solidFill>
                <a:latin typeface="Arial Narrow" pitchFamily="18" charset="0"/>
                <a:cs typeface="Arial Narrow" pitchFamily="18" charset="0"/>
              </a:rPr>
              <a:t>depth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66ff33"/>
                </a:solidFill>
                <a:latin typeface="Arial Narrow" pitchFamily="18" charset="0"/>
                <a:cs typeface="Arial Narrow" pitchFamily="18" charset="0"/>
              </a:rPr>
              <a:t>and</a:t>
            </a:r>
          </a:p>
          <a:p>
            <a:pPr>
              <a:lnSpc>
                <a:spcPts val="3000"/>
              </a:lnSpc>
              <a:tabLst>
                <a:tab pos="38100" algn="l"/>
              </a:tabLst>
            </a:pPr>
            <a:r>
              <a:rPr lang="en-US" altLang="zh-CN" dirty="0" smtClean="0"/>
              <a:t>	</a:t>
            </a:r>
            <a:r>
              <a:rPr lang="en-US" altLang="zh-CN" sz="2400" dirty="0" smtClean="0">
                <a:solidFill>
                  <a:srgbClr val="66ff33"/>
                </a:solidFill>
                <a:latin typeface="Arial Narrow" pitchFamily="18" charset="0"/>
                <a:cs typeface="Arial Narrow" pitchFamily="18" charset="0"/>
              </a:rPr>
              <a:t>7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66ff33"/>
                </a:solidFill>
                <a:latin typeface="Arial Narrow" pitchFamily="18" charset="0"/>
                <a:cs typeface="Arial Narrow" pitchFamily="18" charset="0"/>
              </a:rPr>
              <a:t>mm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2400" dirty="0" smtClean="0">
                <a:solidFill>
                  <a:srgbClr val="66ff33"/>
                </a:solidFill>
                <a:latin typeface="Arial Narrow" pitchFamily="18" charset="0"/>
                <a:cs typeface="Arial Narrow" pitchFamily="18" charset="0"/>
              </a:rPr>
              <a:t>or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66ff33"/>
                </a:solidFill>
                <a:latin typeface="Arial Narrow" pitchFamily="18" charset="0"/>
                <a:cs typeface="Arial Narrow" pitchFamily="18" charset="0"/>
              </a:rPr>
              <a:t>less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66ff33"/>
                </a:solidFill>
                <a:latin typeface="Arial Narrow" pitchFamily="18" charset="0"/>
                <a:cs typeface="Arial Narrow" pitchFamily="18" charset="0"/>
              </a:rPr>
              <a:t>in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66ff33"/>
                </a:solidFill>
                <a:latin typeface="Arial Narrow" pitchFamily="18" charset="0"/>
                <a:cs typeface="Arial Narrow" pitchFamily="18" charset="0"/>
              </a:rPr>
              <a:t>horizontal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66ff33"/>
                </a:solidFill>
                <a:latin typeface="Arial Narrow" pitchFamily="18" charset="0"/>
                <a:cs typeface="Arial Narrow" pitchFamily="18" charset="0"/>
              </a:rPr>
              <a:t>spread</a:t>
            </a:r>
          </a:p>
          <a:p>
            <a:pPr>
              <a:lnSpc>
                <a:spcPts val="3300"/>
              </a:lnSpc>
              <a:tabLst>
                <a:tab pos="38100" algn="l"/>
              </a:tabLst>
            </a:pPr>
            <a:r>
              <a:rPr lang="en-US" altLang="zh-CN" sz="2712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Ⅰ</a:t>
            </a:r>
            <a:r>
              <a:rPr lang="en-US" altLang="zh-CN" sz="2712" dirty="0" smtClean="0">
                <a:solidFill>
                  <a:srgbClr val="ffffff"/>
                </a:solidFill>
                <a:latin typeface="Arial Narrow" pitchFamily="18" charset="0"/>
                <a:cs typeface="Arial Narrow" pitchFamily="18" charset="0"/>
              </a:rPr>
              <a:t>a2</a:t>
            </a:r>
            <a:r>
              <a:rPr lang="en-US" altLang="zh-CN" sz="2712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期</a:t>
            </a:r>
            <a:r>
              <a:rPr lang="en-US" altLang="zh-CN" sz="2712" dirty="0" smtClean="0">
                <a:solidFill>
                  <a:srgbClr val="ffffff"/>
                </a:solidFill>
                <a:latin typeface="Arial Narrow" pitchFamily="18" charset="0"/>
                <a:cs typeface="Arial Narrow" pitchFamily="18" charset="0"/>
              </a:rPr>
              <a:t>:</a:t>
            </a:r>
            <a:r>
              <a:rPr lang="en-US" altLang="zh-CN" sz="2712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融</a:t>
            </a:r>
            <a:r>
              <a:rPr lang="en-US" altLang="zh-CN" sz="2712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合</a:t>
            </a:r>
            <a:r>
              <a:rPr lang="en-US" altLang="zh-CN" sz="2712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性</a:t>
            </a:r>
            <a:r>
              <a:rPr lang="en-US" altLang="zh-CN" sz="2712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浸润</a:t>
            </a:r>
            <a:r>
              <a:rPr lang="en-US" altLang="zh-CN" sz="2712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，</a:t>
            </a:r>
            <a:r>
              <a:rPr lang="en-US" altLang="zh-CN" sz="2712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深</a:t>
            </a:r>
            <a:r>
              <a:rPr lang="en-US" altLang="zh-CN" sz="2712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度</a:t>
            </a:r>
            <a:r>
              <a:rPr lang="en-US" altLang="zh-CN" sz="2712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在</a:t>
            </a:r>
            <a:r>
              <a:rPr lang="en-US" altLang="zh-CN" sz="2712" dirty="0" smtClean="0">
                <a:solidFill>
                  <a:srgbClr val="ffffff"/>
                </a:solidFill>
                <a:latin typeface="Arial Narrow" pitchFamily="18" charset="0"/>
                <a:cs typeface="Arial Narrow" pitchFamily="18" charset="0"/>
              </a:rPr>
              <a:t>3-5mm</a:t>
            </a:r>
            <a:r>
              <a:rPr lang="en-US" altLang="zh-CN" sz="2712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，</a:t>
            </a:r>
            <a:r>
              <a:rPr lang="en-US" altLang="zh-CN" sz="2712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宽</a:t>
            </a:r>
            <a:r>
              <a:rPr lang="en-US" altLang="zh-CN" sz="2712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度</a:t>
            </a:r>
            <a:r>
              <a:rPr lang="en-US" altLang="zh-CN" sz="2712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＜</a:t>
            </a:r>
            <a:r>
              <a:rPr lang="en-US" altLang="zh-CN" sz="2712" dirty="0" smtClean="0">
                <a:solidFill>
                  <a:srgbClr val="ffffff"/>
                </a:solidFill>
                <a:latin typeface="Arial Narrow" pitchFamily="18" charset="0"/>
                <a:cs typeface="Arial Narrow" pitchFamily="18" charset="0"/>
              </a:rPr>
              <a:t>7mm</a:t>
            </a:r>
          </a:p>
          <a:p>
            <a:pPr>
              <a:lnSpc>
                <a:spcPts val="3000"/>
              </a:lnSpc>
              <a:tabLst>
                <a:tab pos="38100" algn="l"/>
              </a:tabLst>
            </a:pPr>
            <a:r>
              <a:rPr lang="en-US" altLang="zh-CN" dirty="0" smtClean="0"/>
              <a:t>	</a:t>
            </a:r>
            <a:r>
              <a:rPr lang="en-US" altLang="zh-CN" sz="2400" dirty="0" smtClean="0">
                <a:solidFill>
                  <a:srgbClr val="66ff33"/>
                </a:solidFill>
                <a:latin typeface="Times New Roman" pitchFamily="18" charset="0"/>
                <a:cs typeface="Times New Roman" pitchFamily="18" charset="0"/>
              </a:rPr>
              <a:t>Ⅰ</a:t>
            </a:r>
            <a:r>
              <a:rPr lang="en-US" altLang="zh-CN" sz="2400" dirty="0" smtClean="0">
                <a:solidFill>
                  <a:srgbClr val="66ff33"/>
                </a:solidFill>
                <a:latin typeface="Arial Narrow" pitchFamily="18" charset="0"/>
                <a:cs typeface="Arial Narrow" pitchFamily="18" charset="0"/>
              </a:rPr>
              <a:t>a2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66ff33"/>
                </a:solidFill>
                <a:latin typeface="Arial Narrow" pitchFamily="18" charset="0"/>
                <a:cs typeface="Arial Narrow" pitchFamily="18" charset="0"/>
              </a:rPr>
              <a:t>-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66ff33"/>
                </a:solidFill>
                <a:latin typeface="Arial Narrow" pitchFamily="18" charset="0"/>
                <a:cs typeface="Arial Narrow" pitchFamily="18" charset="0"/>
              </a:rPr>
              <a:t>stromal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66ff33"/>
                </a:solidFill>
                <a:latin typeface="Arial Narrow" pitchFamily="18" charset="0"/>
                <a:cs typeface="Arial Narrow" pitchFamily="18" charset="0"/>
              </a:rPr>
              <a:t>invasion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66ff33"/>
                </a:solidFill>
                <a:latin typeface="Arial Narrow" pitchFamily="18" charset="0"/>
                <a:cs typeface="Arial Narrow" pitchFamily="18" charset="0"/>
              </a:rPr>
              <a:t>between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66ff33"/>
                </a:solidFill>
                <a:latin typeface="Arial Narrow" pitchFamily="18" charset="0"/>
                <a:cs typeface="Arial Narrow" pitchFamily="18" charset="0"/>
              </a:rPr>
              <a:t>3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66ff33"/>
                </a:solidFill>
                <a:latin typeface="Arial Narrow" pitchFamily="18" charset="0"/>
                <a:cs typeface="Arial Narrow" pitchFamily="18" charset="0"/>
              </a:rPr>
              <a:t>and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66ff33"/>
                </a:solidFill>
                <a:latin typeface="Arial Narrow" pitchFamily="18" charset="0"/>
                <a:cs typeface="Arial Narrow" pitchFamily="18" charset="0"/>
              </a:rPr>
              <a:t>5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66ff33"/>
                </a:solidFill>
                <a:latin typeface="Arial Narrow" pitchFamily="18" charset="0"/>
                <a:cs typeface="Arial Narrow" pitchFamily="18" charset="0"/>
              </a:rPr>
              <a:t>mm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66ff33"/>
                </a:solidFill>
                <a:latin typeface="Arial Narrow" pitchFamily="18" charset="0"/>
                <a:cs typeface="Arial Narrow" pitchFamily="18" charset="0"/>
              </a:rPr>
              <a:t>with</a:t>
            </a:r>
          </a:p>
        </p:txBody>
      </p:sp>
      <p:sp>
        <p:nvSpPr>
          <p:cNvPr id="2" name="TextBox 1"/>
          <p:cNvSpPr txBox="1"/>
          <p:nvPr/>
        </p:nvSpPr>
        <p:spPr>
          <a:xfrm rot="0">
            <a:off x="1168400" y="6337300"/>
            <a:ext cx="5778500" cy="7112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2700"/>
              </a:lnSpc>
              <a:tabLst>
                <a:tab pos="673100" algn="l"/>
                <a:tab pos="3479800" algn="l"/>
                <a:tab pos="4305300" algn="l"/>
              </a:tabLst>
            </a:pPr>
            <a:r>
              <a:rPr lang="en-US" altLang="zh-CN" dirty="0" smtClean="0"/>
              <a:t>	</a:t>
            </a:r>
            <a:r>
              <a:rPr lang="en-US" altLang="zh-CN" sz="2400" dirty="0" smtClean="0">
                <a:solidFill>
                  <a:srgbClr val="66ff33"/>
                </a:solidFill>
                <a:latin typeface="Arial Narrow" pitchFamily="18" charset="0"/>
                <a:cs typeface="Arial Narrow" pitchFamily="18" charset="0"/>
              </a:rPr>
              <a:t>horizontal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66ff33"/>
                </a:solidFill>
                <a:latin typeface="Arial Narrow" pitchFamily="18" charset="0"/>
                <a:cs typeface="Arial Narrow" pitchFamily="18" charset="0"/>
              </a:rPr>
              <a:t>spread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66ff33"/>
                </a:solidFill>
                <a:latin typeface="Arial Narrow" pitchFamily="18" charset="0"/>
                <a:cs typeface="Arial Narrow" pitchFamily="18" charset="0"/>
              </a:rPr>
              <a:t>of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66ff33"/>
                </a:solidFill>
                <a:latin typeface="Arial Narrow" pitchFamily="18" charset="0"/>
                <a:cs typeface="Arial Narrow" pitchFamily="18" charset="0"/>
              </a:rPr>
              <a:t>7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66ff33"/>
                </a:solidFill>
                <a:latin typeface="Arial Narrow" pitchFamily="18" charset="0"/>
                <a:cs typeface="Arial Narrow" pitchFamily="18" charset="0"/>
              </a:rPr>
              <a:t>mm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66ff33"/>
                </a:solidFill>
                <a:latin typeface="Arial Narrow" pitchFamily="18" charset="0"/>
                <a:cs typeface="Arial Narrow" pitchFamily="18" charset="0"/>
              </a:rPr>
              <a:t>or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66ff33"/>
                </a:solidFill>
                <a:latin typeface="Arial Narrow" pitchFamily="18" charset="0"/>
                <a:cs typeface="Arial Narrow" pitchFamily="18" charset="0"/>
              </a:rPr>
              <a:t>less</a:t>
            </a:r>
          </a:p>
          <a:p>
            <a:pPr>
              <a:lnSpc>
                <a:spcPts val="1200"/>
              </a:lnSpc>
              <a:tabLst>
                <a:tab pos="673100" algn="l"/>
                <a:tab pos="3479800" algn="l"/>
                <a:tab pos="4305300" algn="l"/>
              </a:tabLst>
            </a:pPr>
            <a:r>
              <a:rPr lang="en-US" altLang="zh-CN" dirty="0" smtClean="0"/>
              <a:t>		</a:t>
            </a:r>
            <a:r>
              <a:rPr lang="en-US" altLang="zh-CN" sz="1392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Liaoning</a:t>
            </a:r>
            <a:r>
              <a:rPr lang="en-US" altLang="zh-CN" sz="139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392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Cancer</a:t>
            </a:r>
            <a:r>
              <a:rPr lang="en-US" altLang="zh-CN" sz="139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392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Institute</a:t>
            </a:r>
            <a:r>
              <a:rPr lang="en-US" altLang="zh-CN" sz="139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392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and</a:t>
            </a:r>
          </a:p>
          <a:p>
            <a:pPr>
              <a:lnSpc>
                <a:spcPts val="800"/>
              </a:lnSpc>
              <a:tabLst>
                <a:tab pos="673100" algn="l"/>
                <a:tab pos="3479800" algn="l"/>
                <a:tab pos="4305300" algn="l"/>
              </a:tabLst>
            </a:pPr>
            <a:r>
              <a:rPr lang="en-US" altLang="zh-CN" sz="1392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2009-8-7</a:t>
            </a:r>
          </a:p>
          <a:p>
            <a:pPr>
              <a:lnSpc>
                <a:spcPts val="800"/>
              </a:lnSpc>
              <a:tabLst>
                <a:tab pos="673100" algn="l"/>
                <a:tab pos="3479800" algn="l"/>
                <a:tab pos="4305300" algn="l"/>
              </a:tabLst>
            </a:pPr>
            <a:r>
              <a:rPr lang="en-US" altLang="zh-CN" dirty="0" smtClean="0"/>
              <a:t>			</a:t>
            </a:r>
            <a:r>
              <a:rPr lang="en-US" altLang="zh-CN" sz="1392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Hospital</a:t>
            </a:r>
          </a:p>
        </p:txBody>
      </p:sp>
      <p:sp>
        <p:nvSpPr>
          <p:cNvPr id="2" name="TextBox 1"/>
          <p:cNvSpPr txBox="1"/>
          <p:nvPr/>
        </p:nvSpPr>
        <p:spPr>
          <a:xfrm rot="0">
            <a:off x="1181100" y="685800"/>
            <a:ext cx="7404100" cy="19304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4000"/>
              </a:lnSpc>
              <a:tabLst>
                <a:tab pos="1981200" algn="l"/>
                <a:tab pos="2057400" algn="l"/>
              </a:tabLst>
            </a:pPr>
            <a:r>
              <a:rPr lang="en-US" altLang="zh-CN" dirty="0" smtClean="0"/>
              <a:t>		</a:t>
            </a:r>
            <a:r>
              <a:rPr lang="en-US" altLang="zh-CN" sz="4008" b="1" dirty="0" smtClean="0">
                <a:solidFill>
                  <a:srgbClr val="ff9900"/>
                </a:solidFill>
                <a:latin typeface="Times New Roman" pitchFamily="18" charset="0"/>
                <a:cs typeface="Times New Roman" pitchFamily="18" charset="0"/>
              </a:rPr>
              <a:t>子宫颈癌的临床分期</a:t>
            </a:r>
          </a:p>
          <a:p>
            <a:pPr>
              <a:lnSpc>
                <a:spcPts val="3800"/>
              </a:lnSpc>
              <a:tabLst>
                <a:tab pos="1981200" algn="l"/>
                <a:tab pos="2057400" algn="l"/>
              </a:tabLst>
            </a:pPr>
            <a:r>
              <a:rPr lang="en-US" altLang="zh-CN" dirty="0" smtClean="0"/>
              <a:t>	</a:t>
            </a:r>
            <a:r>
              <a:rPr lang="en-US" altLang="zh-CN" sz="3192" b="1" dirty="0" smtClean="0">
                <a:solidFill>
                  <a:srgbClr val="66ff33"/>
                </a:solidFill>
                <a:latin typeface="Arial Narrow" pitchFamily="18" charset="0"/>
                <a:cs typeface="Arial Narrow" pitchFamily="18" charset="0"/>
              </a:rPr>
              <a:t>Staging</a:t>
            </a:r>
            <a:r>
              <a:rPr lang="en-US" altLang="zh-CN" sz="319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192" b="1" dirty="0" smtClean="0">
                <a:solidFill>
                  <a:srgbClr val="66ff33"/>
                </a:solidFill>
                <a:latin typeface="Arial Narrow" pitchFamily="18" charset="0"/>
                <a:cs typeface="Arial Narrow" pitchFamily="18" charset="0"/>
              </a:rPr>
              <a:t>of</a:t>
            </a:r>
            <a:r>
              <a:rPr lang="en-US" altLang="zh-CN" sz="319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192" b="1" dirty="0" smtClean="0">
                <a:solidFill>
                  <a:srgbClr val="66ff33"/>
                </a:solidFill>
                <a:latin typeface="Arial Narrow" pitchFamily="18" charset="0"/>
                <a:cs typeface="Arial Narrow" pitchFamily="18" charset="0"/>
              </a:rPr>
              <a:t>Cervical</a:t>
            </a:r>
            <a:r>
              <a:rPr lang="en-US" altLang="zh-CN" sz="319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192" b="1" dirty="0" smtClean="0">
                <a:solidFill>
                  <a:srgbClr val="66ff33"/>
                </a:solidFill>
                <a:latin typeface="Arial Narrow" pitchFamily="18" charset="0"/>
                <a:cs typeface="Arial Narrow" pitchFamily="18" charset="0"/>
              </a:rPr>
              <a:t>Carcinoma</a:t>
            </a:r>
          </a:p>
          <a:p>
            <a:pPr>
              <a:lnSpc>
                <a:spcPts val="3600"/>
              </a:lnSpc>
              <a:tabLst>
                <a:tab pos="1981200" algn="l"/>
                <a:tab pos="2057400" algn="l"/>
              </a:tabLst>
            </a:pPr>
            <a:r>
              <a:rPr lang="en-US" altLang="zh-CN" sz="2807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采</a:t>
            </a:r>
            <a:r>
              <a:rPr lang="en-US" altLang="zh-CN" sz="2807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用</a:t>
            </a:r>
            <a:r>
              <a:rPr lang="en-US" altLang="zh-CN" sz="2807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国</a:t>
            </a:r>
            <a:r>
              <a:rPr lang="en-US" altLang="zh-CN" sz="2807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际</a:t>
            </a:r>
            <a:r>
              <a:rPr lang="en-US" altLang="zh-CN" sz="2807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妇</a:t>
            </a:r>
            <a:r>
              <a:rPr lang="en-US" altLang="zh-CN" sz="2807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产</a:t>
            </a:r>
            <a:r>
              <a:rPr lang="en-US" altLang="zh-CN" sz="2807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科</a:t>
            </a:r>
            <a:r>
              <a:rPr lang="en-US" altLang="zh-CN" sz="2807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联盟</a:t>
            </a:r>
            <a:r>
              <a:rPr lang="en-US" altLang="zh-CN" sz="2807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分</a:t>
            </a:r>
            <a:r>
              <a:rPr lang="en-US" altLang="zh-CN" sz="2807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期</a:t>
            </a:r>
            <a:r>
              <a:rPr lang="en-US" altLang="zh-CN" sz="2807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标</a:t>
            </a:r>
            <a:r>
              <a:rPr lang="en-US" altLang="zh-CN" sz="2807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准</a:t>
            </a:r>
          </a:p>
          <a:p>
            <a:pPr>
              <a:lnSpc>
                <a:spcPts val="3600"/>
              </a:lnSpc>
              <a:tabLst>
                <a:tab pos="1981200" algn="l"/>
                <a:tab pos="2057400" algn="l"/>
              </a:tabLst>
            </a:pPr>
            <a:r>
              <a:rPr lang="en-US" altLang="zh-CN" sz="2400" dirty="0" smtClean="0">
                <a:solidFill>
                  <a:srgbClr val="66ff33"/>
                </a:solidFill>
                <a:latin typeface="Arial Narrow" pitchFamily="18" charset="0"/>
                <a:cs typeface="Arial Narrow" pitchFamily="18" charset="0"/>
              </a:rPr>
              <a:t>From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66ff33"/>
                </a:solidFill>
                <a:latin typeface="Arial Narrow" pitchFamily="18" charset="0"/>
                <a:cs typeface="Arial Narrow" pitchFamily="18" charset="0"/>
              </a:rPr>
              <a:t>International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66ff33"/>
                </a:solidFill>
                <a:latin typeface="Arial Narrow" pitchFamily="18" charset="0"/>
                <a:cs typeface="Arial Narrow" pitchFamily="18" charset="0"/>
              </a:rPr>
              <a:t>Federation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66ff33"/>
                </a:solidFill>
                <a:latin typeface="Arial Narrow" pitchFamily="18" charset="0"/>
                <a:cs typeface="Arial Narrow" pitchFamily="18" charset="0"/>
              </a:rPr>
              <a:t>of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66ff33"/>
                </a:solidFill>
                <a:latin typeface="Arial Narrow" pitchFamily="18" charset="0"/>
                <a:cs typeface="Arial Narrow" pitchFamily="18" charset="0"/>
              </a:rPr>
              <a:t>Gynecology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66ff33"/>
                </a:solidFill>
                <a:latin typeface="Arial Narrow" pitchFamily="18" charset="0"/>
                <a:cs typeface="Arial Narrow" pitchFamily="18" charset="0"/>
              </a:rPr>
              <a:t>and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66ff33"/>
                </a:solidFill>
                <a:latin typeface="Arial Narrow" pitchFamily="18" charset="0"/>
                <a:cs typeface="Arial Narrow" pitchFamily="18" charset="0"/>
              </a:rPr>
              <a:t>Obstetrics,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66ff33"/>
                </a:solidFill>
                <a:latin typeface="Arial Narrow" pitchFamily="18" charset="0"/>
                <a:cs typeface="Arial Narrow" pitchFamily="18" charset="0"/>
              </a:rPr>
              <a:t>FIGO</a:t>
            </a:r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/>
          <p:nvPr/>
        </p:nvSpPr>
        <p:spPr>
          <a:xfrm>
            <a:off x="774191" y="347979"/>
            <a:ext cx="9144000" cy="6858000"/>
          </a:xfrm>
          <a:custGeom>
            <a:avLst/>
            <a:gdLst>
              <a:gd name="connsiteX0" fmla="*/ 0 w 9144000"/>
              <a:gd name="connsiteY0" fmla="*/ 6858000 h 6858000"/>
              <a:gd name="connsiteX1" fmla="*/ 9144000 w 9144000"/>
              <a:gd name="connsiteY1" fmla="*/ 6858000 h 6858000"/>
              <a:gd name="connsiteX2" fmla="*/ 9144000 w 9144000"/>
              <a:gd name="connsiteY2" fmla="*/ 0 h 6858000"/>
              <a:gd name="connsiteX3" fmla="*/ 0 w 9144000"/>
              <a:gd name="connsiteY3" fmla="*/ 0 h 6858000"/>
              <a:gd name="connsiteX4" fmla="*/ 0 w 9144000"/>
              <a:gd name="connsiteY4" fmla="*/ 6858000 h 68580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9144000" h="6858000">
                <a:moveTo>
                  <a:pt x="0" y="6858000"/>
                </a:moveTo>
                <a:lnTo>
                  <a:pt x="9144000" y="6858000"/>
                </a:lnTo>
                <a:lnTo>
                  <a:pt x="9144000" y="0"/>
                </a:lnTo>
                <a:lnTo>
                  <a:pt x="0" y="0"/>
                </a:lnTo>
                <a:lnTo>
                  <a:pt x="0" y="6858000"/>
                </a:lnTo>
              </a:path>
            </a:pathLst>
          </a:custGeom>
          <a:solidFill>
            <a:srgbClr val="000000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027" name="Picture 3" descr="">
					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62000" y="1193800"/>
            <a:ext cx="2921000" cy="6019800"/>
          </a:xfrm>
          <a:prstGeom prst="rect">
            <a:avLst/>
          </a:prstGeom>
          <a:noFill/>
        </p:spPr>
      </p:pic>
      <p:sp>
        <p:nvSpPr>
          <p:cNvPr id="2" name="TextBox 1"/>
          <p:cNvSpPr txBox="1"/>
          <p:nvPr/>
        </p:nvSpPr>
        <p:spPr>
          <a:xfrm rot="0">
            <a:off x="1168400" y="6756400"/>
            <a:ext cx="698500" cy="1524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1200"/>
              </a:lnSpc>
              <a:tabLst>
							</a:tabLst>
            </a:pPr>
            <a:r>
              <a:rPr lang="en-US" altLang="zh-CN" sz="1392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2009-8-7</a:t>
            </a:r>
          </a:p>
        </p:txBody>
      </p:sp>
      <p:sp>
        <p:nvSpPr>
          <p:cNvPr id="2" name="TextBox 1"/>
          <p:cNvSpPr txBox="1"/>
          <p:nvPr/>
        </p:nvSpPr>
        <p:spPr>
          <a:xfrm rot="0">
            <a:off x="4648200" y="6667500"/>
            <a:ext cx="2298700" cy="3683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1200"/>
              </a:lnSpc>
              <a:tabLst>
                <a:tab pos="825500" algn="l"/>
              </a:tabLst>
            </a:pPr>
            <a:r>
              <a:rPr lang="en-US" altLang="zh-CN" sz="1392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Liaoning</a:t>
            </a:r>
            <a:r>
              <a:rPr lang="en-US" altLang="zh-CN" sz="139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392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Cancer</a:t>
            </a:r>
            <a:r>
              <a:rPr lang="en-US" altLang="zh-CN" sz="139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392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Institute</a:t>
            </a:r>
            <a:r>
              <a:rPr lang="en-US" altLang="zh-CN" sz="139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392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and</a:t>
            </a:r>
          </a:p>
          <a:p>
            <a:pPr>
              <a:lnSpc>
                <a:spcPts val="1600"/>
              </a:lnSpc>
              <a:tabLst>
                <a:tab pos="825500" algn="l"/>
              </a:tabLst>
            </a:pPr>
            <a:r>
              <a:rPr lang="en-US" altLang="zh-CN" dirty="0" smtClean="0"/>
              <a:t>	</a:t>
            </a:r>
            <a:r>
              <a:rPr lang="en-US" altLang="zh-CN" sz="1392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Hospital</a:t>
            </a:r>
          </a:p>
        </p:txBody>
      </p:sp>
      <p:sp>
        <p:nvSpPr>
          <p:cNvPr id="2" name="TextBox 1"/>
          <p:cNvSpPr txBox="1"/>
          <p:nvPr/>
        </p:nvSpPr>
        <p:spPr>
          <a:xfrm rot="0">
            <a:off x="9398000" y="6756400"/>
            <a:ext cx="190500" cy="1524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1200"/>
              </a:lnSpc>
              <a:tabLst>
							</a:tabLst>
            </a:pPr>
            <a:r>
              <a:rPr lang="en-US" altLang="zh-CN" sz="1392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44</a:t>
            </a:r>
          </a:p>
        </p:txBody>
      </p:sp>
      <p:sp>
        <p:nvSpPr>
          <p:cNvPr id="2" name="TextBox 1"/>
          <p:cNvSpPr txBox="1"/>
          <p:nvPr/>
        </p:nvSpPr>
        <p:spPr>
          <a:xfrm rot="0">
            <a:off x="1574800" y="1117600"/>
            <a:ext cx="177800" cy="22860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1900"/>
              </a:lnSpc>
              <a:tabLst>
							</a:tabLst>
            </a:pPr>
            <a:r>
              <a:rPr lang="en-US" altLang="zh-CN" sz="1800" dirty="0" smtClean="0">
                <a:solidFill>
                  <a:srgbClr val="ffff00"/>
                </a:solidFill>
                <a:latin typeface="Wingdings" pitchFamily="18" charset="0"/>
                <a:cs typeface="Wingdings" pitchFamily="18" charset="0"/>
              </a:rPr>
              <a:t>Ø</a:t>
            </a:r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2300"/>
              </a:lnSpc>
              <a:tabLst>
							</a:tabLst>
            </a:pPr>
            <a:r>
              <a:rPr lang="en-US" altLang="zh-CN" sz="1800" dirty="0" smtClean="0">
                <a:solidFill>
                  <a:srgbClr val="ffff00"/>
                </a:solidFill>
                <a:latin typeface="Wingdings" pitchFamily="18" charset="0"/>
                <a:cs typeface="Wingdings" pitchFamily="18" charset="0"/>
              </a:rPr>
              <a:t>Ø</a:t>
            </a:r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2700"/>
              </a:lnSpc>
              <a:tabLst>
							</a:tabLst>
            </a:pPr>
            <a:r>
              <a:rPr lang="en-US" altLang="zh-CN" sz="1800" dirty="0" smtClean="0">
                <a:solidFill>
                  <a:srgbClr val="ffff00"/>
                </a:solidFill>
                <a:latin typeface="Wingdings" pitchFamily="18" charset="0"/>
                <a:cs typeface="Wingdings" pitchFamily="18" charset="0"/>
              </a:rPr>
              <a:t>Ø</a:t>
            </a:r>
          </a:p>
        </p:txBody>
      </p:sp>
      <p:sp>
        <p:nvSpPr>
          <p:cNvPr id="2" name="TextBox 1"/>
          <p:cNvSpPr txBox="1"/>
          <p:nvPr/>
        </p:nvSpPr>
        <p:spPr>
          <a:xfrm rot="0">
            <a:off x="1854200" y="1016000"/>
            <a:ext cx="7391400" cy="28194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3000"/>
              </a:lnSpc>
              <a:tabLst>
							</a:tabLst>
            </a:pPr>
            <a:r>
              <a:rPr lang="en-US" altLang="zh-CN" sz="2712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Ⅰ</a:t>
            </a:r>
            <a:r>
              <a:rPr lang="en-US" altLang="zh-CN" sz="2712" dirty="0" smtClean="0">
                <a:solidFill>
                  <a:srgbClr val="ffffff"/>
                </a:solidFill>
                <a:latin typeface="Arial Narrow" pitchFamily="18" charset="0"/>
                <a:cs typeface="Arial Narrow" pitchFamily="18" charset="0"/>
              </a:rPr>
              <a:t>b</a:t>
            </a:r>
            <a:r>
              <a:rPr lang="en-US" altLang="zh-CN" sz="2712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期</a:t>
            </a:r>
            <a:r>
              <a:rPr lang="en-US" altLang="zh-CN" sz="2712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：</a:t>
            </a:r>
            <a:r>
              <a:rPr lang="en-US" altLang="zh-CN" sz="2712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浸润深</a:t>
            </a:r>
            <a:r>
              <a:rPr lang="en-US" altLang="zh-CN" sz="2712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度</a:t>
            </a:r>
            <a:r>
              <a:rPr lang="en-US" altLang="zh-CN" sz="2712" dirty="0" smtClean="0">
                <a:solidFill>
                  <a:srgbClr val="ffffff"/>
                </a:solidFill>
                <a:latin typeface="Arial Narrow" pitchFamily="18" charset="0"/>
                <a:cs typeface="Arial Narrow" pitchFamily="18" charset="0"/>
              </a:rPr>
              <a:t>&gt;5mm</a:t>
            </a:r>
            <a:r>
              <a:rPr lang="en-US" altLang="zh-CN" sz="2712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，</a:t>
            </a:r>
            <a:r>
              <a:rPr lang="en-US" altLang="zh-CN" sz="2712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宽</a:t>
            </a:r>
            <a:r>
              <a:rPr lang="en-US" altLang="zh-CN" sz="2712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度</a:t>
            </a:r>
            <a:r>
              <a:rPr lang="en-US" altLang="zh-CN" sz="2712" dirty="0" smtClean="0">
                <a:solidFill>
                  <a:srgbClr val="ffffff"/>
                </a:solidFill>
                <a:latin typeface="Arial Narrow" pitchFamily="18" charset="0"/>
                <a:cs typeface="Arial Narrow" pitchFamily="18" charset="0"/>
              </a:rPr>
              <a:t>&gt;7mm</a:t>
            </a:r>
          </a:p>
          <a:p>
            <a:pPr>
              <a:lnSpc>
                <a:spcPts val="3100"/>
              </a:lnSpc>
              <a:tabLst>
							</a:tabLst>
            </a:pPr>
            <a:r>
              <a:rPr lang="en-US" altLang="zh-CN" sz="2400" dirty="0" smtClean="0">
                <a:solidFill>
                  <a:srgbClr val="66ff33"/>
                </a:solidFill>
                <a:latin typeface="Times New Roman" pitchFamily="18" charset="0"/>
                <a:cs typeface="Times New Roman" pitchFamily="18" charset="0"/>
              </a:rPr>
              <a:t>Ⅰ</a:t>
            </a:r>
            <a:r>
              <a:rPr lang="en-US" altLang="zh-CN" sz="2400" dirty="0" smtClean="0">
                <a:solidFill>
                  <a:srgbClr val="66ff33"/>
                </a:solidFill>
                <a:latin typeface="Arial Narrow" pitchFamily="18" charset="0"/>
                <a:cs typeface="Arial Narrow" pitchFamily="18" charset="0"/>
              </a:rPr>
              <a:t>b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66ff33"/>
                </a:solidFill>
                <a:latin typeface="Arial Narrow" pitchFamily="18" charset="0"/>
                <a:cs typeface="Arial Narrow" pitchFamily="18" charset="0"/>
              </a:rPr>
              <a:t>-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66ff33"/>
                </a:solidFill>
                <a:latin typeface="Arial Narrow" pitchFamily="18" charset="0"/>
                <a:cs typeface="Arial Narrow" pitchFamily="18" charset="0"/>
              </a:rPr>
              <a:t>visible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66ff33"/>
                </a:solidFill>
                <a:latin typeface="Arial Narrow" pitchFamily="18" charset="0"/>
                <a:cs typeface="Arial Narrow" pitchFamily="18" charset="0"/>
              </a:rPr>
              <a:t>lesion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66ff33"/>
                </a:solidFill>
                <a:latin typeface="Arial Narrow" pitchFamily="18" charset="0"/>
                <a:cs typeface="Arial Narrow" pitchFamily="18" charset="0"/>
              </a:rPr>
              <a:t>or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66ff33"/>
                </a:solidFill>
                <a:latin typeface="Arial Narrow" pitchFamily="18" charset="0"/>
                <a:cs typeface="Arial Narrow" pitchFamily="18" charset="0"/>
              </a:rPr>
              <a:t>a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66ff33"/>
                </a:solidFill>
                <a:latin typeface="Arial Narrow" pitchFamily="18" charset="0"/>
                <a:cs typeface="Arial Narrow" pitchFamily="18" charset="0"/>
              </a:rPr>
              <a:t>microscopic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66ff33"/>
                </a:solidFill>
                <a:latin typeface="Arial Narrow" pitchFamily="18" charset="0"/>
                <a:cs typeface="Arial Narrow" pitchFamily="18" charset="0"/>
              </a:rPr>
              <a:t>lesion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66ff33"/>
                </a:solidFill>
                <a:latin typeface="Arial Narrow" pitchFamily="18" charset="0"/>
                <a:cs typeface="Arial Narrow" pitchFamily="18" charset="0"/>
              </a:rPr>
              <a:t>with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66ff33"/>
                </a:solidFill>
                <a:latin typeface="Arial Narrow" pitchFamily="18" charset="0"/>
                <a:cs typeface="Arial Narrow" pitchFamily="18" charset="0"/>
              </a:rPr>
              <a:t>more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66ff33"/>
                </a:solidFill>
                <a:latin typeface="Arial Narrow" pitchFamily="18" charset="0"/>
                <a:cs typeface="Arial Narrow" pitchFamily="18" charset="0"/>
              </a:rPr>
              <a:t>than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66ff33"/>
                </a:solidFill>
                <a:latin typeface="Arial Narrow" pitchFamily="18" charset="0"/>
                <a:cs typeface="Arial Narrow" pitchFamily="18" charset="0"/>
              </a:rPr>
              <a:t>5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66ff33"/>
                </a:solidFill>
                <a:latin typeface="Arial Narrow" pitchFamily="18" charset="0"/>
                <a:cs typeface="Arial Narrow" pitchFamily="18" charset="0"/>
              </a:rPr>
              <a:t>mm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66ff33"/>
                </a:solidFill>
                <a:latin typeface="Arial Narrow" pitchFamily="18" charset="0"/>
                <a:cs typeface="Arial Narrow" pitchFamily="18" charset="0"/>
              </a:rPr>
              <a:t>of</a:t>
            </a:r>
          </a:p>
          <a:p>
            <a:pPr>
              <a:lnSpc>
                <a:spcPts val="2500"/>
              </a:lnSpc>
              <a:tabLst>
							</a:tabLst>
            </a:pPr>
            <a:r>
              <a:rPr lang="en-US" altLang="zh-CN" sz="2400" dirty="0" smtClean="0">
                <a:solidFill>
                  <a:srgbClr val="66ff33"/>
                </a:solidFill>
                <a:latin typeface="Arial Narrow" pitchFamily="18" charset="0"/>
                <a:cs typeface="Arial Narrow" pitchFamily="18" charset="0"/>
              </a:rPr>
              <a:t>depth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66ff33"/>
                </a:solidFill>
                <a:latin typeface="Arial Narrow" pitchFamily="18" charset="0"/>
                <a:cs typeface="Arial Narrow" pitchFamily="18" charset="0"/>
              </a:rPr>
              <a:t>or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66ff33"/>
                </a:solidFill>
                <a:latin typeface="Arial Narrow" pitchFamily="18" charset="0"/>
                <a:cs typeface="Arial Narrow" pitchFamily="18" charset="0"/>
              </a:rPr>
              <a:t>horizontal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66ff33"/>
                </a:solidFill>
                <a:latin typeface="Arial Narrow" pitchFamily="18" charset="0"/>
                <a:cs typeface="Arial Narrow" pitchFamily="18" charset="0"/>
              </a:rPr>
              <a:t>spread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66ff33"/>
                </a:solidFill>
                <a:latin typeface="Arial Narrow" pitchFamily="18" charset="0"/>
                <a:cs typeface="Arial Narrow" pitchFamily="18" charset="0"/>
              </a:rPr>
              <a:t>of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66ff33"/>
                </a:solidFill>
                <a:latin typeface="Arial Narrow" pitchFamily="18" charset="0"/>
                <a:cs typeface="Arial Narrow" pitchFamily="18" charset="0"/>
              </a:rPr>
              <a:t>more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66ff33"/>
                </a:solidFill>
                <a:latin typeface="Arial Narrow" pitchFamily="18" charset="0"/>
                <a:cs typeface="Arial Narrow" pitchFamily="18" charset="0"/>
              </a:rPr>
              <a:t>than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66ff33"/>
                </a:solidFill>
                <a:latin typeface="Arial Narrow" pitchFamily="18" charset="0"/>
                <a:cs typeface="Arial Narrow" pitchFamily="18" charset="0"/>
              </a:rPr>
              <a:t>7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66ff33"/>
                </a:solidFill>
                <a:latin typeface="Arial Narrow" pitchFamily="18" charset="0"/>
                <a:cs typeface="Arial Narrow" pitchFamily="18" charset="0"/>
              </a:rPr>
              <a:t>mm</a:t>
            </a:r>
          </a:p>
          <a:p>
            <a:pPr>
              <a:lnSpc>
                <a:spcPts val="3500"/>
              </a:lnSpc>
              <a:tabLst>
							</a:tabLst>
            </a:pPr>
            <a:r>
              <a:rPr lang="en-US" altLang="zh-CN" sz="2712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Ⅰ</a:t>
            </a:r>
            <a:r>
              <a:rPr lang="en-US" altLang="zh-CN" sz="2712" dirty="0" smtClean="0">
                <a:solidFill>
                  <a:srgbClr val="ffffff"/>
                </a:solidFill>
                <a:latin typeface="Arial Narrow" pitchFamily="18" charset="0"/>
                <a:cs typeface="Arial Narrow" pitchFamily="18" charset="0"/>
              </a:rPr>
              <a:t>b1</a:t>
            </a:r>
            <a:r>
              <a:rPr lang="en-US" altLang="zh-CN" sz="2712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期</a:t>
            </a:r>
            <a:r>
              <a:rPr lang="en-US" altLang="zh-CN" sz="2712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：病</a:t>
            </a:r>
            <a:r>
              <a:rPr lang="en-US" altLang="zh-CN" sz="2712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灶</a:t>
            </a:r>
            <a:r>
              <a:rPr lang="en-US" altLang="zh-CN" sz="2712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可</a:t>
            </a:r>
            <a:r>
              <a:rPr lang="en-US" altLang="zh-CN" sz="2712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视</a:t>
            </a:r>
            <a:r>
              <a:rPr lang="en-US" altLang="zh-CN" sz="2712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最大</a:t>
            </a:r>
            <a:r>
              <a:rPr lang="en-US" altLang="zh-CN" sz="2712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径</a:t>
            </a:r>
            <a:r>
              <a:rPr lang="en-US" altLang="zh-CN" sz="2712" dirty="0" smtClean="0">
                <a:solidFill>
                  <a:srgbClr val="ffffff"/>
                </a:solidFill>
                <a:latin typeface="Arial Narrow" pitchFamily="18" charset="0"/>
                <a:cs typeface="Arial Narrow" pitchFamily="18" charset="0"/>
              </a:rPr>
              <a:t>&lt;40mm</a:t>
            </a:r>
          </a:p>
          <a:p>
            <a:pPr>
              <a:lnSpc>
                <a:spcPts val="3100"/>
              </a:lnSpc>
              <a:tabLst>
							</a:tabLst>
            </a:pPr>
            <a:r>
              <a:rPr lang="en-US" altLang="zh-CN" sz="2400" dirty="0" smtClean="0">
                <a:solidFill>
                  <a:srgbClr val="66ff33"/>
                </a:solidFill>
                <a:latin typeface="Times New Roman" pitchFamily="18" charset="0"/>
                <a:cs typeface="Times New Roman" pitchFamily="18" charset="0"/>
              </a:rPr>
              <a:t>Ⅰ</a:t>
            </a:r>
            <a:r>
              <a:rPr lang="en-US" altLang="zh-CN" sz="2400" dirty="0" smtClean="0">
                <a:solidFill>
                  <a:srgbClr val="66ff33"/>
                </a:solidFill>
                <a:latin typeface="Arial Narrow" pitchFamily="18" charset="0"/>
                <a:cs typeface="Arial Narrow" pitchFamily="18" charset="0"/>
              </a:rPr>
              <a:t>b1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66ff33"/>
                </a:solidFill>
                <a:latin typeface="Arial Narrow" pitchFamily="18" charset="0"/>
                <a:cs typeface="Arial Narrow" pitchFamily="18" charset="0"/>
              </a:rPr>
              <a:t>-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66ff33"/>
                </a:solidFill>
                <a:latin typeface="Arial Narrow" pitchFamily="18" charset="0"/>
                <a:cs typeface="Arial Narrow" pitchFamily="18" charset="0"/>
              </a:rPr>
              <a:t>visible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66ff33"/>
                </a:solidFill>
                <a:latin typeface="Arial Narrow" pitchFamily="18" charset="0"/>
                <a:cs typeface="Arial Narrow" pitchFamily="18" charset="0"/>
              </a:rPr>
              <a:t>lesion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66ff33"/>
                </a:solidFill>
                <a:latin typeface="Arial Narrow" pitchFamily="18" charset="0"/>
                <a:cs typeface="Arial Narrow" pitchFamily="18" charset="0"/>
              </a:rPr>
              <a:t>4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66ff33"/>
                </a:solidFill>
                <a:latin typeface="Arial Narrow" pitchFamily="18" charset="0"/>
                <a:cs typeface="Arial Narrow" pitchFamily="18" charset="0"/>
              </a:rPr>
              <a:t>cm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66ff33"/>
                </a:solidFill>
                <a:latin typeface="Arial Narrow" pitchFamily="18" charset="0"/>
                <a:cs typeface="Arial Narrow" pitchFamily="18" charset="0"/>
              </a:rPr>
              <a:t>or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66ff33"/>
                </a:solidFill>
                <a:latin typeface="Arial Narrow" pitchFamily="18" charset="0"/>
                <a:cs typeface="Arial Narrow" pitchFamily="18" charset="0"/>
              </a:rPr>
              <a:t>less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66ff33"/>
                </a:solidFill>
                <a:latin typeface="Arial Narrow" pitchFamily="18" charset="0"/>
                <a:cs typeface="Arial Narrow" pitchFamily="18" charset="0"/>
              </a:rPr>
              <a:t>in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66ff33"/>
                </a:solidFill>
                <a:latin typeface="Arial Narrow" pitchFamily="18" charset="0"/>
                <a:cs typeface="Arial Narrow" pitchFamily="18" charset="0"/>
              </a:rPr>
              <a:t>greatest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66ff33"/>
                </a:solidFill>
                <a:latin typeface="Arial Narrow" pitchFamily="18" charset="0"/>
                <a:cs typeface="Arial Narrow" pitchFamily="18" charset="0"/>
              </a:rPr>
              <a:t>dimension</a:t>
            </a:r>
          </a:p>
          <a:p>
            <a:pPr>
              <a:lnSpc>
                <a:spcPts val="3500"/>
              </a:lnSpc>
              <a:tabLst>
							</a:tabLst>
            </a:pPr>
            <a:r>
              <a:rPr lang="en-US" altLang="zh-CN" sz="2712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Ⅰ</a:t>
            </a:r>
            <a:r>
              <a:rPr lang="en-US" altLang="zh-CN" sz="2712" dirty="0" smtClean="0">
                <a:solidFill>
                  <a:srgbClr val="ffffff"/>
                </a:solidFill>
                <a:latin typeface="Arial Narrow" pitchFamily="18" charset="0"/>
                <a:cs typeface="Arial Narrow" pitchFamily="18" charset="0"/>
              </a:rPr>
              <a:t>b2</a:t>
            </a:r>
            <a:r>
              <a:rPr lang="en-US" altLang="zh-CN" sz="2712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期</a:t>
            </a:r>
            <a:r>
              <a:rPr lang="en-US" altLang="zh-CN" sz="2712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：病</a:t>
            </a:r>
            <a:r>
              <a:rPr lang="en-US" altLang="zh-CN" sz="2712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灶</a:t>
            </a:r>
            <a:r>
              <a:rPr lang="en-US" altLang="zh-CN" sz="2712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可</a:t>
            </a:r>
            <a:r>
              <a:rPr lang="en-US" altLang="zh-CN" sz="2712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视</a:t>
            </a:r>
            <a:r>
              <a:rPr lang="en-US" altLang="zh-CN" sz="2712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最大</a:t>
            </a:r>
            <a:r>
              <a:rPr lang="en-US" altLang="zh-CN" sz="2712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径</a:t>
            </a:r>
            <a:r>
              <a:rPr lang="en-US" altLang="zh-CN" sz="2712" dirty="0" smtClean="0">
                <a:solidFill>
                  <a:srgbClr val="ffffff"/>
                </a:solidFill>
                <a:latin typeface="Arial Narrow" pitchFamily="18" charset="0"/>
                <a:cs typeface="Arial Narrow" pitchFamily="18" charset="0"/>
              </a:rPr>
              <a:t>&gt;40mm</a:t>
            </a:r>
          </a:p>
          <a:p>
            <a:pPr>
              <a:lnSpc>
                <a:spcPts val="3100"/>
              </a:lnSpc>
              <a:tabLst>
							</a:tabLst>
            </a:pPr>
            <a:r>
              <a:rPr lang="en-US" altLang="zh-CN" sz="2400" dirty="0" smtClean="0">
                <a:solidFill>
                  <a:srgbClr val="66ff33"/>
                </a:solidFill>
                <a:latin typeface="Times New Roman" pitchFamily="18" charset="0"/>
                <a:cs typeface="Times New Roman" pitchFamily="18" charset="0"/>
              </a:rPr>
              <a:t>Ⅰ</a:t>
            </a:r>
            <a:r>
              <a:rPr lang="en-US" altLang="zh-CN" sz="2400" dirty="0" smtClean="0">
                <a:solidFill>
                  <a:srgbClr val="66ff33"/>
                </a:solidFill>
                <a:latin typeface="Arial Narrow" pitchFamily="18" charset="0"/>
                <a:cs typeface="Arial Narrow" pitchFamily="18" charset="0"/>
              </a:rPr>
              <a:t>b2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66ff33"/>
                </a:solidFill>
                <a:latin typeface="Arial Narrow" pitchFamily="18" charset="0"/>
                <a:cs typeface="Arial Narrow" pitchFamily="18" charset="0"/>
              </a:rPr>
              <a:t>-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66ff33"/>
                </a:solidFill>
                <a:latin typeface="Arial Narrow" pitchFamily="18" charset="0"/>
                <a:cs typeface="Arial Narrow" pitchFamily="18" charset="0"/>
              </a:rPr>
              <a:t>visible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66ff33"/>
                </a:solidFill>
                <a:latin typeface="Arial Narrow" pitchFamily="18" charset="0"/>
                <a:cs typeface="Arial Narrow" pitchFamily="18" charset="0"/>
              </a:rPr>
              <a:t>lesion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66ff33"/>
                </a:solidFill>
                <a:latin typeface="Arial Narrow" pitchFamily="18" charset="0"/>
                <a:cs typeface="Arial Narrow" pitchFamily="18" charset="0"/>
              </a:rPr>
              <a:t>more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66ff33"/>
                </a:solidFill>
                <a:latin typeface="Arial Narrow" pitchFamily="18" charset="0"/>
                <a:cs typeface="Arial Narrow" pitchFamily="18" charset="0"/>
              </a:rPr>
              <a:t>than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66ff33"/>
                </a:solidFill>
                <a:latin typeface="Arial Narrow" pitchFamily="18" charset="0"/>
                <a:cs typeface="Arial Narrow" pitchFamily="18" charset="0"/>
              </a:rPr>
              <a:t>4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66ff33"/>
                </a:solidFill>
                <a:latin typeface="Arial Narrow" pitchFamily="18" charset="0"/>
                <a:cs typeface="Arial Narrow" pitchFamily="18" charset="0"/>
              </a:rPr>
              <a:t>cm</a:t>
            </a:r>
          </a:p>
        </p:txBody>
      </p:sp>
      <p:sp>
        <p:nvSpPr>
          <p:cNvPr id="2" name="TextBox 1"/>
          <p:cNvSpPr txBox="1"/>
          <p:nvPr/>
        </p:nvSpPr>
        <p:spPr>
          <a:xfrm rot="0">
            <a:off x="1117600" y="3975100"/>
            <a:ext cx="152400" cy="2286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1800"/>
              </a:lnSpc>
              <a:tabLst>
							</a:tabLst>
            </a:pPr>
            <a:r>
              <a:rPr lang="en-US" altLang="zh-CN" sz="1704" dirty="0" smtClean="0">
                <a:solidFill>
                  <a:srgbClr val="800000"/>
                </a:solidFill>
                <a:latin typeface="Wingdings" pitchFamily="18" charset="0"/>
                <a:cs typeface="Wingdings" pitchFamily="18" charset="0"/>
              </a:rPr>
              <a:t>n</a:t>
            </a:r>
          </a:p>
        </p:txBody>
      </p:sp>
      <p:sp>
        <p:nvSpPr>
          <p:cNvPr id="2" name="TextBox 1"/>
          <p:cNvSpPr txBox="1"/>
          <p:nvPr/>
        </p:nvSpPr>
        <p:spPr>
          <a:xfrm rot="0">
            <a:off x="1397000" y="3886200"/>
            <a:ext cx="3365500" cy="8763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2900"/>
              </a:lnSpc>
              <a:tabLst>
                <a:tab pos="63500" algn="l"/>
              </a:tabLst>
            </a:pPr>
            <a:r>
              <a:rPr lang="en-US" altLang="zh-CN" dirty="0" smtClean="0"/>
              <a:t>	</a:t>
            </a:r>
            <a:r>
              <a:rPr lang="en-US" altLang="zh-CN" sz="2904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Ⅱ</a:t>
            </a:r>
            <a:r>
              <a:rPr lang="en-US" altLang="zh-CN" sz="2904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期</a:t>
            </a:r>
            <a:r>
              <a:rPr lang="en-US" altLang="zh-CN" sz="2904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：癌</a:t>
            </a:r>
            <a:r>
              <a:rPr lang="en-US" altLang="zh-CN" sz="2904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灶</a:t>
            </a:r>
            <a:r>
              <a:rPr lang="en-US" altLang="zh-CN" sz="2904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超</a:t>
            </a:r>
            <a:r>
              <a:rPr lang="en-US" altLang="zh-CN" sz="2904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越</a:t>
            </a:r>
            <a:r>
              <a:rPr lang="en-US" altLang="zh-CN" sz="2904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宫颈</a:t>
            </a:r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3000"/>
              </a:lnSpc>
              <a:tabLst>
                <a:tab pos="63500" algn="l"/>
              </a:tabLst>
            </a:pPr>
            <a:r>
              <a:rPr lang="en-US" altLang="zh-CN" sz="2400" dirty="0" smtClean="0">
                <a:solidFill>
                  <a:srgbClr val="66ff33"/>
                </a:solidFill>
                <a:latin typeface="Arial Narrow" pitchFamily="18" charset="0"/>
                <a:cs typeface="Arial Narrow" pitchFamily="18" charset="0"/>
              </a:rPr>
              <a:t>Stage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66ff33"/>
                </a:solidFill>
                <a:latin typeface="Times New Roman" pitchFamily="18" charset="0"/>
                <a:cs typeface="Times New Roman" pitchFamily="18" charset="0"/>
              </a:rPr>
              <a:t>Ⅱ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66ff33"/>
                </a:solidFill>
                <a:latin typeface="Arial Narrow" pitchFamily="18" charset="0"/>
                <a:cs typeface="Arial Narrow" pitchFamily="18" charset="0"/>
              </a:rPr>
              <a:t>–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66ff33"/>
                </a:solidFill>
                <a:latin typeface="Arial Narrow" pitchFamily="18" charset="0"/>
                <a:cs typeface="Arial Narrow" pitchFamily="18" charset="0"/>
              </a:rPr>
              <a:t>involved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66ff33"/>
                </a:solidFill>
                <a:latin typeface="Arial Narrow" pitchFamily="18" charset="0"/>
                <a:cs typeface="Arial Narrow" pitchFamily="18" charset="0"/>
              </a:rPr>
              <a:t>in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66ff33"/>
                </a:solidFill>
                <a:latin typeface="Arial Narrow" pitchFamily="18" charset="0"/>
                <a:cs typeface="Arial Narrow" pitchFamily="18" charset="0"/>
              </a:rPr>
              <a:t>cervix</a:t>
            </a:r>
          </a:p>
        </p:txBody>
      </p:sp>
      <p:sp>
        <p:nvSpPr>
          <p:cNvPr id="2" name="TextBox 1"/>
          <p:cNvSpPr txBox="1"/>
          <p:nvPr/>
        </p:nvSpPr>
        <p:spPr>
          <a:xfrm rot="0">
            <a:off x="1574800" y="4965700"/>
            <a:ext cx="177800" cy="11049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1900"/>
              </a:lnSpc>
              <a:tabLst>
							</a:tabLst>
            </a:pPr>
            <a:r>
              <a:rPr lang="en-US" altLang="zh-CN" sz="1800" dirty="0" smtClean="0">
                <a:solidFill>
                  <a:srgbClr val="ffff00"/>
                </a:solidFill>
                <a:latin typeface="Wingdings" pitchFamily="18" charset="0"/>
                <a:cs typeface="Wingdings" pitchFamily="18" charset="0"/>
              </a:rPr>
              <a:t>Ø</a:t>
            </a:r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2700"/>
              </a:lnSpc>
              <a:tabLst>
							</a:tabLst>
            </a:pPr>
            <a:r>
              <a:rPr lang="en-US" altLang="zh-CN" sz="1800" dirty="0" smtClean="0">
                <a:solidFill>
                  <a:srgbClr val="ffff00"/>
                </a:solidFill>
                <a:latin typeface="Wingdings" pitchFamily="18" charset="0"/>
                <a:cs typeface="Wingdings" pitchFamily="18" charset="0"/>
              </a:rPr>
              <a:t>Ø</a:t>
            </a:r>
          </a:p>
        </p:txBody>
      </p:sp>
      <p:sp>
        <p:nvSpPr>
          <p:cNvPr id="2" name="TextBox 1"/>
          <p:cNvSpPr txBox="1"/>
          <p:nvPr/>
        </p:nvSpPr>
        <p:spPr>
          <a:xfrm rot="0">
            <a:off x="1854200" y="4876800"/>
            <a:ext cx="7340600" cy="16383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3000"/>
              </a:lnSpc>
              <a:tabLst>
                <a:tab pos="63500" algn="l"/>
              </a:tabLst>
            </a:pPr>
            <a:r>
              <a:rPr lang="en-US" altLang="zh-CN" sz="2712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Ⅱ</a:t>
            </a:r>
            <a:r>
              <a:rPr lang="en-US" altLang="zh-CN" sz="2712" dirty="0" smtClean="0">
                <a:solidFill>
                  <a:srgbClr val="ffffff"/>
                </a:solidFill>
                <a:latin typeface="Arial Narrow" pitchFamily="18" charset="0"/>
                <a:cs typeface="Arial Narrow" pitchFamily="18" charset="0"/>
              </a:rPr>
              <a:t>a:</a:t>
            </a:r>
            <a:r>
              <a:rPr lang="en-US" altLang="zh-CN" sz="2712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癌肿</a:t>
            </a:r>
            <a:r>
              <a:rPr lang="en-US" altLang="zh-CN" sz="2712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未</a:t>
            </a:r>
            <a:r>
              <a:rPr lang="en-US" altLang="zh-CN" sz="2712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达到</a:t>
            </a:r>
            <a:r>
              <a:rPr lang="en-US" altLang="zh-CN" sz="2712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骨</a:t>
            </a:r>
            <a:r>
              <a:rPr lang="en-US" altLang="zh-CN" sz="2712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盆壁</a:t>
            </a:r>
            <a:r>
              <a:rPr lang="en-US" altLang="zh-CN" sz="2712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，</a:t>
            </a:r>
            <a:r>
              <a:rPr lang="en-US" altLang="zh-CN" sz="2712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累</a:t>
            </a:r>
            <a:r>
              <a:rPr lang="en-US" altLang="zh-CN" sz="2712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及</a:t>
            </a:r>
            <a:r>
              <a:rPr lang="en-US" altLang="zh-CN" sz="2712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阴</a:t>
            </a:r>
            <a:r>
              <a:rPr lang="en-US" altLang="zh-CN" sz="2712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道</a:t>
            </a:r>
            <a:r>
              <a:rPr lang="en-US" altLang="zh-CN" sz="2712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上部</a:t>
            </a:r>
            <a:r>
              <a:rPr lang="en-US" altLang="zh-CN" sz="2712" dirty="0" smtClean="0">
                <a:solidFill>
                  <a:srgbClr val="ffffff"/>
                </a:solidFill>
                <a:latin typeface="Arial Narrow" pitchFamily="18" charset="0"/>
                <a:cs typeface="Arial Narrow" pitchFamily="18" charset="0"/>
              </a:rPr>
              <a:t>2/3</a:t>
            </a:r>
          </a:p>
          <a:p>
            <a:pPr>
              <a:lnSpc>
                <a:spcPts val="3100"/>
              </a:lnSpc>
              <a:tabLst>
                <a:tab pos="63500" algn="l"/>
              </a:tabLst>
            </a:pPr>
            <a:r>
              <a:rPr lang="en-US" altLang="zh-CN" dirty="0" smtClean="0"/>
              <a:t>	</a:t>
            </a:r>
            <a:r>
              <a:rPr lang="en-US" altLang="zh-CN" sz="2400" dirty="0" smtClean="0">
                <a:solidFill>
                  <a:srgbClr val="66ff33"/>
                </a:solidFill>
                <a:latin typeface="Times New Roman" pitchFamily="18" charset="0"/>
                <a:cs typeface="Times New Roman" pitchFamily="18" charset="0"/>
              </a:rPr>
              <a:t>Ⅱ</a:t>
            </a:r>
            <a:r>
              <a:rPr lang="en-US" altLang="zh-CN" sz="2400" dirty="0" smtClean="0">
                <a:solidFill>
                  <a:srgbClr val="66ff33"/>
                </a:solidFill>
                <a:latin typeface="Arial Narrow" pitchFamily="18" charset="0"/>
                <a:cs typeface="Arial Narrow" pitchFamily="18" charset="0"/>
              </a:rPr>
              <a:t>a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66ff33"/>
                </a:solidFill>
                <a:latin typeface="Arial Narrow" pitchFamily="18" charset="0"/>
                <a:cs typeface="Arial Narrow" pitchFamily="18" charset="0"/>
              </a:rPr>
              <a:t>–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66ff33"/>
                </a:solidFill>
                <a:latin typeface="Arial Narrow" pitchFamily="18" charset="0"/>
                <a:cs typeface="Arial Narrow" pitchFamily="18" charset="0"/>
              </a:rPr>
              <a:t>no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66ff33"/>
                </a:solidFill>
                <a:latin typeface="Arial Narrow" pitchFamily="18" charset="0"/>
                <a:cs typeface="Arial Narrow" pitchFamily="18" charset="0"/>
              </a:rPr>
              <a:t>parametrial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66ff33"/>
                </a:solidFill>
                <a:latin typeface="Arial Narrow" pitchFamily="18" charset="0"/>
                <a:cs typeface="Arial Narrow" pitchFamily="18" charset="0"/>
              </a:rPr>
              <a:t>invasion,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66ff33"/>
                </a:solidFill>
                <a:latin typeface="Arial Narrow" pitchFamily="18" charset="0"/>
                <a:cs typeface="Arial Narrow" pitchFamily="18" charset="0"/>
              </a:rPr>
              <a:t>but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66ff33"/>
                </a:solidFill>
                <a:latin typeface="Arial Narrow" pitchFamily="18" charset="0"/>
                <a:cs typeface="Arial Narrow" pitchFamily="18" charset="0"/>
              </a:rPr>
              <a:t>involved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66ff33"/>
                </a:solidFill>
                <a:latin typeface="Arial Narrow" pitchFamily="18" charset="0"/>
                <a:cs typeface="Arial Narrow" pitchFamily="18" charset="0"/>
              </a:rPr>
              <a:t>in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66ff33"/>
                </a:solidFill>
                <a:latin typeface="Arial Narrow" pitchFamily="18" charset="0"/>
                <a:cs typeface="Arial Narrow" pitchFamily="18" charset="0"/>
              </a:rPr>
              <a:t>upper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66ff33"/>
                </a:solidFill>
                <a:latin typeface="Arial Narrow" pitchFamily="18" charset="0"/>
                <a:cs typeface="Arial Narrow" pitchFamily="18" charset="0"/>
              </a:rPr>
              <a:t>2/3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66ff33"/>
                </a:solidFill>
                <a:latin typeface="Arial Narrow" pitchFamily="18" charset="0"/>
                <a:cs typeface="Arial Narrow" pitchFamily="18" charset="0"/>
              </a:rPr>
              <a:t>of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66ff33"/>
                </a:solidFill>
                <a:latin typeface="Arial Narrow" pitchFamily="18" charset="0"/>
                <a:cs typeface="Arial Narrow" pitchFamily="18" charset="0"/>
              </a:rPr>
              <a:t>vagina</a:t>
            </a:r>
          </a:p>
          <a:p>
            <a:pPr>
              <a:lnSpc>
                <a:spcPts val="3500"/>
              </a:lnSpc>
              <a:tabLst>
                <a:tab pos="63500" algn="l"/>
              </a:tabLst>
            </a:pPr>
            <a:r>
              <a:rPr lang="en-US" altLang="zh-CN" sz="2712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Ⅱ</a:t>
            </a:r>
            <a:r>
              <a:rPr lang="en-US" altLang="zh-CN" sz="2712" dirty="0" smtClean="0">
                <a:solidFill>
                  <a:srgbClr val="ffffff"/>
                </a:solidFill>
                <a:latin typeface="Arial Narrow" pitchFamily="18" charset="0"/>
                <a:cs typeface="Arial Narrow" pitchFamily="18" charset="0"/>
              </a:rPr>
              <a:t>b:</a:t>
            </a:r>
            <a:r>
              <a:rPr lang="en-US" altLang="zh-CN" sz="2712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宫颈</a:t>
            </a:r>
            <a:r>
              <a:rPr lang="en-US" altLang="zh-CN" sz="2712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旁</a:t>
            </a:r>
            <a:r>
              <a:rPr lang="en-US" altLang="zh-CN" sz="2712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组织</a:t>
            </a:r>
            <a:r>
              <a:rPr lang="en-US" altLang="zh-CN" sz="2712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浸润</a:t>
            </a:r>
          </a:p>
          <a:p>
            <a:pPr>
              <a:lnSpc>
                <a:spcPts val="3100"/>
              </a:lnSpc>
              <a:tabLst>
                <a:tab pos="63500" algn="l"/>
              </a:tabLst>
            </a:pPr>
            <a:r>
              <a:rPr lang="en-US" altLang="zh-CN" dirty="0" smtClean="0"/>
              <a:t>	</a:t>
            </a:r>
            <a:r>
              <a:rPr lang="en-US" altLang="zh-CN" sz="2400" dirty="0" smtClean="0">
                <a:solidFill>
                  <a:srgbClr val="66ff33"/>
                </a:solidFill>
                <a:latin typeface="Times New Roman" pitchFamily="18" charset="0"/>
                <a:cs typeface="Times New Roman" pitchFamily="18" charset="0"/>
              </a:rPr>
              <a:t>Ⅱ</a:t>
            </a:r>
            <a:r>
              <a:rPr lang="en-US" altLang="zh-CN" sz="2400" dirty="0" smtClean="0">
                <a:solidFill>
                  <a:srgbClr val="66ff33"/>
                </a:solidFill>
                <a:latin typeface="Arial Narrow" pitchFamily="18" charset="0"/>
                <a:cs typeface="Arial Narrow" pitchFamily="18" charset="0"/>
              </a:rPr>
              <a:t>b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66ff33"/>
                </a:solidFill>
                <a:latin typeface="Arial Narrow" pitchFamily="18" charset="0"/>
                <a:cs typeface="Arial Narrow" pitchFamily="18" charset="0"/>
              </a:rPr>
              <a:t>-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66ff33"/>
                </a:solidFill>
                <a:latin typeface="Arial Narrow" pitchFamily="18" charset="0"/>
                <a:cs typeface="Arial Narrow" pitchFamily="18" charset="0"/>
              </a:rPr>
              <a:t>parametrial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66ff33"/>
                </a:solidFill>
                <a:latin typeface="Arial Narrow" pitchFamily="18" charset="0"/>
                <a:cs typeface="Arial Narrow" pitchFamily="18" charset="0"/>
              </a:rPr>
              <a:t>invasion</a:t>
            </a:r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/>
          <p:nvPr/>
        </p:nvSpPr>
        <p:spPr>
          <a:xfrm>
            <a:off x="774191" y="347979"/>
            <a:ext cx="9144000" cy="6858000"/>
          </a:xfrm>
          <a:custGeom>
            <a:avLst/>
            <a:gdLst>
              <a:gd name="connsiteX0" fmla="*/ 0 w 9144000"/>
              <a:gd name="connsiteY0" fmla="*/ 6858000 h 6858000"/>
              <a:gd name="connsiteX1" fmla="*/ 9144000 w 9144000"/>
              <a:gd name="connsiteY1" fmla="*/ 6858000 h 6858000"/>
              <a:gd name="connsiteX2" fmla="*/ 9144000 w 9144000"/>
              <a:gd name="connsiteY2" fmla="*/ 0 h 6858000"/>
              <a:gd name="connsiteX3" fmla="*/ 0 w 9144000"/>
              <a:gd name="connsiteY3" fmla="*/ 0 h 6858000"/>
              <a:gd name="connsiteX4" fmla="*/ 0 w 9144000"/>
              <a:gd name="connsiteY4" fmla="*/ 6858000 h 68580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9144000" h="6858000">
                <a:moveTo>
                  <a:pt x="0" y="6858000"/>
                </a:moveTo>
                <a:lnTo>
                  <a:pt x="9144000" y="6858000"/>
                </a:lnTo>
                <a:lnTo>
                  <a:pt x="9144000" y="0"/>
                </a:lnTo>
                <a:lnTo>
                  <a:pt x="0" y="0"/>
                </a:lnTo>
                <a:lnTo>
                  <a:pt x="0" y="6858000"/>
                </a:lnTo>
              </a:path>
            </a:pathLst>
          </a:custGeom>
          <a:solidFill>
            <a:srgbClr val="000000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027" name="Picture 3" descr="">
					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62000" y="1193800"/>
            <a:ext cx="2921000" cy="6019800"/>
          </a:xfrm>
          <a:prstGeom prst="rect">
            <a:avLst/>
          </a:prstGeom>
          <a:noFill/>
        </p:spPr>
      </p:pic>
      <p:sp>
        <p:nvSpPr>
          <p:cNvPr id="2" name="TextBox 1"/>
          <p:cNvSpPr txBox="1"/>
          <p:nvPr/>
        </p:nvSpPr>
        <p:spPr>
          <a:xfrm rot="0">
            <a:off x="1168400" y="6756400"/>
            <a:ext cx="698500" cy="1524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1200"/>
              </a:lnSpc>
              <a:tabLst>
							</a:tabLst>
            </a:pPr>
            <a:r>
              <a:rPr lang="en-US" altLang="zh-CN" sz="1392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2009-8-7</a:t>
            </a:r>
          </a:p>
        </p:txBody>
      </p:sp>
      <p:sp>
        <p:nvSpPr>
          <p:cNvPr id="2" name="TextBox 1"/>
          <p:cNvSpPr txBox="1"/>
          <p:nvPr/>
        </p:nvSpPr>
        <p:spPr>
          <a:xfrm rot="0">
            <a:off x="4648200" y="6667500"/>
            <a:ext cx="2298700" cy="3683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1200"/>
              </a:lnSpc>
              <a:tabLst>
                <a:tab pos="825500" algn="l"/>
              </a:tabLst>
            </a:pPr>
            <a:r>
              <a:rPr lang="en-US" altLang="zh-CN" sz="1392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Liaoning</a:t>
            </a:r>
            <a:r>
              <a:rPr lang="en-US" altLang="zh-CN" sz="139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392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Cancer</a:t>
            </a:r>
            <a:r>
              <a:rPr lang="en-US" altLang="zh-CN" sz="139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392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Institute</a:t>
            </a:r>
            <a:r>
              <a:rPr lang="en-US" altLang="zh-CN" sz="139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392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and</a:t>
            </a:r>
          </a:p>
          <a:p>
            <a:pPr>
              <a:lnSpc>
                <a:spcPts val="1600"/>
              </a:lnSpc>
              <a:tabLst>
                <a:tab pos="825500" algn="l"/>
              </a:tabLst>
            </a:pPr>
            <a:r>
              <a:rPr lang="en-US" altLang="zh-CN" dirty="0" smtClean="0"/>
              <a:t>	</a:t>
            </a:r>
            <a:r>
              <a:rPr lang="en-US" altLang="zh-CN" sz="1392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Hospital</a:t>
            </a:r>
          </a:p>
        </p:txBody>
      </p:sp>
      <p:sp>
        <p:nvSpPr>
          <p:cNvPr id="2" name="TextBox 1"/>
          <p:cNvSpPr txBox="1"/>
          <p:nvPr/>
        </p:nvSpPr>
        <p:spPr>
          <a:xfrm rot="0">
            <a:off x="9398000" y="6756400"/>
            <a:ext cx="190500" cy="1524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1200"/>
              </a:lnSpc>
              <a:tabLst>
							</a:tabLst>
            </a:pPr>
            <a:r>
              <a:rPr lang="en-US" altLang="zh-CN" sz="1392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45</a:t>
            </a:r>
          </a:p>
        </p:txBody>
      </p:sp>
      <p:sp>
        <p:nvSpPr>
          <p:cNvPr id="2" name="TextBox 1"/>
          <p:cNvSpPr txBox="1"/>
          <p:nvPr/>
        </p:nvSpPr>
        <p:spPr>
          <a:xfrm rot="0">
            <a:off x="1549400" y="1206500"/>
            <a:ext cx="127000" cy="1905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1500"/>
              </a:lnSpc>
              <a:tabLst>
							</a:tabLst>
            </a:pPr>
            <a:r>
              <a:rPr lang="en-US" altLang="zh-CN" sz="1392" dirty="0" smtClean="0">
                <a:solidFill>
                  <a:srgbClr val="800000"/>
                </a:solidFill>
                <a:latin typeface="Wingdings" pitchFamily="18" charset="0"/>
                <a:cs typeface="Wingdings" pitchFamily="18" charset="0"/>
              </a:rPr>
              <a:t>n</a:t>
            </a:r>
          </a:p>
        </p:txBody>
      </p:sp>
      <p:sp>
        <p:nvSpPr>
          <p:cNvPr id="2" name="TextBox 1"/>
          <p:cNvSpPr txBox="1"/>
          <p:nvPr/>
        </p:nvSpPr>
        <p:spPr>
          <a:xfrm rot="0">
            <a:off x="1828800" y="1104900"/>
            <a:ext cx="5651500" cy="7620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2700"/>
              </a:lnSpc>
              <a:tabLst>
                <a:tab pos="63500" algn="l"/>
              </a:tabLst>
            </a:pPr>
            <a:r>
              <a:rPr lang="en-US" altLang="zh-CN" dirty="0" smtClean="0"/>
              <a:t>	</a:t>
            </a:r>
            <a:r>
              <a:rPr lang="en-US" altLang="zh-CN" sz="2400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Ⅲ</a:t>
            </a:r>
            <a:r>
              <a:rPr lang="en-US" altLang="zh-CN" sz="2400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期</a:t>
            </a:r>
            <a:r>
              <a:rPr lang="en-US" altLang="zh-CN" sz="2400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：癌肿</a:t>
            </a:r>
            <a:r>
              <a:rPr lang="en-US" altLang="zh-CN" sz="2400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累</a:t>
            </a:r>
            <a:r>
              <a:rPr lang="en-US" altLang="zh-CN" sz="2400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及</a:t>
            </a:r>
            <a:r>
              <a:rPr lang="en-US" altLang="zh-CN" sz="2400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阴</a:t>
            </a:r>
            <a:r>
              <a:rPr lang="en-US" altLang="zh-CN" sz="2400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道</a:t>
            </a:r>
            <a:r>
              <a:rPr lang="en-US" altLang="zh-CN" sz="2400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下</a:t>
            </a:r>
            <a:r>
              <a:rPr lang="en-US" altLang="zh-CN" sz="2400" dirty="0" smtClean="0">
                <a:solidFill>
                  <a:srgbClr val="ffffff"/>
                </a:solidFill>
                <a:latin typeface="Arial Narrow" pitchFamily="18" charset="0"/>
                <a:cs typeface="Arial Narrow" pitchFamily="18" charset="0"/>
              </a:rPr>
              <a:t>1/3</a:t>
            </a:r>
            <a:r>
              <a:rPr lang="en-US" altLang="zh-CN" sz="2400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和</a:t>
            </a:r>
            <a:r>
              <a:rPr lang="en-US" altLang="zh-CN" sz="2400" dirty="0" smtClean="0">
                <a:solidFill>
                  <a:srgbClr val="ffffff"/>
                </a:solidFill>
                <a:latin typeface="Arial Narrow" pitchFamily="18" charset="0"/>
                <a:cs typeface="Arial Narrow" pitchFamily="18" charset="0"/>
              </a:rPr>
              <a:t>/</a:t>
            </a:r>
            <a:r>
              <a:rPr lang="en-US" altLang="zh-CN" sz="2400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或</a:t>
            </a:r>
            <a:r>
              <a:rPr lang="en-US" altLang="zh-CN" sz="2400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达到</a:t>
            </a:r>
            <a:r>
              <a:rPr lang="en-US" altLang="zh-CN" sz="2400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骨</a:t>
            </a:r>
            <a:r>
              <a:rPr lang="en-US" altLang="zh-CN" sz="2400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盆壁</a:t>
            </a:r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2300"/>
              </a:lnSpc>
              <a:tabLst>
                <a:tab pos="63500" algn="l"/>
              </a:tabLst>
            </a:pPr>
            <a:r>
              <a:rPr lang="en-US" altLang="zh-CN" sz="1992" dirty="0" smtClean="0">
                <a:solidFill>
                  <a:srgbClr val="66ff33"/>
                </a:solidFill>
                <a:latin typeface="Arial Narrow" pitchFamily="18" charset="0"/>
                <a:cs typeface="Arial Narrow" pitchFamily="18" charset="0"/>
              </a:rPr>
              <a:t>Stage</a:t>
            </a:r>
            <a:r>
              <a:rPr lang="en-US" altLang="zh-CN" sz="199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992" dirty="0" smtClean="0">
                <a:solidFill>
                  <a:srgbClr val="66ff33"/>
                </a:solidFill>
                <a:latin typeface="Arial Narrow" pitchFamily="18" charset="0"/>
                <a:cs typeface="Arial Narrow" pitchFamily="18" charset="0"/>
              </a:rPr>
              <a:t>III</a:t>
            </a:r>
            <a:r>
              <a:rPr lang="en-US" altLang="zh-CN" sz="199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992" dirty="0" smtClean="0">
                <a:solidFill>
                  <a:srgbClr val="66ff33"/>
                </a:solidFill>
                <a:latin typeface="Arial Narrow" pitchFamily="18" charset="0"/>
                <a:cs typeface="Arial Narrow" pitchFamily="18" charset="0"/>
              </a:rPr>
              <a:t>-</a:t>
            </a:r>
            <a:r>
              <a:rPr lang="en-US" altLang="zh-CN" sz="199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992" dirty="0" smtClean="0">
                <a:solidFill>
                  <a:srgbClr val="66ff33"/>
                </a:solidFill>
                <a:latin typeface="Arial Narrow" pitchFamily="18" charset="0"/>
                <a:cs typeface="Arial Narrow" pitchFamily="18" charset="0"/>
              </a:rPr>
              <a:t>extends</a:t>
            </a:r>
            <a:r>
              <a:rPr lang="en-US" altLang="zh-CN" sz="199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992" dirty="0" smtClean="0">
                <a:solidFill>
                  <a:srgbClr val="66ff33"/>
                </a:solidFill>
                <a:latin typeface="Arial Narrow" pitchFamily="18" charset="0"/>
                <a:cs typeface="Arial Narrow" pitchFamily="18" charset="0"/>
              </a:rPr>
              <a:t>to</a:t>
            </a:r>
            <a:r>
              <a:rPr lang="en-US" altLang="zh-CN" sz="199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992" dirty="0" smtClean="0">
                <a:solidFill>
                  <a:srgbClr val="66ff33"/>
                </a:solidFill>
                <a:latin typeface="Arial Narrow" pitchFamily="18" charset="0"/>
                <a:cs typeface="Arial Narrow" pitchFamily="18" charset="0"/>
              </a:rPr>
              <a:t>pelvic</a:t>
            </a:r>
            <a:r>
              <a:rPr lang="en-US" altLang="zh-CN" sz="199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992" dirty="0" smtClean="0">
                <a:solidFill>
                  <a:srgbClr val="66ff33"/>
                </a:solidFill>
                <a:latin typeface="Arial Narrow" pitchFamily="18" charset="0"/>
                <a:cs typeface="Arial Narrow" pitchFamily="18" charset="0"/>
              </a:rPr>
              <a:t>wall</a:t>
            </a:r>
            <a:r>
              <a:rPr lang="en-US" altLang="zh-CN" sz="199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992" dirty="0" smtClean="0">
                <a:solidFill>
                  <a:srgbClr val="66ff33"/>
                </a:solidFill>
                <a:latin typeface="Arial Narrow" pitchFamily="18" charset="0"/>
                <a:cs typeface="Arial Narrow" pitchFamily="18" charset="0"/>
              </a:rPr>
              <a:t>or</a:t>
            </a:r>
            <a:r>
              <a:rPr lang="en-US" altLang="zh-CN" sz="199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992" dirty="0" smtClean="0">
                <a:solidFill>
                  <a:srgbClr val="66ff33"/>
                </a:solidFill>
                <a:latin typeface="Arial Narrow" pitchFamily="18" charset="0"/>
                <a:cs typeface="Arial Narrow" pitchFamily="18" charset="0"/>
              </a:rPr>
              <a:t>lower</a:t>
            </a:r>
            <a:r>
              <a:rPr lang="en-US" altLang="zh-CN" sz="199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992" dirty="0" smtClean="0">
                <a:solidFill>
                  <a:srgbClr val="66ff33"/>
                </a:solidFill>
                <a:latin typeface="Arial Narrow" pitchFamily="18" charset="0"/>
                <a:cs typeface="Arial Narrow" pitchFamily="18" charset="0"/>
              </a:rPr>
              <a:t>third</a:t>
            </a:r>
            <a:r>
              <a:rPr lang="en-US" altLang="zh-CN" sz="199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992" dirty="0" smtClean="0">
                <a:solidFill>
                  <a:srgbClr val="66ff33"/>
                </a:solidFill>
                <a:latin typeface="Arial Narrow" pitchFamily="18" charset="0"/>
                <a:cs typeface="Arial Narrow" pitchFamily="18" charset="0"/>
              </a:rPr>
              <a:t>of</a:t>
            </a:r>
            <a:r>
              <a:rPr lang="en-US" altLang="zh-CN" sz="199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992" dirty="0" smtClean="0">
                <a:solidFill>
                  <a:srgbClr val="66ff33"/>
                </a:solidFill>
                <a:latin typeface="Arial Narrow" pitchFamily="18" charset="0"/>
                <a:cs typeface="Arial Narrow" pitchFamily="18" charset="0"/>
              </a:rPr>
              <a:t>the</a:t>
            </a:r>
            <a:r>
              <a:rPr lang="en-US" altLang="zh-CN" sz="199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992" dirty="0" smtClean="0">
                <a:solidFill>
                  <a:srgbClr val="66ff33"/>
                </a:solidFill>
                <a:latin typeface="Arial Narrow" pitchFamily="18" charset="0"/>
                <a:cs typeface="Arial Narrow" pitchFamily="18" charset="0"/>
              </a:rPr>
              <a:t>vagina</a:t>
            </a:r>
          </a:p>
        </p:txBody>
      </p:sp>
      <p:sp>
        <p:nvSpPr>
          <p:cNvPr id="2" name="TextBox 1"/>
          <p:cNvSpPr txBox="1"/>
          <p:nvPr/>
        </p:nvSpPr>
        <p:spPr>
          <a:xfrm rot="0">
            <a:off x="2006600" y="2070100"/>
            <a:ext cx="152400" cy="10160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1600"/>
              </a:lnSpc>
              <a:tabLst>
							</a:tabLst>
            </a:pPr>
            <a:r>
              <a:rPr lang="en-US" altLang="zh-CN" sz="1511" dirty="0" smtClean="0">
                <a:solidFill>
                  <a:srgbClr val="ffff00"/>
                </a:solidFill>
                <a:latin typeface="Wingdings" pitchFamily="18" charset="0"/>
                <a:cs typeface="Wingdings" pitchFamily="18" charset="0"/>
              </a:rPr>
              <a:t>Ø</a:t>
            </a:r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2300"/>
              </a:lnSpc>
              <a:tabLst>
							</a:tabLst>
            </a:pPr>
            <a:r>
              <a:rPr lang="en-US" altLang="zh-CN" sz="1511" dirty="0" smtClean="0">
                <a:solidFill>
                  <a:srgbClr val="ffff00"/>
                </a:solidFill>
                <a:latin typeface="Wingdings" pitchFamily="18" charset="0"/>
                <a:cs typeface="Wingdings" pitchFamily="18" charset="0"/>
              </a:rPr>
              <a:t>Ø</a:t>
            </a:r>
          </a:p>
        </p:txBody>
      </p:sp>
      <p:sp>
        <p:nvSpPr>
          <p:cNvPr id="2" name="TextBox 1"/>
          <p:cNvSpPr txBox="1"/>
          <p:nvPr/>
        </p:nvSpPr>
        <p:spPr>
          <a:xfrm rot="0">
            <a:off x="2235200" y="1993900"/>
            <a:ext cx="6096000" cy="17653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2600"/>
              </a:lnSpc>
              <a:tabLst>
                <a:tab pos="38100" algn="l"/>
                <a:tab pos="50800" algn="l"/>
              </a:tabLst>
            </a:pPr>
            <a:r>
              <a:rPr lang="en-US" altLang="zh-CN" dirty="0" smtClean="0"/>
              <a:t>		</a:t>
            </a:r>
            <a:r>
              <a:rPr lang="en-US" altLang="zh-CN" sz="2304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Ⅲ</a:t>
            </a:r>
            <a:r>
              <a:rPr lang="en-US" altLang="zh-CN" sz="2304" dirty="0" smtClean="0">
                <a:solidFill>
                  <a:srgbClr val="ffffff"/>
                </a:solidFill>
                <a:latin typeface="Arial Narrow" pitchFamily="18" charset="0"/>
                <a:cs typeface="Arial Narrow" pitchFamily="18" charset="0"/>
              </a:rPr>
              <a:t>a</a:t>
            </a:r>
            <a:r>
              <a:rPr lang="en-US" altLang="zh-CN" sz="2304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期</a:t>
            </a:r>
            <a:r>
              <a:rPr lang="en-US" altLang="zh-CN" sz="2304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：癌肿</a:t>
            </a:r>
            <a:r>
              <a:rPr lang="en-US" altLang="zh-CN" sz="2304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累</a:t>
            </a:r>
            <a:r>
              <a:rPr lang="en-US" altLang="zh-CN" sz="2304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及</a:t>
            </a:r>
            <a:r>
              <a:rPr lang="en-US" altLang="zh-CN" sz="2304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阴</a:t>
            </a:r>
            <a:r>
              <a:rPr lang="en-US" altLang="zh-CN" sz="2304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道</a:t>
            </a:r>
            <a:r>
              <a:rPr lang="en-US" altLang="zh-CN" sz="2304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下</a:t>
            </a:r>
            <a:r>
              <a:rPr lang="en-US" altLang="zh-CN" sz="2304" dirty="0" smtClean="0">
                <a:solidFill>
                  <a:srgbClr val="ffffff"/>
                </a:solidFill>
                <a:latin typeface="Arial Narrow" pitchFamily="18" charset="0"/>
                <a:cs typeface="Arial Narrow" pitchFamily="18" charset="0"/>
              </a:rPr>
              <a:t>1/3</a:t>
            </a:r>
          </a:p>
          <a:p>
            <a:pPr>
              <a:lnSpc>
                <a:spcPts val="3100"/>
              </a:lnSpc>
              <a:tabLst>
                <a:tab pos="38100" algn="l"/>
                <a:tab pos="50800" algn="l"/>
              </a:tabLst>
            </a:pPr>
            <a:r>
              <a:rPr lang="en-US" altLang="zh-CN" dirty="0" smtClean="0"/>
              <a:t>	</a:t>
            </a:r>
            <a:r>
              <a:rPr lang="en-US" altLang="zh-CN" sz="1992" dirty="0" smtClean="0">
                <a:solidFill>
                  <a:srgbClr val="66ff33"/>
                </a:solidFill>
                <a:latin typeface="Times New Roman" pitchFamily="18" charset="0"/>
                <a:cs typeface="Times New Roman" pitchFamily="18" charset="0"/>
              </a:rPr>
              <a:t>Ⅲ</a:t>
            </a:r>
            <a:r>
              <a:rPr lang="en-US" altLang="zh-CN" sz="1992" dirty="0" smtClean="0">
                <a:solidFill>
                  <a:srgbClr val="66ff33"/>
                </a:solidFill>
                <a:latin typeface="Arial Narrow" pitchFamily="18" charset="0"/>
                <a:cs typeface="Arial Narrow" pitchFamily="18" charset="0"/>
              </a:rPr>
              <a:t>a</a:t>
            </a:r>
            <a:r>
              <a:rPr lang="en-US" altLang="zh-CN" sz="199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992" dirty="0" smtClean="0">
                <a:solidFill>
                  <a:srgbClr val="66ff33"/>
                </a:solidFill>
                <a:latin typeface="Arial Narrow" pitchFamily="18" charset="0"/>
                <a:cs typeface="Arial Narrow" pitchFamily="18" charset="0"/>
              </a:rPr>
              <a:t>-</a:t>
            </a:r>
            <a:r>
              <a:rPr lang="en-US" altLang="zh-CN" sz="199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992" dirty="0" smtClean="0">
                <a:solidFill>
                  <a:srgbClr val="66ff33"/>
                </a:solidFill>
                <a:latin typeface="Arial Narrow" pitchFamily="18" charset="0"/>
                <a:cs typeface="Arial Narrow" pitchFamily="18" charset="0"/>
              </a:rPr>
              <a:t>involves</a:t>
            </a:r>
            <a:r>
              <a:rPr lang="en-US" altLang="zh-CN" sz="199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992" dirty="0" smtClean="0">
                <a:solidFill>
                  <a:srgbClr val="66ff33"/>
                </a:solidFill>
                <a:latin typeface="Arial Narrow" pitchFamily="18" charset="0"/>
                <a:cs typeface="Arial Narrow" pitchFamily="18" charset="0"/>
              </a:rPr>
              <a:t>lower</a:t>
            </a:r>
            <a:r>
              <a:rPr lang="en-US" altLang="zh-CN" sz="199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992" dirty="0" smtClean="0">
                <a:solidFill>
                  <a:srgbClr val="66ff33"/>
                </a:solidFill>
                <a:latin typeface="Arial Narrow" pitchFamily="18" charset="0"/>
                <a:cs typeface="Arial Narrow" pitchFamily="18" charset="0"/>
              </a:rPr>
              <a:t>1/3</a:t>
            </a:r>
            <a:r>
              <a:rPr lang="en-US" altLang="zh-CN" sz="199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992" dirty="0" smtClean="0">
                <a:solidFill>
                  <a:srgbClr val="66ff33"/>
                </a:solidFill>
                <a:latin typeface="Arial Narrow" pitchFamily="18" charset="0"/>
                <a:cs typeface="Arial Narrow" pitchFamily="18" charset="0"/>
              </a:rPr>
              <a:t>of</a:t>
            </a:r>
            <a:r>
              <a:rPr lang="en-US" altLang="zh-CN" sz="199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992" dirty="0" smtClean="0">
                <a:solidFill>
                  <a:srgbClr val="66ff33"/>
                </a:solidFill>
                <a:latin typeface="Arial Narrow" pitchFamily="18" charset="0"/>
                <a:cs typeface="Arial Narrow" pitchFamily="18" charset="0"/>
              </a:rPr>
              <a:t>vagina</a:t>
            </a:r>
          </a:p>
          <a:p>
            <a:pPr>
              <a:lnSpc>
                <a:spcPts val="3200"/>
              </a:lnSpc>
              <a:tabLst>
                <a:tab pos="38100" algn="l"/>
                <a:tab pos="50800" algn="l"/>
              </a:tabLst>
            </a:pPr>
            <a:r>
              <a:rPr lang="en-US" altLang="zh-CN" dirty="0" smtClean="0"/>
              <a:t>		</a:t>
            </a:r>
            <a:r>
              <a:rPr lang="en-US" altLang="zh-CN" sz="2304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Ⅲ</a:t>
            </a:r>
            <a:r>
              <a:rPr lang="en-US" altLang="zh-CN" sz="2304" dirty="0" smtClean="0">
                <a:solidFill>
                  <a:srgbClr val="ffffff"/>
                </a:solidFill>
                <a:latin typeface="Arial Narrow" pitchFamily="18" charset="0"/>
                <a:cs typeface="Arial Narrow" pitchFamily="18" charset="0"/>
              </a:rPr>
              <a:t>b</a:t>
            </a:r>
            <a:r>
              <a:rPr lang="en-US" altLang="zh-CN" sz="2304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期</a:t>
            </a:r>
            <a:r>
              <a:rPr lang="en-US" altLang="zh-CN" sz="2304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：</a:t>
            </a:r>
            <a:r>
              <a:rPr lang="en-US" altLang="zh-CN" sz="2304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骨</a:t>
            </a:r>
            <a:r>
              <a:rPr lang="en-US" altLang="zh-CN" sz="2304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盆壁</a:t>
            </a:r>
            <a:r>
              <a:rPr lang="en-US" altLang="zh-CN" sz="2304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累</a:t>
            </a:r>
            <a:r>
              <a:rPr lang="en-US" altLang="zh-CN" sz="2304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和</a:t>
            </a:r>
            <a:r>
              <a:rPr lang="en-US" altLang="zh-CN" sz="2304" dirty="0" smtClean="0">
                <a:solidFill>
                  <a:srgbClr val="ffffff"/>
                </a:solidFill>
                <a:latin typeface="Arial Narrow" pitchFamily="18" charset="0"/>
                <a:cs typeface="Arial Narrow" pitchFamily="18" charset="0"/>
              </a:rPr>
              <a:t>/</a:t>
            </a:r>
            <a:r>
              <a:rPr lang="en-US" altLang="zh-CN" sz="2304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或</a:t>
            </a:r>
            <a:r>
              <a:rPr lang="en-US" altLang="zh-CN" sz="2304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肾盂</a:t>
            </a:r>
            <a:r>
              <a:rPr lang="en-US" altLang="zh-CN" sz="2304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积</a:t>
            </a:r>
            <a:r>
              <a:rPr lang="en-US" altLang="zh-CN" sz="2304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水</a:t>
            </a:r>
            <a:r>
              <a:rPr lang="en-US" altLang="zh-CN" sz="2304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或</a:t>
            </a:r>
            <a:r>
              <a:rPr lang="en-US" altLang="zh-CN" sz="2304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无</a:t>
            </a:r>
            <a:r>
              <a:rPr lang="en-US" altLang="zh-CN" sz="2304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功</a:t>
            </a:r>
            <a:r>
              <a:rPr lang="en-US" altLang="zh-CN" sz="2304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能</a:t>
            </a:r>
            <a:r>
              <a:rPr lang="en-US" altLang="zh-CN" sz="2304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肾</a:t>
            </a:r>
          </a:p>
          <a:p>
            <a:pPr>
              <a:lnSpc>
                <a:spcPts val="2700"/>
              </a:lnSpc>
              <a:tabLst>
                <a:tab pos="38100" algn="l"/>
                <a:tab pos="50800" algn="l"/>
              </a:tabLst>
            </a:pPr>
            <a:r>
              <a:rPr lang="en-US" altLang="zh-CN" sz="1992" dirty="0" smtClean="0">
                <a:solidFill>
                  <a:srgbClr val="66ff33"/>
                </a:solidFill>
                <a:latin typeface="Times New Roman" pitchFamily="18" charset="0"/>
                <a:cs typeface="Times New Roman" pitchFamily="18" charset="0"/>
              </a:rPr>
              <a:t>Ⅲ</a:t>
            </a:r>
            <a:r>
              <a:rPr lang="en-US" altLang="zh-CN" sz="1992" dirty="0" smtClean="0">
                <a:solidFill>
                  <a:srgbClr val="66ff33"/>
                </a:solidFill>
                <a:latin typeface="Arial Narrow" pitchFamily="18" charset="0"/>
                <a:cs typeface="Arial Narrow" pitchFamily="18" charset="0"/>
              </a:rPr>
              <a:t>B</a:t>
            </a:r>
            <a:r>
              <a:rPr lang="en-US" altLang="zh-CN" sz="199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992" dirty="0" smtClean="0">
                <a:solidFill>
                  <a:srgbClr val="66ff33"/>
                </a:solidFill>
                <a:latin typeface="Arial Narrow" pitchFamily="18" charset="0"/>
                <a:cs typeface="Arial Narrow" pitchFamily="18" charset="0"/>
              </a:rPr>
              <a:t>-</a:t>
            </a:r>
            <a:r>
              <a:rPr lang="en-US" altLang="zh-CN" sz="199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992" dirty="0" smtClean="0">
                <a:solidFill>
                  <a:srgbClr val="66ff33"/>
                </a:solidFill>
                <a:latin typeface="Arial Narrow" pitchFamily="18" charset="0"/>
                <a:cs typeface="Arial Narrow" pitchFamily="18" charset="0"/>
              </a:rPr>
              <a:t>extends</a:t>
            </a:r>
            <a:r>
              <a:rPr lang="en-US" altLang="zh-CN" sz="199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992" dirty="0" smtClean="0">
                <a:solidFill>
                  <a:srgbClr val="66ff33"/>
                </a:solidFill>
                <a:latin typeface="Arial Narrow" pitchFamily="18" charset="0"/>
                <a:cs typeface="Arial Narrow" pitchFamily="18" charset="0"/>
              </a:rPr>
              <a:t>to</a:t>
            </a:r>
            <a:r>
              <a:rPr lang="en-US" altLang="zh-CN" sz="199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992" dirty="0" smtClean="0">
                <a:solidFill>
                  <a:srgbClr val="66ff33"/>
                </a:solidFill>
                <a:latin typeface="Arial Narrow" pitchFamily="18" charset="0"/>
                <a:cs typeface="Arial Narrow" pitchFamily="18" charset="0"/>
              </a:rPr>
              <a:t>pelvic</a:t>
            </a:r>
            <a:r>
              <a:rPr lang="en-US" altLang="zh-CN" sz="199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992" dirty="0" smtClean="0">
                <a:solidFill>
                  <a:srgbClr val="66ff33"/>
                </a:solidFill>
                <a:latin typeface="Arial Narrow" pitchFamily="18" charset="0"/>
                <a:cs typeface="Arial Narrow" pitchFamily="18" charset="0"/>
              </a:rPr>
              <a:t>wall</a:t>
            </a:r>
            <a:r>
              <a:rPr lang="en-US" altLang="zh-CN" sz="199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992" dirty="0" smtClean="0">
                <a:solidFill>
                  <a:srgbClr val="66ff33"/>
                </a:solidFill>
                <a:latin typeface="Arial Narrow" pitchFamily="18" charset="0"/>
                <a:cs typeface="Arial Narrow" pitchFamily="18" charset="0"/>
              </a:rPr>
              <a:t>and/or</a:t>
            </a:r>
            <a:r>
              <a:rPr lang="en-US" altLang="zh-CN" sz="199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992" dirty="0" smtClean="0">
                <a:solidFill>
                  <a:srgbClr val="66ff33"/>
                </a:solidFill>
                <a:latin typeface="Arial Narrow" pitchFamily="18" charset="0"/>
                <a:cs typeface="Arial Narrow" pitchFamily="18" charset="0"/>
              </a:rPr>
              <a:t>causes</a:t>
            </a:r>
            <a:r>
              <a:rPr lang="en-US" altLang="zh-CN" sz="199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992" dirty="0" smtClean="0">
                <a:solidFill>
                  <a:srgbClr val="66ff33"/>
                </a:solidFill>
                <a:latin typeface="Arial Narrow" pitchFamily="18" charset="0"/>
                <a:cs typeface="Arial Narrow" pitchFamily="18" charset="0"/>
              </a:rPr>
              <a:t>hydronephrosis</a:t>
            </a:r>
            <a:r>
              <a:rPr lang="en-US" altLang="zh-CN" sz="199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992" dirty="0" smtClean="0">
                <a:solidFill>
                  <a:srgbClr val="66ff33"/>
                </a:solidFill>
                <a:latin typeface="Arial Narrow" pitchFamily="18" charset="0"/>
                <a:cs typeface="Arial Narrow" pitchFamily="18" charset="0"/>
              </a:rPr>
              <a:t>or</a:t>
            </a:r>
            <a:r>
              <a:rPr lang="en-US" altLang="zh-CN" sz="199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992" dirty="0" smtClean="0">
                <a:solidFill>
                  <a:srgbClr val="66ff33"/>
                </a:solidFill>
                <a:latin typeface="Arial Narrow" pitchFamily="18" charset="0"/>
                <a:cs typeface="Arial Narrow" pitchFamily="18" charset="0"/>
              </a:rPr>
              <a:t>non-</a:t>
            </a:r>
          </a:p>
          <a:p>
            <a:pPr>
              <a:lnSpc>
                <a:spcPts val="2200"/>
              </a:lnSpc>
              <a:tabLst>
                <a:tab pos="38100" algn="l"/>
                <a:tab pos="50800" algn="l"/>
              </a:tabLst>
            </a:pPr>
            <a:r>
              <a:rPr lang="en-US" altLang="zh-CN" dirty="0" smtClean="0"/>
              <a:t>		</a:t>
            </a:r>
            <a:r>
              <a:rPr lang="en-US" altLang="zh-CN" sz="1992" dirty="0" smtClean="0">
                <a:solidFill>
                  <a:srgbClr val="66ff33"/>
                </a:solidFill>
                <a:latin typeface="Arial Narrow" pitchFamily="18" charset="0"/>
                <a:cs typeface="Arial Narrow" pitchFamily="18" charset="0"/>
              </a:rPr>
              <a:t>functioning</a:t>
            </a:r>
            <a:r>
              <a:rPr lang="en-US" altLang="zh-CN" sz="199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992" dirty="0" smtClean="0">
                <a:solidFill>
                  <a:srgbClr val="66ff33"/>
                </a:solidFill>
                <a:latin typeface="Arial Narrow" pitchFamily="18" charset="0"/>
                <a:cs typeface="Arial Narrow" pitchFamily="18" charset="0"/>
              </a:rPr>
              <a:t>kidney</a:t>
            </a:r>
          </a:p>
        </p:txBody>
      </p:sp>
      <p:sp>
        <p:nvSpPr>
          <p:cNvPr id="2" name="TextBox 1"/>
          <p:cNvSpPr txBox="1"/>
          <p:nvPr/>
        </p:nvSpPr>
        <p:spPr>
          <a:xfrm rot="0">
            <a:off x="1549400" y="3937000"/>
            <a:ext cx="127000" cy="1905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1500"/>
              </a:lnSpc>
              <a:tabLst>
							</a:tabLst>
            </a:pPr>
            <a:r>
              <a:rPr lang="en-US" altLang="zh-CN" sz="1392" dirty="0" smtClean="0">
                <a:solidFill>
                  <a:srgbClr val="800000"/>
                </a:solidFill>
                <a:latin typeface="Wingdings" pitchFamily="18" charset="0"/>
                <a:cs typeface="Wingdings" pitchFamily="18" charset="0"/>
              </a:rPr>
              <a:t>n</a:t>
            </a:r>
          </a:p>
        </p:txBody>
      </p:sp>
      <p:sp>
        <p:nvSpPr>
          <p:cNvPr id="2" name="TextBox 1"/>
          <p:cNvSpPr txBox="1"/>
          <p:nvPr/>
        </p:nvSpPr>
        <p:spPr>
          <a:xfrm rot="0">
            <a:off x="1892300" y="3848100"/>
            <a:ext cx="7162800" cy="6477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2400"/>
              </a:lnSpc>
              <a:tabLst>
							</a:tabLst>
            </a:pPr>
            <a:r>
              <a:rPr lang="en-US" altLang="zh-CN" sz="2400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Ⅳ</a:t>
            </a:r>
            <a:r>
              <a:rPr lang="en-US" altLang="zh-CN" sz="2400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期</a:t>
            </a:r>
            <a:r>
              <a:rPr lang="en-US" altLang="zh-CN" sz="2400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：癌肿</a:t>
            </a:r>
            <a:r>
              <a:rPr lang="en-US" altLang="zh-CN" sz="2400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累</a:t>
            </a:r>
            <a:r>
              <a:rPr lang="en-US" altLang="zh-CN" sz="2400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及</a:t>
            </a:r>
            <a:r>
              <a:rPr lang="en-US" altLang="zh-CN" sz="2400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真骨</a:t>
            </a:r>
            <a:r>
              <a:rPr lang="en-US" altLang="zh-CN" sz="2400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盆以</a:t>
            </a:r>
            <a:r>
              <a:rPr lang="en-US" altLang="zh-CN" sz="2400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外</a:t>
            </a:r>
            <a:r>
              <a:rPr lang="en-US" altLang="zh-CN" sz="2400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部</a:t>
            </a:r>
            <a:r>
              <a:rPr lang="en-US" altLang="zh-CN" sz="2400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分</a:t>
            </a:r>
            <a:r>
              <a:rPr lang="en-US" altLang="zh-CN" sz="2400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或</a:t>
            </a:r>
            <a:r>
              <a:rPr lang="en-US" altLang="zh-CN" sz="2400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累</a:t>
            </a:r>
            <a:r>
              <a:rPr lang="en-US" altLang="zh-CN" sz="2400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及</a:t>
            </a:r>
            <a:r>
              <a:rPr lang="en-US" altLang="zh-CN" sz="2400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膀胱或</a:t>
            </a:r>
            <a:r>
              <a:rPr lang="en-US" altLang="zh-CN" sz="2400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直</a:t>
            </a:r>
            <a:r>
              <a:rPr lang="en-US" altLang="zh-CN" sz="2400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肠</a:t>
            </a:r>
          </a:p>
          <a:p>
            <a:pPr>
              <a:lnSpc>
                <a:spcPts val="2700"/>
              </a:lnSpc>
              <a:tabLst>
							</a:tabLst>
            </a:pPr>
            <a:r>
              <a:rPr lang="en-US" altLang="zh-CN" sz="2400" dirty="0" smtClean="0">
                <a:solidFill>
                  <a:srgbClr val="ffffff"/>
                </a:solidFill>
                <a:latin typeface="Arial Narrow" pitchFamily="18" charset="0"/>
                <a:cs typeface="Arial Narrow" pitchFamily="18" charset="0"/>
              </a:rPr>
              <a:t>(</a:t>
            </a:r>
            <a:r>
              <a:rPr lang="en-US" altLang="zh-CN" sz="2400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Ⅳ</a:t>
            </a:r>
            <a:r>
              <a:rPr lang="en-US" altLang="zh-CN" sz="2400" dirty="0" smtClean="0">
                <a:solidFill>
                  <a:srgbClr val="ffffff"/>
                </a:solidFill>
                <a:latin typeface="Arial Narrow" pitchFamily="18" charset="0"/>
                <a:cs typeface="Arial Narrow" pitchFamily="18" charset="0"/>
              </a:rPr>
              <a:t>a)</a:t>
            </a:r>
            <a:r>
              <a:rPr lang="en-US" altLang="zh-CN" sz="2400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，</a:t>
            </a:r>
            <a:r>
              <a:rPr lang="en-US" altLang="zh-CN" sz="2400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到达</a:t>
            </a:r>
            <a:r>
              <a:rPr lang="en-US" altLang="zh-CN" sz="2400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远处器官</a:t>
            </a:r>
            <a:r>
              <a:rPr lang="en-US" altLang="zh-CN" sz="2400" dirty="0" smtClean="0">
                <a:solidFill>
                  <a:srgbClr val="ffffff"/>
                </a:solidFill>
                <a:latin typeface="Arial Narrow" pitchFamily="18" charset="0"/>
                <a:cs typeface="Arial Narrow" pitchFamily="18" charset="0"/>
              </a:rPr>
              <a:t>(</a:t>
            </a:r>
            <a:r>
              <a:rPr lang="en-US" altLang="zh-CN" sz="2400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Ⅳ</a:t>
            </a:r>
            <a:r>
              <a:rPr lang="en-US" altLang="zh-CN" sz="2400" dirty="0" smtClean="0">
                <a:solidFill>
                  <a:srgbClr val="ffffff"/>
                </a:solidFill>
                <a:latin typeface="Arial Narrow" pitchFamily="18" charset="0"/>
                <a:cs typeface="Arial Narrow" pitchFamily="18" charset="0"/>
              </a:rPr>
              <a:t>b)</a:t>
            </a:r>
          </a:p>
        </p:txBody>
      </p:sp>
      <p:sp>
        <p:nvSpPr>
          <p:cNvPr id="2" name="TextBox 1"/>
          <p:cNvSpPr txBox="1"/>
          <p:nvPr/>
        </p:nvSpPr>
        <p:spPr>
          <a:xfrm rot="0">
            <a:off x="2006600" y="4660900"/>
            <a:ext cx="127000" cy="8763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1400"/>
              </a:lnSpc>
              <a:tabLst>
							</a:tabLst>
            </a:pPr>
            <a:r>
              <a:rPr lang="en-US" altLang="zh-CN" sz="1296" dirty="0" smtClean="0">
                <a:solidFill>
                  <a:srgbClr val="ffff00"/>
                </a:solidFill>
                <a:latin typeface="Wingdings" pitchFamily="18" charset="0"/>
                <a:cs typeface="Wingdings" pitchFamily="18" charset="0"/>
              </a:rPr>
              <a:t>Ø</a:t>
            </a:r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400"/>
              </a:lnSpc>
              <a:tabLst>
							</a:tabLst>
            </a:pPr>
            <a:r>
              <a:rPr lang="en-US" altLang="zh-CN" sz="1296" dirty="0" smtClean="0">
                <a:solidFill>
                  <a:srgbClr val="ffff00"/>
                </a:solidFill>
                <a:latin typeface="Wingdings" pitchFamily="18" charset="0"/>
                <a:cs typeface="Wingdings" pitchFamily="18" charset="0"/>
              </a:rPr>
              <a:t>Ø</a:t>
            </a:r>
          </a:p>
        </p:txBody>
      </p:sp>
      <p:sp>
        <p:nvSpPr>
          <p:cNvPr id="2" name="TextBox 1"/>
          <p:cNvSpPr txBox="1"/>
          <p:nvPr/>
        </p:nvSpPr>
        <p:spPr>
          <a:xfrm rot="0">
            <a:off x="2286000" y="4572000"/>
            <a:ext cx="6565900" cy="9779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2200"/>
              </a:lnSpc>
              <a:tabLst>
							</a:tabLst>
            </a:pPr>
            <a:r>
              <a:rPr lang="en-US" altLang="zh-CN" sz="1992" dirty="0" smtClean="0">
                <a:solidFill>
                  <a:srgbClr val="66ff33"/>
                </a:solidFill>
                <a:latin typeface="Times New Roman" pitchFamily="18" charset="0"/>
                <a:cs typeface="Times New Roman" pitchFamily="18" charset="0"/>
              </a:rPr>
              <a:t>Ⅳ</a:t>
            </a:r>
            <a:r>
              <a:rPr lang="en-US" altLang="zh-CN" sz="1992" dirty="0" smtClean="0">
                <a:solidFill>
                  <a:srgbClr val="66ff33"/>
                </a:solidFill>
                <a:latin typeface="Arial Narrow" pitchFamily="18" charset="0"/>
                <a:cs typeface="Arial Narrow" pitchFamily="18" charset="0"/>
              </a:rPr>
              <a:t>a</a:t>
            </a:r>
            <a:r>
              <a:rPr lang="en-US" altLang="zh-CN" sz="199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992" dirty="0" smtClean="0">
                <a:solidFill>
                  <a:srgbClr val="66ff33"/>
                </a:solidFill>
                <a:latin typeface="Arial Narrow" pitchFamily="18" charset="0"/>
                <a:cs typeface="Arial Narrow" pitchFamily="18" charset="0"/>
              </a:rPr>
              <a:t>-</a:t>
            </a:r>
            <a:r>
              <a:rPr lang="en-US" altLang="zh-CN" sz="199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992" dirty="0" smtClean="0">
                <a:solidFill>
                  <a:srgbClr val="66ff33"/>
                </a:solidFill>
                <a:latin typeface="Arial Narrow" pitchFamily="18" charset="0"/>
                <a:cs typeface="Arial Narrow" pitchFamily="18" charset="0"/>
              </a:rPr>
              <a:t>invades</a:t>
            </a:r>
            <a:r>
              <a:rPr lang="en-US" altLang="zh-CN" sz="199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992" dirty="0" smtClean="0">
                <a:solidFill>
                  <a:srgbClr val="66ff33"/>
                </a:solidFill>
                <a:latin typeface="Arial Narrow" pitchFamily="18" charset="0"/>
                <a:cs typeface="Arial Narrow" pitchFamily="18" charset="0"/>
              </a:rPr>
              <a:t>mucosa</a:t>
            </a:r>
            <a:r>
              <a:rPr lang="en-US" altLang="zh-CN" sz="199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992" dirty="0" smtClean="0">
                <a:solidFill>
                  <a:srgbClr val="66ff33"/>
                </a:solidFill>
                <a:latin typeface="Arial Narrow" pitchFamily="18" charset="0"/>
                <a:cs typeface="Arial Narrow" pitchFamily="18" charset="0"/>
              </a:rPr>
              <a:t>of</a:t>
            </a:r>
            <a:r>
              <a:rPr lang="en-US" altLang="zh-CN" sz="199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992" dirty="0" smtClean="0">
                <a:solidFill>
                  <a:srgbClr val="66ff33"/>
                </a:solidFill>
                <a:latin typeface="Arial Narrow" pitchFamily="18" charset="0"/>
                <a:cs typeface="Arial Narrow" pitchFamily="18" charset="0"/>
              </a:rPr>
              <a:t>bladder</a:t>
            </a:r>
            <a:r>
              <a:rPr lang="en-US" altLang="zh-CN" sz="199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992" dirty="0" smtClean="0">
                <a:solidFill>
                  <a:srgbClr val="66ff33"/>
                </a:solidFill>
                <a:latin typeface="Arial Narrow" pitchFamily="18" charset="0"/>
                <a:cs typeface="Arial Narrow" pitchFamily="18" charset="0"/>
              </a:rPr>
              <a:t>or</a:t>
            </a:r>
            <a:r>
              <a:rPr lang="en-US" altLang="zh-CN" sz="199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992" dirty="0" smtClean="0">
                <a:solidFill>
                  <a:srgbClr val="66ff33"/>
                </a:solidFill>
                <a:latin typeface="Arial Narrow" pitchFamily="18" charset="0"/>
                <a:cs typeface="Arial Narrow" pitchFamily="18" charset="0"/>
              </a:rPr>
              <a:t>rectum</a:t>
            </a:r>
            <a:r>
              <a:rPr lang="en-US" altLang="zh-CN" sz="199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992" dirty="0" smtClean="0">
                <a:solidFill>
                  <a:srgbClr val="66ff33"/>
                </a:solidFill>
                <a:latin typeface="Arial Narrow" pitchFamily="18" charset="0"/>
                <a:cs typeface="Arial Narrow" pitchFamily="18" charset="0"/>
              </a:rPr>
              <a:t>and/or</a:t>
            </a:r>
            <a:r>
              <a:rPr lang="en-US" altLang="zh-CN" sz="199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992" dirty="0" smtClean="0">
                <a:solidFill>
                  <a:srgbClr val="66ff33"/>
                </a:solidFill>
                <a:latin typeface="Arial Narrow" pitchFamily="18" charset="0"/>
                <a:cs typeface="Arial Narrow" pitchFamily="18" charset="0"/>
              </a:rPr>
              <a:t>extends</a:t>
            </a:r>
            <a:r>
              <a:rPr lang="en-US" altLang="zh-CN" sz="199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992" dirty="0" smtClean="0">
                <a:solidFill>
                  <a:srgbClr val="66ff33"/>
                </a:solidFill>
                <a:latin typeface="Arial Narrow" pitchFamily="18" charset="0"/>
                <a:cs typeface="Arial Narrow" pitchFamily="18" charset="0"/>
              </a:rPr>
              <a:t>beyond</a:t>
            </a:r>
            <a:r>
              <a:rPr lang="en-US" altLang="zh-CN" sz="199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992" dirty="0" smtClean="0">
                <a:solidFill>
                  <a:srgbClr val="66ff33"/>
                </a:solidFill>
                <a:latin typeface="Arial Narrow" pitchFamily="18" charset="0"/>
                <a:cs typeface="Arial Narrow" pitchFamily="18" charset="0"/>
              </a:rPr>
              <a:t>true</a:t>
            </a:r>
          </a:p>
          <a:p>
            <a:pPr>
              <a:lnSpc>
                <a:spcPts val="2200"/>
              </a:lnSpc>
              <a:tabLst>
							</a:tabLst>
            </a:pPr>
            <a:r>
              <a:rPr lang="en-US" altLang="zh-CN" sz="1992" dirty="0" smtClean="0">
                <a:solidFill>
                  <a:srgbClr val="66ff33"/>
                </a:solidFill>
                <a:latin typeface="Arial Narrow" pitchFamily="18" charset="0"/>
                <a:cs typeface="Arial Narrow" pitchFamily="18" charset="0"/>
              </a:rPr>
              <a:t>pelvis</a:t>
            </a:r>
          </a:p>
          <a:p>
            <a:pPr>
              <a:lnSpc>
                <a:spcPts val="3200"/>
              </a:lnSpc>
              <a:tabLst>
							</a:tabLst>
            </a:pPr>
            <a:r>
              <a:rPr lang="en-US" altLang="zh-CN" sz="1992" dirty="0" smtClean="0">
                <a:solidFill>
                  <a:srgbClr val="66ff33"/>
                </a:solidFill>
                <a:latin typeface="Times New Roman" pitchFamily="18" charset="0"/>
                <a:cs typeface="Times New Roman" pitchFamily="18" charset="0"/>
              </a:rPr>
              <a:t>Ⅳ</a:t>
            </a:r>
            <a:r>
              <a:rPr lang="en-US" altLang="zh-CN" sz="1992" dirty="0" smtClean="0">
                <a:solidFill>
                  <a:srgbClr val="66ff33"/>
                </a:solidFill>
                <a:latin typeface="Arial Narrow" pitchFamily="18" charset="0"/>
                <a:cs typeface="Arial Narrow" pitchFamily="18" charset="0"/>
              </a:rPr>
              <a:t>b</a:t>
            </a:r>
            <a:r>
              <a:rPr lang="en-US" altLang="zh-CN" sz="199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992" dirty="0" smtClean="0">
                <a:solidFill>
                  <a:srgbClr val="66ff33"/>
                </a:solidFill>
                <a:latin typeface="Arial Narrow" pitchFamily="18" charset="0"/>
                <a:cs typeface="Arial Narrow" pitchFamily="18" charset="0"/>
              </a:rPr>
              <a:t>-</a:t>
            </a:r>
            <a:r>
              <a:rPr lang="en-US" altLang="zh-CN" sz="199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992" dirty="0" smtClean="0">
                <a:solidFill>
                  <a:srgbClr val="66ff33"/>
                </a:solidFill>
                <a:latin typeface="Arial Narrow" pitchFamily="18" charset="0"/>
                <a:cs typeface="Arial Narrow" pitchFamily="18" charset="0"/>
              </a:rPr>
              <a:t>distant</a:t>
            </a:r>
            <a:r>
              <a:rPr lang="en-US" altLang="zh-CN" sz="199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992" dirty="0" smtClean="0">
                <a:solidFill>
                  <a:srgbClr val="66ff33"/>
                </a:solidFill>
                <a:latin typeface="Arial Narrow" pitchFamily="18" charset="0"/>
                <a:cs typeface="Arial Narrow" pitchFamily="18" charset="0"/>
              </a:rPr>
              <a:t>metastasis</a:t>
            </a:r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/>
          <p:nvPr/>
        </p:nvSpPr>
        <p:spPr>
          <a:xfrm>
            <a:off x="774191" y="347979"/>
            <a:ext cx="9144000" cy="6858000"/>
          </a:xfrm>
          <a:custGeom>
            <a:avLst/>
            <a:gdLst>
              <a:gd name="connsiteX0" fmla="*/ 0 w 9144000"/>
              <a:gd name="connsiteY0" fmla="*/ 6858000 h 6858000"/>
              <a:gd name="connsiteX1" fmla="*/ 9144000 w 9144000"/>
              <a:gd name="connsiteY1" fmla="*/ 6858000 h 6858000"/>
              <a:gd name="connsiteX2" fmla="*/ 9144000 w 9144000"/>
              <a:gd name="connsiteY2" fmla="*/ 0 h 6858000"/>
              <a:gd name="connsiteX3" fmla="*/ 0 w 9144000"/>
              <a:gd name="connsiteY3" fmla="*/ 0 h 6858000"/>
              <a:gd name="connsiteX4" fmla="*/ 0 w 9144000"/>
              <a:gd name="connsiteY4" fmla="*/ 6858000 h 68580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9144000" h="6858000">
                <a:moveTo>
                  <a:pt x="0" y="6858000"/>
                </a:moveTo>
                <a:lnTo>
                  <a:pt x="9144000" y="6858000"/>
                </a:lnTo>
                <a:lnTo>
                  <a:pt x="9144000" y="0"/>
                </a:lnTo>
                <a:lnTo>
                  <a:pt x="0" y="0"/>
                </a:lnTo>
                <a:lnTo>
                  <a:pt x="0" y="6858000"/>
                </a:lnTo>
              </a:path>
            </a:pathLst>
          </a:custGeom>
          <a:solidFill>
            <a:srgbClr val="000000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Freeform 3"/>
          <p:cNvSpPr/>
          <p:nvPr/>
        </p:nvSpPr>
        <p:spPr>
          <a:xfrm>
            <a:off x="1511808" y="1670811"/>
            <a:ext cx="7275576" cy="4572000"/>
          </a:xfrm>
          <a:custGeom>
            <a:avLst/>
            <a:gdLst>
              <a:gd name="connsiteX0" fmla="*/ 9144 w 7275576"/>
              <a:gd name="connsiteY0" fmla="*/ 4562855 h 4572000"/>
              <a:gd name="connsiteX1" fmla="*/ 7266432 w 7275576"/>
              <a:gd name="connsiteY1" fmla="*/ 4562855 h 4572000"/>
              <a:gd name="connsiteX2" fmla="*/ 7266432 w 7275576"/>
              <a:gd name="connsiteY2" fmla="*/ 9144 h 4572000"/>
              <a:gd name="connsiteX3" fmla="*/ 9144 w 7275576"/>
              <a:gd name="connsiteY3" fmla="*/ 9144 h 4572000"/>
              <a:gd name="connsiteX4" fmla="*/ 9144 w 7275576"/>
              <a:gd name="connsiteY4" fmla="*/ 4562855 h 45720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7275576" h="4572000">
                <a:moveTo>
                  <a:pt x="9144" y="4562855"/>
                </a:moveTo>
                <a:lnTo>
                  <a:pt x="7266432" y="4562855"/>
                </a:lnTo>
                <a:lnTo>
                  <a:pt x="7266432" y="9144"/>
                </a:lnTo>
                <a:lnTo>
                  <a:pt x="9144" y="9144"/>
                </a:lnTo>
                <a:lnTo>
                  <a:pt x="9144" y="4562855"/>
                </a:lnTo>
              </a:path>
            </a:pathLst>
          </a:custGeom>
          <a:solidFill>
            <a:srgbClr val="000000">
              <a:alpha val="0"/>
            </a:srgbClr>
          </a:solidFill>
          <a:ln w="12700">
            <a:solidFill>
              <a:srgbClr val="ff9900">
                <a:alpha val="10000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027" name="Picture 3" descr="">
					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62000" y="1193800"/>
            <a:ext cx="8013700" cy="6019800"/>
          </a:xfrm>
          <a:prstGeom prst="rect">
            <a:avLst/>
          </a:prstGeom>
          <a:noFill/>
        </p:spPr>
      </p:pic>
      <p:sp>
        <p:nvSpPr>
          <p:cNvPr id="2" name="TextBox 1"/>
          <p:cNvSpPr txBox="1"/>
          <p:nvPr/>
        </p:nvSpPr>
        <p:spPr>
          <a:xfrm rot="0">
            <a:off x="1168400" y="6756400"/>
            <a:ext cx="698500" cy="1524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1200"/>
              </a:lnSpc>
              <a:tabLst>
							</a:tabLst>
            </a:pPr>
            <a:r>
              <a:rPr lang="en-US" altLang="zh-CN" sz="1392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2009-8-7</a:t>
            </a:r>
          </a:p>
        </p:txBody>
      </p:sp>
      <p:sp>
        <p:nvSpPr>
          <p:cNvPr id="2" name="TextBox 1"/>
          <p:cNvSpPr txBox="1"/>
          <p:nvPr/>
        </p:nvSpPr>
        <p:spPr>
          <a:xfrm rot="0">
            <a:off x="4648200" y="6667500"/>
            <a:ext cx="2298700" cy="3683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1200"/>
              </a:lnSpc>
              <a:tabLst>
                <a:tab pos="825500" algn="l"/>
              </a:tabLst>
            </a:pPr>
            <a:r>
              <a:rPr lang="en-US" altLang="zh-CN" sz="1392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Liaoning</a:t>
            </a:r>
            <a:r>
              <a:rPr lang="en-US" altLang="zh-CN" sz="139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392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Cancer</a:t>
            </a:r>
            <a:r>
              <a:rPr lang="en-US" altLang="zh-CN" sz="139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392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Institute</a:t>
            </a:r>
            <a:r>
              <a:rPr lang="en-US" altLang="zh-CN" sz="139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392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and</a:t>
            </a:r>
          </a:p>
          <a:p>
            <a:pPr>
              <a:lnSpc>
                <a:spcPts val="1600"/>
              </a:lnSpc>
              <a:tabLst>
                <a:tab pos="825500" algn="l"/>
              </a:tabLst>
            </a:pPr>
            <a:r>
              <a:rPr lang="en-US" altLang="zh-CN" dirty="0" smtClean="0"/>
              <a:t>	</a:t>
            </a:r>
            <a:r>
              <a:rPr lang="en-US" altLang="zh-CN" sz="1392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Hospital</a:t>
            </a:r>
          </a:p>
        </p:txBody>
      </p:sp>
      <p:sp>
        <p:nvSpPr>
          <p:cNvPr id="2" name="TextBox 1"/>
          <p:cNvSpPr txBox="1"/>
          <p:nvPr/>
        </p:nvSpPr>
        <p:spPr>
          <a:xfrm rot="0">
            <a:off x="9398000" y="6756400"/>
            <a:ext cx="190500" cy="1524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1200"/>
              </a:lnSpc>
              <a:tabLst>
							</a:tabLst>
            </a:pPr>
            <a:r>
              <a:rPr lang="en-US" altLang="zh-CN" sz="1392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46</a:t>
            </a:r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/>
          <p:nvPr/>
        </p:nvSpPr>
        <p:spPr>
          <a:xfrm>
            <a:off x="774191" y="347979"/>
            <a:ext cx="9144000" cy="6858000"/>
          </a:xfrm>
          <a:custGeom>
            <a:avLst/>
            <a:gdLst>
              <a:gd name="connsiteX0" fmla="*/ 0 w 9144000"/>
              <a:gd name="connsiteY0" fmla="*/ 6858000 h 6858000"/>
              <a:gd name="connsiteX1" fmla="*/ 9144000 w 9144000"/>
              <a:gd name="connsiteY1" fmla="*/ 6858000 h 6858000"/>
              <a:gd name="connsiteX2" fmla="*/ 9144000 w 9144000"/>
              <a:gd name="connsiteY2" fmla="*/ 0 h 6858000"/>
              <a:gd name="connsiteX3" fmla="*/ 0 w 9144000"/>
              <a:gd name="connsiteY3" fmla="*/ 0 h 6858000"/>
              <a:gd name="connsiteX4" fmla="*/ 0 w 9144000"/>
              <a:gd name="connsiteY4" fmla="*/ 6858000 h 68580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9144000" h="6858000">
                <a:moveTo>
                  <a:pt x="0" y="6858000"/>
                </a:moveTo>
                <a:lnTo>
                  <a:pt x="9144000" y="6858000"/>
                </a:lnTo>
                <a:lnTo>
                  <a:pt x="9144000" y="0"/>
                </a:lnTo>
                <a:lnTo>
                  <a:pt x="0" y="0"/>
                </a:lnTo>
                <a:lnTo>
                  <a:pt x="0" y="6858000"/>
                </a:lnTo>
              </a:path>
            </a:pathLst>
          </a:custGeom>
          <a:solidFill>
            <a:srgbClr val="000000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Freeform 3"/>
          <p:cNvSpPr/>
          <p:nvPr/>
        </p:nvSpPr>
        <p:spPr>
          <a:xfrm>
            <a:off x="1709927" y="1490980"/>
            <a:ext cx="7275576" cy="4572000"/>
          </a:xfrm>
          <a:custGeom>
            <a:avLst/>
            <a:gdLst>
              <a:gd name="connsiteX0" fmla="*/ 9144 w 7275576"/>
              <a:gd name="connsiteY0" fmla="*/ 4562855 h 4572000"/>
              <a:gd name="connsiteX1" fmla="*/ 7266431 w 7275576"/>
              <a:gd name="connsiteY1" fmla="*/ 4562855 h 4572000"/>
              <a:gd name="connsiteX2" fmla="*/ 7266431 w 7275576"/>
              <a:gd name="connsiteY2" fmla="*/ 9144 h 4572000"/>
              <a:gd name="connsiteX3" fmla="*/ 9144 w 7275576"/>
              <a:gd name="connsiteY3" fmla="*/ 9144 h 4572000"/>
              <a:gd name="connsiteX4" fmla="*/ 9144 w 7275576"/>
              <a:gd name="connsiteY4" fmla="*/ 4562855 h 45720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7275576" h="4572000">
                <a:moveTo>
                  <a:pt x="9144" y="4562855"/>
                </a:moveTo>
                <a:lnTo>
                  <a:pt x="7266431" y="4562855"/>
                </a:lnTo>
                <a:lnTo>
                  <a:pt x="7266431" y="9144"/>
                </a:lnTo>
                <a:lnTo>
                  <a:pt x="9144" y="9144"/>
                </a:lnTo>
                <a:lnTo>
                  <a:pt x="9144" y="4562855"/>
                </a:lnTo>
              </a:path>
            </a:pathLst>
          </a:custGeom>
          <a:solidFill>
            <a:srgbClr val="000000">
              <a:alpha val="0"/>
            </a:srgbClr>
          </a:solidFill>
          <a:ln w="12700">
            <a:solidFill>
              <a:srgbClr val="ff9900">
                <a:alpha val="10000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027" name="Picture 3" descr="">
					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62000" y="1193800"/>
            <a:ext cx="8216900" cy="6019800"/>
          </a:xfrm>
          <a:prstGeom prst="rect">
            <a:avLst/>
          </a:prstGeom>
          <a:noFill/>
        </p:spPr>
      </p:pic>
      <p:sp>
        <p:nvSpPr>
          <p:cNvPr id="2" name="TextBox 1"/>
          <p:cNvSpPr txBox="1"/>
          <p:nvPr/>
        </p:nvSpPr>
        <p:spPr>
          <a:xfrm rot="0">
            <a:off x="1168400" y="6756400"/>
            <a:ext cx="698500" cy="1524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1200"/>
              </a:lnSpc>
              <a:tabLst>
							</a:tabLst>
            </a:pPr>
            <a:r>
              <a:rPr lang="en-US" altLang="zh-CN" sz="1392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2009-8-7</a:t>
            </a:r>
          </a:p>
        </p:txBody>
      </p:sp>
      <p:sp>
        <p:nvSpPr>
          <p:cNvPr id="2" name="TextBox 1"/>
          <p:cNvSpPr txBox="1"/>
          <p:nvPr/>
        </p:nvSpPr>
        <p:spPr>
          <a:xfrm rot="0">
            <a:off x="4648200" y="6667500"/>
            <a:ext cx="2298700" cy="3683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1200"/>
              </a:lnSpc>
              <a:tabLst>
                <a:tab pos="825500" algn="l"/>
              </a:tabLst>
            </a:pPr>
            <a:r>
              <a:rPr lang="en-US" altLang="zh-CN" sz="1392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Liaoning</a:t>
            </a:r>
            <a:r>
              <a:rPr lang="en-US" altLang="zh-CN" sz="139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392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Cancer</a:t>
            </a:r>
            <a:r>
              <a:rPr lang="en-US" altLang="zh-CN" sz="139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392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Institute</a:t>
            </a:r>
            <a:r>
              <a:rPr lang="en-US" altLang="zh-CN" sz="139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392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and</a:t>
            </a:r>
          </a:p>
          <a:p>
            <a:pPr>
              <a:lnSpc>
                <a:spcPts val="1600"/>
              </a:lnSpc>
              <a:tabLst>
                <a:tab pos="825500" algn="l"/>
              </a:tabLst>
            </a:pPr>
            <a:r>
              <a:rPr lang="en-US" altLang="zh-CN" dirty="0" smtClean="0"/>
              <a:t>	</a:t>
            </a:r>
            <a:r>
              <a:rPr lang="en-US" altLang="zh-CN" sz="1392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Hospital</a:t>
            </a:r>
          </a:p>
        </p:txBody>
      </p:sp>
      <p:sp>
        <p:nvSpPr>
          <p:cNvPr id="2" name="TextBox 1"/>
          <p:cNvSpPr txBox="1"/>
          <p:nvPr/>
        </p:nvSpPr>
        <p:spPr>
          <a:xfrm rot="0">
            <a:off x="9398000" y="6756400"/>
            <a:ext cx="190500" cy="1524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1200"/>
              </a:lnSpc>
              <a:tabLst>
							</a:tabLst>
            </a:pPr>
            <a:r>
              <a:rPr lang="en-US" altLang="zh-CN" sz="1392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47</a:t>
            </a:r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/>
          <p:nvPr/>
        </p:nvSpPr>
        <p:spPr>
          <a:xfrm>
            <a:off x="774191" y="347979"/>
            <a:ext cx="9144000" cy="6858000"/>
          </a:xfrm>
          <a:custGeom>
            <a:avLst/>
            <a:gdLst>
              <a:gd name="connsiteX0" fmla="*/ 0 w 9144000"/>
              <a:gd name="connsiteY0" fmla="*/ 6858000 h 6858000"/>
              <a:gd name="connsiteX1" fmla="*/ 9144000 w 9144000"/>
              <a:gd name="connsiteY1" fmla="*/ 6858000 h 6858000"/>
              <a:gd name="connsiteX2" fmla="*/ 9144000 w 9144000"/>
              <a:gd name="connsiteY2" fmla="*/ 0 h 6858000"/>
              <a:gd name="connsiteX3" fmla="*/ 0 w 9144000"/>
              <a:gd name="connsiteY3" fmla="*/ 0 h 6858000"/>
              <a:gd name="connsiteX4" fmla="*/ 0 w 9144000"/>
              <a:gd name="connsiteY4" fmla="*/ 6858000 h 68580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9144000" h="6858000">
                <a:moveTo>
                  <a:pt x="0" y="6858000"/>
                </a:moveTo>
                <a:lnTo>
                  <a:pt x="9144000" y="6858000"/>
                </a:lnTo>
                <a:lnTo>
                  <a:pt x="9144000" y="0"/>
                </a:lnTo>
                <a:lnTo>
                  <a:pt x="0" y="0"/>
                </a:lnTo>
                <a:lnTo>
                  <a:pt x="0" y="6858000"/>
                </a:lnTo>
              </a:path>
            </a:pathLst>
          </a:custGeom>
          <a:solidFill>
            <a:srgbClr val="000000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Freeform 3"/>
          <p:cNvSpPr/>
          <p:nvPr/>
        </p:nvSpPr>
        <p:spPr>
          <a:xfrm>
            <a:off x="1655063" y="1527555"/>
            <a:ext cx="7275576" cy="4568952"/>
          </a:xfrm>
          <a:custGeom>
            <a:avLst/>
            <a:gdLst>
              <a:gd name="connsiteX0" fmla="*/ 9144 w 7275576"/>
              <a:gd name="connsiteY0" fmla="*/ 4559808 h 4568952"/>
              <a:gd name="connsiteX1" fmla="*/ 7266431 w 7275576"/>
              <a:gd name="connsiteY1" fmla="*/ 4559808 h 4568952"/>
              <a:gd name="connsiteX2" fmla="*/ 7266431 w 7275576"/>
              <a:gd name="connsiteY2" fmla="*/ 9144 h 4568952"/>
              <a:gd name="connsiteX3" fmla="*/ 9144 w 7275576"/>
              <a:gd name="connsiteY3" fmla="*/ 9144 h 4568952"/>
              <a:gd name="connsiteX4" fmla="*/ 9144 w 7275576"/>
              <a:gd name="connsiteY4" fmla="*/ 4559808 h 4568952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7275576" h="4568952">
                <a:moveTo>
                  <a:pt x="9144" y="4559808"/>
                </a:moveTo>
                <a:lnTo>
                  <a:pt x="7266431" y="4559808"/>
                </a:lnTo>
                <a:lnTo>
                  <a:pt x="7266431" y="9144"/>
                </a:lnTo>
                <a:lnTo>
                  <a:pt x="9144" y="9144"/>
                </a:lnTo>
                <a:lnTo>
                  <a:pt x="9144" y="4559808"/>
                </a:lnTo>
              </a:path>
            </a:pathLst>
          </a:custGeom>
          <a:solidFill>
            <a:srgbClr val="000000">
              <a:alpha val="0"/>
            </a:srgbClr>
          </a:solidFill>
          <a:ln w="12700">
            <a:solidFill>
              <a:srgbClr val="ff9900">
                <a:alpha val="10000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027" name="Picture 3" descr="">
					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62000" y="1193800"/>
            <a:ext cx="8166100" cy="6019800"/>
          </a:xfrm>
          <a:prstGeom prst="rect">
            <a:avLst/>
          </a:prstGeom>
          <a:noFill/>
        </p:spPr>
      </p:pic>
      <p:sp>
        <p:nvSpPr>
          <p:cNvPr id="2" name="TextBox 1"/>
          <p:cNvSpPr txBox="1"/>
          <p:nvPr/>
        </p:nvSpPr>
        <p:spPr>
          <a:xfrm rot="0">
            <a:off x="1168400" y="6756400"/>
            <a:ext cx="698500" cy="1524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1200"/>
              </a:lnSpc>
              <a:tabLst>
							</a:tabLst>
            </a:pPr>
            <a:r>
              <a:rPr lang="en-US" altLang="zh-CN" sz="1392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2009-8-7</a:t>
            </a:r>
          </a:p>
        </p:txBody>
      </p:sp>
      <p:sp>
        <p:nvSpPr>
          <p:cNvPr id="2" name="TextBox 1"/>
          <p:cNvSpPr txBox="1"/>
          <p:nvPr/>
        </p:nvSpPr>
        <p:spPr>
          <a:xfrm rot="0">
            <a:off x="4648200" y="6667500"/>
            <a:ext cx="2298700" cy="3683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1200"/>
              </a:lnSpc>
              <a:tabLst>
                <a:tab pos="825500" algn="l"/>
              </a:tabLst>
            </a:pPr>
            <a:r>
              <a:rPr lang="en-US" altLang="zh-CN" sz="1392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Liaoning</a:t>
            </a:r>
            <a:r>
              <a:rPr lang="en-US" altLang="zh-CN" sz="139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392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Cancer</a:t>
            </a:r>
            <a:r>
              <a:rPr lang="en-US" altLang="zh-CN" sz="139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392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Institute</a:t>
            </a:r>
            <a:r>
              <a:rPr lang="en-US" altLang="zh-CN" sz="139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392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and</a:t>
            </a:r>
          </a:p>
          <a:p>
            <a:pPr>
              <a:lnSpc>
                <a:spcPts val="1600"/>
              </a:lnSpc>
              <a:tabLst>
                <a:tab pos="825500" algn="l"/>
              </a:tabLst>
            </a:pPr>
            <a:r>
              <a:rPr lang="en-US" altLang="zh-CN" dirty="0" smtClean="0"/>
              <a:t>	</a:t>
            </a:r>
            <a:r>
              <a:rPr lang="en-US" altLang="zh-CN" sz="1392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Hospital</a:t>
            </a:r>
          </a:p>
        </p:txBody>
      </p:sp>
      <p:sp>
        <p:nvSpPr>
          <p:cNvPr id="2" name="TextBox 1"/>
          <p:cNvSpPr txBox="1"/>
          <p:nvPr/>
        </p:nvSpPr>
        <p:spPr>
          <a:xfrm rot="0">
            <a:off x="9398000" y="6756400"/>
            <a:ext cx="190500" cy="1524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1200"/>
              </a:lnSpc>
              <a:tabLst>
							</a:tabLst>
            </a:pPr>
            <a:r>
              <a:rPr lang="en-US" altLang="zh-CN" sz="1392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48</a:t>
            </a:r>
          </a:p>
        </p:txBody>
      </p:sp>
      <p:sp>
        <p:nvSpPr>
          <p:cNvPr id="2" name="TextBox 1"/>
          <p:cNvSpPr txBox="1"/>
          <p:nvPr/>
        </p:nvSpPr>
        <p:spPr>
          <a:xfrm rot="0">
            <a:off x="5905500" y="6413500"/>
            <a:ext cx="2552700" cy="1778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1400"/>
              </a:lnSpc>
              <a:tabLst>
							</a:tabLst>
            </a:pPr>
            <a:r>
              <a:rPr lang="en-US" altLang="zh-CN" sz="1200" b="1" u="sng" dirty="0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bestpractice.bmj.com/best-practi</a:t>
            </a:r>
            <a:r>
              <a:rPr lang="en-US" altLang="zh-CN" sz="1607" u="sng" dirty="0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...</a:t>
            </a:r>
          </a:p>
        </p:txBody>
      </p: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/>
          <p:nvPr/>
        </p:nvSpPr>
        <p:spPr>
          <a:xfrm>
            <a:off x="774191" y="347979"/>
            <a:ext cx="9144000" cy="6858000"/>
          </a:xfrm>
          <a:custGeom>
            <a:avLst/>
            <a:gdLst>
              <a:gd name="connsiteX0" fmla="*/ 0 w 9144000"/>
              <a:gd name="connsiteY0" fmla="*/ 6858000 h 6858000"/>
              <a:gd name="connsiteX1" fmla="*/ 9144000 w 9144000"/>
              <a:gd name="connsiteY1" fmla="*/ 6858000 h 6858000"/>
              <a:gd name="connsiteX2" fmla="*/ 9144000 w 9144000"/>
              <a:gd name="connsiteY2" fmla="*/ 0 h 6858000"/>
              <a:gd name="connsiteX3" fmla="*/ 0 w 9144000"/>
              <a:gd name="connsiteY3" fmla="*/ 0 h 6858000"/>
              <a:gd name="connsiteX4" fmla="*/ 0 w 9144000"/>
              <a:gd name="connsiteY4" fmla="*/ 6858000 h 68580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9144000" h="6858000">
                <a:moveTo>
                  <a:pt x="0" y="6858000"/>
                </a:moveTo>
                <a:lnTo>
                  <a:pt x="9144000" y="6858000"/>
                </a:lnTo>
                <a:lnTo>
                  <a:pt x="9144000" y="0"/>
                </a:lnTo>
                <a:lnTo>
                  <a:pt x="0" y="0"/>
                </a:lnTo>
                <a:lnTo>
                  <a:pt x="0" y="6858000"/>
                </a:lnTo>
              </a:path>
            </a:pathLst>
          </a:custGeom>
          <a:solidFill>
            <a:srgbClr val="000000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Freeform 3"/>
          <p:cNvSpPr/>
          <p:nvPr/>
        </p:nvSpPr>
        <p:spPr>
          <a:xfrm>
            <a:off x="1944623" y="1231900"/>
            <a:ext cx="3349752" cy="4459223"/>
          </a:xfrm>
          <a:custGeom>
            <a:avLst/>
            <a:gdLst>
              <a:gd name="connsiteX0" fmla="*/ 9144 w 3349752"/>
              <a:gd name="connsiteY0" fmla="*/ 4450079 h 4459223"/>
              <a:gd name="connsiteX1" fmla="*/ 3340608 w 3349752"/>
              <a:gd name="connsiteY1" fmla="*/ 4450079 h 4459223"/>
              <a:gd name="connsiteX2" fmla="*/ 3340608 w 3349752"/>
              <a:gd name="connsiteY2" fmla="*/ 9144 h 4459223"/>
              <a:gd name="connsiteX3" fmla="*/ 9144 w 3349752"/>
              <a:gd name="connsiteY3" fmla="*/ 9144 h 4459223"/>
              <a:gd name="connsiteX4" fmla="*/ 9144 w 3349752"/>
              <a:gd name="connsiteY4" fmla="*/ 4450079 h 4459223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3349752" h="4459223">
                <a:moveTo>
                  <a:pt x="9144" y="4450079"/>
                </a:moveTo>
                <a:lnTo>
                  <a:pt x="3340608" y="4450079"/>
                </a:lnTo>
                <a:lnTo>
                  <a:pt x="3340608" y="9144"/>
                </a:lnTo>
                <a:lnTo>
                  <a:pt x="9144" y="9144"/>
                </a:lnTo>
                <a:lnTo>
                  <a:pt x="9144" y="4450079"/>
                </a:lnTo>
              </a:path>
            </a:pathLst>
          </a:custGeom>
          <a:solidFill>
            <a:srgbClr val="000000">
              <a:alpha val="0"/>
            </a:srgbClr>
          </a:solidFill>
          <a:ln w="12700">
            <a:solidFill>
              <a:srgbClr val="ff9900">
                <a:alpha val="10000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Freeform 3"/>
          <p:cNvSpPr/>
          <p:nvPr/>
        </p:nvSpPr>
        <p:spPr>
          <a:xfrm>
            <a:off x="5184647" y="1231900"/>
            <a:ext cx="3852672" cy="4459223"/>
          </a:xfrm>
          <a:custGeom>
            <a:avLst/>
            <a:gdLst>
              <a:gd name="connsiteX0" fmla="*/ 9144 w 3852672"/>
              <a:gd name="connsiteY0" fmla="*/ 4450079 h 4459223"/>
              <a:gd name="connsiteX1" fmla="*/ 3843528 w 3852672"/>
              <a:gd name="connsiteY1" fmla="*/ 4450079 h 4459223"/>
              <a:gd name="connsiteX2" fmla="*/ 3843528 w 3852672"/>
              <a:gd name="connsiteY2" fmla="*/ 9144 h 4459223"/>
              <a:gd name="connsiteX3" fmla="*/ 9144 w 3852672"/>
              <a:gd name="connsiteY3" fmla="*/ 9144 h 4459223"/>
              <a:gd name="connsiteX4" fmla="*/ 9144 w 3852672"/>
              <a:gd name="connsiteY4" fmla="*/ 4450079 h 4459223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3852672" h="4459223">
                <a:moveTo>
                  <a:pt x="9144" y="4450079"/>
                </a:moveTo>
                <a:lnTo>
                  <a:pt x="3843528" y="4450079"/>
                </a:lnTo>
                <a:lnTo>
                  <a:pt x="3843528" y="9144"/>
                </a:lnTo>
                <a:lnTo>
                  <a:pt x="9144" y="9144"/>
                </a:lnTo>
                <a:lnTo>
                  <a:pt x="9144" y="4450079"/>
                </a:lnTo>
              </a:path>
            </a:pathLst>
          </a:custGeom>
          <a:solidFill>
            <a:srgbClr val="000000">
              <a:alpha val="0"/>
            </a:srgbClr>
          </a:solidFill>
          <a:ln w="12700">
            <a:solidFill>
              <a:srgbClr val="ff9900">
                <a:alpha val="10000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027" name="Picture 3" descr="">
					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62000" y="1193800"/>
            <a:ext cx="8267700" cy="6019800"/>
          </a:xfrm>
          <a:prstGeom prst="rect">
            <a:avLst/>
          </a:prstGeom>
          <a:noFill/>
        </p:spPr>
      </p:pic>
      <p:sp>
        <p:nvSpPr>
          <p:cNvPr id="2" name="TextBox 1"/>
          <p:cNvSpPr txBox="1"/>
          <p:nvPr/>
        </p:nvSpPr>
        <p:spPr>
          <a:xfrm rot="0">
            <a:off x="1168400" y="6756400"/>
            <a:ext cx="698500" cy="1524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1200"/>
              </a:lnSpc>
              <a:tabLst>
							</a:tabLst>
            </a:pPr>
            <a:r>
              <a:rPr lang="en-US" altLang="zh-CN" sz="1392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2009-8-7</a:t>
            </a:r>
          </a:p>
        </p:txBody>
      </p:sp>
      <p:sp>
        <p:nvSpPr>
          <p:cNvPr id="2" name="TextBox 1"/>
          <p:cNvSpPr txBox="1"/>
          <p:nvPr/>
        </p:nvSpPr>
        <p:spPr>
          <a:xfrm rot="0">
            <a:off x="4648200" y="6667500"/>
            <a:ext cx="2298700" cy="3683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1200"/>
              </a:lnSpc>
              <a:tabLst>
                <a:tab pos="825500" algn="l"/>
              </a:tabLst>
            </a:pPr>
            <a:r>
              <a:rPr lang="en-US" altLang="zh-CN" sz="1392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Liaoning</a:t>
            </a:r>
            <a:r>
              <a:rPr lang="en-US" altLang="zh-CN" sz="139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392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Cancer</a:t>
            </a:r>
            <a:r>
              <a:rPr lang="en-US" altLang="zh-CN" sz="139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392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Institute</a:t>
            </a:r>
            <a:r>
              <a:rPr lang="en-US" altLang="zh-CN" sz="139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392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and</a:t>
            </a:r>
          </a:p>
          <a:p>
            <a:pPr>
              <a:lnSpc>
                <a:spcPts val="1600"/>
              </a:lnSpc>
              <a:tabLst>
                <a:tab pos="825500" algn="l"/>
              </a:tabLst>
            </a:pPr>
            <a:r>
              <a:rPr lang="en-US" altLang="zh-CN" dirty="0" smtClean="0"/>
              <a:t>	</a:t>
            </a:r>
            <a:r>
              <a:rPr lang="en-US" altLang="zh-CN" sz="1392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Hospital</a:t>
            </a:r>
          </a:p>
        </p:txBody>
      </p:sp>
      <p:sp>
        <p:nvSpPr>
          <p:cNvPr id="2" name="TextBox 1"/>
          <p:cNvSpPr txBox="1"/>
          <p:nvPr/>
        </p:nvSpPr>
        <p:spPr>
          <a:xfrm rot="0">
            <a:off x="9398000" y="6756400"/>
            <a:ext cx="190500" cy="1524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1200"/>
              </a:lnSpc>
              <a:tabLst>
							</a:tabLst>
            </a:pPr>
            <a:r>
              <a:rPr lang="en-US" altLang="zh-CN" sz="1392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49</a:t>
            </a:r>
          </a:p>
        </p:txBody>
      </p:sp>
      <p:sp>
        <p:nvSpPr>
          <p:cNvPr id="2" name="TextBox 1"/>
          <p:cNvSpPr txBox="1"/>
          <p:nvPr/>
        </p:nvSpPr>
        <p:spPr>
          <a:xfrm rot="0">
            <a:off x="5067300" y="6172200"/>
            <a:ext cx="4521200" cy="3175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1100"/>
              </a:lnSpc>
              <a:tabLst>
							</a:tabLst>
            </a:pPr>
            <a:r>
              <a:rPr lang="en-US" altLang="zh-CN" sz="1200" b="1" u="sng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http://www.scielo.br/scielo.php?script=sci_arttext&amp;pid=S0100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                                                                                                                                              </a:t>
            </a:r>
            <a:r>
              <a:rPr lang="en-US" altLang="zh-CN" sz="1200" b="1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-</a:t>
            </a:r>
          </a:p>
          <a:p>
            <a:pPr>
              <a:lnSpc>
                <a:spcPts val="1400"/>
              </a:lnSpc>
              <a:tabLst>
							</a:tabLst>
            </a:pPr>
            <a:r>
              <a:rPr lang="en-US" altLang="zh-CN" sz="1200" b="1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39842007000300014&amp;tlng=en&amp;lng=en&amp;nrm=iso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/>
          <p:nvPr/>
        </p:nvSpPr>
        <p:spPr>
          <a:xfrm>
            <a:off x="774191" y="347979"/>
            <a:ext cx="9144000" cy="6858000"/>
          </a:xfrm>
          <a:custGeom>
            <a:avLst/>
            <a:gdLst>
              <a:gd name="connsiteX0" fmla="*/ 0 w 9144000"/>
              <a:gd name="connsiteY0" fmla="*/ 6858000 h 6858000"/>
              <a:gd name="connsiteX1" fmla="*/ 9144000 w 9144000"/>
              <a:gd name="connsiteY1" fmla="*/ 6858000 h 6858000"/>
              <a:gd name="connsiteX2" fmla="*/ 9144000 w 9144000"/>
              <a:gd name="connsiteY2" fmla="*/ 0 h 6858000"/>
              <a:gd name="connsiteX3" fmla="*/ 0 w 9144000"/>
              <a:gd name="connsiteY3" fmla="*/ 0 h 6858000"/>
              <a:gd name="connsiteX4" fmla="*/ 0 w 9144000"/>
              <a:gd name="connsiteY4" fmla="*/ 6858000 h 68580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9144000" h="6858000">
                <a:moveTo>
                  <a:pt x="0" y="6858000"/>
                </a:moveTo>
                <a:lnTo>
                  <a:pt x="9144000" y="6858000"/>
                </a:lnTo>
                <a:lnTo>
                  <a:pt x="9144000" y="0"/>
                </a:lnTo>
                <a:lnTo>
                  <a:pt x="0" y="0"/>
                </a:lnTo>
                <a:lnTo>
                  <a:pt x="0" y="6858000"/>
                </a:lnTo>
              </a:path>
            </a:pathLst>
          </a:custGeom>
          <a:solidFill>
            <a:srgbClr val="000000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027" name="Picture 3" descr="">
					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62000" y="1193800"/>
            <a:ext cx="2921000" cy="6019800"/>
          </a:xfrm>
          <a:prstGeom prst="rect">
            <a:avLst/>
          </a:prstGeom>
          <a:noFill/>
        </p:spPr>
      </p:pic>
      <p:sp>
        <p:nvSpPr>
          <p:cNvPr id="2" name="TextBox 1"/>
          <p:cNvSpPr txBox="1"/>
          <p:nvPr/>
        </p:nvSpPr>
        <p:spPr>
          <a:xfrm rot="0">
            <a:off x="1168400" y="6756400"/>
            <a:ext cx="698500" cy="1524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1200"/>
              </a:lnSpc>
              <a:tabLst>
							</a:tabLst>
            </a:pPr>
            <a:r>
              <a:rPr lang="en-US" altLang="zh-CN" sz="1392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2009-8-7</a:t>
            </a:r>
          </a:p>
        </p:txBody>
      </p:sp>
      <p:sp>
        <p:nvSpPr>
          <p:cNvPr id="2" name="TextBox 1"/>
          <p:cNvSpPr txBox="1"/>
          <p:nvPr/>
        </p:nvSpPr>
        <p:spPr>
          <a:xfrm rot="0">
            <a:off x="4648200" y="6667500"/>
            <a:ext cx="2298700" cy="3683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1200"/>
              </a:lnSpc>
              <a:tabLst>
                <a:tab pos="825500" algn="l"/>
              </a:tabLst>
            </a:pPr>
            <a:r>
              <a:rPr lang="en-US" altLang="zh-CN" sz="1392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Liaoning</a:t>
            </a:r>
            <a:r>
              <a:rPr lang="en-US" altLang="zh-CN" sz="139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392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Cancer</a:t>
            </a:r>
            <a:r>
              <a:rPr lang="en-US" altLang="zh-CN" sz="139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392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Institute</a:t>
            </a:r>
            <a:r>
              <a:rPr lang="en-US" altLang="zh-CN" sz="139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392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and</a:t>
            </a:r>
          </a:p>
          <a:p>
            <a:pPr>
              <a:lnSpc>
                <a:spcPts val="1600"/>
              </a:lnSpc>
              <a:tabLst>
                <a:tab pos="825500" algn="l"/>
              </a:tabLst>
            </a:pPr>
            <a:r>
              <a:rPr lang="en-US" altLang="zh-CN" dirty="0" smtClean="0"/>
              <a:t>	</a:t>
            </a:r>
            <a:r>
              <a:rPr lang="en-US" altLang="zh-CN" sz="1392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Hospital</a:t>
            </a:r>
          </a:p>
        </p:txBody>
      </p:sp>
      <p:sp>
        <p:nvSpPr>
          <p:cNvPr id="2" name="TextBox 1"/>
          <p:cNvSpPr txBox="1"/>
          <p:nvPr/>
        </p:nvSpPr>
        <p:spPr>
          <a:xfrm rot="0">
            <a:off x="9499600" y="6756400"/>
            <a:ext cx="88900" cy="1524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1200"/>
              </a:lnSpc>
              <a:tabLst>
							</a:tabLst>
            </a:pPr>
            <a:r>
              <a:rPr lang="en-US" altLang="zh-CN" sz="1392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5</a:t>
            </a:r>
          </a:p>
        </p:txBody>
      </p:sp>
      <p:sp>
        <p:nvSpPr>
          <p:cNvPr id="2" name="TextBox 1"/>
          <p:cNvSpPr txBox="1"/>
          <p:nvPr/>
        </p:nvSpPr>
        <p:spPr>
          <a:xfrm rot="0">
            <a:off x="1536700" y="2552700"/>
            <a:ext cx="152400" cy="25654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1800"/>
              </a:lnSpc>
              <a:tabLst>
							</a:tabLst>
            </a:pPr>
            <a:r>
              <a:rPr lang="en-US" altLang="zh-CN" sz="1704" dirty="0" smtClean="0">
                <a:solidFill>
                  <a:srgbClr val="800000"/>
                </a:solidFill>
                <a:latin typeface="Wingdings" pitchFamily="18" charset="0"/>
                <a:cs typeface="Wingdings" pitchFamily="18" charset="0"/>
              </a:rPr>
              <a:t>n</a:t>
            </a:r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2700"/>
              </a:lnSpc>
              <a:tabLst>
							</a:tabLst>
            </a:pPr>
            <a:r>
              <a:rPr lang="en-US" altLang="zh-CN" sz="1704" dirty="0" smtClean="0">
                <a:solidFill>
                  <a:srgbClr val="800000"/>
                </a:solidFill>
                <a:latin typeface="Wingdings" pitchFamily="18" charset="0"/>
                <a:cs typeface="Wingdings" pitchFamily="18" charset="0"/>
              </a:rPr>
              <a:t>n</a:t>
            </a:r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2500"/>
              </a:lnSpc>
              <a:tabLst>
							</a:tabLst>
            </a:pPr>
            <a:r>
              <a:rPr lang="en-US" altLang="zh-CN" sz="1704" dirty="0" smtClean="0">
                <a:solidFill>
                  <a:srgbClr val="800000"/>
                </a:solidFill>
                <a:latin typeface="Wingdings" pitchFamily="18" charset="0"/>
                <a:cs typeface="Wingdings" pitchFamily="18" charset="0"/>
              </a:rPr>
              <a:t>n</a:t>
            </a:r>
          </a:p>
        </p:txBody>
      </p:sp>
      <p:sp>
        <p:nvSpPr>
          <p:cNvPr id="2" name="TextBox 1"/>
          <p:cNvSpPr txBox="1"/>
          <p:nvPr/>
        </p:nvSpPr>
        <p:spPr>
          <a:xfrm rot="0">
            <a:off x="1892300" y="2438400"/>
            <a:ext cx="7378700" cy="32131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3100"/>
              </a:lnSpc>
              <a:tabLst>
                <a:tab pos="50800" algn="l"/>
                <a:tab pos="76200" algn="l"/>
              </a:tabLst>
            </a:pPr>
            <a:r>
              <a:rPr lang="en-US" altLang="zh-CN" sz="2807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占子宫恶性肿瘤的</a:t>
            </a:r>
            <a:r>
              <a:rPr lang="en-US" altLang="zh-CN" sz="2807" dirty="0" smtClean="0">
                <a:solidFill>
                  <a:srgbClr val="ffffff"/>
                </a:solidFill>
                <a:latin typeface="Arial Narrow" pitchFamily="18" charset="0"/>
                <a:cs typeface="Arial Narrow" pitchFamily="18" charset="0"/>
              </a:rPr>
              <a:t>2</a:t>
            </a:r>
            <a:r>
              <a:rPr lang="en-US" altLang="zh-CN" sz="2807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7" dirty="0" smtClean="0">
                <a:solidFill>
                  <a:srgbClr val="ffffff"/>
                </a:solidFill>
                <a:latin typeface="Arial Narrow" pitchFamily="18" charset="0"/>
                <a:cs typeface="Arial Narrow" pitchFamily="18" charset="0"/>
              </a:rPr>
              <a:t>%</a:t>
            </a:r>
            <a:r>
              <a:rPr lang="en-US" altLang="zh-CN" sz="2807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7" dirty="0" smtClean="0">
                <a:solidFill>
                  <a:srgbClr val="ffffff"/>
                </a:solidFill>
                <a:latin typeface="Arial Narrow" pitchFamily="18" charset="0"/>
                <a:cs typeface="Arial Narrow" pitchFamily="18" charset="0"/>
              </a:rPr>
              <a:t>–</a:t>
            </a:r>
            <a:r>
              <a:rPr lang="en-US" altLang="zh-CN" sz="2807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7" dirty="0" smtClean="0">
                <a:solidFill>
                  <a:srgbClr val="ffffff"/>
                </a:solidFill>
                <a:latin typeface="Arial Narrow" pitchFamily="18" charset="0"/>
                <a:cs typeface="Arial Narrow" pitchFamily="18" charset="0"/>
              </a:rPr>
              <a:t>4</a:t>
            </a:r>
            <a:r>
              <a:rPr lang="en-US" altLang="zh-CN" sz="2807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7" dirty="0" smtClean="0">
                <a:solidFill>
                  <a:srgbClr val="ffffff"/>
                </a:solidFill>
                <a:latin typeface="Arial Narrow" pitchFamily="18" charset="0"/>
                <a:cs typeface="Arial Narrow" pitchFamily="18" charset="0"/>
              </a:rPr>
              <a:t>%</a:t>
            </a:r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3000"/>
              </a:lnSpc>
              <a:tabLst>
                <a:tab pos="50800" algn="l"/>
                <a:tab pos="76200" algn="l"/>
              </a:tabLst>
            </a:pPr>
            <a:r>
              <a:rPr lang="en-US" altLang="zh-CN" dirty="0" smtClean="0"/>
              <a:t>		</a:t>
            </a:r>
            <a:r>
              <a:rPr lang="en-US" altLang="zh-CN" sz="2400" dirty="0" smtClean="0">
                <a:solidFill>
                  <a:srgbClr val="66ff33"/>
                </a:solidFill>
                <a:latin typeface="Arial Narrow" pitchFamily="18" charset="0"/>
                <a:cs typeface="Arial Narrow" pitchFamily="18" charset="0"/>
              </a:rPr>
              <a:t>Accounting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2400" dirty="0" smtClean="0">
                <a:solidFill>
                  <a:srgbClr val="66ff33"/>
                </a:solidFill>
                <a:latin typeface="Arial Narrow" pitchFamily="18" charset="0"/>
                <a:cs typeface="Arial Narrow" pitchFamily="18" charset="0"/>
              </a:rPr>
              <a:t>for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66ff33"/>
                </a:solidFill>
                <a:latin typeface="Arial Narrow" pitchFamily="18" charset="0"/>
                <a:cs typeface="Arial Narrow" pitchFamily="18" charset="0"/>
              </a:rPr>
              <a:t>2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66ff33"/>
                </a:solidFill>
                <a:latin typeface="Arial Narrow" pitchFamily="18" charset="0"/>
                <a:cs typeface="Arial Narrow" pitchFamily="18" charset="0"/>
              </a:rPr>
              <a:t>–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66ff33"/>
                </a:solidFill>
                <a:latin typeface="Arial Narrow" pitchFamily="18" charset="0"/>
                <a:cs typeface="Arial Narrow" pitchFamily="18" charset="0"/>
              </a:rPr>
              <a:t>4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66ff33"/>
                </a:solidFill>
                <a:latin typeface="Arial Narrow" pitchFamily="18" charset="0"/>
                <a:cs typeface="Arial Narrow" pitchFamily="18" charset="0"/>
              </a:rPr>
              <a:t>%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66ff33"/>
                </a:solidFill>
                <a:latin typeface="Arial Narrow" pitchFamily="18" charset="0"/>
                <a:cs typeface="Arial Narrow" pitchFamily="18" charset="0"/>
              </a:rPr>
              <a:t>of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66ff33"/>
                </a:solidFill>
                <a:latin typeface="Arial Narrow" pitchFamily="18" charset="0"/>
                <a:cs typeface="Arial Narrow" pitchFamily="18" charset="0"/>
              </a:rPr>
              <a:t>all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66ff33"/>
                </a:solidFill>
                <a:latin typeface="Arial Narrow" pitchFamily="18" charset="0"/>
                <a:cs typeface="Arial Narrow" pitchFamily="18" charset="0"/>
              </a:rPr>
              <a:t>uterine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66ff33"/>
                </a:solidFill>
                <a:latin typeface="Arial Narrow" pitchFamily="18" charset="0"/>
                <a:cs typeface="Arial Narrow" pitchFamily="18" charset="0"/>
              </a:rPr>
              <a:t>malignancies</a:t>
            </a:r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3600"/>
              </a:lnSpc>
              <a:tabLst>
                <a:tab pos="50800" algn="l"/>
                <a:tab pos="76200" algn="l"/>
              </a:tabLst>
            </a:pPr>
            <a:r>
              <a:rPr lang="en-US" altLang="zh-CN" sz="2807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占生殖道恶性肿瘤的</a:t>
            </a:r>
            <a:r>
              <a:rPr lang="en-US" altLang="zh-CN" sz="2807" dirty="0" smtClean="0">
                <a:solidFill>
                  <a:srgbClr val="ffffff"/>
                </a:solidFill>
                <a:latin typeface="Arial Narrow" pitchFamily="18" charset="0"/>
                <a:cs typeface="Arial Narrow" pitchFamily="18" charset="0"/>
              </a:rPr>
              <a:t>1%</a:t>
            </a:r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3500"/>
              </a:lnSpc>
              <a:tabLst>
                <a:tab pos="50800" algn="l"/>
                <a:tab pos="76200" algn="l"/>
              </a:tabLst>
            </a:pPr>
            <a:r>
              <a:rPr lang="en-US" altLang="zh-CN" dirty="0" smtClean="0"/>
              <a:t>	</a:t>
            </a:r>
            <a:r>
              <a:rPr lang="en-US" altLang="zh-CN" sz="2400" dirty="0" smtClean="0">
                <a:solidFill>
                  <a:srgbClr val="66ff33"/>
                </a:solidFill>
                <a:latin typeface="Arial Narrow" pitchFamily="18" charset="0"/>
                <a:cs typeface="Arial Narrow" pitchFamily="18" charset="0"/>
              </a:rPr>
              <a:t>Accounting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2400" dirty="0" smtClean="0">
                <a:solidFill>
                  <a:srgbClr val="66ff33"/>
                </a:solidFill>
                <a:latin typeface="Arial Narrow" pitchFamily="18" charset="0"/>
                <a:cs typeface="Arial Narrow" pitchFamily="18" charset="0"/>
              </a:rPr>
              <a:t>for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66ff33"/>
                </a:solidFill>
                <a:latin typeface="Arial Narrow" pitchFamily="18" charset="0"/>
                <a:cs typeface="Arial Narrow" pitchFamily="18" charset="0"/>
              </a:rPr>
              <a:t>1%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66ff33"/>
                </a:solidFill>
                <a:latin typeface="Arial Narrow" pitchFamily="18" charset="0"/>
                <a:cs typeface="Arial Narrow" pitchFamily="18" charset="0"/>
              </a:rPr>
              <a:t>of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66ff33"/>
                </a:solidFill>
                <a:latin typeface="Arial Narrow" pitchFamily="18" charset="0"/>
                <a:cs typeface="Arial Narrow" pitchFamily="18" charset="0"/>
              </a:rPr>
              <a:t>all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66ff33"/>
                </a:solidFill>
                <a:latin typeface="Arial Narrow" pitchFamily="18" charset="0"/>
                <a:cs typeface="Arial Narrow" pitchFamily="18" charset="0"/>
              </a:rPr>
              <a:t>malignancies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66ff33"/>
                </a:solidFill>
                <a:latin typeface="Arial Narrow" pitchFamily="18" charset="0"/>
                <a:cs typeface="Arial Narrow" pitchFamily="18" charset="0"/>
              </a:rPr>
              <a:t>in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66ff33"/>
                </a:solidFill>
                <a:latin typeface="Arial Narrow" pitchFamily="18" charset="0"/>
                <a:cs typeface="Arial Narrow" pitchFamily="18" charset="0"/>
              </a:rPr>
              <a:t>female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66ff33"/>
                </a:solidFill>
                <a:latin typeface="Arial Narrow" pitchFamily="18" charset="0"/>
                <a:cs typeface="Arial Narrow" pitchFamily="18" charset="0"/>
              </a:rPr>
              <a:t>reproductive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66ff33"/>
                </a:solidFill>
                <a:latin typeface="Arial Narrow" pitchFamily="18" charset="0"/>
                <a:cs typeface="Arial Narrow" pitchFamily="18" charset="0"/>
              </a:rPr>
              <a:t>tract</a:t>
            </a:r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3700"/>
              </a:lnSpc>
              <a:tabLst>
                <a:tab pos="50800" algn="l"/>
                <a:tab pos="76200" algn="l"/>
              </a:tabLst>
            </a:pPr>
            <a:r>
              <a:rPr lang="en-US" altLang="zh-CN" sz="2807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临床罕见、恶性程度较高</a:t>
            </a:r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3000"/>
              </a:lnSpc>
              <a:tabLst>
                <a:tab pos="50800" algn="l"/>
                <a:tab pos="76200" algn="l"/>
              </a:tabLst>
            </a:pPr>
            <a:r>
              <a:rPr lang="en-US" altLang="zh-CN" dirty="0" smtClean="0"/>
              <a:t>		</a:t>
            </a:r>
            <a:r>
              <a:rPr lang="en-US" altLang="zh-CN" sz="2400" dirty="0" smtClean="0">
                <a:solidFill>
                  <a:srgbClr val="66ff33"/>
                </a:solidFill>
                <a:latin typeface="Arial Narrow" pitchFamily="18" charset="0"/>
                <a:cs typeface="Arial Narrow" pitchFamily="18" charset="0"/>
              </a:rPr>
              <a:t>A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66ff33"/>
                </a:solidFill>
                <a:latin typeface="Arial Narrow" pitchFamily="18" charset="0"/>
                <a:cs typeface="Arial Narrow" pitchFamily="18" charset="0"/>
              </a:rPr>
              <a:t>very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66ff33"/>
                </a:solidFill>
                <a:latin typeface="Arial Narrow" pitchFamily="18" charset="0"/>
                <a:cs typeface="Arial Narrow" pitchFamily="18" charset="0"/>
              </a:rPr>
              <a:t>rare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66ff33"/>
                </a:solidFill>
                <a:latin typeface="Arial Narrow" pitchFamily="18" charset="0"/>
                <a:cs typeface="Arial Narrow" pitchFamily="18" charset="0"/>
              </a:rPr>
              <a:t>and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66ff33"/>
                </a:solidFill>
                <a:latin typeface="Arial Narrow" pitchFamily="18" charset="0"/>
                <a:cs typeface="Arial Narrow" pitchFamily="18" charset="0"/>
              </a:rPr>
              <a:t>high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66ff33"/>
                </a:solidFill>
                <a:latin typeface="Arial Narrow" pitchFamily="18" charset="0"/>
                <a:cs typeface="Arial Narrow" pitchFamily="18" charset="0"/>
              </a:rPr>
              <a:t>malignancy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66ff33"/>
                </a:solidFill>
                <a:latin typeface="Arial Narrow" pitchFamily="18" charset="0"/>
                <a:cs typeface="Arial Narrow" pitchFamily="18" charset="0"/>
              </a:rPr>
              <a:t>in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66ff33"/>
                </a:solidFill>
                <a:latin typeface="Arial Narrow" pitchFamily="18" charset="0"/>
                <a:cs typeface="Arial Narrow" pitchFamily="18" charset="0"/>
              </a:rPr>
              <a:t>female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66ff33"/>
                </a:solidFill>
                <a:latin typeface="Arial Narrow" pitchFamily="18" charset="0"/>
                <a:cs typeface="Arial Narrow" pitchFamily="18" charset="0"/>
              </a:rPr>
              <a:t>reproductive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66ff33"/>
                </a:solidFill>
                <a:latin typeface="Arial Narrow" pitchFamily="18" charset="0"/>
                <a:cs typeface="Arial Narrow" pitchFamily="18" charset="0"/>
              </a:rPr>
              <a:t>tract</a:t>
            </a:r>
          </a:p>
        </p:txBody>
      </p:sp>
      <p:sp>
        <p:nvSpPr>
          <p:cNvPr id="2" name="TextBox 1"/>
          <p:cNvSpPr txBox="1"/>
          <p:nvPr/>
        </p:nvSpPr>
        <p:spPr>
          <a:xfrm rot="0">
            <a:off x="3924300" y="774700"/>
            <a:ext cx="2603500" cy="10287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4000"/>
              </a:lnSpc>
              <a:tabLst>
                <a:tab pos="292100" algn="l"/>
              </a:tabLst>
            </a:pPr>
            <a:r>
              <a:rPr lang="en-US" altLang="zh-CN" dirty="0" smtClean="0"/>
              <a:t>	</a:t>
            </a:r>
            <a:r>
              <a:rPr lang="en-US" altLang="zh-CN" sz="4008" b="1" dirty="0" smtClean="0">
                <a:solidFill>
                  <a:srgbClr val="ff9900"/>
                </a:solidFill>
                <a:latin typeface="Times New Roman" pitchFamily="18" charset="0"/>
                <a:cs typeface="Times New Roman" pitchFamily="18" charset="0"/>
              </a:rPr>
              <a:t>子宫肉瘤</a:t>
            </a:r>
          </a:p>
          <a:p>
            <a:pPr>
              <a:lnSpc>
                <a:spcPts val="4100"/>
              </a:lnSpc>
              <a:tabLst>
                <a:tab pos="292100" algn="l"/>
              </a:tabLst>
            </a:pPr>
            <a:r>
              <a:rPr lang="en-US" altLang="zh-CN" sz="3192" b="1" dirty="0" smtClean="0">
                <a:solidFill>
                  <a:srgbClr val="66ff33"/>
                </a:solidFill>
                <a:latin typeface="Arial Narrow" pitchFamily="18" charset="0"/>
                <a:cs typeface="Arial Narrow" pitchFamily="18" charset="0"/>
              </a:rPr>
              <a:t>Uterine</a:t>
            </a:r>
            <a:r>
              <a:rPr lang="en-US" altLang="zh-CN" sz="319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192" b="1" dirty="0" smtClean="0">
                <a:solidFill>
                  <a:srgbClr val="66ff33"/>
                </a:solidFill>
                <a:latin typeface="Arial Narrow" pitchFamily="18" charset="0"/>
                <a:cs typeface="Arial Narrow" pitchFamily="18" charset="0"/>
              </a:rPr>
              <a:t>sarcoma</a:t>
            </a:r>
          </a:p>
        </p:txBody>
      </p:sp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/>
          <p:nvPr/>
        </p:nvSpPr>
        <p:spPr>
          <a:xfrm>
            <a:off x="774191" y="347979"/>
            <a:ext cx="9144000" cy="6858000"/>
          </a:xfrm>
          <a:custGeom>
            <a:avLst/>
            <a:gdLst>
              <a:gd name="connsiteX0" fmla="*/ 0 w 9144000"/>
              <a:gd name="connsiteY0" fmla="*/ 6858000 h 6858000"/>
              <a:gd name="connsiteX1" fmla="*/ 9144000 w 9144000"/>
              <a:gd name="connsiteY1" fmla="*/ 6858000 h 6858000"/>
              <a:gd name="connsiteX2" fmla="*/ 9144000 w 9144000"/>
              <a:gd name="connsiteY2" fmla="*/ 0 h 6858000"/>
              <a:gd name="connsiteX3" fmla="*/ 0 w 9144000"/>
              <a:gd name="connsiteY3" fmla="*/ 0 h 6858000"/>
              <a:gd name="connsiteX4" fmla="*/ 0 w 9144000"/>
              <a:gd name="connsiteY4" fmla="*/ 6858000 h 68580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9144000" h="6858000">
                <a:moveTo>
                  <a:pt x="0" y="6858000"/>
                </a:moveTo>
                <a:lnTo>
                  <a:pt x="9144000" y="6858000"/>
                </a:lnTo>
                <a:lnTo>
                  <a:pt x="9144000" y="0"/>
                </a:lnTo>
                <a:lnTo>
                  <a:pt x="0" y="0"/>
                </a:lnTo>
                <a:lnTo>
                  <a:pt x="0" y="6858000"/>
                </a:lnTo>
              </a:path>
            </a:pathLst>
          </a:custGeom>
          <a:solidFill>
            <a:srgbClr val="000000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027" name="Picture 3" descr="">
					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62000" y="1193800"/>
            <a:ext cx="2921000" cy="6019800"/>
          </a:xfrm>
          <a:prstGeom prst="rect">
            <a:avLst/>
          </a:prstGeom>
          <a:noFill/>
        </p:spPr>
      </p:pic>
      <p:sp>
        <p:nvSpPr>
          <p:cNvPr id="2" name="TextBox 1"/>
          <p:cNvSpPr txBox="1"/>
          <p:nvPr/>
        </p:nvSpPr>
        <p:spPr>
          <a:xfrm rot="0">
            <a:off x="1168400" y="6756400"/>
            <a:ext cx="698500" cy="1524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1200"/>
              </a:lnSpc>
              <a:tabLst>
							</a:tabLst>
            </a:pPr>
            <a:r>
              <a:rPr lang="en-US" altLang="zh-CN" sz="1392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2009-8-7</a:t>
            </a:r>
          </a:p>
        </p:txBody>
      </p:sp>
      <p:sp>
        <p:nvSpPr>
          <p:cNvPr id="2" name="TextBox 1"/>
          <p:cNvSpPr txBox="1"/>
          <p:nvPr/>
        </p:nvSpPr>
        <p:spPr>
          <a:xfrm rot="0">
            <a:off x="4648200" y="6667500"/>
            <a:ext cx="2298700" cy="3683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1200"/>
              </a:lnSpc>
              <a:tabLst>
                <a:tab pos="825500" algn="l"/>
              </a:tabLst>
            </a:pPr>
            <a:r>
              <a:rPr lang="en-US" altLang="zh-CN" sz="1392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Liaoning</a:t>
            </a:r>
            <a:r>
              <a:rPr lang="en-US" altLang="zh-CN" sz="139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392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Cancer</a:t>
            </a:r>
            <a:r>
              <a:rPr lang="en-US" altLang="zh-CN" sz="139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392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Institute</a:t>
            </a:r>
            <a:r>
              <a:rPr lang="en-US" altLang="zh-CN" sz="139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392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and</a:t>
            </a:r>
          </a:p>
          <a:p>
            <a:pPr>
              <a:lnSpc>
                <a:spcPts val="1600"/>
              </a:lnSpc>
              <a:tabLst>
                <a:tab pos="825500" algn="l"/>
              </a:tabLst>
            </a:pPr>
            <a:r>
              <a:rPr lang="en-US" altLang="zh-CN" dirty="0" smtClean="0"/>
              <a:t>	</a:t>
            </a:r>
            <a:r>
              <a:rPr lang="en-US" altLang="zh-CN" sz="1392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Hospital</a:t>
            </a:r>
          </a:p>
        </p:txBody>
      </p:sp>
      <p:sp>
        <p:nvSpPr>
          <p:cNvPr id="2" name="TextBox 1"/>
          <p:cNvSpPr txBox="1"/>
          <p:nvPr/>
        </p:nvSpPr>
        <p:spPr>
          <a:xfrm rot="0">
            <a:off x="9398000" y="6756400"/>
            <a:ext cx="190500" cy="1524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1200"/>
              </a:lnSpc>
              <a:tabLst>
							</a:tabLst>
            </a:pPr>
            <a:r>
              <a:rPr lang="en-US" altLang="zh-CN" sz="1392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50</a:t>
            </a:r>
          </a:p>
        </p:txBody>
      </p:sp>
      <p:sp>
        <p:nvSpPr>
          <p:cNvPr id="2" name="TextBox 1"/>
          <p:cNvSpPr txBox="1"/>
          <p:nvPr/>
        </p:nvSpPr>
        <p:spPr>
          <a:xfrm rot="0">
            <a:off x="1409700" y="3162300"/>
            <a:ext cx="152400" cy="22352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1700"/>
              </a:lnSpc>
              <a:tabLst>
							</a:tabLst>
            </a:pPr>
            <a:r>
              <a:rPr lang="en-US" altLang="zh-CN" sz="1607" dirty="0" smtClean="0">
                <a:solidFill>
                  <a:srgbClr val="800000"/>
                </a:solidFill>
                <a:latin typeface="Wingdings" pitchFamily="18" charset="0"/>
                <a:cs typeface="Wingdings" pitchFamily="18" charset="0"/>
              </a:rPr>
              <a:t>n</a:t>
            </a:r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2100"/>
              </a:lnSpc>
              <a:tabLst>
							</a:tabLst>
            </a:pPr>
            <a:r>
              <a:rPr lang="en-US" altLang="zh-CN" sz="1607" dirty="0" smtClean="0">
                <a:solidFill>
                  <a:srgbClr val="800000"/>
                </a:solidFill>
                <a:latin typeface="Wingdings" pitchFamily="18" charset="0"/>
                <a:cs typeface="Wingdings" pitchFamily="18" charset="0"/>
              </a:rPr>
              <a:t>n</a:t>
            </a:r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2700"/>
              </a:lnSpc>
              <a:tabLst>
							</a:tabLst>
            </a:pPr>
            <a:r>
              <a:rPr lang="en-US" altLang="zh-CN" sz="1607" dirty="0" smtClean="0">
                <a:solidFill>
                  <a:srgbClr val="800000"/>
                </a:solidFill>
                <a:latin typeface="Wingdings" pitchFamily="18" charset="0"/>
                <a:cs typeface="Wingdings" pitchFamily="18" charset="0"/>
              </a:rPr>
              <a:t>n</a:t>
            </a:r>
          </a:p>
        </p:txBody>
      </p:sp>
      <p:sp>
        <p:nvSpPr>
          <p:cNvPr id="2" name="TextBox 1"/>
          <p:cNvSpPr txBox="1"/>
          <p:nvPr/>
        </p:nvSpPr>
        <p:spPr>
          <a:xfrm rot="0">
            <a:off x="1752600" y="3060700"/>
            <a:ext cx="7124700" cy="33020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3000"/>
              </a:lnSpc>
              <a:tabLst>
							</a:tabLst>
            </a:pPr>
            <a:r>
              <a:rPr lang="en-US" altLang="zh-CN" sz="2712" dirty="0" smtClean="0">
                <a:solidFill>
                  <a:srgbClr val="ffffff"/>
                </a:solidFill>
                <a:latin typeface="Arial Narrow" pitchFamily="18" charset="0"/>
                <a:cs typeface="Arial Narrow" pitchFamily="18" charset="0"/>
              </a:rPr>
              <a:t>MRI</a:t>
            </a:r>
            <a:r>
              <a:rPr lang="en-US" altLang="zh-CN" sz="2712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轴</a:t>
            </a:r>
            <a:r>
              <a:rPr lang="en-US" altLang="zh-CN" sz="2712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位</a:t>
            </a:r>
            <a:r>
              <a:rPr lang="en-US" altLang="zh-CN" sz="2712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上显示为</a:t>
            </a:r>
            <a:r>
              <a:rPr lang="en-US" altLang="zh-CN" sz="2712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类圆形</a:t>
            </a:r>
            <a:r>
              <a:rPr lang="en-US" altLang="zh-CN" sz="2712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和不</a:t>
            </a:r>
            <a:r>
              <a:rPr lang="en-US" altLang="zh-CN" sz="2712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规则</a:t>
            </a:r>
            <a:r>
              <a:rPr lang="en-US" altLang="zh-CN" sz="2712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形</a:t>
            </a:r>
            <a:r>
              <a:rPr lang="en-US" altLang="zh-CN" sz="2712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分</a:t>
            </a:r>
            <a:r>
              <a:rPr lang="en-US" altLang="zh-CN" sz="2712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叶</a:t>
            </a:r>
            <a:r>
              <a:rPr lang="en-US" altLang="zh-CN" sz="2712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肿</a:t>
            </a:r>
            <a:r>
              <a:rPr lang="en-US" altLang="zh-CN" sz="2712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块</a:t>
            </a:r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2700"/>
              </a:lnSpc>
              <a:tabLst>
							</a:tabLst>
            </a:pPr>
            <a:r>
              <a:rPr lang="en-US" altLang="zh-CN" sz="2400" dirty="0" smtClean="0">
                <a:solidFill>
                  <a:srgbClr val="66ff33"/>
                </a:solidFill>
                <a:latin typeface="Arial Narrow" pitchFamily="18" charset="0"/>
                <a:cs typeface="Arial Narrow" pitchFamily="18" charset="0"/>
              </a:rPr>
              <a:t>MRI: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66ff33"/>
                </a:solidFill>
                <a:latin typeface="Arial Narrow" pitchFamily="18" charset="0"/>
                <a:cs typeface="Arial Narrow" pitchFamily="18" charset="0"/>
              </a:rPr>
              <a:t>a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66ff33"/>
                </a:solidFill>
                <a:latin typeface="Arial Narrow" pitchFamily="18" charset="0"/>
                <a:cs typeface="Arial Narrow" pitchFamily="18" charset="0"/>
              </a:rPr>
              <a:t>round,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66ff33"/>
                </a:solidFill>
                <a:latin typeface="Arial Narrow" pitchFamily="18" charset="0"/>
                <a:cs typeface="Arial Narrow" pitchFamily="18" charset="0"/>
              </a:rPr>
              <a:t>irregular-shaped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66ff33"/>
                </a:solidFill>
                <a:latin typeface="Arial Narrow" pitchFamily="18" charset="0"/>
                <a:cs typeface="Arial Narrow" pitchFamily="18" charset="0"/>
              </a:rPr>
              <a:t>and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66ff33"/>
                </a:solidFill>
                <a:latin typeface="Arial Narrow" pitchFamily="18" charset="0"/>
                <a:cs typeface="Arial Narrow" pitchFamily="18" charset="0"/>
              </a:rPr>
              <a:t>lobulated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66ff33"/>
                </a:solidFill>
                <a:latin typeface="Arial Narrow" pitchFamily="18" charset="0"/>
                <a:cs typeface="Arial Narrow" pitchFamily="18" charset="0"/>
              </a:rPr>
              <a:t>mass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66ff33"/>
                </a:solidFill>
                <a:latin typeface="Arial Narrow" pitchFamily="18" charset="0"/>
                <a:cs typeface="Arial Narrow" pitchFamily="18" charset="0"/>
              </a:rPr>
              <a:t>on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66ff33"/>
                </a:solidFill>
                <a:latin typeface="Arial Narrow" pitchFamily="18" charset="0"/>
                <a:cs typeface="Arial Narrow" pitchFamily="18" charset="0"/>
              </a:rPr>
              <a:t>axial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66ff33"/>
                </a:solidFill>
                <a:latin typeface="Arial Narrow" pitchFamily="18" charset="0"/>
                <a:cs typeface="Arial Narrow" pitchFamily="18" charset="0"/>
              </a:rPr>
              <a:t>MRI</a:t>
            </a:r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3100"/>
              </a:lnSpc>
              <a:tabLst>
							</a:tabLst>
            </a:pPr>
            <a:r>
              <a:rPr lang="en-US" altLang="zh-CN" sz="2712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矢</a:t>
            </a:r>
            <a:r>
              <a:rPr lang="en-US" altLang="zh-CN" sz="2712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状</a:t>
            </a:r>
            <a:r>
              <a:rPr lang="en-US" altLang="zh-CN" sz="2712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位</a:t>
            </a:r>
            <a:r>
              <a:rPr lang="en-US" altLang="zh-CN" sz="2712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显示</a:t>
            </a:r>
            <a:r>
              <a:rPr lang="en-US" altLang="zh-CN" sz="2712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宫颈增</a:t>
            </a:r>
            <a:r>
              <a:rPr lang="en-US" altLang="zh-CN" sz="2712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大</a:t>
            </a:r>
            <a:r>
              <a:rPr lang="en-US" altLang="zh-CN" sz="2712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为</a:t>
            </a:r>
            <a:r>
              <a:rPr lang="en-US" altLang="zh-CN" sz="2712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桶</a:t>
            </a:r>
            <a:r>
              <a:rPr lang="en-US" altLang="zh-CN" sz="2712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状</a:t>
            </a:r>
            <a:r>
              <a:rPr lang="en-US" altLang="zh-CN" sz="2712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，宫颈</a:t>
            </a:r>
            <a:r>
              <a:rPr lang="en-US" altLang="zh-CN" sz="2712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管</a:t>
            </a:r>
            <a:r>
              <a:rPr lang="en-US" altLang="zh-CN" sz="2712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腔</a:t>
            </a:r>
            <a:r>
              <a:rPr lang="en-US" altLang="zh-CN" sz="2712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消失</a:t>
            </a:r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2700"/>
              </a:lnSpc>
              <a:tabLst>
							</a:tabLst>
            </a:pPr>
            <a:r>
              <a:rPr lang="en-US" altLang="zh-CN" sz="2400" dirty="0" smtClean="0">
                <a:solidFill>
                  <a:srgbClr val="66ff33"/>
                </a:solidFill>
                <a:latin typeface="Arial Narrow" pitchFamily="18" charset="0"/>
                <a:cs typeface="Arial Narrow" pitchFamily="18" charset="0"/>
              </a:rPr>
              <a:t>Enlarged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66ff33"/>
                </a:solidFill>
                <a:latin typeface="Arial Narrow" pitchFamily="18" charset="0"/>
                <a:cs typeface="Arial Narrow" pitchFamily="18" charset="0"/>
              </a:rPr>
              <a:t>cervix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66ff33"/>
                </a:solidFill>
                <a:latin typeface="Arial Narrow" pitchFamily="18" charset="0"/>
                <a:cs typeface="Arial Narrow" pitchFamily="18" charset="0"/>
              </a:rPr>
              <a:t>with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2400" dirty="0" smtClean="0">
                <a:solidFill>
                  <a:srgbClr val="66ff33"/>
                </a:solidFill>
                <a:latin typeface="Arial Narrow" pitchFamily="18" charset="0"/>
                <a:cs typeface="Arial Narrow" pitchFamily="18" charset="0"/>
              </a:rPr>
              <a:t>barrel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66ff33"/>
                </a:solidFill>
                <a:latin typeface="Arial Narrow" pitchFamily="18" charset="0"/>
                <a:cs typeface="Arial Narrow" pitchFamily="18" charset="0"/>
              </a:rPr>
              <a:t>shape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66ff33"/>
                </a:solidFill>
                <a:latin typeface="Arial Narrow" pitchFamily="18" charset="0"/>
                <a:cs typeface="Arial Narrow" pitchFamily="18" charset="0"/>
              </a:rPr>
              <a:t>on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66ff33"/>
                </a:solidFill>
                <a:latin typeface="Arial Narrow" pitchFamily="18" charset="0"/>
                <a:cs typeface="Arial Narrow" pitchFamily="18" charset="0"/>
              </a:rPr>
              <a:t>sgaiggtal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66ff33"/>
                </a:solidFill>
                <a:latin typeface="Arial Narrow" pitchFamily="18" charset="0"/>
                <a:cs typeface="Arial Narrow" pitchFamily="18" charset="0"/>
              </a:rPr>
              <a:t>imaging</a:t>
            </a:r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3100"/>
              </a:lnSpc>
              <a:tabLst>
							</a:tabLst>
            </a:pPr>
            <a:r>
              <a:rPr lang="en-US" altLang="zh-CN" sz="2712" dirty="0" smtClean="0">
                <a:solidFill>
                  <a:srgbClr val="ffffff"/>
                </a:solidFill>
                <a:latin typeface="Arial Narrow" pitchFamily="18" charset="0"/>
                <a:cs typeface="Arial Narrow" pitchFamily="18" charset="0"/>
              </a:rPr>
              <a:t>T1WI</a:t>
            </a:r>
            <a:r>
              <a:rPr lang="en-US" altLang="zh-CN" sz="2712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呈等</a:t>
            </a:r>
            <a:r>
              <a:rPr lang="en-US" altLang="zh-CN" sz="2712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信号</a:t>
            </a:r>
            <a:r>
              <a:rPr lang="en-US" altLang="zh-CN" sz="2712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，</a:t>
            </a:r>
            <a:r>
              <a:rPr lang="en-US" altLang="zh-CN" sz="2712" dirty="0" smtClean="0">
                <a:solidFill>
                  <a:srgbClr val="ffffff"/>
                </a:solidFill>
                <a:latin typeface="Arial Narrow" pitchFamily="18" charset="0"/>
                <a:cs typeface="Arial Narrow" pitchFamily="18" charset="0"/>
              </a:rPr>
              <a:t>T2WI</a:t>
            </a:r>
            <a:r>
              <a:rPr lang="en-US" altLang="zh-CN" sz="2712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呈高</a:t>
            </a:r>
            <a:r>
              <a:rPr lang="en-US" altLang="zh-CN" sz="2712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信号</a:t>
            </a:r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2700"/>
              </a:lnSpc>
              <a:tabLst>
							</a:tabLst>
            </a:pPr>
            <a:r>
              <a:rPr lang="en-US" altLang="zh-CN" sz="2400" dirty="0" smtClean="0">
                <a:solidFill>
                  <a:srgbClr val="66ff33"/>
                </a:solidFill>
                <a:latin typeface="Arial Narrow" pitchFamily="18" charset="0"/>
                <a:cs typeface="Arial Narrow" pitchFamily="18" charset="0"/>
              </a:rPr>
              <a:t>the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66ff33"/>
                </a:solidFill>
                <a:latin typeface="Arial Narrow" pitchFamily="18" charset="0"/>
                <a:cs typeface="Arial Narrow" pitchFamily="18" charset="0"/>
              </a:rPr>
              <a:t>disappearance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66ff33"/>
                </a:solidFill>
                <a:latin typeface="Arial Narrow" pitchFamily="18" charset="0"/>
                <a:cs typeface="Arial Narrow" pitchFamily="18" charset="0"/>
              </a:rPr>
              <a:t>of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66ff33"/>
                </a:solidFill>
                <a:latin typeface="Arial Narrow" pitchFamily="18" charset="0"/>
                <a:cs typeface="Arial Narrow" pitchFamily="18" charset="0"/>
              </a:rPr>
              <a:t>cervical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66ff33"/>
                </a:solidFill>
                <a:latin typeface="Arial Narrow" pitchFamily="18" charset="0"/>
                <a:cs typeface="Arial Narrow" pitchFamily="18" charset="0"/>
              </a:rPr>
              <a:t>cannel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66ff33"/>
                </a:solidFill>
                <a:latin typeface="Arial Narrow" pitchFamily="18" charset="0"/>
                <a:cs typeface="Arial Narrow" pitchFamily="18" charset="0"/>
              </a:rPr>
              <a:t>iso-signal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66ff33"/>
                </a:solidFill>
                <a:latin typeface="Arial Narrow" pitchFamily="18" charset="0"/>
                <a:cs typeface="Arial Narrow" pitchFamily="18" charset="0"/>
              </a:rPr>
              <a:t>on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66ff33"/>
                </a:solidFill>
                <a:latin typeface="Arial Narrow" pitchFamily="18" charset="0"/>
                <a:cs typeface="Arial Narrow" pitchFamily="18" charset="0"/>
              </a:rPr>
              <a:t>T1WI;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66ff33"/>
                </a:solidFill>
                <a:latin typeface="Arial Narrow" pitchFamily="18" charset="0"/>
                <a:cs typeface="Arial Narrow" pitchFamily="18" charset="0"/>
              </a:rPr>
              <a:t>hyper-</a:t>
            </a:r>
          </a:p>
          <a:p>
            <a:pPr>
              <a:lnSpc>
                <a:spcPts val="3300"/>
              </a:lnSpc>
              <a:tabLst>
							</a:tabLst>
            </a:pPr>
            <a:r>
              <a:rPr lang="en-US" altLang="zh-CN" sz="2400" dirty="0" smtClean="0">
                <a:solidFill>
                  <a:srgbClr val="66ff33"/>
                </a:solidFill>
                <a:latin typeface="Arial Narrow" pitchFamily="18" charset="0"/>
                <a:cs typeface="Arial Narrow" pitchFamily="18" charset="0"/>
              </a:rPr>
              <a:t>signal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66ff33"/>
                </a:solidFill>
                <a:latin typeface="Arial Narrow" pitchFamily="18" charset="0"/>
                <a:cs typeface="Arial Narrow" pitchFamily="18" charset="0"/>
              </a:rPr>
              <a:t>on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66ff33"/>
                </a:solidFill>
                <a:latin typeface="Arial Narrow" pitchFamily="18" charset="0"/>
                <a:cs typeface="Arial Narrow" pitchFamily="18" charset="0"/>
              </a:rPr>
              <a:t>T2WI</a:t>
            </a:r>
          </a:p>
        </p:txBody>
      </p:sp>
      <p:sp>
        <p:nvSpPr>
          <p:cNvPr id="2" name="TextBox 1"/>
          <p:cNvSpPr txBox="1"/>
          <p:nvPr/>
        </p:nvSpPr>
        <p:spPr>
          <a:xfrm rot="0">
            <a:off x="1409700" y="635000"/>
            <a:ext cx="6997700" cy="22352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4300"/>
              </a:lnSpc>
              <a:tabLst>
                <a:tab pos="952500" algn="l"/>
                <a:tab pos="1676400" algn="l"/>
              </a:tabLst>
            </a:pPr>
            <a:r>
              <a:rPr lang="en-US" altLang="zh-CN" dirty="0" smtClean="0"/>
              <a:t>		</a:t>
            </a:r>
            <a:r>
              <a:rPr lang="en-US" altLang="zh-CN" sz="4008" b="1" dirty="0" smtClean="0">
                <a:solidFill>
                  <a:srgbClr val="ff9900"/>
                </a:solidFill>
                <a:latin typeface="Times New Roman" pitchFamily="18" charset="0"/>
                <a:cs typeface="Times New Roman" pitchFamily="18" charset="0"/>
              </a:rPr>
              <a:t>子宫颈癌的</a:t>
            </a:r>
            <a:r>
              <a:rPr lang="en-US" altLang="zh-CN" sz="4008" b="1" dirty="0" smtClean="0">
                <a:solidFill>
                  <a:srgbClr val="ff9900"/>
                </a:solidFill>
                <a:latin typeface="Times New Roman" pitchFamily="18" charset="0"/>
                <a:cs typeface="Times New Roman" pitchFamily="18" charset="0"/>
              </a:rPr>
              <a:t>MRI</a:t>
            </a:r>
            <a:r>
              <a:rPr lang="en-US" altLang="zh-CN" sz="4008" b="1" dirty="0" smtClean="0">
                <a:solidFill>
                  <a:srgbClr val="ff9900"/>
                </a:solidFill>
                <a:latin typeface="Times New Roman" pitchFamily="18" charset="0"/>
                <a:cs typeface="Times New Roman" pitchFamily="18" charset="0"/>
              </a:rPr>
              <a:t>特征</a:t>
            </a:r>
          </a:p>
          <a:p>
            <a:pPr>
              <a:lnSpc>
                <a:spcPts val="3800"/>
              </a:lnSpc>
              <a:tabLst>
                <a:tab pos="952500" algn="l"/>
                <a:tab pos="1676400" algn="l"/>
              </a:tabLst>
            </a:pPr>
            <a:r>
              <a:rPr lang="en-US" altLang="zh-CN" dirty="0" smtClean="0"/>
              <a:t>	</a:t>
            </a:r>
            <a:r>
              <a:rPr lang="en-US" altLang="zh-CN" sz="3192" b="1" dirty="0" smtClean="0">
                <a:solidFill>
                  <a:srgbClr val="66ff33"/>
                </a:solidFill>
                <a:latin typeface="Arial Narrow" pitchFamily="18" charset="0"/>
                <a:cs typeface="Arial Narrow" pitchFamily="18" charset="0"/>
              </a:rPr>
              <a:t>MRI</a:t>
            </a:r>
            <a:r>
              <a:rPr lang="en-US" altLang="zh-CN" sz="319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192" b="1" dirty="0" smtClean="0">
                <a:solidFill>
                  <a:srgbClr val="66ff33"/>
                </a:solidFill>
                <a:latin typeface="Arial Narrow" pitchFamily="18" charset="0"/>
                <a:cs typeface="Arial Narrow" pitchFamily="18" charset="0"/>
              </a:rPr>
              <a:t>Characters</a:t>
            </a:r>
            <a:r>
              <a:rPr lang="en-US" altLang="zh-CN" sz="319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192" b="1" dirty="0" smtClean="0">
                <a:solidFill>
                  <a:srgbClr val="66ff33"/>
                </a:solidFill>
                <a:latin typeface="Arial Narrow" pitchFamily="18" charset="0"/>
                <a:cs typeface="Arial Narrow" pitchFamily="18" charset="0"/>
              </a:rPr>
              <a:t>of</a:t>
            </a:r>
            <a:r>
              <a:rPr lang="en-US" altLang="zh-CN" sz="319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192" b="1" dirty="0" smtClean="0">
                <a:solidFill>
                  <a:srgbClr val="66ff33"/>
                </a:solidFill>
                <a:latin typeface="Arial Narrow" pitchFamily="18" charset="0"/>
                <a:cs typeface="Arial Narrow" pitchFamily="18" charset="0"/>
              </a:rPr>
              <a:t>Cervical</a:t>
            </a:r>
            <a:r>
              <a:rPr lang="en-US" altLang="zh-CN" sz="319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192" b="1" dirty="0" smtClean="0">
                <a:solidFill>
                  <a:srgbClr val="66ff33"/>
                </a:solidFill>
                <a:latin typeface="Arial Narrow" pitchFamily="18" charset="0"/>
                <a:cs typeface="Arial Narrow" pitchFamily="18" charset="0"/>
              </a:rPr>
              <a:t>Carcinoma</a:t>
            </a:r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3600"/>
              </a:lnSpc>
              <a:tabLst>
                <a:tab pos="952500" algn="l"/>
                <a:tab pos="1676400" algn="l"/>
              </a:tabLst>
            </a:pPr>
            <a:r>
              <a:rPr lang="en-US" altLang="zh-CN" sz="3192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癌肿的</a:t>
            </a:r>
            <a:r>
              <a:rPr lang="en-US" altLang="zh-CN" sz="3192" dirty="0" smtClean="0">
                <a:solidFill>
                  <a:srgbClr val="ffff00"/>
                </a:solidFill>
                <a:latin typeface="Arial Narrow" pitchFamily="18" charset="0"/>
                <a:cs typeface="Arial Narrow" pitchFamily="18" charset="0"/>
              </a:rPr>
              <a:t>MRI</a:t>
            </a:r>
            <a:r>
              <a:rPr lang="en-US" altLang="zh-CN" sz="3192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表</a:t>
            </a:r>
            <a:r>
              <a:rPr lang="en-US" altLang="zh-CN" sz="3192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现</a:t>
            </a:r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2700"/>
              </a:lnSpc>
              <a:tabLst>
                <a:tab pos="952500" algn="l"/>
                <a:tab pos="1676400" algn="l"/>
              </a:tabLst>
            </a:pPr>
            <a:r>
              <a:rPr lang="en-US" altLang="zh-CN" sz="2400" dirty="0" smtClean="0">
                <a:solidFill>
                  <a:srgbClr val="66ff33"/>
                </a:solidFill>
                <a:latin typeface="Arial Narrow" pitchFamily="18" charset="0"/>
                <a:cs typeface="Arial Narrow" pitchFamily="18" charset="0"/>
              </a:rPr>
              <a:t>MRI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66ff33"/>
                </a:solidFill>
                <a:latin typeface="Arial Narrow" pitchFamily="18" charset="0"/>
                <a:cs typeface="Arial Narrow" pitchFamily="18" charset="0"/>
              </a:rPr>
              <a:t>Characters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66ff33"/>
                </a:solidFill>
                <a:latin typeface="Arial Narrow" pitchFamily="18" charset="0"/>
                <a:cs typeface="Arial Narrow" pitchFamily="18" charset="0"/>
              </a:rPr>
              <a:t>of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2400" dirty="0" smtClean="0">
                <a:solidFill>
                  <a:srgbClr val="66ff33"/>
                </a:solidFill>
                <a:latin typeface="Arial Narrow" pitchFamily="18" charset="0"/>
                <a:cs typeface="Arial Narrow" pitchFamily="18" charset="0"/>
              </a:rPr>
              <a:t>lesion</a:t>
            </a:r>
          </a:p>
        </p:txBody>
      </p:sp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/>
          <p:nvPr/>
        </p:nvSpPr>
        <p:spPr>
          <a:xfrm>
            <a:off x="774191" y="347979"/>
            <a:ext cx="9144000" cy="6858000"/>
          </a:xfrm>
          <a:custGeom>
            <a:avLst/>
            <a:gdLst>
              <a:gd name="connsiteX0" fmla="*/ 0 w 9144000"/>
              <a:gd name="connsiteY0" fmla="*/ 6858000 h 6858000"/>
              <a:gd name="connsiteX1" fmla="*/ 9144000 w 9144000"/>
              <a:gd name="connsiteY1" fmla="*/ 6858000 h 6858000"/>
              <a:gd name="connsiteX2" fmla="*/ 9144000 w 9144000"/>
              <a:gd name="connsiteY2" fmla="*/ 0 h 6858000"/>
              <a:gd name="connsiteX3" fmla="*/ 0 w 9144000"/>
              <a:gd name="connsiteY3" fmla="*/ 0 h 6858000"/>
              <a:gd name="connsiteX4" fmla="*/ 0 w 9144000"/>
              <a:gd name="connsiteY4" fmla="*/ 6858000 h 68580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9144000" h="6858000">
                <a:moveTo>
                  <a:pt x="0" y="6858000"/>
                </a:moveTo>
                <a:lnTo>
                  <a:pt x="9144000" y="6858000"/>
                </a:lnTo>
                <a:lnTo>
                  <a:pt x="9144000" y="0"/>
                </a:lnTo>
                <a:lnTo>
                  <a:pt x="0" y="0"/>
                </a:lnTo>
                <a:lnTo>
                  <a:pt x="0" y="6858000"/>
                </a:lnTo>
              </a:path>
            </a:pathLst>
          </a:custGeom>
          <a:solidFill>
            <a:srgbClr val="000000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027" name="Picture 3" descr="">
					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62000" y="1193800"/>
            <a:ext cx="2921000" cy="6019800"/>
          </a:xfrm>
          <a:prstGeom prst="rect">
            <a:avLst/>
          </a:prstGeom>
          <a:noFill/>
        </p:spPr>
      </p:pic>
      <p:sp>
        <p:nvSpPr>
          <p:cNvPr id="2" name="TextBox 1"/>
          <p:cNvSpPr txBox="1"/>
          <p:nvPr/>
        </p:nvSpPr>
        <p:spPr>
          <a:xfrm rot="0">
            <a:off x="1168400" y="6756400"/>
            <a:ext cx="698500" cy="1524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1200"/>
              </a:lnSpc>
              <a:tabLst>
							</a:tabLst>
            </a:pPr>
            <a:r>
              <a:rPr lang="en-US" altLang="zh-CN" sz="1392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2009-8-7</a:t>
            </a:r>
          </a:p>
        </p:txBody>
      </p:sp>
      <p:sp>
        <p:nvSpPr>
          <p:cNvPr id="2" name="TextBox 1"/>
          <p:cNvSpPr txBox="1"/>
          <p:nvPr/>
        </p:nvSpPr>
        <p:spPr>
          <a:xfrm rot="0">
            <a:off x="4648200" y="6667500"/>
            <a:ext cx="2298700" cy="3683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1200"/>
              </a:lnSpc>
              <a:tabLst>
                <a:tab pos="825500" algn="l"/>
              </a:tabLst>
            </a:pPr>
            <a:r>
              <a:rPr lang="en-US" altLang="zh-CN" sz="1392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Liaoning</a:t>
            </a:r>
            <a:r>
              <a:rPr lang="en-US" altLang="zh-CN" sz="139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392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Cancer</a:t>
            </a:r>
            <a:r>
              <a:rPr lang="en-US" altLang="zh-CN" sz="139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392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Institute</a:t>
            </a:r>
            <a:r>
              <a:rPr lang="en-US" altLang="zh-CN" sz="139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392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and</a:t>
            </a:r>
          </a:p>
          <a:p>
            <a:pPr>
              <a:lnSpc>
                <a:spcPts val="1600"/>
              </a:lnSpc>
              <a:tabLst>
                <a:tab pos="825500" algn="l"/>
              </a:tabLst>
            </a:pPr>
            <a:r>
              <a:rPr lang="en-US" altLang="zh-CN" dirty="0" smtClean="0"/>
              <a:t>	</a:t>
            </a:r>
            <a:r>
              <a:rPr lang="en-US" altLang="zh-CN" sz="1392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Hospital</a:t>
            </a:r>
          </a:p>
        </p:txBody>
      </p:sp>
      <p:sp>
        <p:nvSpPr>
          <p:cNvPr id="2" name="TextBox 1"/>
          <p:cNvSpPr txBox="1"/>
          <p:nvPr/>
        </p:nvSpPr>
        <p:spPr>
          <a:xfrm rot="0">
            <a:off x="9398000" y="6756400"/>
            <a:ext cx="190500" cy="1524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1200"/>
              </a:lnSpc>
              <a:tabLst>
							</a:tabLst>
            </a:pPr>
            <a:r>
              <a:rPr lang="en-US" altLang="zh-CN" sz="1392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51</a:t>
            </a:r>
          </a:p>
        </p:txBody>
      </p:sp>
      <p:sp>
        <p:nvSpPr>
          <p:cNvPr id="2" name="TextBox 1"/>
          <p:cNvSpPr txBox="1"/>
          <p:nvPr/>
        </p:nvSpPr>
        <p:spPr>
          <a:xfrm rot="0">
            <a:off x="1612900" y="2006600"/>
            <a:ext cx="165100" cy="22606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1800"/>
              </a:lnSpc>
              <a:tabLst>
							</a:tabLst>
            </a:pPr>
            <a:r>
              <a:rPr lang="en-US" altLang="zh-CN" sz="1704" dirty="0" smtClean="0">
                <a:solidFill>
                  <a:srgbClr val="800000"/>
                </a:solidFill>
                <a:latin typeface="Wingdings" pitchFamily="18" charset="0"/>
                <a:cs typeface="Wingdings" pitchFamily="18" charset="0"/>
              </a:rPr>
              <a:t>n</a:t>
            </a:r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2900"/>
              </a:lnSpc>
              <a:tabLst>
							</a:tabLst>
            </a:pPr>
            <a:r>
              <a:rPr lang="en-US" altLang="zh-CN" sz="1800" dirty="0" smtClean="0">
                <a:solidFill>
                  <a:srgbClr val="800000"/>
                </a:solidFill>
                <a:latin typeface="Wingdings" pitchFamily="18" charset="0"/>
                <a:cs typeface="Wingdings" pitchFamily="18" charset="0"/>
              </a:rPr>
              <a:t>n</a:t>
            </a:r>
          </a:p>
        </p:txBody>
      </p:sp>
      <p:sp>
        <p:nvSpPr>
          <p:cNvPr id="2" name="TextBox 1"/>
          <p:cNvSpPr txBox="1"/>
          <p:nvPr/>
        </p:nvSpPr>
        <p:spPr>
          <a:xfrm rot="0">
            <a:off x="1955800" y="1955800"/>
            <a:ext cx="6959600" cy="43180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3100"/>
              </a:lnSpc>
              <a:tabLst>
                <a:tab pos="38100" algn="l"/>
              </a:tabLst>
            </a:pPr>
            <a:r>
              <a:rPr lang="en-US" altLang="zh-CN" sz="2807" dirty="0" smtClean="0">
                <a:solidFill>
                  <a:srgbClr val="ffffff"/>
                </a:solidFill>
                <a:latin typeface="Arial Narrow" pitchFamily="18" charset="0"/>
                <a:cs typeface="Arial Narrow" pitchFamily="18" charset="0"/>
              </a:rPr>
              <a:t>T2WI:</a:t>
            </a:r>
            <a:r>
              <a:rPr lang="en-US" altLang="zh-CN" sz="2807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癌肿</a:t>
            </a:r>
            <a:r>
              <a:rPr lang="en-US" altLang="zh-CN" sz="2807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与</a:t>
            </a:r>
            <a:r>
              <a:rPr lang="en-US" altLang="zh-CN" sz="2807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正常</a:t>
            </a:r>
            <a:r>
              <a:rPr lang="en-US" altLang="zh-CN" sz="2807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宫颈</a:t>
            </a:r>
            <a:r>
              <a:rPr lang="en-US" altLang="zh-CN" sz="2807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基</a:t>
            </a:r>
            <a:r>
              <a:rPr lang="en-US" altLang="zh-CN" sz="2807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质低信号及</a:t>
            </a:r>
            <a:r>
              <a:rPr lang="en-US" altLang="zh-CN" sz="2807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宫</a:t>
            </a:r>
            <a:r>
              <a:rPr lang="en-US" altLang="zh-CN" sz="2807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旁</a:t>
            </a:r>
            <a:r>
              <a:rPr lang="en-US" altLang="zh-CN" sz="2807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脂肪</a:t>
            </a:r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2800"/>
              </a:lnSpc>
              <a:tabLst>
                <a:tab pos="38100" algn="l"/>
              </a:tabLst>
            </a:pPr>
            <a:r>
              <a:rPr lang="en-US" altLang="zh-CN" sz="2807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间</a:t>
            </a:r>
            <a:r>
              <a:rPr lang="en-US" altLang="zh-CN" sz="2807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隙</a:t>
            </a:r>
            <a:r>
              <a:rPr lang="en-US" altLang="zh-CN" sz="2807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有</a:t>
            </a:r>
            <a:r>
              <a:rPr lang="en-US" altLang="zh-CN" sz="2807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良</a:t>
            </a:r>
            <a:r>
              <a:rPr lang="en-US" altLang="zh-CN" sz="2807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好</a:t>
            </a:r>
            <a:r>
              <a:rPr lang="en-US" altLang="zh-CN" sz="2807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对</a:t>
            </a:r>
            <a:r>
              <a:rPr lang="en-US" altLang="zh-CN" sz="2807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比</a:t>
            </a:r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3100"/>
              </a:lnSpc>
              <a:tabLst>
                <a:tab pos="38100" algn="l"/>
              </a:tabLst>
            </a:pPr>
            <a:r>
              <a:rPr lang="en-US" altLang="zh-CN" dirty="0" smtClean="0"/>
              <a:t>	</a:t>
            </a:r>
            <a:r>
              <a:rPr lang="en-US" altLang="zh-CN" sz="2400" dirty="0" smtClean="0">
                <a:solidFill>
                  <a:srgbClr val="66ff33"/>
                </a:solidFill>
                <a:latin typeface="Arial Narrow" pitchFamily="18" charset="0"/>
                <a:cs typeface="Arial Narrow" pitchFamily="18" charset="0"/>
              </a:rPr>
              <a:t>T2WI: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66ff33"/>
                </a:solidFill>
                <a:latin typeface="Arial Narrow" pitchFamily="18" charset="0"/>
                <a:cs typeface="Arial Narrow" pitchFamily="18" charset="0"/>
              </a:rPr>
              <a:t>good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66ff33"/>
                </a:solidFill>
                <a:latin typeface="Arial Narrow" pitchFamily="18" charset="0"/>
                <a:cs typeface="Arial Narrow" pitchFamily="18" charset="0"/>
              </a:rPr>
              <a:t>contrast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66ff33"/>
                </a:solidFill>
                <a:latin typeface="Arial Narrow" pitchFamily="18" charset="0"/>
                <a:cs typeface="Arial Narrow" pitchFamily="18" charset="0"/>
              </a:rPr>
              <a:t>between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66ff33"/>
                </a:solidFill>
                <a:latin typeface="Arial Narrow" pitchFamily="18" charset="0"/>
                <a:cs typeface="Arial Narrow" pitchFamily="18" charset="0"/>
              </a:rPr>
              <a:t>the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66ff33"/>
                </a:solidFill>
                <a:latin typeface="Arial Narrow" pitchFamily="18" charset="0"/>
                <a:cs typeface="Arial Narrow" pitchFamily="18" charset="0"/>
              </a:rPr>
              <a:t>tumor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66ff33"/>
                </a:solidFill>
                <a:latin typeface="Arial Narrow" pitchFamily="18" charset="0"/>
                <a:cs typeface="Arial Narrow" pitchFamily="18" charset="0"/>
              </a:rPr>
              <a:t>and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66ff33"/>
                </a:solidFill>
                <a:latin typeface="Arial Narrow" pitchFamily="18" charset="0"/>
                <a:cs typeface="Arial Narrow" pitchFamily="18" charset="0"/>
              </a:rPr>
              <a:t>normal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66ff33"/>
                </a:solidFill>
                <a:latin typeface="Arial Narrow" pitchFamily="18" charset="0"/>
                <a:cs typeface="Arial Narrow" pitchFamily="18" charset="0"/>
              </a:rPr>
              <a:t>cervical</a:t>
            </a:r>
          </a:p>
          <a:p>
            <a:pPr>
              <a:lnSpc>
                <a:spcPts val="3300"/>
              </a:lnSpc>
              <a:tabLst>
                <a:tab pos="38100" algn="l"/>
              </a:tabLst>
            </a:pPr>
            <a:r>
              <a:rPr lang="en-US" altLang="zh-CN" sz="2400" dirty="0" smtClean="0">
                <a:solidFill>
                  <a:srgbClr val="66ff33"/>
                </a:solidFill>
                <a:latin typeface="Arial Narrow" pitchFamily="18" charset="0"/>
                <a:cs typeface="Arial Narrow" pitchFamily="18" charset="0"/>
              </a:rPr>
              <a:t>stroma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66ff33"/>
                </a:solidFill>
                <a:latin typeface="Arial Narrow" pitchFamily="18" charset="0"/>
                <a:cs typeface="Arial Narrow" pitchFamily="18" charset="0"/>
              </a:rPr>
              <a:t>with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66ff33"/>
                </a:solidFill>
                <a:latin typeface="Arial Narrow" pitchFamily="18" charset="0"/>
                <a:cs typeface="Arial Narrow" pitchFamily="18" charset="0"/>
              </a:rPr>
              <a:t>low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66ff33"/>
                </a:solidFill>
                <a:latin typeface="Arial Narrow" pitchFamily="18" charset="0"/>
                <a:cs typeface="Arial Narrow" pitchFamily="18" charset="0"/>
              </a:rPr>
              <a:t>signal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66ff33"/>
                </a:solidFill>
                <a:latin typeface="Arial Narrow" pitchFamily="18" charset="0"/>
                <a:cs typeface="Arial Narrow" pitchFamily="18" charset="0"/>
              </a:rPr>
              <a:t>&amp;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66ff33"/>
                </a:solidFill>
                <a:latin typeface="Arial Narrow" pitchFamily="18" charset="0"/>
                <a:cs typeface="Arial Narrow" pitchFamily="18" charset="0"/>
              </a:rPr>
              <a:t>parametrial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2400" dirty="0" smtClean="0">
                <a:solidFill>
                  <a:srgbClr val="66ff33"/>
                </a:solidFill>
                <a:latin typeface="Arial Narrow" pitchFamily="18" charset="0"/>
                <a:cs typeface="Arial Narrow" pitchFamily="18" charset="0"/>
              </a:rPr>
              <a:t>space</a:t>
            </a:r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3500"/>
              </a:lnSpc>
              <a:tabLst>
                <a:tab pos="38100" algn="l"/>
              </a:tabLst>
            </a:pPr>
            <a:r>
              <a:rPr lang="en-US" altLang="zh-CN" sz="2807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增</a:t>
            </a:r>
            <a:r>
              <a:rPr lang="en-US" altLang="zh-CN" sz="2807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强</a:t>
            </a:r>
            <a:r>
              <a:rPr lang="en-US" altLang="zh-CN" sz="2807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动</a:t>
            </a:r>
            <a:r>
              <a:rPr lang="en-US" altLang="zh-CN" sz="2807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态</a:t>
            </a:r>
            <a:r>
              <a:rPr lang="en-US" altLang="zh-CN" sz="2807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扫</a:t>
            </a:r>
            <a:r>
              <a:rPr lang="en-US" altLang="zh-CN" sz="2807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描</a:t>
            </a:r>
            <a:r>
              <a:rPr lang="en-US" altLang="zh-CN" sz="2807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，</a:t>
            </a:r>
            <a:r>
              <a:rPr lang="en-US" altLang="zh-CN" sz="2807" dirty="0" smtClean="0">
                <a:solidFill>
                  <a:srgbClr val="ffffff"/>
                </a:solidFill>
                <a:latin typeface="Arial Narrow" pitchFamily="18" charset="0"/>
                <a:cs typeface="Arial Narrow" pitchFamily="18" charset="0"/>
              </a:rPr>
              <a:t>T1WI</a:t>
            </a:r>
            <a:r>
              <a:rPr lang="en-US" altLang="zh-CN" sz="2807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癌</a:t>
            </a:r>
            <a:r>
              <a:rPr lang="en-US" altLang="zh-CN" sz="2807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肿</a:t>
            </a:r>
            <a:r>
              <a:rPr lang="en-US" altLang="zh-CN" sz="2807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早</a:t>
            </a:r>
            <a:r>
              <a:rPr lang="en-US" altLang="zh-CN" sz="2807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期</a:t>
            </a:r>
            <a:r>
              <a:rPr lang="en-US" altLang="zh-CN" sz="2807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强</a:t>
            </a:r>
            <a:r>
              <a:rPr lang="en-US" altLang="zh-CN" sz="2807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化</a:t>
            </a:r>
            <a:r>
              <a:rPr lang="en-US" altLang="zh-CN" sz="2807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，</a:t>
            </a:r>
            <a:r>
              <a:rPr lang="en-US" altLang="zh-CN" sz="2807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可</a:t>
            </a:r>
            <a:r>
              <a:rPr lang="en-US" altLang="zh-CN" sz="2807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清</a:t>
            </a:r>
            <a:r>
              <a:rPr lang="en-US" altLang="zh-CN" sz="2807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晰</a:t>
            </a:r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2800"/>
              </a:lnSpc>
              <a:tabLst>
                <a:tab pos="38100" algn="l"/>
              </a:tabLst>
            </a:pPr>
            <a:r>
              <a:rPr lang="en-US" altLang="zh-CN" sz="2807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显</a:t>
            </a:r>
            <a:r>
              <a:rPr lang="en-US" altLang="zh-CN" sz="2807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示</a:t>
            </a:r>
            <a:r>
              <a:rPr lang="en-US" altLang="zh-CN" sz="2807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病</a:t>
            </a:r>
            <a:r>
              <a:rPr lang="en-US" altLang="zh-CN" sz="2807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灶</a:t>
            </a:r>
            <a:r>
              <a:rPr lang="en-US" altLang="zh-CN" sz="2807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的</a:t>
            </a:r>
            <a:r>
              <a:rPr lang="en-US" altLang="zh-CN" sz="2807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形</a:t>
            </a:r>
            <a:r>
              <a:rPr lang="en-US" altLang="zh-CN" sz="2807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态</a:t>
            </a:r>
            <a:r>
              <a:rPr lang="en-US" altLang="zh-CN" sz="2807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、</a:t>
            </a:r>
            <a:r>
              <a:rPr lang="en-US" altLang="zh-CN" sz="2807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边</a:t>
            </a:r>
            <a:r>
              <a:rPr lang="en-US" altLang="zh-CN" sz="2807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界</a:t>
            </a:r>
            <a:r>
              <a:rPr lang="en-US" altLang="zh-CN" sz="2807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和</a:t>
            </a:r>
            <a:r>
              <a:rPr lang="en-US" altLang="zh-CN" sz="2807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宫</a:t>
            </a:r>
            <a:r>
              <a:rPr lang="en-US" altLang="zh-CN" sz="2807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颈</a:t>
            </a:r>
            <a:r>
              <a:rPr lang="en-US" altLang="zh-CN" sz="2807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基</a:t>
            </a:r>
            <a:r>
              <a:rPr lang="en-US" altLang="zh-CN" sz="2807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质</a:t>
            </a:r>
            <a:r>
              <a:rPr lang="en-US" altLang="zh-CN" sz="2807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受</a:t>
            </a:r>
            <a:r>
              <a:rPr lang="en-US" altLang="zh-CN" sz="2807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侵</a:t>
            </a:r>
            <a:r>
              <a:rPr lang="en-US" altLang="zh-CN" sz="2807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犯</a:t>
            </a:r>
            <a:r>
              <a:rPr lang="en-US" altLang="zh-CN" sz="2807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的</a:t>
            </a:r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2800"/>
              </a:lnSpc>
              <a:tabLst>
                <a:tab pos="38100" algn="l"/>
              </a:tabLst>
            </a:pPr>
            <a:r>
              <a:rPr lang="en-US" altLang="zh-CN" sz="2807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深</a:t>
            </a:r>
            <a:r>
              <a:rPr lang="en-US" altLang="zh-CN" sz="2807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度</a:t>
            </a:r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2900"/>
              </a:lnSpc>
              <a:tabLst>
                <a:tab pos="38100" algn="l"/>
              </a:tabLst>
            </a:pPr>
            <a:r>
              <a:rPr lang="en-US" altLang="zh-CN" sz="2400" dirty="0" smtClean="0">
                <a:solidFill>
                  <a:srgbClr val="66ff33"/>
                </a:solidFill>
                <a:latin typeface="Arial Narrow" pitchFamily="18" charset="0"/>
                <a:cs typeface="Arial Narrow" pitchFamily="18" charset="0"/>
              </a:rPr>
              <a:t>CE: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66ff33"/>
                </a:solidFill>
                <a:latin typeface="Arial Narrow" pitchFamily="18" charset="0"/>
                <a:cs typeface="Arial Narrow" pitchFamily="18" charset="0"/>
              </a:rPr>
              <a:t>obviously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2400" dirty="0" smtClean="0">
                <a:solidFill>
                  <a:srgbClr val="66ff33"/>
                </a:solidFill>
                <a:latin typeface="Arial Narrow" pitchFamily="18" charset="0"/>
                <a:cs typeface="Arial Narrow" pitchFamily="18" charset="0"/>
              </a:rPr>
              <a:t>showing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66ff33"/>
                </a:solidFill>
                <a:latin typeface="Arial Narrow" pitchFamily="18" charset="0"/>
                <a:cs typeface="Arial Narrow" pitchFamily="18" charset="0"/>
              </a:rPr>
              <a:t>enhanced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66ff33"/>
                </a:solidFill>
                <a:latin typeface="Arial Narrow" pitchFamily="18" charset="0"/>
                <a:cs typeface="Arial Narrow" pitchFamily="18" charset="0"/>
              </a:rPr>
              <a:t>tumor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66ff33"/>
                </a:solidFill>
                <a:latin typeface="Arial Narrow" pitchFamily="18" charset="0"/>
                <a:cs typeface="Arial Narrow" pitchFamily="18" charset="0"/>
              </a:rPr>
              <a:t>with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66ff33"/>
                </a:solidFill>
                <a:latin typeface="Arial Narrow" pitchFamily="18" charset="0"/>
                <a:cs typeface="Arial Narrow" pitchFamily="18" charset="0"/>
              </a:rPr>
              <a:t>shape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66ff33"/>
                </a:solidFill>
                <a:latin typeface="Arial Narrow" pitchFamily="18" charset="0"/>
                <a:cs typeface="Arial Narrow" pitchFamily="18" charset="0"/>
              </a:rPr>
              <a:t>and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66ff33"/>
                </a:solidFill>
                <a:latin typeface="Arial Narrow" pitchFamily="18" charset="0"/>
                <a:cs typeface="Arial Narrow" pitchFamily="18" charset="0"/>
              </a:rPr>
              <a:t>rim</a:t>
            </a:r>
          </a:p>
          <a:p>
            <a:pPr>
              <a:lnSpc>
                <a:spcPts val="3300"/>
              </a:lnSpc>
              <a:tabLst>
                <a:tab pos="38100" algn="l"/>
              </a:tabLst>
            </a:pPr>
            <a:r>
              <a:rPr lang="en-US" altLang="zh-CN" sz="2400" dirty="0" smtClean="0">
                <a:solidFill>
                  <a:srgbClr val="66ff33"/>
                </a:solidFill>
                <a:latin typeface="Arial Narrow" pitchFamily="18" charset="0"/>
                <a:cs typeface="Arial Narrow" pitchFamily="18" charset="0"/>
              </a:rPr>
              <a:t>and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66ff33"/>
                </a:solidFill>
                <a:latin typeface="Arial Narrow" pitchFamily="18" charset="0"/>
                <a:cs typeface="Arial Narrow" pitchFamily="18" charset="0"/>
              </a:rPr>
              <a:t>the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66ff33"/>
                </a:solidFill>
                <a:latin typeface="Arial Narrow" pitchFamily="18" charset="0"/>
                <a:cs typeface="Arial Narrow" pitchFamily="18" charset="0"/>
              </a:rPr>
              <a:t>depth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66ff33"/>
                </a:solidFill>
                <a:latin typeface="Arial Narrow" pitchFamily="18" charset="0"/>
                <a:cs typeface="Arial Narrow" pitchFamily="18" charset="0"/>
              </a:rPr>
              <a:t>of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66ff33"/>
                </a:solidFill>
                <a:latin typeface="Arial Narrow" pitchFamily="18" charset="0"/>
                <a:cs typeface="Arial Narrow" pitchFamily="18" charset="0"/>
              </a:rPr>
              <a:t>cervical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66ff33"/>
                </a:solidFill>
                <a:latin typeface="Arial Narrow" pitchFamily="18" charset="0"/>
                <a:cs typeface="Arial Narrow" pitchFamily="18" charset="0"/>
              </a:rPr>
              <a:t>stromal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66ff33"/>
                </a:solidFill>
                <a:latin typeface="Arial Narrow" pitchFamily="18" charset="0"/>
                <a:cs typeface="Arial Narrow" pitchFamily="18" charset="0"/>
              </a:rPr>
              <a:t>invasion</a:t>
            </a:r>
          </a:p>
        </p:txBody>
      </p:sp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/>
          <p:nvPr/>
        </p:nvSpPr>
        <p:spPr>
          <a:xfrm>
            <a:off x="774191" y="347979"/>
            <a:ext cx="9144000" cy="6858000"/>
          </a:xfrm>
          <a:custGeom>
            <a:avLst/>
            <a:gdLst>
              <a:gd name="connsiteX0" fmla="*/ 0 w 9144000"/>
              <a:gd name="connsiteY0" fmla="*/ 6858000 h 6858000"/>
              <a:gd name="connsiteX1" fmla="*/ 9144000 w 9144000"/>
              <a:gd name="connsiteY1" fmla="*/ 6858000 h 6858000"/>
              <a:gd name="connsiteX2" fmla="*/ 9144000 w 9144000"/>
              <a:gd name="connsiteY2" fmla="*/ 0 h 6858000"/>
              <a:gd name="connsiteX3" fmla="*/ 0 w 9144000"/>
              <a:gd name="connsiteY3" fmla="*/ 0 h 6858000"/>
              <a:gd name="connsiteX4" fmla="*/ 0 w 9144000"/>
              <a:gd name="connsiteY4" fmla="*/ 6858000 h 68580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9144000" h="6858000">
                <a:moveTo>
                  <a:pt x="0" y="6858000"/>
                </a:moveTo>
                <a:lnTo>
                  <a:pt x="9144000" y="6858000"/>
                </a:lnTo>
                <a:lnTo>
                  <a:pt x="9144000" y="0"/>
                </a:lnTo>
                <a:lnTo>
                  <a:pt x="0" y="0"/>
                </a:lnTo>
                <a:lnTo>
                  <a:pt x="0" y="6858000"/>
                </a:lnTo>
              </a:path>
            </a:pathLst>
          </a:custGeom>
          <a:solidFill>
            <a:srgbClr val="000000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027" name="Picture 3" descr="">
					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62000" y="1193800"/>
            <a:ext cx="2921000" cy="6019800"/>
          </a:xfrm>
          <a:prstGeom prst="rect">
            <a:avLst/>
          </a:prstGeom>
          <a:noFill/>
        </p:spPr>
      </p:pic>
      <p:sp>
        <p:nvSpPr>
          <p:cNvPr id="2" name="TextBox 1"/>
          <p:cNvSpPr txBox="1"/>
          <p:nvPr/>
        </p:nvSpPr>
        <p:spPr>
          <a:xfrm rot="0">
            <a:off x="1168400" y="6756400"/>
            <a:ext cx="698500" cy="1524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1200"/>
              </a:lnSpc>
              <a:tabLst>
							</a:tabLst>
            </a:pPr>
            <a:r>
              <a:rPr lang="en-US" altLang="zh-CN" sz="1392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2009-8-7</a:t>
            </a:r>
          </a:p>
        </p:txBody>
      </p:sp>
      <p:sp>
        <p:nvSpPr>
          <p:cNvPr id="2" name="TextBox 1"/>
          <p:cNvSpPr txBox="1"/>
          <p:nvPr/>
        </p:nvSpPr>
        <p:spPr>
          <a:xfrm rot="0">
            <a:off x="4648200" y="6667500"/>
            <a:ext cx="2298700" cy="3683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1200"/>
              </a:lnSpc>
              <a:tabLst>
                <a:tab pos="825500" algn="l"/>
              </a:tabLst>
            </a:pPr>
            <a:r>
              <a:rPr lang="en-US" altLang="zh-CN" sz="1392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Liaoning</a:t>
            </a:r>
            <a:r>
              <a:rPr lang="en-US" altLang="zh-CN" sz="139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392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Cancer</a:t>
            </a:r>
            <a:r>
              <a:rPr lang="en-US" altLang="zh-CN" sz="139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392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Institute</a:t>
            </a:r>
            <a:r>
              <a:rPr lang="en-US" altLang="zh-CN" sz="139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392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and</a:t>
            </a:r>
          </a:p>
          <a:p>
            <a:pPr>
              <a:lnSpc>
                <a:spcPts val="1600"/>
              </a:lnSpc>
              <a:tabLst>
                <a:tab pos="825500" algn="l"/>
              </a:tabLst>
            </a:pPr>
            <a:r>
              <a:rPr lang="en-US" altLang="zh-CN" dirty="0" smtClean="0"/>
              <a:t>	</a:t>
            </a:r>
            <a:r>
              <a:rPr lang="en-US" altLang="zh-CN" sz="1392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Hospital</a:t>
            </a:r>
          </a:p>
        </p:txBody>
      </p:sp>
      <p:sp>
        <p:nvSpPr>
          <p:cNvPr id="2" name="TextBox 1"/>
          <p:cNvSpPr txBox="1"/>
          <p:nvPr/>
        </p:nvSpPr>
        <p:spPr>
          <a:xfrm rot="0">
            <a:off x="9398000" y="6756400"/>
            <a:ext cx="190500" cy="1524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1200"/>
              </a:lnSpc>
              <a:tabLst>
							</a:tabLst>
            </a:pPr>
            <a:r>
              <a:rPr lang="en-US" altLang="zh-CN" sz="1392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52</a:t>
            </a:r>
          </a:p>
        </p:txBody>
      </p:sp>
      <p:sp>
        <p:nvSpPr>
          <p:cNvPr id="2" name="TextBox 1"/>
          <p:cNvSpPr txBox="1"/>
          <p:nvPr/>
        </p:nvSpPr>
        <p:spPr>
          <a:xfrm rot="0">
            <a:off x="1117600" y="1206500"/>
            <a:ext cx="4546600" cy="8890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3600"/>
              </a:lnSpc>
              <a:tabLst>
							</a:tabLst>
            </a:pPr>
            <a:r>
              <a:rPr lang="en-US" altLang="zh-CN" sz="3192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癌肿</a:t>
            </a:r>
            <a:r>
              <a:rPr lang="en-US" altLang="zh-CN" sz="3192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侵犯深</a:t>
            </a:r>
            <a:r>
              <a:rPr lang="en-US" altLang="zh-CN" sz="3192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度的</a:t>
            </a:r>
            <a:r>
              <a:rPr lang="en-US" altLang="zh-CN" sz="3192" dirty="0" smtClean="0">
                <a:solidFill>
                  <a:srgbClr val="ffff00"/>
                </a:solidFill>
                <a:latin typeface="Arial Narrow" pitchFamily="18" charset="0"/>
                <a:cs typeface="Arial Narrow" pitchFamily="18" charset="0"/>
              </a:rPr>
              <a:t>MRI</a:t>
            </a:r>
            <a:r>
              <a:rPr lang="en-US" altLang="zh-CN" sz="3192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评价</a:t>
            </a:r>
          </a:p>
          <a:p>
            <a:pPr>
              <a:lnSpc>
                <a:spcPts val="3400"/>
              </a:lnSpc>
              <a:tabLst>
							</a:tabLst>
            </a:pPr>
            <a:r>
              <a:rPr lang="en-US" altLang="zh-CN" sz="2400" dirty="0" smtClean="0">
                <a:solidFill>
                  <a:srgbClr val="66ff33"/>
                </a:solidFill>
                <a:latin typeface="Arial Narrow" pitchFamily="18" charset="0"/>
                <a:cs typeface="Arial Narrow" pitchFamily="18" charset="0"/>
              </a:rPr>
              <a:t>Tumor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66ff33"/>
                </a:solidFill>
                <a:latin typeface="Arial Narrow" pitchFamily="18" charset="0"/>
                <a:cs typeface="Arial Narrow" pitchFamily="18" charset="0"/>
              </a:rPr>
              <a:t>invasion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66ff33"/>
                </a:solidFill>
                <a:latin typeface="Arial Narrow" pitchFamily="18" charset="0"/>
                <a:cs typeface="Arial Narrow" pitchFamily="18" charset="0"/>
              </a:rPr>
              <a:t>depth: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66ff33"/>
                </a:solidFill>
                <a:latin typeface="Arial Narrow" pitchFamily="18" charset="0"/>
                <a:cs typeface="Arial Narrow" pitchFamily="18" charset="0"/>
              </a:rPr>
              <a:t>evaluation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66ff33"/>
                </a:solidFill>
                <a:latin typeface="Arial Narrow" pitchFamily="18" charset="0"/>
                <a:cs typeface="Arial Narrow" pitchFamily="18" charset="0"/>
              </a:rPr>
              <a:t>by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66ff33"/>
                </a:solidFill>
                <a:latin typeface="Arial Narrow" pitchFamily="18" charset="0"/>
                <a:cs typeface="Arial Narrow" pitchFamily="18" charset="0"/>
              </a:rPr>
              <a:t>MRI</a:t>
            </a:r>
          </a:p>
        </p:txBody>
      </p:sp>
      <p:sp>
        <p:nvSpPr>
          <p:cNvPr id="2" name="TextBox 1"/>
          <p:cNvSpPr txBox="1"/>
          <p:nvPr/>
        </p:nvSpPr>
        <p:spPr>
          <a:xfrm rot="0">
            <a:off x="1117600" y="2413000"/>
            <a:ext cx="152400" cy="27051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1700"/>
              </a:lnSpc>
              <a:tabLst>
							</a:tabLst>
            </a:pPr>
            <a:r>
              <a:rPr lang="en-US" altLang="zh-CN" sz="1607" dirty="0" smtClean="0">
                <a:solidFill>
                  <a:srgbClr val="800000"/>
                </a:solidFill>
                <a:latin typeface="Wingdings" pitchFamily="18" charset="0"/>
                <a:cs typeface="Wingdings" pitchFamily="18" charset="0"/>
              </a:rPr>
              <a:t>n</a:t>
            </a:r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2500"/>
              </a:lnSpc>
              <a:tabLst>
							</a:tabLst>
            </a:pPr>
            <a:r>
              <a:rPr lang="en-US" altLang="zh-CN" sz="1607" dirty="0" smtClean="0">
                <a:solidFill>
                  <a:srgbClr val="800000"/>
                </a:solidFill>
                <a:latin typeface="Wingdings" pitchFamily="18" charset="0"/>
                <a:cs typeface="Wingdings" pitchFamily="18" charset="0"/>
              </a:rPr>
              <a:t>n</a:t>
            </a:r>
          </a:p>
        </p:txBody>
      </p:sp>
      <p:sp>
        <p:nvSpPr>
          <p:cNvPr id="2" name="TextBox 1"/>
          <p:cNvSpPr txBox="1"/>
          <p:nvPr/>
        </p:nvSpPr>
        <p:spPr>
          <a:xfrm rot="0">
            <a:off x="1460500" y="2336800"/>
            <a:ext cx="8064500" cy="44450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3000"/>
              </a:lnSpc>
              <a:tabLst>
							</a:tabLst>
            </a:pPr>
            <a:r>
              <a:rPr lang="en-US" altLang="zh-CN" sz="2712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局</a:t>
            </a:r>
            <a:r>
              <a:rPr lang="en-US" altLang="zh-CN" sz="2712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限</a:t>
            </a:r>
            <a:r>
              <a:rPr lang="en-US" altLang="zh-CN" sz="2712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于</a:t>
            </a:r>
            <a:r>
              <a:rPr lang="en-US" altLang="zh-CN" sz="2712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粘</a:t>
            </a:r>
            <a:r>
              <a:rPr lang="en-US" altLang="zh-CN" sz="2712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膜</a:t>
            </a:r>
            <a:r>
              <a:rPr lang="en-US" altLang="zh-CN" sz="2712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内</a:t>
            </a:r>
            <a:r>
              <a:rPr lang="en-US" altLang="zh-CN" sz="2712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：</a:t>
            </a:r>
            <a:r>
              <a:rPr lang="en-US" altLang="zh-CN" sz="2712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浸</a:t>
            </a:r>
            <a:r>
              <a:rPr lang="en-US" altLang="zh-CN" sz="2712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润</a:t>
            </a:r>
            <a:r>
              <a:rPr lang="en-US" altLang="zh-CN" sz="2712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深</a:t>
            </a:r>
            <a:r>
              <a:rPr lang="en-US" altLang="zh-CN" sz="2712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度</a:t>
            </a:r>
            <a:r>
              <a:rPr lang="en-US" altLang="zh-CN" sz="2712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＜</a:t>
            </a:r>
            <a:r>
              <a:rPr lang="en-US" altLang="zh-CN" sz="2712" dirty="0" smtClean="0">
                <a:solidFill>
                  <a:srgbClr val="ffffff"/>
                </a:solidFill>
                <a:latin typeface="Arial Narrow" pitchFamily="18" charset="0"/>
                <a:cs typeface="Arial Narrow" pitchFamily="18" charset="0"/>
              </a:rPr>
              <a:t>5mm</a:t>
            </a:r>
            <a:r>
              <a:rPr lang="en-US" altLang="zh-CN" sz="2712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，</a:t>
            </a:r>
            <a:r>
              <a:rPr lang="en-US" altLang="zh-CN" sz="2712" dirty="0" smtClean="0">
                <a:solidFill>
                  <a:srgbClr val="ffffff"/>
                </a:solidFill>
                <a:latin typeface="Arial Narrow" pitchFamily="18" charset="0"/>
                <a:cs typeface="Arial Narrow" pitchFamily="18" charset="0"/>
              </a:rPr>
              <a:t>T1WI</a:t>
            </a:r>
            <a:r>
              <a:rPr lang="en-US" altLang="zh-CN" sz="2712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与</a:t>
            </a:r>
            <a:r>
              <a:rPr lang="en-US" altLang="zh-CN" sz="2712" dirty="0" smtClean="0">
                <a:solidFill>
                  <a:srgbClr val="ffffff"/>
                </a:solidFill>
                <a:latin typeface="Arial Narrow" pitchFamily="18" charset="0"/>
                <a:cs typeface="Arial Narrow" pitchFamily="18" charset="0"/>
              </a:rPr>
              <a:t>T2WI</a:t>
            </a:r>
            <a:r>
              <a:rPr lang="en-US" altLang="zh-CN" sz="2712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呈</a:t>
            </a:r>
            <a:r>
              <a:rPr lang="en-US" altLang="zh-CN" sz="2712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中</a:t>
            </a:r>
            <a:r>
              <a:rPr lang="en-US" altLang="zh-CN" sz="2712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等</a:t>
            </a:r>
          </a:p>
          <a:p>
            <a:pPr>
              <a:lnSpc>
                <a:spcPts val="3200"/>
              </a:lnSpc>
              <a:tabLst>
							</a:tabLst>
            </a:pPr>
            <a:r>
              <a:rPr lang="en-US" altLang="zh-CN" sz="2712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信号</a:t>
            </a:r>
            <a:r>
              <a:rPr lang="en-US" altLang="zh-CN" sz="2712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，</a:t>
            </a:r>
            <a:r>
              <a:rPr lang="en-US" altLang="zh-CN" sz="2712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与</a:t>
            </a:r>
            <a:r>
              <a:rPr lang="en-US" altLang="zh-CN" sz="2712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正常粘</a:t>
            </a:r>
            <a:r>
              <a:rPr lang="en-US" altLang="zh-CN" sz="2712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膜</a:t>
            </a:r>
            <a:r>
              <a:rPr lang="en-US" altLang="zh-CN" sz="2712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接</a:t>
            </a:r>
            <a:r>
              <a:rPr lang="en-US" altLang="zh-CN" sz="2712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近</a:t>
            </a:r>
            <a:r>
              <a:rPr lang="en-US" altLang="zh-CN" sz="2712" dirty="0" smtClean="0">
                <a:solidFill>
                  <a:srgbClr val="ffffff"/>
                </a:solidFill>
                <a:latin typeface="Arial Narrow" pitchFamily="18" charset="0"/>
                <a:cs typeface="Arial Narrow" pitchFamily="18" charset="0"/>
              </a:rPr>
              <a:t>;</a:t>
            </a:r>
            <a:r>
              <a:rPr lang="en-US" altLang="zh-CN" sz="2712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增</a:t>
            </a:r>
            <a:r>
              <a:rPr lang="en-US" altLang="zh-CN" sz="2712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强扫</a:t>
            </a:r>
            <a:r>
              <a:rPr lang="en-US" altLang="zh-CN" sz="2712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描</a:t>
            </a:r>
            <a:r>
              <a:rPr lang="en-US" altLang="zh-CN" sz="2712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可依据早期强</a:t>
            </a:r>
            <a:r>
              <a:rPr lang="en-US" altLang="zh-CN" sz="2712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化</a:t>
            </a:r>
            <a:r>
              <a:rPr lang="en-US" altLang="zh-CN" sz="2712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的癌</a:t>
            </a:r>
          </a:p>
          <a:p>
            <a:pPr>
              <a:lnSpc>
                <a:spcPts val="3100"/>
              </a:lnSpc>
              <a:tabLst>
							</a:tabLst>
            </a:pPr>
            <a:r>
              <a:rPr lang="en-US" altLang="zh-CN" sz="2712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肿</a:t>
            </a:r>
            <a:r>
              <a:rPr lang="en-US" altLang="zh-CN" sz="2712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清晰</a:t>
            </a:r>
            <a:r>
              <a:rPr lang="en-US" altLang="zh-CN" sz="2712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显示</a:t>
            </a:r>
            <a:r>
              <a:rPr lang="en-US" altLang="zh-CN" sz="2712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病</a:t>
            </a:r>
            <a:r>
              <a:rPr lang="en-US" altLang="zh-CN" sz="2712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灶</a:t>
            </a:r>
            <a:r>
              <a:rPr lang="en-US" altLang="zh-CN" sz="2712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的</a:t>
            </a:r>
            <a:r>
              <a:rPr lang="en-US" altLang="zh-CN" sz="2712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边缘</a:t>
            </a:r>
            <a:r>
              <a:rPr lang="en-US" altLang="zh-CN" sz="2712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及</a:t>
            </a:r>
            <a:r>
              <a:rPr lang="en-US" altLang="zh-CN" sz="2712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其浸润</a:t>
            </a:r>
            <a:r>
              <a:rPr lang="en-US" altLang="zh-CN" sz="2712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的</a:t>
            </a:r>
            <a:r>
              <a:rPr lang="en-US" altLang="zh-CN" sz="2712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深</a:t>
            </a:r>
            <a:r>
              <a:rPr lang="en-US" altLang="zh-CN" sz="2712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度</a:t>
            </a:r>
          </a:p>
          <a:p>
            <a:pPr>
              <a:lnSpc>
                <a:spcPts val="3400"/>
              </a:lnSpc>
              <a:tabLst>
							</a:tabLst>
            </a:pPr>
            <a:r>
              <a:rPr lang="en-US" altLang="zh-CN" sz="2400" dirty="0" smtClean="0">
                <a:solidFill>
                  <a:srgbClr val="66ff33"/>
                </a:solidFill>
                <a:latin typeface="Arial Narrow" pitchFamily="18" charset="0"/>
                <a:cs typeface="Arial Narrow" pitchFamily="18" charset="0"/>
              </a:rPr>
              <a:t>Confined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66ff33"/>
                </a:solidFill>
                <a:latin typeface="Arial Narrow" pitchFamily="18" charset="0"/>
                <a:cs typeface="Arial Narrow" pitchFamily="18" charset="0"/>
              </a:rPr>
              <a:t>in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66ff33"/>
                </a:solidFill>
                <a:latin typeface="Arial Narrow" pitchFamily="18" charset="0"/>
                <a:cs typeface="Arial Narrow" pitchFamily="18" charset="0"/>
              </a:rPr>
              <a:t>mucosa: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66ff33"/>
                </a:solidFill>
                <a:latin typeface="Arial Narrow" pitchFamily="18" charset="0"/>
                <a:cs typeface="Arial Narrow" pitchFamily="18" charset="0"/>
              </a:rPr>
              <a:t>the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66ff33"/>
                </a:solidFill>
                <a:latin typeface="Arial Narrow" pitchFamily="18" charset="0"/>
                <a:cs typeface="Arial Narrow" pitchFamily="18" charset="0"/>
              </a:rPr>
              <a:t>invasion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66ff33"/>
                </a:solidFill>
                <a:latin typeface="Arial Narrow" pitchFamily="18" charset="0"/>
                <a:cs typeface="Arial Narrow" pitchFamily="18" charset="0"/>
              </a:rPr>
              <a:t>depth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66ff33"/>
                </a:solidFill>
                <a:latin typeface="Arial Narrow" pitchFamily="18" charset="0"/>
                <a:cs typeface="Arial Narrow" pitchFamily="18" charset="0"/>
              </a:rPr>
              <a:t>&lt;5mm;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66ff33"/>
                </a:solidFill>
                <a:latin typeface="Arial Narrow" pitchFamily="18" charset="0"/>
                <a:cs typeface="Arial Narrow" pitchFamily="18" charset="0"/>
              </a:rPr>
              <a:t>iso-signal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66ff33"/>
                </a:solidFill>
                <a:latin typeface="Arial Narrow" pitchFamily="18" charset="0"/>
                <a:cs typeface="Arial Narrow" pitchFamily="18" charset="0"/>
              </a:rPr>
              <a:t>on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66ff33"/>
                </a:solidFill>
                <a:latin typeface="Arial Narrow" pitchFamily="18" charset="0"/>
                <a:cs typeface="Arial Narrow" pitchFamily="18" charset="0"/>
              </a:rPr>
              <a:t>T1WI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66ff33"/>
                </a:solidFill>
                <a:latin typeface="Arial Narrow" pitchFamily="18" charset="0"/>
                <a:cs typeface="Arial Narrow" pitchFamily="18" charset="0"/>
              </a:rPr>
              <a:t>and</a:t>
            </a:r>
          </a:p>
          <a:p>
            <a:pPr>
              <a:lnSpc>
                <a:spcPts val="2800"/>
              </a:lnSpc>
              <a:tabLst>
							</a:tabLst>
            </a:pPr>
            <a:r>
              <a:rPr lang="en-US" altLang="zh-CN" sz="2400" dirty="0" smtClean="0">
                <a:solidFill>
                  <a:srgbClr val="66ff33"/>
                </a:solidFill>
                <a:latin typeface="Arial Narrow" pitchFamily="18" charset="0"/>
                <a:cs typeface="Arial Narrow" pitchFamily="18" charset="0"/>
              </a:rPr>
              <a:t>T2WI,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66ff33"/>
                </a:solidFill>
                <a:latin typeface="Arial Narrow" pitchFamily="18" charset="0"/>
                <a:cs typeface="Arial Narrow" pitchFamily="18" charset="0"/>
              </a:rPr>
              <a:t>showing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66ff33"/>
                </a:solidFill>
                <a:latin typeface="Arial Narrow" pitchFamily="18" charset="0"/>
                <a:cs typeface="Arial Narrow" pitchFamily="18" charset="0"/>
              </a:rPr>
              <a:t>similar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66ff33"/>
                </a:solidFill>
                <a:latin typeface="Arial Narrow" pitchFamily="18" charset="0"/>
                <a:cs typeface="Arial Narrow" pitchFamily="18" charset="0"/>
              </a:rPr>
              <a:t>signal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66ff33"/>
                </a:solidFill>
                <a:latin typeface="Arial Narrow" pitchFamily="18" charset="0"/>
                <a:cs typeface="Arial Narrow" pitchFamily="18" charset="0"/>
              </a:rPr>
              <a:t>with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66ff33"/>
                </a:solidFill>
                <a:latin typeface="Arial Narrow" pitchFamily="18" charset="0"/>
                <a:cs typeface="Arial Narrow" pitchFamily="18" charset="0"/>
              </a:rPr>
              <a:t>nearly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66ff33"/>
                </a:solidFill>
                <a:latin typeface="Arial Narrow" pitchFamily="18" charset="0"/>
                <a:cs typeface="Arial Narrow" pitchFamily="18" charset="0"/>
              </a:rPr>
              <a:t>normal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66ff33"/>
                </a:solidFill>
                <a:latin typeface="Arial Narrow" pitchFamily="18" charset="0"/>
                <a:cs typeface="Arial Narrow" pitchFamily="18" charset="0"/>
              </a:rPr>
              <a:t>mucosa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66ff33"/>
                </a:solidFill>
                <a:latin typeface="Arial Narrow" pitchFamily="18" charset="0"/>
                <a:cs typeface="Arial Narrow" pitchFamily="18" charset="0"/>
              </a:rPr>
              <a:t>and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66ff33"/>
                </a:solidFill>
                <a:latin typeface="Arial Narrow" pitchFamily="18" charset="0"/>
                <a:cs typeface="Arial Narrow" pitchFamily="18" charset="0"/>
              </a:rPr>
              <a:t>enhanced</a:t>
            </a:r>
          </a:p>
          <a:p>
            <a:pPr>
              <a:lnSpc>
                <a:spcPts val="2800"/>
              </a:lnSpc>
              <a:tabLst>
							</a:tabLst>
            </a:pPr>
            <a:r>
              <a:rPr lang="en-US" altLang="zh-CN" sz="2400" dirty="0" smtClean="0">
                <a:solidFill>
                  <a:srgbClr val="66ff33"/>
                </a:solidFill>
                <a:latin typeface="Arial Narrow" pitchFamily="18" charset="0"/>
                <a:cs typeface="Arial Narrow" pitchFamily="18" charset="0"/>
              </a:rPr>
              <a:t>lesion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66ff33"/>
                </a:solidFill>
                <a:latin typeface="Arial Narrow" pitchFamily="18" charset="0"/>
                <a:cs typeface="Arial Narrow" pitchFamily="18" charset="0"/>
              </a:rPr>
              <a:t>with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66ff33"/>
                </a:solidFill>
                <a:latin typeface="Arial Narrow" pitchFamily="18" charset="0"/>
                <a:cs typeface="Arial Narrow" pitchFamily="18" charset="0"/>
              </a:rPr>
              <a:t>clear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66ff33"/>
                </a:solidFill>
                <a:latin typeface="Arial Narrow" pitchFamily="18" charset="0"/>
                <a:cs typeface="Arial Narrow" pitchFamily="18" charset="0"/>
              </a:rPr>
              <a:t>rim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66ff33"/>
                </a:solidFill>
                <a:latin typeface="Arial Narrow" pitchFamily="18" charset="0"/>
                <a:cs typeface="Arial Narrow" pitchFamily="18" charset="0"/>
              </a:rPr>
              <a:t>and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66ff33"/>
                </a:solidFill>
                <a:latin typeface="Arial Narrow" pitchFamily="18" charset="0"/>
                <a:cs typeface="Arial Narrow" pitchFamily="18" charset="0"/>
              </a:rPr>
              <a:t>invasive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66ff33"/>
                </a:solidFill>
                <a:latin typeface="Arial Narrow" pitchFamily="18" charset="0"/>
                <a:cs typeface="Arial Narrow" pitchFamily="18" charset="0"/>
              </a:rPr>
              <a:t>depth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66ff33"/>
                </a:solidFill>
                <a:latin typeface="Arial Narrow" pitchFamily="18" charset="0"/>
                <a:cs typeface="Arial Narrow" pitchFamily="18" charset="0"/>
              </a:rPr>
              <a:t>on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66ff33"/>
                </a:solidFill>
                <a:latin typeface="Arial Narrow" pitchFamily="18" charset="0"/>
                <a:cs typeface="Arial Narrow" pitchFamily="18" charset="0"/>
              </a:rPr>
              <a:t>contrast-enhanced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66ff33"/>
                </a:solidFill>
                <a:latin typeface="Arial Narrow" pitchFamily="18" charset="0"/>
                <a:cs typeface="Arial Narrow" pitchFamily="18" charset="0"/>
              </a:rPr>
              <a:t>image</a:t>
            </a:r>
          </a:p>
          <a:p>
            <a:pPr>
              <a:lnSpc>
                <a:spcPts val="3800"/>
              </a:lnSpc>
              <a:tabLst>
							</a:tabLst>
            </a:pPr>
            <a:r>
              <a:rPr lang="en-US" altLang="zh-CN" sz="2712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病</a:t>
            </a:r>
            <a:r>
              <a:rPr lang="en-US" altLang="zh-CN" sz="2712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变侵犯</a:t>
            </a:r>
            <a:r>
              <a:rPr lang="en-US" altLang="zh-CN" sz="2712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基</a:t>
            </a:r>
            <a:r>
              <a:rPr lang="en-US" altLang="zh-CN" sz="2712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质</a:t>
            </a:r>
            <a:r>
              <a:rPr lang="en-US" altLang="zh-CN" sz="2712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：</a:t>
            </a:r>
            <a:r>
              <a:rPr lang="en-US" altLang="zh-CN" sz="2712" dirty="0" smtClean="0">
                <a:solidFill>
                  <a:srgbClr val="ffffff"/>
                </a:solidFill>
                <a:latin typeface="Arial Narrow" pitchFamily="18" charset="0"/>
                <a:cs typeface="Arial Narrow" pitchFamily="18" charset="0"/>
              </a:rPr>
              <a:t>T2WI</a:t>
            </a:r>
            <a:r>
              <a:rPr lang="en-US" altLang="zh-CN" sz="2712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低信号</a:t>
            </a:r>
            <a:r>
              <a:rPr lang="en-US" altLang="zh-CN" sz="2712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的</a:t>
            </a:r>
            <a:r>
              <a:rPr lang="en-US" altLang="zh-CN" sz="2712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基</a:t>
            </a:r>
            <a:r>
              <a:rPr lang="en-US" altLang="zh-CN" sz="2712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质</a:t>
            </a:r>
            <a:r>
              <a:rPr lang="en-US" altLang="zh-CN" sz="2712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环被</a:t>
            </a:r>
            <a:r>
              <a:rPr lang="en-US" altLang="zh-CN" sz="2712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癌肿高</a:t>
            </a:r>
            <a:r>
              <a:rPr lang="en-US" altLang="zh-CN" sz="2712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信号</a:t>
            </a:r>
            <a:r>
              <a:rPr lang="en-US" altLang="zh-CN" sz="2712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部</a:t>
            </a:r>
          </a:p>
          <a:p>
            <a:pPr>
              <a:lnSpc>
                <a:spcPts val="3100"/>
              </a:lnSpc>
              <a:tabLst>
							</a:tabLst>
            </a:pPr>
            <a:r>
              <a:rPr lang="en-US" altLang="zh-CN" sz="2712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分</a:t>
            </a:r>
            <a:r>
              <a:rPr lang="en-US" altLang="zh-CN" sz="2712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或完</a:t>
            </a:r>
            <a:r>
              <a:rPr lang="en-US" altLang="zh-CN" sz="2712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全</a:t>
            </a:r>
            <a:r>
              <a:rPr lang="en-US" altLang="zh-CN" sz="2712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取</a:t>
            </a:r>
            <a:r>
              <a:rPr lang="en-US" altLang="zh-CN" sz="2712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代</a:t>
            </a:r>
            <a:r>
              <a:rPr lang="en-US" altLang="zh-CN" sz="2712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时</a:t>
            </a:r>
            <a:r>
              <a:rPr lang="en-US" altLang="zh-CN" sz="2712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，</a:t>
            </a:r>
            <a:r>
              <a:rPr lang="en-US" altLang="zh-CN" sz="2712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即</a:t>
            </a:r>
            <a:r>
              <a:rPr lang="en-US" altLang="zh-CN" sz="2712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使</a:t>
            </a:r>
            <a:r>
              <a:rPr lang="en-US" altLang="zh-CN" sz="2712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外</a:t>
            </a:r>
            <a:r>
              <a:rPr lang="en-US" altLang="zh-CN" sz="2712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缘光</a:t>
            </a:r>
            <a:r>
              <a:rPr lang="en-US" altLang="zh-CN" sz="2712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整</a:t>
            </a:r>
            <a:r>
              <a:rPr lang="en-US" altLang="zh-CN" sz="2712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，</a:t>
            </a:r>
            <a:r>
              <a:rPr lang="en-US" altLang="zh-CN" sz="2712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也</a:t>
            </a:r>
            <a:r>
              <a:rPr lang="en-US" altLang="zh-CN" sz="2712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提示</a:t>
            </a:r>
            <a:r>
              <a:rPr lang="en-US" altLang="zh-CN" sz="2712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基</a:t>
            </a:r>
            <a:r>
              <a:rPr lang="en-US" altLang="zh-CN" sz="2712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质受</a:t>
            </a:r>
            <a:r>
              <a:rPr lang="en-US" altLang="zh-CN" sz="2712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侵</a:t>
            </a:r>
          </a:p>
          <a:p>
            <a:pPr>
              <a:lnSpc>
                <a:spcPts val="3500"/>
              </a:lnSpc>
              <a:tabLst>
							</a:tabLst>
            </a:pPr>
            <a:r>
              <a:rPr lang="en-US" altLang="zh-CN" sz="2400" dirty="0" smtClean="0">
                <a:solidFill>
                  <a:srgbClr val="66ff33"/>
                </a:solidFill>
                <a:latin typeface="Arial Narrow" pitchFamily="18" charset="0"/>
                <a:cs typeface="Arial Narrow" pitchFamily="18" charset="0"/>
              </a:rPr>
              <a:t>Invaded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66ff33"/>
                </a:solidFill>
                <a:latin typeface="Arial Narrow" pitchFamily="18" charset="0"/>
                <a:cs typeface="Arial Narrow" pitchFamily="18" charset="0"/>
              </a:rPr>
              <a:t>stroma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66ff33"/>
                </a:solidFill>
                <a:latin typeface="Arial Narrow" pitchFamily="18" charset="0"/>
                <a:cs typeface="Arial Narrow" pitchFamily="18" charset="0"/>
              </a:rPr>
              <a:t>by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66ff33"/>
                </a:solidFill>
                <a:latin typeface="Arial Narrow" pitchFamily="18" charset="0"/>
                <a:cs typeface="Arial Narrow" pitchFamily="18" charset="0"/>
              </a:rPr>
              <a:t>lesion: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66ff33"/>
                </a:solidFill>
                <a:latin typeface="Arial Narrow" pitchFamily="18" charset="0"/>
                <a:cs typeface="Arial Narrow" pitchFamily="18" charset="0"/>
              </a:rPr>
              <a:t>hypo-signal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66ff33"/>
                </a:solidFill>
                <a:latin typeface="Arial Narrow" pitchFamily="18" charset="0"/>
                <a:cs typeface="Arial Narrow" pitchFamily="18" charset="0"/>
              </a:rPr>
              <a:t>on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66ff33"/>
                </a:solidFill>
                <a:latin typeface="Arial Narrow" pitchFamily="18" charset="0"/>
                <a:cs typeface="Arial Narrow" pitchFamily="18" charset="0"/>
              </a:rPr>
              <a:t>T2WI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66ff33"/>
                </a:solidFill>
                <a:latin typeface="Arial Narrow" pitchFamily="18" charset="0"/>
                <a:cs typeface="Arial Narrow" pitchFamily="18" charset="0"/>
              </a:rPr>
              <a:t>replaced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66ff33"/>
                </a:solidFill>
                <a:latin typeface="Arial Narrow" pitchFamily="18" charset="0"/>
                <a:cs typeface="Arial Narrow" pitchFamily="18" charset="0"/>
              </a:rPr>
              <a:t>by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66ff33"/>
                </a:solidFill>
                <a:latin typeface="Arial Narrow" pitchFamily="18" charset="0"/>
                <a:cs typeface="Arial Narrow" pitchFamily="18" charset="0"/>
              </a:rPr>
              <a:t>tumor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66ff33"/>
                </a:solidFill>
                <a:latin typeface="Arial Narrow" pitchFamily="18" charset="0"/>
                <a:cs typeface="Arial Narrow" pitchFamily="18" charset="0"/>
              </a:rPr>
              <a:t>as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66ff33"/>
                </a:solidFill>
                <a:latin typeface="Arial Narrow" pitchFamily="18" charset="0"/>
                <a:cs typeface="Arial Narrow" pitchFamily="18" charset="0"/>
              </a:rPr>
              <a:t>a</a:t>
            </a:r>
          </a:p>
          <a:p>
            <a:pPr>
              <a:lnSpc>
                <a:spcPts val="2800"/>
              </a:lnSpc>
              <a:tabLst>
							</a:tabLst>
            </a:pPr>
            <a:r>
              <a:rPr lang="en-US" altLang="zh-CN" sz="2400" dirty="0" smtClean="0">
                <a:solidFill>
                  <a:srgbClr val="66ff33"/>
                </a:solidFill>
                <a:latin typeface="Arial Narrow" pitchFamily="18" charset="0"/>
                <a:cs typeface="Arial Narrow" pitchFamily="18" charset="0"/>
              </a:rPr>
              <a:t>smooth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2400" dirty="0" smtClean="0">
                <a:solidFill>
                  <a:srgbClr val="66ff33"/>
                </a:solidFill>
                <a:latin typeface="Arial Narrow" pitchFamily="18" charset="0"/>
                <a:cs typeface="Arial Narrow" pitchFamily="18" charset="0"/>
              </a:rPr>
              <a:t>rim,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2400" dirty="0" smtClean="0">
                <a:solidFill>
                  <a:srgbClr val="66ff33"/>
                </a:solidFill>
                <a:latin typeface="Arial Narrow" pitchFamily="18" charset="0"/>
                <a:cs typeface="Arial Narrow" pitchFamily="18" charset="0"/>
              </a:rPr>
              <a:t>demonstrating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2400" dirty="0" smtClean="0">
                <a:solidFill>
                  <a:srgbClr val="66ff33"/>
                </a:solidFill>
                <a:latin typeface="Arial Narrow" pitchFamily="18" charset="0"/>
                <a:cs typeface="Arial Narrow" pitchFamily="18" charset="0"/>
              </a:rPr>
              <a:t>a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en-US" altLang="zh-CN" sz="2400" dirty="0" smtClean="0">
                <a:solidFill>
                  <a:srgbClr val="66ff33"/>
                </a:solidFill>
                <a:latin typeface="Arial Narrow" pitchFamily="18" charset="0"/>
                <a:cs typeface="Arial Narrow" pitchFamily="18" charset="0"/>
              </a:rPr>
              <a:t>complete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2400" dirty="0" smtClean="0">
                <a:solidFill>
                  <a:srgbClr val="66ff33"/>
                </a:solidFill>
                <a:latin typeface="Arial Narrow" pitchFamily="18" charset="0"/>
                <a:cs typeface="Arial Narrow" pitchFamily="18" charset="0"/>
              </a:rPr>
              <a:t>or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66ff33"/>
                </a:solidFill>
                <a:latin typeface="Arial Narrow" pitchFamily="18" charset="0"/>
                <a:cs typeface="Arial Narrow" pitchFamily="18" charset="0"/>
              </a:rPr>
              <a:t>partial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66ff33"/>
                </a:solidFill>
                <a:latin typeface="Arial Narrow" pitchFamily="18" charset="0"/>
                <a:cs typeface="Arial Narrow" pitchFamily="18" charset="0"/>
              </a:rPr>
              <a:t>damage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2400" dirty="0" smtClean="0">
                <a:solidFill>
                  <a:srgbClr val="66ff33"/>
                </a:solidFill>
                <a:latin typeface="Arial Narrow" pitchFamily="18" charset="0"/>
                <a:cs typeface="Arial Narrow" pitchFamily="18" charset="0"/>
              </a:rPr>
              <a:t>in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2400" dirty="0" smtClean="0">
                <a:solidFill>
                  <a:srgbClr val="66ff33"/>
                </a:solidFill>
                <a:latin typeface="Arial Narrow" pitchFamily="18" charset="0"/>
                <a:cs typeface="Arial Narrow" pitchFamily="18" charset="0"/>
              </a:rPr>
              <a:t>cervical</a:t>
            </a:r>
          </a:p>
          <a:p>
            <a:pPr>
              <a:lnSpc>
                <a:spcPts val="2800"/>
              </a:lnSpc>
              <a:tabLst>
							</a:tabLst>
            </a:pPr>
            <a:r>
              <a:rPr lang="en-US" altLang="zh-CN" sz="2400" dirty="0" smtClean="0">
                <a:solidFill>
                  <a:srgbClr val="66ff33"/>
                </a:solidFill>
                <a:latin typeface="Arial Narrow" pitchFamily="18" charset="0"/>
                <a:cs typeface="Arial Narrow" pitchFamily="18" charset="0"/>
              </a:rPr>
              <a:t>stroma</a:t>
            </a:r>
          </a:p>
        </p:txBody>
      </p:sp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/>
          <p:nvPr/>
        </p:nvSpPr>
        <p:spPr>
          <a:xfrm>
            <a:off x="774191" y="347979"/>
            <a:ext cx="9144000" cy="6858000"/>
          </a:xfrm>
          <a:custGeom>
            <a:avLst/>
            <a:gdLst>
              <a:gd name="connsiteX0" fmla="*/ 0 w 9144000"/>
              <a:gd name="connsiteY0" fmla="*/ 6858000 h 6858000"/>
              <a:gd name="connsiteX1" fmla="*/ 9144000 w 9144000"/>
              <a:gd name="connsiteY1" fmla="*/ 6858000 h 6858000"/>
              <a:gd name="connsiteX2" fmla="*/ 9144000 w 9144000"/>
              <a:gd name="connsiteY2" fmla="*/ 0 h 6858000"/>
              <a:gd name="connsiteX3" fmla="*/ 0 w 9144000"/>
              <a:gd name="connsiteY3" fmla="*/ 0 h 6858000"/>
              <a:gd name="connsiteX4" fmla="*/ 0 w 9144000"/>
              <a:gd name="connsiteY4" fmla="*/ 6858000 h 68580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9144000" h="6858000">
                <a:moveTo>
                  <a:pt x="0" y="6858000"/>
                </a:moveTo>
                <a:lnTo>
                  <a:pt x="9144000" y="6858000"/>
                </a:lnTo>
                <a:lnTo>
                  <a:pt x="9144000" y="0"/>
                </a:lnTo>
                <a:lnTo>
                  <a:pt x="0" y="0"/>
                </a:lnTo>
                <a:lnTo>
                  <a:pt x="0" y="6858000"/>
                </a:lnTo>
              </a:path>
            </a:pathLst>
          </a:custGeom>
          <a:solidFill>
            <a:srgbClr val="000000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027" name="Picture 3" descr="">
					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62000" y="1193800"/>
            <a:ext cx="2921000" cy="6019800"/>
          </a:xfrm>
          <a:prstGeom prst="rect">
            <a:avLst/>
          </a:prstGeom>
          <a:noFill/>
        </p:spPr>
      </p:pic>
      <p:sp>
        <p:nvSpPr>
          <p:cNvPr id="2" name="TextBox 1"/>
          <p:cNvSpPr txBox="1"/>
          <p:nvPr/>
        </p:nvSpPr>
        <p:spPr>
          <a:xfrm rot="0">
            <a:off x="1168400" y="6756400"/>
            <a:ext cx="698500" cy="1524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1200"/>
              </a:lnSpc>
              <a:tabLst>
							</a:tabLst>
            </a:pPr>
            <a:r>
              <a:rPr lang="en-US" altLang="zh-CN" sz="1392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2009-8-7</a:t>
            </a:r>
          </a:p>
        </p:txBody>
      </p:sp>
      <p:sp>
        <p:nvSpPr>
          <p:cNvPr id="2" name="TextBox 1"/>
          <p:cNvSpPr txBox="1"/>
          <p:nvPr/>
        </p:nvSpPr>
        <p:spPr>
          <a:xfrm rot="0">
            <a:off x="4648200" y="6667500"/>
            <a:ext cx="2298700" cy="3683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1200"/>
              </a:lnSpc>
              <a:tabLst>
                <a:tab pos="825500" algn="l"/>
              </a:tabLst>
            </a:pPr>
            <a:r>
              <a:rPr lang="en-US" altLang="zh-CN" sz="1392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Liaoning</a:t>
            </a:r>
            <a:r>
              <a:rPr lang="en-US" altLang="zh-CN" sz="139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392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Cancer</a:t>
            </a:r>
            <a:r>
              <a:rPr lang="en-US" altLang="zh-CN" sz="139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392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Institute</a:t>
            </a:r>
            <a:r>
              <a:rPr lang="en-US" altLang="zh-CN" sz="139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392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and</a:t>
            </a:r>
          </a:p>
          <a:p>
            <a:pPr>
              <a:lnSpc>
                <a:spcPts val="1600"/>
              </a:lnSpc>
              <a:tabLst>
                <a:tab pos="825500" algn="l"/>
              </a:tabLst>
            </a:pPr>
            <a:r>
              <a:rPr lang="en-US" altLang="zh-CN" dirty="0" smtClean="0"/>
              <a:t>	</a:t>
            </a:r>
            <a:r>
              <a:rPr lang="en-US" altLang="zh-CN" sz="1392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Hospital</a:t>
            </a:r>
          </a:p>
        </p:txBody>
      </p:sp>
      <p:sp>
        <p:nvSpPr>
          <p:cNvPr id="2" name="TextBox 1"/>
          <p:cNvSpPr txBox="1"/>
          <p:nvPr/>
        </p:nvSpPr>
        <p:spPr>
          <a:xfrm rot="0">
            <a:off x="9398000" y="6756400"/>
            <a:ext cx="190500" cy="1524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1200"/>
              </a:lnSpc>
              <a:tabLst>
							</a:tabLst>
            </a:pPr>
            <a:r>
              <a:rPr lang="en-US" altLang="zh-CN" sz="1392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53</a:t>
            </a:r>
          </a:p>
        </p:txBody>
      </p:sp>
      <p:sp>
        <p:nvSpPr>
          <p:cNvPr id="2" name="TextBox 1"/>
          <p:cNvSpPr txBox="1"/>
          <p:nvPr/>
        </p:nvSpPr>
        <p:spPr>
          <a:xfrm rot="0">
            <a:off x="1397000" y="1295400"/>
            <a:ext cx="152400" cy="30099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1800"/>
              </a:lnSpc>
              <a:tabLst>
							</a:tabLst>
            </a:pPr>
            <a:r>
              <a:rPr lang="en-US" altLang="zh-CN" sz="1704" dirty="0" smtClean="0">
                <a:solidFill>
                  <a:srgbClr val="800000"/>
                </a:solidFill>
                <a:latin typeface="Wingdings" pitchFamily="18" charset="0"/>
                <a:cs typeface="Wingdings" pitchFamily="18" charset="0"/>
              </a:rPr>
              <a:t>n</a:t>
            </a:r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2800"/>
              </a:lnSpc>
              <a:tabLst>
							</a:tabLst>
            </a:pPr>
            <a:r>
              <a:rPr lang="en-US" altLang="zh-CN" sz="1704" dirty="0" smtClean="0">
                <a:solidFill>
                  <a:srgbClr val="800000"/>
                </a:solidFill>
                <a:latin typeface="Wingdings" pitchFamily="18" charset="0"/>
                <a:cs typeface="Wingdings" pitchFamily="18" charset="0"/>
              </a:rPr>
              <a:t>n</a:t>
            </a:r>
          </a:p>
        </p:txBody>
      </p:sp>
      <p:sp>
        <p:nvSpPr>
          <p:cNvPr id="2" name="TextBox 1"/>
          <p:cNvSpPr txBox="1"/>
          <p:nvPr/>
        </p:nvSpPr>
        <p:spPr>
          <a:xfrm rot="0">
            <a:off x="1739900" y="1244600"/>
            <a:ext cx="7404100" cy="53975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3100"/>
              </a:lnSpc>
              <a:tabLst>
							</a:tabLst>
            </a:pPr>
            <a:r>
              <a:rPr lang="en-US" altLang="zh-CN" sz="2807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病</a:t>
            </a:r>
            <a:r>
              <a:rPr lang="en-US" altLang="zh-CN" sz="2807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变</a:t>
            </a:r>
            <a:r>
              <a:rPr lang="en-US" altLang="zh-CN" sz="2807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侵</a:t>
            </a:r>
            <a:r>
              <a:rPr lang="en-US" altLang="zh-CN" sz="2807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犯</a:t>
            </a:r>
            <a:r>
              <a:rPr lang="en-US" altLang="zh-CN" sz="2807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宫</a:t>
            </a:r>
            <a:r>
              <a:rPr lang="en-US" altLang="zh-CN" sz="2807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体</a:t>
            </a:r>
            <a:r>
              <a:rPr lang="en-US" altLang="zh-CN" sz="2807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：</a:t>
            </a:r>
            <a:r>
              <a:rPr lang="en-US" altLang="zh-CN" sz="2807" dirty="0" smtClean="0">
                <a:solidFill>
                  <a:srgbClr val="ffffff"/>
                </a:solidFill>
                <a:latin typeface="Arial Narrow" pitchFamily="18" charset="0"/>
                <a:cs typeface="Arial Narrow" pitchFamily="18" charset="0"/>
              </a:rPr>
              <a:t>T2WI</a:t>
            </a:r>
            <a:r>
              <a:rPr lang="en-US" altLang="zh-CN" sz="2807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子</a:t>
            </a:r>
            <a:r>
              <a:rPr lang="en-US" altLang="zh-CN" sz="2807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宫</a:t>
            </a:r>
            <a:r>
              <a:rPr lang="en-US" altLang="zh-CN" sz="2807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体</a:t>
            </a:r>
            <a:r>
              <a:rPr lang="en-US" altLang="zh-CN" sz="2807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增</a:t>
            </a:r>
            <a:r>
              <a:rPr lang="en-US" altLang="zh-CN" sz="2807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大</a:t>
            </a:r>
            <a:r>
              <a:rPr lang="en-US" altLang="zh-CN" sz="2807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，</a:t>
            </a:r>
            <a:r>
              <a:rPr lang="en-US" altLang="zh-CN" sz="2807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低信</a:t>
            </a:r>
            <a:r>
              <a:rPr lang="en-US" altLang="zh-CN" sz="2807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号</a:t>
            </a:r>
            <a:r>
              <a:rPr lang="en-US" altLang="zh-CN" sz="2807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的</a:t>
            </a:r>
            <a:r>
              <a:rPr lang="en-US" altLang="zh-CN" sz="2807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结</a:t>
            </a:r>
          </a:p>
          <a:p>
            <a:pPr>
              <a:lnSpc>
                <a:spcPts val="3600"/>
              </a:lnSpc>
              <a:tabLst>
							</a:tabLst>
            </a:pPr>
            <a:r>
              <a:rPr lang="en-US" altLang="zh-CN" sz="2807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合</a:t>
            </a:r>
            <a:r>
              <a:rPr lang="en-US" altLang="zh-CN" sz="2807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带</a:t>
            </a:r>
            <a:r>
              <a:rPr lang="en-US" altLang="zh-CN" sz="2807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被</a:t>
            </a:r>
            <a:r>
              <a:rPr lang="en-US" altLang="zh-CN" sz="2807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高</a:t>
            </a:r>
            <a:r>
              <a:rPr lang="en-US" altLang="zh-CN" sz="2807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信</a:t>
            </a:r>
            <a:r>
              <a:rPr lang="en-US" altLang="zh-CN" sz="2807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号</a:t>
            </a:r>
            <a:r>
              <a:rPr lang="en-US" altLang="zh-CN" sz="2807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的</a:t>
            </a:r>
            <a:r>
              <a:rPr lang="en-US" altLang="zh-CN" sz="2807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癌</a:t>
            </a:r>
            <a:r>
              <a:rPr lang="en-US" altLang="zh-CN" sz="2807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肿</a:t>
            </a:r>
            <a:r>
              <a:rPr lang="en-US" altLang="zh-CN" sz="2807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组</a:t>
            </a:r>
            <a:r>
              <a:rPr lang="en-US" altLang="zh-CN" sz="2807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织</a:t>
            </a:r>
            <a:r>
              <a:rPr lang="en-US" altLang="zh-CN" sz="2807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取</a:t>
            </a:r>
            <a:r>
              <a:rPr lang="en-US" altLang="zh-CN" sz="2807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代</a:t>
            </a:r>
            <a:r>
              <a:rPr lang="en-US" altLang="zh-CN" sz="2807" dirty="0" smtClean="0">
                <a:solidFill>
                  <a:srgbClr val="ffffff"/>
                </a:solidFill>
                <a:latin typeface="Arial Narrow" pitchFamily="18" charset="0"/>
                <a:cs typeface="Arial Narrow" pitchFamily="18" charset="0"/>
              </a:rPr>
              <a:t>/</a:t>
            </a:r>
            <a:r>
              <a:rPr lang="en-US" altLang="zh-CN" sz="2807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内</a:t>
            </a:r>
            <a:r>
              <a:rPr lang="en-US" altLang="zh-CN" sz="2807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外</a:t>
            </a:r>
            <a:r>
              <a:rPr lang="en-US" altLang="zh-CN" sz="2807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带</a:t>
            </a:r>
            <a:r>
              <a:rPr lang="en-US" altLang="zh-CN" sz="2807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显</a:t>
            </a:r>
            <a:r>
              <a:rPr lang="en-US" altLang="zh-CN" sz="2807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著</a:t>
            </a:r>
            <a:r>
              <a:rPr lang="en-US" altLang="zh-CN" sz="2807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不</a:t>
            </a:r>
            <a:r>
              <a:rPr lang="en-US" altLang="zh-CN" sz="2807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规</a:t>
            </a:r>
          </a:p>
          <a:p>
            <a:pPr>
              <a:lnSpc>
                <a:spcPts val="3600"/>
              </a:lnSpc>
              <a:tabLst>
							</a:tabLst>
            </a:pPr>
            <a:r>
              <a:rPr lang="en-US" altLang="zh-CN" sz="2807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则</a:t>
            </a:r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2800"/>
              </a:lnSpc>
              <a:tabLst>
							</a:tabLst>
            </a:pPr>
            <a:r>
              <a:rPr lang="en-US" altLang="zh-CN" sz="2400" dirty="0" smtClean="0">
                <a:solidFill>
                  <a:srgbClr val="66ff33"/>
                </a:solidFill>
                <a:latin typeface="Arial Narrow" pitchFamily="18" charset="0"/>
                <a:cs typeface="Arial Narrow" pitchFamily="18" charset="0"/>
              </a:rPr>
              <a:t>Invaded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66ff33"/>
                </a:solidFill>
                <a:latin typeface="Arial Narrow" pitchFamily="18" charset="0"/>
                <a:cs typeface="Arial Narrow" pitchFamily="18" charset="0"/>
              </a:rPr>
              <a:t>uterine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66ff33"/>
                </a:solidFill>
                <a:latin typeface="Arial Narrow" pitchFamily="18" charset="0"/>
                <a:cs typeface="Arial Narrow" pitchFamily="18" charset="0"/>
              </a:rPr>
              <a:t>corpus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66ff33"/>
                </a:solidFill>
                <a:latin typeface="Arial Narrow" pitchFamily="18" charset="0"/>
                <a:cs typeface="Arial Narrow" pitchFamily="18" charset="0"/>
              </a:rPr>
              <a:t>by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66ff33"/>
                </a:solidFill>
                <a:latin typeface="Arial Narrow" pitchFamily="18" charset="0"/>
                <a:cs typeface="Arial Narrow" pitchFamily="18" charset="0"/>
              </a:rPr>
              <a:t>lesion: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66ff33"/>
                </a:solidFill>
                <a:latin typeface="Arial Narrow" pitchFamily="18" charset="0"/>
                <a:cs typeface="Arial Narrow" pitchFamily="18" charset="0"/>
              </a:rPr>
              <a:t>enlarged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66ff33"/>
                </a:solidFill>
                <a:latin typeface="Arial Narrow" pitchFamily="18" charset="0"/>
                <a:cs typeface="Arial Narrow" pitchFamily="18" charset="0"/>
              </a:rPr>
              <a:t>uterus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66ff33"/>
                </a:solidFill>
                <a:latin typeface="Arial Narrow" pitchFamily="18" charset="0"/>
                <a:cs typeface="Arial Narrow" pitchFamily="18" charset="0"/>
              </a:rPr>
              <a:t>corpus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66ff33"/>
                </a:solidFill>
                <a:latin typeface="Arial Narrow" pitchFamily="18" charset="0"/>
                <a:cs typeface="Arial Narrow" pitchFamily="18" charset="0"/>
              </a:rPr>
              <a:t>on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66ff33"/>
                </a:solidFill>
                <a:latin typeface="Arial Narrow" pitchFamily="18" charset="0"/>
                <a:cs typeface="Arial Narrow" pitchFamily="18" charset="0"/>
              </a:rPr>
              <a:t>T2WI,</a:t>
            </a:r>
          </a:p>
          <a:p>
            <a:pPr>
              <a:lnSpc>
                <a:spcPts val="3100"/>
              </a:lnSpc>
              <a:tabLst>
							</a:tabLst>
            </a:pPr>
            <a:r>
              <a:rPr lang="en-US" altLang="zh-CN" sz="2400" dirty="0" smtClean="0">
                <a:solidFill>
                  <a:srgbClr val="66ff33"/>
                </a:solidFill>
                <a:latin typeface="Arial Narrow" pitchFamily="18" charset="0"/>
                <a:cs typeface="Arial Narrow" pitchFamily="18" charset="0"/>
              </a:rPr>
              <a:t>junctional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en-US" altLang="zh-CN" sz="2400" dirty="0" smtClean="0">
                <a:solidFill>
                  <a:srgbClr val="66ff33"/>
                </a:solidFill>
                <a:latin typeface="Arial Narrow" pitchFamily="18" charset="0"/>
                <a:cs typeface="Arial Narrow" pitchFamily="18" charset="0"/>
              </a:rPr>
              <a:t>zone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en-US" altLang="zh-CN" sz="2400" dirty="0" smtClean="0">
                <a:solidFill>
                  <a:srgbClr val="66ff33"/>
                </a:solidFill>
                <a:latin typeface="Arial Narrow" pitchFamily="18" charset="0"/>
                <a:cs typeface="Arial Narrow" pitchFamily="18" charset="0"/>
              </a:rPr>
              <a:t>replaced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en-US" altLang="zh-CN" sz="2400" dirty="0" smtClean="0">
                <a:solidFill>
                  <a:srgbClr val="66ff33"/>
                </a:solidFill>
                <a:latin typeface="Arial Narrow" pitchFamily="18" charset="0"/>
                <a:cs typeface="Arial Narrow" pitchFamily="18" charset="0"/>
              </a:rPr>
              <a:t>by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en-US" altLang="zh-CN" sz="2400" dirty="0" smtClean="0">
                <a:solidFill>
                  <a:srgbClr val="66ff33"/>
                </a:solidFill>
                <a:latin typeface="Arial Narrow" pitchFamily="18" charset="0"/>
                <a:cs typeface="Arial Narrow" pitchFamily="18" charset="0"/>
              </a:rPr>
              <a:t>hyper-signal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en-US" altLang="zh-CN" sz="2400" dirty="0" smtClean="0">
                <a:solidFill>
                  <a:srgbClr val="66ff33"/>
                </a:solidFill>
                <a:latin typeface="Arial Narrow" pitchFamily="18" charset="0"/>
                <a:cs typeface="Arial Narrow" pitchFamily="18" charset="0"/>
              </a:rPr>
              <a:t>of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en-US" altLang="zh-CN" sz="2400" dirty="0" smtClean="0">
                <a:solidFill>
                  <a:srgbClr val="66ff33"/>
                </a:solidFill>
                <a:latin typeface="Arial Narrow" pitchFamily="18" charset="0"/>
                <a:cs typeface="Arial Narrow" pitchFamily="18" charset="0"/>
              </a:rPr>
              <a:t>tumor,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en-US" altLang="zh-CN" sz="2400" dirty="0" smtClean="0">
                <a:solidFill>
                  <a:srgbClr val="66ff33"/>
                </a:solidFill>
                <a:latin typeface="Arial Narrow" pitchFamily="18" charset="0"/>
                <a:cs typeface="Arial Narrow" pitchFamily="18" charset="0"/>
              </a:rPr>
              <a:t>showing</a:t>
            </a:r>
          </a:p>
          <a:p>
            <a:pPr>
              <a:lnSpc>
                <a:spcPts val="3100"/>
              </a:lnSpc>
              <a:tabLst>
							</a:tabLst>
            </a:pPr>
            <a:r>
              <a:rPr lang="en-US" altLang="zh-CN" sz="2400" dirty="0" smtClean="0">
                <a:solidFill>
                  <a:srgbClr val="66ff33"/>
                </a:solidFill>
                <a:latin typeface="Arial Narrow" pitchFamily="18" charset="0"/>
                <a:cs typeface="Arial Narrow" pitchFamily="18" charset="0"/>
              </a:rPr>
              <a:t>irregular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66ff33"/>
                </a:solidFill>
                <a:latin typeface="Arial Narrow" pitchFamily="18" charset="0"/>
                <a:cs typeface="Arial Narrow" pitchFamily="18" charset="0"/>
              </a:rPr>
              <a:t>changes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66ff33"/>
                </a:solidFill>
                <a:latin typeface="Arial Narrow" pitchFamily="18" charset="0"/>
                <a:cs typeface="Arial Narrow" pitchFamily="18" charset="0"/>
              </a:rPr>
              <a:t>on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2400" dirty="0" smtClean="0">
                <a:solidFill>
                  <a:srgbClr val="66ff33"/>
                </a:solidFill>
                <a:latin typeface="Arial Narrow" pitchFamily="18" charset="0"/>
                <a:cs typeface="Arial Narrow" pitchFamily="18" charset="0"/>
              </a:rPr>
              <a:t>hypo-signal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66ff33"/>
                </a:solidFill>
                <a:latin typeface="Arial Narrow" pitchFamily="18" charset="0"/>
                <a:cs typeface="Arial Narrow" pitchFamily="18" charset="0"/>
              </a:rPr>
              <a:t>of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66ff33"/>
                </a:solidFill>
                <a:latin typeface="Arial Narrow" pitchFamily="18" charset="0"/>
                <a:cs typeface="Arial Narrow" pitchFamily="18" charset="0"/>
              </a:rPr>
              <a:t>inner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66ff33"/>
                </a:solidFill>
                <a:latin typeface="Arial Narrow" pitchFamily="18" charset="0"/>
                <a:cs typeface="Arial Narrow" pitchFamily="18" charset="0"/>
              </a:rPr>
              <a:t>and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66ff33"/>
                </a:solidFill>
                <a:latin typeface="Arial Narrow" pitchFamily="18" charset="0"/>
                <a:cs typeface="Arial Narrow" pitchFamily="18" charset="0"/>
              </a:rPr>
              <a:t>latter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66ff33"/>
                </a:solidFill>
                <a:latin typeface="Arial Narrow" pitchFamily="18" charset="0"/>
                <a:cs typeface="Arial Narrow" pitchFamily="18" charset="0"/>
              </a:rPr>
              <a:t>zone</a:t>
            </a:r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3300"/>
              </a:lnSpc>
              <a:tabLst>
							</a:tabLst>
            </a:pPr>
            <a:r>
              <a:rPr lang="en-US" altLang="zh-CN" sz="2807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病</a:t>
            </a:r>
            <a:r>
              <a:rPr lang="en-US" altLang="zh-CN" sz="2807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变</a:t>
            </a:r>
            <a:r>
              <a:rPr lang="en-US" altLang="zh-CN" sz="2807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侵</a:t>
            </a:r>
            <a:r>
              <a:rPr lang="en-US" altLang="zh-CN" sz="2807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犯</a:t>
            </a:r>
            <a:r>
              <a:rPr lang="en-US" altLang="zh-CN" sz="2807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宫</a:t>
            </a:r>
            <a:r>
              <a:rPr lang="en-US" altLang="zh-CN" sz="2807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旁</a:t>
            </a:r>
            <a:r>
              <a:rPr lang="en-US" altLang="zh-CN" sz="2807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：</a:t>
            </a:r>
            <a:r>
              <a:rPr lang="en-US" altLang="zh-CN" sz="2807" dirty="0" smtClean="0">
                <a:solidFill>
                  <a:srgbClr val="ffffff"/>
                </a:solidFill>
                <a:latin typeface="Arial Narrow" pitchFamily="18" charset="0"/>
                <a:cs typeface="Arial Narrow" pitchFamily="18" charset="0"/>
              </a:rPr>
              <a:t>T1WI</a:t>
            </a:r>
            <a:r>
              <a:rPr lang="en-US" altLang="zh-CN" sz="2807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双</a:t>
            </a:r>
            <a:r>
              <a:rPr lang="en-US" altLang="zh-CN" sz="2807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侧</a:t>
            </a:r>
            <a:r>
              <a:rPr lang="en-US" altLang="zh-CN" sz="2807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宫</a:t>
            </a:r>
            <a:r>
              <a:rPr lang="en-US" altLang="zh-CN" sz="2807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旁</a:t>
            </a:r>
            <a:r>
              <a:rPr lang="en-US" altLang="zh-CN" sz="2807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不</a:t>
            </a:r>
            <a:r>
              <a:rPr lang="en-US" altLang="zh-CN" sz="2807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对</a:t>
            </a:r>
            <a:r>
              <a:rPr lang="en-US" altLang="zh-CN" sz="2807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称</a:t>
            </a:r>
            <a:r>
              <a:rPr lang="en-US" altLang="zh-CN" sz="2807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，</a:t>
            </a:r>
            <a:r>
              <a:rPr lang="en-US" altLang="zh-CN" sz="2807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宫</a:t>
            </a:r>
            <a:r>
              <a:rPr lang="en-US" altLang="zh-CN" sz="2807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颈</a:t>
            </a:r>
            <a:r>
              <a:rPr lang="en-US" altLang="zh-CN" sz="2807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外</a:t>
            </a:r>
          </a:p>
          <a:p>
            <a:pPr>
              <a:lnSpc>
                <a:spcPts val="3600"/>
              </a:lnSpc>
              <a:tabLst>
							</a:tabLst>
            </a:pPr>
            <a:r>
              <a:rPr lang="en-US" altLang="zh-CN" sz="2807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缘</a:t>
            </a:r>
            <a:r>
              <a:rPr lang="en-US" altLang="zh-CN" sz="2807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不</a:t>
            </a:r>
            <a:r>
              <a:rPr lang="en-US" altLang="zh-CN" sz="2807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规</a:t>
            </a:r>
            <a:r>
              <a:rPr lang="en-US" altLang="zh-CN" sz="2807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则</a:t>
            </a:r>
            <a:r>
              <a:rPr lang="en-US" altLang="zh-CN" sz="2807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，</a:t>
            </a:r>
            <a:r>
              <a:rPr lang="en-US" altLang="zh-CN" sz="2807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低</a:t>
            </a:r>
            <a:r>
              <a:rPr lang="en-US" altLang="zh-CN" sz="2807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信</a:t>
            </a:r>
            <a:r>
              <a:rPr lang="en-US" altLang="zh-CN" sz="2807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号</a:t>
            </a:r>
            <a:r>
              <a:rPr lang="en-US" altLang="zh-CN" sz="2807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的</a:t>
            </a:r>
            <a:r>
              <a:rPr lang="en-US" altLang="zh-CN" sz="2807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宫</a:t>
            </a:r>
            <a:r>
              <a:rPr lang="en-US" altLang="zh-CN" sz="2807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旁</a:t>
            </a:r>
            <a:r>
              <a:rPr lang="en-US" altLang="zh-CN" sz="2807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组</a:t>
            </a:r>
            <a:r>
              <a:rPr lang="en-US" altLang="zh-CN" sz="2807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织</a:t>
            </a:r>
            <a:r>
              <a:rPr lang="en-US" altLang="zh-CN" sz="2807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出现</a:t>
            </a:r>
            <a:r>
              <a:rPr lang="en-US" altLang="zh-CN" sz="2807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稍</a:t>
            </a:r>
            <a:r>
              <a:rPr lang="en-US" altLang="zh-CN" sz="2807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高</a:t>
            </a:r>
            <a:r>
              <a:rPr lang="en-US" altLang="zh-CN" sz="2807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信号</a:t>
            </a:r>
            <a:r>
              <a:rPr lang="en-US" altLang="zh-CN" sz="2807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肿</a:t>
            </a:r>
          </a:p>
          <a:p>
            <a:pPr>
              <a:lnSpc>
                <a:spcPts val="3600"/>
              </a:lnSpc>
              <a:tabLst>
							</a:tabLst>
            </a:pPr>
            <a:r>
              <a:rPr lang="en-US" altLang="zh-CN" sz="2807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块</a:t>
            </a:r>
            <a:r>
              <a:rPr lang="en-US" altLang="zh-CN" sz="2807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；</a:t>
            </a:r>
            <a:r>
              <a:rPr lang="en-US" altLang="zh-CN" sz="2807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增</a:t>
            </a:r>
            <a:r>
              <a:rPr lang="en-US" altLang="zh-CN" sz="2807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强</a:t>
            </a:r>
            <a:r>
              <a:rPr lang="en-US" altLang="zh-CN" sz="2807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后</a:t>
            </a:r>
            <a:r>
              <a:rPr lang="en-US" altLang="zh-CN" sz="2807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，肿</a:t>
            </a:r>
            <a:r>
              <a:rPr lang="en-US" altLang="zh-CN" sz="2807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块</a:t>
            </a:r>
            <a:r>
              <a:rPr lang="en-US" altLang="zh-CN" sz="2807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明显强</a:t>
            </a:r>
            <a:r>
              <a:rPr lang="en-US" altLang="zh-CN" sz="2807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化</a:t>
            </a:r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2800"/>
              </a:lnSpc>
              <a:tabLst>
							</a:tabLst>
            </a:pPr>
            <a:r>
              <a:rPr lang="en-US" altLang="zh-CN" sz="2400" dirty="0" smtClean="0">
                <a:solidFill>
                  <a:srgbClr val="66ff33"/>
                </a:solidFill>
                <a:latin typeface="Arial Narrow" pitchFamily="18" charset="0"/>
                <a:cs typeface="Arial Narrow" pitchFamily="18" charset="0"/>
              </a:rPr>
              <a:t>T1WI:invaded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2400" dirty="0" smtClean="0">
                <a:solidFill>
                  <a:srgbClr val="66ff33"/>
                </a:solidFill>
                <a:latin typeface="Arial Narrow" pitchFamily="18" charset="0"/>
                <a:cs typeface="Arial Narrow" pitchFamily="18" charset="0"/>
              </a:rPr>
              <a:t>uterine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2400" dirty="0" smtClean="0">
                <a:solidFill>
                  <a:srgbClr val="66ff33"/>
                </a:solidFill>
                <a:latin typeface="Arial Narrow" pitchFamily="18" charset="0"/>
                <a:cs typeface="Arial Narrow" pitchFamily="18" charset="0"/>
              </a:rPr>
              <a:t>corpus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2400" dirty="0" smtClean="0">
                <a:solidFill>
                  <a:srgbClr val="66ff33"/>
                </a:solidFill>
                <a:latin typeface="Arial Narrow" pitchFamily="18" charset="0"/>
                <a:cs typeface="Arial Narrow" pitchFamily="18" charset="0"/>
              </a:rPr>
              <a:t>by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2400" dirty="0" smtClean="0">
                <a:solidFill>
                  <a:srgbClr val="66ff33"/>
                </a:solidFill>
                <a:latin typeface="Arial Narrow" pitchFamily="18" charset="0"/>
                <a:cs typeface="Arial Narrow" pitchFamily="18" charset="0"/>
              </a:rPr>
              <a:t>lesion,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2400" dirty="0" smtClean="0">
                <a:solidFill>
                  <a:srgbClr val="66ff33"/>
                </a:solidFill>
                <a:latin typeface="Arial Narrow" pitchFamily="18" charset="0"/>
                <a:cs typeface="Arial Narrow" pitchFamily="18" charset="0"/>
              </a:rPr>
              <a:t>showing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2400" dirty="0" smtClean="0">
                <a:solidFill>
                  <a:srgbClr val="66ff33"/>
                </a:solidFill>
                <a:latin typeface="Arial Narrow" pitchFamily="18" charset="0"/>
                <a:cs typeface="Arial Narrow" pitchFamily="18" charset="0"/>
              </a:rPr>
              <a:t>unsymmetrical</a:t>
            </a:r>
          </a:p>
          <a:p>
            <a:pPr>
              <a:lnSpc>
                <a:spcPts val="3100"/>
              </a:lnSpc>
              <a:tabLst>
							</a:tabLst>
            </a:pPr>
            <a:r>
              <a:rPr lang="en-US" altLang="zh-CN" sz="2400" dirty="0" smtClean="0">
                <a:solidFill>
                  <a:srgbClr val="66ff33"/>
                </a:solidFill>
                <a:latin typeface="Arial Narrow" pitchFamily="18" charset="0"/>
                <a:cs typeface="Arial Narrow" pitchFamily="18" charset="0"/>
              </a:rPr>
              <a:t>parametrial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66ff33"/>
                </a:solidFill>
                <a:latin typeface="Arial Narrow" pitchFamily="18" charset="0"/>
                <a:cs typeface="Arial Narrow" pitchFamily="18" charset="0"/>
              </a:rPr>
              <a:t>changes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66ff33"/>
                </a:solidFill>
                <a:latin typeface="Arial Narrow" pitchFamily="18" charset="0"/>
                <a:cs typeface="Arial Narrow" pitchFamily="18" charset="0"/>
              </a:rPr>
              <a:t>and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66ff33"/>
                </a:solidFill>
                <a:latin typeface="Arial Narrow" pitchFamily="18" charset="0"/>
                <a:cs typeface="Arial Narrow" pitchFamily="18" charset="0"/>
              </a:rPr>
              <a:t>irregular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66ff33"/>
                </a:solidFill>
                <a:latin typeface="Arial Narrow" pitchFamily="18" charset="0"/>
                <a:cs typeface="Arial Narrow" pitchFamily="18" charset="0"/>
              </a:rPr>
              <a:t>rim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66ff33"/>
                </a:solidFill>
                <a:latin typeface="Arial Narrow" pitchFamily="18" charset="0"/>
                <a:cs typeface="Arial Narrow" pitchFamily="18" charset="0"/>
              </a:rPr>
              <a:t>on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66ff33"/>
                </a:solidFill>
                <a:latin typeface="Arial Narrow" pitchFamily="18" charset="0"/>
                <a:cs typeface="Arial Narrow" pitchFamily="18" charset="0"/>
              </a:rPr>
              <a:t>cervix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66ff33"/>
                </a:solidFill>
                <a:latin typeface="Arial Narrow" pitchFamily="18" charset="0"/>
                <a:cs typeface="Arial Narrow" pitchFamily="18" charset="0"/>
              </a:rPr>
              <a:t>with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66ff33"/>
                </a:solidFill>
                <a:latin typeface="Arial Narrow" pitchFamily="18" charset="0"/>
                <a:cs typeface="Arial Narrow" pitchFamily="18" charset="0"/>
              </a:rPr>
              <a:t>hyper-signal</a:t>
            </a:r>
          </a:p>
          <a:p>
            <a:pPr>
              <a:lnSpc>
                <a:spcPts val="3100"/>
              </a:lnSpc>
              <a:tabLst>
							</a:tabLst>
            </a:pPr>
            <a:r>
              <a:rPr lang="en-US" altLang="zh-CN" sz="2400" dirty="0" smtClean="0">
                <a:solidFill>
                  <a:srgbClr val="66ff33"/>
                </a:solidFill>
                <a:latin typeface="Arial Narrow" pitchFamily="18" charset="0"/>
                <a:cs typeface="Arial Narrow" pitchFamily="18" charset="0"/>
              </a:rPr>
              <a:t>mass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66ff33"/>
                </a:solidFill>
                <a:latin typeface="Arial Narrow" pitchFamily="18" charset="0"/>
                <a:cs typeface="Arial Narrow" pitchFamily="18" charset="0"/>
              </a:rPr>
              <a:t>with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66ff33"/>
                </a:solidFill>
                <a:latin typeface="Arial Narrow" pitchFamily="18" charset="0"/>
                <a:cs typeface="Arial Narrow" pitchFamily="18" charset="0"/>
              </a:rPr>
              <a:t>clear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66ff33"/>
                </a:solidFill>
                <a:latin typeface="Arial Narrow" pitchFamily="18" charset="0"/>
                <a:cs typeface="Arial Narrow" pitchFamily="18" charset="0"/>
              </a:rPr>
              <a:t>enhancement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2400" dirty="0" smtClean="0">
                <a:solidFill>
                  <a:srgbClr val="66ff33"/>
                </a:solidFill>
                <a:latin typeface="Arial Narrow" pitchFamily="18" charset="0"/>
                <a:cs typeface="Arial Narrow" pitchFamily="18" charset="0"/>
              </a:rPr>
              <a:t>in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66ff33"/>
                </a:solidFill>
                <a:latin typeface="Arial Narrow" pitchFamily="18" charset="0"/>
                <a:cs typeface="Arial Narrow" pitchFamily="18" charset="0"/>
              </a:rPr>
              <a:t>hypo-signal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66ff33"/>
                </a:solidFill>
                <a:latin typeface="Arial Narrow" pitchFamily="18" charset="0"/>
                <a:cs typeface="Arial Narrow" pitchFamily="18" charset="0"/>
              </a:rPr>
              <a:t>parametrial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66ff33"/>
                </a:solidFill>
                <a:latin typeface="Arial Narrow" pitchFamily="18" charset="0"/>
                <a:cs typeface="Arial Narrow" pitchFamily="18" charset="0"/>
              </a:rPr>
              <a:t>tissue</a:t>
            </a:r>
          </a:p>
        </p:txBody>
      </p:sp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/>
          <p:nvPr/>
        </p:nvSpPr>
        <p:spPr>
          <a:xfrm>
            <a:off x="774191" y="347979"/>
            <a:ext cx="9144000" cy="6858000"/>
          </a:xfrm>
          <a:custGeom>
            <a:avLst/>
            <a:gdLst>
              <a:gd name="connsiteX0" fmla="*/ 0 w 9144000"/>
              <a:gd name="connsiteY0" fmla="*/ 6858000 h 6858000"/>
              <a:gd name="connsiteX1" fmla="*/ 9144000 w 9144000"/>
              <a:gd name="connsiteY1" fmla="*/ 6858000 h 6858000"/>
              <a:gd name="connsiteX2" fmla="*/ 9144000 w 9144000"/>
              <a:gd name="connsiteY2" fmla="*/ 0 h 6858000"/>
              <a:gd name="connsiteX3" fmla="*/ 0 w 9144000"/>
              <a:gd name="connsiteY3" fmla="*/ 0 h 6858000"/>
              <a:gd name="connsiteX4" fmla="*/ 0 w 9144000"/>
              <a:gd name="connsiteY4" fmla="*/ 6858000 h 68580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9144000" h="6858000">
                <a:moveTo>
                  <a:pt x="0" y="6858000"/>
                </a:moveTo>
                <a:lnTo>
                  <a:pt x="9144000" y="6858000"/>
                </a:lnTo>
                <a:lnTo>
                  <a:pt x="9144000" y="0"/>
                </a:lnTo>
                <a:lnTo>
                  <a:pt x="0" y="0"/>
                </a:lnTo>
                <a:lnTo>
                  <a:pt x="0" y="6858000"/>
                </a:lnTo>
              </a:path>
            </a:pathLst>
          </a:custGeom>
          <a:solidFill>
            <a:srgbClr val="000000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Freeform 3"/>
          <p:cNvSpPr/>
          <p:nvPr/>
        </p:nvSpPr>
        <p:spPr>
          <a:xfrm>
            <a:off x="1511808" y="1670811"/>
            <a:ext cx="3276600" cy="2194560"/>
          </a:xfrm>
          <a:custGeom>
            <a:avLst/>
            <a:gdLst>
              <a:gd name="connsiteX0" fmla="*/ 9144 w 3276600"/>
              <a:gd name="connsiteY0" fmla="*/ 2185416 h 2194560"/>
              <a:gd name="connsiteX1" fmla="*/ 3267456 w 3276600"/>
              <a:gd name="connsiteY1" fmla="*/ 2185416 h 2194560"/>
              <a:gd name="connsiteX2" fmla="*/ 3267456 w 3276600"/>
              <a:gd name="connsiteY2" fmla="*/ 9144 h 2194560"/>
              <a:gd name="connsiteX3" fmla="*/ 9144 w 3276600"/>
              <a:gd name="connsiteY3" fmla="*/ 9144 h 2194560"/>
              <a:gd name="connsiteX4" fmla="*/ 9144 w 3276600"/>
              <a:gd name="connsiteY4" fmla="*/ 2185416 h 219456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3276600" h="2194560">
                <a:moveTo>
                  <a:pt x="9144" y="2185416"/>
                </a:moveTo>
                <a:lnTo>
                  <a:pt x="3267456" y="2185416"/>
                </a:lnTo>
                <a:lnTo>
                  <a:pt x="3267456" y="9144"/>
                </a:lnTo>
                <a:lnTo>
                  <a:pt x="9144" y="9144"/>
                </a:lnTo>
                <a:lnTo>
                  <a:pt x="9144" y="2185416"/>
                </a:lnTo>
              </a:path>
            </a:pathLst>
          </a:custGeom>
          <a:solidFill>
            <a:srgbClr val="000000">
              <a:alpha val="0"/>
            </a:srgbClr>
          </a:solidFill>
          <a:ln w="12700">
            <a:solidFill>
              <a:srgbClr val="ff9900">
                <a:alpha val="10000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Freeform 3"/>
          <p:cNvSpPr/>
          <p:nvPr/>
        </p:nvSpPr>
        <p:spPr>
          <a:xfrm>
            <a:off x="4968240" y="1670811"/>
            <a:ext cx="3130296" cy="2197608"/>
          </a:xfrm>
          <a:custGeom>
            <a:avLst/>
            <a:gdLst>
              <a:gd name="connsiteX0" fmla="*/ 9144 w 3130296"/>
              <a:gd name="connsiteY0" fmla="*/ 2188464 h 2197608"/>
              <a:gd name="connsiteX1" fmla="*/ 3121152 w 3130296"/>
              <a:gd name="connsiteY1" fmla="*/ 2188464 h 2197608"/>
              <a:gd name="connsiteX2" fmla="*/ 3121152 w 3130296"/>
              <a:gd name="connsiteY2" fmla="*/ 9144 h 2197608"/>
              <a:gd name="connsiteX3" fmla="*/ 9144 w 3130296"/>
              <a:gd name="connsiteY3" fmla="*/ 9144 h 2197608"/>
              <a:gd name="connsiteX4" fmla="*/ 9144 w 3130296"/>
              <a:gd name="connsiteY4" fmla="*/ 2188464 h 2197608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3130296" h="2197608">
                <a:moveTo>
                  <a:pt x="9144" y="2188464"/>
                </a:moveTo>
                <a:lnTo>
                  <a:pt x="3121152" y="2188464"/>
                </a:lnTo>
                <a:lnTo>
                  <a:pt x="3121152" y="9144"/>
                </a:lnTo>
                <a:lnTo>
                  <a:pt x="9144" y="9144"/>
                </a:lnTo>
                <a:lnTo>
                  <a:pt x="9144" y="2188464"/>
                </a:lnTo>
              </a:path>
            </a:pathLst>
          </a:custGeom>
          <a:solidFill>
            <a:srgbClr val="000000">
              <a:alpha val="0"/>
            </a:srgbClr>
          </a:solidFill>
          <a:ln w="12700">
            <a:solidFill>
              <a:srgbClr val="ff9900">
                <a:alpha val="10000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Freeform 3"/>
          <p:cNvSpPr/>
          <p:nvPr/>
        </p:nvSpPr>
        <p:spPr>
          <a:xfrm>
            <a:off x="5175503" y="3834891"/>
            <a:ext cx="2916935" cy="2990088"/>
          </a:xfrm>
          <a:custGeom>
            <a:avLst/>
            <a:gdLst>
              <a:gd name="connsiteX0" fmla="*/ 9144 w 2916935"/>
              <a:gd name="connsiteY0" fmla="*/ 2980944 h 2990088"/>
              <a:gd name="connsiteX1" fmla="*/ 2907791 w 2916935"/>
              <a:gd name="connsiteY1" fmla="*/ 2980944 h 2990088"/>
              <a:gd name="connsiteX2" fmla="*/ 2907791 w 2916935"/>
              <a:gd name="connsiteY2" fmla="*/ 9144 h 2990088"/>
              <a:gd name="connsiteX3" fmla="*/ 9144 w 2916935"/>
              <a:gd name="connsiteY3" fmla="*/ 9144 h 2990088"/>
              <a:gd name="connsiteX4" fmla="*/ 9144 w 2916935"/>
              <a:gd name="connsiteY4" fmla="*/ 2980944 h 2990088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2916935" h="2990088">
                <a:moveTo>
                  <a:pt x="9144" y="2980944"/>
                </a:moveTo>
                <a:lnTo>
                  <a:pt x="2907791" y="2980944"/>
                </a:lnTo>
                <a:lnTo>
                  <a:pt x="2907791" y="9144"/>
                </a:lnTo>
                <a:lnTo>
                  <a:pt x="9144" y="9144"/>
                </a:lnTo>
                <a:lnTo>
                  <a:pt x="9144" y="2980944"/>
                </a:lnTo>
              </a:path>
            </a:pathLst>
          </a:custGeom>
          <a:solidFill>
            <a:srgbClr val="000000">
              <a:alpha val="0"/>
            </a:srgbClr>
          </a:solidFill>
          <a:ln w="12700">
            <a:solidFill>
              <a:srgbClr val="ff9900">
                <a:alpha val="10000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Freeform 3"/>
          <p:cNvSpPr/>
          <p:nvPr/>
        </p:nvSpPr>
        <p:spPr>
          <a:xfrm>
            <a:off x="954024" y="5361940"/>
            <a:ext cx="3383279" cy="1219200"/>
          </a:xfrm>
          <a:custGeom>
            <a:avLst/>
            <a:gdLst>
              <a:gd name="connsiteX0" fmla="*/ 0 w 3383279"/>
              <a:gd name="connsiteY0" fmla="*/ 1219200 h 1219200"/>
              <a:gd name="connsiteX1" fmla="*/ 3383279 w 3383279"/>
              <a:gd name="connsiteY1" fmla="*/ 1219200 h 1219200"/>
              <a:gd name="connsiteX2" fmla="*/ 3383279 w 3383279"/>
              <a:gd name="connsiteY2" fmla="*/ 0 h 1219200"/>
              <a:gd name="connsiteX3" fmla="*/ 0 w 3383279"/>
              <a:gd name="connsiteY3" fmla="*/ 0 h 1219200"/>
              <a:gd name="connsiteX4" fmla="*/ 0 w 3383279"/>
              <a:gd name="connsiteY4" fmla="*/ 1219200 h 12192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3383279" h="1219200">
                <a:moveTo>
                  <a:pt x="0" y="1219200"/>
                </a:moveTo>
                <a:lnTo>
                  <a:pt x="3383279" y="1219200"/>
                </a:lnTo>
                <a:lnTo>
                  <a:pt x="3383279" y="0"/>
                </a:lnTo>
                <a:lnTo>
                  <a:pt x="0" y="0"/>
                </a:lnTo>
                <a:lnTo>
                  <a:pt x="0" y="1219200"/>
                </a:lnTo>
              </a:path>
            </a:pathLst>
          </a:custGeom>
          <a:solidFill>
            <a:srgbClr val="0000ff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027" name="Picture 3" descr="">
					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62000" y="1193800"/>
            <a:ext cx="4025900" cy="6019800"/>
          </a:xfrm>
          <a:prstGeom prst="rect">
            <a:avLst/>
          </a:prstGeom>
          <a:noFill/>
        </p:spPr>
      </p:pic>
      <p:pic>
        <p:nvPicPr>
          <p:cNvPr id="1027" name="Picture 3" descr="">
					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978400" y="1676400"/>
            <a:ext cx="3111500" cy="5143500"/>
          </a:xfrm>
          <a:prstGeom prst="rect">
            <a:avLst/>
          </a:prstGeom>
          <a:noFill/>
        </p:spPr>
      </p:pic>
      <p:sp>
        <p:nvSpPr>
          <p:cNvPr id="2" name="TextBox 1"/>
          <p:cNvSpPr txBox="1"/>
          <p:nvPr/>
        </p:nvSpPr>
        <p:spPr>
          <a:xfrm rot="0">
            <a:off x="1168400" y="6756400"/>
            <a:ext cx="698500" cy="1524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1200"/>
              </a:lnSpc>
              <a:tabLst>
							</a:tabLst>
            </a:pPr>
            <a:r>
              <a:rPr lang="en-US" altLang="zh-CN" sz="1392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2009-8-7</a:t>
            </a:r>
          </a:p>
        </p:txBody>
      </p:sp>
      <p:sp>
        <p:nvSpPr>
          <p:cNvPr id="2" name="TextBox 1"/>
          <p:cNvSpPr txBox="1"/>
          <p:nvPr/>
        </p:nvSpPr>
        <p:spPr>
          <a:xfrm rot="0">
            <a:off x="4648200" y="6667500"/>
            <a:ext cx="2298700" cy="3683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1200"/>
              </a:lnSpc>
              <a:tabLst>
                <a:tab pos="825500" algn="l"/>
              </a:tabLst>
            </a:pPr>
            <a:r>
              <a:rPr lang="en-US" altLang="zh-CN" sz="1392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Liaoning</a:t>
            </a:r>
            <a:r>
              <a:rPr lang="en-US" altLang="zh-CN" sz="139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392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Cancer</a:t>
            </a:r>
            <a:r>
              <a:rPr lang="en-US" altLang="zh-CN" sz="139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392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Institute</a:t>
            </a:r>
            <a:r>
              <a:rPr lang="en-US" altLang="zh-CN" sz="139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392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and</a:t>
            </a:r>
          </a:p>
          <a:p>
            <a:pPr>
              <a:lnSpc>
                <a:spcPts val="1600"/>
              </a:lnSpc>
              <a:tabLst>
                <a:tab pos="825500" algn="l"/>
              </a:tabLst>
            </a:pPr>
            <a:r>
              <a:rPr lang="en-US" altLang="zh-CN" dirty="0" smtClean="0"/>
              <a:t>	</a:t>
            </a:r>
            <a:r>
              <a:rPr lang="en-US" altLang="zh-CN" sz="1392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Hospital</a:t>
            </a:r>
          </a:p>
        </p:txBody>
      </p:sp>
      <p:sp>
        <p:nvSpPr>
          <p:cNvPr id="2" name="TextBox 1"/>
          <p:cNvSpPr txBox="1"/>
          <p:nvPr/>
        </p:nvSpPr>
        <p:spPr>
          <a:xfrm rot="0">
            <a:off x="9398000" y="6756400"/>
            <a:ext cx="190500" cy="1524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1200"/>
              </a:lnSpc>
              <a:tabLst>
							</a:tabLst>
            </a:pPr>
            <a:r>
              <a:rPr lang="en-US" altLang="zh-CN" sz="1392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54</a:t>
            </a:r>
          </a:p>
        </p:txBody>
      </p:sp>
      <p:sp>
        <p:nvSpPr>
          <p:cNvPr id="2" name="TextBox 1"/>
          <p:cNvSpPr txBox="1"/>
          <p:nvPr/>
        </p:nvSpPr>
        <p:spPr>
          <a:xfrm rot="0">
            <a:off x="2209800" y="520700"/>
            <a:ext cx="6324600" cy="8001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3400"/>
              </a:lnSpc>
              <a:tabLst>
                <a:tab pos="1498600" algn="l"/>
              </a:tabLst>
            </a:pPr>
            <a:r>
              <a:rPr lang="en-US" altLang="zh-CN" dirty="0" smtClean="0"/>
              <a:t>	</a:t>
            </a:r>
            <a:r>
              <a:rPr lang="en-US" altLang="zh-CN" sz="3192" b="1" dirty="0" smtClean="0">
                <a:solidFill>
                  <a:srgbClr val="ff9900"/>
                </a:solidFill>
                <a:latin typeface="Times New Roman" pitchFamily="18" charset="0"/>
                <a:cs typeface="Times New Roman" pitchFamily="18" charset="0"/>
              </a:rPr>
              <a:t>子宫颈癌</a:t>
            </a:r>
            <a:r>
              <a:rPr lang="en-US" altLang="zh-CN" sz="3192" b="1" dirty="0" smtClean="0">
                <a:solidFill>
                  <a:srgbClr val="ff9900"/>
                </a:solidFill>
                <a:latin typeface="Times New Roman" pitchFamily="18" charset="0"/>
                <a:cs typeface="Times New Roman" pitchFamily="18" charset="0"/>
              </a:rPr>
              <a:t>Ib</a:t>
            </a:r>
            <a:r>
              <a:rPr lang="en-US" altLang="zh-CN" sz="3192" b="1" dirty="0" smtClean="0">
                <a:solidFill>
                  <a:srgbClr val="ff9900"/>
                </a:solidFill>
                <a:latin typeface="Times New Roman" pitchFamily="18" charset="0"/>
                <a:cs typeface="Times New Roman" pitchFamily="18" charset="0"/>
              </a:rPr>
              <a:t>期</a:t>
            </a:r>
            <a:r>
              <a:rPr lang="en-US" altLang="zh-CN" sz="319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192" b="1" dirty="0" smtClean="0">
                <a:solidFill>
                  <a:srgbClr val="ff9900"/>
                </a:solidFill>
                <a:latin typeface="Times New Roman" pitchFamily="18" charset="0"/>
                <a:cs typeface="Times New Roman" pitchFamily="18" charset="0"/>
              </a:rPr>
              <a:t>36</a:t>
            </a:r>
            <a:r>
              <a:rPr lang="en-US" altLang="zh-CN" sz="3192" b="1" dirty="0" smtClean="0">
                <a:solidFill>
                  <a:srgbClr val="ff9900"/>
                </a:solidFill>
                <a:latin typeface="Times New Roman" pitchFamily="18" charset="0"/>
                <a:cs typeface="Times New Roman" pitchFamily="18" charset="0"/>
              </a:rPr>
              <a:t>岁</a:t>
            </a:r>
          </a:p>
          <a:p>
            <a:pPr>
              <a:lnSpc>
                <a:spcPts val="2900"/>
              </a:lnSpc>
              <a:tabLst>
                <a:tab pos="1498600" algn="l"/>
              </a:tabLst>
            </a:pPr>
            <a:r>
              <a:rPr lang="en-US" altLang="zh-CN" sz="2400" dirty="0" smtClean="0">
                <a:solidFill>
                  <a:srgbClr val="66ff33"/>
                </a:solidFill>
                <a:latin typeface="Arial Narrow" pitchFamily="18" charset="0"/>
                <a:cs typeface="Arial Narrow" pitchFamily="18" charset="0"/>
              </a:rPr>
              <a:t>----Stage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66ff33"/>
                </a:solidFill>
                <a:latin typeface="Times New Roman" pitchFamily="18" charset="0"/>
                <a:cs typeface="Times New Roman" pitchFamily="18" charset="0"/>
              </a:rPr>
              <a:t>Ⅰ</a:t>
            </a:r>
            <a:r>
              <a:rPr lang="en-US" altLang="zh-CN" sz="2400" dirty="0" smtClean="0">
                <a:solidFill>
                  <a:srgbClr val="66ff33"/>
                </a:solidFill>
                <a:latin typeface="Arial Narrow" pitchFamily="18" charset="0"/>
                <a:cs typeface="Arial Narrow" pitchFamily="18" charset="0"/>
              </a:rPr>
              <a:t>b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66ff33"/>
                </a:solidFill>
                <a:latin typeface="Arial Narrow" pitchFamily="18" charset="0"/>
                <a:cs typeface="Arial Narrow" pitchFamily="18" charset="0"/>
              </a:rPr>
              <a:t>cervical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66ff33"/>
                </a:solidFill>
                <a:latin typeface="Arial Narrow" pitchFamily="18" charset="0"/>
                <a:cs typeface="Arial Narrow" pitchFamily="18" charset="0"/>
              </a:rPr>
              <a:t>carcinoma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66ff33"/>
                </a:solidFill>
                <a:latin typeface="Arial Narrow" pitchFamily="18" charset="0"/>
                <a:cs typeface="Arial Narrow" pitchFamily="18" charset="0"/>
              </a:rPr>
              <a:t>in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66ff33"/>
                </a:solidFill>
                <a:latin typeface="Arial Narrow" pitchFamily="18" charset="0"/>
                <a:cs typeface="Arial Narrow" pitchFamily="18" charset="0"/>
              </a:rPr>
              <a:t>a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66ff33"/>
                </a:solidFill>
                <a:latin typeface="Arial Narrow" pitchFamily="18" charset="0"/>
                <a:cs typeface="Arial Narrow" pitchFamily="18" charset="0"/>
              </a:rPr>
              <a:t>36-year-old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66ff33"/>
                </a:solidFill>
                <a:latin typeface="Arial Narrow" pitchFamily="18" charset="0"/>
                <a:cs typeface="Arial Narrow" pitchFamily="18" charset="0"/>
              </a:rPr>
              <a:t>woman</a:t>
            </a:r>
          </a:p>
        </p:txBody>
      </p:sp>
      <p:sp>
        <p:nvSpPr>
          <p:cNvPr id="2" name="TextBox 1"/>
          <p:cNvSpPr txBox="1"/>
          <p:nvPr/>
        </p:nvSpPr>
        <p:spPr>
          <a:xfrm rot="0">
            <a:off x="1041400" y="3441700"/>
            <a:ext cx="3365500" cy="31877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2100"/>
              </a:lnSpc>
              <a:tabLst>
                <a:tab pos="2590800" algn="l"/>
              </a:tabLst>
            </a:pPr>
            <a:r>
              <a:rPr lang="en-US" altLang="zh-CN" dirty="0" smtClean="0"/>
              <a:t>	</a:t>
            </a:r>
            <a:r>
              <a:rPr lang="en-US" altLang="zh-CN" sz="24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T2WI</a:t>
            </a:r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2500"/>
              </a:lnSpc>
              <a:tabLst>
                <a:tab pos="2590800" algn="l"/>
              </a:tabLst>
            </a:pPr>
            <a:r>
              <a:rPr lang="en-US" altLang="zh-CN" sz="1992" b="1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浸润深度</a:t>
            </a:r>
            <a:r>
              <a:rPr lang="en-US" altLang="zh-CN" sz="1992" b="1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&gt;5mm</a:t>
            </a:r>
            <a:r>
              <a:rPr lang="en-US" altLang="zh-CN" sz="1992" b="1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，宽度</a:t>
            </a:r>
            <a:r>
              <a:rPr lang="en-US" altLang="zh-CN" sz="1992" b="1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&gt;7mm</a:t>
            </a:r>
          </a:p>
          <a:p>
            <a:pPr>
              <a:lnSpc>
                <a:spcPts val="2100"/>
              </a:lnSpc>
              <a:tabLst>
                <a:tab pos="2590800" algn="l"/>
              </a:tabLst>
            </a:pPr>
            <a:r>
              <a:rPr lang="en-US" altLang="zh-CN" sz="1800" b="1" dirty="0" smtClean="0">
                <a:solidFill>
                  <a:srgbClr val="66ff33"/>
                </a:solidFill>
                <a:latin typeface="Times New Roman" pitchFamily="18" charset="0"/>
                <a:cs typeface="Times New Roman" pitchFamily="18" charset="0"/>
              </a:rPr>
              <a:t>Stromal</a:t>
            </a:r>
            <a:r>
              <a:rPr lang="en-US" altLang="zh-CN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b="1" dirty="0" smtClean="0">
                <a:solidFill>
                  <a:srgbClr val="66ff33"/>
                </a:solidFill>
                <a:latin typeface="Times New Roman" pitchFamily="18" charset="0"/>
                <a:cs typeface="Times New Roman" pitchFamily="18" charset="0"/>
              </a:rPr>
              <a:t>invasion</a:t>
            </a:r>
            <a:r>
              <a:rPr lang="en-US" altLang="zh-CN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b="1" dirty="0" smtClean="0">
                <a:solidFill>
                  <a:srgbClr val="66ff33"/>
                </a:solidFill>
                <a:latin typeface="Times New Roman" pitchFamily="18" charset="0"/>
                <a:cs typeface="Times New Roman" pitchFamily="18" charset="0"/>
              </a:rPr>
              <a:t>more</a:t>
            </a:r>
            <a:r>
              <a:rPr lang="en-US" altLang="zh-CN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b="1" dirty="0" smtClean="0">
                <a:solidFill>
                  <a:srgbClr val="66ff33"/>
                </a:solidFill>
                <a:latin typeface="Times New Roman" pitchFamily="18" charset="0"/>
                <a:cs typeface="Times New Roman" pitchFamily="18" charset="0"/>
              </a:rPr>
              <a:t>than</a:t>
            </a:r>
          </a:p>
          <a:p>
            <a:pPr>
              <a:lnSpc>
                <a:spcPts val="2100"/>
              </a:lnSpc>
              <a:tabLst>
                <a:tab pos="2590800" algn="l"/>
              </a:tabLst>
            </a:pPr>
            <a:r>
              <a:rPr lang="en-US" altLang="zh-CN" sz="1800" b="1" dirty="0" smtClean="0">
                <a:solidFill>
                  <a:srgbClr val="66ff33"/>
                </a:solidFill>
                <a:latin typeface="Times New Roman" pitchFamily="18" charset="0"/>
                <a:cs typeface="Times New Roman" pitchFamily="18" charset="0"/>
              </a:rPr>
              <a:t>5</a:t>
            </a:r>
            <a:r>
              <a:rPr lang="en-US" altLang="zh-CN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b="1" dirty="0" smtClean="0">
                <a:solidFill>
                  <a:srgbClr val="66ff33"/>
                </a:solidFill>
                <a:latin typeface="Times New Roman" pitchFamily="18" charset="0"/>
                <a:cs typeface="Times New Roman" pitchFamily="18" charset="0"/>
              </a:rPr>
              <a:t>mm</a:t>
            </a:r>
            <a:r>
              <a:rPr lang="en-US" altLang="zh-CN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b="1" dirty="0" smtClean="0">
                <a:solidFill>
                  <a:srgbClr val="66ff33"/>
                </a:solidFill>
                <a:latin typeface="Times New Roman" pitchFamily="18" charset="0"/>
                <a:cs typeface="Times New Roman" pitchFamily="18" charset="0"/>
              </a:rPr>
              <a:t>in</a:t>
            </a:r>
            <a:r>
              <a:rPr lang="en-US" altLang="zh-CN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b="1" dirty="0" smtClean="0">
                <a:solidFill>
                  <a:srgbClr val="66ff33"/>
                </a:solidFill>
                <a:latin typeface="Times New Roman" pitchFamily="18" charset="0"/>
                <a:cs typeface="Times New Roman" pitchFamily="18" charset="0"/>
              </a:rPr>
              <a:t>depth</a:t>
            </a:r>
            <a:r>
              <a:rPr lang="en-US" altLang="zh-CN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b="1" dirty="0" smtClean="0">
                <a:solidFill>
                  <a:srgbClr val="66ff33"/>
                </a:solidFill>
                <a:latin typeface="Times New Roman" pitchFamily="18" charset="0"/>
                <a:cs typeface="Times New Roman" pitchFamily="18" charset="0"/>
              </a:rPr>
              <a:t>and</a:t>
            </a:r>
            <a:r>
              <a:rPr lang="en-US" altLang="zh-CN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b="1" dirty="0" smtClean="0">
                <a:solidFill>
                  <a:srgbClr val="66ff33"/>
                </a:solidFill>
                <a:latin typeface="Times New Roman" pitchFamily="18" charset="0"/>
                <a:cs typeface="Times New Roman" pitchFamily="18" charset="0"/>
              </a:rPr>
              <a:t>more</a:t>
            </a:r>
          </a:p>
          <a:p>
            <a:pPr>
              <a:lnSpc>
                <a:spcPts val="2100"/>
              </a:lnSpc>
              <a:tabLst>
                <a:tab pos="2590800" algn="l"/>
              </a:tabLst>
            </a:pPr>
            <a:r>
              <a:rPr lang="en-US" altLang="zh-CN" sz="1800" b="1" dirty="0" smtClean="0">
                <a:solidFill>
                  <a:srgbClr val="66ff33"/>
                </a:solidFill>
                <a:latin typeface="Times New Roman" pitchFamily="18" charset="0"/>
                <a:cs typeface="Times New Roman" pitchFamily="18" charset="0"/>
              </a:rPr>
              <a:t>than7</a:t>
            </a:r>
            <a:r>
              <a:rPr lang="en-US" altLang="zh-CN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b="1" dirty="0" smtClean="0">
                <a:solidFill>
                  <a:srgbClr val="66ff33"/>
                </a:solidFill>
                <a:latin typeface="Times New Roman" pitchFamily="18" charset="0"/>
                <a:cs typeface="Times New Roman" pitchFamily="18" charset="0"/>
              </a:rPr>
              <a:t>mm</a:t>
            </a:r>
            <a:r>
              <a:rPr lang="en-US" altLang="zh-CN" sz="1800" dirty="0" smtClean="0"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en-US" altLang="zh-CN" sz="1800" b="1" dirty="0" smtClean="0">
                <a:solidFill>
                  <a:srgbClr val="66ff33"/>
                </a:solidFill>
                <a:latin typeface="Times New Roman" pitchFamily="18" charset="0"/>
                <a:cs typeface="Times New Roman" pitchFamily="18" charset="0"/>
              </a:rPr>
              <a:t>in</a:t>
            </a:r>
            <a:r>
              <a:rPr lang="en-US" altLang="zh-CN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b="1" dirty="0" smtClean="0">
                <a:solidFill>
                  <a:srgbClr val="66ff33"/>
                </a:solidFill>
                <a:latin typeface="Times New Roman" pitchFamily="18" charset="0"/>
                <a:cs typeface="Times New Roman" pitchFamily="18" charset="0"/>
              </a:rPr>
              <a:t>horizontal</a:t>
            </a:r>
            <a:r>
              <a:rPr lang="en-US" altLang="zh-CN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b="1" dirty="0" smtClean="0">
                <a:solidFill>
                  <a:srgbClr val="66ff33"/>
                </a:solidFill>
                <a:latin typeface="Times New Roman" pitchFamily="18" charset="0"/>
                <a:cs typeface="Times New Roman" pitchFamily="18" charset="0"/>
              </a:rPr>
              <a:t>spread</a:t>
            </a:r>
          </a:p>
        </p:txBody>
      </p:sp>
      <p:sp>
        <p:nvSpPr>
          <p:cNvPr id="2" name="TextBox 1"/>
          <p:cNvSpPr txBox="1"/>
          <p:nvPr/>
        </p:nvSpPr>
        <p:spPr>
          <a:xfrm rot="0">
            <a:off x="5143500" y="3556000"/>
            <a:ext cx="774700" cy="2667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2100"/>
              </a:lnSpc>
              <a:tabLst>
							</a:tabLst>
            </a:pPr>
            <a:r>
              <a:rPr lang="en-US" altLang="zh-CN" sz="24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T1WI</a:t>
            </a:r>
          </a:p>
        </p:txBody>
      </p:sp>
      <p:sp>
        <p:nvSpPr>
          <p:cNvPr id="2" name="TextBox 1"/>
          <p:cNvSpPr txBox="1"/>
          <p:nvPr/>
        </p:nvSpPr>
        <p:spPr>
          <a:xfrm rot="0">
            <a:off x="6959600" y="6045200"/>
            <a:ext cx="774700" cy="2667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2100"/>
              </a:lnSpc>
              <a:tabLst>
							</a:tabLst>
            </a:pPr>
            <a:r>
              <a:rPr lang="en-US" altLang="zh-CN" sz="24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T2WI</a:t>
            </a:r>
          </a:p>
        </p:txBody>
      </p:sp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/>
          <p:nvPr/>
        </p:nvSpPr>
        <p:spPr>
          <a:xfrm>
            <a:off x="774191" y="347979"/>
            <a:ext cx="9144000" cy="6858000"/>
          </a:xfrm>
          <a:custGeom>
            <a:avLst/>
            <a:gdLst>
              <a:gd name="connsiteX0" fmla="*/ 0 w 9144000"/>
              <a:gd name="connsiteY0" fmla="*/ 6858000 h 6858000"/>
              <a:gd name="connsiteX1" fmla="*/ 9144000 w 9144000"/>
              <a:gd name="connsiteY1" fmla="*/ 6858000 h 6858000"/>
              <a:gd name="connsiteX2" fmla="*/ 9144000 w 9144000"/>
              <a:gd name="connsiteY2" fmla="*/ 0 h 6858000"/>
              <a:gd name="connsiteX3" fmla="*/ 0 w 9144000"/>
              <a:gd name="connsiteY3" fmla="*/ 0 h 6858000"/>
              <a:gd name="connsiteX4" fmla="*/ 0 w 9144000"/>
              <a:gd name="connsiteY4" fmla="*/ 6858000 h 68580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9144000" h="6858000">
                <a:moveTo>
                  <a:pt x="0" y="6858000"/>
                </a:moveTo>
                <a:lnTo>
                  <a:pt x="9144000" y="6858000"/>
                </a:lnTo>
                <a:lnTo>
                  <a:pt x="9144000" y="0"/>
                </a:lnTo>
                <a:lnTo>
                  <a:pt x="0" y="0"/>
                </a:lnTo>
                <a:lnTo>
                  <a:pt x="0" y="6858000"/>
                </a:lnTo>
              </a:path>
            </a:pathLst>
          </a:custGeom>
          <a:solidFill>
            <a:srgbClr val="000000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Freeform 3"/>
          <p:cNvSpPr/>
          <p:nvPr/>
        </p:nvSpPr>
        <p:spPr>
          <a:xfrm>
            <a:off x="2087879" y="1743963"/>
            <a:ext cx="3608832" cy="3435096"/>
          </a:xfrm>
          <a:custGeom>
            <a:avLst/>
            <a:gdLst>
              <a:gd name="connsiteX0" fmla="*/ 9144 w 3608832"/>
              <a:gd name="connsiteY0" fmla="*/ 3425951 h 3435096"/>
              <a:gd name="connsiteX1" fmla="*/ 3599688 w 3608832"/>
              <a:gd name="connsiteY1" fmla="*/ 3425951 h 3435096"/>
              <a:gd name="connsiteX2" fmla="*/ 3599688 w 3608832"/>
              <a:gd name="connsiteY2" fmla="*/ 9144 h 3435096"/>
              <a:gd name="connsiteX3" fmla="*/ 9144 w 3608832"/>
              <a:gd name="connsiteY3" fmla="*/ 9144 h 3435096"/>
              <a:gd name="connsiteX4" fmla="*/ 9144 w 3608832"/>
              <a:gd name="connsiteY4" fmla="*/ 3425951 h 3435096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3608832" h="3435096">
                <a:moveTo>
                  <a:pt x="9144" y="3425951"/>
                </a:moveTo>
                <a:lnTo>
                  <a:pt x="3599688" y="3425951"/>
                </a:lnTo>
                <a:lnTo>
                  <a:pt x="3599688" y="9144"/>
                </a:lnTo>
                <a:lnTo>
                  <a:pt x="9144" y="9144"/>
                </a:lnTo>
                <a:lnTo>
                  <a:pt x="9144" y="3425951"/>
                </a:lnTo>
              </a:path>
            </a:pathLst>
          </a:custGeom>
          <a:solidFill>
            <a:srgbClr val="000000">
              <a:alpha val="0"/>
            </a:srgbClr>
          </a:solidFill>
          <a:ln w="12700">
            <a:solidFill>
              <a:srgbClr val="ff9900">
                <a:alpha val="10000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Freeform 3"/>
          <p:cNvSpPr/>
          <p:nvPr/>
        </p:nvSpPr>
        <p:spPr>
          <a:xfrm>
            <a:off x="5760720" y="2822955"/>
            <a:ext cx="3493008" cy="3261359"/>
          </a:xfrm>
          <a:custGeom>
            <a:avLst/>
            <a:gdLst>
              <a:gd name="connsiteX0" fmla="*/ 9144 w 3493008"/>
              <a:gd name="connsiteY0" fmla="*/ 3252215 h 3261359"/>
              <a:gd name="connsiteX1" fmla="*/ 3483863 w 3493008"/>
              <a:gd name="connsiteY1" fmla="*/ 3252215 h 3261359"/>
              <a:gd name="connsiteX2" fmla="*/ 3483863 w 3493008"/>
              <a:gd name="connsiteY2" fmla="*/ 9144 h 3261359"/>
              <a:gd name="connsiteX3" fmla="*/ 9144 w 3493008"/>
              <a:gd name="connsiteY3" fmla="*/ 9144 h 3261359"/>
              <a:gd name="connsiteX4" fmla="*/ 9144 w 3493008"/>
              <a:gd name="connsiteY4" fmla="*/ 3252215 h 3261359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3493008" h="3261359">
                <a:moveTo>
                  <a:pt x="9144" y="3252215"/>
                </a:moveTo>
                <a:lnTo>
                  <a:pt x="3483863" y="3252215"/>
                </a:lnTo>
                <a:lnTo>
                  <a:pt x="3483863" y="9144"/>
                </a:lnTo>
                <a:lnTo>
                  <a:pt x="9144" y="9144"/>
                </a:lnTo>
                <a:lnTo>
                  <a:pt x="9144" y="3252215"/>
                </a:lnTo>
              </a:path>
            </a:pathLst>
          </a:custGeom>
          <a:solidFill>
            <a:srgbClr val="000000">
              <a:alpha val="0"/>
            </a:srgbClr>
          </a:solidFill>
          <a:ln w="12700">
            <a:solidFill>
              <a:srgbClr val="ff9900">
                <a:alpha val="10000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Freeform 3"/>
          <p:cNvSpPr/>
          <p:nvPr/>
        </p:nvSpPr>
        <p:spPr>
          <a:xfrm>
            <a:off x="954024" y="5361940"/>
            <a:ext cx="3383279" cy="1219200"/>
          </a:xfrm>
          <a:custGeom>
            <a:avLst/>
            <a:gdLst>
              <a:gd name="connsiteX0" fmla="*/ 0 w 3383279"/>
              <a:gd name="connsiteY0" fmla="*/ 1219200 h 1219200"/>
              <a:gd name="connsiteX1" fmla="*/ 3383279 w 3383279"/>
              <a:gd name="connsiteY1" fmla="*/ 1219200 h 1219200"/>
              <a:gd name="connsiteX2" fmla="*/ 3383279 w 3383279"/>
              <a:gd name="connsiteY2" fmla="*/ 0 h 1219200"/>
              <a:gd name="connsiteX3" fmla="*/ 0 w 3383279"/>
              <a:gd name="connsiteY3" fmla="*/ 0 h 1219200"/>
              <a:gd name="connsiteX4" fmla="*/ 0 w 3383279"/>
              <a:gd name="connsiteY4" fmla="*/ 1219200 h 12192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3383279" h="1219200">
                <a:moveTo>
                  <a:pt x="0" y="1219200"/>
                </a:moveTo>
                <a:lnTo>
                  <a:pt x="3383279" y="1219200"/>
                </a:lnTo>
                <a:lnTo>
                  <a:pt x="3383279" y="0"/>
                </a:lnTo>
                <a:lnTo>
                  <a:pt x="0" y="0"/>
                </a:lnTo>
                <a:lnTo>
                  <a:pt x="0" y="1219200"/>
                </a:lnTo>
              </a:path>
            </a:pathLst>
          </a:custGeom>
          <a:solidFill>
            <a:srgbClr val="0000ff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027" name="Picture 3" descr="">
					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62000" y="1193800"/>
            <a:ext cx="4927600" cy="6019800"/>
          </a:xfrm>
          <a:prstGeom prst="rect">
            <a:avLst/>
          </a:prstGeom>
          <a:noFill/>
        </p:spPr>
      </p:pic>
      <p:pic>
        <p:nvPicPr>
          <p:cNvPr id="1027" name="Picture 3" descr="">
					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65800" y="2832100"/>
            <a:ext cx="3479800" cy="3251200"/>
          </a:xfrm>
          <a:prstGeom prst="rect">
            <a:avLst/>
          </a:prstGeom>
          <a:noFill/>
        </p:spPr>
      </p:pic>
      <p:sp>
        <p:nvSpPr>
          <p:cNvPr id="2" name="TextBox 1"/>
          <p:cNvSpPr txBox="1"/>
          <p:nvPr/>
        </p:nvSpPr>
        <p:spPr>
          <a:xfrm rot="0">
            <a:off x="1168400" y="6756400"/>
            <a:ext cx="698500" cy="1524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1200"/>
              </a:lnSpc>
              <a:tabLst>
							</a:tabLst>
            </a:pPr>
            <a:r>
              <a:rPr lang="en-US" altLang="zh-CN" sz="1392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2009-8-7</a:t>
            </a:r>
          </a:p>
        </p:txBody>
      </p:sp>
      <p:sp>
        <p:nvSpPr>
          <p:cNvPr id="2" name="TextBox 1"/>
          <p:cNvSpPr txBox="1"/>
          <p:nvPr/>
        </p:nvSpPr>
        <p:spPr>
          <a:xfrm rot="0">
            <a:off x="4648200" y="6667500"/>
            <a:ext cx="2298700" cy="3683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1200"/>
              </a:lnSpc>
              <a:tabLst>
                <a:tab pos="825500" algn="l"/>
              </a:tabLst>
            </a:pPr>
            <a:r>
              <a:rPr lang="en-US" altLang="zh-CN" sz="1392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Liaoning</a:t>
            </a:r>
            <a:r>
              <a:rPr lang="en-US" altLang="zh-CN" sz="139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392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Cancer</a:t>
            </a:r>
            <a:r>
              <a:rPr lang="en-US" altLang="zh-CN" sz="139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392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Institute</a:t>
            </a:r>
            <a:r>
              <a:rPr lang="en-US" altLang="zh-CN" sz="139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392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and</a:t>
            </a:r>
          </a:p>
          <a:p>
            <a:pPr>
              <a:lnSpc>
                <a:spcPts val="1600"/>
              </a:lnSpc>
              <a:tabLst>
                <a:tab pos="825500" algn="l"/>
              </a:tabLst>
            </a:pPr>
            <a:r>
              <a:rPr lang="en-US" altLang="zh-CN" dirty="0" smtClean="0"/>
              <a:t>	</a:t>
            </a:r>
            <a:r>
              <a:rPr lang="en-US" altLang="zh-CN" sz="1392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Hospital</a:t>
            </a:r>
          </a:p>
        </p:txBody>
      </p:sp>
      <p:sp>
        <p:nvSpPr>
          <p:cNvPr id="2" name="TextBox 1"/>
          <p:cNvSpPr txBox="1"/>
          <p:nvPr/>
        </p:nvSpPr>
        <p:spPr>
          <a:xfrm rot="0">
            <a:off x="9398000" y="6756400"/>
            <a:ext cx="190500" cy="1524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1200"/>
              </a:lnSpc>
              <a:tabLst>
							</a:tabLst>
            </a:pPr>
            <a:r>
              <a:rPr lang="en-US" altLang="zh-CN" sz="1392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55</a:t>
            </a:r>
          </a:p>
        </p:txBody>
      </p:sp>
      <p:sp>
        <p:nvSpPr>
          <p:cNvPr id="2" name="TextBox 1"/>
          <p:cNvSpPr txBox="1"/>
          <p:nvPr/>
        </p:nvSpPr>
        <p:spPr>
          <a:xfrm rot="0">
            <a:off x="1041400" y="5461000"/>
            <a:ext cx="3162300" cy="10922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2100"/>
              </a:lnSpc>
              <a:tabLst>
							</a:tabLst>
            </a:pPr>
            <a:r>
              <a:rPr lang="en-US" altLang="zh-CN" sz="1992" b="1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浸润深度</a:t>
            </a:r>
            <a:r>
              <a:rPr lang="en-US" altLang="zh-CN" sz="1992" b="1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&gt;5mm</a:t>
            </a:r>
            <a:r>
              <a:rPr lang="en-US" altLang="zh-CN" sz="1992" b="1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，宽度</a:t>
            </a:r>
            <a:r>
              <a:rPr lang="en-US" altLang="zh-CN" sz="1992" b="1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&gt;7mm</a:t>
            </a:r>
          </a:p>
          <a:p>
            <a:pPr>
              <a:lnSpc>
                <a:spcPts val="2100"/>
              </a:lnSpc>
              <a:tabLst>
							</a:tabLst>
            </a:pPr>
            <a:r>
              <a:rPr lang="en-US" altLang="zh-CN" sz="1800" b="1" dirty="0" smtClean="0">
                <a:solidFill>
                  <a:srgbClr val="66ff33"/>
                </a:solidFill>
                <a:latin typeface="Times New Roman" pitchFamily="18" charset="0"/>
                <a:cs typeface="Times New Roman" pitchFamily="18" charset="0"/>
              </a:rPr>
              <a:t>Stromal</a:t>
            </a:r>
            <a:r>
              <a:rPr lang="en-US" altLang="zh-CN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b="1" dirty="0" smtClean="0">
                <a:solidFill>
                  <a:srgbClr val="66ff33"/>
                </a:solidFill>
                <a:latin typeface="Times New Roman" pitchFamily="18" charset="0"/>
                <a:cs typeface="Times New Roman" pitchFamily="18" charset="0"/>
              </a:rPr>
              <a:t>invasion</a:t>
            </a:r>
            <a:r>
              <a:rPr lang="en-US" altLang="zh-CN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b="1" dirty="0" smtClean="0">
                <a:solidFill>
                  <a:srgbClr val="66ff33"/>
                </a:solidFill>
                <a:latin typeface="Times New Roman" pitchFamily="18" charset="0"/>
                <a:cs typeface="Times New Roman" pitchFamily="18" charset="0"/>
              </a:rPr>
              <a:t>more</a:t>
            </a:r>
            <a:r>
              <a:rPr lang="en-US" altLang="zh-CN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b="1" dirty="0" smtClean="0">
                <a:solidFill>
                  <a:srgbClr val="66ff33"/>
                </a:solidFill>
                <a:latin typeface="Times New Roman" pitchFamily="18" charset="0"/>
                <a:cs typeface="Times New Roman" pitchFamily="18" charset="0"/>
              </a:rPr>
              <a:t>than</a:t>
            </a:r>
          </a:p>
          <a:p>
            <a:pPr>
              <a:lnSpc>
                <a:spcPts val="2100"/>
              </a:lnSpc>
              <a:tabLst>
							</a:tabLst>
            </a:pPr>
            <a:r>
              <a:rPr lang="en-US" altLang="zh-CN" sz="1800" b="1" dirty="0" smtClean="0">
                <a:solidFill>
                  <a:srgbClr val="66ff33"/>
                </a:solidFill>
                <a:latin typeface="Times New Roman" pitchFamily="18" charset="0"/>
                <a:cs typeface="Times New Roman" pitchFamily="18" charset="0"/>
              </a:rPr>
              <a:t>5</a:t>
            </a:r>
            <a:r>
              <a:rPr lang="en-US" altLang="zh-CN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b="1" dirty="0" smtClean="0">
                <a:solidFill>
                  <a:srgbClr val="66ff33"/>
                </a:solidFill>
                <a:latin typeface="Times New Roman" pitchFamily="18" charset="0"/>
                <a:cs typeface="Times New Roman" pitchFamily="18" charset="0"/>
              </a:rPr>
              <a:t>mm</a:t>
            </a:r>
            <a:r>
              <a:rPr lang="en-US" altLang="zh-CN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b="1" dirty="0" smtClean="0">
                <a:solidFill>
                  <a:srgbClr val="66ff33"/>
                </a:solidFill>
                <a:latin typeface="Times New Roman" pitchFamily="18" charset="0"/>
                <a:cs typeface="Times New Roman" pitchFamily="18" charset="0"/>
              </a:rPr>
              <a:t>in</a:t>
            </a:r>
            <a:r>
              <a:rPr lang="en-US" altLang="zh-CN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b="1" dirty="0" smtClean="0">
                <a:solidFill>
                  <a:srgbClr val="66ff33"/>
                </a:solidFill>
                <a:latin typeface="Times New Roman" pitchFamily="18" charset="0"/>
                <a:cs typeface="Times New Roman" pitchFamily="18" charset="0"/>
              </a:rPr>
              <a:t>depth</a:t>
            </a:r>
            <a:r>
              <a:rPr lang="en-US" altLang="zh-CN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b="1" dirty="0" smtClean="0">
                <a:solidFill>
                  <a:srgbClr val="66ff33"/>
                </a:solidFill>
                <a:latin typeface="Times New Roman" pitchFamily="18" charset="0"/>
                <a:cs typeface="Times New Roman" pitchFamily="18" charset="0"/>
              </a:rPr>
              <a:t>and</a:t>
            </a:r>
            <a:r>
              <a:rPr lang="en-US" altLang="zh-CN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b="1" dirty="0" smtClean="0">
                <a:solidFill>
                  <a:srgbClr val="66ff33"/>
                </a:solidFill>
                <a:latin typeface="Times New Roman" pitchFamily="18" charset="0"/>
                <a:cs typeface="Times New Roman" pitchFamily="18" charset="0"/>
              </a:rPr>
              <a:t>more</a:t>
            </a:r>
          </a:p>
          <a:p>
            <a:pPr>
              <a:lnSpc>
                <a:spcPts val="2100"/>
              </a:lnSpc>
              <a:tabLst>
							</a:tabLst>
            </a:pPr>
            <a:r>
              <a:rPr lang="en-US" altLang="zh-CN" sz="1800" b="1" dirty="0" smtClean="0">
                <a:solidFill>
                  <a:srgbClr val="66ff33"/>
                </a:solidFill>
                <a:latin typeface="Times New Roman" pitchFamily="18" charset="0"/>
                <a:cs typeface="Times New Roman" pitchFamily="18" charset="0"/>
              </a:rPr>
              <a:t>than7</a:t>
            </a:r>
            <a:r>
              <a:rPr lang="en-US" altLang="zh-CN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b="1" dirty="0" smtClean="0">
                <a:solidFill>
                  <a:srgbClr val="66ff33"/>
                </a:solidFill>
                <a:latin typeface="Times New Roman" pitchFamily="18" charset="0"/>
                <a:cs typeface="Times New Roman" pitchFamily="18" charset="0"/>
              </a:rPr>
              <a:t>mm</a:t>
            </a:r>
            <a:r>
              <a:rPr lang="en-US" altLang="zh-CN" sz="1800" dirty="0" smtClean="0"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en-US" altLang="zh-CN" sz="1800" b="1" dirty="0" smtClean="0">
                <a:solidFill>
                  <a:srgbClr val="66ff33"/>
                </a:solidFill>
                <a:latin typeface="Times New Roman" pitchFamily="18" charset="0"/>
                <a:cs typeface="Times New Roman" pitchFamily="18" charset="0"/>
              </a:rPr>
              <a:t>in</a:t>
            </a:r>
            <a:r>
              <a:rPr lang="en-US" altLang="zh-CN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b="1" dirty="0" smtClean="0">
                <a:solidFill>
                  <a:srgbClr val="66ff33"/>
                </a:solidFill>
                <a:latin typeface="Times New Roman" pitchFamily="18" charset="0"/>
                <a:cs typeface="Times New Roman" pitchFamily="18" charset="0"/>
              </a:rPr>
              <a:t>horizontal</a:t>
            </a:r>
            <a:r>
              <a:rPr lang="en-US" altLang="zh-CN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b="1" dirty="0" smtClean="0">
                <a:solidFill>
                  <a:srgbClr val="66ff33"/>
                </a:solidFill>
                <a:latin typeface="Times New Roman" pitchFamily="18" charset="0"/>
                <a:cs typeface="Times New Roman" pitchFamily="18" charset="0"/>
              </a:rPr>
              <a:t>spread</a:t>
            </a:r>
          </a:p>
        </p:txBody>
      </p:sp>
      <p:sp>
        <p:nvSpPr>
          <p:cNvPr id="2" name="TextBox 1"/>
          <p:cNvSpPr txBox="1"/>
          <p:nvPr/>
        </p:nvSpPr>
        <p:spPr>
          <a:xfrm rot="0">
            <a:off x="3556000" y="647700"/>
            <a:ext cx="3632200" cy="45466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3400"/>
              </a:lnSpc>
              <a:tabLst>
                <a:tab pos="609600" algn="l"/>
                <a:tab pos="1016000" algn="l"/>
              </a:tabLst>
            </a:pPr>
            <a:r>
              <a:rPr lang="en-US" altLang="zh-CN" dirty="0" smtClean="0"/>
              <a:t>	</a:t>
            </a:r>
            <a:r>
              <a:rPr lang="en-US" altLang="zh-CN" sz="3192" b="1" dirty="0" smtClean="0">
                <a:solidFill>
                  <a:srgbClr val="ff9900"/>
                </a:solidFill>
                <a:latin typeface="Times New Roman" pitchFamily="18" charset="0"/>
                <a:cs typeface="Times New Roman" pitchFamily="18" charset="0"/>
              </a:rPr>
              <a:t>子宫颈癌</a:t>
            </a:r>
            <a:r>
              <a:rPr lang="en-US" altLang="zh-CN" sz="3192" b="1" dirty="0" smtClean="0">
                <a:solidFill>
                  <a:srgbClr val="ff9900"/>
                </a:solidFill>
                <a:latin typeface="Times New Roman" pitchFamily="18" charset="0"/>
                <a:cs typeface="Times New Roman" pitchFamily="18" charset="0"/>
              </a:rPr>
              <a:t>Ib</a:t>
            </a:r>
            <a:r>
              <a:rPr lang="en-US" altLang="zh-CN" sz="3192" b="1" dirty="0" smtClean="0">
                <a:solidFill>
                  <a:srgbClr val="ff9900"/>
                </a:solidFill>
                <a:latin typeface="Times New Roman" pitchFamily="18" charset="0"/>
                <a:cs typeface="Times New Roman" pitchFamily="18" charset="0"/>
              </a:rPr>
              <a:t>期</a:t>
            </a:r>
          </a:p>
          <a:p>
            <a:pPr>
              <a:lnSpc>
                <a:spcPts val="2900"/>
              </a:lnSpc>
              <a:tabLst>
                <a:tab pos="609600" algn="l"/>
                <a:tab pos="1016000" algn="l"/>
              </a:tabLst>
            </a:pPr>
            <a:r>
              <a:rPr lang="en-US" altLang="zh-CN" sz="2400" dirty="0" smtClean="0">
                <a:solidFill>
                  <a:srgbClr val="66ff33"/>
                </a:solidFill>
                <a:latin typeface="Arial Narrow" pitchFamily="18" charset="0"/>
                <a:cs typeface="Arial Narrow" pitchFamily="18" charset="0"/>
              </a:rPr>
              <a:t>----Stage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66ff33"/>
                </a:solidFill>
                <a:latin typeface="Times New Roman" pitchFamily="18" charset="0"/>
                <a:cs typeface="Times New Roman" pitchFamily="18" charset="0"/>
              </a:rPr>
              <a:t>Ⅰ</a:t>
            </a:r>
            <a:r>
              <a:rPr lang="en-US" altLang="zh-CN" sz="2400" dirty="0" smtClean="0">
                <a:solidFill>
                  <a:srgbClr val="66ff33"/>
                </a:solidFill>
                <a:latin typeface="Arial Narrow" pitchFamily="18" charset="0"/>
                <a:cs typeface="Arial Narrow" pitchFamily="18" charset="0"/>
              </a:rPr>
              <a:t>b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66ff33"/>
                </a:solidFill>
                <a:latin typeface="Arial Narrow" pitchFamily="18" charset="0"/>
                <a:cs typeface="Arial Narrow" pitchFamily="18" charset="0"/>
              </a:rPr>
              <a:t>cervical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66ff33"/>
                </a:solidFill>
                <a:latin typeface="Arial Narrow" pitchFamily="18" charset="0"/>
                <a:cs typeface="Arial Narrow" pitchFamily="18" charset="0"/>
              </a:rPr>
              <a:t>carcinoma</a:t>
            </a:r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2400"/>
              </a:lnSpc>
              <a:tabLst>
                <a:tab pos="609600" algn="l"/>
                <a:tab pos="1016000" algn="l"/>
              </a:tabLst>
            </a:pPr>
            <a:r>
              <a:rPr lang="en-US" altLang="zh-CN" dirty="0" smtClean="0"/>
              <a:t>		</a:t>
            </a:r>
            <a:r>
              <a:rPr lang="en-US" altLang="zh-CN" sz="24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T2WI</a:t>
            </a:r>
          </a:p>
        </p:txBody>
      </p:sp>
      <p:sp>
        <p:nvSpPr>
          <p:cNvPr id="2" name="TextBox 1"/>
          <p:cNvSpPr txBox="1"/>
          <p:nvPr/>
        </p:nvSpPr>
        <p:spPr>
          <a:xfrm rot="0">
            <a:off x="8102600" y="5638800"/>
            <a:ext cx="774700" cy="2667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2100"/>
              </a:lnSpc>
              <a:tabLst>
							</a:tabLst>
            </a:pPr>
            <a:r>
              <a:rPr lang="en-US" altLang="zh-CN" sz="24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T2WI</a:t>
            </a:r>
          </a:p>
        </p:txBody>
      </p:sp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/>
          <p:nvPr/>
        </p:nvSpPr>
        <p:spPr>
          <a:xfrm>
            <a:off x="774191" y="347979"/>
            <a:ext cx="9144000" cy="6858000"/>
          </a:xfrm>
          <a:custGeom>
            <a:avLst/>
            <a:gdLst>
              <a:gd name="connsiteX0" fmla="*/ 0 w 9144000"/>
              <a:gd name="connsiteY0" fmla="*/ 6858000 h 6858000"/>
              <a:gd name="connsiteX1" fmla="*/ 9144000 w 9144000"/>
              <a:gd name="connsiteY1" fmla="*/ 6858000 h 6858000"/>
              <a:gd name="connsiteX2" fmla="*/ 9144000 w 9144000"/>
              <a:gd name="connsiteY2" fmla="*/ 0 h 6858000"/>
              <a:gd name="connsiteX3" fmla="*/ 0 w 9144000"/>
              <a:gd name="connsiteY3" fmla="*/ 0 h 6858000"/>
              <a:gd name="connsiteX4" fmla="*/ 0 w 9144000"/>
              <a:gd name="connsiteY4" fmla="*/ 6858000 h 68580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9144000" h="6858000">
                <a:moveTo>
                  <a:pt x="0" y="6858000"/>
                </a:moveTo>
                <a:lnTo>
                  <a:pt x="9144000" y="6858000"/>
                </a:lnTo>
                <a:lnTo>
                  <a:pt x="9144000" y="0"/>
                </a:lnTo>
                <a:lnTo>
                  <a:pt x="0" y="0"/>
                </a:lnTo>
                <a:lnTo>
                  <a:pt x="0" y="6858000"/>
                </a:lnTo>
              </a:path>
            </a:pathLst>
          </a:custGeom>
          <a:solidFill>
            <a:srgbClr val="000000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Freeform 3"/>
          <p:cNvSpPr/>
          <p:nvPr/>
        </p:nvSpPr>
        <p:spPr>
          <a:xfrm>
            <a:off x="2663951" y="1527555"/>
            <a:ext cx="3346704" cy="2267711"/>
          </a:xfrm>
          <a:custGeom>
            <a:avLst/>
            <a:gdLst>
              <a:gd name="connsiteX0" fmla="*/ 9144 w 3346704"/>
              <a:gd name="connsiteY0" fmla="*/ 2258567 h 2267711"/>
              <a:gd name="connsiteX1" fmla="*/ 3337560 w 3346704"/>
              <a:gd name="connsiteY1" fmla="*/ 2258567 h 2267711"/>
              <a:gd name="connsiteX2" fmla="*/ 3337560 w 3346704"/>
              <a:gd name="connsiteY2" fmla="*/ 9144 h 2267711"/>
              <a:gd name="connsiteX3" fmla="*/ 9144 w 3346704"/>
              <a:gd name="connsiteY3" fmla="*/ 9144 h 2267711"/>
              <a:gd name="connsiteX4" fmla="*/ 9144 w 3346704"/>
              <a:gd name="connsiteY4" fmla="*/ 2258567 h 2267711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3346704" h="2267711">
                <a:moveTo>
                  <a:pt x="9144" y="2258567"/>
                </a:moveTo>
                <a:lnTo>
                  <a:pt x="3337560" y="2258567"/>
                </a:lnTo>
                <a:lnTo>
                  <a:pt x="3337560" y="9144"/>
                </a:lnTo>
                <a:lnTo>
                  <a:pt x="9144" y="9144"/>
                </a:lnTo>
                <a:lnTo>
                  <a:pt x="9144" y="2258567"/>
                </a:lnTo>
              </a:path>
            </a:pathLst>
          </a:custGeom>
          <a:solidFill>
            <a:srgbClr val="000000">
              <a:alpha val="0"/>
            </a:srgbClr>
          </a:solidFill>
          <a:ln w="12700">
            <a:solidFill>
              <a:srgbClr val="ff9900">
                <a:alpha val="10000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Freeform 3"/>
          <p:cNvSpPr/>
          <p:nvPr/>
        </p:nvSpPr>
        <p:spPr>
          <a:xfrm>
            <a:off x="3240023" y="4045203"/>
            <a:ext cx="3349752" cy="2459736"/>
          </a:xfrm>
          <a:custGeom>
            <a:avLst/>
            <a:gdLst>
              <a:gd name="connsiteX0" fmla="*/ 9144 w 3349752"/>
              <a:gd name="connsiteY0" fmla="*/ 2450592 h 2459736"/>
              <a:gd name="connsiteX1" fmla="*/ 3340607 w 3349752"/>
              <a:gd name="connsiteY1" fmla="*/ 2450592 h 2459736"/>
              <a:gd name="connsiteX2" fmla="*/ 3340607 w 3349752"/>
              <a:gd name="connsiteY2" fmla="*/ 9144 h 2459736"/>
              <a:gd name="connsiteX3" fmla="*/ 9144 w 3349752"/>
              <a:gd name="connsiteY3" fmla="*/ 9144 h 2459736"/>
              <a:gd name="connsiteX4" fmla="*/ 9144 w 3349752"/>
              <a:gd name="connsiteY4" fmla="*/ 2450592 h 2459736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3349752" h="2459736">
                <a:moveTo>
                  <a:pt x="9144" y="2450592"/>
                </a:moveTo>
                <a:lnTo>
                  <a:pt x="3340607" y="2450592"/>
                </a:lnTo>
                <a:lnTo>
                  <a:pt x="3340607" y="9144"/>
                </a:lnTo>
                <a:lnTo>
                  <a:pt x="9144" y="9144"/>
                </a:lnTo>
                <a:lnTo>
                  <a:pt x="9144" y="2450592"/>
                </a:lnTo>
              </a:path>
            </a:pathLst>
          </a:custGeom>
          <a:solidFill>
            <a:srgbClr val="000000">
              <a:alpha val="0"/>
            </a:srgbClr>
          </a:solidFill>
          <a:ln w="12700">
            <a:solidFill>
              <a:srgbClr val="ff9900">
                <a:alpha val="10000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Freeform 3"/>
          <p:cNvSpPr/>
          <p:nvPr/>
        </p:nvSpPr>
        <p:spPr>
          <a:xfrm>
            <a:off x="6263640" y="1597659"/>
            <a:ext cx="3349751" cy="2340864"/>
          </a:xfrm>
          <a:custGeom>
            <a:avLst/>
            <a:gdLst>
              <a:gd name="connsiteX0" fmla="*/ 9144 w 3349751"/>
              <a:gd name="connsiteY0" fmla="*/ 2331719 h 2340864"/>
              <a:gd name="connsiteX1" fmla="*/ 3340607 w 3349751"/>
              <a:gd name="connsiteY1" fmla="*/ 2331719 h 2340864"/>
              <a:gd name="connsiteX2" fmla="*/ 3340607 w 3349751"/>
              <a:gd name="connsiteY2" fmla="*/ 9144 h 2340864"/>
              <a:gd name="connsiteX3" fmla="*/ 9144 w 3349751"/>
              <a:gd name="connsiteY3" fmla="*/ 9144 h 2340864"/>
              <a:gd name="connsiteX4" fmla="*/ 9144 w 3349751"/>
              <a:gd name="connsiteY4" fmla="*/ 2331719 h 2340864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3349751" h="2340864">
                <a:moveTo>
                  <a:pt x="9144" y="2331719"/>
                </a:moveTo>
                <a:lnTo>
                  <a:pt x="3340607" y="2331719"/>
                </a:lnTo>
                <a:lnTo>
                  <a:pt x="3340607" y="9144"/>
                </a:lnTo>
                <a:lnTo>
                  <a:pt x="9144" y="9144"/>
                </a:lnTo>
                <a:lnTo>
                  <a:pt x="9144" y="2331719"/>
                </a:lnTo>
              </a:path>
            </a:pathLst>
          </a:custGeom>
          <a:solidFill>
            <a:srgbClr val="000000">
              <a:alpha val="0"/>
            </a:srgbClr>
          </a:solidFill>
          <a:ln w="12700">
            <a:solidFill>
              <a:srgbClr val="ff9900">
                <a:alpha val="10000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Freeform 3"/>
          <p:cNvSpPr/>
          <p:nvPr/>
        </p:nvSpPr>
        <p:spPr>
          <a:xfrm>
            <a:off x="6839712" y="4045203"/>
            <a:ext cx="2919983" cy="2673096"/>
          </a:xfrm>
          <a:custGeom>
            <a:avLst/>
            <a:gdLst>
              <a:gd name="connsiteX0" fmla="*/ 9143 w 2919983"/>
              <a:gd name="connsiteY0" fmla="*/ 2663952 h 2673096"/>
              <a:gd name="connsiteX1" fmla="*/ 2910839 w 2919983"/>
              <a:gd name="connsiteY1" fmla="*/ 2663952 h 2673096"/>
              <a:gd name="connsiteX2" fmla="*/ 2910839 w 2919983"/>
              <a:gd name="connsiteY2" fmla="*/ 9144 h 2673096"/>
              <a:gd name="connsiteX3" fmla="*/ 9143 w 2919983"/>
              <a:gd name="connsiteY3" fmla="*/ 9144 h 2673096"/>
              <a:gd name="connsiteX4" fmla="*/ 9143 w 2919983"/>
              <a:gd name="connsiteY4" fmla="*/ 2663952 h 2673096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2919983" h="2673096">
                <a:moveTo>
                  <a:pt x="9143" y="2663952"/>
                </a:moveTo>
                <a:lnTo>
                  <a:pt x="2910839" y="2663952"/>
                </a:lnTo>
                <a:lnTo>
                  <a:pt x="2910839" y="9144"/>
                </a:lnTo>
                <a:lnTo>
                  <a:pt x="9143" y="9144"/>
                </a:lnTo>
                <a:lnTo>
                  <a:pt x="9143" y="2663952"/>
                </a:lnTo>
              </a:path>
            </a:pathLst>
          </a:custGeom>
          <a:solidFill>
            <a:srgbClr val="000000">
              <a:alpha val="0"/>
            </a:srgbClr>
          </a:solidFill>
          <a:ln w="12700">
            <a:solidFill>
              <a:srgbClr val="ff9900">
                <a:alpha val="10000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Freeform 3"/>
          <p:cNvSpPr/>
          <p:nvPr/>
        </p:nvSpPr>
        <p:spPr>
          <a:xfrm>
            <a:off x="954024" y="5361940"/>
            <a:ext cx="2807208" cy="944879"/>
          </a:xfrm>
          <a:custGeom>
            <a:avLst/>
            <a:gdLst>
              <a:gd name="connsiteX0" fmla="*/ 0 w 2807208"/>
              <a:gd name="connsiteY0" fmla="*/ 944879 h 944879"/>
              <a:gd name="connsiteX1" fmla="*/ 2807208 w 2807208"/>
              <a:gd name="connsiteY1" fmla="*/ 944879 h 944879"/>
              <a:gd name="connsiteX2" fmla="*/ 2807208 w 2807208"/>
              <a:gd name="connsiteY2" fmla="*/ 0 h 944879"/>
              <a:gd name="connsiteX3" fmla="*/ 0 w 2807208"/>
              <a:gd name="connsiteY3" fmla="*/ 0 h 944879"/>
              <a:gd name="connsiteX4" fmla="*/ 0 w 2807208"/>
              <a:gd name="connsiteY4" fmla="*/ 944879 h 944879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2807208" h="944879">
                <a:moveTo>
                  <a:pt x="0" y="944879"/>
                </a:moveTo>
                <a:lnTo>
                  <a:pt x="2807208" y="944879"/>
                </a:lnTo>
                <a:lnTo>
                  <a:pt x="2807208" y="0"/>
                </a:lnTo>
                <a:lnTo>
                  <a:pt x="0" y="0"/>
                </a:lnTo>
                <a:lnTo>
                  <a:pt x="0" y="944879"/>
                </a:lnTo>
              </a:path>
            </a:pathLst>
          </a:custGeom>
          <a:solidFill>
            <a:srgbClr val="0000ff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027" name="Picture 3" descr="">
					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62000" y="1193800"/>
            <a:ext cx="8991600" cy="6019800"/>
          </a:xfrm>
          <a:prstGeom prst="rect">
            <a:avLst/>
          </a:prstGeom>
          <a:noFill/>
        </p:spPr>
      </p:pic>
      <p:sp>
        <p:nvSpPr>
          <p:cNvPr id="2" name="TextBox 1"/>
          <p:cNvSpPr txBox="1"/>
          <p:nvPr/>
        </p:nvSpPr>
        <p:spPr>
          <a:xfrm rot="0">
            <a:off x="1168400" y="6756400"/>
            <a:ext cx="698500" cy="1524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1200"/>
              </a:lnSpc>
              <a:tabLst>
							</a:tabLst>
            </a:pPr>
            <a:r>
              <a:rPr lang="en-US" altLang="zh-CN" sz="1392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2009-8-7</a:t>
            </a:r>
          </a:p>
        </p:txBody>
      </p:sp>
      <p:sp>
        <p:nvSpPr>
          <p:cNvPr id="2" name="TextBox 1"/>
          <p:cNvSpPr txBox="1"/>
          <p:nvPr/>
        </p:nvSpPr>
        <p:spPr>
          <a:xfrm rot="0">
            <a:off x="4648200" y="6667500"/>
            <a:ext cx="2298700" cy="3683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1200"/>
              </a:lnSpc>
              <a:tabLst>
                <a:tab pos="825500" algn="l"/>
              </a:tabLst>
            </a:pPr>
            <a:r>
              <a:rPr lang="en-US" altLang="zh-CN" sz="1392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Liaoning</a:t>
            </a:r>
            <a:r>
              <a:rPr lang="en-US" altLang="zh-CN" sz="139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392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Cancer</a:t>
            </a:r>
            <a:r>
              <a:rPr lang="en-US" altLang="zh-CN" sz="139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392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Institute</a:t>
            </a:r>
            <a:r>
              <a:rPr lang="en-US" altLang="zh-CN" sz="139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392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and</a:t>
            </a:r>
          </a:p>
          <a:p>
            <a:pPr>
              <a:lnSpc>
                <a:spcPts val="1600"/>
              </a:lnSpc>
              <a:tabLst>
                <a:tab pos="825500" algn="l"/>
              </a:tabLst>
            </a:pPr>
            <a:r>
              <a:rPr lang="en-US" altLang="zh-CN" dirty="0" smtClean="0"/>
              <a:t>	</a:t>
            </a:r>
            <a:r>
              <a:rPr lang="en-US" altLang="zh-CN" sz="1392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Hospital</a:t>
            </a:r>
          </a:p>
        </p:txBody>
      </p:sp>
      <p:sp>
        <p:nvSpPr>
          <p:cNvPr id="2" name="TextBox 1"/>
          <p:cNvSpPr txBox="1"/>
          <p:nvPr/>
        </p:nvSpPr>
        <p:spPr>
          <a:xfrm rot="0">
            <a:off x="9398000" y="6756400"/>
            <a:ext cx="190500" cy="1524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1200"/>
              </a:lnSpc>
              <a:tabLst>
							</a:tabLst>
            </a:pPr>
            <a:r>
              <a:rPr lang="en-US" altLang="zh-CN" sz="1392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56</a:t>
            </a:r>
          </a:p>
        </p:txBody>
      </p:sp>
      <p:sp>
        <p:nvSpPr>
          <p:cNvPr id="2" name="TextBox 1"/>
          <p:cNvSpPr txBox="1"/>
          <p:nvPr/>
        </p:nvSpPr>
        <p:spPr>
          <a:xfrm rot="0">
            <a:off x="2209800" y="520700"/>
            <a:ext cx="6324600" cy="8001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3400"/>
              </a:lnSpc>
              <a:tabLst>
                <a:tab pos="1384300" algn="l"/>
              </a:tabLst>
            </a:pPr>
            <a:r>
              <a:rPr lang="en-US" altLang="zh-CN" dirty="0" smtClean="0"/>
              <a:t>	</a:t>
            </a:r>
            <a:r>
              <a:rPr lang="en-US" altLang="zh-CN" sz="3192" b="1" dirty="0" smtClean="0">
                <a:solidFill>
                  <a:srgbClr val="ff9900"/>
                </a:solidFill>
                <a:latin typeface="Times New Roman" pitchFamily="18" charset="0"/>
                <a:cs typeface="Times New Roman" pitchFamily="18" charset="0"/>
              </a:rPr>
              <a:t>子宫颈癌Ⅱ</a:t>
            </a:r>
            <a:r>
              <a:rPr lang="en-US" altLang="zh-CN" sz="3192" b="1" dirty="0" smtClean="0">
                <a:solidFill>
                  <a:srgbClr val="ff9900"/>
                </a:solidFill>
                <a:latin typeface="Times New Roman" pitchFamily="18" charset="0"/>
                <a:cs typeface="Times New Roman" pitchFamily="18" charset="0"/>
              </a:rPr>
              <a:t>a</a:t>
            </a:r>
            <a:r>
              <a:rPr lang="en-US" altLang="zh-CN" sz="3192" b="1" dirty="0" smtClean="0">
                <a:solidFill>
                  <a:srgbClr val="ff9900"/>
                </a:solidFill>
                <a:latin typeface="Times New Roman" pitchFamily="18" charset="0"/>
                <a:cs typeface="Times New Roman" pitchFamily="18" charset="0"/>
              </a:rPr>
              <a:t>期</a:t>
            </a:r>
            <a:r>
              <a:rPr lang="en-US" altLang="zh-CN" sz="319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192" b="1" dirty="0" smtClean="0">
                <a:solidFill>
                  <a:srgbClr val="ff9900"/>
                </a:solidFill>
                <a:latin typeface="Times New Roman" pitchFamily="18" charset="0"/>
                <a:cs typeface="Times New Roman" pitchFamily="18" charset="0"/>
              </a:rPr>
              <a:t>34</a:t>
            </a:r>
            <a:r>
              <a:rPr lang="en-US" altLang="zh-CN" sz="3192" b="1" dirty="0" smtClean="0">
                <a:solidFill>
                  <a:srgbClr val="ff9900"/>
                </a:solidFill>
                <a:latin typeface="Times New Roman" pitchFamily="18" charset="0"/>
                <a:cs typeface="Times New Roman" pitchFamily="18" charset="0"/>
              </a:rPr>
              <a:t>岁</a:t>
            </a:r>
          </a:p>
          <a:p>
            <a:pPr>
              <a:lnSpc>
                <a:spcPts val="2900"/>
              </a:lnSpc>
              <a:tabLst>
                <a:tab pos="1384300" algn="l"/>
              </a:tabLst>
            </a:pPr>
            <a:r>
              <a:rPr lang="en-US" altLang="zh-CN" sz="2400" dirty="0" smtClean="0">
                <a:solidFill>
                  <a:srgbClr val="66ff33"/>
                </a:solidFill>
                <a:latin typeface="Arial Narrow" pitchFamily="18" charset="0"/>
                <a:cs typeface="Arial Narrow" pitchFamily="18" charset="0"/>
              </a:rPr>
              <a:t>----Stage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66ff33"/>
                </a:solidFill>
                <a:latin typeface="Times New Roman" pitchFamily="18" charset="0"/>
                <a:cs typeface="Times New Roman" pitchFamily="18" charset="0"/>
              </a:rPr>
              <a:t>Ⅱ</a:t>
            </a:r>
            <a:r>
              <a:rPr lang="en-US" altLang="zh-CN" sz="2400" dirty="0" smtClean="0">
                <a:solidFill>
                  <a:srgbClr val="66ff33"/>
                </a:solidFill>
                <a:latin typeface="Arial Narrow" pitchFamily="18" charset="0"/>
                <a:cs typeface="Arial Narrow" pitchFamily="18" charset="0"/>
              </a:rPr>
              <a:t>a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66ff33"/>
                </a:solidFill>
                <a:latin typeface="Arial Narrow" pitchFamily="18" charset="0"/>
                <a:cs typeface="Arial Narrow" pitchFamily="18" charset="0"/>
              </a:rPr>
              <a:t>cervical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66ff33"/>
                </a:solidFill>
                <a:latin typeface="Arial Narrow" pitchFamily="18" charset="0"/>
                <a:cs typeface="Arial Narrow" pitchFamily="18" charset="0"/>
              </a:rPr>
              <a:t>carcinoma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66ff33"/>
                </a:solidFill>
                <a:latin typeface="Arial Narrow" pitchFamily="18" charset="0"/>
                <a:cs typeface="Arial Narrow" pitchFamily="18" charset="0"/>
              </a:rPr>
              <a:t>in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66ff33"/>
                </a:solidFill>
                <a:latin typeface="Arial Narrow" pitchFamily="18" charset="0"/>
                <a:cs typeface="Arial Narrow" pitchFamily="18" charset="0"/>
              </a:rPr>
              <a:t>a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66ff33"/>
                </a:solidFill>
                <a:latin typeface="Arial Narrow" pitchFamily="18" charset="0"/>
                <a:cs typeface="Arial Narrow" pitchFamily="18" charset="0"/>
              </a:rPr>
              <a:t>34-year-old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66ff33"/>
                </a:solidFill>
                <a:latin typeface="Arial Narrow" pitchFamily="18" charset="0"/>
                <a:cs typeface="Arial Narrow" pitchFamily="18" charset="0"/>
              </a:rPr>
              <a:t>woman</a:t>
            </a:r>
          </a:p>
        </p:txBody>
      </p:sp>
      <p:sp>
        <p:nvSpPr>
          <p:cNvPr id="2" name="TextBox 1"/>
          <p:cNvSpPr txBox="1"/>
          <p:nvPr/>
        </p:nvSpPr>
        <p:spPr>
          <a:xfrm rot="0">
            <a:off x="5359400" y="6070600"/>
            <a:ext cx="774700" cy="2667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2100"/>
              </a:lnSpc>
              <a:tabLst>
							</a:tabLst>
            </a:pPr>
            <a:r>
              <a:rPr lang="en-US" altLang="zh-CN" sz="24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T2WI</a:t>
            </a:r>
          </a:p>
        </p:txBody>
      </p:sp>
      <p:sp>
        <p:nvSpPr>
          <p:cNvPr id="2" name="TextBox 1"/>
          <p:cNvSpPr txBox="1"/>
          <p:nvPr/>
        </p:nvSpPr>
        <p:spPr>
          <a:xfrm rot="0">
            <a:off x="8610600" y="6362700"/>
            <a:ext cx="774700" cy="2667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2100"/>
              </a:lnSpc>
              <a:tabLst>
							</a:tabLst>
            </a:pPr>
            <a:r>
              <a:rPr lang="en-US" altLang="zh-CN" sz="24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T2WI</a:t>
            </a:r>
          </a:p>
        </p:txBody>
      </p:sp>
      <p:sp>
        <p:nvSpPr>
          <p:cNvPr id="2" name="TextBox 1"/>
          <p:cNvSpPr txBox="1"/>
          <p:nvPr/>
        </p:nvSpPr>
        <p:spPr>
          <a:xfrm rot="0">
            <a:off x="8458200" y="3556000"/>
            <a:ext cx="774700" cy="2667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2100"/>
              </a:lnSpc>
              <a:tabLst>
							</a:tabLst>
            </a:pPr>
            <a:r>
              <a:rPr lang="en-US" altLang="zh-CN" sz="24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T2WI</a:t>
            </a:r>
          </a:p>
        </p:txBody>
      </p:sp>
      <p:sp>
        <p:nvSpPr>
          <p:cNvPr id="2" name="TextBox 1"/>
          <p:cNvSpPr txBox="1"/>
          <p:nvPr/>
        </p:nvSpPr>
        <p:spPr>
          <a:xfrm rot="0">
            <a:off x="4864100" y="3403600"/>
            <a:ext cx="774700" cy="2667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2100"/>
              </a:lnSpc>
              <a:tabLst>
							</a:tabLst>
            </a:pPr>
            <a:r>
              <a:rPr lang="en-US" altLang="zh-CN" sz="24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T1WI</a:t>
            </a:r>
          </a:p>
        </p:txBody>
      </p:sp>
      <p:sp>
        <p:nvSpPr>
          <p:cNvPr id="2" name="TextBox 1"/>
          <p:cNvSpPr txBox="1"/>
          <p:nvPr/>
        </p:nvSpPr>
        <p:spPr>
          <a:xfrm rot="0">
            <a:off x="1041400" y="5448300"/>
            <a:ext cx="2349500" cy="5461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2100"/>
              </a:lnSpc>
              <a:tabLst>
							</a:tabLst>
            </a:pPr>
            <a:r>
              <a:rPr lang="en-US" altLang="zh-CN" sz="1992" b="1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癌肿累及阴道上部</a:t>
            </a:r>
            <a:r>
              <a:rPr lang="en-US" altLang="zh-CN" sz="1992" b="1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2/3</a:t>
            </a:r>
          </a:p>
          <a:p>
            <a:pPr>
              <a:lnSpc>
                <a:spcPts val="2100"/>
              </a:lnSpc>
              <a:tabLst>
							</a:tabLst>
            </a:pPr>
            <a:r>
              <a:rPr lang="en-US" altLang="zh-CN" sz="1800" b="1" dirty="0" smtClean="0">
                <a:solidFill>
                  <a:srgbClr val="66ff33"/>
                </a:solidFill>
                <a:latin typeface="Times New Roman" pitchFamily="18" charset="0"/>
                <a:cs typeface="Times New Roman" pitchFamily="18" charset="0"/>
              </a:rPr>
              <a:t>involved</a:t>
            </a:r>
            <a:r>
              <a:rPr lang="en-US" altLang="zh-CN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b="1" dirty="0" smtClean="0">
                <a:solidFill>
                  <a:srgbClr val="66ff33"/>
                </a:solidFill>
                <a:latin typeface="Times New Roman" pitchFamily="18" charset="0"/>
                <a:cs typeface="Times New Roman" pitchFamily="18" charset="0"/>
              </a:rPr>
              <a:t>in</a:t>
            </a:r>
            <a:r>
              <a:rPr lang="en-US" altLang="zh-CN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b="1" dirty="0" smtClean="0">
                <a:solidFill>
                  <a:srgbClr val="66ff33"/>
                </a:solidFill>
                <a:latin typeface="Times New Roman" pitchFamily="18" charset="0"/>
                <a:cs typeface="Times New Roman" pitchFamily="18" charset="0"/>
              </a:rPr>
              <a:t>upper</a:t>
            </a:r>
            <a:r>
              <a:rPr lang="en-US" altLang="zh-CN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b="1" dirty="0" smtClean="0">
                <a:solidFill>
                  <a:srgbClr val="66ff33"/>
                </a:solidFill>
                <a:latin typeface="Times New Roman" pitchFamily="18" charset="0"/>
                <a:cs typeface="Times New Roman" pitchFamily="18" charset="0"/>
              </a:rPr>
              <a:t>2/3</a:t>
            </a:r>
            <a:r>
              <a:rPr lang="en-US" altLang="zh-CN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b="1" dirty="0" smtClean="0">
                <a:solidFill>
                  <a:srgbClr val="66ff33"/>
                </a:solidFill>
                <a:latin typeface="Times New Roman" pitchFamily="18" charset="0"/>
                <a:cs typeface="Times New Roman" pitchFamily="18" charset="0"/>
              </a:rPr>
              <a:t>of</a:t>
            </a:r>
          </a:p>
        </p:txBody>
      </p:sp>
      <p:sp>
        <p:nvSpPr>
          <p:cNvPr id="2" name="TextBox 1"/>
          <p:cNvSpPr txBox="1"/>
          <p:nvPr/>
        </p:nvSpPr>
        <p:spPr>
          <a:xfrm rot="0">
            <a:off x="1041400" y="6045200"/>
            <a:ext cx="647700" cy="2032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1600"/>
              </a:lnSpc>
              <a:tabLst>
							</a:tabLst>
            </a:pPr>
            <a:r>
              <a:rPr lang="en-US" altLang="zh-CN" sz="1800" b="1" dirty="0" smtClean="0">
                <a:solidFill>
                  <a:srgbClr val="66ff33"/>
                </a:solidFill>
                <a:latin typeface="Times New Roman" pitchFamily="18" charset="0"/>
                <a:cs typeface="Times New Roman" pitchFamily="18" charset="0"/>
              </a:rPr>
              <a:t>vagina</a:t>
            </a:r>
          </a:p>
        </p:txBody>
      </p:sp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/>
          <p:nvPr/>
        </p:nvSpPr>
        <p:spPr>
          <a:xfrm>
            <a:off x="774191" y="347979"/>
            <a:ext cx="9144000" cy="6858000"/>
          </a:xfrm>
          <a:custGeom>
            <a:avLst/>
            <a:gdLst>
              <a:gd name="connsiteX0" fmla="*/ 0 w 9144000"/>
              <a:gd name="connsiteY0" fmla="*/ 6858000 h 6858000"/>
              <a:gd name="connsiteX1" fmla="*/ 9144000 w 9144000"/>
              <a:gd name="connsiteY1" fmla="*/ 6858000 h 6858000"/>
              <a:gd name="connsiteX2" fmla="*/ 9144000 w 9144000"/>
              <a:gd name="connsiteY2" fmla="*/ 0 h 6858000"/>
              <a:gd name="connsiteX3" fmla="*/ 0 w 9144000"/>
              <a:gd name="connsiteY3" fmla="*/ 0 h 6858000"/>
              <a:gd name="connsiteX4" fmla="*/ 0 w 9144000"/>
              <a:gd name="connsiteY4" fmla="*/ 6858000 h 68580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9144000" h="6858000">
                <a:moveTo>
                  <a:pt x="0" y="6858000"/>
                </a:moveTo>
                <a:lnTo>
                  <a:pt x="9144000" y="6858000"/>
                </a:lnTo>
                <a:lnTo>
                  <a:pt x="9144000" y="0"/>
                </a:lnTo>
                <a:lnTo>
                  <a:pt x="0" y="0"/>
                </a:lnTo>
                <a:lnTo>
                  <a:pt x="0" y="6858000"/>
                </a:lnTo>
              </a:path>
            </a:pathLst>
          </a:custGeom>
          <a:solidFill>
            <a:srgbClr val="000000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Freeform 3"/>
          <p:cNvSpPr/>
          <p:nvPr/>
        </p:nvSpPr>
        <p:spPr>
          <a:xfrm>
            <a:off x="1225295" y="1670811"/>
            <a:ext cx="3852671" cy="3852672"/>
          </a:xfrm>
          <a:custGeom>
            <a:avLst/>
            <a:gdLst>
              <a:gd name="connsiteX0" fmla="*/ 9144 w 3852671"/>
              <a:gd name="connsiteY0" fmla="*/ 3843528 h 3852672"/>
              <a:gd name="connsiteX1" fmla="*/ 3843527 w 3852671"/>
              <a:gd name="connsiteY1" fmla="*/ 3843528 h 3852672"/>
              <a:gd name="connsiteX2" fmla="*/ 3843527 w 3852671"/>
              <a:gd name="connsiteY2" fmla="*/ 9144 h 3852672"/>
              <a:gd name="connsiteX3" fmla="*/ 9144 w 3852671"/>
              <a:gd name="connsiteY3" fmla="*/ 9144 h 3852672"/>
              <a:gd name="connsiteX4" fmla="*/ 9144 w 3852671"/>
              <a:gd name="connsiteY4" fmla="*/ 3843528 h 3852672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3852671" h="3852672">
                <a:moveTo>
                  <a:pt x="9144" y="3843528"/>
                </a:moveTo>
                <a:lnTo>
                  <a:pt x="3843527" y="3843528"/>
                </a:lnTo>
                <a:lnTo>
                  <a:pt x="3843527" y="9144"/>
                </a:lnTo>
                <a:lnTo>
                  <a:pt x="9144" y="9144"/>
                </a:lnTo>
                <a:lnTo>
                  <a:pt x="9144" y="3843528"/>
                </a:lnTo>
              </a:path>
            </a:pathLst>
          </a:custGeom>
          <a:solidFill>
            <a:srgbClr val="000000">
              <a:alpha val="0"/>
            </a:srgbClr>
          </a:solidFill>
          <a:ln w="12700">
            <a:solidFill>
              <a:srgbClr val="ff9900">
                <a:alpha val="10000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Freeform 3"/>
          <p:cNvSpPr/>
          <p:nvPr/>
        </p:nvSpPr>
        <p:spPr>
          <a:xfrm>
            <a:off x="5184647" y="1670811"/>
            <a:ext cx="3852672" cy="3855720"/>
          </a:xfrm>
          <a:custGeom>
            <a:avLst/>
            <a:gdLst>
              <a:gd name="connsiteX0" fmla="*/ 9144 w 3852672"/>
              <a:gd name="connsiteY0" fmla="*/ 3846576 h 3855720"/>
              <a:gd name="connsiteX1" fmla="*/ 3843528 w 3852672"/>
              <a:gd name="connsiteY1" fmla="*/ 3846576 h 3855720"/>
              <a:gd name="connsiteX2" fmla="*/ 3843528 w 3852672"/>
              <a:gd name="connsiteY2" fmla="*/ 9144 h 3855720"/>
              <a:gd name="connsiteX3" fmla="*/ 9144 w 3852672"/>
              <a:gd name="connsiteY3" fmla="*/ 9144 h 3855720"/>
              <a:gd name="connsiteX4" fmla="*/ 9144 w 3852672"/>
              <a:gd name="connsiteY4" fmla="*/ 3846576 h 385572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3852672" h="3855720">
                <a:moveTo>
                  <a:pt x="9144" y="3846576"/>
                </a:moveTo>
                <a:lnTo>
                  <a:pt x="3843528" y="3846576"/>
                </a:lnTo>
                <a:lnTo>
                  <a:pt x="3843528" y="9144"/>
                </a:lnTo>
                <a:lnTo>
                  <a:pt x="9144" y="9144"/>
                </a:lnTo>
                <a:lnTo>
                  <a:pt x="9144" y="3846576"/>
                </a:lnTo>
              </a:path>
            </a:pathLst>
          </a:custGeom>
          <a:solidFill>
            <a:srgbClr val="000000">
              <a:alpha val="0"/>
            </a:srgbClr>
          </a:solidFill>
          <a:ln w="12700">
            <a:solidFill>
              <a:srgbClr val="ff9900">
                <a:alpha val="10000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Freeform 3"/>
          <p:cNvSpPr/>
          <p:nvPr/>
        </p:nvSpPr>
        <p:spPr>
          <a:xfrm>
            <a:off x="954024" y="5361940"/>
            <a:ext cx="2304288" cy="670559"/>
          </a:xfrm>
          <a:custGeom>
            <a:avLst/>
            <a:gdLst>
              <a:gd name="connsiteX0" fmla="*/ 0 w 2304288"/>
              <a:gd name="connsiteY0" fmla="*/ 670559 h 670559"/>
              <a:gd name="connsiteX1" fmla="*/ 2304287 w 2304288"/>
              <a:gd name="connsiteY1" fmla="*/ 670559 h 670559"/>
              <a:gd name="connsiteX2" fmla="*/ 2304287 w 2304288"/>
              <a:gd name="connsiteY2" fmla="*/ 0 h 670559"/>
              <a:gd name="connsiteX3" fmla="*/ 0 w 2304288"/>
              <a:gd name="connsiteY3" fmla="*/ 0 h 670559"/>
              <a:gd name="connsiteX4" fmla="*/ 0 w 2304288"/>
              <a:gd name="connsiteY4" fmla="*/ 670559 h 670559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2304288" h="670559">
                <a:moveTo>
                  <a:pt x="0" y="670559"/>
                </a:moveTo>
                <a:lnTo>
                  <a:pt x="2304287" y="670559"/>
                </a:lnTo>
                <a:lnTo>
                  <a:pt x="2304287" y="0"/>
                </a:lnTo>
                <a:lnTo>
                  <a:pt x="0" y="0"/>
                </a:lnTo>
                <a:lnTo>
                  <a:pt x="0" y="670559"/>
                </a:lnTo>
              </a:path>
            </a:pathLst>
          </a:custGeom>
          <a:solidFill>
            <a:srgbClr val="0000ff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027" name="Picture 3" descr="">
					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62000" y="1193800"/>
            <a:ext cx="4305300" cy="6019800"/>
          </a:xfrm>
          <a:prstGeom prst="rect">
            <a:avLst/>
          </a:prstGeom>
          <a:noFill/>
        </p:spPr>
      </p:pic>
      <p:pic>
        <p:nvPicPr>
          <p:cNvPr id="1027" name="Picture 3" descr="">
					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194300" y="1676400"/>
            <a:ext cx="3835400" cy="3848100"/>
          </a:xfrm>
          <a:prstGeom prst="rect">
            <a:avLst/>
          </a:prstGeom>
          <a:noFill/>
        </p:spPr>
      </p:pic>
      <p:pic>
        <p:nvPicPr>
          <p:cNvPr id="1027" name="Picture 3" descr="">
					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724900" y="6438900"/>
            <a:ext cx="1104900" cy="673100"/>
          </a:xfrm>
          <a:prstGeom prst="rect">
            <a:avLst/>
          </a:prstGeom>
          <a:noFill/>
        </p:spPr>
      </p:pic>
      <p:sp>
        <p:nvSpPr>
          <p:cNvPr id="2" name="TextBox 1"/>
          <p:cNvSpPr txBox="1"/>
          <p:nvPr/>
        </p:nvSpPr>
        <p:spPr>
          <a:xfrm rot="0">
            <a:off x="1168400" y="6756400"/>
            <a:ext cx="698500" cy="1524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1200"/>
              </a:lnSpc>
              <a:tabLst>
							</a:tabLst>
            </a:pPr>
            <a:r>
              <a:rPr lang="en-US" altLang="zh-CN" sz="1392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2009-8-7</a:t>
            </a:r>
          </a:p>
        </p:txBody>
      </p:sp>
      <p:sp>
        <p:nvSpPr>
          <p:cNvPr id="2" name="TextBox 1"/>
          <p:cNvSpPr txBox="1"/>
          <p:nvPr/>
        </p:nvSpPr>
        <p:spPr>
          <a:xfrm rot="0">
            <a:off x="4648200" y="6667500"/>
            <a:ext cx="2298700" cy="3683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1200"/>
              </a:lnSpc>
              <a:tabLst>
                <a:tab pos="825500" algn="l"/>
              </a:tabLst>
            </a:pPr>
            <a:r>
              <a:rPr lang="en-US" altLang="zh-CN" sz="1392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Liaoning</a:t>
            </a:r>
            <a:r>
              <a:rPr lang="en-US" altLang="zh-CN" sz="139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392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Cancer</a:t>
            </a:r>
            <a:r>
              <a:rPr lang="en-US" altLang="zh-CN" sz="139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392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Institute</a:t>
            </a:r>
            <a:r>
              <a:rPr lang="en-US" altLang="zh-CN" sz="139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392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and</a:t>
            </a:r>
          </a:p>
          <a:p>
            <a:pPr>
              <a:lnSpc>
                <a:spcPts val="1600"/>
              </a:lnSpc>
              <a:tabLst>
                <a:tab pos="825500" algn="l"/>
              </a:tabLst>
            </a:pPr>
            <a:r>
              <a:rPr lang="en-US" altLang="zh-CN" dirty="0" smtClean="0"/>
              <a:t>	</a:t>
            </a:r>
            <a:r>
              <a:rPr lang="en-US" altLang="zh-CN" sz="1392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Hospital</a:t>
            </a:r>
          </a:p>
        </p:txBody>
      </p:sp>
      <p:sp>
        <p:nvSpPr>
          <p:cNvPr id="2" name="TextBox 1"/>
          <p:cNvSpPr txBox="1"/>
          <p:nvPr/>
        </p:nvSpPr>
        <p:spPr>
          <a:xfrm rot="0">
            <a:off x="9398000" y="6756400"/>
            <a:ext cx="190500" cy="1524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1200"/>
              </a:lnSpc>
              <a:tabLst>
							</a:tabLst>
            </a:pPr>
            <a:r>
              <a:rPr lang="en-US" altLang="zh-CN" sz="1392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57</a:t>
            </a:r>
          </a:p>
        </p:txBody>
      </p:sp>
      <p:sp>
        <p:nvSpPr>
          <p:cNvPr id="2" name="TextBox 1"/>
          <p:cNvSpPr txBox="1"/>
          <p:nvPr/>
        </p:nvSpPr>
        <p:spPr>
          <a:xfrm rot="0">
            <a:off x="2209800" y="520700"/>
            <a:ext cx="6324600" cy="8001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3400"/>
              </a:lnSpc>
              <a:tabLst>
                <a:tab pos="1371600" algn="l"/>
              </a:tabLst>
            </a:pPr>
            <a:r>
              <a:rPr lang="en-US" altLang="zh-CN" dirty="0" smtClean="0"/>
              <a:t>	</a:t>
            </a:r>
            <a:r>
              <a:rPr lang="en-US" altLang="zh-CN" sz="3192" b="1" dirty="0" smtClean="0">
                <a:solidFill>
                  <a:srgbClr val="ff9900"/>
                </a:solidFill>
                <a:latin typeface="Times New Roman" pitchFamily="18" charset="0"/>
                <a:cs typeface="Times New Roman" pitchFamily="18" charset="0"/>
              </a:rPr>
              <a:t>子宫颈癌Ⅱ</a:t>
            </a:r>
            <a:r>
              <a:rPr lang="en-US" altLang="zh-CN" sz="3192" b="1" dirty="0" smtClean="0">
                <a:solidFill>
                  <a:srgbClr val="ff9900"/>
                </a:solidFill>
                <a:latin typeface="Times New Roman" pitchFamily="18" charset="0"/>
                <a:cs typeface="Times New Roman" pitchFamily="18" charset="0"/>
              </a:rPr>
              <a:t>b</a:t>
            </a:r>
            <a:r>
              <a:rPr lang="en-US" altLang="zh-CN" sz="3192" b="1" dirty="0" smtClean="0">
                <a:solidFill>
                  <a:srgbClr val="ff9900"/>
                </a:solidFill>
                <a:latin typeface="Times New Roman" pitchFamily="18" charset="0"/>
                <a:cs typeface="Times New Roman" pitchFamily="18" charset="0"/>
              </a:rPr>
              <a:t>期</a:t>
            </a:r>
            <a:r>
              <a:rPr lang="en-US" altLang="zh-CN" sz="319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192" b="1" dirty="0" smtClean="0">
                <a:solidFill>
                  <a:srgbClr val="ff9900"/>
                </a:solidFill>
                <a:latin typeface="Times New Roman" pitchFamily="18" charset="0"/>
                <a:cs typeface="Times New Roman" pitchFamily="18" charset="0"/>
              </a:rPr>
              <a:t>47</a:t>
            </a:r>
            <a:r>
              <a:rPr lang="en-US" altLang="zh-CN" sz="3192" b="1" dirty="0" smtClean="0">
                <a:solidFill>
                  <a:srgbClr val="ff9900"/>
                </a:solidFill>
                <a:latin typeface="Times New Roman" pitchFamily="18" charset="0"/>
                <a:cs typeface="Times New Roman" pitchFamily="18" charset="0"/>
              </a:rPr>
              <a:t>岁</a:t>
            </a:r>
          </a:p>
          <a:p>
            <a:pPr>
              <a:lnSpc>
                <a:spcPts val="2900"/>
              </a:lnSpc>
              <a:tabLst>
                <a:tab pos="1371600" algn="l"/>
              </a:tabLst>
            </a:pPr>
            <a:r>
              <a:rPr lang="en-US" altLang="zh-CN" sz="2400" dirty="0" smtClean="0">
                <a:solidFill>
                  <a:srgbClr val="66ff33"/>
                </a:solidFill>
                <a:latin typeface="Arial Narrow" pitchFamily="18" charset="0"/>
                <a:cs typeface="Arial Narrow" pitchFamily="18" charset="0"/>
              </a:rPr>
              <a:t>----Stage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66ff33"/>
                </a:solidFill>
                <a:latin typeface="Times New Roman" pitchFamily="18" charset="0"/>
                <a:cs typeface="Times New Roman" pitchFamily="18" charset="0"/>
              </a:rPr>
              <a:t>Ⅱ</a:t>
            </a:r>
            <a:r>
              <a:rPr lang="en-US" altLang="zh-CN" sz="2400" dirty="0" smtClean="0">
                <a:solidFill>
                  <a:srgbClr val="66ff33"/>
                </a:solidFill>
                <a:latin typeface="Arial Narrow" pitchFamily="18" charset="0"/>
                <a:cs typeface="Arial Narrow" pitchFamily="18" charset="0"/>
              </a:rPr>
              <a:t>b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66ff33"/>
                </a:solidFill>
                <a:latin typeface="Arial Narrow" pitchFamily="18" charset="0"/>
                <a:cs typeface="Arial Narrow" pitchFamily="18" charset="0"/>
              </a:rPr>
              <a:t>cervical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66ff33"/>
                </a:solidFill>
                <a:latin typeface="Arial Narrow" pitchFamily="18" charset="0"/>
                <a:cs typeface="Arial Narrow" pitchFamily="18" charset="0"/>
              </a:rPr>
              <a:t>carcinoma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66ff33"/>
                </a:solidFill>
                <a:latin typeface="Arial Narrow" pitchFamily="18" charset="0"/>
                <a:cs typeface="Arial Narrow" pitchFamily="18" charset="0"/>
              </a:rPr>
              <a:t>in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66ff33"/>
                </a:solidFill>
                <a:latin typeface="Arial Narrow" pitchFamily="18" charset="0"/>
                <a:cs typeface="Arial Narrow" pitchFamily="18" charset="0"/>
              </a:rPr>
              <a:t>a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66ff33"/>
                </a:solidFill>
                <a:latin typeface="Arial Narrow" pitchFamily="18" charset="0"/>
                <a:cs typeface="Arial Narrow" pitchFamily="18" charset="0"/>
              </a:rPr>
              <a:t>47-year-old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66ff33"/>
                </a:solidFill>
                <a:latin typeface="Arial Narrow" pitchFamily="18" charset="0"/>
                <a:cs typeface="Arial Narrow" pitchFamily="18" charset="0"/>
              </a:rPr>
              <a:t>woman</a:t>
            </a:r>
          </a:p>
        </p:txBody>
      </p:sp>
      <p:sp>
        <p:nvSpPr>
          <p:cNvPr id="2" name="TextBox 1"/>
          <p:cNvSpPr txBox="1"/>
          <p:nvPr/>
        </p:nvSpPr>
        <p:spPr>
          <a:xfrm rot="0">
            <a:off x="1041400" y="5461000"/>
            <a:ext cx="2032000" cy="5207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1900"/>
              </a:lnSpc>
              <a:tabLst>
							</a:tabLst>
            </a:pPr>
            <a:r>
              <a:rPr lang="en-US" altLang="zh-CN" sz="1992" b="1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宫颈</a:t>
            </a:r>
            <a:r>
              <a:rPr lang="en-US" altLang="zh-CN" sz="1992" b="1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旁组织</a:t>
            </a:r>
            <a:r>
              <a:rPr lang="en-US" altLang="zh-CN" sz="1992" b="1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浸润</a:t>
            </a:r>
          </a:p>
          <a:p>
            <a:pPr>
              <a:lnSpc>
                <a:spcPts val="2100"/>
              </a:lnSpc>
              <a:tabLst>
							</a:tabLst>
            </a:pPr>
            <a:r>
              <a:rPr lang="en-US" altLang="zh-CN" sz="1800" b="1" dirty="0" smtClean="0">
                <a:solidFill>
                  <a:srgbClr val="66ff33"/>
                </a:solidFill>
                <a:latin typeface="Times New Roman" pitchFamily="18" charset="0"/>
                <a:cs typeface="Times New Roman" pitchFamily="18" charset="0"/>
              </a:rPr>
              <a:t>parametrial</a:t>
            </a:r>
            <a:r>
              <a:rPr lang="en-US" altLang="zh-CN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b="1" dirty="0" smtClean="0">
                <a:solidFill>
                  <a:srgbClr val="66ff33"/>
                </a:solidFill>
                <a:latin typeface="Times New Roman" pitchFamily="18" charset="0"/>
                <a:cs typeface="Times New Roman" pitchFamily="18" charset="0"/>
              </a:rPr>
              <a:t>invasion</a:t>
            </a:r>
          </a:p>
        </p:txBody>
      </p:sp>
      <p:sp>
        <p:nvSpPr>
          <p:cNvPr id="2" name="TextBox 1"/>
          <p:cNvSpPr txBox="1"/>
          <p:nvPr/>
        </p:nvSpPr>
        <p:spPr>
          <a:xfrm rot="0">
            <a:off x="3924300" y="5130800"/>
            <a:ext cx="774700" cy="2667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2100"/>
              </a:lnSpc>
              <a:tabLst>
							</a:tabLst>
            </a:pPr>
            <a:r>
              <a:rPr lang="en-US" altLang="zh-CN" sz="24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T2WI</a:t>
            </a:r>
          </a:p>
        </p:txBody>
      </p:sp>
      <p:sp>
        <p:nvSpPr>
          <p:cNvPr id="2" name="TextBox 1"/>
          <p:cNvSpPr txBox="1"/>
          <p:nvPr/>
        </p:nvSpPr>
        <p:spPr>
          <a:xfrm rot="0">
            <a:off x="5702300" y="5143500"/>
            <a:ext cx="3492500" cy="6731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2100"/>
              </a:lnSpc>
              <a:tabLst>
                <a:tab pos="2108200" algn="l"/>
              </a:tabLst>
            </a:pPr>
            <a:r>
              <a:rPr lang="en-US" altLang="zh-CN" dirty="0" smtClean="0"/>
              <a:t>	</a:t>
            </a:r>
            <a:r>
              <a:rPr lang="en-US" altLang="zh-CN" sz="24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T2WI</a:t>
            </a:r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100"/>
              </a:lnSpc>
              <a:tabLst>
                <a:tab pos="2108200" algn="l"/>
              </a:tabLst>
            </a:pPr>
            <a:r>
              <a:rPr lang="en-US" altLang="zh-CN" sz="1103" b="1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Sala,</a:t>
            </a:r>
            <a:r>
              <a:rPr lang="en-US" altLang="zh-CN" sz="1103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103" b="1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E.</a:t>
            </a:r>
            <a:r>
              <a:rPr lang="en-US" altLang="zh-CN" sz="1103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103" b="1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et</a:t>
            </a:r>
            <a:r>
              <a:rPr lang="en-US" altLang="zh-CN" sz="1103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103" b="1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al.</a:t>
            </a:r>
            <a:r>
              <a:rPr lang="en-US" altLang="zh-CN" sz="1103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103" b="1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Am.</a:t>
            </a:r>
            <a:r>
              <a:rPr lang="en-US" altLang="zh-CN" sz="1103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103" b="1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J.</a:t>
            </a:r>
            <a:r>
              <a:rPr lang="en-US" altLang="zh-CN" sz="1103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103" b="1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Roentgenol.</a:t>
            </a:r>
            <a:r>
              <a:rPr lang="en-US" altLang="zh-CN" sz="1103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103" b="1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2007;188:1577-1587</a:t>
            </a:r>
          </a:p>
        </p:txBody>
      </p:sp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/>
          <p:nvPr/>
        </p:nvSpPr>
        <p:spPr>
          <a:xfrm>
            <a:off x="774191" y="347979"/>
            <a:ext cx="9144000" cy="6858000"/>
          </a:xfrm>
          <a:custGeom>
            <a:avLst/>
            <a:gdLst>
              <a:gd name="connsiteX0" fmla="*/ 0 w 9144000"/>
              <a:gd name="connsiteY0" fmla="*/ 6858000 h 6858000"/>
              <a:gd name="connsiteX1" fmla="*/ 9144000 w 9144000"/>
              <a:gd name="connsiteY1" fmla="*/ 6858000 h 6858000"/>
              <a:gd name="connsiteX2" fmla="*/ 9144000 w 9144000"/>
              <a:gd name="connsiteY2" fmla="*/ 0 h 6858000"/>
              <a:gd name="connsiteX3" fmla="*/ 0 w 9144000"/>
              <a:gd name="connsiteY3" fmla="*/ 0 h 6858000"/>
              <a:gd name="connsiteX4" fmla="*/ 0 w 9144000"/>
              <a:gd name="connsiteY4" fmla="*/ 6858000 h 68580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9144000" h="6858000">
                <a:moveTo>
                  <a:pt x="0" y="6858000"/>
                </a:moveTo>
                <a:lnTo>
                  <a:pt x="9144000" y="6858000"/>
                </a:lnTo>
                <a:lnTo>
                  <a:pt x="9144000" y="0"/>
                </a:lnTo>
                <a:lnTo>
                  <a:pt x="0" y="0"/>
                </a:lnTo>
                <a:lnTo>
                  <a:pt x="0" y="6858000"/>
                </a:lnTo>
              </a:path>
            </a:pathLst>
          </a:custGeom>
          <a:solidFill>
            <a:srgbClr val="000000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Freeform 3"/>
          <p:cNvSpPr/>
          <p:nvPr/>
        </p:nvSpPr>
        <p:spPr>
          <a:xfrm>
            <a:off x="3313176" y="1957323"/>
            <a:ext cx="3060191" cy="2127504"/>
          </a:xfrm>
          <a:custGeom>
            <a:avLst/>
            <a:gdLst>
              <a:gd name="connsiteX0" fmla="*/ 9144 w 3060191"/>
              <a:gd name="connsiteY0" fmla="*/ 2118360 h 2127504"/>
              <a:gd name="connsiteX1" fmla="*/ 3051047 w 3060191"/>
              <a:gd name="connsiteY1" fmla="*/ 2118360 h 2127504"/>
              <a:gd name="connsiteX2" fmla="*/ 3051047 w 3060191"/>
              <a:gd name="connsiteY2" fmla="*/ 9144 h 2127504"/>
              <a:gd name="connsiteX3" fmla="*/ 9144 w 3060191"/>
              <a:gd name="connsiteY3" fmla="*/ 9144 h 2127504"/>
              <a:gd name="connsiteX4" fmla="*/ 9144 w 3060191"/>
              <a:gd name="connsiteY4" fmla="*/ 2118360 h 2127504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3060191" h="2127504">
                <a:moveTo>
                  <a:pt x="9144" y="2118360"/>
                </a:moveTo>
                <a:lnTo>
                  <a:pt x="3051047" y="2118360"/>
                </a:lnTo>
                <a:lnTo>
                  <a:pt x="3051047" y="9144"/>
                </a:lnTo>
                <a:lnTo>
                  <a:pt x="9144" y="9144"/>
                </a:lnTo>
                <a:lnTo>
                  <a:pt x="9144" y="2118360"/>
                </a:lnTo>
              </a:path>
            </a:pathLst>
          </a:custGeom>
          <a:solidFill>
            <a:srgbClr val="000000">
              <a:alpha val="0"/>
            </a:srgbClr>
          </a:solidFill>
          <a:ln w="12700">
            <a:solidFill>
              <a:srgbClr val="ff9900">
                <a:alpha val="10000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Freeform 3"/>
          <p:cNvSpPr/>
          <p:nvPr/>
        </p:nvSpPr>
        <p:spPr>
          <a:xfrm>
            <a:off x="3313176" y="4285996"/>
            <a:ext cx="3060191" cy="2103120"/>
          </a:xfrm>
          <a:custGeom>
            <a:avLst/>
            <a:gdLst>
              <a:gd name="connsiteX0" fmla="*/ 9144 w 3060191"/>
              <a:gd name="connsiteY0" fmla="*/ 2093975 h 2103120"/>
              <a:gd name="connsiteX1" fmla="*/ 3051047 w 3060191"/>
              <a:gd name="connsiteY1" fmla="*/ 2093975 h 2103120"/>
              <a:gd name="connsiteX2" fmla="*/ 3051047 w 3060191"/>
              <a:gd name="connsiteY2" fmla="*/ 9144 h 2103120"/>
              <a:gd name="connsiteX3" fmla="*/ 9144 w 3060191"/>
              <a:gd name="connsiteY3" fmla="*/ 9144 h 2103120"/>
              <a:gd name="connsiteX4" fmla="*/ 9144 w 3060191"/>
              <a:gd name="connsiteY4" fmla="*/ 2093975 h 210312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3060191" h="2103120">
                <a:moveTo>
                  <a:pt x="9144" y="2093975"/>
                </a:moveTo>
                <a:lnTo>
                  <a:pt x="3051047" y="2093975"/>
                </a:lnTo>
                <a:lnTo>
                  <a:pt x="3051047" y="9144"/>
                </a:lnTo>
                <a:lnTo>
                  <a:pt x="9144" y="9144"/>
                </a:lnTo>
                <a:lnTo>
                  <a:pt x="9144" y="2093975"/>
                </a:lnTo>
              </a:path>
            </a:pathLst>
          </a:custGeom>
          <a:solidFill>
            <a:srgbClr val="000000">
              <a:alpha val="0"/>
            </a:srgbClr>
          </a:solidFill>
          <a:ln w="12700">
            <a:solidFill>
              <a:srgbClr val="ff9900">
                <a:alpha val="10000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Freeform 3"/>
          <p:cNvSpPr/>
          <p:nvPr/>
        </p:nvSpPr>
        <p:spPr>
          <a:xfrm>
            <a:off x="6480047" y="1887220"/>
            <a:ext cx="3060191" cy="2228088"/>
          </a:xfrm>
          <a:custGeom>
            <a:avLst/>
            <a:gdLst>
              <a:gd name="connsiteX0" fmla="*/ 9144 w 3060191"/>
              <a:gd name="connsiteY0" fmla="*/ 2218944 h 2228088"/>
              <a:gd name="connsiteX1" fmla="*/ 3051047 w 3060191"/>
              <a:gd name="connsiteY1" fmla="*/ 2218944 h 2228088"/>
              <a:gd name="connsiteX2" fmla="*/ 3051047 w 3060191"/>
              <a:gd name="connsiteY2" fmla="*/ 9144 h 2228088"/>
              <a:gd name="connsiteX3" fmla="*/ 9144 w 3060191"/>
              <a:gd name="connsiteY3" fmla="*/ 9144 h 2228088"/>
              <a:gd name="connsiteX4" fmla="*/ 9144 w 3060191"/>
              <a:gd name="connsiteY4" fmla="*/ 2218944 h 2228088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3060191" h="2228088">
                <a:moveTo>
                  <a:pt x="9144" y="2218944"/>
                </a:moveTo>
                <a:lnTo>
                  <a:pt x="3051047" y="2218944"/>
                </a:lnTo>
                <a:lnTo>
                  <a:pt x="3051047" y="9144"/>
                </a:lnTo>
                <a:lnTo>
                  <a:pt x="9144" y="9144"/>
                </a:lnTo>
                <a:lnTo>
                  <a:pt x="9144" y="2218944"/>
                </a:lnTo>
              </a:path>
            </a:pathLst>
          </a:custGeom>
          <a:solidFill>
            <a:srgbClr val="000000">
              <a:alpha val="0"/>
            </a:srgbClr>
          </a:solidFill>
          <a:ln w="12700">
            <a:solidFill>
              <a:srgbClr val="ff9900">
                <a:alpha val="10000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Freeform 3"/>
          <p:cNvSpPr/>
          <p:nvPr/>
        </p:nvSpPr>
        <p:spPr>
          <a:xfrm>
            <a:off x="6480047" y="4264659"/>
            <a:ext cx="3060191" cy="2051304"/>
          </a:xfrm>
          <a:custGeom>
            <a:avLst/>
            <a:gdLst>
              <a:gd name="connsiteX0" fmla="*/ 9144 w 3060191"/>
              <a:gd name="connsiteY0" fmla="*/ 2042160 h 2051304"/>
              <a:gd name="connsiteX1" fmla="*/ 3051047 w 3060191"/>
              <a:gd name="connsiteY1" fmla="*/ 2042160 h 2051304"/>
              <a:gd name="connsiteX2" fmla="*/ 3051047 w 3060191"/>
              <a:gd name="connsiteY2" fmla="*/ 9144 h 2051304"/>
              <a:gd name="connsiteX3" fmla="*/ 9144 w 3060191"/>
              <a:gd name="connsiteY3" fmla="*/ 9144 h 2051304"/>
              <a:gd name="connsiteX4" fmla="*/ 9144 w 3060191"/>
              <a:gd name="connsiteY4" fmla="*/ 2042160 h 2051304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3060191" h="2051304">
                <a:moveTo>
                  <a:pt x="9144" y="2042160"/>
                </a:moveTo>
                <a:lnTo>
                  <a:pt x="3051047" y="2042160"/>
                </a:lnTo>
                <a:lnTo>
                  <a:pt x="3051047" y="9144"/>
                </a:lnTo>
                <a:lnTo>
                  <a:pt x="9144" y="9144"/>
                </a:lnTo>
                <a:lnTo>
                  <a:pt x="9144" y="2042160"/>
                </a:lnTo>
              </a:path>
            </a:pathLst>
          </a:custGeom>
          <a:solidFill>
            <a:srgbClr val="000000">
              <a:alpha val="0"/>
            </a:srgbClr>
          </a:solidFill>
          <a:ln w="12700">
            <a:solidFill>
              <a:srgbClr val="ff9900">
                <a:alpha val="10000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Freeform 3"/>
          <p:cNvSpPr/>
          <p:nvPr/>
        </p:nvSpPr>
        <p:spPr>
          <a:xfrm>
            <a:off x="954024" y="5361940"/>
            <a:ext cx="2304288" cy="670559"/>
          </a:xfrm>
          <a:custGeom>
            <a:avLst/>
            <a:gdLst>
              <a:gd name="connsiteX0" fmla="*/ 0 w 2304288"/>
              <a:gd name="connsiteY0" fmla="*/ 670559 h 670559"/>
              <a:gd name="connsiteX1" fmla="*/ 2304287 w 2304288"/>
              <a:gd name="connsiteY1" fmla="*/ 670559 h 670559"/>
              <a:gd name="connsiteX2" fmla="*/ 2304287 w 2304288"/>
              <a:gd name="connsiteY2" fmla="*/ 0 h 670559"/>
              <a:gd name="connsiteX3" fmla="*/ 0 w 2304288"/>
              <a:gd name="connsiteY3" fmla="*/ 0 h 670559"/>
              <a:gd name="connsiteX4" fmla="*/ 0 w 2304288"/>
              <a:gd name="connsiteY4" fmla="*/ 670559 h 670559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2304288" h="670559">
                <a:moveTo>
                  <a:pt x="0" y="670559"/>
                </a:moveTo>
                <a:lnTo>
                  <a:pt x="2304287" y="670559"/>
                </a:lnTo>
                <a:lnTo>
                  <a:pt x="2304287" y="0"/>
                </a:lnTo>
                <a:lnTo>
                  <a:pt x="0" y="0"/>
                </a:lnTo>
                <a:lnTo>
                  <a:pt x="0" y="670559"/>
                </a:lnTo>
              </a:path>
            </a:pathLst>
          </a:custGeom>
          <a:solidFill>
            <a:srgbClr val="0000ff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027" name="Picture 3" descr="">
					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62000" y="1193800"/>
            <a:ext cx="5600700" cy="6019800"/>
          </a:xfrm>
          <a:prstGeom prst="rect">
            <a:avLst/>
          </a:prstGeom>
          <a:noFill/>
        </p:spPr>
      </p:pic>
      <p:pic>
        <p:nvPicPr>
          <p:cNvPr id="1027" name="Picture 3" descr="">
					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489700" y="1892300"/>
            <a:ext cx="3048000" cy="2222500"/>
          </a:xfrm>
          <a:prstGeom prst="rect">
            <a:avLst/>
          </a:prstGeom>
          <a:noFill/>
        </p:spPr>
      </p:pic>
      <p:pic>
        <p:nvPicPr>
          <p:cNvPr id="1027" name="Picture 3" descr="">
					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489700" y="4267200"/>
            <a:ext cx="3048000" cy="2044700"/>
          </a:xfrm>
          <a:prstGeom prst="rect">
            <a:avLst/>
          </a:prstGeom>
          <a:noFill/>
        </p:spPr>
      </p:pic>
      <p:sp>
        <p:nvSpPr>
          <p:cNvPr id="2" name="TextBox 1"/>
          <p:cNvSpPr txBox="1"/>
          <p:nvPr/>
        </p:nvSpPr>
        <p:spPr>
          <a:xfrm rot="0">
            <a:off x="9398000" y="6756400"/>
            <a:ext cx="190500" cy="1524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1200"/>
              </a:lnSpc>
              <a:tabLst>
							</a:tabLst>
            </a:pPr>
            <a:r>
              <a:rPr lang="en-US" altLang="zh-CN" sz="1392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58</a:t>
            </a:r>
          </a:p>
        </p:txBody>
      </p:sp>
      <p:sp>
        <p:nvSpPr>
          <p:cNvPr id="2" name="TextBox 1"/>
          <p:cNvSpPr txBox="1"/>
          <p:nvPr/>
        </p:nvSpPr>
        <p:spPr>
          <a:xfrm rot="0">
            <a:off x="3556000" y="520700"/>
            <a:ext cx="3632200" cy="8001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3400"/>
              </a:lnSpc>
              <a:tabLst>
                <a:tab pos="482600" algn="l"/>
              </a:tabLst>
            </a:pPr>
            <a:r>
              <a:rPr lang="en-US" altLang="zh-CN" dirty="0" smtClean="0"/>
              <a:t>	</a:t>
            </a:r>
            <a:r>
              <a:rPr lang="en-US" altLang="zh-CN" sz="3192" b="1" dirty="0" smtClean="0">
                <a:solidFill>
                  <a:srgbClr val="ff9900"/>
                </a:solidFill>
                <a:latin typeface="Times New Roman" pitchFamily="18" charset="0"/>
                <a:cs typeface="Times New Roman" pitchFamily="18" charset="0"/>
              </a:rPr>
              <a:t>子宫颈癌Ⅱ</a:t>
            </a:r>
            <a:r>
              <a:rPr lang="en-US" altLang="zh-CN" sz="3192" b="1" dirty="0" smtClean="0">
                <a:solidFill>
                  <a:srgbClr val="ff9900"/>
                </a:solidFill>
                <a:latin typeface="Times New Roman" pitchFamily="18" charset="0"/>
                <a:cs typeface="Times New Roman" pitchFamily="18" charset="0"/>
              </a:rPr>
              <a:t>b</a:t>
            </a:r>
            <a:r>
              <a:rPr lang="en-US" altLang="zh-CN" sz="3192" b="1" dirty="0" smtClean="0">
                <a:solidFill>
                  <a:srgbClr val="ff9900"/>
                </a:solidFill>
                <a:latin typeface="Times New Roman" pitchFamily="18" charset="0"/>
                <a:cs typeface="Times New Roman" pitchFamily="18" charset="0"/>
              </a:rPr>
              <a:t>期</a:t>
            </a:r>
          </a:p>
          <a:p>
            <a:pPr>
              <a:lnSpc>
                <a:spcPts val="2900"/>
              </a:lnSpc>
              <a:tabLst>
                <a:tab pos="482600" algn="l"/>
              </a:tabLst>
            </a:pPr>
            <a:r>
              <a:rPr lang="en-US" altLang="zh-CN" sz="2400" dirty="0" smtClean="0">
                <a:solidFill>
                  <a:srgbClr val="66ff33"/>
                </a:solidFill>
                <a:latin typeface="Arial Narrow" pitchFamily="18" charset="0"/>
                <a:cs typeface="Arial Narrow" pitchFamily="18" charset="0"/>
              </a:rPr>
              <a:t>----Stage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66ff33"/>
                </a:solidFill>
                <a:latin typeface="Times New Roman" pitchFamily="18" charset="0"/>
                <a:cs typeface="Times New Roman" pitchFamily="18" charset="0"/>
              </a:rPr>
              <a:t>Ⅱ</a:t>
            </a:r>
            <a:r>
              <a:rPr lang="en-US" altLang="zh-CN" sz="2400" dirty="0" smtClean="0">
                <a:solidFill>
                  <a:srgbClr val="66ff33"/>
                </a:solidFill>
                <a:latin typeface="Arial Narrow" pitchFamily="18" charset="0"/>
                <a:cs typeface="Arial Narrow" pitchFamily="18" charset="0"/>
              </a:rPr>
              <a:t>b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66ff33"/>
                </a:solidFill>
                <a:latin typeface="Arial Narrow" pitchFamily="18" charset="0"/>
                <a:cs typeface="Arial Narrow" pitchFamily="18" charset="0"/>
              </a:rPr>
              <a:t>cervical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66ff33"/>
                </a:solidFill>
                <a:latin typeface="Arial Narrow" pitchFamily="18" charset="0"/>
                <a:cs typeface="Arial Narrow" pitchFamily="18" charset="0"/>
              </a:rPr>
              <a:t>carcinoma</a:t>
            </a:r>
          </a:p>
        </p:txBody>
      </p:sp>
      <p:sp>
        <p:nvSpPr>
          <p:cNvPr id="2" name="TextBox 1"/>
          <p:cNvSpPr txBox="1"/>
          <p:nvPr/>
        </p:nvSpPr>
        <p:spPr>
          <a:xfrm rot="0">
            <a:off x="1041400" y="5461000"/>
            <a:ext cx="1765300" cy="2413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1900"/>
              </a:lnSpc>
              <a:tabLst>
							</a:tabLst>
            </a:pPr>
            <a:r>
              <a:rPr lang="en-US" altLang="zh-CN" sz="1992" b="1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宫颈</a:t>
            </a:r>
            <a:r>
              <a:rPr lang="en-US" altLang="zh-CN" sz="1992" b="1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旁组织</a:t>
            </a:r>
            <a:r>
              <a:rPr lang="en-US" altLang="zh-CN" sz="1992" b="1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浸润</a:t>
            </a:r>
          </a:p>
        </p:txBody>
      </p:sp>
      <p:sp>
        <p:nvSpPr>
          <p:cNvPr id="2" name="TextBox 1"/>
          <p:cNvSpPr txBox="1"/>
          <p:nvPr/>
        </p:nvSpPr>
        <p:spPr>
          <a:xfrm rot="0">
            <a:off x="1041400" y="5803900"/>
            <a:ext cx="2032000" cy="11430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1600"/>
              </a:lnSpc>
              <a:tabLst>
                <a:tab pos="127000" algn="l"/>
              </a:tabLst>
            </a:pPr>
            <a:r>
              <a:rPr lang="en-US" altLang="zh-CN" sz="1800" b="1" dirty="0" smtClean="0">
                <a:solidFill>
                  <a:srgbClr val="66ff33"/>
                </a:solidFill>
                <a:latin typeface="Times New Roman" pitchFamily="18" charset="0"/>
                <a:cs typeface="Times New Roman" pitchFamily="18" charset="0"/>
              </a:rPr>
              <a:t>parametrial</a:t>
            </a:r>
            <a:r>
              <a:rPr lang="en-US" altLang="zh-CN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b="1" dirty="0" smtClean="0">
                <a:solidFill>
                  <a:srgbClr val="66ff33"/>
                </a:solidFill>
                <a:latin typeface="Times New Roman" pitchFamily="18" charset="0"/>
                <a:cs typeface="Times New Roman" pitchFamily="18" charset="0"/>
              </a:rPr>
              <a:t>invasion</a:t>
            </a:r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400"/>
              </a:lnSpc>
              <a:tabLst>
                <a:tab pos="127000" algn="l"/>
              </a:tabLst>
            </a:pPr>
            <a:r>
              <a:rPr lang="en-US" altLang="zh-CN" dirty="0" smtClean="0"/>
              <a:t>	</a:t>
            </a:r>
            <a:r>
              <a:rPr lang="en-US" altLang="zh-CN" sz="1392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2009-8-7</a:t>
            </a:r>
          </a:p>
        </p:txBody>
      </p:sp>
      <p:sp>
        <p:nvSpPr>
          <p:cNvPr id="2" name="TextBox 1"/>
          <p:cNvSpPr txBox="1"/>
          <p:nvPr/>
        </p:nvSpPr>
        <p:spPr>
          <a:xfrm rot="0">
            <a:off x="5219700" y="3771900"/>
            <a:ext cx="774700" cy="2667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2100"/>
              </a:lnSpc>
              <a:tabLst>
							</a:tabLst>
            </a:pPr>
            <a:r>
              <a:rPr lang="en-US" altLang="zh-CN" sz="24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T2WI</a:t>
            </a:r>
          </a:p>
        </p:txBody>
      </p:sp>
      <p:sp>
        <p:nvSpPr>
          <p:cNvPr id="2" name="TextBox 1"/>
          <p:cNvSpPr txBox="1"/>
          <p:nvPr/>
        </p:nvSpPr>
        <p:spPr>
          <a:xfrm rot="0">
            <a:off x="8382000" y="3771900"/>
            <a:ext cx="774700" cy="2667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2100"/>
              </a:lnSpc>
              <a:tabLst>
							</a:tabLst>
            </a:pPr>
            <a:r>
              <a:rPr lang="en-US" altLang="zh-CN" sz="24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T2WI</a:t>
            </a:r>
          </a:p>
        </p:txBody>
      </p:sp>
      <p:sp>
        <p:nvSpPr>
          <p:cNvPr id="2" name="TextBox 1"/>
          <p:cNvSpPr txBox="1"/>
          <p:nvPr/>
        </p:nvSpPr>
        <p:spPr>
          <a:xfrm rot="0">
            <a:off x="4648200" y="6032500"/>
            <a:ext cx="2298700" cy="10287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2100"/>
              </a:lnSpc>
              <a:tabLst>
                <a:tab pos="571500" algn="l"/>
                <a:tab pos="825500" algn="l"/>
              </a:tabLst>
            </a:pPr>
            <a:r>
              <a:rPr lang="en-US" altLang="zh-CN" dirty="0" smtClean="0"/>
              <a:t>	</a:t>
            </a:r>
            <a:r>
              <a:rPr lang="en-US" altLang="zh-CN" sz="24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T2WI</a:t>
            </a:r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300"/>
              </a:lnSpc>
              <a:tabLst>
                <a:tab pos="571500" algn="l"/>
                <a:tab pos="825500" algn="l"/>
              </a:tabLst>
            </a:pPr>
            <a:r>
              <a:rPr lang="en-US" altLang="zh-CN" sz="1392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Liaoning</a:t>
            </a:r>
            <a:r>
              <a:rPr lang="en-US" altLang="zh-CN" sz="139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392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Cancer</a:t>
            </a:r>
            <a:r>
              <a:rPr lang="en-US" altLang="zh-CN" sz="139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392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Institute</a:t>
            </a:r>
            <a:r>
              <a:rPr lang="en-US" altLang="zh-CN" sz="139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392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and</a:t>
            </a:r>
          </a:p>
          <a:p>
            <a:pPr>
              <a:lnSpc>
                <a:spcPts val="1600"/>
              </a:lnSpc>
              <a:tabLst>
                <a:tab pos="571500" algn="l"/>
                <a:tab pos="825500" algn="l"/>
              </a:tabLst>
            </a:pPr>
            <a:r>
              <a:rPr lang="en-US" altLang="zh-CN" dirty="0" smtClean="0"/>
              <a:t>		</a:t>
            </a:r>
            <a:r>
              <a:rPr lang="en-US" altLang="zh-CN" sz="1392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Hospital</a:t>
            </a:r>
          </a:p>
        </p:txBody>
      </p:sp>
      <p:sp>
        <p:nvSpPr>
          <p:cNvPr id="2" name="TextBox 1"/>
          <p:cNvSpPr txBox="1"/>
          <p:nvPr/>
        </p:nvSpPr>
        <p:spPr>
          <a:xfrm rot="0">
            <a:off x="8382000" y="5930900"/>
            <a:ext cx="774700" cy="2667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2100"/>
              </a:lnSpc>
              <a:tabLst>
							</a:tabLst>
            </a:pPr>
            <a:r>
              <a:rPr lang="en-US" altLang="zh-CN" sz="24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T2WI</a:t>
            </a:r>
          </a:p>
        </p:txBody>
      </p:sp>
    </p:spTree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/>
          <p:nvPr/>
        </p:nvSpPr>
        <p:spPr>
          <a:xfrm>
            <a:off x="774191" y="347979"/>
            <a:ext cx="9144000" cy="6858000"/>
          </a:xfrm>
          <a:custGeom>
            <a:avLst/>
            <a:gdLst>
              <a:gd name="connsiteX0" fmla="*/ 0 w 9144000"/>
              <a:gd name="connsiteY0" fmla="*/ 6858000 h 6858000"/>
              <a:gd name="connsiteX1" fmla="*/ 9144000 w 9144000"/>
              <a:gd name="connsiteY1" fmla="*/ 6858000 h 6858000"/>
              <a:gd name="connsiteX2" fmla="*/ 9144000 w 9144000"/>
              <a:gd name="connsiteY2" fmla="*/ 0 h 6858000"/>
              <a:gd name="connsiteX3" fmla="*/ 0 w 9144000"/>
              <a:gd name="connsiteY3" fmla="*/ 0 h 6858000"/>
              <a:gd name="connsiteX4" fmla="*/ 0 w 9144000"/>
              <a:gd name="connsiteY4" fmla="*/ 6858000 h 68580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9144000" h="6858000">
                <a:moveTo>
                  <a:pt x="0" y="6858000"/>
                </a:moveTo>
                <a:lnTo>
                  <a:pt x="9144000" y="6858000"/>
                </a:lnTo>
                <a:lnTo>
                  <a:pt x="9144000" y="0"/>
                </a:lnTo>
                <a:lnTo>
                  <a:pt x="0" y="0"/>
                </a:lnTo>
                <a:lnTo>
                  <a:pt x="0" y="6858000"/>
                </a:lnTo>
              </a:path>
            </a:pathLst>
          </a:custGeom>
          <a:solidFill>
            <a:srgbClr val="000000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Freeform 3"/>
          <p:cNvSpPr/>
          <p:nvPr/>
        </p:nvSpPr>
        <p:spPr>
          <a:xfrm>
            <a:off x="1295400" y="1743963"/>
            <a:ext cx="3998976" cy="3998976"/>
          </a:xfrm>
          <a:custGeom>
            <a:avLst/>
            <a:gdLst>
              <a:gd name="connsiteX0" fmla="*/ 9144 w 3998976"/>
              <a:gd name="connsiteY0" fmla="*/ 3989832 h 3998976"/>
              <a:gd name="connsiteX1" fmla="*/ 3989832 w 3998976"/>
              <a:gd name="connsiteY1" fmla="*/ 3989832 h 3998976"/>
              <a:gd name="connsiteX2" fmla="*/ 3989832 w 3998976"/>
              <a:gd name="connsiteY2" fmla="*/ 9144 h 3998976"/>
              <a:gd name="connsiteX3" fmla="*/ 9144 w 3998976"/>
              <a:gd name="connsiteY3" fmla="*/ 9144 h 3998976"/>
              <a:gd name="connsiteX4" fmla="*/ 9144 w 3998976"/>
              <a:gd name="connsiteY4" fmla="*/ 3989832 h 3998976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3998976" h="3998976">
                <a:moveTo>
                  <a:pt x="9144" y="3989832"/>
                </a:moveTo>
                <a:lnTo>
                  <a:pt x="3989832" y="3989832"/>
                </a:lnTo>
                <a:lnTo>
                  <a:pt x="3989832" y="9144"/>
                </a:lnTo>
                <a:lnTo>
                  <a:pt x="9144" y="9144"/>
                </a:lnTo>
                <a:lnTo>
                  <a:pt x="9144" y="3989832"/>
                </a:lnTo>
              </a:path>
            </a:pathLst>
          </a:custGeom>
          <a:solidFill>
            <a:srgbClr val="000000">
              <a:alpha val="0"/>
            </a:srgbClr>
          </a:solidFill>
          <a:ln w="12700">
            <a:solidFill>
              <a:srgbClr val="ff9900">
                <a:alpha val="10000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Freeform 3"/>
          <p:cNvSpPr/>
          <p:nvPr/>
        </p:nvSpPr>
        <p:spPr>
          <a:xfrm>
            <a:off x="5471159" y="1743963"/>
            <a:ext cx="3998976" cy="3998976"/>
          </a:xfrm>
          <a:custGeom>
            <a:avLst/>
            <a:gdLst>
              <a:gd name="connsiteX0" fmla="*/ 9144 w 3998976"/>
              <a:gd name="connsiteY0" fmla="*/ 3989832 h 3998976"/>
              <a:gd name="connsiteX1" fmla="*/ 3989832 w 3998976"/>
              <a:gd name="connsiteY1" fmla="*/ 3989832 h 3998976"/>
              <a:gd name="connsiteX2" fmla="*/ 3989832 w 3998976"/>
              <a:gd name="connsiteY2" fmla="*/ 9144 h 3998976"/>
              <a:gd name="connsiteX3" fmla="*/ 9144 w 3998976"/>
              <a:gd name="connsiteY3" fmla="*/ 9144 h 3998976"/>
              <a:gd name="connsiteX4" fmla="*/ 9144 w 3998976"/>
              <a:gd name="connsiteY4" fmla="*/ 3989832 h 3998976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3998976" h="3998976">
                <a:moveTo>
                  <a:pt x="9144" y="3989832"/>
                </a:moveTo>
                <a:lnTo>
                  <a:pt x="3989832" y="3989832"/>
                </a:lnTo>
                <a:lnTo>
                  <a:pt x="3989832" y="9144"/>
                </a:lnTo>
                <a:lnTo>
                  <a:pt x="9144" y="9144"/>
                </a:lnTo>
                <a:lnTo>
                  <a:pt x="9144" y="3989832"/>
                </a:lnTo>
              </a:path>
            </a:pathLst>
          </a:custGeom>
          <a:solidFill>
            <a:srgbClr val="000000">
              <a:alpha val="0"/>
            </a:srgbClr>
          </a:solidFill>
          <a:ln w="12700">
            <a:solidFill>
              <a:srgbClr val="ff9900">
                <a:alpha val="10000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Freeform 3"/>
          <p:cNvSpPr/>
          <p:nvPr/>
        </p:nvSpPr>
        <p:spPr>
          <a:xfrm>
            <a:off x="2033016" y="5938011"/>
            <a:ext cx="2304288" cy="670559"/>
          </a:xfrm>
          <a:custGeom>
            <a:avLst/>
            <a:gdLst>
              <a:gd name="connsiteX0" fmla="*/ 0 w 2304288"/>
              <a:gd name="connsiteY0" fmla="*/ 670559 h 670559"/>
              <a:gd name="connsiteX1" fmla="*/ 2304287 w 2304288"/>
              <a:gd name="connsiteY1" fmla="*/ 670559 h 670559"/>
              <a:gd name="connsiteX2" fmla="*/ 2304287 w 2304288"/>
              <a:gd name="connsiteY2" fmla="*/ 0 h 670559"/>
              <a:gd name="connsiteX3" fmla="*/ 0 w 2304288"/>
              <a:gd name="connsiteY3" fmla="*/ 0 h 670559"/>
              <a:gd name="connsiteX4" fmla="*/ 0 w 2304288"/>
              <a:gd name="connsiteY4" fmla="*/ 670559 h 670559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2304288" h="670559">
                <a:moveTo>
                  <a:pt x="0" y="670559"/>
                </a:moveTo>
                <a:lnTo>
                  <a:pt x="2304287" y="670559"/>
                </a:lnTo>
                <a:lnTo>
                  <a:pt x="2304287" y="0"/>
                </a:lnTo>
                <a:lnTo>
                  <a:pt x="0" y="0"/>
                </a:lnTo>
                <a:lnTo>
                  <a:pt x="0" y="670559"/>
                </a:lnTo>
              </a:path>
            </a:pathLst>
          </a:custGeom>
          <a:solidFill>
            <a:srgbClr val="0000ff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027" name="Picture 3" descr="">
					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62000" y="1193800"/>
            <a:ext cx="4521200" cy="6019800"/>
          </a:xfrm>
          <a:prstGeom prst="rect">
            <a:avLst/>
          </a:prstGeom>
          <a:noFill/>
        </p:spPr>
      </p:pic>
      <p:pic>
        <p:nvPicPr>
          <p:cNvPr id="1027" name="Picture 3" descr="">
					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473700" y="1752600"/>
            <a:ext cx="3987800" cy="3987800"/>
          </a:xfrm>
          <a:prstGeom prst="rect">
            <a:avLst/>
          </a:prstGeom>
          <a:noFill/>
        </p:spPr>
      </p:pic>
      <p:pic>
        <p:nvPicPr>
          <p:cNvPr id="1027" name="Picture 3" descr="">
					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724900" y="6438900"/>
            <a:ext cx="1104900" cy="673100"/>
          </a:xfrm>
          <a:prstGeom prst="rect">
            <a:avLst/>
          </a:prstGeom>
          <a:noFill/>
        </p:spPr>
      </p:pic>
      <p:sp>
        <p:nvSpPr>
          <p:cNvPr id="2" name="TextBox 1"/>
          <p:cNvSpPr txBox="1"/>
          <p:nvPr/>
        </p:nvSpPr>
        <p:spPr>
          <a:xfrm rot="0">
            <a:off x="4648200" y="6667500"/>
            <a:ext cx="2298700" cy="3683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1200"/>
              </a:lnSpc>
              <a:tabLst>
                <a:tab pos="825500" algn="l"/>
              </a:tabLst>
            </a:pPr>
            <a:r>
              <a:rPr lang="en-US" altLang="zh-CN" sz="1392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Liaoning</a:t>
            </a:r>
            <a:r>
              <a:rPr lang="en-US" altLang="zh-CN" sz="139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392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Cancer</a:t>
            </a:r>
            <a:r>
              <a:rPr lang="en-US" altLang="zh-CN" sz="139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392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Institute</a:t>
            </a:r>
            <a:r>
              <a:rPr lang="en-US" altLang="zh-CN" sz="139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392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and</a:t>
            </a:r>
          </a:p>
          <a:p>
            <a:pPr>
              <a:lnSpc>
                <a:spcPts val="1600"/>
              </a:lnSpc>
              <a:tabLst>
                <a:tab pos="825500" algn="l"/>
              </a:tabLst>
            </a:pPr>
            <a:r>
              <a:rPr lang="en-US" altLang="zh-CN" dirty="0" smtClean="0"/>
              <a:t>	</a:t>
            </a:r>
            <a:r>
              <a:rPr lang="en-US" altLang="zh-CN" sz="1392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Hospital</a:t>
            </a:r>
          </a:p>
        </p:txBody>
      </p:sp>
      <p:sp>
        <p:nvSpPr>
          <p:cNvPr id="2" name="TextBox 1"/>
          <p:cNvSpPr txBox="1"/>
          <p:nvPr/>
        </p:nvSpPr>
        <p:spPr>
          <a:xfrm rot="0">
            <a:off x="9398000" y="6756400"/>
            <a:ext cx="190500" cy="1524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1200"/>
              </a:lnSpc>
              <a:tabLst>
							</a:tabLst>
            </a:pPr>
            <a:r>
              <a:rPr lang="en-US" altLang="zh-CN" sz="1392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59</a:t>
            </a:r>
          </a:p>
        </p:txBody>
      </p:sp>
      <p:sp>
        <p:nvSpPr>
          <p:cNvPr id="2" name="TextBox 1"/>
          <p:cNvSpPr txBox="1"/>
          <p:nvPr/>
        </p:nvSpPr>
        <p:spPr>
          <a:xfrm rot="0">
            <a:off x="927100" y="6769100"/>
            <a:ext cx="2260600" cy="3683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1200"/>
              </a:lnSpc>
              <a:tabLst>
                <a:tab pos="241300" algn="l"/>
              </a:tabLst>
            </a:pPr>
            <a:r>
              <a:rPr lang="en-US" altLang="zh-CN" dirty="0" smtClean="0"/>
              <a:t>	</a:t>
            </a:r>
            <a:r>
              <a:rPr lang="en-US" altLang="zh-CN" sz="1392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2009-8-7</a:t>
            </a:r>
          </a:p>
          <a:p>
            <a:pPr>
              <a:lnSpc>
                <a:spcPts val="1700"/>
              </a:lnSpc>
              <a:tabLst>
                <a:tab pos="241300" algn="l"/>
              </a:tabLst>
            </a:pPr>
            <a:r>
              <a:rPr lang="en-US" altLang="zh-CN" sz="696" dirty="0" smtClean="0">
                <a:solidFill>
                  <a:srgbClr val="0066cc"/>
                </a:solidFill>
                <a:latin typeface="Times New Roman" pitchFamily="18" charset="0"/>
                <a:cs typeface="Times New Roman" pitchFamily="18" charset="0"/>
              </a:rPr>
              <a:t>Copyright</a:t>
            </a:r>
            <a:r>
              <a:rPr lang="en-US" altLang="zh-CN" sz="69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696" dirty="0" smtClean="0">
                <a:solidFill>
                  <a:srgbClr val="0066cc"/>
                </a:solidFill>
                <a:latin typeface="Times New Roman" pitchFamily="18" charset="0"/>
                <a:cs typeface="Times New Roman" pitchFamily="18" charset="0"/>
              </a:rPr>
              <a:t>©</a:t>
            </a:r>
            <a:r>
              <a:rPr lang="en-US" altLang="zh-CN" sz="69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696" dirty="0" smtClean="0">
                <a:solidFill>
                  <a:srgbClr val="0066cc"/>
                </a:solidFill>
                <a:latin typeface="Times New Roman" pitchFamily="18" charset="0"/>
                <a:cs typeface="Times New Roman" pitchFamily="18" charset="0"/>
              </a:rPr>
              <a:t>2007</a:t>
            </a:r>
            <a:r>
              <a:rPr lang="en-US" altLang="zh-CN" sz="69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696" dirty="0" smtClean="0">
                <a:solidFill>
                  <a:srgbClr val="0066cc"/>
                </a:solidFill>
                <a:latin typeface="Times New Roman" pitchFamily="18" charset="0"/>
                <a:cs typeface="Times New Roman" pitchFamily="18" charset="0"/>
              </a:rPr>
              <a:t>by</a:t>
            </a:r>
            <a:r>
              <a:rPr lang="en-US" altLang="zh-CN" sz="69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696" dirty="0" smtClean="0">
                <a:solidFill>
                  <a:srgbClr val="0066cc"/>
                </a:solidFill>
                <a:latin typeface="Times New Roman" pitchFamily="18" charset="0"/>
                <a:cs typeface="Times New Roman" pitchFamily="18" charset="0"/>
              </a:rPr>
              <a:t>the</a:t>
            </a:r>
            <a:r>
              <a:rPr lang="en-US" altLang="zh-CN" sz="69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696" dirty="0" smtClean="0">
                <a:solidFill>
                  <a:srgbClr val="0066cc"/>
                </a:solidFill>
                <a:latin typeface="Times New Roman" pitchFamily="18" charset="0"/>
                <a:cs typeface="Times New Roman" pitchFamily="18" charset="0"/>
              </a:rPr>
              <a:t>American</a:t>
            </a:r>
            <a:r>
              <a:rPr lang="en-US" altLang="zh-CN" sz="69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696" dirty="0" smtClean="0">
                <a:solidFill>
                  <a:srgbClr val="0066cc"/>
                </a:solidFill>
                <a:latin typeface="Times New Roman" pitchFamily="18" charset="0"/>
                <a:cs typeface="Times New Roman" pitchFamily="18" charset="0"/>
              </a:rPr>
              <a:t>Roentgen</a:t>
            </a:r>
            <a:r>
              <a:rPr lang="en-US" altLang="zh-CN" sz="69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696" dirty="0" smtClean="0">
                <a:solidFill>
                  <a:srgbClr val="0066cc"/>
                </a:solidFill>
                <a:latin typeface="Times New Roman" pitchFamily="18" charset="0"/>
                <a:cs typeface="Times New Roman" pitchFamily="18" charset="0"/>
              </a:rPr>
              <a:t>Ray</a:t>
            </a:r>
            <a:r>
              <a:rPr lang="en-US" altLang="zh-CN" sz="69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696" dirty="0" smtClean="0">
                <a:solidFill>
                  <a:srgbClr val="0066cc"/>
                </a:solidFill>
                <a:latin typeface="Times New Roman" pitchFamily="18" charset="0"/>
                <a:cs typeface="Times New Roman" pitchFamily="18" charset="0"/>
              </a:rPr>
              <a:t>Society</a:t>
            </a:r>
          </a:p>
        </p:txBody>
      </p:sp>
      <p:sp>
        <p:nvSpPr>
          <p:cNvPr id="2" name="TextBox 1"/>
          <p:cNvSpPr txBox="1"/>
          <p:nvPr/>
        </p:nvSpPr>
        <p:spPr>
          <a:xfrm rot="0">
            <a:off x="2641600" y="482600"/>
            <a:ext cx="5384800" cy="7874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3400"/>
              </a:lnSpc>
              <a:tabLst>
                <a:tab pos="952500" algn="l"/>
              </a:tabLst>
            </a:pPr>
            <a:r>
              <a:rPr lang="en-US" altLang="zh-CN" dirty="0" smtClean="0"/>
              <a:t>	</a:t>
            </a:r>
            <a:r>
              <a:rPr lang="en-US" altLang="zh-CN" sz="3192" b="1" dirty="0" smtClean="0">
                <a:solidFill>
                  <a:srgbClr val="ff9900"/>
                </a:solidFill>
                <a:latin typeface="Times New Roman" pitchFamily="18" charset="0"/>
                <a:cs typeface="Times New Roman" pitchFamily="18" charset="0"/>
              </a:rPr>
              <a:t>子宫颈癌</a:t>
            </a:r>
            <a:r>
              <a:rPr lang="en-US" altLang="zh-CN" sz="3192" b="1" dirty="0" smtClean="0">
                <a:solidFill>
                  <a:srgbClr val="ff9900"/>
                </a:solidFill>
                <a:latin typeface="Times New Roman" pitchFamily="18" charset="0"/>
                <a:cs typeface="Times New Roman" pitchFamily="18" charset="0"/>
              </a:rPr>
              <a:t>IIb</a:t>
            </a:r>
            <a:r>
              <a:rPr lang="en-US" altLang="zh-CN" sz="3192" b="1" dirty="0" smtClean="0">
                <a:solidFill>
                  <a:srgbClr val="ff9900"/>
                </a:solidFill>
                <a:latin typeface="Times New Roman" pitchFamily="18" charset="0"/>
                <a:cs typeface="Times New Roman" pitchFamily="18" charset="0"/>
              </a:rPr>
              <a:t>期</a:t>
            </a:r>
            <a:r>
              <a:rPr lang="en-US" altLang="zh-CN" sz="319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192" b="1" dirty="0" smtClean="0">
                <a:solidFill>
                  <a:srgbClr val="ff9900"/>
                </a:solidFill>
                <a:latin typeface="Times New Roman" pitchFamily="18" charset="0"/>
                <a:cs typeface="Times New Roman" pitchFamily="18" charset="0"/>
              </a:rPr>
              <a:t>42</a:t>
            </a:r>
            <a:r>
              <a:rPr lang="en-US" altLang="zh-CN" sz="3192" b="1" dirty="0" smtClean="0">
                <a:solidFill>
                  <a:srgbClr val="ff9900"/>
                </a:solidFill>
                <a:latin typeface="Times New Roman" pitchFamily="18" charset="0"/>
                <a:cs typeface="Times New Roman" pitchFamily="18" charset="0"/>
              </a:rPr>
              <a:t>岁</a:t>
            </a:r>
          </a:p>
          <a:p>
            <a:pPr>
              <a:lnSpc>
                <a:spcPts val="2800"/>
              </a:lnSpc>
              <a:tabLst>
                <a:tab pos="952500" algn="l"/>
              </a:tabLst>
            </a:pPr>
            <a:r>
              <a:rPr lang="en-US" altLang="zh-CN" sz="2400" dirty="0" smtClean="0">
                <a:solidFill>
                  <a:srgbClr val="66ff33"/>
                </a:solidFill>
                <a:latin typeface="Arial Narrow" pitchFamily="18" charset="0"/>
                <a:cs typeface="Arial Narrow" pitchFamily="18" charset="0"/>
              </a:rPr>
              <a:t>--Stage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66ff33"/>
                </a:solidFill>
                <a:latin typeface="Arial Narrow" pitchFamily="18" charset="0"/>
                <a:cs typeface="Arial Narrow" pitchFamily="18" charset="0"/>
              </a:rPr>
              <a:t>IIb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66ff33"/>
                </a:solidFill>
                <a:latin typeface="Arial Narrow" pitchFamily="18" charset="0"/>
                <a:cs typeface="Arial Narrow" pitchFamily="18" charset="0"/>
              </a:rPr>
              <a:t>cervical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66ff33"/>
                </a:solidFill>
                <a:latin typeface="Arial Narrow" pitchFamily="18" charset="0"/>
                <a:cs typeface="Arial Narrow" pitchFamily="18" charset="0"/>
              </a:rPr>
              <a:t>cancer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66ff33"/>
                </a:solidFill>
                <a:latin typeface="Arial Narrow" pitchFamily="18" charset="0"/>
                <a:cs typeface="Arial Narrow" pitchFamily="18" charset="0"/>
              </a:rPr>
              <a:t>in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66ff33"/>
                </a:solidFill>
                <a:latin typeface="Arial Narrow" pitchFamily="18" charset="0"/>
                <a:cs typeface="Arial Narrow" pitchFamily="18" charset="0"/>
              </a:rPr>
              <a:t>42-year-old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66ff33"/>
                </a:solidFill>
                <a:latin typeface="Arial Narrow" pitchFamily="18" charset="0"/>
                <a:cs typeface="Arial Narrow" pitchFamily="18" charset="0"/>
              </a:rPr>
              <a:t>woman</a:t>
            </a:r>
          </a:p>
        </p:txBody>
      </p:sp>
      <p:sp>
        <p:nvSpPr>
          <p:cNvPr id="2" name="TextBox 1"/>
          <p:cNvSpPr txBox="1"/>
          <p:nvPr/>
        </p:nvSpPr>
        <p:spPr>
          <a:xfrm rot="0">
            <a:off x="2120900" y="5384800"/>
            <a:ext cx="2794000" cy="12065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2100"/>
              </a:lnSpc>
              <a:tabLst>
                <a:tab pos="2019300" algn="l"/>
              </a:tabLst>
            </a:pPr>
            <a:r>
              <a:rPr lang="en-US" altLang="zh-CN" dirty="0" smtClean="0"/>
              <a:t>	</a:t>
            </a:r>
            <a:r>
              <a:rPr lang="en-US" altLang="zh-CN" sz="24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T2WI</a:t>
            </a:r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2100"/>
              </a:lnSpc>
              <a:tabLst>
                <a:tab pos="2019300" algn="l"/>
              </a:tabLst>
            </a:pPr>
            <a:r>
              <a:rPr lang="en-US" altLang="zh-CN" sz="1992" b="1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宫颈</a:t>
            </a:r>
            <a:r>
              <a:rPr lang="en-US" altLang="zh-CN" sz="1992" b="1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旁组织</a:t>
            </a:r>
            <a:r>
              <a:rPr lang="en-US" altLang="zh-CN" sz="1992" b="1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浸润</a:t>
            </a:r>
          </a:p>
          <a:p>
            <a:pPr>
              <a:lnSpc>
                <a:spcPts val="2100"/>
              </a:lnSpc>
              <a:tabLst>
                <a:tab pos="2019300" algn="l"/>
              </a:tabLst>
            </a:pPr>
            <a:r>
              <a:rPr lang="en-US" altLang="zh-CN" sz="1800" b="1" dirty="0" smtClean="0">
                <a:solidFill>
                  <a:srgbClr val="66ff33"/>
                </a:solidFill>
                <a:latin typeface="Times New Roman" pitchFamily="18" charset="0"/>
                <a:cs typeface="Times New Roman" pitchFamily="18" charset="0"/>
              </a:rPr>
              <a:t>parametrial</a:t>
            </a:r>
            <a:r>
              <a:rPr lang="en-US" altLang="zh-CN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b="1" dirty="0" smtClean="0">
                <a:solidFill>
                  <a:srgbClr val="66ff33"/>
                </a:solidFill>
                <a:latin typeface="Times New Roman" pitchFamily="18" charset="0"/>
                <a:cs typeface="Times New Roman" pitchFamily="18" charset="0"/>
              </a:rPr>
              <a:t>invasion</a:t>
            </a:r>
          </a:p>
        </p:txBody>
      </p:sp>
      <p:sp>
        <p:nvSpPr>
          <p:cNvPr id="2" name="TextBox 1"/>
          <p:cNvSpPr txBox="1"/>
          <p:nvPr/>
        </p:nvSpPr>
        <p:spPr>
          <a:xfrm rot="0">
            <a:off x="5702300" y="5308600"/>
            <a:ext cx="3492500" cy="11049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2100"/>
              </a:lnSpc>
              <a:tabLst>
                <a:tab pos="2616200" algn="l"/>
              </a:tabLst>
            </a:pPr>
            <a:r>
              <a:rPr lang="en-US" altLang="zh-CN" dirty="0" smtClean="0"/>
              <a:t>	</a:t>
            </a:r>
            <a:r>
              <a:rPr lang="en-US" altLang="zh-CN" sz="24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T2WI</a:t>
            </a:r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500"/>
              </a:lnSpc>
              <a:tabLst>
                <a:tab pos="2616200" algn="l"/>
              </a:tabLst>
            </a:pPr>
            <a:r>
              <a:rPr lang="en-US" altLang="zh-CN" sz="1103" b="1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Sala,</a:t>
            </a:r>
            <a:r>
              <a:rPr lang="en-US" altLang="zh-CN" sz="1103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103" b="1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E.</a:t>
            </a:r>
            <a:r>
              <a:rPr lang="en-US" altLang="zh-CN" sz="1103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103" b="1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et</a:t>
            </a:r>
            <a:r>
              <a:rPr lang="en-US" altLang="zh-CN" sz="1103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103" b="1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al.</a:t>
            </a:r>
            <a:r>
              <a:rPr lang="en-US" altLang="zh-CN" sz="1103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103" b="1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Am.</a:t>
            </a:r>
            <a:r>
              <a:rPr lang="en-US" altLang="zh-CN" sz="1103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103" b="1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J.</a:t>
            </a:r>
            <a:r>
              <a:rPr lang="en-US" altLang="zh-CN" sz="1103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103" b="1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Roentgenol.</a:t>
            </a:r>
            <a:r>
              <a:rPr lang="en-US" altLang="zh-CN" sz="1103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103" b="1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2007;188:1577-1587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/>
          <p:nvPr/>
        </p:nvSpPr>
        <p:spPr>
          <a:xfrm>
            <a:off x="774191" y="347979"/>
            <a:ext cx="9144000" cy="6858000"/>
          </a:xfrm>
          <a:custGeom>
            <a:avLst/>
            <a:gdLst>
              <a:gd name="connsiteX0" fmla="*/ 0 w 9144000"/>
              <a:gd name="connsiteY0" fmla="*/ 6858000 h 6858000"/>
              <a:gd name="connsiteX1" fmla="*/ 9144000 w 9144000"/>
              <a:gd name="connsiteY1" fmla="*/ 6858000 h 6858000"/>
              <a:gd name="connsiteX2" fmla="*/ 9144000 w 9144000"/>
              <a:gd name="connsiteY2" fmla="*/ 0 h 6858000"/>
              <a:gd name="connsiteX3" fmla="*/ 0 w 9144000"/>
              <a:gd name="connsiteY3" fmla="*/ 0 h 6858000"/>
              <a:gd name="connsiteX4" fmla="*/ 0 w 9144000"/>
              <a:gd name="connsiteY4" fmla="*/ 6858000 h 68580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9144000" h="6858000">
                <a:moveTo>
                  <a:pt x="0" y="6858000"/>
                </a:moveTo>
                <a:lnTo>
                  <a:pt x="9144000" y="6858000"/>
                </a:lnTo>
                <a:lnTo>
                  <a:pt x="9144000" y="0"/>
                </a:lnTo>
                <a:lnTo>
                  <a:pt x="0" y="0"/>
                </a:lnTo>
                <a:lnTo>
                  <a:pt x="0" y="6858000"/>
                </a:lnTo>
              </a:path>
            </a:pathLst>
          </a:custGeom>
          <a:solidFill>
            <a:srgbClr val="000000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027" name="Picture 3" descr="">
					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62000" y="1193800"/>
            <a:ext cx="2921000" cy="6019800"/>
          </a:xfrm>
          <a:prstGeom prst="rect">
            <a:avLst/>
          </a:prstGeom>
          <a:noFill/>
        </p:spPr>
      </p:pic>
      <p:sp>
        <p:nvSpPr>
          <p:cNvPr id="2" name="TextBox 1"/>
          <p:cNvSpPr txBox="1"/>
          <p:nvPr/>
        </p:nvSpPr>
        <p:spPr>
          <a:xfrm rot="0">
            <a:off x="1168400" y="6756400"/>
            <a:ext cx="698500" cy="1524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1200"/>
              </a:lnSpc>
              <a:tabLst>
							</a:tabLst>
            </a:pPr>
            <a:r>
              <a:rPr lang="en-US" altLang="zh-CN" sz="1392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2009-8-7</a:t>
            </a:r>
          </a:p>
        </p:txBody>
      </p:sp>
      <p:sp>
        <p:nvSpPr>
          <p:cNvPr id="2" name="TextBox 1"/>
          <p:cNvSpPr txBox="1"/>
          <p:nvPr/>
        </p:nvSpPr>
        <p:spPr>
          <a:xfrm rot="0">
            <a:off x="4648200" y="6667500"/>
            <a:ext cx="2298700" cy="3683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1200"/>
              </a:lnSpc>
              <a:tabLst>
                <a:tab pos="825500" algn="l"/>
              </a:tabLst>
            </a:pPr>
            <a:r>
              <a:rPr lang="en-US" altLang="zh-CN" sz="1392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Liaoning</a:t>
            </a:r>
            <a:r>
              <a:rPr lang="en-US" altLang="zh-CN" sz="139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392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Cancer</a:t>
            </a:r>
            <a:r>
              <a:rPr lang="en-US" altLang="zh-CN" sz="139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392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Institute</a:t>
            </a:r>
            <a:r>
              <a:rPr lang="en-US" altLang="zh-CN" sz="139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392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and</a:t>
            </a:r>
          </a:p>
          <a:p>
            <a:pPr>
              <a:lnSpc>
                <a:spcPts val="1600"/>
              </a:lnSpc>
              <a:tabLst>
                <a:tab pos="825500" algn="l"/>
              </a:tabLst>
            </a:pPr>
            <a:r>
              <a:rPr lang="en-US" altLang="zh-CN" dirty="0" smtClean="0"/>
              <a:t>	</a:t>
            </a:r>
            <a:r>
              <a:rPr lang="en-US" altLang="zh-CN" sz="1392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Hospital</a:t>
            </a:r>
          </a:p>
        </p:txBody>
      </p:sp>
      <p:sp>
        <p:nvSpPr>
          <p:cNvPr id="2" name="TextBox 1"/>
          <p:cNvSpPr txBox="1"/>
          <p:nvPr/>
        </p:nvSpPr>
        <p:spPr>
          <a:xfrm rot="0">
            <a:off x="9499600" y="6756400"/>
            <a:ext cx="88900" cy="1524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1200"/>
              </a:lnSpc>
              <a:tabLst>
							</a:tabLst>
            </a:pPr>
            <a:r>
              <a:rPr lang="en-US" altLang="zh-CN" sz="1392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6</a:t>
            </a:r>
          </a:p>
        </p:txBody>
      </p:sp>
      <p:sp>
        <p:nvSpPr>
          <p:cNvPr id="2" name="TextBox 1"/>
          <p:cNvSpPr txBox="1"/>
          <p:nvPr/>
        </p:nvSpPr>
        <p:spPr>
          <a:xfrm rot="0">
            <a:off x="1752600" y="2743200"/>
            <a:ext cx="7264400" cy="19431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4300"/>
              </a:lnSpc>
              <a:tabLst>
                <a:tab pos="698500" algn="l"/>
                <a:tab pos="1676400" algn="l"/>
              </a:tabLst>
            </a:pPr>
            <a:r>
              <a:rPr lang="en-US" altLang="zh-CN" sz="4391" b="1" dirty="0" smtClean="0">
                <a:solidFill>
                  <a:srgbClr val="ff9900"/>
                </a:solidFill>
                <a:latin typeface="Times New Roman" pitchFamily="18" charset="0"/>
                <a:cs typeface="Times New Roman" pitchFamily="18" charset="0"/>
              </a:rPr>
              <a:t>子宫恶性肿瘤的临床检查方法</a:t>
            </a:r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3700"/>
              </a:lnSpc>
              <a:tabLst>
                <a:tab pos="698500" algn="l"/>
                <a:tab pos="1676400" algn="l"/>
              </a:tabLst>
            </a:pPr>
            <a:r>
              <a:rPr lang="en-US" altLang="zh-CN" dirty="0" smtClean="0"/>
              <a:t>	</a:t>
            </a:r>
            <a:r>
              <a:rPr lang="en-US" altLang="zh-CN" sz="3192" b="1" dirty="0" smtClean="0">
                <a:solidFill>
                  <a:srgbClr val="66ff33"/>
                </a:solidFill>
                <a:latin typeface="Times New Roman" pitchFamily="18" charset="0"/>
                <a:cs typeface="Times New Roman" pitchFamily="18" charset="0"/>
              </a:rPr>
              <a:t>Clinical</a:t>
            </a:r>
            <a:r>
              <a:rPr lang="en-US" altLang="zh-CN" sz="319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192" b="1" dirty="0" smtClean="0">
                <a:solidFill>
                  <a:srgbClr val="66ff33"/>
                </a:solidFill>
                <a:latin typeface="Times New Roman" pitchFamily="18" charset="0"/>
                <a:cs typeface="Times New Roman" pitchFamily="18" charset="0"/>
              </a:rPr>
              <a:t>examination</a:t>
            </a:r>
            <a:r>
              <a:rPr lang="en-US" altLang="zh-CN" sz="319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192" b="1" dirty="0" smtClean="0">
                <a:solidFill>
                  <a:srgbClr val="66ff33"/>
                </a:solidFill>
                <a:latin typeface="Times New Roman" pitchFamily="18" charset="0"/>
                <a:cs typeface="Times New Roman" pitchFamily="18" charset="0"/>
              </a:rPr>
              <a:t>of</a:t>
            </a:r>
            <a:r>
              <a:rPr lang="en-US" altLang="zh-CN" sz="319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192" b="1" dirty="0" smtClean="0">
                <a:solidFill>
                  <a:srgbClr val="66ff33"/>
                </a:solidFill>
                <a:latin typeface="Times New Roman" pitchFamily="18" charset="0"/>
                <a:cs typeface="Times New Roman" pitchFamily="18" charset="0"/>
              </a:rPr>
              <a:t>uterine</a:t>
            </a:r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3200"/>
              </a:lnSpc>
              <a:tabLst>
                <a:tab pos="698500" algn="l"/>
                <a:tab pos="1676400" algn="l"/>
              </a:tabLst>
            </a:pPr>
            <a:r>
              <a:rPr lang="en-US" altLang="zh-CN" dirty="0" smtClean="0"/>
              <a:t>		</a:t>
            </a:r>
            <a:r>
              <a:rPr lang="en-US" altLang="zh-CN" sz="3192" b="1" dirty="0" smtClean="0">
                <a:solidFill>
                  <a:srgbClr val="66ff33"/>
                </a:solidFill>
                <a:latin typeface="Times New Roman" pitchFamily="18" charset="0"/>
                <a:cs typeface="Times New Roman" pitchFamily="18" charset="0"/>
              </a:rPr>
              <a:t>malignant</a:t>
            </a:r>
            <a:r>
              <a:rPr lang="en-US" altLang="zh-CN" sz="319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192" b="1" dirty="0" smtClean="0">
                <a:solidFill>
                  <a:srgbClr val="66ff33"/>
                </a:solidFill>
                <a:latin typeface="Times New Roman" pitchFamily="18" charset="0"/>
                <a:cs typeface="Times New Roman" pitchFamily="18" charset="0"/>
              </a:rPr>
              <a:t>neoplasm</a:t>
            </a:r>
          </a:p>
        </p:txBody>
      </p:sp>
    </p:spTree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/>
          <p:nvPr/>
        </p:nvSpPr>
        <p:spPr>
          <a:xfrm>
            <a:off x="774191" y="347979"/>
            <a:ext cx="9144000" cy="6858000"/>
          </a:xfrm>
          <a:custGeom>
            <a:avLst/>
            <a:gdLst>
              <a:gd name="connsiteX0" fmla="*/ 0 w 9144000"/>
              <a:gd name="connsiteY0" fmla="*/ 6858000 h 6858000"/>
              <a:gd name="connsiteX1" fmla="*/ 9144000 w 9144000"/>
              <a:gd name="connsiteY1" fmla="*/ 6858000 h 6858000"/>
              <a:gd name="connsiteX2" fmla="*/ 9144000 w 9144000"/>
              <a:gd name="connsiteY2" fmla="*/ 0 h 6858000"/>
              <a:gd name="connsiteX3" fmla="*/ 0 w 9144000"/>
              <a:gd name="connsiteY3" fmla="*/ 0 h 6858000"/>
              <a:gd name="connsiteX4" fmla="*/ 0 w 9144000"/>
              <a:gd name="connsiteY4" fmla="*/ 6858000 h 68580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9144000" h="6858000">
                <a:moveTo>
                  <a:pt x="0" y="6858000"/>
                </a:moveTo>
                <a:lnTo>
                  <a:pt x="9144000" y="6858000"/>
                </a:lnTo>
                <a:lnTo>
                  <a:pt x="9144000" y="0"/>
                </a:lnTo>
                <a:lnTo>
                  <a:pt x="0" y="0"/>
                </a:lnTo>
                <a:lnTo>
                  <a:pt x="0" y="6858000"/>
                </a:lnTo>
              </a:path>
            </a:pathLst>
          </a:custGeom>
          <a:solidFill>
            <a:srgbClr val="000000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Freeform 3"/>
          <p:cNvSpPr/>
          <p:nvPr/>
        </p:nvSpPr>
        <p:spPr>
          <a:xfrm>
            <a:off x="6190488" y="1887220"/>
            <a:ext cx="3392424" cy="4428744"/>
          </a:xfrm>
          <a:custGeom>
            <a:avLst/>
            <a:gdLst>
              <a:gd name="connsiteX0" fmla="*/ 9144 w 3392424"/>
              <a:gd name="connsiteY0" fmla="*/ 4419600 h 4428744"/>
              <a:gd name="connsiteX1" fmla="*/ 3383280 w 3392424"/>
              <a:gd name="connsiteY1" fmla="*/ 4419600 h 4428744"/>
              <a:gd name="connsiteX2" fmla="*/ 3383280 w 3392424"/>
              <a:gd name="connsiteY2" fmla="*/ 9144 h 4428744"/>
              <a:gd name="connsiteX3" fmla="*/ 9144 w 3392424"/>
              <a:gd name="connsiteY3" fmla="*/ 9144 h 4428744"/>
              <a:gd name="connsiteX4" fmla="*/ 9144 w 3392424"/>
              <a:gd name="connsiteY4" fmla="*/ 4419600 h 4428744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3392424" h="4428744">
                <a:moveTo>
                  <a:pt x="9144" y="4419600"/>
                </a:moveTo>
                <a:lnTo>
                  <a:pt x="3383280" y="4419600"/>
                </a:lnTo>
                <a:lnTo>
                  <a:pt x="3383280" y="9144"/>
                </a:lnTo>
                <a:lnTo>
                  <a:pt x="9144" y="9144"/>
                </a:lnTo>
                <a:lnTo>
                  <a:pt x="9144" y="4419600"/>
                </a:lnTo>
              </a:path>
            </a:pathLst>
          </a:custGeom>
          <a:solidFill>
            <a:srgbClr val="000000">
              <a:alpha val="0"/>
            </a:srgbClr>
          </a:solidFill>
          <a:ln w="12700">
            <a:solidFill>
              <a:srgbClr val="ff9900">
                <a:alpha val="10000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Freeform 3"/>
          <p:cNvSpPr/>
          <p:nvPr/>
        </p:nvSpPr>
        <p:spPr>
          <a:xfrm>
            <a:off x="1728216" y="1814067"/>
            <a:ext cx="4212335" cy="3017520"/>
          </a:xfrm>
          <a:custGeom>
            <a:avLst/>
            <a:gdLst>
              <a:gd name="connsiteX0" fmla="*/ 9144 w 4212335"/>
              <a:gd name="connsiteY0" fmla="*/ 3008376 h 3017520"/>
              <a:gd name="connsiteX1" fmla="*/ 4203192 w 4212335"/>
              <a:gd name="connsiteY1" fmla="*/ 3008376 h 3017520"/>
              <a:gd name="connsiteX2" fmla="*/ 4203192 w 4212335"/>
              <a:gd name="connsiteY2" fmla="*/ 9144 h 3017520"/>
              <a:gd name="connsiteX3" fmla="*/ 9144 w 4212335"/>
              <a:gd name="connsiteY3" fmla="*/ 9144 h 3017520"/>
              <a:gd name="connsiteX4" fmla="*/ 9144 w 4212335"/>
              <a:gd name="connsiteY4" fmla="*/ 3008376 h 301752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4212335" h="3017520">
                <a:moveTo>
                  <a:pt x="9144" y="3008376"/>
                </a:moveTo>
                <a:lnTo>
                  <a:pt x="4203192" y="3008376"/>
                </a:lnTo>
                <a:lnTo>
                  <a:pt x="4203192" y="9144"/>
                </a:lnTo>
                <a:lnTo>
                  <a:pt x="9144" y="9144"/>
                </a:lnTo>
                <a:lnTo>
                  <a:pt x="9144" y="3008376"/>
                </a:lnTo>
              </a:path>
            </a:pathLst>
          </a:custGeom>
          <a:solidFill>
            <a:srgbClr val="000000">
              <a:alpha val="0"/>
            </a:srgbClr>
          </a:solidFill>
          <a:ln w="12700">
            <a:solidFill>
              <a:srgbClr val="ff9900">
                <a:alpha val="10000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Freeform 3"/>
          <p:cNvSpPr/>
          <p:nvPr/>
        </p:nvSpPr>
        <p:spPr>
          <a:xfrm>
            <a:off x="1383791" y="5288788"/>
            <a:ext cx="4178808" cy="673608"/>
          </a:xfrm>
          <a:custGeom>
            <a:avLst/>
            <a:gdLst>
              <a:gd name="connsiteX0" fmla="*/ 0 w 4178808"/>
              <a:gd name="connsiteY0" fmla="*/ 673608 h 673608"/>
              <a:gd name="connsiteX1" fmla="*/ 4178808 w 4178808"/>
              <a:gd name="connsiteY1" fmla="*/ 673608 h 673608"/>
              <a:gd name="connsiteX2" fmla="*/ 4178808 w 4178808"/>
              <a:gd name="connsiteY2" fmla="*/ 0 h 673608"/>
              <a:gd name="connsiteX3" fmla="*/ 0 w 4178808"/>
              <a:gd name="connsiteY3" fmla="*/ 0 h 673608"/>
              <a:gd name="connsiteX4" fmla="*/ 0 w 4178808"/>
              <a:gd name="connsiteY4" fmla="*/ 673608 h 673608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4178808" h="673608">
                <a:moveTo>
                  <a:pt x="0" y="673608"/>
                </a:moveTo>
                <a:lnTo>
                  <a:pt x="4178808" y="673608"/>
                </a:lnTo>
                <a:lnTo>
                  <a:pt x="4178808" y="0"/>
                </a:lnTo>
                <a:lnTo>
                  <a:pt x="0" y="0"/>
                </a:lnTo>
                <a:lnTo>
                  <a:pt x="0" y="673608"/>
                </a:lnTo>
              </a:path>
            </a:pathLst>
          </a:custGeom>
          <a:solidFill>
            <a:srgbClr val="0000ff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027" name="Picture 3" descr="">
					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62000" y="1193800"/>
            <a:ext cx="5168900" cy="6019800"/>
          </a:xfrm>
          <a:prstGeom prst="rect">
            <a:avLst/>
          </a:prstGeom>
          <a:noFill/>
        </p:spPr>
      </p:pic>
      <p:pic>
        <p:nvPicPr>
          <p:cNvPr id="1027" name="Picture 3" descr="">
					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197600" y="1892300"/>
            <a:ext cx="3378200" cy="4419600"/>
          </a:xfrm>
          <a:prstGeom prst="rect">
            <a:avLst/>
          </a:prstGeom>
          <a:noFill/>
        </p:spPr>
      </p:pic>
      <p:sp>
        <p:nvSpPr>
          <p:cNvPr id="2" name="TextBox 1"/>
          <p:cNvSpPr txBox="1"/>
          <p:nvPr/>
        </p:nvSpPr>
        <p:spPr>
          <a:xfrm rot="0">
            <a:off x="1168400" y="6756400"/>
            <a:ext cx="698500" cy="1524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1200"/>
              </a:lnSpc>
              <a:tabLst>
							</a:tabLst>
            </a:pPr>
            <a:r>
              <a:rPr lang="en-US" altLang="zh-CN" sz="1392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2009-8-7</a:t>
            </a:r>
          </a:p>
        </p:txBody>
      </p:sp>
      <p:sp>
        <p:nvSpPr>
          <p:cNvPr id="2" name="TextBox 1"/>
          <p:cNvSpPr txBox="1"/>
          <p:nvPr/>
        </p:nvSpPr>
        <p:spPr>
          <a:xfrm rot="0">
            <a:off x="4648200" y="6667500"/>
            <a:ext cx="2298700" cy="3683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1200"/>
              </a:lnSpc>
              <a:tabLst>
                <a:tab pos="825500" algn="l"/>
              </a:tabLst>
            </a:pPr>
            <a:r>
              <a:rPr lang="en-US" altLang="zh-CN" sz="1392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Liaoning</a:t>
            </a:r>
            <a:r>
              <a:rPr lang="en-US" altLang="zh-CN" sz="139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392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Cancer</a:t>
            </a:r>
            <a:r>
              <a:rPr lang="en-US" altLang="zh-CN" sz="139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392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Institute</a:t>
            </a:r>
            <a:r>
              <a:rPr lang="en-US" altLang="zh-CN" sz="139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392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and</a:t>
            </a:r>
          </a:p>
          <a:p>
            <a:pPr>
              <a:lnSpc>
                <a:spcPts val="1600"/>
              </a:lnSpc>
              <a:tabLst>
                <a:tab pos="825500" algn="l"/>
              </a:tabLst>
            </a:pPr>
            <a:r>
              <a:rPr lang="en-US" altLang="zh-CN" dirty="0" smtClean="0"/>
              <a:t>	</a:t>
            </a:r>
            <a:r>
              <a:rPr lang="en-US" altLang="zh-CN" sz="1392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Hospital</a:t>
            </a:r>
          </a:p>
        </p:txBody>
      </p:sp>
      <p:sp>
        <p:nvSpPr>
          <p:cNvPr id="2" name="TextBox 1"/>
          <p:cNvSpPr txBox="1"/>
          <p:nvPr/>
        </p:nvSpPr>
        <p:spPr>
          <a:xfrm rot="0">
            <a:off x="9398000" y="6756400"/>
            <a:ext cx="190500" cy="1524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1200"/>
              </a:lnSpc>
              <a:tabLst>
							</a:tabLst>
            </a:pPr>
            <a:r>
              <a:rPr lang="en-US" altLang="zh-CN" sz="1392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60</a:t>
            </a:r>
          </a:p>
        </p:txBody>
      </p:sp>
      <p:sp>
        <p:nvSpPr>
          <p:cNvPr id="2" name="TextBox 1"/>
          <p:cNvSpPr txBox="1"/>
          <p:nvPr/>
        </p:nvSpPr>
        <p:spPr>
          <a:xfrm rot="0">
            <a:off x="1473200" y="647700"/>
            <a:ext cx="7759700" cy="57404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3400"/>
              </a:lnSpc>
              <a:tabLst>
                <a:tab pos="1092200" algn="l"/>
                <a:tab pos="2057400" algn="l"/>
                <a:tab pos="3314700" algn="l"/>
                <a:tab pos="6985000" algn="l"/>
              </a:tabLst>
            </a:pPr>
            <a:r>
              <a:rPr lang="en-US" altLang="zh-CN" dirty="0" smtClean="0"/>
              <a:t>		</a:t>
            </a:r>
            <a:r>
              <a:rPr lang="en-US" altLang="zh-CN" sz="3192" b="1" dirty="0" smtClean="0">
                <a:solidFill>
                  <a:srgbClr val="ff9900"/>
                </a:solidFill>
                <a:latin typeface="Times New Roman" pitchFamily="18" charset="0"/>
                <a:cs typeface="Times New Roman" pitchFamily="18" charset="0"/>
              </a:rPr>
              <a:t>子宫颈癌</a:t>
            </a:r>
            <a:r>
              <a:rPr lang="en-US" altLang="zh-CN" sz="3192" b="1" dirty="0" smtClean="0">
                <a:solidFill>
                  <a:srgbClr val="ff9900"/>
                </a:solidFill>
                <a:latin typeface="Times New Roman" pitchFamily="18" charset="0"/>
                <a:cs typeface="Times New Roman" pitchFamily="18" charset="0"/>
              </a:rPr>
              <a:t>IIIa</a:t>
            </a:r>
            <a:r>
              <a:rPr lang="en-US" altLang="zh-CN" sz="3192" b="1" dirty="0" smtClean="0">
                <a:solidFill>
                  <a:srgbClr val="ff9900"/>
                </a:solidFill>
                <a:latin typeface="Times New Roman" pitchFamily="18" charset="0"/>
                <a:cs typeface="Times New Roman" pitchFamily="18" charset="0"/>
              </a:rPr>
              <a:t>期</a:t>
            </a:r>
            <a:r>
              <a:rPr lang="en-US" altLang="zh-CN" sz="319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192" b="1" dirty="0" smtClean="0">
                <a:solidFill>
                  <a:srgbClr val="ff9900"/>
                </a:solidFill>
                <a:latin typeface="Times New Roman" pitchFamily="18" charset="0"/>
                <a:cs typeface="Times New Roman" pitchFamily="18" charset="0"/>
              </a:rPr>
              <a:t>45</a:t>
            </a:r>
            <a:r>
              <a:rPr lang="en-US" altLang="zh-CN" sz="3192" b="1" dirty="0" smtClean="0">
                <a:solidFill>
                  <a:srgbClr val="ff9900"/>
                </a:solidFill>
                <a:latin typeface="Times New Roman" pitchFamily="18" charset="0"/>
                <a:cs typeface="Times New Roman" pitchFamily="18" charset="0"/>
              </a:rPr>
              <a:t>岁</a:t>
            </a:r>
          </a:p>
          <a:p>
            <a:pPr>
              <a:lnSpc>
                <a:spcPts val="2800"/>
              </a:lnSpc>
              <a:tabLst>
                <a:tab pos="1092200" algn="l"/>
                <a:tab pos="2057400" algn="l"/>
                <a:tab pos="3314700" algn="l"/>
                <a:tab pos="6985000" algn="l"/>
              </a:tabLst>
            </a:pPr>
            <a:r>
              <a:rPr lang="en-US" altLang="zh-CN" dirty="0" smtClean="0"/>
              <a:t>	</a:t>
            </a:r>
            <a:r>
              <a:rPr lang="en-US" altLang="zh-CN" sz="2400" dirty="0" smtClean="0">
                <a:solidFill>
                  <a:srgbClr val="66ff33"/>
                </a:solidFill>
                <a:latin typeface="Arial Narrow" pitchFamily="18" charset="0"/>
                <a:cs typeface="Arial Narrow" pitchFamily="18" charset="0"/>
              </a:rPr>
              <a:t>--Stage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66ff33"/>
                </a:solidFill>
                <a:latin typeface="Times New Roman" pitchFamily="18" charset="0"/>
                <a:cs typeface="Times New Roman" pitchFamily="18" charset="0"/>
              </a:rPr>
              <a:t>Ⅲ</a:t>
            </a:r>
            <a:r>
              <a:rPr lang="en-US" altLang="zh-CN" sz="2400" dirty="0" smtClean="0">
                <a:solidFill>
                  <a:srgbClr val="66ff33"/>
                </a:solidFill>
                <a:latin typeface="Arial Narrow" pitchFamily="18" charset="0"/>
                <a:cs typeface="Arial Narrow" pitchFamily="18" charset="0"/>
              </a:rPr>
              <a:t>a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66ff33"/>
                </a:solidFill>
                <a:latin typeface="Arial Narrow" pitchFamily="18" charset="0"/>
                <a:cs typeface="Arial Narrow" pitchFamily="18" charset="0"/>
              </a:rPr>
              <a:t>cervical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66ff33"/>
                </a:solidFill>
                <a:latin typeface="Arial Narrow" pitchFamily="18" charset="0"/>
                <a:cs typeface="Arial Narrow" pitchFamily="18" charset="0"/>
              </a:rPr>
              <a:t>cancer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66ff33"/>
                </a:solidFill>
                <a:latin typeface="Arial Narrow" pitchFamily="18" charset="0"/>
                <a:cs typeface="Arial Narrow" pitchFamily="18" charset="0"/>
              </a:rPr>
              <a:t>in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66ff33"/>
                </a:solidFill>
                <a:latin typeface="Arial Narrow" pitchFamily="18" charset="0"/>
                <a:cs typeface="Arial Narrow" pitchFamily="18" charset="0"/>
              </a:rPr>
              <a:t>45-year-old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66ff33"/>
                </a:solidFill>
                <a:latin typeface="Arial Narrow" pitchFamily="18" charset="0"/>
                <a:cs typeface="Arial Narrow" pitchFamily="18" charset="0"/>
              </a:rPr>
              <a:t>woman</a:t>
            </a:r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2600"/>
              </a:lnSpc>
              <a:tabLst>
                <a:tab pos="1092200" algn="l"/>
                <a:tab pos="2057400" algn="l"/>
                <a:tab pos="3314700" algn="l"/>
                <a:tab pos="6985000" algn="l"/>
              </a:tabLst>
            </a:pPr>
            <a:r>
              <a:rPr lang="en-US" altLang="zh-CN" dirty="0" smtClean="0"/>
              <a:t>			</a:t>
            </a:r>
            <a:r>
              <a:rPr lang="en-US" altLang="zh-CN" sz="24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T2WI</a:t>
            </a:r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2800"/>
              </a:lnSpc>
              <a:tabLst>
                <a:tab pos="1092200" algn="l"/>
                <a:tab pos="2057400" algn="l"/>
                <a:tab pos="3314700" algn="l"/>
                <a:tab pos="6985000" algn="l"/>
              </a:tabLst>
            </a:pPr>
            <a:r>
              <a:rPr lang="en-US" altLang="zh-CN" sz="1992" b="1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累及阴道</a:t>
            </a:r>
            <a:r>
              <a:rPr lang="en-US" altLang="zh-CN" sz="1992" b="1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下</a:t>
            </a:r>
            <a:r>
              <a:rPr lang="en-US" altLang="zh-CN" sz="1992" b="1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1/3</a:t>
            </a:r>
          </a:p>
          <a:p>
            <a:pPr>
              <a:lnSpc>
                <a:spcPts val="2100"/>
              </a:lnSpc>
              <a:tabLst>
                <a:tab pos="1092200" algn="l"/>
                <a:tab pos="2057400" algn="l"/>
                <a:tab pos="3314700" algn="l"/>
                <a:tab pos="6985000" algn="l"/>
              </a:tabLst>
            </a:pPr>
            <a:r>
              <a:rPr lang="en-US" altLang="zh-CN" sz="1800" b="1" dirty="0" smtClean="0">
                <a:solidFill>
                  <a:srgbClr val="66ff33"/>
                </a:solidFill>
                <a:latin typeface="Times New Roman" pitchFamily="18" charset="0"/>
                <a:cs typeface="Times New Roman" pitchFamily="18" charset="0"/>
              </a:rPr>
              <a:t>extends</a:t>
            </a:r>
            <a:r>
              <a:rPr lang="en-US" altLang="zh-CN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b="1" dirty="0" smtClean="0">
                <a:solidFill>
                  <a:srgbClr val="66ff33"/>
                </a:solidFill>
                <a:latin typeface="Times New Roman" pitchFamily="18" charset="0"/>
                <a:cs typeface="Times New Roman" pitchFamily="18" charset="0"/>
              </a:rPr>
              <a:t>to</a:t>
            </a:r>
            <a:r>
              <a:rPr lang="en-US" altLang="zh-CN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b="1" dirty="0" smtClean="0">
                <a:solidFill>
                  <a:srgbClr val="66ff33"/>
                </a:solidFill>
                <a:latin typeface="Times New Roman" pitchFamily="18" charset="0"/>
                <a:cs typeface="Times New Roman" pitchFamily="18" charset="0"/>
              </a:rPr>
              <a:t>the</a:t>
            </a:r>
            <a:r>
              <a:rPr lang="en-US" altLang="zh-CN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b="1" dirty="0" smtClean="0">
                <a:solidFill>
                  <a:srgbClr val="66ff33"/>
                </a:solidFill>
                <a:latin typeface="Times New Roman" pitchFamily="18" charset="0"/>
                <a:cs typeface="Times New Roman" pitchFamily="18" charset="0"/>
              </a:rPr>
              <a:t>lower</a:t>
            </a:r>
            <a:r>
              <a:rPr lang="en-US" altLang="zh-CN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b="1" dirty="0" smtClean="0">
                <a:solidFill>
                  <a:srgbClr val="66ff33"/>
                </a:solidFill>
                <a:latin typeface="Times New Roman" pitchFamily="18" charset="0"/>
                <a:cs typeface="Times New Roman" pitchFamily="18" charset="0"/>
              </a:rPr>
              <a:t>1/3</a:t>
            </a:r>
            <a:r>
              <a:rPr lang="en-US" altLang="zh-CN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b="1" dirty="0" smtClean="0">
                <a:solidFill>
                  <a:srgbClr val="66ff33"/>
                </a:solidFill>
                <a:latin typeface="Times New Roman" pitchFamily="18" charset="0"/>
                <a:cs typeface="Times New Roman" pitchFamily="18" charset="0"/>
              </a:rPr>
              <a:t>of</a:t>
            </a:r>
            <a:r>
              <a:rPr lang="en-US" altLang="zh-CN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b="1" dirty="0" smtClean="0">
                <a:solidFill>
                  <a:srgbClr val="66ff33"/>
                </a:solidFill>
                <a:latin typeface="Times New Roman" pitchFamily="18" charset="0"/>
                <a:cs typeface="Times New Roman" pitchFamily="18" charset="0"/>
              </a:rPr>
              <a:t>vagina</a:t>
            </a:r>
          </a:p>
          <a:p>
            <a:pPr>
              <a:lnSpc>
                <a:spcPts val="2200"/>
              </a:lnSpc>
              <a:tabLst>
                <a:tab pos="1092200" algn="l"/>
                <a:tab pos="2057400" algn="l"/>
                <a:tab pos="3314700" algn="l"/>
                <a:tab pos="6985000" algn="l"/>
              </a:tabLst>
            </a:pPr>
            <a:r>
              <a:rPr lang="en-US" altLang="zh-CN" dirty="0" smtClean="0"/>
              <a:t>				</a:t>
            </a:r>
            <a:r>
              <a:rPr lang="en-US" altLang="zh-CN" sz="24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T2WI</a:t>
            </a:r>
          </a:p>
        </p:txBody>
      </p:sp>
    </p:spTree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/>
          <p:nvPr/>
        </p:nvSpPr>
        <p:spPr>
          <a:xfrm>
            <a:off x="774191" y="347979"/>
            <a:ext cx="9144000" cy="6858000"/>
          </a:xfrm>
          <a:custGeom>
            <a:avLst/>
            <a:gdLst>
              <a:gd name="connsiteX0" fmla="*/ 0 w 9144000"/>
              <a:gd name="connsiteY0" fmla="*/ 6858000 h 6858000"/>
              <a:gd name="connsiteX1" fmla="*/ 9144000 w 9144000"/>
              <a:gd name="connsiteY1" fmla="*/ 6858000 h 6858000"/>
              <a:gd name="connsiteX2" fmla="*/ 9144000 w 9144000"/>
              <a:gd name="connsiteY2" fmla="*/ 0 h 6858000"/>
              <a:gd name="connsiteX3" fmla="*/ 0 w 9144000"/>
              <a:gd name="connsiteY3" fmla="*/ 0 h 6858000"/>
              <a:gd name="connsiteX4" fmla="*/ 0 w 9144000"/>
              <a:gd name="connsiteY4" fmla="*/ 6858000 h 68580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9144000" h="6858000">
                <a:moveTo>
                  <a:pt x="0" y="6858000"/>
                </a:moveTo>
                <a:lnTo>
                  <a:pt x="9144000" y="6858000"/>
                </a:lnTo>
                <a:lnTo>
                  <a:pt x="9144000" y="0"/>
                </a:lnTo>
                <a:lnTo>
                  <a:pt x="0" y="0"/>
                </a:lnTo>
                <a:lnTo>
                  <a:pt x="0" y="6858000"/>
                </a:lnTo>
              </a:path>
            </a:pathLst>
          </a:custGeom>
          <a:solidFill>
            <a:srgbClr val="000000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Freeform 3"/>
          <p:cNvSpPr/>
          <p:nvPr/>
        </p:nvSpPr>
        <p:spPr>
          <a:xfrm>
            <a:off x="1078991" y="1887220"/>
            <a:ext cx="4142232" cy="4142232"/>
          </a:xfrm>
          <a:custGeom>
            <a:avLst/>
            <a:gdLst>
              <a:gd name="connsiteX0" fmla="*/ 9144 w 4142232"/>
              <a:gd name="connsiteY0" fmla="*/ 4133088 h 4142232"/>
              <a:gd name="connsiteX1" fmla="*/ 4133087 w 4142232"/>
              <a:gd name="connsiteY1" fmla="*/ 4133088 h 4142232"/>
              <a:gd name="connsiteX2" fmla="*/ 4133087 w 4142232"/>
              <a:gd name="connsiteY2" fmla="*/ 9144 h 4142232"/>
              <a:gd name="connsiteX3" fmla="*/ 9144 w 4142232"/>
              <a:gd name="connsiteY3" fmla="*/ 9144 h 4142232"/>
              <a:gd name="connsiteX4" fmla="*/ 9144 w 4142232"/>
              <a:gd name="connsiteY4" fmla="*/ 4133088 h 4142232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4142232" h="4142232">
                <a:moveTo>
                  <a:pt x="9144" y="4133088"/>
                </a:moveTo>
                <a:lnTo>
                  <a:pt x="4133087" y="4133088"/>
                </a:lnTo>
                <a:lnTo>
                  <a:pt x="4133087" y="9144"/>
                </a:lnTo>
                <a:lnTo>
                  <a:pt x="9144" y="9144"/>
                </a:lnTo>
                <a:lnTo>
                  <a:pt x="9144" y="4133088"/>
                </a:lnTo>
              </a:path>
            </a:pathLst>
          </a:custGeom>
          <a:solidFill>
            <a:srgbClr val="000000">
              <a:alpha val="0"/>
            </a:srgbClr>
          </a:solidFill>
          <a:ln w="12700">
            <a:solidFill>
              <a:srgbClr val="ff9900">
                <a:alpha val="10000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Freeform 3"/>
          <p:cNvSpPr/>
          <p:nvPr/>
        </p:nvSpPr>
        <p:spPr>
          <a:xfrm>
            <a:off x="5398008" y="1887220"/>
            <a:ext cx="4142231" cy="4142232"/>
          </a:xfrm>
          <a:custGeom>
            <a:avLst/>
            <a:gdLst>
              <a:gd name="connsiteX0" fmla="*/ 9144 w 4142231"/>
              <a:gd name="connsiteY0" fmla="*/ 4133088 h 4142232"/>
              <a:gd name="connsiteX1" fmla="*/ 4133087 w 4142231"/>
              <a:gd name="connsiteY1" fmla="*/ 4133088 h 4142232"/>
              <a:gd name="connsiteX2" fmla="*/ 4133087 w 4142231"/>
              <a:gd name="connsiteY2" fmla="*/ 9144 h 4142232"/>
              <a:gd name="connsiteX3" fmla="*/ 9144 w 4142231"/>
              <a:gd name="connsiteY3" fmla="*/ 9144 h 4142232"/>
              <a:gd name="connsiteX4" fmla="*/ 9144 w 4142231"/>
              <a:gd name="connsiteY4" fmla="*/ 4133088 h 4142232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4142231" h="4142232">
                <a:moveTo>
                  <a:pt x="9144" y="4133088"/>
                </a:moveTo>
                <a:lnTo>
                  <a:pt x="4133087" y="4133088"/>
                </a:lnTo>
                <a:lnTo>
                  <a:pt x="4133087" y="9144"/>
                </a:lnTo>
                <a:lnTo>
                  <a:pt x="9144" y="9144"/>
                </a:lnTo>
                <a:lnTo>
                  <a:pt x="9144" y="4133088"/>
                </a:lnTo>
              </a:path>
            </a:pathLst>
          </a:custGeom>
          <a:solidFill>
            <a:srgbClr val="000000">
              <a:alpha val="0"/>
            </a:srgbClr>
          </a:solidFill>
          <a:ln w="12700">
            <a:solidFill>
              <a:srgbClr val="ff9900">
                <a:alpha val="10000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Freeform 3"/>
          <p:cNvSpPr/>
          <p:nvPr/>
        </p:nvSpPr>
        <p:spPr>
          <a:xfrm>
            <a:off x="2752344" y="5938011"/>
            <a:ext cx="2090927" cy="670559"/>
          </a:xfrm>
          <a:custGeom>
            <a:avLst/>
            <a:gdLst>
              <a:gd name="connsiteX0" fmla="*/ 0 w 2090927"/>
              <a:gd name="connsiteY0" fmla="*/ 670559 h 670559"/>
              <a:gd name="connsiteX1" fmla="*/ 2090927 w 2090927"/>
              <a:gd name="connsiteY1" fmla="*/ 670559 h 670559"/>
              <a:gd name="connsiteX2" fmla="*/ 2090927 w 2090927"/>
              <a:gd name="connsiteY2" fmla="*/ 0 h 670559"/>
              <a:gd name="connsiteX3" fmla="*/ 0 w 2090927"/>
              <a:gd name="connsiteY3" fmla="*/ 0 h 670559"/>
              <a:gd name="connsiteX4" fmla="*/ 0 w 2090927"/>
              <a:gd name="connsiteY4" fmla="*/ 670559 h 670559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2090927" h="670559">
                <a:moveTo>
                  <a:pt x="0" y="670559"/>
                </a:moveTo>
                <a:lnTo>
                  <a:pt x="2090927" y="670559"/>
                </a:lnTo>
                <a:lnTo>
                  <a:pt x="2090927" y="0"/>
                </a:lnTo>
                <a:lnTo>
                  <a:pt x="0" y="0"/>
                </a:lnTo>
                <a:lnTo>
                  <a:pt x="0" y="670559"/>
                </a:lnTo>
              </a:path>
            </a:pathLst>
          </a:custGeom>
          <a:solidFill>
            <a:srgbClr val="0000ff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027" name="Picture 3" descr="">
					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62000" y="1193800"/>
            <a:ext cx="4457700" cy="6019800"/>
          </a:xfrm>
          <a:prstGeom prst="rect">
            <a:avLst/>
          </a:prstGeom>
          <a:noFill/>
        </p:spPr>
      </p:pic>
      <p:pic>
        <p:nvPicPr>
          <p:cNvPr id="1027" name="Picture 3" descr="">
					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397500" y="1892300"/>
            <a:ext cx="4140200" cy="4127500"/>
          </a:xfrm>
          <a:prstGeom prst="rect">
            <a:avLst/>
          </a:prstGeom>
          <a:noFill/>
        </p:spPr>
      </p:pic>
      <p:pic>
        <p:nvPicPr>
          <p:cNvPr id="1027" name="Picture 3" descr="">
					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724900" y="6438900"/>
            <a:ext cx="1104900" cy="673100"/>
          </a:xfrm>
          <a:prstGeom prst="rect">
            <a:avLst/>
          </a:prstGeom>
          <a:noFill/>
        </p:spPr>
      </p:pic>
      <p:sp>
        <p:nvSpPr>
          <p:cNvPr id="2" name="TextBox 1"/>
          <p:cNvSpPr txBox="1"/>
          <p:nvPr/>
        </p:nvSpPr>
        <p:spPr>
          <a:xfrm rot="0">
            <a:off x="1168400" y="6756400"/>
            <a:ext cx="698500" cy="1524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1200"/>
              </a:lnSpc>
              <a:tabLst>
							</a:tabLst>
            </a:pPr>
            <a:r>
              <a:rPr lang="en-US" altLang="zh-CN" sz="1392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2009-8-7</a:t>
            </a:r>
          </a:p>
        </p:txBody>
      </p:sp>
      <p:sp>
        <p:nvSpPr>
          <p:cNvPr id="2" name="TextBox 1"/>
          <p:cNvSpPr txBox="1"/>
          <p:nvPr/>
        </p:nvSpPr>
        <p:spPr>
          <a:xfrm rot="0">
            <a:off x="4648200" y="6667500"/>
            <a:ext cx="2298700" cy="3683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1200"/>
              </a:lnSpc>
              <a:tabLst>
                <a:tab pos="825500" algn="l"/>
              </a:tabLst>
            </a:pPr>
            <a:r>
              <a:rPr lang="en-US" altLang="zh-CN" sz="1392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Liaoning</a:t>
            </a:r>
            <a:r>
              <a:rPr lang="en-US" altLang="zh-CN" sz="139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392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Cancer</a:t>
            </a:r>
            <a:r>
              <a:rPr lang="en-US" altLang="zh-CN" sz="139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392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Institute</a:t>
            </a:r>
            <a:r>
              <a:rPr lang="en-US" altLang="zh-CN" sz="139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392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and</a:t>
            </a:r>
          </a:p>
          <a:p>
            <a:pPr>
              <a:lnSpc>
                <a:spcPts val="1600"/>
              </a:lnSpc>
              <a:tabLst>
                <a:tab pos="825500" algn="l"/>
              </a:tabLst>
            </a:pPr>
            <a:r>
              <a:rPr lang="en-US" altLang="zh-CN" dirty="0" smtClean="0"/>
              <a:t>	</a:t>
            </a:r>
            <a:r>
              <a:rPr lang="en-US" altLang="zh-CN" sz="1392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Hospital</a:t>
            </a:r>
          </a:p>
        </p:txBody>
      </p:sp>
      <p:sp>
        <p:nvSpPr>
          <p:cNvPr id="2" name="TextBox 1"/>
          <p:cNvSpPr txBox="1"/>
          <p:nvPr/>
        </p:nvSpPr>
        <p:spPr>
          <a:xfrm rot="0">
            <a:off x="9398000" y="6756400"/>
            <a:ext cx="190500" cy="1524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1200"/>
              </a:lnSpc>
              <a:tabLst>
							</a:tabLst>
            </a:pPr>
            <a:r>
              <a:rPr lang="en-US" altLang="zh-CN" sz="1392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61</a:t>
            </a:r>
          </a:p>
        </p:txBody>
      </p:sp>
      <p:sp>
        <p:nvSpPr>
          <p:cNvPr id="2" name="TextBox 1"/>
          <p:cNvSpPr txBox="1"/>
          <p:nvPr/>
        </p:nvSpPr>
        <p:spPr>
          <a:xfrm rot="0">
            <a:off x="2730500" y="609600"/>
            <a:ext cx="5549900" cy="7874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3400"/>
              </a:lnSpc>
              <a:tabLst>
                <a:tab pos="965200" algn="l"/>
              </a:tabLst>
            </a:pPr>
            <a:r>
              <a:rPr lang="en-US" altLang="zh-CN" dirty="0" smtClean="0"/>
              <a:t>	</a:t>
            </a:r>
            <a:r>
              <a:rPr lang="en-US" altLang="zh-CN" sz="3192" b="1" dirty="0" smtClean="0">
                <a:solidFill>
                  <a:srgbClr val="ff9900"/>
                </a:solidFill>
                <a:latin typeface="Times New Roman" pitchFamily="18" charset="0"/>
                <a:cs typeface="Times New Roman" pitchFamily="18" charset="0"/>
              </a:rPr>
              <a:t>子宫颈癌</a:t>
            </a:r>
            <a:r>
              <a:rPr lang="en-US" altLang="zh-CN" sz="3192" b="1" dirty="0" smtClean="0">
                <a:solidFill>
                  <a:srgbClr val="ff9900"/>
                </a:solidFill>
                <a:latin typeface="Times New Roman" pitchFamily="18" charset="0"/>
                <a:cs typeface="Times New Roman" pitchFamily="18" charset="0"/>
              </a:rPr>
              <a:t>IVa</a:t>
            </a:r>
            <a:r>
              <a:rPr lang="en-US" altLang="zh-CN" sz="3192" b="1" dirty="0" smtClean="0">
                <a:solidFill>
                  <a:srgbClr val="ff9900"/>
                </a:solidFill>
                <a:latin typeface="Times New Roman" pitchFamily="18" charset="0"/>
                <a:cs typeface="Times New Roman" pitchFamily="18" charset="0"/>
              </a:rPr>
              <a:t>期</a:t>
            </a:r>
            <a:r>
              <a:rPr lang="en-US" altLang="zh-CN" sz="319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192" b="1" dirty="0" smtClean="0">
                <a:solidFill>
                  <a:srgbClr val="ff9900"/>
                </a:solidFill>
                <a:latin typeface="Times New Roman" pitchFamily="18" charset="0"/>
                <a:cs typeface="Times New Roman" pitchFamily="18" charset="0"/>
              </a:rPr>
              <a:t>39</a:t>
            </a:r>
            <a:r>
              <a:rPr lang="en-US" altLang="zh-CN" sz="3192" b="1" dirty="0" smtClean="0">
                <a:solidFill>
                  <a:srgbClr val="ff9900"/>
                </a:solidFill>
                <a:latin typeface="Times New Roman" pitchFamily="18" charset="0"/>
                <a:cs typeface="Times New Roman" pitchFamily="18" charset="0"/>
              </a:rPr>
              <a:t>岁</a:t>
            </a:r>
          </a:p>
          <a:p>
            <a:pPr>
              <a:lnSpc>
                <a:spcPts val="2800"/>
              </a:lnSpc>
              <a:tabLst>
                <a:tab pos="965200" algn="l"/>
              </a:tabLst>
            </a:pPr>
            <a:r>
              <a:rPr lang="en-US" altLang="zh-CN" sz="2400" dirty="0" smtClean="0">
                <a:solidFill>
                  <a:srgbClr val="66ff33"/>
                </a:solidFill>
                <a:latin typeface="Arial Narrow" pitchFamily="18" charset="0"/>
                <a:cs typeface="Arial Narrow" pitchFamily="18" charset="0"/>
              </a:rPr>
              <a:t>--Stage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66ff33"/>
                </a:solidFill>
                <a:latin typeface="Times New Roman" pitchFamily="18" charset="0"/>
                <a:cs typeface="Times New Roman" pitchFamily="18" charset="0"/>
              </a:rPr>
              <a:t>Ⅳ</a:t>
            </a:r>
            <a:r>
              <a:rPr lang="en-US" altLang="zh-CN" sz="2400" dirty="0" smtClean="0">
                <a:solidFill>
                  <a:srgbClr val="66ff33"/>
                </a:solidFill>
                <a:latin typeface="Arial Narrow" pitchFamily="18" charset="0"/>
                <a:cs typeface="Arial Narrow" pitchFamily="18" charset="0"/>
              </a:rPr>
              <a:t>a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66ff33"/>
                </a:solidFill>
                <a:latin typeface="Arial Narrow" pitchFamily="18" charset="0"/>
                <a:cs typeface="Arial Narrow" pitchFamily="18" charset="0"/>
              </a:rPr>
              <a:t>cervical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66ff33"/>
                </a:solidFill>
                <a:latin typeface="Arial Narrow" pitchFamily="18" charset="0"/>
                <a:cs typeface="Arial Narrow" pitchFamily="18" charset="0"/>
              </a:rPr>
              <a:t>cancer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66ff33"/>
                </a:solidFill>
                <a:latin typeface="Arial Narrow" pitchFamily="18" charset="0"/>
                <a:cs typeface="Arial Narrow" pitchFamily="18" charset="0"/>
              </a:rPr>
              <a:t>in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66ff33"/>
                </a:solidFill>
                <a:latin typeface="Arial Narrow" pitchFamily="18" charset="0"/>
                <a:cs typeface="Arial Narrow" pitchFamily="18" charset="0"/>
              </a:rPr>
              <a:t>39-year-old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66ff33"/>
                </a:solidFill>
                <a:latin typeface="Arial Narrow" pitchFamily="18" charset="0"/>
                <a:cs typeface="Arial Narrow" pitchFamily="18" charset="0"/>
              </a:rPr>
              <a:t>woman</a:t>
            </a:r>
          </a:p>
        </p:txBody>
      </p:sp>
      <p:sp>
        <p:nvSpPr>
          <p:cNvPr id="2" name="TextBox 1"/>
          <p:cNvSpPr txBox="1"/>
          <p:nvPr/>
        </p:nvSpPr>
        <p:spPr>
          <a:xfrm rot="0">
            <a:off x="2844800" y="5740400"/>
            <a:ext cx="1930400" cy="8382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2100"/>
              </a:lnSpc>
              <a:tabLst>
                <a:tab pos="1155700" algn="l"/>
              </a:tabLst>
            </a:pPr>
            <a:r>
              <a:rPr lang="en-US" altLang="zh-CN" dirty="0" smtClean="0"/>
              <a:t>	</a:t>
            </a:r>
            <a:r>
              <a:rPr lang="en-US" altLang="zh-CN" sz="24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T2WI</a:t>
            </a:r>
          </a:p>
          <a:p>
            <a:pPr>
              <a:lnSpc>
                <a:spcPts val="2300"/>
              </a:lnSpc>
              <a:tabLst>
                <a:tab pos="1155700" algn="l"/>
              </a:tabLst>
            </a:pPr>
            <a:r>
              <a:rPr lang="en-US" altLang="zh-CN" sz="1992" b="1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累及直肠</a:t>
            </a:r>
          </a:p>
          <a:p>
            <a:pPr>
              <a:lnSpc>
                <a:spcPts val="2100"/>
              </a:lnSpc>
              <a:tabLst>
                <a:tab pos="1155700" algn="l"/>
              </a:tabLst>
            </a:pPr>
            <a:r>
              <a:rPr lang="en-US" altLang="zh-CN" sz="1800" b="1" dirty="0" smtClean="0">
                <a:solidFill>
                  <a:srgbClr val="66ff33"/>
                </a:solidFill>
                <a:latin typeface="Times New Roman" pitchFamily="18" charset="0"/>
                <a:cs typeface="Times New Roman" pitchFamily="18" charset="0"/>
              </a:rPr>
              <a:t>extends</a:t>
            </a:r>
            <a:r>
              <a:rPr lang="en-US" altLang="zh-CN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b="1" dirty="0" smtClean="0">
                <a:solidFill>
                  <a:srgbClr val="66ff33"/>
                </a:solidFill>
                <a:latin typeface="Times New Roman" pitchFamily="18" charset="0"/>
                <a:cs typeface="Times New Roman" pitchFamily="18" charset="0"/>
              </a:rPr>
              <a:t>to</a:t>
            </a:r>
            <a:r>
              <a:rPr lang="en-US" altLang="zh-CN" sz="1800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1800" b="1" dirty="0" smtClean="0">
                <a:solidFill>
                  <a:srgbClr val="66ff33"/>
                </a:solidFill>
                <a:latin typeface="Times New Roman" pitchFamily="18" charset="0"/>
                <a:cs typeface="Times New Roman" pitchFamily="18" charset="0"/>
              </a:rPr>
              <a:t>rectum</a:t>
            </a:r>
          </a:p>
        </p:txBody>
      </p:sp>
      <p:sp>
        <p:nvSpPr>
          <p:cNvPr id="2" name="TextBox 1"/>
          <p:cNvSpPr txBox="1"/>
          <p:nvPr/>
        </p:nvSpPr>
        <p:spPr>
          <a:xfrm rot="0">
            <a:off x="5803900" y="5664200"/>
            <a:ext cx="3492500" cy="7366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2100"/>
              </a:lnSpc>
              <a:tabLst>
                <a:tab pos="2578100" algn="l"/>
              </a:tabLst>
            </a:pPr>
            <a:r>
              <a:rPr lang="en-US" altLang="zh-CN" dirty="0" smtClean="0"/>
              <a:t>	</a:t>
            </a:r>
            <a:r>
              <a:rPr lang="en-US" altLang="zh-CN" sz="24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T2WI</a:t>
            </a:r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700"/>
              </a:lnSpc>
              <a:tabLst>
                <a:tab pos="2578100" algn="l"/>
              </a:tabLst>
            </a:pPr>
            <a:r>
              <a:rPr lang="en-US" altLang="zh-CN" sz="1103" b="1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Sala,</a:t>
            </a:r>
            <a:r>
              <a:rPr lang="en-US" altLang="zh-CN" sz="1103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103" b="1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E.</a:t>
            </a:r>
            <a:r>
              <a:rPr lang="en-US" altLang="zh-CN" sz="1103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103" b="1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et</a:t>
            </a:r>
            <a:r>
              <a:rPr lang="en-US" altLang="zh-CN" sz="1103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103" b="1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al.</a:t>
            </a:r>
            <a:r>
              <a:rPr lang="en-US" altLang="zh-CN" sz="1103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103" b="1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Am.</a:t>
            </a:r>
            <a:r>
              <a:rPr lang="en-US" altLang="zh-CN" sz="1103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103" b="1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J.</a:t>
            </a:r>
            <a:r>
              <a:rPr lang="en-US" altLang="zh-CN" sz="1103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103" b="1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Roentgenol.</a:t>
            </a:r>
            <a:r>
              <a:rPr lang="en-US" altLang="zh-CN" sz="1103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103" b="1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2007;188:1577-1587</a:t>
            </a:r>
          </a:p>
        </p:txBody>
      </p:sp>
    </p:spTree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/>
          <p:nvPr/>
        </p:nvSpPr>
        <p:spPr>
          <a:xfrm>
            <a:off x="774191" y="347979"/>
            <a:ext cx="9144000" cy="6858000"/>
          </a:xfrm>
          <a:custGeom>
            <a:avLst/>
            <a:gdLst>
              <a:gd name="connsiteX0" fmla="*/ 0 w 9144000"/>
              <a:gd name="connsiteY0" fmla="*/ 6858000 h 6858000"/>
              <a:gd name="connsiteX1" fmla="*/ 9144000 w 9144000"/>
              <a:gd name="connsiteY1" fmla="*/ 6858000 h 6858000"/>
              <a:gd name="connsiteX2" fmla="*/ 9144000 w 9144000"/>
              <a:gd name="connsiteY2" fmla="*/ 0 h 6858000"/>
              <a:gd name="connsiteX3" fmla="*/ 0 w 9144000"/>
              <a:gd name="connsiteY3" fmla="*/ 0 h 6858000"/>
              <a:gd name="connsiteX4" fmla="*/ 0 w 9144000"/>
              <a:gd name="connsiteY4" fmla="*/ 6858000 h 68580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9144000" h="6858000">
                <a:moveTo>
                  <a:pt x="0" y="6858000"/>
                </a:moveTo>
                <a:lnTo>
                  <a:pt x="9144000" y="6858000"/>
                </a:lnTo>
                <a:lnTo>
                  <a:pt x="9144000" y="0"/>
                </a:lnTo>
                <a:lnTo>
                  <a:pt x="0" y="0"/>
                </a:lnTo>
                <a:lnTo>
                  <a:pt x="0" y="6858000"/>
                </a:lnTo>
              </a:path>
            </a:pathLst>
          </a:custGeom>
          <a:solidFill>
            <a:srgbClr val="000000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Freeform 3"/>
          <p:cNvSpPr/>
          <p:nvPr/>
        </p:nvSpPr>
        <p:spPr>
          <a:xfrm>
            <a:off x="3319017" y="1460246"/>
            <a:ext cx="4703572" cy="4706620"/>
          </a:xfrm>
          <a:custGeom>
            <a:avLst/>
            <a:gdLst>
              <a:gd name="connsiteX0" fmla="*/ 6350 w 4703572"/>
              <a:gd name="connsiteY0" fmla="*/ 4700269 h 4706620"/>
              <a:gd name="connsiteX1" fmla="*/ 4697222 w 4703572"/>
              <a:gd name="connsiteY1" fmla="*/ 4700269 h 4706620"/>
              <a:gd name="connsiteX2" fmla="*/ 4697222 w 4703572"/>
              <a:gd name="connsiteY2" fmla="*/ 6350 h 4706620"/>
              <a:gd name="connsiteX3" fmla="*/ 6350 w 4703572"/>
              <a:gd name="connsiteY3" fmla="*/ 6350 h 4706620"/>
              <a:gd name="connsiteX4" fmla="*/ 6350 w 4703572"/>
              <a:gd name="connsiteY4" fmla="*/ 4700269 h 470662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4703572" h="4706620">
                <a:moveTo>
                  <a:pt x="6350" y="4700269"/>
                </a:moveTo>
                <a:lnTo>
                  <a:pt x="4697222" y="4700269"/>
                </a:lnTo>
                <a:lnTo>
                  <a:pt x="4697222" y="6350"/>
                </a:lnTo>
                <a:lnTo>
                  <a:pt x="6350" y="6350"/>
                </a:lnTo>
                <a:lnTo>
                  <a:pt x="6350" y="4700269"/>
                </a:lnTo>
              </a:path>
            </a:pathLst>
          </a:custGeom>
          <a:solidFill>
            <a:srgbClr val="000000">
              <a:alpha val="0"/>
            </a:srgbClr>
          </a:solidFill>
          <a:ln w="12700">
            <a:solidFill>
              <a:srgbClr val="ff9900">
                <a:alpha val="10000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Freeform 3"/>
          <p:cNvSpPr/>
          <p:nvPr/>
        </p:nvSpPr>
        <p:spPr>
          <a:xfrm>
            <a:off x="1024127" y="5938011"/>
            <a:ext cx="3386328" cy="670559"/>
          </a:xfrm>
          <a:custGeom>
            <a:avLst/>
            <a:gdLst>
              <a:gd name="connsiteX0" fmla="*/ 0 w 3386328"/>
              <a:gd name="connsiteY0" fmla="*/ 670559 h 670559"/>
              <a:gd name="connsiteX1" fmla="*/ 3386327 w 3386328"/>
              <a:gd name="connsiteY1" fmla="*/ 670559 h 670559"/>
              <a:gd name="connsiteX2" fmla="*/ 3386327 w 3386328"/>
              <a:gd name="connsiteY2" fmla="*/ 0 h 670559"/>
              <a:gd name="connsiteX3" fmla="*/ 0 w 3386328"/>
              <a:gd name="connsiteY3" fmla="*/ 0 h 670559"/>
              <a:gd name="connsiteX4" fmla="*/ 0 w 3386328"/>
              <a:gd name="connsiteY4" fmla="*/ 670559 h 670559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3386328" h="670559">
                <a:moveTo>
                  <a:pt x="0" y="670559"/>
                </a:moveTo>
                <a:lnTo>
                  <a:pt x="3386327" y="670559"/>
                </a:lnTo>
                <a:lnTo>
                  <a:pt x="3386327" y="0"/>
                </a:lnTo>
                <a:lnTo>
                  <a:pt x="0" y="0"/>
                </a:lnTo>
                <a:lnTo>
                  <a:pt x="0" y="670559"/>
                </a:lnTo>
              </a:path>
            </a:pathLst>
          </a:custGeom>
          <a:solidFill>
            <a:srgbClr val="0000ff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027" name="Picture 3" descr="">
					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62000" y="1193800"/>
            <a:ext cx="7264400" cy="6019800"/>
          </a:xfrm>
          <a:prstGeom prst="rect">
            <a:avLst/>
          </a:prstGeom>
          <a:noFill/>
        </p:spPr>
      </p:pic>
      <p:pic>
        <p:nvPicPr>
          <p:cNvPr id="1027" name="Picture 3" descr="">
					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724900" y="6438900"/>
            <a:ext cx="1104900" cy="673100"/>
          </a:xfrm>
          <a:prstGeom prst="rect">
            <a:avLst/>
          </a:prstGeom>
          <a:noFill/>
        </p:spPr>
      </p:pic>
      <p:sp>
        <p:nvSpPr>
          <p:cNvPr id="2" name="TextBox 1"/>
          <p:cNvSpPr txBox="1"/>
          <p:nvPr/>
        </p:nvSpPr>
        <p:spPr>
          <a:xfrm rot="0">
            <a:off x="4648200" y="6667500"/>
            <a:ext cx="2298700" cy="3683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1200"/>
              </a:lnSpc>
              <a:tabLst>
                <a:tab pos="825500" algn="l"/>
              </a:tabLst>
            </a:pPr>
            <a:r>
              <a:rPr lang="en-US" altLang="zh-CN" sz="1392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Liaoning</a:t>
            </a:r>
            <a:r>
              <a:rPr lang="en-US" altLang="zh-CN" sz="139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392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Cancer</a:t>
            </a:r>
            <a:r>
              <a:rPr lang="en-US" altLang="zh-CN" sz="139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392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Institute</a:t>
            </a:r>
            <a:r>
              <a:rPr lang="en-US" altLang="zh-CN" sz="139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392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and</a:t>
            </a:r>
          </a:p>
          <a:p>
            <a:pPr>
              <a:lnSpc>
                <a:spcPts val="1600"/>
              </a:lnSpc>
              <a:tabLst>
                <a:tab pos="825500" algn="l"/>
              </a:tabLst>
            </a:pPr>
            <a:r>
              <a:rPr lang="en-US" altLang="zh-CN" dirty="0" smtClean="0"/>
              <a:t>	</a:t>
            </a:r>
            <a:r>
              <a:rPr lang="en-US" altLang="zh-CN" sz="1392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Hospital</a:t>
            </a:r>
          </a:p>
        </p:txBody>
      </p:sp>
      <p:sp>
        <p:nvSpPr>
          <p:cNvPr id="2" name="TextBox 1"/>
          <p:cNvSpPr txBox="1"/>
          <p:nvPr/>
        </p:nvSpPr>
        <p:spPr>
          <a:xfrm rot="0">
            <a:off x="9398000" y="6756400"/>
            <a:ext cx="190500" cy="1524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1200"/>
              </a:lnSpc>
              <a:tabLst>
							</a:tabLst>
            </a:pPr>
            <a:r>
              <a:rPr lang="en-US" altLang="zh-CN" sz="1392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62</a:t>
            </a:r>
          </a:p>
        </p:txBody>
      </p:sp>
      <p:sp>
        <p:nvSpPr>
          <p:cNvPr id="2" name="TextBox 1"/>
          <p:cNvSpPr txBox="1"/>
          <p:nvPr/>
        </p:nvSpPr>
        <p:spPr>
          <a:xfrm rot="0">
            <a:off x="927100" y="6769100"/>
            <a:ext cx="2260600" cy="3683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1200"/>
              </a:lnSpc>
              <a:tabLst>
                <a:tab pos="241300" algn="l"/>
              </a:tabLst>
            </a:pPr>
            <a:r>
              <a:rPr lang="en-US" altLang="zh-CN" dirty="0" smtClean="0"/>
              <a:t>	</a:t>
            </a:r>
            <a:r>
              <a:rPr lang="en-US" altLang="zh-CN" sz="1392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2009-8-7</a:t>
            </a:r>
          </a:p>
          <a:p>
            <a:pPr>
              <a:lnSpc>
                <a:spcPts val="1700"/>
              </a:lnSpc>
              <a:tabLst>
                <a:tab pos="241300" algn="l"/>
              </a:tabLst>
            </a:pPr>
            <a:r>
              <a:rPr lang="en-US" altLang="zh-CN" sz="696" dirty="0" smtClean="0">
                <a:solidFill>
                  <a:srgbClr val="0066cc"/>
                </a:solidFill>
                <a:latin typeface="Times New Roman" pitchFamily="18" charset="0"/>
                <a:cs typeface="Times New Roman" pitchFamily="18" charset="0"/>
              </a:rPr>
              <a:t>Copyright</a:t>
            </a:r>
            <a:r>
              <a:rPr lang="en-US" altLang="zh-CN" sz="69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696" dirty="0" smtClean="0">
                <a:solidFill>
                  <a:srgbClr val="0066cc"/>
                </a:solidFill>
                <a:latin typeface="Times New Roman" pitchFamily="18" charset="0"/>
                <a:cs typeface="Times New Roman" pitchFamily="18" charset="0"/>
              </a:rPr>
              <a:t>©</a:t>
            </a:r>
            <a:r>
              <a:rPr lang="en-US" altLang="zh-CN" sz="69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696" dirty="0" smtClean="0">
                <a:solidFill>
                  <a:srgbClr val="0066cc"/>
                </a:solidFill>
                <a:latin typeface="Times New Roman" pitchFamily="18" charset="0"/>
                <a:cs typeface="Times New Roman" pitchFamily="18" charset="0"/>
              </a:rPr>
              <a:t>2007</a:t>
            </a:r>
            <a:r>
              <a:rPr lang="en-US" altLang="zh-CN" sz="69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696" dirty="0" smtClean="0">
                <a:solidFill>
                  <a:srgbClr val="0066cc"/>
                </a:solidFill>
                <a:latin typeface="Times New Roman" pitchFamily="18" charset="0"/>
                <a:cs typeface="Times New Roman" pitchFamily="18" charset="0"/>
              </a:rPr>
              <a:t>by</a:t>
            </a:r>
            <a:r>
              <a:rPr lang="en-US" altLang="zh-CN" sz="69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696" dirty="0" smtClean="0">
                <a:solidFill>
                  <a:srgbClr val="0066cc"/>
                </a:solidFill>
                <a:latin typeface="Times New Roman" pitchFamily="18" charset="0"/>
                <a:cs typeface="Times New Roman" pitchFamily="18" charset="0"/>
              </a:rPr>
              <a:t>the</a:t>
            </a:r>
            <a:r>
              <a:rPr lang="en-US" altLang="zh-CN" sz="69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696" dirty="0" smtClean="0">
                <a:solidFill>
                  <a:srgbClr val="0066cc"/>
                </a:solidFill>
                <a:latin typeface="Times New Roman" pitchFamily="18" charset="0"/>
                <a:cs typeface="Times New Roman" pitchFamily="18" charset="0"/>
              </a:rPr>
              <a:t>American</a:t>
            </a:r>
            <a:r>
              <a:rPr lang="en-US" altLang="zh-CN" sz="69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696" dirty="0" smtClean="0">
                <a:solidFill>
                  <a:srgbClr val="0066cc"/>
                </a:solidFill>
                <a:latin typeface="Times New Roman" pitchFamily="18" charset="0"/>
                <a:cs typeface="Times New Roman" pitchFamily="18" charset="0"/>
              </a:rPr>
              <a:t>Roentgen</a:t>
            </a:r>
            <a:r>
              <a:rPr lang="en-US" altLang="zh-CN" sz="69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696" dirty="0" smtClean="0">
                <a:solidFill>
                  <a:srgbClr val="0066cc"/>
                </a:solidFill>
                <a:latin typeface="Times New Roman" pitchFamily="18" charset="0"/>
                <a:cs typeface="Times New Roman" pitchFamily="18" charset="0"/>
              </a:rPr>
              <a:t>Ray</a:t>
            </a:r>
            <a:r>
              <a:rPr lang="en-US" altLang="zh-CN" sz="69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696" dirty="0" smtClean="0">
                <a:solidFill>
                  <a:srgbClr val="0066cc"/>
                </a:solidFill>
                <a:latin typeface="Times New Roman" pitchFamily="18" charset="0"/>
                <a:cs typeface="Times New Roman" pitchFamily="18" charset="0"/>
              </a:rPr>
              <a:t>Society</a:t>
            </a:r>
          </a:p>
        </p:txBody>
      </p:sp>
      <p:sp>
        <p:nvSpPr>
          <p:cNvPr id="2" name="TextBox 1"/>
          <p:cNvSpPr txBox="1"/>
          <p:nvPr/>
        </p:nvSpPr>
        <p:spPr>
          <a:xfrm rot="0">
            <a:off x="3962400" y="609600"/>
            <a:ext cx="3073400" cy="7874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3400"/>
              </a:lnSpc>
              <a:tabLst>
                <a:tab pos="190500" algn="l"/>
              </a:tabLst>
            </a:pPr>
            <a:r>
              <a:rPr lang="en-US" altLang="zh-CN" dirty="0" smtClean="0"/>
              <a:t>	</a:t>
            </a:r>
            <a:r>
              <a:rPr lang="en-US" altLang="zh-CN" sz="3192" b="1" dirty="0" smtClean="0">
                <a:solidFill>
                  <a:srgbClr val="ff9900"/>
                </a:solidFill>
                <a:latin typeface="Times New Roman" pitchFamily="18" charset="0"/>
                <a:cs typeface="Times New Roman" pitchFamily="18" charset="0"/>
              </a:rPr>
              <a:t>子宫颈癌</a:t>
            </a:r>
            <a:r>
              <a:rPr lang="en-US" altLang="zh-CN" sz="3192" b="1" dirty="0" smtClean="0">
                <a:solidFill>
                  <a:srgbClr val="ff9900"/>
                </a:solidFill>
                <a:latin typeface="Times New Roman" pitchFamily="18" charset="0"/>
                <a:cs typeface="Times New Roman" pitchFamily="18" charset="0"/>
              </a:rPr>
              <a:t>IVa</a:t>
            </a:r>
            <a:r>
              <a:rPr lang="en-US" altLang="zh-CN" sz="3192" b="1" dirty="0" smtClean="0">
                <a:solidFill>
                  <a:srgbClr val="ff9900"/>
                </a:solidFill>
                <a:latin typeface="Times New Roman" pitchFamily="18" charset="0"/>
                <a:cs typeface="Times New Roman" pitchFamily="18" charset="0"/>
              </a:rPr>
              <a:t>期</a:t>
            </a:r>
          </a:p>
          <a:p>
            <a:pPr>
              <a:lnSpc>
                <a:spcPts val="2800"/>
              </a:lnSpc>
              <a:tabLst>
                <a:tab pos="190500" algn="l"/>
              </a:tabLst>
            </a:pPr>
            <a:r>
              <a:rPr lang="en-US" altLang="zh-CN" sz="2400" dirty="0" smtClean="0">
                <a:solidFill>
                  <a:srgbClr val="66ff33"/>
                </a:solidFill>
                <a:latin typeface="Arial Narrow" pitchFamily="18" charset="0"/>
                <a:cs typeface="Arial Narrow" pitchFamily="18" charset="0"/>
              </a:rPr>
              <a:t>--Stage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66ff33"/>
                </a:solidFill>
                <a:latin typeface="Times New Roman" pitchFamily="18" charset="0"/>
                <a:cs typeface="Times New Roman" pitchFamily="18" charset="0"/>
              </a:rPr>
              <a:t>Ⅳ</a:t>
            </a:r>
            <a:r>
              <a:rPr lang="en-US" altLang="zh-CN" sz="2400" dirty="0" smtClean="0">
                <a:solidFill>
                  <a:srgbClr val="66ff33"/>
                </a:solidFill>
                <a:latin typeface="Arial Narrow" pitchFamily="18" charset="0"/>
                <a:cs typeface="Arial Narrow" pitchFamily="18" charset="0"/>
              </a:rPr>
              <a:t>a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66ff33"/>
                </a:solidFill>
                <a:latin typeface="Arial Narrow" pitchFamily="18" charset="0"/>
                <a:cs typeface="Arial Narrow" pitchFamily="18" charset="0"/>
              </a:rPr>
              <a:t>cervical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66ff33"/>
                </a:solidFill>
                <a:latin typeface="Arial Narrow" pitchFamily="18" charset="0"/>
                <a:cs typeface="Arial Narrow" pitchFamily="18" charset="0"/>
              </a:rPr>
              <a:t>cancer</a:t>
            </a:r>
          </a:p>
        </p:txBody>
      </p:sp>
      <p:sp>
        <p:nvSpPr>
          <p:cNvPr id="2" name="TextBox 1"/>
          <p:cNvSpPr txBox="1"/>
          <p:nvPr/>
        </p:nvSpPr>
        <p:spPr>
          <a:xfrm rot="0">
            <a:off x="1117600" y="6045200"/>
            <a:ext cx="3035300" cy="5207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1900"/>
              </a:lnSpc>
              <a:tabLst>
							</a:tabLst>
            </a:pPr>
            <a:r>
              <a:rPr lang="en-US" altLang="zh-CN" sz="1992" b="1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累及膀胱</a:t>
            </a:r>
          </a:p>
          <a:p>
            <a:pPr>
              <a:lnSpc>
                <a:spcPts val="2100"/>
              </a:lnSpc>
              <a:tabLst>
							</a:tabLst>
            </a:pPr>
            <a:r>
              <a:rPr lang="en-US" altLang="zh-CN" sz="1800" b="1" dirty="0" smtClean="0">
                <a:solidFill>
                  <a:srgbClr val="66ff33"/>
                </a:solidFill>
                <a:latin typeface="Times New Roman" pitchFamily="18" charset="0"/>
                <a:cs typeface="Times New Roman" pitchFamily="18" charset="0"/>
              </a:rPr>
              <a:t>extends</a:t>
            </a:r>
            <a:r>
              <a:rPr lang="en-US" altLang="zh-CN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b="1" dirty="0" smtClean="0">
                <a:solidFill>
                  <a:srgbClr val="66ff33"/>
                </a:solidFill>
                <a:latin typeface="Times New Roman" pitchFamily="18" charset="0"/>
                <a:cs typeface="Times New Roman" pitchFamily="18" charset="0"/>
              </a:rPr>
              <a:t>to</a:t>
            </a:r>
            <a:r>
              <a:rPr lang="en-US" altLang="zh-CN" sz="1800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1800" b="1" dirty="0" smtClean="0">
                <a:solidFill>
                  <a:srgbClr val="66ff33"/>
                </a:solidFill>
                <a:latin typeface="Times New Roman" pitchFamily="18" charset="0"/>
                <a:cs typeface="Times New Roman" pitchFamily="18" charset="0"/>
              </a:rPr>
              <a:t>rectum</a:t>
            </a:r>
            <a:r>
              <a:rPr lang="en-US" altLang="zh-CN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b="1" dirty="0" smtClean="0">
                <a:solidFill>
                  <a:srgbClr val="66ff33"/>
                </a:solidFill>
                <a:latin typeface="Times New Roman" pitchFamily="18" charset="0"/>
                <a:cs typeface="Times New Roman" pitchFamily="18" charset="0"/>
              </a:rPr>
              <a:t>and</a:t>
            </a:r>
            <a:r>
              <a:rPr lang="en-US" altLang="zh-CN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b="1" dirty="0" smtClean="0">
                <a:solidFill>
                  <a:srgbClr val="66ff33"/>
                </a:solidFill>
                <a:latin typeface="Times New Roman" pitchFamily="18" charset="0"/>
                <a:cs typeface="Times New Roman" pitchFamily="18" charset="0"/>
              </a:rPr>
              <a:t>bladder</a:t>
            </a:r>
          </a:p>
        </p:txBody>
      </p:sp>
      <p:sp>
        <p:nvSpPr>
          <p:cNvPr id="2" name="TextBox 1"/>
          <p:cNvSpPr txBox="1"/>
          <p:nvPr/>
        </p:nvSpPr>
        <p:spPr>
          <a:xfrm rot="0">
            <a:off x="5994400" y="5803900"/>
            <a:ext cx="3492500" cy="6731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2100"/>
              </a:lnSpc>
              <a:tabLst>
                <a:tab pos="812800" algn="l"/>
              </a:tabLst>
            </a:pPr>
            <a:r>
              <a:rPr lang="en-US" altLang="zh-CN" dirty="0" smtClean="0"/>
              <a:t>	</a:t>
            </a:r>
            <a:r>
              <a:rPr lang="en-US" altLang="zh-CN" sz="24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T2WI</a:t>
            </a:r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100"/>
              </a:lnSpc>
              <a:tabLst>
                <a:tab pos="812800" algn="l"/>
              </a:tabLst>
            </a:pPr>
            <a:r>
              <a:rPr lang="en-US" altLang="zh-CN" sz="1103" b="1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Sala,</a:t>
            </a:r>
            <a:r>
              <a:rPr lang="en-US" altLang="zh-CN" sz="1103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103" b="1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E.</a:t>
            </a:r>
            <a:r>
              <a:rPr lang="en-US" altLang="zh-CN" sz="1103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103" b="1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et</a:t>
            </a:r>
            <a:r>
              <a:rPr lang="en-US" altLang="zh-CN" sz="1103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103" b="1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al.</a:t>
            </a:r>
            <a:r>
              <a:rPr lang="en-US" altLang="zh-CN" sz="1103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103" b="1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Am.</a:t>
            </a:r>
            <a:r>
              <a:rPr lang="en-US" altLang="zh-CN" sz="1103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103" b="1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J.</a:t>
            </a:r>
            <a:r>
              <a:rPr lang="en-US" altLang="zh-CN" sz="1103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103" b="1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Roentgenol.</a:t>
            </a:r>
            <a:r>
              <a:rPr lang="en-US" altLang="zh-CN" sz="1103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103" b="1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2007;188:1577-1587</a:t>
            </a:r>
          </a:p>
        </p:txBody>
      </p:sp>
    </p:spTree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/>
          <p:nvPr/>
        </p:nvSpPr>
        <p:spPr>
          <a:xfrm>
            <a:off x="774191" y="347979"/>
            <a:ext cx="9144000" cy="6858000"/>
          </a:xfrm>
          <a:custGeom>
            <a:avLst/>
            <a:gdLst>
              <a:gd name="connsiteX0" fmla="*/ 0 w 9144000"/>
              <a:gd name="connsiteY0" fmla="*/ 6858000 h 6858000"/>
              <a:gd name="connsiteX1" fmla="*/ 9144000 w 9144000"/>
              <a:gd name="connsiteY1" fmla="*/ 6858000 h 6858000"/>
              <a:gd name="connsiteX2" fmla="*/ 9144000 w 9144000"/>
              <a:gd name="connsiteY2" fmla="*/ 0 h 6858000"/>
              <a:gd name="connsiteX3" fmla="*/ 0 w 9144000"/>
              <a:gd name="connsiteY3" fmla="*/ 0 h 6858000"/>
              <a:gd name="connsiteX4" fmla="*/ 0 w 9144000"/>
              <a:gd name="connsiteY4" fmla="*/ 6858000 h 68580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9144000" h="6858000">
                <a:moveTo>
                  <a:pt x="0" y="6858000"/>
                </a:moveTo>
                <a:lnTo>
                  <a:pt x="9144000" y="6858000"/>
                </a:lnTo>
                <a:lnTo>
                  <a:pt x="9144000" y="0"/>
                </a:lnTo>
                <a:lnTo>
                  <a:pt x="0" y="0"/>
                </a:lnTo>
                <a:lnTo>
                  <a:pt x="0" y="6858000"/>
                </a:lnTo>
              </a:path>
            </a:pathLst>
          </a:custGeom>
          <a:solidFill>
            <a:srgbClr val="000000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027" name="Picture 3" descr="">
					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62000" y="1193800"/>
            <a:ext cx="2921000" cy="6019800"/>
          </a:xfrm>
          <a:prstGeom prst="rect">
            <a:avLst/>
          </a:prstGeom>
          <a:noFill/>
        </p:spPr>
      </p:pic>
      <p:sp>
        <p:nvSpPr>
          <p:cNvPr id="2" name="TextBox 1"/>
          <p:cNvSpPr txBox="1"/>
          <p:nvPr/>
        </p:nvSpPr>
        <p:spPr>
          <a:xfrm rot="0">
            <a:off x="1168400" y="6756400"/>
            <a:ext cx="698500" cy="1524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1200"/>
              </a:lnSpc>
              <a:tabLst>
							</a:tabLst>
            </a:pPr>
            <a:r>
              <a:rPr lang="en-US" altLang="zh-CN" sz="1392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2009-8-7</a:t>
            </a:r>
          </a:p>
        </p:txBody>
      </p:sp>
      <p:sp>
        <p:nvSpPr>
          <p:cNvPr id="2" name="TextBox 1"/>
          <p:cNvSpPr txBox="1"/>
          <p:nvPr/>
        </p:nvSpPr>
        <p:spPr>
          <a:xfrm rot="0">
            <a:off x="4648200" y="6667500"/>
            <a:ext cx="2298700" cy="3683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1200"/>
              </a:lnSpc>
              <a:tabLst>
                <a:tab pos="825500" algn="l"/>
              </a:tabLst>
            </a:pPr>
            <a:r>
              <a:rPr lang="en-US" altLang="zh-CN" sz="1392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Liaoning</a:t>
            </a:r>
            <a:r>
              <a:rPr lang="en-US" altLang="zh-CN" sz="139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392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Cancer</a:t>
            </a:r>
            <a:r>
              <a:rPr lang="en-US" altLang="zh-CN" sz="139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392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Institute</a:t>
            </a:r>
            <a:r>
              <a:rPr lang="en-US" altLang="zh-CN" sz="139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392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and</a:t>
            </a:r>
          </a:p>
          <a:p>
            <a:pPr>
              <a:lnSpc>
                <a:spcPts val="1600"/>
              </a:lnSpc>
              <a:tabLst>
                <a:tab pos="825500" algn="l"/>
              </a:tabLst>
            </a:pPr>
            <a:r>
              <a:rPr lang="en-US" altLang="zh-CN" dirty="0" smtClean="0"/>
              <a:t>	</a:t>
            </a:r>
            <a:r>
              <a:rPr lang="en-US" altLang="zh-CN" sz="1392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Hospital</a:t>
            </a:r>
          </a:p>
        </p:txBody>
      </p:sp>
      <p:sp>
        <p:nvSpPr>
          <p:cNvPr id="2" name="TextBox 1"/>
          <p:cNvSpPr txBox="1"/>
          <p:nvPr/>
        </p:nvSpPr>
        <p:spPr>
          <a:xfrm rot="0">
            <a:off x="9398000" y="6756400"/>
            <a:ext cx="190500" cy="1524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1200"/>
              </a:lnSpc>
              <a:tabLst>
							</a:tabLst>
            </a:pPr>
            <a:r>
              <a:rPr lang="en-US" altLang="zh-CN" sz="1392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63</a:t>
            </a:r>
          </a:p>
        </p:txBody>
      </p:sp>
      <p:sp>
        <p:nvSpPr>
          <p:cNvPr id="2" name="TextBox 1"/>
          <p:cNvSpPr txBox="1"/>
          <p:nvPr/>
        </p:nvSpPr>
        <p:spPr>
          <a:xfrm rot="0">
            <a:off x="3683000" y="3162300"/>
            <a:ext cx="3556000" cy="9398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4000"/>
              </a:lnSpc>
              <a:tabLst>
                <a:tab pos="355600" algn="l"/>
              </a:tabLst>
            </a:pPr>
            <a:r>
              <a:rPr lang="en-US" altLang="zh-CN" sz="4008" b="1" dirty="0" smtClean="0">
                <a:solidFill>
                  <a:srgbClr val="ff9900"/>
                </a:solidFill>
                <a:latin typeface="Times New Roman" pitchFamily="18" charset="0"/>
                <a:cs typeface="Times New Roman" pitchFamily="18" charset="0"/>
              </a:rPr>
              <a:t>（</a:t>
            </a:r>
            <a:r>
              <a:rPr lang="en-US" altLang="zh-CN" sz="4008" b="1" dirty="0" smtClean="0">
                <a:solidFill>
                  <a:srgbClr val="ff9900"/>
                </a:solidFill>
                <a:latin typeface="Times New Roman" pitchFamily="18" charset="0"/>
                <a:cs typeface="Times New Roman" pitchFamily="18" charset="0"/>
              </a:rPr>
              <a:t>三</a:t>
            </a:r>
            <a:r>
              <a:rPr lang="en-US" altLang="zh-CN" sz="4008" b="1" dirty="0" smtClean="0">
                <a:solidFill>
                  <a:srgbClr val="ff9900"/>
                </a:solidFill>
                <a:latin typeface="Times New Roman" pitchFamily="18" charset="0"/>
                <a:cs typeface="Times New Roman" pitchFamily="18" charset="0"/>
              </a:rPr>
              <a:t>）子宫肉瘤</a:t>
            </a:r>
          </a:p>
          <a:p>
            <a:pPr>
              <a:lnSpc>
                <a:spcPts val="3400"/>
              </a:lnSpc>
              <a:tabLst>
                <a:tab pos="355600" algn="l"/>
              </a:tabLst>
            </a:pPr>
            <a:r>
              <a:rPr lang="en-US" altLang="zh-CN" dirty="0" smtClean="0"/>
              <a:t>	</a:t>
            </a:r>
            <a:r>
              <a:rPr lang="en-US" altLang="zh-CN" sz="2807" b="1" dirty="0" smtClean="0">
                <a:solidFill>
                  <a:srgbClr val="66ff33"/>
                </a:solidFill>
                <a:latin typeface="Times New Roman" pitchFamily="18" charset="0"/>
                <a:cs typeface="Times New Roman" pitchFamily="18" charset="0"/>
              </a:rPr>
              <a:t>Uterine</a:t>
            </a:r>
            <a:r>
              <a:rPr lang="en-US" altLang="zh-CN" sz="2807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7" b="1" dirty="0" smtClean="0">
                <a:solidFill>
                  <a:srgbClr val="66ff33"/>
                </a:solidFill>
                <a:latin typeface="Times New Roman" pitchFamily="18" charset="0"/>
                <a:cs typeface="Times New Roman" pitchFamily="18" charset="0"/>
              </a:rPr>
              <a:t>Sarcoma</a:t>
            </a:r>
          </a:p>
        </p:txBody>
      </p:sp>
    </p:spTree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/>
          <p:nvPr/>
        </p:nvSpPr>
        <p:spPr>
          <a:xfrm>
            <a:off x="774191" y="347979"/>
            <a:ext cx="9144000" cy="6858000"/>
          </a:xfrm>
          <a:custGeom>
            <a:avLst/>
            <a:gdLst>
              <a:gd name="connsiteX0" fmla="*/ 0 w 9144000"/>
              <a:gd name="connsiteY0" fmla="*/ 6858000 h 6858000"/>
              <a:gd name="connsiteX1" fmla="*/ 9144000 w 9144000"/>
              <a:gd name="connsiteY1" fmla="*/ 6858000 h 6858000"/>
              <a:gd name="connsiteX2" fmla="*/ 9144000 w 9144000"/>
              <a:gd name="connsiteY2" fmla="*/ 0 h 6858000"/>
              <a:gd name="connsiteX3" fmla="*/ 0 w 9144000"/>
              <a:gd name="connsiteY3" fmla="*/ 0 h 6858000"/>
              <a:gd name="connsiteX4" fmla="*/ 0 w 9144000"/>
              <a:gd name="connsiteY4" fmla="*/ 6858000 h 68580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9144000" h="6858000">
                <a:moveTo>
                  <a:pt x="0" y="6858000"/>
                </a:moveTo>
                <a:lnTo>
                  <a:pt x="9144000" y="6858000"/>
                </a:lnTo>
                <a:lnTo>
                  <a:pt x="9144000" y="0"/>
                </a:lnTo>
                <a:lnTo>
                  <a:pt x="0" y="0"/>
                </a:lnTo>
                <a:lnTo>
                  <a:pt x="0" y="6858000"/>
                </a:lnTo>
              </a:path>
            </a:pathLst>
          </a:custGeom>
          <a:solidFill>
            <a:srgbClr val="000000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027" name="Picture 3" descr="">
					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62000" y="1193800"/>
            <a:ext cx="2921000" cy="6019800"/>
          </a:xfrm>
          <a:prstGeom prst="rect">
            <a:avLst/>
          </a:prstGeom>
          <a:noFill/>
        </p:spPr>
      </p:pic>
      <p:sp>
        <p:nvSpPr>
          <p:cNvPr id="2" name="TextBox 1"/>
          <p:cNvSpPr txBox="1"/>
          <p:nvPr/>
        </p:nvSpPr>
        <p:spPr>
          <a:xfrm rot="0">
            <a:off x="1168400" y="6756400"/>
            <a:ext cx="698500" cy="1524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1200"/>
              </a:lnSpc>
              <a:tabLst>
							</a:tabLst>
            </a:pPr>
            <a:r>
              <a:rPr lang="en-US" altLang="zh-CN" sz="1392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2009-8-7</a:t>
            </a:r>
          </a:p>
        </p:txBody>
      </p:sp>
      <p:sp>
        <p:nvSpPr>
          <p:cNvPr id="2" name="TextBox 1"/>
          <p:cNvSpPr txBox="1"/>
          <p:nvPr/>
        </p:nvSpPr>
        <p:spPr>
          <a:xfrm rot="0">
            <a:off x="4648200" y="6667500"/>
            <a:ext cx="2298700" cy="3683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1200"/>
              </a:lnSpc>
              <a:tabLst>
                <a:tab pos="825500" algn="l"/>
              </a:tabLst>
            </a:pPr>
            <a:r>
              <a:rPr lang="en-US" altLang="zh-CN" sz="1392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Liaoning</a:t>
            </a:r>
            <a:r>
              <a:rPr lang="en-US" altLang="zh-CN" sz="139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392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Cancer</a:t>
            </a:r>
            <a:r>
              <a:rPr lang="en-US" altLang="zh-CN" sz="139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392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Institute</a:t>
            </a:r>
            <a:r>
              <a:rPr lang="en-US" altLang="zh-CN" sz="139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392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and</a:t>
            </a:r>
          </a:p>
          <a:p>
            <a:pPr>
              <a:lnSpc>
                <a:spcPts val="1600"/>
              </a:lnSpc>
              <a:tabLst>
                <a:tab pos="825500" algn="l"/>
              </a:tabLst>
            </a:pPr>
            <a:r>
              <a:rPr lang="en-US" altLang="zh-CN" dirty="0" smtClean="0"/>
              <a:t>	</a:t>
            </a:r>
            <a:r>
              <a:rPr lang="en-US" altLang="zh-CN" sz="1392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Hospital</a:t>
            </a:r>
          </a:p>
        </p:txBody>
      </p:sp>
      <p:sp>
        <p:nvSpPr>
          <p:cNvPr id="2" name="TextBox 1"/>
          <p:cNvSpPr txBox="1"/>
          <p:nvPr/>
        </p:nvSpPr>
        <p:spPr>
          <a:xfrm rot="0">
            <a:off x="9398000" y="6756400"/>
            <a:ext cx="190500" cy="1524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1200"/>
              </a:lnSpc>
              <a:tabLst>
							</a:tabLst>
            </a:pPr>
            <a:r>
              <a:rPr lang="en-US" altLang="zh-CN" sz="1392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64</a:t>
            </a:r>
          </a:p>
        </p:txBody>
      </p:sp>
      <p:sp>
        <p:nvSpPr>
          <p:cNvPr id="2" name="TextBox 1"/>
          <p:cNvSpPr txBox="1"/>
          <p:nvPr/>
        </p:nvSpPr>
        <p:spPr>
          <a:xfrm rot="0">
            <a:off x="977900" y="2108200"/>
            <a:ext cx="152400" cy="25273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1700"/>
              </a:lnSpc>
              <a:tabLst>
							</a:tabLst>
            </a:pPr>
            <a:r>
              <a:rPr lang="en-US" altLang="zh-CN" sz="1607" dirty="0" smtClean="0">
                <a:solidFill>
                  <a:srgbClr val="800000"/>
                </a:solidFill>
                <a:latin typeface="Wingdings" pitchFamily="18" charset="0"/>
                <a:cs typeface="Wingdings" pitchFamily="18" charset="0"/>
              </a:rPr>
              <a:t>n</a:t>
            </a:r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2700"/>
              </a:lnSpc>
              <a:tabLst>
							</a:tabLst>
            </a:pPr>
            <a:r>
              <a:rPr lang="en-US" altLang="zh-CN" sz="1607" dirty="0" smtClean="0">
                <a:solidFill>
                  <a:srgbClr val="800000"/>
                </a:solidFill>
                <a:latin typeface="Wingdings" pitchFamily="18" charset="0"/>
                <a:cs typeface="Wingdings" pitchFamily="18" charset="0"/>
              </a:rPr>
              <a:t>n</a:t>
            </a:r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2300"/>
              </a:lnSpc>
              <a:tabLst>
							</a:tabLst>
            </a:pPr>
            <a:r>
              <a:rPr lang="en-US" altLang="zh-CN" sz="1607" dirty="0" smtClean="0">
                <a:solidFill>
                  <a:srgbClr val="800000"/>
                </a:solidFill>
                <a:latin typeface="Wingdings" pitchFamily="18" charset="0"/>
                <a:cs typeface="Wingdings" pitchFamily="18" charset="0"/>
              </a:rPr>
              <a:t>n</a:t>
            </a:r>
          </a:p>
        </p:txBody>
      </p:sp>
      <p:sp>
        <p:nvSpPr>
          <p:cNvPr id="2" name="TextBox 1"/>
          <p:cNvSpPr txBox="1"/>
          <p:nvPr/>
        </p:nvSpPr>
        <p:spPr>
          <a:xfrm rot="0">
            <a:off x="1320800" y="2057400"/>
            <a:ext cx="8382000" cy="42672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2700"/>
              </a:lnSpc>
              <a:tabLst>
							</a:tabLst>
            </a:pPr>
            <a:r>
              <a:rPr lang="en-US" altLang="zh-CN" sz="2712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病</a:t>
            </a:r>
            <a:r>
              <a:rPr lang="en-US" altLang="zh-CN" sz="2712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因</a:t>
            </a:r>
            <a:r>
              <a:rPr lang="en-US" altLang="zh-CN" sz="2712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：</a:t>
            </a:r>
            <a:r>
              <a:rPr lang="en-US" altLang="zh-CN" sz="2712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尚</a:t>
            </a:r>
            <a:r>
              <a:rPr lang="en-US" altLang="zh-CN" sz="2712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不</a:t>
            </a:r>
            <a:r>
              <a:rPr lang="en-US" altLang="zh-CN" sz="2712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清</a:t>
            </a:r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3000"/>
              </a:lnSpc>
              <a:tabLst>
							</a:tabLst>
            </a:pPr>
            <a:r>
              <a:rPr lang="en-US" altLang="zh-CN" sz="2400" dirty="0" smtClean="0">
                <a:solidFill>
                  <a:srgbClr val="66ff33"/>
                </a:solidFill>
                <a:latin typeface="Arial Narrow" pitchFamily="18" charset="0"/>
                <a:cs typeface="Arial Narrow" pitchFamily="18" charset="0"/>
              </a:rPr>
              <a:t>Etiology: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66ff33"/>
                </a:solidFill>
                <a:latin typeface="Arial Narrow" pitchFamily="18" charset="0"/>
                <a:cs typeface="Arial Narrow" pitchFamily="18" charset="0"/>
              </a:rPr>
              <a:t>unclear</a:t>
            </a:r>
          </a:p>
          <a:p>
            <a:pPr>
              <a:lnSpc>
                <a:spcPts val="3900"/>
              </a:lnSpc>
              <a:tabLst>
							</a:tabLst>
            </a:pPr>
            <a:r>
              <a:rPr lang="en-US" altLang="zh-CN" sz="2712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肿瘤</a:t>
            </a:r>
            <a:r>
              <a:rPr lang="en-US" altLang="zh-CN" sz="2712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来源</a:t>
            </a:r>
            <a:r>
              <a:rPr lang="en-US" altLang="zh-CN" sz="2712" dirty="0" smtClean="0">
                <a:solidFill>
                  <a:srgbClr val="ffffff"/>
                </a:solidFill>
                <a:latin typeface="Arial Narrow" pitchFamily="18" charset="0"/>
                <a:cs typeface="Arial Narrow" pitchFamily="18" charset="0"/>
              </a:rPr>
              <a:t>:</a:t>
            </a:r>
            <a:r>
              <a:rPr lang="en-US" altLang="zh-CN" sz="2712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子宫平</a:t>
            </a:r>
            <a:r>
              <a:rPr lang="en-US" altLang="zh-CN" sz="2712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滑</a:t>
            </a:r>
            <a:r>
              <a:rPr lang="en-US" altLang="zh-CN" sz="2712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肌</a:t>
            </a:r>
            <a:r>
              <a:rPr lang="en-US" altLang="zh-CN" sz="2712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、子宫内膜</a:t>
            </a:r>
            <a:r>
              <a:rPr lang="en-US" altLang="zh-CN" sz="2712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间质</a:t>
            </a:r>
            <a:r>
              <a:rPr lang="en-US" altLang="zh-CN" sz="2712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、</a:t>
            </a:r>
            <a:r>
              <a:rPr lang="en-US" altLang="zh-CN" sz="2712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血管</a:t>
            </a:r>
            <a:r>
              <a:rPr lang="en-US" altLang="zh-CN" sz="2712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、</a:t>
            </a:r>
            <a:r>
              <a:rPr lang="en-US" altLang="zh-CN" sz="2712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纤</a:t>
            </a:r>
            <a:r>
              <a:rPr lang="en-US" altLang="zh-CN" sz="2712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维组织</a:t>
            </a:r>
          </a:p>
          <a:p>
            <a:pPr>
              <a:lnSpc>
                <a:spcPts val="3400"/>
              </a:lnSpc>
              <a:tabLst>
							</a:tabLst>
            </a:pPr>
            <a:r>
              <a:rPr lang="en-US" altLang="zh-CN" sz="2400" dirty="0" smtClean="0">
                <a:solidFill>
                  <a:srgbClr val="66ff33"/>
                </a:solidFill>
                <a:latin typeface="Arial Narrow" pitchFamily="18" charset="0"/>
                <a:cs typeface="Arial Narrow" pitchFamily="18" charset="0"/>
              </a:rPr>
              <a:t>Oncology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66ff33"/>
                </a:solidFill>
                <a:latin typeface="Arial Narrow" pitchFamily="18" charset="0"/>
                <a:cs typeface="Arial Narrow" pitchFamily="18" charset="0"/>
              </a:rPr>
              <a:t>Source: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66ff33"/>
                </a:solidFill>
                <a:latin typeface="Arial Narrow" pitchFamily="18" charset="0"/>
                <a:cs typeface="Arial Narrow" pitchFamily="18" charset="0"/>
              </a:rPr>
              <a:t>uterine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66ff33"/>
                </a:solidFill>
                <a:latin typeface="Arial Narrow" pitchFamily="18" charset="0"/>
                <a:cs typeface="Arial Narrow" pitchFamily="18" charset="0"/>
              </a:rPr>
              <a:t>smooth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66ff33"/>
                </a:solidFill>
                <a:latin typeface="Arial Narrow" pitchFamily="18" charset="0"/>
                <a:cs typeface="Arial Narrow" pitchFamily="18" charset="0"/>
              </a:rPr>
              <a:t>muscle,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66ff33"/>
                </a:solidFill>
                <a:latin typeface="Arial Narrow" pitchFamily="18" charset="0"/>
                <a:cs typeface="Arial Narrow" pitchFamily="18" charset="0"/>
              </a:rPr>
              <a:t>endometrial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66ff33"/>
                </a:solidFill>
                <a:latin typeface="Arial Narrow" pitchFamily="18" charset="0"/>
                <a:cs typeface="Arial Narrow" pitchFamily="18" charset="0"/>
              </a:rPr>
              <a:t>stromal,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66ff33"/>
                </a:solidFill>
                <a:latin typeface="Arial Narrow" pitchFamily="18" charset="0"/>
                <a:cs typeface="Arial Narrow" pitchFamily="18" charset="0"/>
              </a:rPr>
              <a:t>vascular,</a:t>
            </a:r>
          </a:p>
          <a:p>
            <a:pPr>
              <a:lnSpc>
                <a:spcPts val="2800"/>
              </a:lnSpc>
              <a:tabLst>
							</a:tabLst>
            </a:pPr>
            <a:r>
              <a:rPr lang="en-US" altLang="zh-CN" sz="2400" dirty="0" smtClean="0">
                <a:solidFill>
                  <a:srgbClr val="66ff33"/>
                </a:solidFill>
                <a:latin typeface="Arial Narrow" pitchFamily="18" charset="0"/>
                <a:cs typeface="Arial Narrow" pitchFamily="18" charset="0"/>
              </a:rPr>
              <a:t>fibrous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66ff33"/>
                </a:solidFill>
                <a:latin typeface="Arial Narrow" pitchFamily="18" charset="0"/>
                <a:cs typeface="Arial Narrow" pitchFamily="18" charset="0"/>
              </a:rPr>
              <a:t>tissues</a:t>
            </a:r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2800"/>
              </a:lnSpc>
              <a:tabLst>
							</a:tabLst>
            </a:pPr>
            <a:r>
              <a:rPr lang="en-US" altLang="zh-CN" sz="2712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病</a:t>
            </a:r>
            <a:r>
              <a:rPr lang="en-US" altLang="zh-CN" sz="2712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理</a:t>
            </a:r>
            <a:r>
              <a:rPr lang="en-US" altLang="zh-CN" sz="2712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分</a:t>
            </a:r>
            <a:r>
              <a:rPr lang="en-US" altLang="zh-CN" sz="2712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类</a:t>
            </a:r>
            <a:r>
              <a:rPr lang="en-US" altLang="zh-CN" sz="2712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：</a:t>
            </a:r>
            <a:r>
              <a:rPr lang="en-US" altLang="zh-CN" sz="2712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子</a:t>
            </a:r>
            <a:r>
              <a:rPr lang="en-US" altLang="zh-CN" sz="2712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宫</a:t>
            </a:r>
            <a:r>
              <a:rPr lang="en-US" altLang="zh-CN" sz="2712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平</a:t>
            </a:r>
            <a:r>
              <a:rPr lang="en-US" altLang="zh-CN" sz="2712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滑</a:t>
            </a:r>
            <a:r>
              <a:rPr lang="en-US" altLang="zh-CN" sz="2712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肌</a:t>
            </a:r>
            <a:r>
              <a:rPr lang="en-US" altLang="zh-CN" sz="2712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肉瘤</a:t>
            </a:r>
            <a:r>
              <a:rPr lang="en-US" altLang="zh-CN" sz="2712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、</a:t>
            </a:r>
            <a:r>
              <a:rPr lang="en-US" altLang="zh-CN" sz="2712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子宫</a:t>
            </a:r>
            <a:r>
              <a:rPr lang="en-US" altLang="zh-CN" sz="2712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内膜</a:t>
            </a:r>
            <a:r>
              <a:rPr lang="en-US" altLang="zh-CN" sz="2712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间</a:t>
            </a:r>
            <a:r>
              <a:rPr lang="en-US" altLang="zh-CN" sz="2712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质</a:t>
            </a:r>
            <a:r>
              <a:rPr lang="en-US" altLang="zh-CN" sz="2712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肉</a:t>
            </a:r>
            <a:r>
              <a:rPr lang="en-US" altLang="zh-CN" sz="2712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瘤</a:t>
            </a:r>
            <a:r>
              <a:rPr lang="en-US" altLang="zh-CN" sz="2712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、</a:t>
            </a:r>
            <a:r>
              <a:rPr lang="en-US" altLang="zh-CN" sz="2712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混</a:t>
            </a:r>
            <a:r>
              <a:rPr lang="en-US" altLang="zh-CN" sz="2712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合</a:t>
            </a:r>
          </a:p>
          <a:p>
            <a:pPr>
              <a:lnSpc>
                <a:spcPts val="3200"/>
              </a:lnSpc>
              <a:tabLst>
							</a:tabLst>
            </a:pPr>
            <a:r>
              <a:rPr lang="en-US" altLang="zh-CN" sz="2712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型同</a:t>
            </a:r>
            <a:r>
              <a:rPr lang="en-US" altLang="zh-CN" sz="2712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源</a:t>
            </a:r>
            <a:r>
              <a:rPr lang="en-US" altLang="zh-CN" sz="2712" dirty="0" smtClean="0">
                <a:solidFill>
                  <a:srgbClr val="ffffff"/>
                </a:solidFill>
                <a:latin typeface="Arial Narrow" pitchFamily="18" charset="0"/>
                <a:cs typeface="Arial Narrow" pitchFamily="18" charset="0"/>
              </a:rPr>
              <a:t>mullerian</a:t>
            </a:r>
            <a:r>
              <a:rPr lang="en-US" altLang="zh-CN" sz="2712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肉瘤、</a:t>
            </a:r>
            <a:r>
              <a:rPr lang="en-US" altLang="zh-CN" sz="2712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混</a:t>
            </a:r>
            <a:r>
              <a:rPr lang="en-US" altLang="zh-CN" sz="2712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合</a:t>
            </a:r>
            <a:r>
              <a:rPr lang="en-US" altLang="zh-CN" sz="2712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型</a:t>
            </a:r>
            <a:r>
              <a:rPr lang="en-US" altLang="zh-CN" sz="2712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异</a:t>
            </a:r>
            <a:r>
              <a:rPr lang="en-US" altLang="zh-CN" sz="2712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源</a:t>
            </a:r>
            <a:r>
              <a:rPr lang="en-US" altLang="zh-CN" sz="2712" dirty="0" smtClean="0">
                <a:solidFill>
                  <a:srgbClr val="ffffff"/>
                </a:solidFill>
                <a:latin typeface="Arial Narrow" pitchFamily="18" charset="0"/>
                <a:cs typeface="Arial Narrow" pitchFamily="18" charset="0"/>
              </a:rPr>
              <a:t>mullerian</a:t>
            </a:r>
            <a:r>
              <a:rPr lang="en-US" altLang="zh-CN" sz="2712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肉瘤</a:t>
            </a:r>
          </a:p>
          <a:p>
            <a:pPr>
              <a:lnSpc>
                <a:spcPts val="3400"/>
              </a:lnSpc>
              <a:tabLst>
							</a:tabLst>
            </a:pPr>
            <a:r>
              <a:rPr lang="en-US" altLang="zh-CN" sz="2400" dirty="0" smtClean="0">
                <a:solidFill>
                  <a:srgbClr val="66ff33"/>
                </a:solidFill>
                <a:latin typeface="Arial Narrow" pitchFamily="18" charset="0"/>
                <a:cs typeface="Arial Narrow" pitchFamily="18" charset="0"/>
              </a:rPr>
              <a:t>Pathological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66ff33"/>
                </a:solidFill>
                <a:latin typeface="Arial Narrow" pitchFamily="18" charset="0"/>
                <a:cs typeface="Arial Narrow" pitchFamily="18" charset="0"/>
              </a:rPr>
              <a:t>classification: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66ff33"/>
                </a:solidFill>
                <a:latin typeface="Arial Narrow" pitchFamily="18" charset="0"/>
                <a:cs typeface="Arial Narrow" pitchFamily="18" charset="0"/>
              </a:rPr>
              <a:t>uterine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66ff33"/>
                </a:solidFill>
                <a:latin typeface="Arial Narrow" pitchFamily="18" charset="0"/>
                <a:cs typeface="Arial Narrow" pitchFamily="18" charset="0"/>
              </a:rPr>
              <a:t>leiomyosarcoma,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66ff33"/>
                </a:solidFill>
                <a:latin typeface="Arial Narrow" pitchFamily="18" charset="0"/>
                <a:cs typeface="Arial Narrow" pitchFamily="18" charset="0"/>
              </a:rPr>
              <a:t>endometrial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66ff33"/>
                </a:solidFill>
                <a:latin typeface="Arial Narrow" pitchFamily="18" charset="0"/>
                <a:cs typeface="Arial Narrow" pitchFamily="18" charset="0"/>
              </a:rPr>
              <a:t>stromal</a:t>
            </a:r>
          </a:p>
          <a:p>
            <a:pPr>
              <a:lnSpc>
                <a:spcPts val="2800"/>
              </a:lnSpc>
              <a:tabLst>
							</a:tabLst>
            </a:pPr>
            <a:r>
              <a:rPr lang="en-US" altLang="zh-CN" sz="2400" dirty="0" smtClean="0">
                <a:solidFill>
                  <a:srgbClr val="66ff33"/>
                </a:solidFill>
                <a:latin typeface="Arial Narrow" pitchFamily="18" charset="0"/>
                <a:cs typeface="Arial Narrow" pitchFamily="18" charset="0"/>
              </a:rPr>
              <a:t>sarcoma,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66ff33"/>
                </a:solidFill>
                <a:latin typeface="Arial Narrow" pitchFamily="18" charset="0"/>
                <a:cs typeface="Arial Narrow" pitchFamily="18" charset="0"/>
              </a:rPr>
              <a:t>homologous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66ff33"/>
                </a:solidFill>
                <a:latin typeface="Arial Narrow" pitchFamily="18" charset="0"/>
                <a:cs typeface="Arial Narrow" pitchFamily="18" charset="0"/>
              </a:rPr>
              <a:t>mixed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66ff33"/>
                </a:solidFill>
                <a:latin typeface="Arial Narrow" pitchFamily="18" charset="0"/>
                <a:cs typeface="Arial Narrow" pitchFamily="18" charset="0"/>
              </a:rPr>
              <a:t>mullerian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66ff33"/>
                </a:solidFill>
                <a:latin typeface="Arial Narrow" pitchFamily="18" charset="0"/>
                <a:cs typeface="Arial Narrow" pitchFamily="18" charset="0"/>
              </a:rPr>
              <a:t>sarcoma,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66ff33"/>
                </a:solidFill>
                <a:latin typeface="Arial Narrow" pitchFamily="18" charset="0"/>
                <a:cs typeface="Arial Narrow" pitchFamily="18" charset="0"/>
              </a:rPr>
              <a:t>mixed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66ff33"/>
                </a:solidFill>
                <a:latin typeface="Arial Narrow" pitchFamily="18" charset="0"/>
                <a:cs typeface="Arial Narrow" pitchFamily="18" charset="0"/>
              </a:rPr>
              <a:t>mullerian</a:t>
            </a:r>
          </a:p>
          <a:p>
            <a:pPr>
              <a:lnSpc>
                <a:spcPts val="3100"/>
              </a:lnSpc>
              <a:tabLst>
							</a:tabLst>
            </a:pPr>
            <a:r>
              <a:rPr lang="en-US" altLang="zh-CN" sz="2400" dirty="0" smtClean="0">
                <a:solidFill>
                  <a:srgbClr val="66ff33"/>
                </a:solidFill>
                <a:latin typeface="Arial Narrow" pitchFamily="18" charset="0"/>
                <a:cs typeface="Arial Narrow" pitchFamily="18" charset="0"/>
              </a:rPr>
              <a:t>heterologous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66ff33"/>
                </a:solidFill>
                <a:latin typeface="Arial Narrow" pitchFamily="18" charset="0"/>
                <a:cs typeface="Arial Narrow" pitchFamily="18" charset="0"/>
              </a:rPr>
              <a:t>sarcoma</a:t>
            </a:r>
          </a:p>
        </p:txBody>
      </p:sp>
      <p:sp>
        <p:nvSpPr>
          <p:cNvPr id="2" name="TextBox 1"/>
          <p:cNvSpPr txBox="1"/>
          <p:nvPr/>
        </p:nvSpPr>
        <p:spPr>
          <a:xfrm rot="0">
            <a:off x="2451100" y="495300"/>
            <a:ext cx="6159500" cy="10414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4300"/>
              </a:lnSpc>
              <a:tabLst>
                <a:tab pos="558800" algn="l"/>
              </a:tabLst>
            </a:pPr>
            <a:r>
              <a:rPr lang="en-US" altLang="zh-CN" dirty="0" smtClean="0"/>
              <a:t>	</a:t>
            </a:r>
            <a:r>
              <a:rPr lang="en-US" altLang="zh-CN" sz="4391" b="1" dirty="0" smtClean="0">
                <a:solidFill>
                  <a:srgbClr val="ff9900"/>
                </a:solidFill>
                <a:latin typeface="Times New Roman" pitchFamily="18" charset="0"/>
                <a:cs typeface="Times New Roman" pitchFamily="18" charset="0"/>
              </a:rPr>
              <a:t>子宫肉瘤的临床特征</a:t>
            </a:r>
          </a:p>
          <a:p>
            <a:pPr>
              <a:lnSpc>
                <a:spcPts val="3800"/>
              </a:lnSpc>
              <a:tabLst>
                <a:tab pos="558800" algn="l"/>
              </a:tabLst>
            </a:pPr>
            <a:r>
              <a:rPr lang="en-US" altLang="zh-CN" sz="3192" b="1" dirty="0" smtClean="0">
                <a:solidFill>
                  <a:srgbClr val="66ff33"/>
                </a:solidFill>
                <a:latin typeface="Arial Narrow" pitchFamily="18" charset="0"/>
                <a:cs typeface="Arial Narrow" pitchFamily="18" charset="0"/>
              </a:rPr>
              <a:t>Clinical</a:t>
            </a:r>
            <a:r>
              <a:rPr lang="en-US" altLang="zh-CN" sz="319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192" b="1" dirty="0" smtClean="0">
                <a:solidFill>
                  <a:srgbClr val="66ff33"/>
                </a:solidFill>
                <a:latin typeface="Arial Narrow" pitchFamily="18" charset="0"/>
                <a:cs typeface="Arial Narrow" pitchFamily="18" charset="0"/>
              </a:rPr>
              <a:t>Characters</a:t>
            </a:r>
            <a:r>
              <a:rPr lang="en-US" altLang="zh-CN" sz="319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192" b="1" dirty="0" smtClean="0">
                <a:solidFill>
                  <a:srgbClr val="66ff33"/>
                </a:solidFill>
                <a:latin typeface="Arial Narrow" pitchFamily="18" charset="0"/>
                <a:cs typeface="Arial Narrow" pitchFamily="18" charset="0"/>
              </a:rPr>
              <a:t>of</a:t>
            </a:r>
            <a:r>
              <a:rPr lang="en-US" altLang="zh-CN" sz="319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192" b="1" dirty="0" smtClean="0">
                <a:solidFill>
                  <a:srgbClr val="66ff33"/>
                </a:solidFill>
                <a:latin typeface="Arial Narrow" pitchFamily="18" charset="0"/>
                <a:cs typeface="Arial Narrow" pitchFamily="18" charset="0"/>
              </a:rPr>
              <a:t>Uterine</a:t>
            </a:r>
            <a:r>
              <a:rPr lang="en-US" altLang="zh-CN" sz="319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192" b="1" dirty="0" smtClean="0">
                <a:solidFill>
                  <a:srgbClr val="66ff33"/>
                </a:solidFill>
                <a:latin typeface="Arial Narrow" pitchFamily="18" charset="0"/>
                <a:cs typeface="Arial Narrow" pitchFamily="18" charset="0"/>
              </a:rPr>
              <a:t>Sarcoma</a:t>
            </a:r>
          </a:p>
        </p:txBody>
      </p:sp>
    </p:spTree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/>
          <p:nvPr/>
        </p:nvSpPr>
        <p:spPr>
          <a:xfrm>
            <a:off x="774191" y="347979"/>
            <a:ext cx="9144000" cy="6858000"/>
          </a:xfrm>
          <a:custGeom>
            <a:avLst/>
            <a:gdLst>
              <a:gd name="connsiteX0" fmla="*/ 0 w 9144000"/>
              <a:gd name="connsiteY0" fmla="*/ 6858000 h 6858000"/>
              <a:gd name="connsiteX1" fmla="*/ 9144000 w 9144000"/>
              <a:gd name="connsiteY1" fmla="*/ 6858000 h 6858000"/>
              <a:gd name="connsiteX2" fmla="*/ 9144000 w 9144000"/>
              <a:gd name="connsiteY2" fmla="*/ 0 h 6858000"/>
              <a:gd name="connsiteX3" fmla="*/ 0 w 9144000"/>
              <a:gd name="connsiteY3" fmla="*/ 0 h 6858000"/>
              <a:gd name="connsiteX4" fmla="*/ 0 w 9144000"/>
              <a:gd name="connsiteY4" fmla="*/ 6858000 h 68580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9144000" h="6858000">
                <a:moveTo>
                  <a:pt x="0" y="6858000"/>
                </a:moveTo>
                <a:lnTo>
                  <a:pt x="9144000" y="6858000"/>
                </a:lnTo>
                <a:lnTo>
                  <a:pt x="9144000" y="0"/>
                </a:lnTo>
                <a:lnTo>
                  <a:pt x="0" y="0"/>
                </a:lnTo>
                <a:lnTo>
                  <a:pt x="0" y="6858000"/>
                </a:lnTo>
              </a:path>
            </a:pathLst>
          </a:custGeom>
          <a:solidFill>
            <a:srgbClr val="000000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027" name="Picture 3" descr="">
					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62000" y="1193800"/>
            <a:ext cx="2921000" cy="6019800"/>
          </a:xfrm>
          <a:prstGeom prst="rect">
            <a:avLst/>
          </a:prstGeom>
          <a:noFill/>
        </p:spPr>
      </p:pic>
      <p:sp>
        <p:nvSpPr>
          <p:cNvPr id="2" name="TextBox 1"/>
          <p:cNvSpPr txBox="1"/>
          <p:nvPr/>
        </p:nvSpPr>
        <p:spPr>
          <a:xfrm rot="0">
            <a:off x="1168400" y="6756400"/>
            <a:ext cx="698500" cy="1524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1200"/>
              </a:lnSpc>
              <a:tabLst>
							</a:tabLst>
            </a:pPr>
            <a:r>
              <a:rPr lang="en-US" altLang="zh-CN" sz="1392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2009-8-7</a:t>
            </a:r>
          </a:p>
        </p:txBody>
      </p:sp>
      <p:sp>
        <p:nvSpPr>
          <p:cNvPr id="2" name="TextBox 1"/>
          <p:cNvSpPr txBox="1"/>
          <p:nvPr/>
        </p:nvSpPr>
        <p:spPr>
          <a:xfrm rot="0">
            <a:off x="4648200" y="6667500"/>
            <a:ext cx="2298700" cy="3683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1200"/>
              </a:lnSpc>
              <a:tabLst>
                <a:tab pos="825500" algn="l"/>
              </a:tabLst>
            </a:pPr>
            <a:r>
              <a:rPr lang="en-US" altLang="zh-CN" sz="1392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Liaoning</a:t>
            </a:r>
            <a:r>
              <a:rPr lang="en-US" altLang="zh-CN" sz="139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392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Cancer</a:t>
            </a:r>
            <a:r>
              <a:rPr lang="en-US" altLang="zh-CN" sz="139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392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Institute</a:t>
            </a:r>
            <a:r>
              <a:rPr lang="en-US" altLang="zh-CN" sz="139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392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and</a:t>
            </a:r>
          </a:p>
          <a:p>
            <a:pPr>
              <a:lnSpc>
                <a:spcPts val="1600"/>
              </a:lnSpc>
              <a:tabLst>
                <a:tab pos="825500" algn="l"/>
              </a:tabLst>
            </a:pPr>
            <a:r>
              <a:rPr lang="en-US" altLang="zh-CN" dirty="0" smtClean="0"/>
              <a:t>	</a:t>
            </a:r>
            <a:r>
              <a:rPr lang="en-US" altLang="zh-CN" sz="1392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Hospital</a:t>
            </a:r>
          </a:p>
        </p:txBody>
      </p:sp>
      <p:sp>
        <p:nvSpPr>
          <p:cNvPr id="2" name="TextBox 1"/>
          <p:cNvSpPr txBox="1"/>
          <p:nvPr/>
        </p:nvSpPr>
        <p:spPr>
          <a:xfrm rot="0">
            <a:off x="9398000" y="6756400"/>
            <a:ext cx="190500" cy="1524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1200"/>
              </a:lnSpc>
              <a:tabLst>
							</a:tabLst>
            </a:pPr>
            <a:r>
              <a:rPr lang="en-US" altLang="zh-CN" sz="1392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65</a:t>
            </a:r>
          </a:p>
        </p:txBody>
      </p:sp>
      <p:sp>
        <p:nvSpPr>
          <p:cNvPr id="2" name="TextBox 1"/>
          <p:cNvSpPr txBox="1"/>
          <p:nvPr/>
        </p:nvSpPr>
        <p:spPr>
          <a:xfrm rot="0">
            <a:off x="1981200" y="1104900"/>
            <a:ext cx="2489200" cy="8382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3100"/>
              </a:lnSpc>
              <a:tabLst>
							</a:tabLst>
            </a:pPr>
            <a:r>
              <a:rPr lang="en-US" altLang="zh-CN" sz="3192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临床</a:t>
            </a:r>
            <a:r>
              <a:rPr lang="en-US" altLang="zh-CN" sz="3192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表</a:t>
            </a:r>
            <a:r>
              <a:rPr lang="en-US" altLang="zh-CN" sz="3192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现</a:t>
            </a:r>
          </a:p>
          <a:p>
            <a:pPr>
              <a:lnSpc>
                <a:spcPts val="3400"/>
              </a:lnSpc>
              <a:tabLst>
							</a:tabLst>
            </a:pPr>
            <a:r>
              <a:rPr lang="en-US" altLang="zh-CN" sz="2400" dirty="0" smtClean="0">
                <a:solidFill>
                  <a:srgbClr val="66ff33"/>
                </a:solidFill>
                <a:latin typeface="Arial Narrow" pitchFamily="18" charset="0"/>
                <a:cs typeface="Arial Narrow" pitchFamily="18" charset="0"/>
              </a:rPr>
              <a:t>Clinical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66ff33"/>
                </a:solidFill>
                <a:latin typeface="Arial Narrow" pitchFamily="18" charset="0"/>
                <a:cs typeface="Arial Narrow" pitchFamily="18" charset="0"/>
              </a:rPr>
              <a:t>manifestations</a:t>
            </a:r>
          </a:p>
        </p:txBody>
      </p:sp>
      <p:sp>
        <p:nvSpPr>
          <p:cNvPr id="2" name="TextBox 1"/>
          <p:cNvSpPr txBox="1"/>
          <p:nvPr/>
        </p:nvSpPr>
        <p:spPr>
          <a:xfrm rot="0">
            <a:off x="1981200" y="2311400"/>
            <a:ext cx="152400" cy="34290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1800"/>
              </a:lnSpc>
              <a:tabLst>
							</a:tabLst>
            </a:pPr>
            <a:r>
              <a:rPr lang="en-US" altLang="zh-CN" sz="1704" dirty="0" smtClean="0">
                <a:solidFill>
                  <a:srgbClr val="800000"/>
                </a:solidFill>
                <a:latin typeface="Wingdings" pitchFamily="18" charset="0"/>
                <a:cs typeface="Wingdings" pitchFamily="18" charset="0"/>
              </a:rPr>
              <a:t>n</a:t>
            </a:r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2400"/>
              </a:lnSpc>
              <a:tabLst>
							</a:tabLst>
            </a:pPr>
            <a:r>
              <a:rPr lang="en-US" altLang="zh-CN" sz="1704" dirty="0" smtClean="0">
                <a:solidFill>
                  <a:srgbClr val="800000"/>
                </a:solidFill>
                <a:latin typeface="Wingdings" pitchFamily="18" charset="0"/>
                <a:cs typeface="Wingdings" pitchFamily="18" charset="0"/>
              </a:rPr>
              <a:t>n</a:t>
            </a:r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2300"/>
              </a:lnSpc>
              <a:tabLst>
							</a:tabLst>
            </a:pPr>
            <a:r>
              <a:rPr lang="en-US" altLang="zh-CN" sz="1704" dirty="0" smtClean="0">
                <a:solidFill>
                  <a:srgbClr val="800000"/>
                </a:solidFill>
                <a:latin typeface="Wingdings" pitchFamily="18" charset="0"/>
                <a:cs typeface="Wingdings" pitchFamily="18" charset="0"/>
              </a:rPr>
              <a:t>n</a:t>
            </a:r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2300"/>
              </a:lnSpc>
              <a:tabLst>
							</a:tabLst>
            </a:pPr>
            <a:r>
              <a:rPr lang="en-US" altLang="zh-CN" sz="1704" dirty="0" smtClean="0">
                <a:solidFill>
                  <a:srgbClr val="800000"/>
                </a:solidFill>
                <a:latin typeface="Wingdings" pitchFamily="18" charset="0"/>
                <a:cs typeface="Wingdings" pitchFamily="18" charset="0"/>
              </a:rPr>
              <a:t>n</a:t>
            </a:r>
          </a:p>
        </p:txBody>
      </p:sp>
      <p:sp>
        <p:nvSpPr>
          <p:cNvPr id="2" name="TextBox 1"/>
          <p:cNvSpPr txBox="1"/>
          <p:nvPr/>
        </p:nvSpPr>
        <p:spPr>
          <a:xfrm rot="0">
            <a:off x="2324100" y="2222500"/>
            <a:ext cx="6807200" cy="40132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2800"/>
              </a:lnSpc>
              <a:tabLst>
							</a:tabLst>
            </a:pPr>
            <a:r>
              <a:rPr lang="en-US" altLang="zh-CN" sz="2807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最</a:t>
            </a:r>
            <a:r>
              <a:rPr lang="en-US" altLang="zh-CN" sz="2807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常</a:t>
            </a:r>
            <a:r>
              <a:rPr lang="en-US" altLang="zh-CN" sz="2807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见</a:t>
            </a:r>
            <a:r>
              <a:rPr lang="en-US" altLang="zh-CN" sz="2807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症状</a:t>
            </a:r>
            <a:r>
              <a:rPr lang="en-US" altLang="zh-CN" sz="2807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不</a:t>
            </a:r>
            <a:r>
              <a:rPr lang="en-US" altLang="zh-CN" sz="2807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规则</a:t>
            </a:r>
            <a:r>
              <a:rPr lang="en-US" altLang="zh-CN" sz="2807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阴</a:t>
            </a:r>
            <a:r>
              <a:rPr lang="en-US" altLang="zh-CN" sz="2807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道</a:t>
            </a:r>
            <a:r>
              <a:rPr lang="en-US" altLang="zh-CN" sz="2807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出血</a:t>
            </a:r>
          </a:p>
          <a:p>
            <a:pPr>
              <a:lnSpc>
                <a:spcPts val="3400"/>
              </a:lnSpc>
              <a:tabLst>
							</a:tabLst>
            </a:pPr>
            <a:r>
              <a:rPr lang="en-US" altLang="zh-CN" sz="2400" dirty="0" smtClean="0">
                <a:solidFill>
                  <a:srgbClr val="66ff33"/>
                </a:solidFill>
                <a:latin typeface="Arial Narrow" pitchFamily="18" charset="0"/>
                <a:cs typeface="Arial Narrow" pitchFamily="18" charset="0"/>
              </a:rPr>
              <a:t>Common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66ff33"/>
                </a:solidFill>
                <a:latin typeface="Arial Narrow" pitchFamily="18" charset="0"/>
                <a:cs typeface="Arial Narrow" pitchFamily="18" charset="0"/>
              </a:rPr>
              <a:t>symptoms--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66ff33"/>
                </a:solidFill>
                <a:latin typeface="Arial Narrow" pitchFamily="18" charset="0"/>
                <a:cs typeface="Arial Narrow" pitchFamily="18" charset="0"/>
              </a:rPr>
              <a:t>irregular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66ff33"/>
                </a:solidFill>
                <a:latin typeface="Arial Narrow" pitchFamily="18" charset="0"/>
                <a:cs typeface="Arial Narrow" pitchFamily="18" charset="0"/>
              </a:rPr>
              <a:t>vaginal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66ff33"/>
                </a:solidFill>
                <a:latin typeface="Arial Narrow" pitchFamily="18" charset="0"/>
                <a:cs typeface="Arial Narrow" pitchFamily="18" charset="0"/>
              </a:rPr>
              <a:t>bleeding</a:t>
            </a:r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2900"/>
              </a:lnSpc>
              <a:tabLst>
							</a:tabLst>
            </a:pPr>
            <a:r>
              <a:rPr lang="en-US" altLang="zh-CN" sz="2807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肿瘤生长</a:t>
            </a:r>
            <a:r>
              <a:rPr lang="en-US" altLang="zh-CN" sz="2807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过快</a:t>
            </a:r>
            <a:r>
              <a:rPr lang="en-US" altLang="zh-CN" sz="2807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、</a:t>
            </a:r>
            <a:r>
              <a:rPr lang="en-US" altLang="zh-CN" sz="2807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过</a:t>
            </a:r>
            <a:r>
              <a:rPr lang="en-US" altLang="zh-CN" sz="2807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度</a:t>
            </a:r>
            <a:r>
              <a:rPr lang="en-US" altLang="zh-CN" sz="2807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膨胀</a:t>
            </a:r>
            <a:r>
              <a:rPr lang="en-US" altLang="zh-CN" sz="2807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或</a:t>
            </a:r>
            <a:r>
              <a:rPr lang="en-US" altLang="zh-CN" sz="2807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瘤内</a:t>
            </a:r>
            <a:r>
              <a:rPr lang="en-US" altLang="zh-CN" sz="2807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出血</a:t>
            </a:r>
            <a:r>
              <a:rPr lang="en-US" altLang="zh-CN" sz="2807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坏</a:t>
            </a:r>
            <a:r>
              <a:rPr lang="en-US" altLang="zh-CN" sz="2807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死</a:t>
            </a:r>
          </a:p>
          <a:p>
            <a:pPr>
              <a:lnSpc>
                <a:spcPts val="3400"/>
              </a:lnSpc>
              <a:tabLst>
							</a:tabLst>
            </a:pPr>
            <a:r>
              <a:rPr lang="en-US" altLang="zh-CN" sz="2400" dirty="0" smtClean="0">
                <a:solidFill>
                  <a:srgbClr val="66ff33"/>
                </a:solidFill>
                <a:latin typeface="Arial Narrow" pitchFamily="18" charset="0"/>
                <a:cs typeface="Arial Narrow" pitchFamily="18" charset="0"/>
              </a:rPr>
              <a:t>Excessive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66ff33"/>
                </a:solidFill>
                <a:latin typeface="Arial Narrow" pitchFamily="18" charset="0"/>
                <a:cs typeface="Arial Narrow" pitchFamily="18" charset="0"/>
              </a:rPr>
              <a:t>tumor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66ff33"/>
                </a:solidFill>
                <a:latin typeface="Arial Narrow" pitchFamily="18" charset="0"/>
                <a:cs typeface="Arial Narrow" pitchFamily="18" charset="0"/>
              </a:rPr>
              <a:t>growth,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66ff33"/>
                </a:solidFill>
                <a:latin typeface="Arial Narrow" pitchFamily="18" charset="0"/>
                <a:cs typeface="Arial Narrow" pitchFamily="18" charset="0"/>
              </a:rPr>
              <a:t>excessive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66ff33"/>
                </a:solidFill>
                <a:latin typeface="Arial Narrow" pitchFamily="18" charset="0"/>
                <a:cs typeface="Arial Narrow" pitchFamily="18" charset="0"/>
              </a:rPr>
              <a:t>swelling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66ff33"/>
                </a:solidFill>
                <a:latin typeface="Arial Narrow" pitchFamily="18" charset="0"/>
                <a:cs typeface="Arial Narrow" pitchFamily="18" charset="0"/>
              </a:rPr>
              <a:t>or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66ff33"/>
                </a:solidFill>
                <a:latin typeface="Arial Narrow" pitchFamily="18" charset="0"/>
                <a:cs typeface="Arial Narrow" pitchFamily="18" charset="0"/>
              </a:rPr>
              <a:t>bleeding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66ff33"/>
                </a:solidFill>
                <a:latin typeface="Arial Narrow" pitchFamily="18" charset="0"/>
                <a:cs typeface="Arial Narrow" pitchFamily="18" charset="0"/>
              </a:rPr>
              <a:t>and</a:t>
            </a:r>
          </a:p>
          <a:p>
            <a:pPr>
              <a:lnSpc>
                <a:spcPts val="2800"/>
              </a:lnSpc>
              <a:tabLst>
							</a:tabLst>
            </a:pPr>
            <a:r>
              <a:rPr lang="en-US" altLang="zh-CN" sz="2400" dirty="0" smtClean="0">
                <a:solidFill>
                  <a:srgbClr val="66ff33"/>
                </a:solidFill>
                <a:latin typeface="Arial Narrow" pitchFamily="18" charset="0"/>
                <a:cs typeface="Arial Narrow" pitchFamily="18" charset="0"/>
              </a:rPr>
              <a:t>necrosis</a:t>
            </a:r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2900"/>
              </a:lnSpc>
              <a:tabLst>
							</a:tabLst>
            </a:pPr>
            <a:r>
              <a:rPr lang="en-US" altLang="zh-CN" sz="2807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腹</a:t>
            </a:r>
            <a:r>
              <a:rPr lang="en-US" altLang="zh-CN" sz="2807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痛</a:t>
            </a:r>
            <a:r>
              <a:rPr lang="en-US" altLang="zh-CN" sz="2807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及</a:t>
            </a:r>
            <a:r>
              <a:rPr lang="en-US" altLang="zh-CN" sz="2807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肿瘤的</a:t>
            </a:r>
            <a:r>
              <a:rPr lang="en-US" altLang="zh-CN" sz="2807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压迫</a:t>
            </a:r>
            <a:r>
              <a:rPr lang="en-US" altLang="zh-CN" sz="2807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症状</a:t>
            </a:r>
          </a:p>
          <a:p>
            <a:pPr>
              <a:lnSpc>
                <a:spcPts val="3500"/>
              </a:lnSpc>
              <a:tabLst>
							</a:tabLst>
            </a:pPr>
            <a:r>
              <a:rPr lang="en-US" altLang="zh-CN" sz="2400" dirty="0" smtClean="0">
                <a:solidFill>
                  <a:srgbClr val="66ff33"/>
                </a:solidFill>
                <a:latin typeface="Arial Narrow" pitchFamily="18" charset="0"/>
                <a:cs typeface="Arial Narrow" pitchFamily="18" charset="0"/>
              </a:rPr>
              <a:t>Symptoms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66ff33"/>
                </a:solidFill>
                <a:latin typeface="Arial Narrow" pitchFamily="18" charset="0"/>
                <a:cs typeface="Arial Narrow" pitchFamily="18" charset="0"/>
              </a:rPr>
              <a:t>of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66ff33"/>
                </a:solidFill>
                <a:latin typeface="Arial Narrow" pitchFamily="18" charset="0"/>
                <a:cs typeface="Arial Narrow" pitchFamily="18" charset="0"/>
              </a:rPr>
              <a:t>oppression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66ff33"/>
                </a:solidFill>
                <a:latin typeface="Arial Narrow" pitchFamily="18" charset="0"/>
                <a:cs typeface="Arial Narrow" pitchFamily="18" charset="0"/>
              </a:rPr>
              <a:t>and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66ff33"/>
                </a:solidFill>
                <a:latin typeface="Arial Narrow" pitchFamily="18" charset="0"/>
                <a:cs typeface="Arial Narrow" pitchFamily="18" charset="0"/>
              </a:rPr>
              <a:t>pain</a:t>
            </a:r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2800"/>
              </a:lnSpc>
              <a:tabLst>
							</a:tabLst>
            </a:pPr>
            <a:r>
              <a:rPr lang="en-US" altLang="zh-CN" sz="2807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触</a:t>
            </a:r>
            <a:r>
              <a:rPr lang="en-US" altLang="zh-CN" sz="2807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及</a:t>
            </a:r>
            <a:r>
              <a:rPr lang="en-US" altLang="zh-CN" sz="2807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腹部</a:t>
            </a:r>
            <a:r>
              <a:rPr lang="en-US" altLang="zh-CN" sz="2807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包</a:t>
            </a:r>
            <a:r>
              <a:rPr lang="en-US" altLang="zh-CN" sz="2807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块</a:t>
            </a:r>
          </a:p>
          <a:p>
            <a:pPr>
              <a:lnSpc>
                <a:spcPts val="3600"/>
              </a:lnSpc>
              <a:tabLst>
							</a:tabLst>
            </a:pPr>
            <a:r>
              <a:rPr lang="en-US" altLang="zh-CN" sz="2400" dirty="0" smtClean="0">
                <a:solidFill>
                  <a:srgbClr val="66ff33"/>
                </a:solidFill>
                <a:latin typeface="Arial Narrow" pitchFamily="18" charset="0"/>
                <a:cs typeface="Arial Narrow" pitchFamily="18" charset="0"/>
              </a:rPr>
              <a:t>Palpable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66ff33"/>
                </a:solidFill>
                <a:latin typeface="Arial Narrow" pitchFamily="18" charset="0"/>
                <a:cs typeface="Arial Narrow" pitchFamily="18" charset="0"/>
              </a:rPr>
              <a:t>abdominal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66ff33"/>
                </a:solidFill>
                <a:latin typeface="Arial Narrow" pitchFamily="18" charset="0"/>
                <a:cs typeface="Arial Narrow" pitchFamily="18" charset="0"/>
              </a:rPr>
              <a:t>mass</a:t>
            </a:r>
          </a:p>
        </p:txBody>
      </p:sp>
    </p:spTree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/>
          <p:nvPr/>
        </p:nvSpPr>
        <p:spPr>
          <a:xfrm>
            <a:off x="774191" y="347979"/>
            <a:ext cx="9144000" cy="6858000"/>
          </a:xfrm>
          <a:custGeom>
            <a:avLst/>
            <a:gdLst>
              <a:gd name="connsiteX0" fmla="*/ 0 w 9144000"/>
              <a:gd name="connsiteY0" fmla="*/ 6858000 h 6858000"/>
              <a:gd name="connsiteX1" fmla="*/ 9144000 w 9144000"/>
              <a:gd name="connsiteY1" fmla="*/ 6858000 h 6858000"/>
              <a:gd name="connsiteX2" fmla="*/ 9144000 w 9144000"/>
              <a:gd name="connsiteY2" fmla="*/ 0 h 6858000"/>
              <a:gd name="connsiteX3" fmla="*/ 0 w 9144000"/>
              <a:gd name="connsiteY3" fmla="*/ 0 h 6858000"/>
              <a:gd name="connsiteX4" fmla="*/ 0 w 9144000"/>
              <a:gd name="connsiteY4" fmla="*/ 6858000 h 68580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9144000" h="6858000">
                <a:moveTo>
                  <a:pt x="0" y="6858000"/>
                </a:moveTo>
                <a:lnTo>
                  <a:pt x="9144000" y="6858000"/>
                </a:lnTo>
                <a:lnTo>
                  <a:pt x="9144000" y="0"/>
                </a:lnTo>
                <a:lnTo>
                  <a:pt x="0" y="0"/>
                </a:lnTo>
                <a:lnTo>
                  <a:pt x="0" y="6858000"/>
                </a:lnTo>
              </a:path>
            </a:pathLst>
          </a:custGeom>
          <a:solidFill>
            <a:srgbClr val="000000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027" name="Picture 3" descr="">
					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62000" y="1193800"/>
            <a:ext cx="2921000" cy="6019800"/>
          </a:xfrm>
          <a:prstGeom prst="rect">
            <a:avLst/>
          </a:prstGeom>
          <a:noFill/>
        </p:spPr>
      </p:pic>
      <p:sp>
        <p:nvSpPr>
          <p:cNvPr id="2" name="TextBox 1"/>
          <p:cNvSpPr txBox="1"/>
          <p:nvPr/>
        </p:nvSpPr>
        <p:spPr>
          <a:xfrm rot="0">
            <a:off x="1168400" y="6756400"/>
            <a:ext cx="698500" cy="1524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1200"/>
              </a:lnSpc>
              <a:tabLst>
							</a:tabLst>
            </a:pPr>
            <a:r>
              <a:rPr lang="en-US" altLang="zh-CN" sz="1392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2009-8-7</a:t>
            </a:r>
          </a:p>
        </p:txBody>
      </p:sp>
      <p:sp>
        <p:nvSpPr>
          <p:cNvPr id="2" name="TextBox 1"/>
          <p:cNvSpPr txBox="1"/>
          <p:nvPr/>
        </p:nvSpPr>
        <p:spPr>
          <a:xfrm rot="0">
            <a:off x="4648200" y="6667500"/>
            <a:ext cx="2298700" cy="3683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1200"/>
              </a:lnSpc>
              <a:tabLst>
                <a:tab pos="825500" algn="l"/>
              </a:tabLst>
            </a:pPr>
            <a:r>
              <a:rPr lang="en-US" altLang="zh-CN" sz="1392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Liaoning</a:t>
            </a:r>
            <a:r>
              <a:rPr lang="en-US" altLang="zh-CN" sz="139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392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Cancer</a:t>
            </a:r>
            <a:r>
              <a:rPr lang="en-US" altLang="zh-CN" sz="139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392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Institute</a:t>
            </a:r>
            <a:r>
              <a:rPr lang="en-US" altLang="zh-CN" sz="139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392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and</a:t>
            </a:r>
          </a:p>
          <a:p>
            <a:pPr>
              <a:lnSpc>
                <a:spcPts val="1600"/>
              </a:lnSpc>
              <a:tabLst>
                <a:tab pos="825500" algn="l"/>
              </a:tabLst>
            </a:pPr>
            <a:r>
              <a:rPr lang="en-US" altLang="zh-CN" dirty="0" smtClean="0"/>
              <a:t>	</a:t>
            </a:r>
            <a:r>
              <a:rPr lang="en-US" altLang="zh-CN" sz="1392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Hospital</a:t>
            </a:r>
          </a:p>
        </p:txBody>
      </p:sp>
      <p:sp>
        <p:nvSpPr>
          <p:cNvPr id="2" name="TextBox 1"/>
          <p:cNvSpPr txBox="1"/>
          <p:nvPr/>
        </p:nvSpPr>
        <p:spPr>
          <a:xfrm rot="0">
            <a:off x="9398000" y="6756400"/>
            <a:ext cx="190500" cy="1524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1200"/>
              </a:lnSpc>
              <a:tabLst>
							</a:tabLst>
            </a:pPr>
            <a:r>
              <a:rPr lang="en-US" altLang="zh-CN" sz="1392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66</a:t>
            </a:r>
          </a:p>
        </p:txBody>
      </p:sp>
      <p:sp>
        <p:nvSpPr>
          <p:cNvPr id="2" name="TextBox 1"/>
          <p:cNvSpPr txBox="1"/>
          <p:nvPr/>
        </p:nvSpPr>
        <p:spPr>
          <a:xfrm rot="0">
            <a:off x="1549400" y="2247900"/>
            <a:ext cx="152400" cy="22098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1800"/>
              </a:lnSpc>
              <a:tabLst>
							</a:tabLst>
            </a:pPr>
            <a:r>
              <a:rPr lang="en-US" altLang="zh-CN" sz="1704" dirty="0" smtClean="0">
                <a:solidFill>
                  <a:srgbClr val="800000"/>
                </a:solidFill>
                <a:latin typeface="Wingdings" pitchFamily="18" charset="0"/>
                <a:cs typeface="Wingdings" pitchFamily="18" charset="0"/>
              </a:rPr>
              <a:t>n</a:t>
            </a:r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2500"/>
              </a:lnSpc>
              <a:tabLst>
							</a:tabLst>
            </a:pPr>
            <a:r>
              <a:rPr lang="en-US" altLang="zh-CN" sz="1704" dirty="0" smtClean="0">
                <a:solidFill>
                  <a:srgbClr val="800000"/>
                </a:solidFill>
                <a:latin typeface="Wingdings" pitchFamily="18" charset="0"/>
                <a:cs typeface="Wingdings" pitchFamily="18" charset="0"/>
              </a:rPr>
              <a:t>n</a:t>
            </a:r>
          </a:p>
        </p:txBody>
      </p:sp>
      <p:sp>
        <p:nvSpPr>
          <p:cNvPr id="2" name="TextBox 1"/>
          <p:cNvSpPr txBox="1"/>
          <p:nvPr/>
        </p:nvSpPr>
        <p:spPr>
          <a:xfrm rot="0">
            <a:off x="1866900" y="2171700"/>
            <a:ext cx="7200900" cy="32766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2800"/>
              </a:lnSpc>
              <a:tabLst>
                <a:tab pos="25400" algn="l"/>
              </a:tabLst>
            </a:pPr>
            <a:r>
              <a:rPr lang="en-US" altLang="zh-CN" dirty="0" smtClean="0"/>
              <a:t>	</a:t>
            </a:r>
            <a:r>
              <a:rPr lang="en-US" altLang="zh-CN" sz="2807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生长</a:t>
            </a:r>
            <a:r>
              <a:rPr lang="en-US" altLang="zh-CN" sz="2807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方</a:t>
            </a:r>
            <a:r>
              <a:rPr lang="en-US" altLang="zh-CN" sz="2807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式</a:t>
            </a:r>
            <a:r>
              <a:rPr lang="en-US" altLang="zh-CN" sz="2807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：多数</a:t>
            </a:r>
            <a:r>
              <a:rPr lang="en-US" altLang="zh-CN" sz="2807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为</a:t>
            </a:r>
            <a:r>
              <a:rPr lang="en-US" altLang="zh-CN" sz="2807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弥漫</a:t>
            </a:r>
            <a:r>
              <a:rPr lang="en-US" altLang="zh-CN" sz="2807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性生长，</a:t>
            </a:r>
            <a:r>
              <a:rPr lang="en-US" altLang="zh-CN" sz="2807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与</a:t>
            </a:r>
            <a:r>
              <a:rPr lang="en-US" altLang="zh-CN" sz="2807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肌层</a:t>
            </a:r>
            <a:r>
              <a:rPr lang="en-US" altLang="zh-CN" sz="2807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分</a:t>
            </a:r>
            <a:r>
              <a:rPr lang="en-US" altLang="zh-CN" sz="2807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界</a:t>
            </a:r>
            <a:r>
              <a:rPr lang="en-US" altLang="zh-CN" sz="2807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不</a:t>
            </a:r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2800"/>
              </a:lnSpc>
              <a:tabLst>
                <a:tab pos="25400" algn="l"/>
              </a:tabLst>
            </a:pPr>
            <a:r>
              <a:rPr lang="en-US" altLang="zh-CN" dirty="0" smtClean="0"/>
              <a:t>	</a:t>
            </a:r>
            <a:r>
              <a:rPr lang="en-US" altLang="zh-CN" sz="2807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清</a:t>
            </a:r>
            <a:r>
              <a:rPr lang="en-US" altLang="zh-CN" sz="2807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，</a:t>
            </a:r>
            <a:r>
              <a:rPr lang="en-US" altLang="zh-CN" sz="2807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无</a:t>
            </a:r>
            <a:r>
              <a:rPr lang="en-US" altLang="zh-CN" sz="2807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包膜</a:t>
            </a:r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2900"/>
              </a:lnSpc>
              <a:tabLst>
                <a:tab pos="25400" algn="l"/>
              </a:tabLst>
            </a:pPr>
            <a:r>
              <a:rPr lang="en-US" altLang="zh-CN" dirty="0" smtClean="0"/>
              <a:t>	</a:t>
            </a:r>
            <a:r>
              <a:rPr lang="en-US" altLang="zh-CN" sz="2400" dirty="0" smtClean="0">
                <a:solidFill>
                  <a:srgbClr val="66ff33"/>
                </a:solidFill>
                <a:latin typeface="Arial Narrow" pitchFamily="18" charset="0"/>
                <a:cs typeface="Arial Narrow" pitchFamily="18" charset="0"/>
              </a:rPr>
              <a:t>Growth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66ff33"/>
                </a:solidFill>
                <a:latin typeface="Arial Narrow" pitchFamily="18" charset="0"/>
                <a:cs typeface="Arial Narrow" pitchFamily="18" charset="0"/>
              </a:rPr>
              <a:t>: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66ff33"/>
                </a:solidFill>
                <a:latin typeface="Arial Narrow" pitchFamily="18" charset="0"/>
                <a:cs typeface="Arial Narrow" pitchFamily="18" charset="0"/>
              </a:rPr>
              <a:t>the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66ff33"/>
                </a:solidFill>
                <a:latin typeface="Arial Narrow" pitchFamily="18" charset="0"/>
                <a:cs typeface="Arial Narrow" pitchFamily="18" charset="0"/>
              </a:rPr>
              <a:t>majority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66ff33"/>
                </a:solidFill>
                <a:latin typeface="Arial Narrow" pitchFamily="18" charset="0"/>
                <a:cs typeface="Arial Narrow" pitchFamily="18" charset="0"/>
              </a:rPr>
              <a:t>of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66ff33"/>
                </a:solidFill>
                <a:latin typeface="Arial Narrow" pitchFamily="18" charset="0"/>
                <a:cs typeface="Arial Narrow" pitchFamily="18" charset="0"/>
              </a:rPr>
              <a:t>them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66ff33"/>
                </a:solidFill>
                <a:latin typeface="Arial Narrow" pitchFamily="18" charset="0"/>
                <a:cs typeface="Arial Narrow" pitchFamily="18" charset="0"/>
              </a:rPr>
              <a:t>having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66ff33"/>
                </a:solidFill>
                <a:latin typeface="Arial Narrow" pitchFamily="18" charset="0"/>
                <a:cs typeface="Arial Narrow" pitchFamily="18" charset="0"/>
              </a:rPr>
              <a:t>diffuse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66ff33"/>
                </a:solidFill>
                <a:latin typeface="Arial Narrow" pitchFamily="18" charset="0"/>
                <a:cs typeface="Arial Narrow" pitchFamily="18" charset="0"/>
              </a:rPr>
              <a:t>growth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66ff33"/>
                </a:solidFill>
                <a:latin typeface="Arial Narrow" pitchFamily="18" charset="0"/>
                <a:cs typeface="Arial Narrow" pitchFamily="18" charset="0"/>
              </a:rPr>
              <a:t>with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66ff33"/>
                </a:solidFill>
                <a:latin typeface="Arial Narrow" pitchFamily="18" charset="0"/>
                <a:cs typeface="Arial Narrow" pitchFamily="18" charset="0"/>
              </a:rPr>
              <a:t>unclear</a:t>
            </a:r>
          </a:p>
          <a:p>
            <a:pPr>
              <a:lnSpc>
                <a:spcPts val="3300"/>
              </a:lnSpc>
              <a:tabLst>
                <a:tab pos="25400" algn="l"/>
              </a:tabLst>
            </a:pPr>
            <a:r>
              <a:rPr lang="en-US" altLang="zh-CN" dirty="0" smtClean="0"/>
              <a:t>	</a:t>
            </a:r>
            <a:r>
              <a:rPr lang="en-US" altLang="zh-CN" sz="2400" dirty="0" smtClean="0">
                <a:solidFill>
                  <a:srgbClr val="66ff33"/>
                </a:solidFill>
                <a:latin typeface="Arial Narrow" pitchFamily="18" charset="0"/>
                <a:cs typeface="Arial Narrow" pitchFamily="18" charset="0"/>
              </a:rPr>
              <a:t>boundaries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66ff33"/>
                </a:solidFill>
                <a:latin typeface="Arial Narrow" pitchFamily="18" charset="0"/>
                <a:cs typeface="Arial Narrow" pitchFamily="18" charset="0"/>
              </a:rPr>
              <a:t>between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66ff33"/>
                </a:solidFill>
                <a:latin typeface="Arial Narrow" pitchFamily="18" charset="0"/>
                <a:cs typeface="Arial Narrow" pitchFamily="18" charset="0"/>
              </a:rPr>
              <a:t>muscular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66ff33"/>
                </a:solidFill>
                <a:latin typeface="Arial Narrow" pitchFamily="18" charset="0"/>
                <a:cs typeface="Arial Narrow" pitchFamily="18" charset="0"/>
              </a:rPr>
              <a:t>and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66ff33"/>
                </a:solidFill>
                <a:latin typeface="Arial Narrow" pitchFamily="18" charset="0"/>
                <a:cs typeface="Arial Narrow" pitchFamily="18" charset="0"/>
              </a:rPr>
              <a:t>tumor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2400" dirty="0" smtClean="0">
                <a:solidFill>
                  <a:srgbClr val="66ff33"/>
                </a:solidFill>
                <a:latin typeface="Arial Narrow" pitchFamily="18" charset="0"/>
                <a:cs typeface="Arial Narrow" pitchFamily="18" charset="0"/>
              </a:rPr>
              <a:t>and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66ff33"/>
                </a:solidFill>
                <a:latin typeface="Arial Narrow" pitchFamily="18" charset="0"/>
                <a:cs typeface="Arial Narrow" pitchFamily="18" charset="0"/>
              </a:rPr>
              <a:t>without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66ff33"/>
                </a:solidFill>
                <a:latin typeface="Arial Narrow" pitchFamily="18" charset="0"/>
                <a:cs typeface="Arial Narrow" pitchFamily="18" charset="0"/>
              </a:rPr>
              <a:t>envelope</a:t>
            </a:r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3500"/>
              </a:lnSpc>
              <a:tabLst>
                <a:tab pos="25400" algn="l"/>
              </a:tabLst>
            </a:pPr>
            <a:r>
              <a:rPr lang="en-US" altLang="zh-CN" dirty="0" smtClean="0"/>
              <a:t>	</a:t>
            </a:r>
            <a:r>
              <a:rPr lang="en-US" altLang="zh-CN" sz="2807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扩散</a:t>
            </a:r>
            <a:r>
              <a:rPr lang="en-US" altLang="zh-CN" sz="2807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方</a:t>
            </a:r>
            <a:r>
              <a:rPr lang="en-US" altLang="zh-CN" sz="2807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式</a:t>
            </a:r>
            <a:r>
              <a:rPr lang="en-US" altLang="zh-CN" sz="2807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：</a:t>
            </a:r>
            <a:r>
              <a:rPr lang="en-US" altLang="zh-CN" sz="2807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直接侵犯</a:t>
            </a:r>
            <a:r>
              <a:rPr lang="en-US" altLang="zh-CN" sz="2807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、</a:t>
            </a:r>
            <a:r>
              <a:rPr lang="en-US" altLang="zh-CN" sz="2807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淋巴转移</a:t>
            </a:r>
            <a:r>
              <a:rPr lang="en-US" altLang="zh-CN" sz="2807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、</a:t>
            </a:r>
            <a:r>
              <a:rPr lang="en-US" altLang="zh-CN" sz="2807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血</a:t>
            </a:r>
            <a:r>
              <a:rPr lang="en-US" altLang="zh-CN" sz="2807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行转移</a:t>
            </a:r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3000"/>
              </a:lnSpc>
              <a:tabLst>
                <a:tab pos="25400" algn="l"/>
              </a:tabLst>
            </a:pPr>
            <a:r>
              <a:rPr lang="en-US" altLang="zh-CN" sz="2400" dirty="0" smtClean="0">
                <a:solidFill>
                  <a:srgbClr val="66ff33"/>
                </a:solidFill>
                <a:latin typeface="Arial Narrow" pitchFamily="18" charset="0"/>
                <a:cs typeface="Arial Narrow" pitchFamily="18" charset="0"/>
              </a:rPr>
              <a:t>Spreading: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66ff33"/>
                </a:solidFill>
                <a:latin typeface="Arial Narrow" pitchFamily="18" charset="0"/>
                <a:cs typeface="Arial Narrow" pitchFamily="18" charset="0"/>
              </a:rPr>
              <a:t>direct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66ff33"/>
                </a:solidFill>
                <a:latin typeface="Arial Narrow" pitchFamily="18" charset="0"/>
                <a:cs typeface="Arial Narrow" pitchFamily="18" charset="0"/>
              </a:rPr>
              <a:t>invasion,lymphatic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2400" dirty="0" smtClean="0">
                <a:solidFill>
                  <a:srgbClr val="66ff33"/>
                </a:solidFill>
                <a:latin typeface="Arial Narrow" pitchFamily="18" charset="0"/>
                <a:cs typeface="Arial Narrow" pitchFamily="18" charset="0"/>
              </a:rPr>
              <a:t>metastasis,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66ff33"/>
                </a:solidFill>
                <a:latin typeface="Arial Narrow" pitchFamily="18" charset="0"/>
                <a:cs typeface="Arial Narrow" pitchFamily="18" charset="0"/>
              </a:rPr>
              <a:t>hematogenous</a:t>
            </a:r>
          </a:p>
          <a:p>
            <a:pPr>
              <a:lnSpc>
                <a:spcPts val="3400"/>
              </a:lnSpc>
              <a:tabLst>
                <a:tab pos="25400" algn="l"/>
              </a:tabLst>
            </a:pPr>
            <a:r>
              <a:rPr lang="en-US" altLang="zh-CN" dirty="0" smtClean="0"/>
              <a:t>	</a:t>
            </a:r>
            <a:r>
              <a:rPr lang="en-US" altLang="zh-CN" sz="2400" dirty="0" smtClean="0">
                <a:solidFill>
                  <a:srgbClr val="66ff33"/>
                </a:solidFill>
                <a:latin typeface="Arial Narrow" pitchFamily="18" charset="0"/>
                <a:cs typeface="Arial Narrow" pitchFamily="18" charset="0"/>
              </a:rPr>
              <a:t>metastasis</a:t>
            </a:r>
          </a:p>
        </p:txBody>
      </p:sp>
    </p:spTree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/>
          <p:nvPr/>
        </p:nvSpPr>
        <p:spPr>
          <a:xfrm>
            <a:off x="774191" y="347979"/>
            <a:ext cx="9144000" cy="6858000"/>
          </a:xfrm>
          <a:custGeom>
            <a:avLst/>
            <a:gdLst>
              <a:gd name="connsiteX0" fmla="*/ 0 w 9144000"/>
              <a:gd name="connsiteY0" fmla="*/ 6858000 h 6858000"/>
              <a:gd name="connsiteX1" fmla="*/ 9144000 w 9144000"/>
              <a:gd name="connsiteY1" fmla="*/ 6858000 h 6858000"/>
              <a:gd name="connsiteX2" fmla="*/ 9144000 w 9144000"/>
              <a:gd name="connsiteY2" fmla="*/ 0 h 6858000"/>
              <a:gd name="connsiteX3" fmla="*/ 0 w 9144000"/>
              <a:gd name="connsiteY3" fmla="*/ 0 h 6858000"/>
              <a:gd name="connsiteX4" fmla="*/ 0 w 9144000"/>
              <a:gd name="connsiteY4" fmla="*/ 6858000 h 68580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9144000" h="6858000">
                <a:moveTo>
                  <a:pt x="0" y="6858000"/>
                </a:moveTo>
                <a:lnTo>
                  <a:pt x="9144000" y="6858000"/>
                </a:lnTo>
                <a:lnTo>
                  <a:pt x="9144000" y="0"/>
                </a:lnTo>
                <a:lnTo>
                  <a:pt x="0" y="0"/>
                </a:lnTo>
                <a:lnTo>
                  <a:pt x="0" y="6858000"/>
                </a:lnTo>
              </a:path>
            </a:pathLst>
          </a:custGeom>
          <a:solidFill>
            <a:srgbClr val="000000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027" name="Picture 3" descr="">
					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62000" y="1193800"/>
            <a:ext cx="2921000" cy="6019800"/>
          </a:xfrm>
          <a:prstGeom prst="rect">
            <a:avLst/>
          </a:prstGeom>
          <a:noFill/>
        </p:spPr>
      </p:pic>
      <p:sp>
        <p:nvSpPr>
          <p:cNvPr id="2" name="TextBox 1"/>
          <p:cNvSpPr txBox="1"/>
          <p:nvPr/>
        </p:nvSpPr>
        <p:spPr>
          <a:xfrm rot="0">
            <a:off x="1168400" y="6756400"/>
            <a:ext cx="698500" cy="1524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1200"/>
              </a:lnSpc>
              <a:tabLst>
							</a:tabLst>
            </a:pPr>
            <a:r>
              <a:rPr lang="en-US" altLang="zh-CN" sz="1392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2009-8-7</a:t>
            </a:r>
          </a:p>
        </p:txBody>
      </p:sp>
      <p:sp>
        <p:nvSpPr>
          <p:cNvPr id="2" name="TextBox 1"/>
          <p:cNvSpPr txBox="1"/>
          <p:nvPr/>
        </p:nvSpPr>
        <p:spPr>
          <a:xfrm rot="0">
            <a:off x="4648200" y="6667500"/>
            <a:ext cx="2298700" cy="3683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1200"/>
              </a:lnSpc>
              <a:tabLst>
                <a:tab pos="825500" algn="l"/>
              </a:tabLst>
            </a:pPr>
            <a:r>
              <a:rPr lang="en-US" altLang="zh-CN" sz="1392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Liaoning</a:t>
            </a:r>
            <a:r>
              <a:rPr lang="en-US" altLang="zh-CN" sz="139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392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Cancer</a:t>
            </a:r>
            <a:r>
              <a:rPr lang="en-US" altLang="zh-CN" sz="139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392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Institute</a:t>
            </a:r>
            <a:r>
              <a:rPr lang="en-US" altLang="zh-CN" sz="139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392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and</a:t>
            </a:r>
          </a:p>
          <a:p>
            <a:pPr>
              <a:lnSpc>
                <a:spcPts val="1600"/>
              </a:lnSpc>
              <a:tabLst>
                <a:tab pos="825500" algn="l"/>
              </a:tabLst>
            </a:pPr>
            <a:r>
              <a:rPr lang="en-US" altLang="zh-CN" dirty="0" smtClean="0"/>
              <a:t>	</a:t>
            </a:r>
            <a:r>
              <a:rPr lang="en-US" altLang="zh-CN" sz="1392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Hospital</a:t>
            </a:r>
          </a:p>
        </p:txBody>
      </p:sp>
      <p:sp>
        <p:nvSpPr>
          <p:cNvPr id="2" name="TextBox 1"/>
          <p:cNvSpPr txBox="1"/>
          <p:nvPr/>
        </p:nvSpPr>
        <p:spPr>
          <a:xfrm rot="0">
            <a:off x="9398000" y="6756400"/>
            <a:ext cx="190500" cy="1524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1200"/>
              </a:lnSpc>
              <a:tabLst>
							</a:tabLst>
            </a:pPr>
            <a:r>
              <a:rPr lang="en-US" altLang="zh-CN" sz="1392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67</a:t>
            </a:r>
          </a:p>
        </p:txBody>
      </p:sp>
      <p:sp>
        <p:nvSpPr>
          <p:cNvPr id="2" name="TextBox 1"/>
          <p:cNvSpPr txBox="1"/>
          <p:nvPr/>
        </p:nvSpPr>
        <p:spPr>
          <a:xfrm rot="0">
            <a:off x="1409700" y="2311400"/>
            <a:ext cx="152400" cy="28702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1800"/>
              </a:lnSpc>
              <a:tabLst>
							</a:tabLst>
            </a:pPr>
            <a:r>
              <a:rPr lang="en-US" altLang="zh-CN" sz="1704" dirty="0" smtClean="0">
                <a:solidFill>
                  <a:srgbClr val="800000"/>
                </a:solidFill>
                <a:latin typeface="Wingdings" pitchFamily="18" charset="0"/>
                <a:cs typeface="Wingdings" pitchFamily="18" charset="0"/>
              </a:rPr>
              <a:t>n</a:t>
            </a:r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900"/>
              </a:lnSpc>
              <a:tabLst>
							</a:tabLst>
            </a:pPr>
            <a:r>
              <a:rPr lang="en-US" altLang="zh-CN" sz="1704" dirty="0" smtClean="0">
                <a:solidFill>
                  <a:srgbClr val="800000"/>
                </a:solidFill>
                <a:latin typeface="Wingdings" pitchFamily="18" charset="0"/>
                <a:cs typeface="Wingdings" pitchFamily="18" charset="0"/>
              </a:rPr>
              <a:t>n</a:t>
            </a:r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2800"/>
              </a:lnSpc>
              <a:tabLst>
							</a:tabLst>
            </a:pPr>
            <a:r>
              <a:rPr lang="en-US" altLang="zh-CN" sz="1704" dirty="0" smtClean="0">
                <a:solidFill>
                  <a:srgbClr val="800000"/>
                </a:solidFill>
                <a:latin typeface="Wingdings" pitchFamily="18" charset="0"/>
                <a:cs typeface="Wingdings" pitchFamily="18" charset="0"/>
              </a:rPr>
              <a:t>n</a:t>
            </a:r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2800"/>
              </a:lnSpc>
              <a:tabLst>
							</a:tabLst>
            </a:pPr>
            <a:r>
              <a:rPr lang="en-US" altLang="zh-CN" sz="1704" dirty="0" smtClean="0">
                <a:solidFill>
                  <a:srgbClr val="800000"/>
                </a:solidFill>
                <a:latin typeface="Wingdings" pitchFamily="18" charset="0"/>
                <a:cs typeface="Wingdings" pitchFamily="18" charset="0"/>
              </a:rPr>
              <a:t>n</a:t>
            </a:r>
          </a:p>
        </p:txBody>
      </p:sp>
      <p:sp>
        <p:nvSpPr>
          <p:cNvPr id="2" name="TextBox 1"/>
          <p:cNvSpPr txBox="1"/>
          <p:nvPr/>
        </p:nvSpPr>
        <p:spPr>
          <a:xfrm rot="0">
            <a:off x="1752600" y="2222500"/>
            <a:ext cx="7454900" cy="41275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3100"/>
              </a:lnSpc>
              <a:tabLst>
							</a:tabLst>
            </a:pPr>
            <a:r>
              <a:rPr lang="en-US" altLang="zh-CN" sz="2807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子宫肉瘤的</a:t>
            </a:r>
            <a:r>
              <a:rPr lang="en-US" altLang="zh-CN" sz="2807" dirty="0" smtClean="0">
                <a:solidFill>
                  <a:srgbClr val="ffffff"/>
                </a:solidFill>
                <a:latin typeface="Arial Narrow" pitchFamily="18" charset="0"/>
                <a:cs typeface="Arial Narrow" pitchFamily="18" charset="0"/>
              </a:rPr>
              <a:t>MRI</a:t>
            </a:r>
            <a:r>
              <a:rPr lang="en-US" altLang="zh-CN" sz="2807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表</a:t>
            </a:r>
            <a:r>
              <a:rPr lang="en-US" altLang="zh-CN" sz="2807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现</a:t>
            </a:r>
            <a:r>
              <a:rPr lang="en-US" altLang="zh-CN" sz="2807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无</a:t>
            </a:r>
            <a:r>
              <a:rPr lang="en-US" altLang="zh-CN" sz="2807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特异</a:t>
            </a:r>
            <a:r>
              <a:rPr lang="en-US" altLang="zh-CN" sz="2807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性</a:t>
            </a:r>
          </a:p>
          <a:p>
            <a:pPr>
              <a:lnSpc>
                <a:spcPts val="3100"/>
              </a:lnSpc>
              <a:tabLst>
							</a:tabLst>
            </a:pPr>
            <a:r>
              <a:rPr lang="en-US" altLang="zh-CN" sz="2400" dirty="0" smtClean="0">
                <a:solidFill>
                  <a:srgbClr val="66ff33"/>
                </a:solidFill>
                <a:latin typeface="Arial Narrow" pitchFamily="18" charset="0"/>
                <a:cs typeface="Arial Narrow" pitchFamily="18" charset="0"/>
              </a:rPr>
              <a:t>No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66ff33"/>
                </a:solidFill>
                <a:latin typeface="Arial Narrow" pitchFamily="18" charset="0"/>
                <a:cs typeface="Arial Narrow" pitchFamily="18" charset="0"/>
              </a:rPr>
              <a:t>specific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66ff33"/>
                </a:solidFill>
                <a:latin typeface="Arial Narrow" pitchFamily="18" charset="0"/>
                <a:cs typeface="Arial Narrow" pitchFamily="18" charset="0"/>
              </a:rPr>
              <a:t>findings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66ff33"/>
                </a:solidFill>
                <a:latin typeface="Arial Narrow" pitchFamily="18" charset="0"/>
                <a:cs typeface="Arial Narrow" pitchFamily="18" charset="0"/>
              </a:rPr>
              <a:t>on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66ff33"/>
                </a:solidFill>
                <a:latin typeface="Arial Narrow" pitchFamily="18" charset="0"/>
                <a:cs typeface="Arial Narrow" pitchFamily="18" charset="0"/>
              </a:rPr>
              <a:t>MRI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66ff33"/>
                </a:solidFill>
                <a:latin typeface="Arial Narrow" pitchFamily="18" charset="0"/>
                <a:cs typeface="Arial Narrow" pitchFamily="18" charset="0"/>
              </a:rPr>
              <a:t>of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66ff33"/>
                </a:solidFill>
                <a:latin typeface="Arial Narrow" pitchFamily="18" charset="0"/>
                <a:cs typeface="Arial Narrow" pitchFamily="18" charset="0"/>
              </a:rPr>
              <a:t>uterine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66ff33"/>
                </a:solidFill>
                <a:latin typeface="Arial Narrow" pitchFamily="18" charset="0"/>
                <a:cs typeface="Arial Narrow" pitchFamily="18" charset="0"/>
              </a:rPr>
              <a:t>sarcoma</a:t>
            </a:r>
          </a:p>
          <a:p>
            <a:pPr>
              <a:lnSpc>
                <a:spcPts val="3600"/>
              </a:lnSpc>
              <a:tabLst>
							</a:tabLst>
            </a:pPr>
            <a:r>
              <a:rPr lang="en-US" altLang="zh-CN" sz="2807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子宫肉瘤较之</a:t>
            </a:r>
            <a:r>
              <a:rPr lang="en-US" altLang="zh-CN" sz="2807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其</a:t>
            </a:r>
            <a:r>
              <a:rPr lang="en-US" altLang="zh-CN" sz="2807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它</a:t>
            </a:r>
            <a:r>
              <a:rPr lang="en-US" altLang="zh-CN" sz="2807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肿瘤，</a:t>
            </a:r>
            <a:r>
              <a:rPr lang="en-US" altLang="zh-CN" sz="2807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体</a:t>
            </a:r>
            <a:r>
              <a:rPr lang="en-US" altLang="zh-CN" sz="2807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积</a:t>
            </a:r>
            <a:r>
              <a:rPr lang="en-US" altLang="zh-CN" sz="2807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一</a:t>
            </a:r>
            <a:r>
              <a:rPr lang="en-US" altLang="zh-CN" sz="2807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般</a:t>
            </a:r>
            <a:r>
              <a:rPr lang="en-US" altLang="zh-CN" sz="2807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较</a:t>
            </a:r>
            <a:r>
              <a:rPr lang="en-US" altLang="zh-CN" sz="2807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大</a:t>
            </a:r>
          </a:p>
          <a:p>
            <a:pPr>
              <a:lnSpc>
                <a:spcPts val="3200"/>
              </a:lnSpc>
              <a:tabLst>
							</a:tabLst>
            </a:pPr>
            <a:r>
              <a:rPr lang="en-US" altLang="zh-CN" sz="2400" dirty="0" smtClean="0">
                <a:solidFill>
                  <a:srgbClr val="66ff33"/>
                </a:solidFill>
                <a:latin typeface="Arial Narrow" pitchFamily="18" charset="0"/>
                <a:cs typeface="Arial Narrow" pitchFamily="18" charset="0"/>
              </a:rPr>
              <a:t>Compared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66ff33"/>
                </a:solidFill>
                <a:latin typeface="Arial Narrow" pitchFamily="18" charset="0"/>
                <a:cs typeface="Arial Narrow" pitchFamily="18" charset="0"/>
              </a:rPr>
              <a:t>with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66ff33"/>
                </a:solidFill>
                <a:latin typeface="Arial Narrow" pitchFamily="18" charset="0"/>
                <a:cs typeface="Arial Narrow" pitchFamily="18" charset="0"/>
              </a:rPr>
              <a:t>other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66ff33"/>
                </a:solidFill>
                <a:latin typeface="Arial Narrow" pitchFamily="18" charset="0"/>
                <a:cs typeface="Arial Narrow" pitchFamily="18" charset="0"/>
              </a:rPr>
              <a:t>tumors,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66ff33"/>
                </a:solidFill>
                <a:latin typeface="Arial Narrow" pitchFamily="18" charset="0"/>
                <a:cs typeface="Arial Narrow" pitchFamily="18" charset="0"/>
              </a:rPr>
              <a:t>generally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66ff33"/>
                </a:solidFill>
                <a:latin typeface="Arial Narrow" pitchFamily="18" charset="0"/>
                <a:cs typeface="Arial Narrow" pitchFamily="18" charset="0"/>
              </a:rPr>
              <a:t>having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66ff33"/>
                </a:solidFill>
                <a:latin typeface="Arial Narrow" pitchFamily="18" charset="0"/>
                <a:cs typeface="Arial Narrow" pitchFamily="18" charset="0"/>
              </a:rPr>
              <a:t>larger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66ff33"/>
                </a:solidFill>
                <a:latin typeface="Arial Narrow" pitchFamily="18" charset="0"/>
                <a:cs typeface="Arial Narrow" pitchFamily="18" charset="0"/>
              </a:rPr>
              <a:t>volume</a:t>
            </a:r>
          </a:p>
          <a:p>
            <a:pPr>
              <a:lnSpc>
                <a:spcPts val="3600"/>
              </a:lnSpc>
              <a:tabLst>
							</a:tabLst>
            </a:pPr>
            <a:r>
              <a:rPr lang="en-US" altLang="zh-CN" sz="2807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子宫肉瘤</a:t>
            </a:r>
            <a:r>
              <a:rPr lang="en-US" altLang="zh-CN" sz="2807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常</a:t>
            </a:r>
            <a:r>
              <a:rPr lang="en-US" altLang="zh-CN" sz="2807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出血</a:t>
            </a:r>
            <a:r>
              <a:rPr lang="en-US" altLang="zh-CN" sz="2807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、</a:t>
            </a:r>
            <a:r>
              <a:rPr lang="en-US" altLang="zh-CN" sz="2807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囊</a:t>
            </a:r>
            <a:r>
              <a:rPr lang="en-US" altLang="zh-CN" sz="2807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变</a:t>
            </a:r>
            <a:r>
              <a:rPr lang="en-US" altLang="zh-CN" sz="2807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，</a:t>
            </a:r>
            <a:r>
              <a:rPr lang="en-US" altLang="zh-CN" sz="2807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导</a:t>
            </a:r>
            <a:r>
              <a:rPr lang="en-US" altLang="zh-CN" sz="2807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致</a:t>
            </a:r>
            <a:r>
              <a:rPr lang="en-US" altLang="zh-CN" sz="2807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癌肿</a:t>
            </a:r>
            <a:r>
              <a:rPr lang="en-US" altLang="zh-CN" sz="2807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信号</a:t>
            </a:r>
            <a:r>
              <a:rPr lang="en-US" altLang="zh-CN" sz="2807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混杂</a:t>
            </a:r>
          </a:p>
          <a:p>
            <a:pPr>
              <a:lnSpc>
                <a:spcPts val="3200"/>
              </a:lnSpc>
              <a:tabLst>
							</a:tabLst>
            </a:pPr>
            <a:r>
              <a:rPr lang="en-US" altLang="zh-CN" sz="2400" dirty="0" smtClean="0">
                <a:solidFill>
                  <a:srgbClr val="66ff33"/>
                </a:solidFill>
                <a:latin typeface="Arial Narrow" pitchFamily="18" charset="0"/>
                <a:cs typeface="Arial Narrow" pitchFamily="18" charset="0"/>
              </a:rPr>
              <a:t>Frequent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2400" dirty="0" smtClean="0">
                <a:solidFill>
                  <a:srgbClr val="66ff33"/>
                </a:solidFill>
                <a:latin typeface="Arial Narrow" pitchFamily="18" charset="0"/>
                <a:cs typeface="Arial Narrow" pitchFamily="18" charset="0"/>
              </a:rPr>
              <a:t>hemorrhage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66ff33"/>
                </a:solidFill>
                <a:latin typeface="Arial Narrow" pitchFamily="18" charset="0"/>
                <a:cs typeface="Arial Narrow" pitchFamily="18" charset="0"/>
              </a:rPr>
              <a:t>and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2400" dirty="0" smtClean="0">
                <a:solidFill>
                  <a:srgbClr val="66ff33"/>
                </a:solidFill>
                <a:latin typeface="Arial Narrow" pitchFamily="18" charset="0"/>
                <a:cs typeface="Arial Narrow" pitchFamily="18" charset="0"/>
              </a:rPr>
              <a:t>cystic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66ff33"/>
                </a:solidFill>
                <a:latin typeface="Arial Narrow" pitchFamily="18" charset="0"/>
                <a:cs typeface="Arial Narrow" pitchFamily="18" charset="0"/>
              </a:rPr>
              <a:t>degeneration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66ff33"/>
                </a:solidFill>
                <a:latin typeface="Arial Narrow" pitchFamily="18" charset="0"/>
                <a:cs typeface="Arial Narrow" pitchFamily="18" charset="0"/>
              </a:rPr>
              <a:t>with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66ff33"/>
                </a:solidFill>
                <a:latin typeface="Arial Narrow" pitchFamily="18" charset="0"/>
                <a:cs typeface="Arial Narrow" pitchFamily="18" charset="0"/>
              </a:rPr>
              <a:t>mixed-signal</a:t>
            </a:r>
          </a:p>
          <a:p>
            <a:pPr>
              <a:lnSpc>
                <a:spcPts val="3600"/>
              </a:lnSpc>
              <a:tabLst>
							</a:tabLst>
            </a:pPr>
            <a:r>
              <a:rPr lang="en-US" altLang="zh-CN" sz="2807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子宫肉瘤发生</a:t>
            </a:r>
            <a:r>
              <a:rPr lang="en-US" altLang="zh-CN" sz="2807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深部</a:t>
            </a:r>
            <a:r>
              <a:rPr lang="en-US" altLang="zh-CN" sz="2807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肌</a:t>
            </a:r>
            <a:r>
              <a:rPr lang="en-US" altLang="zh-CN" sz="2807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内膜</a:t>
            </a:r>
            <a:r>
              <a:rPr lang="en-US" altLang="zh-CN" sz="2807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浸润和腹腔</a:t>
            </a:r>
            <a:r>
              <a:rPr lang="en-US" altLang="zh-CN" sz="2807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种</a:t>
            </a:r>
            <a:r>
              <a:rPr lang="en-US" altLang="zh-CN" sz="2807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植</a:t>
            </a:r>
            <a:r>
              <a:rPr lang="en-US" altLang="zh-CN" sz="2807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转移</a:t>
            </a:r>
          </a:p>
          <a:p>
            <a:pPr>
              <a:lnSpc>
                <a:spcPts val="3000"/>
              </a:lnSpc>
              <a:tabLst>
							</a:tabLst>
            </a:pPr>
            <a:r>
              <a:rPr lang="en-US" altLang="zh-CN" sz="2807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的</a:t>
            </a:r>
            <a:r>
              <a:rPr lang="en-US" altLang="zh-CN" sz="2807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几</a:t>
            </a:r>
            <a:r>
              <a:rPr lang="en-US" altLang="zh-CN" sz="2807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率较高</a:t>
            </a:r>
          </a:p>
          <a:p>
            <a:pPr>
              <a:lnSpc>
                <a:spcPts val="3200"/>
              </a:lnSpc>
              <a:tabLst>
							</a:tabLst>
            </a:pPr>
            <a:r>
              <a:rPr lang="en-US" altLang="zh-CN" sz="2400" dirty="0" smtClean="0">
                <a:solidFill>
                  <a:srgbClr val="66ff33"/>
                </a:solidFill>
                <a:latin typeface="Arial Narrow" pitchFamily="18" charset="0"/>
                <a:cs typeface="Arial Narrow" pitchFamily="18" charset="0"/>
              </a:rPr>
              <a:t>Uterine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en-US" altLang="zh-CN" sz="2400" dirty="0" smtClean="0">
                <a:solidFill>
                  <a:srgbClr val="66ff33"/>
                </a:solidFill>
                <a:latin typeface="Arial Narrow" pitchFamily="18" charset="0"/>
                <a:cs typeface="Arial Narrow" pitchFamily="18" charset="0"/>
              </a:rPr>
              <a:t>sarcoma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en-US" altLang="zh-CN" sz="2400" dirty="0" smtClean="0">
                <a:solidFill>
                  <a:srgbClr val="66ff33"/>
                </a:solidFill>
                <a:latin typeface="Arial Narrow" pitchFamily="18" charset="0"/>
                <a:cs typeface="Arial Narrow" pitchFamily="18" charset="0"/>
              </a:rPr>
              <a:t>with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en-US" altLang="zh-CN" sz="2400" dirty="0" smtClean="0">
                <a:solidFill>
                  <a:srgbClr val="66ff33"/>
                </a:solidFill>
                <a:latin typeface="Arial Narrow" pitchFamily="18" charset="0"/>
                <a:cs typeface="Arial Narrow" pitchFamily="18" charset="0"/>
              </a:rPr>
              <a:t>higher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en-US" altLang="zh-CN" sz="2400" dirty="0" smtClean="0">
                <a:solidFill>
                  <a:srgbClr val="66ff33"/>
                </a:solidFill>
                <a:latin typeface="Arial Narrow" pitchFamily="18" charset="0"/>
                <a:cs typeface="Arial Narrow" pitchFamily="18" charset="0"/>
              </a:rPr>
              <a:t>probability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en-US" altLang="zh-CN" sz="2400" dirty="0" smtClean="0">
                <a:solidFill>
                  <a:srgbClr val="66ff33"/>
                </a:solidFill>
                <a:latin typeface="Arial Narrow" pitchFamily="18" charset="0"/>
                <a:cs typeface="Arial Narrow" pitchFamily="18" charset="0"/>
              </a:rPr>
              <a:t>of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en-US" altLang="zh-CN" sz="2400" dirty="0" smtClean="0">
                <a:solidFill>
                  <a:srgbClr val="66ff33"/>
                </a:solidFill>
                <a:latin typeface="Arial Narrow" pitchFamily="18" charset="0"/>
                <a:cs typeface="Arial Narrow" pitchFamily="18" charset="0"/>
              </a:rPr>
              <a:t>endometrial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en-US" altLang="zh-CN" sz="2400" dirty="0" smtClean="0">
                <a:solidFill>
                  <a:srgbClr val="66ff33"/>
                </a:solidFill>
                <a:latin typeface="Arial Narrow" pitchFamily="18" charset="0"/>
                <a:cs typeface="Arial Narrow" pitchFamily="18" charset="0"/>
              </a:rPr>
              <a:t>deep</a:t>
            </a:r>
          </a:p>
          <a:p>
            <a:pPr>
              <a:lnSpc>
                <a:spcPts val="2500"/>
              </a:lnSpc>
              <a:tabLst>
							</a:tabLst>
            </a:pPr>
            <a:r>
              <a:rPr lang="en-US" altLang="zh-CN" sz="2400" dirty="0" smtClean="0">
                <a:solidFill>
                  <a:srgbClr val="66ff33"/>
                </a:solidFill>
                <a:latin typeface="Arial Narrow" pitchFamily="18" charset="0"/>
                <a:cs typeface="Arial Narrow" pitchFamily="18" charset="0"/>
              </a:rPr>
              <a:t>muscle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66ff33"/>
                </a:solidFill>
                <a:latin typeface="Arial Narrow" pitchFamily="18" charset="0"/>
                <a:cs typeface="Arial Narrow" pitchFamily="18" charset="0"/>
              </a:rPr>
              <a:t>invasion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66ff33"/>
                </a:solidFill>
                <a:latin typeface="Arial Narrow" pitchFamily="18" charset="0"/>
                <a:cs typeface="Arial Narrow" pitchFamily="18" charset="0"/>
              </a:rPr>
              <a:t>and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66ff33"/>
                </a:solidFill>
                <a:latin typeface="Arial Narrow" pitchFamily="18" charset="0"/>
                <a:cs typeface="Arial Narrow" pitchFamily="18" charset="0"/>
              </a:rPr>
              <a:t>peritoneal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66ff33"/>
                </a:solidFill>
                <a:latin typeface="Arial Narrow" pitchFamily="18" charset="0"/>
                <a:cs typeface="Arial Narrow" pitchFamily="18" charset="0"/>
              </a:rPr>
              <a:t>metastasis</a:t>
            </a:r>
          </a:p>
        </p:txBody>
      </p:sp>
      <p:sp>
        <p:nvSpPr>
          <p:cNvPr id="2" name="TextBox 1"/>
          <p:cNvSpPr txBox="1"/>
          <p:nvPr/>
        </p:nvSpPr>
        <p:spPr>
          <a:xfrm rot="0">
            <a:off x="2628900" y="685800"/>
            <a:ext cx="5588000" cy="11176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5000"/>
              </a:lnSpc>
              <a:tabLst>
                <a:tab pos="368300" algn="l"/>
              </a:tabLst>
            </a:pPr>
            <a:r>
              <a:rPr lang="en-US" altLang="zh-CN" dirty="0" smtClean="0"/>
              <a:t>	</a:t>
            </a:r>
            <a:r>
              <a:rPr lang="en-US" altLang="zh-CN" sz="4391" b="1" dirty="0" smtClean="0">
                <a:solidFill>
                  <a:srgbClr val="ff9900"/>
                </a:solidFill>
                <a:latin typeface="Times New Roman" pitchFamily="18" charset="0"/>
                <a:cs typeface="Times New Roman" pitchFamily="18" charset="0"/>
              </a:rPr>
              <a:t>子宫肉瘤的</a:t>
            </a:r>
            <a:r>
              <a:rPr lang="en-US" altLang="zh-CN" sz="4391" b="1" dirty="0" smtClean="0">
                <a:solidFill>
                  <a:srgbClr val="ff9900"/>
                </a:solidFill>
                <a:latin typeface="Arial Narrow" pitchFamily="18" charset="0"/>
                <a:cs typeface="Arial Narrow" pitchFamily="18" charset="0"/>
              </a:rPr>
              <a:t>MRI</a:t>
            </a:r>
            <a:r>
              <a:rPr lang="en-US" altLang="zh-CN" sz="4391" b="1" dirty="0" smtClean="0">
                <a:solidFill>
                  <a:srgbClr val="ff9900"/>
                </a:solidFill>
                <a:latin typeface="Times New Roman" pitchFamily="18" charset="0"/>
                <a:cs typeface="Times New Roman" pitchFamily="18" charset="0"/>
              </a:rPr>
              <a:t>特征</a:t>
            </a:r>
          </a:p>
          <a:p>
            <a:pPr>
              <a:lnSpc>
                <a:spcPts val="3800"/>
              </a:lnSpc>
              <a:tabLst>
                <a:tab pos="368300" algn="l"/>
              </a:tabLst>
            </a:pPr>
            <a:r>
              <a:rPr lang="en-US" altLang="zh-CN" sz="3192" b="1" dirty="0" smtClean="0">
                <a:solidFill>
                  <a:srgbClr val="66ff33"/>
                </a:solidFill>
                <a:latin typeface="Arial Narrow" pitchFamily="18" charset="0"/>
                <a:cs typeface="Arial Narrow" pitchFamily="18" charset="0"/>
              </a:rPr>
              <a:t>MRI</a:t>
            </a:r>
            <a:r>
              <a:rPr lang="en-US" altLang="zh-CN" sz="319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192" b="1" dirty="0" smtClean="0">
                <a:solidFill>
                  <a:srgbClr val="66ff33"/>
                </a:solidFill>
                <a:latin typeface="Arial Narrow" pitchFamily="18" charset="0"/>
                <a:cs typeface="Arial Narrow" pitchFamily="18" charset="0"/>
              </a:rPr>
              <a:t>Characters</a:t>
            </a:r>
            <a:r>
              <a:rPr lang="en-US" altLang="zh-CN" sz="319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192" b="1" dirty="0" smtClean="0">
                <a:solidFill>
                  <a:srgbClr val="66ff33"/>
                </a:solidFill>
                <a:latin typeface="Arial Narrow" pitchFamily="18" charset="0"/>
                <a:cs typeface="Arial Narrow" pitchFamily="18" charset="0"/>
              </a:rPr>
              <a:t>of</a:t>
            </a:r>
            <a:r>
              <a:rPr lang="en-US" altLang="zh-CN" sz="319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192" b="1" dirty="0" smtClean="0">
                <a:solidFill>
                  <a:srgbClr val="66ff33"/>
                </a:solidFill>
                <a:latin typeface="Arial Narrow" pitchFamily="18" charset="0"/>
                <a:cs typeface="Arial Narrow" pitchFamily="18" charset="0"/>
              </a:rPr>
              <a:t>Uterine</a:t>
            </a:r>
            <a:r>
              <a:rPr lang="en-US" altLang="zh-CN" sz="319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192" b="1" dirty="0" smtClean="0">
                <a:solidFill>
                  <a:srgbClr val="66ff33"/>
                </a:solidFill>
                <a:latin typeface="Arial Narrow" pitchFamily="18" charset="0"/>
                <a:cs typeface="Arial Narrow" pitchFamily="18" charset="0"/>
              </a:rPr>
              <a:t>Sarcoma</a:t>
            </a:r>
          </a:p>
        </p:txBody>
      </p:sp>
    </p:spTree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/>
          <p:nvPr/>
        </p:nvSpPr>
        <p:spPr>
          <a:xfrm>
            <a:off x="774191" y="347979"/>
            <a:ext cx="9144000" cy="6858000"/>
          </a:xfrm>
          <a:custGeom>
            <a:avLst/>
            <a:gdLst>
              <a:gd name="connsiteX0" fmla="*/ 0 w 9144000"/>
              <a:gd name="connsiteY0" fmla="*/ 6858000 h 6858000"/>
              <a:gd name="connsiteX1" fmla="*/ 9144000 w 9144000"/>
              <a:gd name="connsiteY1" fmla="*/ 6858000 h 6858000"/>
              <a:gd name="connsiteX2" fmla="*/ 9144000 w 9144000"/>
              <a:gd name="connsiteY2" fmla="*/ 0 h 6858000"/>
              <a:gd name="connsiteX3" fmla="*/ 0 w 9144000"/>
              <a:gd name="connsiteY3" fmla="*/ 0 h 6858000"/>
              <a:gd name="connsiteX4" fmla="*/ 0 w 9144000"/>
              <a:gd name="connsiteY4" fmla="*/ 6858000 h 68580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9144000" h="6858000">
                <a:moveTo>
                  <a:pt x="0" y="6858000"/>
                </a:moveTo>
                <a:lnTo>
                  <a:pt x="9144000" y="6858000"/>
                </a:lnTo>
                <a:lnTo>
                  <a:pt x="9144000" y="0"/>
                </a:lnTo>
                <a:lnTo>
                  <a:pt x="0" y="0"/>
                </a:lnTo>
                <a:lnTo>
                  <a:pt x="0" y="6858000"/>
                </a:lnTo>
              </a:path>
            </a:pathLst>
          </a:custGeom>
          <a:solidFill>
            <a:srgbClr val="000000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Freeform 3"/>
          <p:cNvSpPr/>
          <p:nvPr/>
        </p:nvSpPr>
        <p:spPr>
          <a:xfrm>
            <a:off x="1005839" y="1527555"/>
            <a:ext cx="4584192" cy="4312920"/>
          </a:xfrm>
          <a:custGeom>
            <a:avLst/>
            <a:gdLst>
              <a:gd name="connsiteX0" fmla="*/ 9144 w 4584192"/>
              <a:gd name="connsiteY0" fmla="*/ 4303776 h 4312920"/>
              <a:gd name="connsiteX1" fmla="*/ 4575048 w 4584192"/>
              <a:gd name="connsiteY1" fmla="*/ 4303776 h 4312920"/>
              <a:gd name="connsiteX2" fmla="*/ 4575048 w 4584192"/>
              <a:gd name="connsiteY2" fmla="*/ 9144 h 4312920"/>
              <a:gd name="connsiteX3" fmla="*/ 9144 w 4584192"/>
              <a:gd name="connsiteY3" fmla="*/ 9144 h 4312920"/>
              <a:gd name="connsiteX4" fmla="*/ 9144 w 4584192"/>
              <a:gd name="connsiteY4" fmla="*/ 4303776 h 431292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4584192" h="4312920">
                <a:moveTo>
                  <a:pt x="9144" y="4303776"/>
                </a:moveTo>
                <a:lnTo>
                  <a:pt x="4575048" y="4303776"/>
                </a:lnTo>
                <a:lnTo>
                  <a:pt x="4575048" y="9144"/>
                </a:lnTo>
                <a:lnTo>
                  <a:pt x="9144" y="9144"/>
                </a:lnTo>
                <a:lnTo>
                  <a:pt x="9144" y="4303776"/>
                </a:lnTo>
              </a:path>
            </a:pathLst>
          </a:custGeom>
          <a:solidFill>
            <a:srgbClr val="000000">
              <a:alpha val="0"/>
            </a:srgbClr>
          </a:solidFill>
          <a:ln w="12700">
            <a:solidFill>
              <a:srgbClr val="ff9900">
                <a:alpha val="10000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Freeform 3"/>
          <p:cNvSpPr/>
          <p:nvPr/>
        </p:nvSpPr>
        <p:spPr>
          <a:xfrm>
            <a:off x="5111496" y="1670811"/>
            <a:ext cx="4459223" cy="4285488"/>
          </a:xfrm>
          <a:custGeom>
            <a:avLst/>
            <a:gdLst>
              <a:gd name="connsiteX0" fmla="*/ 9144 w 4459223"/>
              <a:gd name="connsiteY0" fmla="*/ 4276344 h 4285488"/>
              <a:gd name="connsiteX1" fmla="*/ 4450079 w 4459223"/>
              <a:gd name="connsiteY1" fmla="*/ 4276344 h 4285488"/>
              <a:gd name="connsiteX2" fmla="*/ 4450079 w 4459223"/>
              <a:gd name="connsiteY2" fmla="*/ 9144 h 4285488"/>
              <a:gd name="connsiteX3" fmla="*/ 9144 w 4459223"/>
              <a:gd name="connsiteY3" fmla="*/ 9144 h 4285488"/>
              <a:gd name="connsiteX4" fmla="*/ 9144 w 4459223"/>
              <a:gd name="connsiteY4" fmla="*/ 4276344 h 4285488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4459223" h="4285488">
                <a:moveTo>
                  <a:pt x="9144" y="4276344"/>
                </a:moveTo>
                <a:lnTo>
                  <a:pt x="4450079" y="4276344"/>
                </a:lnTo>
                <a:lnTo>
                  <a:pt x="4450079" y="9144"/>
                </a:lnTo>
                <a:lnTo>
                  <a:pt x="9144" y="9144"/>
                </a:lnTo>
                <a:lnTo>
                  <a:pt x="9144" y="4276344"/>
                </a:lnTo>
              </a:path>
            </a:pathLst>
          </a:custGeom>
          <a:solidFill>
            <a:srgbClr val="000000">
              <a:alpha val="0"/>
            </a:srgbClr>
          </a:solidFill>
          <a:ln w="12700">
            <a:solidFill>
              <a:srgbClr val="ff9900">
                <a:alpha val="10000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027" name="Picture 3" descr="">
					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62000" y="1193800"/>
            <a:ext cx="9067800" cy="6019800"/>
          </a:xfrm>
          <a:prstGeom prst="rect">
            <a:avLst/>
          </a:prstGeom>
          <a:noFill/>
        </p:spPr>
      </p:pic>
      <p:sp>
        <p:nvSpPr>
          <p:cNvPr id="2" name="TextBox 1"/>
          <p:cNvSpPr txBox="1"/>
          <p:nvPr/>
        </p:nvSpPr>
        <p:spPr>
          <a:xfrm rot="0">
            <a:off x="1168400" y="6756400"/>
            <a:ext cx="698500" cy="1524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1200"/>
              </a:lnSpc>
              <a:tabLst>
							</a:tabLst>
            </a:pPr>
            <a:r>
              <a:rPr lang="en-US" altLang="zh-CN" sz="1392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2009-8-7</a:t>
            </a:r>
          </a:p>
        </p:txBody>
      </p:sp>
      <p:sp>
        <p:nvSpPr>
          <p:cNvPr id="2" name="TextBox 1"/>
          <p:cNvSpPr txBox="1"/>
          <p:nvPr/>
        </p:nvSpPr>
        <p:spPr>
          <a:xfrm rot="0">
            <a:off x="4648200" y="6667500"/>
            <a:ext cx="2298700" cy="3683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1200"/>
              </a:lnSpc>
              <a:tabLst>
                <a:tab pos="825500" algn="l"/>
              </a:tabLst>
            </a:pPr>
            <a:r>
              <a:rPr lang="en-US" altLang="zh-CN" sz="1392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Liaoning</a:t>
            </a:r>
            <a:r>
              <a:rPr lang="en-US" altLang="zh-CN" sz="139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392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Cancer</a:t>
            </a:r>
            <a:r>
              <a:rPr lang="en-US" altLang="zh-CN" sz="139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392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Institute</a:t>
            </a:r>
            <a:r>
              <a:rPr lang="en-US" altLang="zh-CN" sz="139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392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and</a:t>
            </a:r>
          </a:p>
          <a:p>
            <a:pPr>
              <a:lnSpc>
                <a:spcPts val="1600"/>
              </a:lnSpc>
              <a:tabLst>
                <a:tab pos="825500" algn="l"/>
              </a:tabLst>
            </a:pPr>
            <a:r>
              <a:rPr lang="en-US" altLang="zh-CN" dirty="0" smtClean="0"/>
              <a:t>	</a:t>
            </a:r>
            <a:r>
              <a:rPr lang="en-US" altLang="zh-CN" sz="1392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Hospital</a:t>
            </a:r>
          </a:p>
        </p:txBody>
      </p:sp>
      <p:sp>
        <p:nvSpPr>
          <p:cNvPr id="2" name="TextBox 1"/>
          <p:cNvSpPr txBox="1"/>
          <p:nvPr/>
        </p:nvSpPr>
        <p:spPr>
          <a:xfrm rot="0">
            <a:off x="9398000" y="6756400"/>
            <a:ext cx="190500" cy="1524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1200"/>
              </a:lnSpc>
              <a:tabLst>
							</a:tabLst>
            </a:pPr>
            <a:r>
              <a:rPr lang="en-US" altLang="zh-CN" sz="1392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68</a:t>
            </a:r>
          </a:p>
        </p:txBody>
      </p:sp>
      <p:sp>
        <p:nvSpPr>
          <p:cNvPr id="2" name="TextBox 1"/>
          <p:cNvSpPr txBox="1"/>
          <p:nvPr/>
        </p:nvSpPr>
        <p:spPr>
          <a:xfrm rot="0">
            <a:off x="1714500" y="609600"/>
            <a:ext cx="7581900" cy="7874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3400"/>
              </a:lnSpc>
              <a:tabLst>
                <a:tab pos="2514600" algn="l"/>
              </a:tabLst>
            </a:pPr>
            <a:r>
              <a:rPr lang="en-US" altLang="zh-CN" dirty="0" smtClean="0"/>
              <a:t>	</a:t>
            </a:r>
            <a:r>
              <a:rPr lang="en-US" altLang="zh-CN" sz="3192" b="1" dirty="0" smtClean="0">
                <a:solidFill>
                  <a:srgbClr val="ff9900"/>
                </a:solidFill>
                <a:latin typeface="Times New Roman" pitchFamily="18" charset="0"/>
                <a:cs typeface="Times New Roman" pitchFamily="18" charset="0"/>
              </a:rPr>
              <a:t>子宫肉瘤</a:t>
            </a:r>
            <a:r>
              <a:rPr lang="en-US" altLang="zh-CN" sz="319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192" b="1" dirty="0" smtClean="0">
                <a:solidFill>
                  <a:srgbClr val="ff9900"/>
                </a:solidFill>
                <a:latin typeface="Times New Roman" pitchFamily="18" charset="0"/>
                <a:cs typeface="Times New Roman" pitchFamily="18" charset="0"/>
              </a:rPr>
              <a:t>42</a:t>
            </a:r>
            <a:r>
              <a:rPr lang="en-US" altLang="zh-CN" sz="3192" b="1" dirty="0" smtClean="0">
                <a:solidFill>
                  <a:srgbClr val="ff9900"/>
                </a:solidFill>
                <a:latin typeface="Times New Roman" pitchFamily="18" charset="0"/>
                <a:cs typeface="Times New Roman" pitchFamily="18" charset="0"/>
              </a:rPr>
              <a:t>岁</a:t>
            </a:r>
          </a:p>
          <a:p>
            <a:pPr>
              <a:lnSpc>
                <a:spcPts val="2800"/>
              </a:lnSpc>
              <a:tabLst>
                <a:tab pos="2514600" algn="l"/>
              </a:tabLst>
            </a:pPr>
            <a:r>
              <a:rPr lang="en-US" altLang="zh-CN" sz="2400" dirty="0" smtClean="0">
                <a:solidFill>
                  <a:srgbClr val="66ff33"/>
                </a:solidFill>
                <a:latin typeface="Arial Narrow" pitchFamily="18" charset="0"/>
                <a:cs typeface="Arial Narrow" pitchFamily="18" charset="0"/>
              </a:rPr>
              <a:t>--Low-grade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66ff33"/>
                </a:solidFill>
                <a:latin typeface="Arial Narrow" pitchFamily="18" charset="0"/>
                <a:cs typeface="Arial Narrow" pitchFamily="18" charset="0"/>
              </a:rPr>
              <a:t>endometrial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66ff33"/>
                </a:solidFill>
                <a:latin typeface="Arial Narrow" pitchFamily="18" charset="0"/>
                <a:cs typeface="Arial Narrow" pitchFamily="18" charset="0"/>
              </a:rPr>
              <a:t>stromal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66ff33"/>
                </a:solidFill>
                <a:latin typeface="Arial Narrow" pitchFamily="18" charset="0"/>
                <a:cs typeface="Arial Narrow" pitchFamily="18" charset="0"/>
              </a:rPr>
              <a:t>sarcoma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66ff33"/>
                </a:solidFill>
                <a:latin typeface="Arial Narrow" pitchFamily="18" charset="0"/>
                <a:cs typeface="Arial Narrow" pitchFamily="18" charset="0"/>
              </a:rPr>
              <a:t>in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66ff33"/>
                </a:solidFill>
                <a:latin typeface="Arial Narrow" pitchFamily="18" charset="0"/>
                <a:cs typeface="Arial Narrow" pitchFamily="18" charset="0"/>
              </a:rPr>
              <a:t>a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66ff33"/>
                </a:solidFill>
                <a:latin typeface="Times New Roman" pitchFamily="18" charset="0"/>
                <a:cs typeface="Times New Roman" pitchFamily="18" charset="0"/>
              </a:rPr>
              <a:t>42-year-old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66ff33"/>
                </a:solidFill>
                <a:latin typeface="Times New Roman" pitchFamily="18" charset="0"/>
                <a:cs typeface="Times New Roman" pitchFamily="18" charset="0"/>
              </a:rPr>
              <a:t>woman</a:t>
            </a:r>
          </a:p>
        </p:txBody>
      </p:sp>
      <p:sp>
        <p:nvSpPr>
          <p:cNvPr id="2" name="TextBox 1"/>
          <p:cNvSpPr txBox="1"/>
          <p:nvPr/>
        </p:nvSpPr>
        <p:spPr>
          <a:xfrm rot="0">
            <a:off x="4140200" y="5346700"/>
            <a:ext cx="774700" cy="2667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2100"/>
              </a:lnSpc>
              <a:tabLst>
							</a:tabLst>
            </a:pPr>
            <a:r>
              <a:rPr lang="en-US" altLang="zh-CN" sz="24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T2WI</a:t>
            </a:r>
          </a:p>
        </p:txBody>
      </p:sp>
      <p:sp>
        <p:nvSpPr>
          <p:cNvPr id="2" name="TextBox 1"/>
          <p:cNvSpPr txBox="1"/>
          <p:nvPr/>
        </p:nvSpPr>
        <p:spPr>
          <a:xfrm rot="0">
            <a:off x="5727700" y="5588000"/>
            <a:ext cx="3632200" cy="8128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2100"/>
              </a:lnSpc>
              <a:tabLst>
                <a:tab pos="2654300" algn="l"/>
              </a:tabLst>
            </a:pPr>
            <a:r>
              <a:rPr lang="en-US" altLang="zh-CN" dirty="0" smtClean="0"/>
              <a:t>	</a:t>
            </a:r>
            <a:r>
              <a:rPr lang="en-US" altLang="zh-CN" sz="24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T1WI</a:t>
            </a:r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300"/>
              </a:lnSpc>
              <a:tabLst>
                <a:tab pos="2654300" algn="l"/>
              </a:tabLst>
            </a:pPr>
            <a:r>
              <a:rPr lang="en-US" altLang="zh-CN" sz="1103" b="1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Rha,</a:t>
            </a:r>
            <a:r>
              <a:rPr lang="en-US" altLang="zh-CN" sz="1103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103" b="1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S.</a:t>
            </a:r>
            <a:r>
              <a:rPr lang="en-US" altLang="zh-CN" sz="1103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103" b="1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E.</a:t>
            </a:r>
            <a:r>
              <a:rPr lang="en-US" altLang="zh-CN" sz="1103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103" b="1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et</a:t>
            </a:r>
            <a:r>
              <a:rPr lang="en-US" altLang="zh-CN" sz="1103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103" b="1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al.</a:t>
            </a:r>
            <a:r>
              <a:rPr lang="en-US" altLang="zh-CN" sz="1103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103" b="1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Am.</a:t>
            </a:r>
            <a:r>
              <a:rPr lang="en-US" altLang="zh-CN" sz="1103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103" b="1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J.</a:t>
            </a:r>
            <a:r>
              <a:rPr lang="en-US" altLang="zh-CN" sz="1103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103" b="1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Roentgenol.</a:t>
            </a:r>
            <a:r>
              <a:rPr lang="en-US" altLang="zh-CN" sz="1103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103" b="1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2003;181:1369-1374</a:t>
            </a:r>
          </a:p>
        </p:txBody>
      </p:sp>
    </p:spTree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/>
          <p:nvPr/>
        </p:nvSpPr>
        <p:spPr>
          <a:xfrm>
            <a:off x="774191" y="347979"/>
            <a:ext cx="9144000" cy="6858000"/>
          </a:xfrm>
          <a:custGeom>
            <a:avLst/>
            <a:gdLst>
              <a:gd name="connsiteX0" fmla="*/ 0 w 9144000"/>
              <a:gd name="connsiteY0" fmla="*/ 6858000 h 6858000"/>
              <a:gd name="connsiteX1" fmla="*/ 9144000 w 9144000"/>
              <a:gd name="connsiteY1" fmla="*/ 6858000 h 6858000"/>
              <a:gd name="connsiteX2" fmla="*/ 9144000 w 9144000"/>
              <a:gd name="connsiteY2" fmla="*/ 0 h 6858000"/>
              <a:gd name="connsiteX3" fmla="*/ 0 w 9144000"/>
              <a:gd name="connsiteY3" fmla="*/ 0 h 6858000"/>
              <a:gd name="connsiteX4" fmla="*/ 0 w 9144000"/>
              <a:gd name="connsiteY4" fmla="*/ 6858000 h 68580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9144000" h="6858000">
                <a:moveTo>
                  <a:pt x="0" y="6858000"/>
                </a:moveTo>
                <a:lnTo>
                  <a:pt x="9144000" y="6858000"/>
                </a:lnTo>
                <a:lnTo>
                  <a:pt x="9144000" y="0"/>
                </a:lnTo>
                <a:lnTo>
                  <a:pt x="0" y="0"/>
                </a:lnTo>
                <a:lnTo>
                  <a:pt x="0" y="6858000"/>
                </a:lnTo>
              </a:path>
            </a:pathLst>
          </a:custGeom>
          <a:solidFill>
            <a:srgbClr val="000000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Freeform 3"/>
          <p:cNvSpPr/>
          <p:nvPr/>
        </p:nvSpPr>
        <p:spPr>
          <a:xfrm>
            <a:off x="1587753" y="1749805"/>
            <a:ext cx="4209796" cy="4490211"/>
          </a:xfrm>
          <a:custGeom>
            <a:avLst/>
            <a:gdLst>
              <a:gd name="connsiteX0" fmla="*/ 6350 w 4209796"/>
              <a:gd name="connsiteY0" fmla="*/ 4483861 h 4490211"/>
              <a:gd name="connsiteX1" fmla="*/ 4203446 w 4209796"/>
              <a:gd name="connsiteY1" fmla="*/ 4483861 h 4490211"/>
              <a:gd name="connsiteX2" fmla="*/ 4203446 w 4209796"/>
              <a:gd name="connsiteY2" fmla="*/ 6350 h 4490211"/>
              <a:gd name="connsiteX3" fmla="*/ 6350 w 4209796"/>
              <a:gd name="connsiteY3" fmla="*/ 6350 h 4490211"/>
              <a:gd name="connsiteX4" fmla="*/ 6350 w 4209796"/>
              <a:gd name="connsiteY4" fmla="*/ 4483861 h 4490211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4209796" h="4490211">
                <a:moveTo>
                  <a:pt x="6350" y="4483861"/>
                </a:moveTo>
                <a:lnTo>
                  <a:pt x="4203446" y="4483861"/>
                </a:lnTo>
                <a:lnTo>
                  <a:pt x="4203446" y="6350"/>
                </a:lnTo>
                <a:lnTo>
                  <a:pt x="6350" y="6350"/>
                </a:lnTo>
                <a:lnTo>
                  <a:pt x="6350" y="4483861"/>
                </a:lnTo>
              </a:path>
            </a:pathLst>
          </a:custGeom>
          <a:solidFill>
            <a:srgbClr val="000000">
              <a:alpha val="0"/>
            </a:srgbClr>
          </a:solidFill>
          <a:ln w="12700">
            <a:solidFill>
              <a:srgbClr val="ff9900">
                <a:alpha val="10000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Freeform 3"/>
          <p:cNvSpPr/>
          <p:nvPr/>
        </p:nvSpPr>
        <p:spPr>
          <a:xfrm>
            <a:off x="5693409" y="2109470"/>
            <a:ext cx="4014723" cy="4417060"/>
          </a:xfrm>
          <a:custGeom>
            <a:avLst/>
            <a:gdLst>
              <a:gd name="connsiteX0" fmla="*/ 6350 w 4014723"/>
              <a:gd name="connsiteY0" fmla="*/ 4410710 h 4417060"/>
              <a:gd name="connsiteX1" fmla="*/ 4008373 w 4014723"/>
              <a:gd name="connsiteY1" fmla="*/ 4410710 h 4417060"/>
              <a:gd name="connsiteX2" fmla="*/ 4008373 w 4014723"/>
              <a:gd name="connsiteY2" fmla="*/ 6350 h 4417060"/>
              <a:gd name="connsiteX3" fmla="*/ 6350 w 4014723"/>
              <a:gd name="connsiteY3" fmla="*/ 6350 h 4417060"/>
              <a:gd name="connsiteX4" fmla="*/ 6350 w 4014723"/>
              <a:gd name="connsiteY4" fmla="*/ 4410710 h 441706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4014723" h="4417060">
                <a:moveTo>
                  <a:pt x="6350" y="4410710"/>
                </a:moveTo>
                <a:lnTo>
                  <a:pt x="4008373" y="4410710"/>
                </a:lnTo>
                <a:lnTo>
                  <a:pt x="4008373" y="6350"/>
                </a:lnTo>
                <a:lnTo>
                  <a:pt x="6350" y="6350"/>
                </a:lnTo>
                <a:lnTo>
                  <a:pt x="6350" y="4410710"/>
                </a:lnTo>
              </a:path>
            </a:pathLst>
          </a:custGeom>
          <a:solidFill>
            <a:srgbClr val="000000">
              <a:alpha val="0"/>
            </a:srgbClr>
          </a:solidFill>
          <a:ln w="12700">
            <a:solidFill>
              <a:srgbClr val="ff9900">
                <a:alpha val="10000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027" name="Picture 3" descr="">
					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62000" y="1193800"/>
            <a:ext cx="9067800" cy="6019800"/>
          </a:xfrm>
          <a:prstGeom prst="rect">
            <a:avLst/>
          </a:prstGeom>
          <a:noFill/>
        </p:spPr>
      </p:pic>
      <p:sp>
        <p:nvSpPr>
          <p:cNvPr id="2" name="TextBox 1"/>
          <p:cNvSpPr txBox="1"/>
          <p:nvPr/>
        </p:nvSpPr>
        <p:spPr>
          <a:xfrm rot="0">
            <a:off x="1168400" y="6756400"/>
            <a:ext cx="698500" cy="1524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1200"/>
              </a:lnSpc>
              <a:tabLst>
							</a:tabLst>
            </a:pPr>
            <a:r>
              <a:rPr lang="en-US" altLang="zh-CN" sz="1392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2009-8-7</a:t>
            </a:r>
          </a:p>
        </p:txBody>
      </p:sp>
      <p:sp>
        <p:nvSpPr>
          <p:cNvPr id="2" name="TextBox 1"/>
          <p:cNvSpPr txBox="1"/>
          <p:nvPr/>
        </p:nvSpPr>
        <p:spPr>
          <a:xfrm rot="0">
            <a:off x="4648200" y="6667500"/>
            <a:ext cx="2298700" cy="3683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1200"/>
              </a:lnSpc>
              <a:tabLst>
                <a:tab pos="825500" algn="l"/>
              </a:tabLst>
            </a:pPr>
            <a:r>
              <a:rPr lang="en-US" altLang="zh-CN" sz="1392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Liaoning</a:t>
            </a:r>
            <a:r>
              <a:rPr lang="en-US" altLang="zh-CN" sz="139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392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Cancer</a:t>
            </a:r>
            <a:r>
              <a:rPr lang="en-US" altLang="zh-CN" sz="139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392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Institute</a:t>
            </a:r>
            <a:r>
              <a:rPr lang="en-US" altLang="zh-CN" sz="139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392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and</a:t>
            </a:r>
          </a:p>
          <a:p>
            <a:pPr>
              <a:lnSpc>
                <a:spcPts val="1600"/>
              </a:lnSpc>
              <a:tabLst>
                <a:tab pos="825500" algn="l"/>
              </a:tabLst>
            </a:pPr>
            <a:r>
              <a:rPr lang="en-US" altLang="zh-CN" dirty="0" smtClean="0"/>
              <a:t>	</a:t>
            </a:r>
            <a:r>
              <a:rPr lang="en-US" altLang="zh-CN" sz="1392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Hospital</a:t>
            </a:r>
          </a:p>
        </p:txBody>
      </p:sp>
      <p:sp>
        <p:nvSpPr>
          <p:cNvPr id="2" name="TextBox 1"/>
          <p:cNvSpPr txBox="1"/>
          <p:nvPr/>
        </p:nvSpPr>
        <p:spPr>
          <a:xfrm rot="0">
            <a:off x="9398000" y="6756400"/>
            <a:ext cx="190500" cy="1524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1200"/>
              </a:lnSpc>
              <a:tabLst>
							</a:tabLst>
            </a:pPr>
            <a:r>
              <a:rPr lang="en-US" altLang="zh-CN" sz="1392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69</a:t>
            </a:r>
          </a:p>
        </p:txBody>
      </p:sp>
      <p:sp>
        <p:nvSpPr>
          <p:cNvPr id="2" name="TextBox 1"/>
          <p:cNvSpPr txBox="1"/>
          <p:nvPr/>
        </p:nvSpPr>
        <p:spPr>
          <a:xfrm rot="0">
            <a:off x="1676400" y="774700"/>
            <a:ext cx="7632700" cy="55372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3400"/>
              </a:lnSpc>
              <a:tabLst>
                <a:tab pos="2552700" algn="l"/>
                <a:tab pos="2971800" algn="l"/>
              </a:tabLst>
            </a:pPr>
            <a:r>
              <a:rPr lang="en-US" altLang="zh-CN" dirty="0" smtClean="0"/>
              <a:t>	</a:t>
            </a:r>
            <a:r>
              <a:rPr lang="en-US" altLang="zh-CN" sz="3192" b="1" dirty="0" smtClean="0">
                <a:solidFill>
                  <a:srgbClr val="ff9900"/>
                </a:solidFill>
                <a:latin typeface="Times New Roman" pitchFamily="18" charset="0"/>
                <a:cs typeface="Times New Roman" pitchFamily="18" charset="0"/>
              </a:rPr>
              <a:t>子宫肉瘤</a:t>
            </a:r>
            <a:r>
              <a:rPr lang="en-US" altLang="zh-CN" sz="319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192" b="1" dirty="0" smtClean="0">
                <a:solidFill>
                  <a:srgbClr val="ff9900"/>
                </a:solidFill>
                <a:latin typeface="Times New Roman" pitchFamily="18" charset="0"/>
                <a:cs typeface="Times New Roman" pitchFamily="18" charset="0"/>
              </a:rPr>
              <a:t>58</a:t>
            </a:r>
            <a:r>
              <a:rPr lang="en-US" altLang="zh-CN" sz="3192" b="1" dirty="0" smtClean="0">
                <a:solidFill>
                  <a:srgbClr val="ff9900"/>
                </a:solidFill>
                <a:latin typeface="Times New Roman" pitchFamily="18" charset="0"/>
                <a:cs typeface="Times New Roman" pitchFamily="18" charset="0"/>
              </a:rPr>
              <a:t>岁</a:t>
            </a:r>
          </a:p>
          <a:p>
            <a:pPr>
              <a:lnSpc>
                <a:spcPts val="2800"/>
              </a:lnSpc>
              <a:tabLst>
                <a:tab pos="2552700" algn="l"/>
                <a:tab pos="2971800" algn="l"/>
              </a:tabLst>
            </a:pPr>
            <a:r>
              <a:rPr lang="en-US" altLang="zh-CN" sz="2400" dirty="0" smtClean="0">
                <a:solidFill>
                  <a:srgbClr val="66ff33"/>
                </a:solidFill>
                <a:latin typeface="Arial Narrow" pitchFamily="18" charset="0"/>
                <a:cs typeface="Arial Narrow" pitchFamily="18" charset="0"/>
              </a:rPr>
              <a:t>--High-grade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66ff33"/>
                </a:solidFill>
                <a:latin typeface="Arial Narrow" pitchFamily="18" charset="0"/>
                <a:cs typeface="Arial Narrow" pitchFamily="18" charset="0"/>
              </a:rPr>
              <a:t>endometrial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66ff33"/>
                </a:solidFill>
                <a:latin typeface="Arial Narrow" pitchFamily="18" charset="0"/>
                <a:cs typeface="Arial Narrow" pitchFamily="18" charset="0"/>
              </a:rPr>
              <a:t>stromal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66ff33"/>
                </a:solidFill>
                <a:latin typeface="Arial Narrow" pitchFamily="18" charset="0"/>
                <a:cs typeface="Arial Narrow" pitchFamily="18" charset="0"/>
              </a:rPr>
              <a:t>sarcoma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66ff33"/>
                </a:solidFill>
                <a:latin typeface="Arial Narrow" pitchFamily="18" charset="0"/>
                <a:cs typeface="Arial Narrow" pitchFamily="18" charset="0"/>
              </a:rPr>
              <a:t>in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66ff33"/>
                </a:solidFill>
                <a:latin typeface="Arial Narrow" pitchFamily="18" charset="0"/>
                <a:cs typeface="Arial Narrow" pitchFamily="18" charset="0"/>
              </a:rPr>
              <a:t>a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66ff33"/>
                </a:solidFill>
                <a:latin typeface="Times New Roman" pitchFamily="18" charset="0"/>
                <a:cs typeface="Times New Roman" pitchFamily="18" charset="0"/>
              </a:rPr>
              <a:t>58-year-old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66ff33"/>
                </a:solidFill>
                <a:latin typeface="Times New Roman" pitchFamily="18" charset="0"/>
                <a:cs typeface="Times New Roman" pitchFamily="18" charset="0"/>
              </a:rPr>
              <a:t>woman</a:t>
            </a:r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2400"/>
              </a:lnSpc>
              <a:tabLst>
                <a:tab pos="2552700" algn="l"/>
                <a:tab pos="2971800" algn="l"/>
              </a:tabLst>
            </a:pPr>
            <a:r>
              <a:rPr lang="en-US" altLang="zh-CN" dirty="0" smtClean="0"/>
              <a:t>		</a:t>
            </a:r>
            <a:r>
              <a:rPr lang="en-US" altLang="zh-CN" sz="24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T1WI</a:t>
            </a:r>
          </a:p>
        </p:txBody>
      </p:sp>
      <p:sp>
        <p:nvSpPr>
          <p:cNvPr id="2" name="TextBox 1"/>
          <p:cNvSpPr txBox="1"/>
          <p:nvPr/>
        </p:nvSpPr>
        <p:spPr>
          <a:xfrm rot="0">
            <a:off x="8534400" y="6223000"/>
            <a:ext cx="774700" cy="2667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2100"/>
              </a:lnSpc>
              <a:tabLst>
							</a:tabLst>
            </a:pPr>
            <a:r>
              <a:rPr lang="en-US" altLang="zh-CN" sz="24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T2WI</a:t>
            </a:r>
          </a:p>
        </p:txBody>
      </p:sp>
      <p:sp>
        <p:nvSpPr>
          <p:cNvPr id="2" name="TextBox 1"/>
          <p:cNvSpPr txBox="1"/>
          <p:nvPr/>
        </p:nvSpPr>
        <p:spPr>
          <a:xfrm rot="0">
            <a:off x="952500" y="6400800"/>
            <a:ext cx="3632200" cy="1270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1000"/>
              </a:lnSpc>
              <a:tabLst>
							</a:tabLst>
            </a:pPr>
            <a:r>
              <a:rPr lang="en-US" altLang="zh-CN" sz="1103" b="1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Rha,</a:t>
            </a:r>
            <a:r>
              <a:rPr lang="en-US" altLang="zh-CN" sz="1103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103" b="1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S.</a:t>
            </a:r>
            <a:r>
              <a:rPr lang="en-US" altLang="zh-CN" sz="1103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103" b="1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E.</a:t>
            </a:r>
            <a:r>
              <a:rPr lang="en-US" altLang="zh-CN" sz="1103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103" b="1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et</a:t>
            </a:r>
            <a:r>
              <a:rPr lang="en-US" altLang="zh-CN" sz="1103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103" b="1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al.</a:t>
            </a:r>
            <a:r>
              <a:rPr lang="en-US" altLang="zh-CN" sz="1103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103" b="1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Am.</a:t>
            </a:r>
            <a:r>
              <a:rPr lang="en-US" altLang="zh-CN" sz="1103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103" b="1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J.</a:t>
            </a:r>
            <a:r>
              <a:rPr lang="en-US" altLang="zh-CN" sz="1103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103" b="1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Roentgenol.</a:t>
            </a:r>
            <a:r>
              <a:rPr lang="en-US" altLang="zh-CN" sz="1103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103" b="1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2003;181:1369-1374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/>
          <p:nvPr/>
        </p:nvSpPr>
        <p:spPr>
          <a:xfrm>
            <a:off x="774191" y="347979"/>
            <a:ext cx="9144000" cy="6858000"/>
          </a:xfrm>
          <a:custGeom>
            <a:avLst/>
            <a:gdLst>
              <a:gd name="connsiteX0" fmla="*/ 0 w 9144000"/>
              <a:gd name="connsiteY0" fmla="*/ 6858000 h 6858000"/>
              <a:gd name="connsiteX1" fmla="*/ 9144000 w 9144000"/>
              <a:gd name="connsiteY1" fmla="*/ 6858000 h 6858000"/>
              <a:gd name="connsiteX2" fmla="*/ 9144000 w 9144000"/>
              <a:gd name="connsiteY2" fmla="*/ 0 h 6858000"/>
              <a:gd name="connsiteX3" fmla="*/ 0 w 9144000"/>
              <a:gd name="connsiteY3" fmla="*/ 0 h 6858000"/>
              <a:gd name="connsiteX4" fmla="*/ 0 w 9144000"/>
              <a:gd name="connsiteY4" fmla="*/ 6858000 h 68580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9144000" h="6858000">
                <a:moveTo>
                  <a:pt x="0" y="6858000"/>
                </a:moveTo>
                <a:lnTo>
                  <a:pt x="9144000" y="6858000"/>
                </a:lnTo>
                <a:lnTo>
                  <a:pt x="9144000" y="0"/>
                </a:lnTo>
                <a:lnTo>
                  <a:pt x="0" y="0"/>
                </a:lnTo>
                <a:lnTo>
                  <a:pt x="0" y="6858000"/>
                </a:lnTo>
              </a:path>
            </a:pathLst>
          </a:custGeom>
          <a:solidFill>
            <a:srgbClr val="000000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027" name="Picture 3" descr="">
					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62000" y="1193800"/>
            <a:ext cx="2921000" cy="6019800"/>
          </a:xfrm>
          <a:prstGeom prst="rect">
            <a:avLst/>
          </a:prstGeom>
          <a:noFill/>
        </p:spPr>
      </p:pic>
      <p:sp>
        <p:nvSpPr>
          <p:cNvPr id="2" name="TextBox 1"/>
          <p:cNvSpPr txBox="1"/>
          <p:nvPr/>
        </p:nvSpPr>
        <p:spPr>
          <a:xfrm rot="0">
            <a:off x="1168400" y="6756400"/>
            <a:ext cx="698500" cy="1524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1200"/>
              </a:lnSpc>
              <a:tabLst>
							</a:tabLst>
            </a:pPr>
            <a:r>
              <a:rPr lang="en-US" altLang="zh-CN" sz="1392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2009-8-7</a:t>
            </a:r>
          </a:p>
        </p:txBody>
      </p:sp>
      <p:sp>
        <p:nvSpPr>
          <p:cNvPr id="2" name="TextBox 1"/>
          <p:cNvSpPr txBox="1"/>
          <p:nvPr/>
        </p:nvSpPr>
        <p:spPr>
          <a:xfrm rot="0">
            <a:off x="4648200" y="6667500"/>
            <a:ext cx="2298700" cy="3683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1200"/>
              </a:lnSpc>
              <a:tabLst>
                <a:tab pos="825500" algn="l"/>
              </a:tabLst>
            </a:pPr>
            <a:r>
              <a:rPr lang="en-US" altLang="zh-CN" sz="1392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Liaoning</a:t>
            </a:r>
            <a:r>
              <a:rPr lang="en-US" altLang="zh-CN" sz="139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392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Cancer</a:t>
            </a:r>
            <a:r>
              <a:rPr lang="en-US" altLang="zh-CN" sz="139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392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Institute</a:t>
            </a:r>
            <a:r>
              <a:rPr lang="en-US" altLang="zh-CN" sz="139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392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and</a:t>
            </a:r>
          </a:p>
          <a:p>
            <a:pPr>
              <a:lnSpc>
                <a:spcPts val="1600"/>
              </a:lnSpc>
              <a:tabLst>
                <a:tab pos="825500" algn="l"/>
              </a:tabLst>
            </a:pPr>
            <a:r>
              <a:rPr lang="en-US" altLang="zh-CN" dirty="0" smtClean="0"/>
              <a:t>	</a:t>
            </a:r>
            <a:r>
              <a:rPr lang="en-US" altLang="zh-CN" sz="1392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Hospital</a:t>
            </a:r>
          </a:p>
        </p:txBody>
      </p:sp>
      <p:sp>
        <p:nvSpPr>
          <p:cNvPr id="2" name="TextBox 1"/>
          <p:cNvSpPr txBox="1"/>
          <p:nvPr/>
        </p:nvSpPr>
        <p:spPr>
          <a:xfrm rot="0">
            <a:off x="9499600" y="6756400"/>
            <a:ext cx="88900" cy="1524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1200"/>
              </a:lnSpc>
              <a:tabLst>
							</a:tabLst>
            </a:pPr>
            <a:r>
              <a:rPr lang="en-US" altLang="zh-CN" sz="1392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7</a:t>
            </a:r>
          </a:p>
        </p:txBody>
      </p:sp>
      <p:sp>
        <p:nvSpPr>
          <p:cNvPr id="2" name="TextBox 1"/>
          <p:cNvSpPr txBox="1"/>
          <p:nvPr/>
        </p:nvSpPr>
        <p:spPr>
          <a:xfrm rot="0">
            <a:off x="1612900" y="952500"/>
            <a:ext cx="7327900" cy="47371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4000"/>
              </a:lnSpc>
              <a:tabLst>
                <a:tab pos="279400" algn="l"/>
                <a:tab pos="1930400" algn="l"/>
                <a:tab pos="2527300" algn="l"/>
              </a:tabLst>
            </a:pPr>
            <a:r>
              <a:rPr lang="en-US" altLang="zh-CN" dirty="0" smtClean="0"/>
              <a:t>			</a:t>
            </a:r>
            <a:r>
              <a:rPr lang="en-US" altLang="zh-CN" sz="4008" b="1" dirty="0" smtClean="0">
                <a:solidFill>
                  <a:srgbClr val="ff9900"/>
                </a:solidFill>
                <a:latin typeface="Times New Roman" pitchFamily="18" charset="0"/>
                <a:cs typeface="Times New Roman" pitchFamily="18" charset="0"/>
              </a:rPr>
              <a:t>临床检查</a:t>
            </a:r>
          </a:p>
          <a:p>
            <a:pPr>
              <a:lnSpc>
                <a:spcPts val="3800"/>
              </a:lnSpc>
              <a:tabLst>
                <a:tab pos="279400" algn="l"/>
                <a:tab pos="1930400" algn="l"/>
                <a:tab pos="2527300" algn="l"/>
              </a:tabLst>
            </a:pPr>
            <a:r>
              <a:rPr lang="en-US" altLang="zh-CN" dirty="0" smtClean="0"/>
              <a:t>		</a:t>
            </a:r>
            <a:r>
              <a:rPr lang="en-US" altLang="zh-CN" sz="3192" b="1" dirty="0" smtClean="0">
                <a:solidFill>
                  <a:srgbClr val="66ff33"/>
                </a:solidFill>
                <a:latin typeface="Arial Narrow" pitchFamily="18" charset="0"/>
                <a:cs typeface="Arial Narrow" pitchFamily="18" charset="0"/>
              </a:rPr>
              <a:t>Clinical</a:t>
            </a:r>
            <a:r>
              <a:rPr lang="en-US" altLang="zh-CN" sz="319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192" b="1" dirty="0" smtClean="0">
                <a:solidFill>
                  <a:srgbClr val="66ff33"/>
                </a:solidFill>
                <a:latin typeface="Arial Narrow" pitchFamily="18" charset="0"/>
                <a:cs typeface="Arial Narrow" pitchFamily="18" charset="0"/>
              </a:rPr>
              <a:t>examination</a:t>
            </a:r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3500"/>
              </a:lnSpc>
              <a:tabLst>
                <a:tab pos="279400" algn="l"/>
                <a:tab pos="1930400" algn="l"/>
                <a:tab pos="2527300" algn="l"/>
              </a:tabLst>
            </a:pPr>
            <a:r>
              <a:rPr lang="en-US" altLang="zh-CN" sz="1992" dirty="0" smtClean="0">
                <a:solidFill>
                  <a:srgbClr val="ffff00"/>
                </a:solidFill>
                <a:latin typeface="Wingdings" pitchFamily="18" charset="0"/>
                <a:cs typeface="Wingdings" pitchFamily="18" charset="0"/>
              </a:rPr>
              <a:t>p</a:t>
            </a:r>
            <a:r>
              <a:rPr lang="en-US" altLang="zh-CN" sz="2807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普通妇科检查：</a:t>
            </a:r>
            <a:r>
              <a:rPr lang="en-US" altLang="zh-CN" sz="2807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简单</a:t>
            </a:r>
            <a:r>
              <a:rPr lang="en-US" altLang="zh-CN" sz="2807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，</a:t>
            </a:r>
            <a:r>
              <a:rPr lang="en-US" altLang="zh-CN" sz="2807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但具</a:t>
            </a:r>
            <a:r>
              <a:rPr lang="en-US" altLang="zh-CN" sz="2807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有</a:t>
            </a:r>
            <a:r>
              <a:rPr lang="en-US" altLang="zh-CN" sz="2807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明显</a:t>
            </a:r>
            <a:r>
              <a:rPr lang="en-US" altLang="zh-CN" sz="2807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的</a:t>
            </a:r>
            <a:r>
              <a:rPr lang="en-US" altLang="zh-CN" sz="2807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局限</a:t>
            </a:r>
            <a:r>
              <a:rPr lang="en-US" altLang="zh-CN" sz="2807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性</a:t>
            </a:r>
          </a:p>
          <a:p>
            <a:pPr>
              <a:lnSpc>
                <a:spcPts val="3000"/>
              </a:lnSpc>
              <a:tabLst>
                <a:tab pos="279400" algn="l"/>
                <a:tab pos="1930400" algn="l"/>
                <a:tab pos="2527300" algn="l"/>
              </a:tabLst>
            </a:pPr>
            <a:r>
              <a:rPr lang="en-US" altLang="zh-CN" dirty="0" smtClean="0"/>
              <a:t>	</a:t>
            </a:r>
            <a:r>
              <a:rPr lang="en-US" altLang="zh-CN" sz="2400" dirty="0" smtClean="0">
                <a:solidFill>
                  <a:srgbClr val="66ff33"/>
                </a:solidFill>
                <a:latin typeface="Arial Narrow" pitchFamily="18" charset="0"/>
                <a:cs typeface="Arial Narrow" pitchFamily="18" charset="0"/>
              </a:rPr>
              <a:t>Gynecological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66ff33"/>
                </a:solidFill>
                <a:latin typeface="Arial Narrow" pitchFamily="18" charset="0"/>
                <a:cs typeface="Arial Narrow" pitchFamily="18" charset="0"/>
              </a:rPr>
              <a:t>examination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66ff33"/>
                </a:solidFill>
                <a:latin typeface="Arial Narrow" pitchFamily="18" charset="0"/>
                <a:cs typeface="Arial Narrow" pitchFamily="18" charset="0"/>
              </a:rPr>
              <a:t>: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66ff33"/>
                </a:solidFill>
                <a:latin typeface="Arial Narrow" pitchFamily="18" charset="0"/>
                <a:cs typeface="Arial Narrow" pitchFamily="18" charset="0"/>
              </a:rPr>
              <a:t>simple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66ff33"/>
                </a:solidFill>
                <a:latin typeface="Arial Narrow" pitchFamily="18" charset="0"/>
                <a:cs typeface="Arial Narrow" pitchFamily="18" charset="0"/>
              </a:rPr>
              <a:t>&amp;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66ff33"/>
                </a:solidFill>
                <a:latin typeface="Arial Narrow" pitchFamily="18" charset="0"/>
                <a:cs typeface="Arial Narrow" pitchFamily="18" charset="0"/>
              </a:rPr>
              <a:t>limited</a:t>
            </a:r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4000"/>
              </a:lnSpc>
              <a:tabLst>
                <a:tab pos="279400" algn="l"/>
                <a:tab pos="1930400" algn="l"/>
                <a:tab pos="2527300" algn="l"/>
              </a:tabLst>
            </a:pPr>
            <a:r>
              <a:rPr lang="en-US" altLang="zh-CN" sz="1992" dirty="0" smtClean="0">
                <a:solidFill>
                  <a:srgbClr val="ffff00"/>
                </a:solidFill>
                <a:latin typeface="Wingdings" pitchFamily="18" charset="0"/>
                <a:cs typeface="Wingdings" pitchFamily="18" charset="0"/>
              </a:rPr>
              <a:t>p</a:t>
            </a:r>
            <a:r>
              <a:rPr lang="en-US" altLang="zh-CN" sz="2807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分</a:t>
            </a:r>
            <a:r>
              <a:rPr lang="en-US" altLang="zh-CN" sz="2807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期具</a:t>
            </a:r>
            <a:r>
              <a:rPr lang="en-US" altLang="zh-CN" sz="2807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有</a:t>
            </a:r>
            <a:r>
              <a:rPr lang="en-US" altLang="zh-CN" sz="2807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主观</a:t>
            </a:r>
            <a:r>
              <a:rPr lang="en-US" altLang="zh-CN" sz="2807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性：</a:t>
            </a:r>
            <a:r>
              <a:rPr lang="en-US" altLang="zh-CN" sz="2807" dirty="0" smtClean="0">
                <a:solidFill>
                  <a:srgbClr val="ffffff"/>
                </a:solidFill>
                <a:latin typeface="Arial Narrow" pitchFamily="18" charset="0"/>
                <a:cs typeface="Arial Narrow" pitchFamily="18" charset="0"/>
              </a:rPr>
              <a:t>34</a:t>
            </a:r>
            <a:r>
              <a:rPr lang="en-US" altLang="zh-CN" sz="2807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％－</a:t>
            </a:r>
            <a:r>
              <a:rPr lang="en-US" altLang="zh-CN" sz="2807" dirty="0" smtClean="0">
                <a:solidFill>
                  <a:srgbClr val="ffffff"/>
                </a:solidFill>
                <a:latin typeface="Arial Narrow" pitchFamily="18" charset="0"/>
                <a:cs typeface="Arial Narrow" pitchFamily="18" charset="0"/>
              </a:rPr>
              <a:t>39</a:t>
            </a:r>
            <a:r>
              <a:rPr lang="en-US" altLang="zh-CN" sz="2807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％</a:t>
            </a:r>
            <a:r>
              <a:rPr lang="en-US" altLang="zh-CN" sz="2807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的</a:t>
            </a:r>
            <a:r>
              <a:rPr lang="en-US" altLang="zh-CN" sz="2807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患者</a:t>
            </a:r>
            <a:r>
              <a:rPr lang="en-US" altLang="zh-CN" sz="2807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分</a:t>
            </a:r>
            <a:r>
              <a:rPr lang="en-US" altLang="zh-CN" sz="2807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期错误</a:t>
            </a:r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3300"/>
              </a:lnSpc>
              <a:tabLst>
                <a:tab pos="279400" algn="l"/>
                <a:tab pos="1930400" algn="l"/>
                <a:tab pos="2527300" algn="l"/>
              </a:tabLst>
            </a:pPr>
            <a:r>
              <a:rPr lang="en-US" altLang="zh-CN" dirty="0" smtClean="0"/>
              <a:t>	</a:t>
            </a:r>
            <a:r>
              <a:rPr lang="en-US" altLang="zh-CN" sz="2400" dirty="0" smtClean="0">
                <a:solidFill>
                  <a:srgbClr val="66ff33"/>
                </a:solidFill>
                <a:latin typeface="Arial Narrow" pitchFamily="18" charset="0"/>
                <a:cs typeface="Arial Narrow" pitchFamily="18" charset="0"/>
              </a:rPr>
              <a:t>Subjectivity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66ff33"/>
                </a:solidFill>
                <a:latin typeface="Arial Narrow" pitchFamily="18" charset="0"/>
                <a:cs typeface="Arial Narrow" pitchFamily="18" charset="0"/>
              </a:rPr>
              <a:t>on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66ff33"/>
                </a:solidFill>
                <a:latin typeface="Arial Narrow" pitchFamily="18" charset="0"/>
                <a:cs typeface="Arial Narrow" pitchFamily="18" charset="0"/>
              </a:rPr>
              <a:t>its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66ff33"/>
                </a:solidFill>
                <a:latin typeface="Arial Narrow" pitchFamily="18" charset="0"/>
                <a:cs typeface="Arial Narrow" pitchFamily="18" charset="0"/>
              </a:rPr>
              <a:t>staging: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66ff33"/>
                </a:solidFill>
                <a:latin typeface="Arial Narrow" pitchFamily="18" charset="0"/>
                <a:cs typeface="Arial Narrow" pitchFamily="18" charset="0"/>
              </a:rPr>
              <a:t>34%-39%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66ff33"/>
                </a:solidFill>
                <a:latin typeface="Arial Narrow" pitchFamily="18" charset="0"/>
                <a:cs typeface="Arial Narrow" pitchFamily="18" charset="0"/>
              </a:rPr>
              <a:t>of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66ff33"/>
                </a:solidFill>
                <a:latin typeface="Arial Narrow" pitchFamily="18" charset="0"/>
                <a:cs typeface="Arial Narrow" pitchFamily="18" charset="0"/>
              </a:rPr>
              <a:t>incorrect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66ff33"/>
                </a:solidFill>
                <a:latin typeface="Arial Narrow" pitchFamily="18" charset="0"/>
                <a:cs typeface="Arial Narrow" pitchFamily="18" charset="0"/>
              </a:rPr>
              <a:t>staging</a:t>
            </a:r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3000"/>
              </a:lnSpc>
              <a:tabLst>
                <a:tab pos="279400" algn="l"/>
                <a:tab pos="1930400" algn="l"/>
                <a:tab pos="2527300" algn="l"/>
              </a:tabLst>
            </a:pPr>
            <a:r>
              <a:rPr lang="en-US" altLang="zh-CN" sz="1992" dirty="0" smtClean="0">
                <a:solidFill>
                  <a:srgbClr val="ffff00"/>
                </a:solidFill>
                <a:latin typeface="Wingdings" pitchFamily="18" charset="0"/>
                <a:cs typeface="Wingdings" pitchFamily="18" charset="0"/>
              </a:rPr>
              <a:t>p</a:t>
            </a:r>
            <a:r>
              <a:rPr lang="en-US" altLang="zh-CN" sz="2807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不能</a:t>
            </a:r>
            <a:r>
              <a:rPr lang="en-US" altLang="zh-CN" sz="2807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全</a:t>
            </a:r>
            <a:r>
              <a:rPr lang="en-US" altLang="zh-CN" sz="2807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面评价</a:t>
            </a:r>
            <a:r>
              <a:rPr lang="en-US" altLang="zh-CN" sz="2807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肿瘤</a:t>
            </a:r>
            <a:r>
              <a:rPr lang="en-US" altLang="zh-CN" sz="2807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侵犯深</a:t>
            </a:r>
            <a:r>
              <a:rPr lang="en-US" altLang="zh-CN" sz="2807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度</a:t>
            </a:r>
            <a:r>
              <a:rPr lang="en-US" altLang="zh-CN" sz="2807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和盆腔淋巴结转移</a:t>
            </a:r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3300"/>
              </a:lnSpc>
              <a:tabLst>
                <a:tab pos="279400" algn="l"/>
                <a:tab pos="1930400" algn="l"/>
                <a:tab pos="2527300" algn="l"/>
              </a:tabLst>
            </a:pPr>
            <a:r>
              <a:rPr lang="en-US" altLang="zh-CN" dirty="0" smtClean="0"/>
              <a:t>	</a:t>
            </a:r>
            <a:r>
              <a:rPr lang="en-US" altLang="zh-CN" sz="2400" dirty="0" smtClean="0">
                <a:solidFill>
                  <a:srgbClr val="66ff33"/>
                </a:solidFill>
                <a:latin typeface="Arial Narrow" pitchFamily="18" charset="0"/>
                <a:cs typeface="Arial Narrow" pitchFamily="18" charset="0"/>
              </a:rPr>
              <a:t>Difficult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66ff33"/>
                </a:solidFill>
                <a:latin typeface="Arial Narrow" pitchFamily="18" charset="0"/>
                <a:cs typeface="Arial Narrow" pitchFamily="18" charset="0"/>
              </a:rPr>
              <a:t>to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66ff33"/>
                </a:solidFill>
                <a:latin typeface="Arial Narrow" pitchFamily="18" charset="0"/>
                <a:cs typeface="Arial Narrow" pitchFamily="18" charset="0"/>
              </a:rPr>
              <a:t>identify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66ff33"/>
                </a:solidFill>
                <a:latin typeface="Arial Narrow" pitchFamily="18" charset="0"/>
                <a:cs typeface="Arial Narrow" pitchFamily="18" charset="0"/>
              </a:rPr>
              <a:t>invasive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66ff33"/>
                </a:solidFill>
                <a:latin typeface="Arial Narrow" pitchFamily="18" charset="0"/>
                <a:cs typeface="Arial Narrow" pitchFamily="18" charset="0"/>
              </a:rPr>
              <a:t>extent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66ff33"/>
                </a:solidFill>
                <a:latin typeface="Arial Narrow" pitchFamily="18" charset="0"/>
                <a:cs typeface="Arial Narrow" pitchFamily="18" charset="0"/>
              </a:rPr>
              <a:t>and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66ff33"/>
                </a:solidFill>
                <a:latin typeface="Arial Narrow" pitchFamily="18" charset="0"/>
                <a:cs typeface="Arial Narrow" pitchFamily="18" charset="0"/>
              </a:rPr>
              <a:t>lymph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66ff33"/>
                </a:solidFill>
                <a:latin typeface="Arial Narrow" pitchFamily="18" charset="0"/>
                <a:cs typeface="Arial Narrow" pitchFamily="18" charset="0"/>
              </a:rPr>
              <a:t>node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66ff33"/>
                </a:solidFill>
                <a:latin typeface="Arial Narrow" pitchFamily="18" charset="0"/>
                <a:cs typeface="Arial Narrow" pitchFamily="18" charset="0"/>
              </a:rPr>
              <a:t>metastases</a:t>
            </a:r>
          </a:p>
        </p:txBody>
      </p:sp>
    </p:spTree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/>
          <p:nvPr/>
        </p:nvSpPr>
        <p:spPr>
          <a:xfrm>
            <a:off x="774191" y="347979"/>
            <a:ext cx="9144000" cy="6858000"/>
          </a:xfrm>
          <a:custGeom>
            <a:avLst/>
            <a:gdLst>
              <a:gd name="connsiteX0" fmla="*/ 0 w 9144000"/>
              <a:gd name="connsiteY0" fmla="*/ 6858000 h 6858000"/>
              <a:gd name="connsiteX1" fmla="*/ 9144000 w 9144000"/>
              <a:gd name="connsiteY1" fmla="*/ 6858000 h 6858000"/>
              <a:gd name="connsiteX2" fmla="*/ 9144000 w 9144000"/>
              <a:gd name="connsiteY2" fmla="*/ 0 h 6858000"/>
              <a:gd name="connsiteX3" fmla="*/ 0 w 9144000"/>
              <a:gd name="connsiteY3" fmla="*/ 0 h 6858000"/>
              <a:gd name="connsiteX4" fmla="*/ 0 w 9144000"/>
              <a:gd name="connsiteY4" fmla="*/ 6858000 h 68580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9144000" h="6858000">
                <a:moveTo>
                  <a:pt x="0" y="6858000"/>
                </a:moveTo>
                <a:lnTo>
                  <a:pt x="9144000" y="6858000"/>
                </a:lnTo>
                <a:lnTo>
                  <a:pt x="9144000" y="0"/>
                </a:lnTo>
                <a:lnTo>
                  <a:pt x="0" y="0"/>
                </a:lnTo>
                <a:lnTo>
                  <a:pt x="0" y="6858000"/>
                </a:lnTo>
              </a:path>
            </a:pathLst>
          </a:custGeom>
          <a:solidFill>
            <a:srgbClr val="000000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Freeform 3"/>
          <p:cNvSpPr/>
          <p:nvPr/>
        </p:nvSpPr>
        <p:spPr>
          <a:xfrm>
            <a:off x="1005839" y="1887220"/>
            <a:ext cx="4895088" cy="3931920"/>
          </a:xfrm>
          <a:custGeom>
            <a:avLst/>
            <a:gdLst>
              <a:gd name="connsiteX0" fmla="*/ 9144 w 4895088"/>
              <a:gd name="connsiteY0" fmla="*/ 3922776 h 3931920"/>
              <a:gd name="connsiteX1" fmla="*/ 4885944 w 4895088"/>
              <a:gd name="connsiteY1" fmla="*/ 3922776 h 3931920"/>
              <a:gd name="connsiteX2" fmla="*/ 4885944 w 4895088"/>
              <a:gd name="connsiteY2" fmla="*/ 9144 h 3931920"/>
              <a:gd name="connsiteX3" fmla="*/ 9144 w 4895088"/>
              <a:gd name="connsiteY3" fmla="*/ 9144 h 3931920"/>
              <a:gd name="connsiteX4" fmla="*/ 9144 w 4895088"/>
              <a:gd name="connsiteY4" fmla="*/ 3922776 h 393192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4895088" h="3931920">
                <a:moveTo>
                  <a:pt x="9144" y="3922776"/>
                </a:moveTo>
                <a:lnTo>
                  <a:pt x="4885944" y="3922776"/>
                </a:lnTo>
                <a:lnTo>
                  <a:pt x="4885944" y="9144"/>
                </a:lnTo>
                <a:lnTo>
                  <a:pt x="9144" y="9144"/>
                </a:lnTo>
                <a:lnTo>
                  <a:pt x="9144" y="3922776"/>
                </a:lnTo>
              </a:path>
            </a:pathLst>
          </a:custGeom>
          <a:solidFill>
            <a:srgbClr val="000000">
              <a:alpha val="0"/>
            </a:srgbClr>
          </a:solidFill>
          <a:ln w="12700">
            <a:solidFill>
              <a:srgbClr val="ff9900">
                <a:alpha val="10000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Freeform 3"/>
          <p:cNvSpPr/>
          <p:nvPr/>
        </p:nvSpPr>
        <p:spPr>
          <a:xfrm>
            <a:off x="5398008" y="2103627"/>
            <a:ext cx="4367783" cy="4111752"/>
          </a:xfrm>
          <a:custGeom>
            <a:avLst/>
            <a:gdLst>
              <a:gd name="connsiteX0" fmla="*/ 9144 w 4367783"/>
              <a:gd name="connsiteY0" fmla="*/ 4102607 h 4111752"/>
              <a:gd name="connsiteX1" fmla="*/ 4358639 w 4367783"/>
              <a:gd name="connsiteY1" fmla="*/ 4102607 h 4111752"/>
              <a:gd name="connsiteX2" fmla="*/ 4358639 w 4367783"/>
              <a:gd name="connsiteY2" fmla="*/ 9144 h 4111752"/>
              <a:gd name="connsiteX3" fmla="*/ 9144 w 4367783"/>
              <a:gd name="connsiteY3" fmla="*/ 9144 h 4111752"/>
              <a:gd name="connsiteX4" fmla="*/ 9144 w 4367783"/>
              <a:gd name="connsiteY4" fmla="*/ 4102607 h 4111752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4367783" h="4111752">
                <a:moveTo>
                  <a:pt x="9144" y="4102607"/>
                </a:moveTo>
                <a:lnTo>
                  <a:pt x="4358639" y="4102607"/>
                </a:lnTo>
                <a:lnTo>
                  <a:pt x="4358639" y="9144"/>
                </a:lnTo>
                <a:lnTo>
                  <a:pt x="9144" y="9144"/>
                </a:lnTo>
                <a:lnTo>
                  <a:pt x="9144" y="4102607"/>
                </a:lnTo>
              </a:path>
            </a:pathLst>
          </a:custGeom>
          <a:solidFill>
            <a:srgbClr val="000000">
              <a:alpha val="0"/>
            </a:srgbClr>
          </a:solidFill>
          <a:ln w="12700">
            <a:solidFill>
              <a:srgbClr val="ff9900">
                <a:alpha val="10000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027" name="Picture 3" descr="">
					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62000" y="1193800"/>
            <a:ext cx="9067800" cy="6019800"/>
          </a:xfrm>
          <a:prstGeom prst="rect">
            <a:avLst/>
          </a:prstGeom>
          <a:noFill/>
        </p:spPr>
      </p:pic>
      <p:sp>
        <p:nvSpPr>
          <p:cNvPr id="2" name="TextBox 1"/>
          <p:cNvSpPr txBox="1"/>
          <p:nvPr/>
        </p:nvSpPr>
        <p:spPr>
          <a:xfrm rot="0">
            <a:off x="1168400" y="6756400"/>
            <a:ext cx="698500" cy="1524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1200"/>
              </a:lnSpc>
              <a:tabLst>
							</a:tabLst>
            </a:pPr>
            <a:r>
              <a:rPr lang="en-US" altLang="zh-CN" sz="1392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2009-8-7</a:t>
            </a:r>
          </a:p>
        </p:txBody>
      </p:sp>
      <p:sp>
        <p:nvSpPr>
          <p:cNvPr id="2" name="TextBox 1"/>
          <p:cNvSpPr txBox="1"/>
          <p:nvPr/>
        </p:nvSpPr>
        <p:spPr>
          <a:xfrm rot="0">
            <a:off x="4648200" y="6667500"/>
            <a:ext cx="2298700" cy="3683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1200"/>
              </a:lnSpc>
              <a:tabLst>
                <a:tab pos="825500" algn="l"/>
              </a:tabLst>
            </a:pPr>
            <a:r>
              <a:rPr lang="en-US" altLang="zh-CN" sz="1392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Liaoning</a:t>
            </a:r>
            <a:r>
              <a:rPr lang="en-US" altLang="zh-CN" sz="139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392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Cancer</a:t>
            </a:r>
            <a:r>
              <a:rPr lang="en-US" altLang="zh-CN" sz="139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392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Institute</a:t>
            </a:r>
            <a:r>
              <a:rPr lang="en-US" altLang="zh-CN" sz="139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392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and</a:t>
            </a:r>
          </a:p>
          <a:p>
            <a:pPr>
              <a:lnSpc>
                <a:spcPts val="1600"/>
              </a:lnSpc>
              <a:tabLst>
                <a:tab pos="825500" algn="l"/>
              </a:tabLst>
            </a:pPr>
            <a:r>
              <a:rPr lang="en-US" altLang="zh-CN" dirty="0" smtClean="0"/>
              <a:t>	</a:t>
            </a:r>
            <a:r>
              <a:rPr lang="en-US" altLang="zh-CN" sz="1392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Hospital</a:t>
            </a:r>
          </a:p>
        </p:txBody>
      </p:sp>
      <p:sp>
        <p:nvSpPr>
          <p:cNvPr id="2" name="TextBox 1"/>
          <p:cNvSpPr txBox="1"/>
          <p:nvPr/>
        </p:nvSpPr>
        <p:spPr>
          <a:xfrm rot="0">
            <a:off x="9398000" y="6756400"/>
            <a:ext cx="190500" cy="1524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1200"/>
              </a:lnSpc>
              <a:tabLst>
							</a:tabLst>
            </a:pPr>
            <a:r>
              <a:rPr lang="en-US" altLang="zh-CN" sz="1392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70</a:t>
            </a:r>
          </a:p>
        </p:txBody>
      </p:sp>
      <p:sp>
        <p:nvSpPr>
          <p:cNvPr id="2" name="TextBox 1"/>
          <p:cNvSpPr txBox="1"/>
          <p:nvPr/>
        </p:nvSpPr>
        <p:spPr>
          <a:xfrm rot="0">
            <a:off x="952500" y="774700"/>
            <a:ext cx="8394700" cy="55118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3400"/>
              </a:lnSpc>
              <a:tabLst>
                <a:tab pos="698500" algn="l"/>
                <a:tab pos="3276600" algn="l"/>
              </a:tabLst>
            </a:pPr>
            <a:r>
              <a:rPr lang="en-US" altLang="zh-CN" dirty="0" smtClean="0"/>
              <a:t>		</a:t>
            </a:r>
            <a:r>
              <a:rPr lang="en-US" altLang="zh-CN" sz="3192" b="1" dirty="0" smtClean="0">
                <a:solidFill>
                  <a:srgbClr val="ff9900"/>
                </a:solidFill>
                <a:latin typeface="Times New Roman" pitchFamily="18" charset="0"/>
                <a:cs typeface="Times New Roman" pitchFamily="18" charset="0"/>
              </a:rPr>
              <a:t>子宫肉瘤</a:t>
            </a:r>
            <a:r>
              <a:rPr lang="en-US" altLang="zh-CN" sz="319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192" b="1" dirty="0" smtClean="0">
                <a:solidFill>
                  <a:srgbClr val="ff9900"/>
                </a:solidFill>
                <a:latin typeface="Times New Roman" pitchFamily="18" charset="0"/>
                <a:cs typeface="Times New Roman" pitchFamily="18" charset="0"/>
              </a:rPr>
              <a:t>20</a:t>
            </a:r>
            <a:r>
              <a:rPr lang="en-US" altLang="zh-CN" sz="3192" b="1" dirty="0" smtClean="0">
                <a:solidFill>
                  <a:srgbClr val="ff9900"/>
                </a:solidFill>
                <a:latin typeface="Times New Roman" pitchFamily="18" charset="0"/>
                <a:cs typeface="Times New Roman" pitchFamily="18" charset="0"/>
              </a:rPr>
              <a:t>岁</a:t>
            </a:r>
          </a:p>
          <a:p>
            <a:pPr>
              <a:lnSpc>
                <a:spcPts val="2800"/>
              </a:lnSpc>
              <a:tabLst>
                <a:tab pos="698500" algn="l"/>
                <a:tab pos="3276600" algn="l"/>
              </a:tabLst>
            </a:pPr>
            <a:r>
              <a:rPr lang="en-US" altLang="zh-CN" dirty="0" smtClean="0"/>
              <a:t>	</a:t>
            </a:r>
            <a:r>
              <a:rPr lang="en-US" altLang="zh-CN" sz="2400" dirty="0" smtClean="0">
                <a:solidFill>
                  <a:srgbClr val="66ff33"/>
                </a:solidFill>
                <a:latin typeface="Arial Narrow" pitchFamily="18" charset="0"/>
                <a:cs typeface="Arial Narrow" pitchFamily="18" charset="0"/>
              </a:rPr>
              <a:t>--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66ff33"/>
                </a:solidFill>
                <a:latin typeface="Arial Narrow" pitchFamily="18" charset="0"/>
                <a:cs typeface="Arial Narrow" pitchFamily="18" charset="0"/>
              </a:rPr>
              <a:t>High-grade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66ff33"/>
                </a:solidFill>
                <a:latin typeface="Arial Narrow" pitchFamily="18" charset="0"/>
                <a:cs typeface="Arial Narrow" pitchFamily="18" charset="0"/>
              </a:rPr>
              <a:t>endometrial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66ff33"/>
                </a:solidFill>
                <a:latin typeface="Arial Narrow" pitchFamily="18" charset="0"/>
                <a:cs typeface="Arial Narrow" pitchFamily="18" charset="0"/>
              </a:rPr>
              <a:t>stromal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66ff33"/>
                </a:solidFill>
                <a:latin typeface="Arial Narrow" pitchFamily="18" charset="0"/>
                <a:cs typeface="Arial Narrow" pitchFamily="18" charset="0"/>
              </a:rPr>
              <a:t>sarcoma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66ff33"/>
                </a:solidFill>
                <a:latin typeface="Arial Narrow" pitchFamily="18" charset="0"/>
                <a:cs typeface="Arial Narrow" pitchFamily="18" charset="0"/>
              </a:rPr>
              <a:t>in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66ff33"/>
                </a:solidFill>
                <a:latin typeface="Arial Narrow" pitchFamily="18" charset="0"/>
                <a:cs typeface="Arial Narrow" pitchFamily="18" charset="0"/>
              </a:rPr>
              <a:t>a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66ff33"/>
                </a:solidFill>
                <a:latin typeface="Arial Narrow" pitchFamily="18" charset="0"/>
                <a:cs typeface="Arial Narrow" pitchFamily="18" charset="0"/>
              </a:rPr>
              <a:t>2</a:t>
            </a:r>
            <a:r>
              <a:rPr lang="en-US" altLang="zh-CN" sz="2400" dirty="0" smtClean="0">
                <a:solidFill>
                  <a:srgbClr val="66ff33"/>
                </a:solidFill>
                <a:latin typeface="Times New Roman" pitchFamily="18" charset="0"/>
                <a:cs typeface="Times New Roman" pitchFamily="18" charset="0"/>
              </a:rPr>
              <a:t>0-year-old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66ff33"/>
                </a:solidFill>
                <a:latin typeface="Times New Roman" pitchFamily="18" charset="0"/>
                <a:cs typeface="Times New Roman" pitchFamily="18" charset="0"/>
              </a:rPr>
              <a:t>woman</a:t>
            </a:r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100"/>
              </a:lnSpc>
              <a:tabLst>
                <a:tab pos="698500" algn="l"/>
                <a:tab pos="3276600" algn="l"/>
              </a:tabLst>
            </a:pPr>
            <a:r>
              <a:rPr lang="en-US" altLang="zh-CN" sz="1103" b="1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Rha,</a:t>
            </a:r>
            <a:r>
              <a:rPr lang="en-US" altLang="zh-CN" sz="1103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103" b="1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S.</a:t>
            </a:r>
            <a:r>
              <a:rPr lang="en-US" altLang="zh-CN" sz="1103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103" b="1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E.</a:t>
            </a:r>
            <a:r>
              <a:rPr lang="en-US" altLang="zh-CN" sz="1103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103" b="1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et</a:t>
            </a:r>
            <a:r>
              <a:rPr lang="en-US" altLang="zh-CN" sz="1103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103" b="1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al.</a:t>
            </a:r>
            <a:r>
              <a:rPr lang="en-US" altLang="zh-CN" sz="1103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103" b="1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Am.</a:t>
            </a:r>
            <a:r>
              <a:rPr lang="en-US" altLang="zh-CN" sz="1103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103" b="1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J.</a:t>
            </a:r>
            <a:r>
              <a:rPr lang="en-US" altLang="zh-CN" sz="1103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103" b="1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Roentgenol.</a:t>
            </a:r>
            <a:r>
              <a:rPr lang="en-US" altLang="zh-CN" sz="1103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103" b="1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2003;181:1369-1374</a:t>
            </a:r>
          </a:p>
        </p:txBody>
      </p:sp>
    </p:spTree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/>
          <p:nvPr/>
        </p:nvSpPr>
        <p:spPr>
          <a:xfrm>
            <a:off x="774191" y="347979"/>
            <a:ext cx="9144000" cy="6858000"/>
          </a:xfrm>
          <a:custGeom>
            <a:avLst/>
            <a:gdLst>
              <a:gd name="connsiteX0" fmla="*/ 0 w 9144000"/>
              <a:gd name="connsiteY0" fmla="*/ 6858000 h 6858000"/>
              <a:gd name="connsiteX1" fmla="*/ 9144000 w 9144000"/>
              <a:gd name="connsiteY1" fmla="*/ 6858000 h 6858000"/>
              <a:gd name="connsiteX2" fmla="*/ 9144000 w 9144000"/>
              <a:gd name="connsiteY2" fmla="*/ 0 h 6858000"/>
              <a:gd name="connsiteX3" fmla="*/ 0 w 9144000"/>
              <a:gd name="connsiteY3" fmla="*/ 0 h 6858000"/>
              <a:gd name="connsiteX4" fmla="*/ 0 w 9144000"/>
              <a:gd name="connsiteY4" fmla="*/ 6858000 h 68580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9144000" h="6858000">
                <a:moveTo>
                  <a:pt x="0" y="6858000"/>
                </a:moveTo>
                <a:lnTo>
                  <a:pt x="9144000" y="6858000"/>
                </a:lnTo>
                <a:lnTo>
                  <a:pt x="9144000" y="0"/>
                </a:lnTo>
                <a:lnTo>
                  <a:pt x="0" y="0"/>
                </a:lnTo>
                <a:lnTo>
                  <a:pt x="0" y="6858000"/>
                </a:lnTo>
              </a:path>
            </a:pathLst>
          </a:custGeom>
          <a:solidFill>
            <a:srgbClr val="000000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027" name="Picture 3" descr="">
					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62000" y="1193800"/>
            <a:ext cx="2921000" cy="6019800"/>
          </a:xfrm>
          <a:prstGeom prst="rect">
            <a:avLst/>
          </a:prstGeom>
          <a:noFill/>
        </p:spPr>
      </p:pic>
      <p:sp>
        <p:nvSpPr>
          <p:cNvPr id="2" name="TextBox 1"/>
          <p:cNvSpPr txBox="1"/>
          <p:nvPr/>
        </p:nvSpPr>
        <p:spPr>
          <a:xfrm rot="0">
            <a:off x="1168400" y="6756400"/>
            <a:ext cx="698500" cy="1524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1200"/>
              </a:lnSpc>
              <a:tabLst>
							</a:tabLst>
            </a:pPr>
            <a:r>
              <a:rPr lang="en-US" altLang="zh-CN" sz="1392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2009-8-7</a:t>
            </a:r>
          </a:p>
        </p:txBody>
      </p:sp>
      <p:sp>
        <p:nvSpPr>
          <p:cNvPr id="2" name="TextBox 1"/>
          <p:cNvSpPr txBox="1"/>
          <p:nvPr/>
        </p:nvSpPr>
        <p:spPr>
          <a:xfrm rot="0">
            <a:off x="4648200" y="6667500"/>
            <a:ext cx="2298700" cy="3683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1200"/>
              </a:lnSpc>
              <a:tabLst>
                <a:tab pos="825500" algn="l"/>
              </a:tabLst>
            </a:pPr>
            <a:r>
              <a:rPr lang="en-US" altLang="zh-CN" sz="1392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Liaoning</a:t>
            </a:r>
            <a:r>
              <a:rPr lang="en-US" altLang="zh-CN" sz="139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392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Cancer</a:t>
            </a:r>
            <a:r>
              <a:rPr lang="en-US" altLang="zh-CN" sz="139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392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Institute</a:t>
            </a:r>
            <a:r>
              <a:rPr lang="en-US" altLang="zh-CN" sz="139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392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and</a:t>
            </a:r>
          </a:p>
          <a:p>
            <a:pPr>
              <a:lnSpc>
                <a:spcPts val="1600"/>
              </a:lnSpc>
              <a:tabLst>
                <a:tab pos="825500" algn="l"/>
              </a:tabLst>
            </a:pPr>
            <a:r>
              <a:rPr lang="en-US" altLang="zh-CN" dirty="0" smtClean="0"/>
              <a:t>	</a:t>
            </a:r>
            <a:r>
              <a:rPr lang="en-US" altLang="zh-CN" sz="1392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Hospital</a:t>
            </a:r>
          </a:p>
        </p:txBody>
      </p:sp>
      <p:sp>
        <p:nvSpPr>
          <p:cNvPr id="2" name="TextBox 1"/>
          <p:cNvSpPr txBox="1"/>
          <p:nvPr/>
        </p:nvSpPr>
        <p:spPr>
          <a:xfrm rot="0">
            <a:off x="9398000" y="6756400"/>
            <a:ext cx="190500" cy="1524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1200"/>
              </a:lnSpc>
              <a:tabLst>
							</a:tabLst>
            </a:pPr>
            <a:r>
              <a:rPr lang="en-US" altLang="zh-CN" sz="1392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71</a:t>
            </a:r>
          </a:p>
        </p:txBody>
      </p:sp>
      <p:sp>
        <p:nvSpPr>
          <p:cNvPr id="2" name="TextBox 1"/>
          <p:cNvSpPr txBox="1"/>
          <p:nvPr/>
        </p:nvSpPr>
        <p:spPr>
          <a:xfrm rot="0">
            <a:off x="4660900" y="520700"/>
            <a:ext cx="1511300" cy="10541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4300"/>
              </a:lnSpc>
              <a:tabLst>
                <a:tab pos="152400" algn="l"/>
              </a:tabLst>
            </a:pPr>
            <a:r>
              <a:rPr lang="en-US" altLang="zh-CN" dirty="0" smtClean="0"/>
              <a:t>	</a:t>
            </a:r>
            <a:r>
              <a:rPr lang="en-US" altLang="zh-CN" sz="4391" b="1" dirty="0" smtClean="0">
                <a:solidFill>
                  <a:srgbClr val="ff9900"/>
                </a:solidFill>
                <a:latin typeface="Times New Roman" pitchFamily="18" charset="0"/>
                <a:cs typeface="Times New Roman" pitchFamily="18" charset="0"/>
              </a:rPr>
              <a:t>结</a:t>
            </a:r>
            <a:r>
              <a:rPr lang="en-US" altLang="zh-CN" sz="4391" b="1" dirty="0" smtClean="0">
                <a:solidFill>
                  <a:srgbClr val="ff9900"/>
                </a:solidFill>
                <a:latin typeface="Times New Roman" pitchFamily="18" charset="0"/>
                <a:cs typeface="Times New Roman" pitchFamily="18" charset="0"/>
              </a:rPr>
              <a:t>语</a:t>
            </a:r>
          </a:p>
          <a:p>
            <a:pPr>
              <a:lnSpc>
                <a:spcPts val="3900"/>
              </a:lnSpc>
              <a:tabLst>
                <a:tab pos="152400" algn="l"/>
              </a:tabLst>
            </a:pPr>
            <a:r>
              <a:rPr lang="en-US" altLang="zh-CN" sz="3192" b="1" dirty="0" smtClean="0">
                <a:solidFill>
                  <a:srgbClr val="66ff33"/>
                </a:solidFill>
                <a:latin typeface="Arial Narrow" pitchFamily="18" charset="0"/>
                <a:cs typeface="Arial Narrow" pitchFamily="18" charset="0"/>
              </a:rPr>
              <a:t>Summary</a:t>
            </a:r>
          </a:p>
        </p:txBody>
      </p:sp>
      <p:sp>
        <p:nvSpPr>
          <p:cNvPr id="2" name="TextBox 1"/>
          <p:cNvSpPr txBox="1"/>
          <p:nvPr/>
        </p:nvSpPr>
        <p:spPr>
          <a:xfrm rot="0">
            <a:off x="1117600" y="2032000"/>
            <a:ext cx="152400" cy="32385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1800"/>
              </a:lnSpc>
              <a:tabLst>
							</a:tabLst>
            </a:pPr>
            <a:r>
              <a:rPr lang="en-US" altLang="zh-CN" sz="1704" dirty="0" smtClean="0">
                <a:solidFill>
                  <a:srgbClr val="800000"/>
                </a:solidFill>
                <a:latin typeface="Wingdings" pitchFamily="18" charset="0"/>
                <a:cs typeface="Wingdings" pitchFamily="18" charset="0"/>
              </a:rPr>
              <a:t>n</a:t>
            </a:r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2600"/>
              </a:lnSpc>
              <a:tabLst>
							</a:tabLst>
            </a:pPr>
            <a:r>
              <a:rPr lang="en-US" altLang="zh-CN" sz="1704" dirty="0" smtClean="0">
                <a:solidFill>
                  <a:srgbClr val="800000"/>
                </a:solidFill>
                <a:latin typeface="Wingdings" pitchFamily="18" charset="0"/>
                <a:cs typeface="Wingdings" pitchFamily="18" charset="0"/>
              </a:rPr>
              <a:t>n</a:t>
            </a:r>
          </a:p>
        </p:txBody>
      </p:sp>
      <p:sp>
        <p:nvSpPr>
          <p:cNvPr id="2" name="TextBox 1"/>
          <p:cNvSpPr txBox="1"/>
          <p:nvPr/>
        </p:nvSpPr>
        <p:spPr>
          <a:xfrm rot="0">
            <a:off x="1460500" y="1955800"/>
            <a:ext cx="8064500" cy="48514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3100"/>
              </a:lnSpc>
              <a:tabLst>
							</a:tabLst>
            </a:pPr>
            <a:r>
              <a:rPr lang="en-US" altLang="zh-CN" sz="2807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随着</a:t>
            </a:r>
            <a:r>
              <a:rPr lang="en-US" altLang="zh-CN" sz="2807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技术</a:t>
            </a:r>
            <a:r>
              <a:rPr lang="en-US" altLang="zh-CN" sz="2807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的</a:t>
            </a:r>
            <a:r>
              <a:rPr lang="en-US" altLang="zh-CN" sz="2807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进</a:t>
            </a:r>
            <a:r>
              <a:rPr lang="en-US" altLang="zh-CN" sz="2807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步</a:t>
            </a:r>
            <a:r>
              <a:rPr lang="en-US" altLang="zh-CN" sz="2807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，</a:t>
            </a:r>
            <a:r>
              <a:rPr lang="en-US" altLang="zh-CN" sz="2807" dirty="0" smtClean="0">
                <a:solidFill>
                  <a:srgbClr val="ffffff"/>
                </a:solidFill>
                <a:latin typeface="Arial Narrow" pitchFamily="18" charset="0"/>
                <a:cs typeface="Arial Narrow" pitchFamily="18" charset="0"/>
              </a:rPr>
              <a:t>MRI</a:t>
            </a:r>
            <a:r>
              <a:rPr lang="en-US" altLang="zh-CN" sz="2807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在</a:t>
            </a:r>
            <a:r>
              <a:rPr lang="en-US" altLang="zh-CN" sz="2807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子宫恶性肿瘤的</a:t>
            </a:r>
            <a:r>
              <a:rPr lang="en-US" altLang="zh-CN" sz="2807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诊</a:t>
            </a:r>
            <a:r>
              <a:rPr lang="en-US" altLang="zh-CN" sz="2807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治</a:t>
            </a:r>
            <a:r>
              <a:rPr lang="en-US" altLang="zh-CN" sz="2807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领</a:t>
            </a:r>
            <a:r>
              <a:rPr lang="en-US" altLang="zh-CN" sz="2807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域</a:t>
            </a:r>
            <a:r>
              <a:rPr lang="en-US" altLang="zh-CN" sz="2807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得</a:t>
            </a:r>
          </a:p>
          <a:p>
            <a:pPr>
              <a:lnSpc>
                <a:spcPts val="3000"/>
              </a:lnSpc>
              <a:tabLst>
							</a:tabLst>
            </a:pPr>
            <a:r>
              <a:rPr lang="en-US" altLang="zh-CN" sz="2807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到了</a:t>
            </a:r>
            <a:r>
              <a:rPr lang="en-US" altLang="zh-CN" sz="2807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飞</a:t>
            </a:r>
            <a:r>
              <a:rPr lang="en-US" altLang="zh-CN" sz="2807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速的发</a:t>
            </a:r>
            <a:r>
              <a:rPr lang="en-US" altLang="zh-CN" sz="2807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展。目</a:t>
            </a:r>
            <a:r>
              <a:rPr lang="en-US" altLang="zh-CN" sz="2807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前，</a:t>
            </a:r>
            <a:r>
              <a:rPr lang="en-US" altLang="zh-CN" sz="2807" dirty="0" smtClean="0">
                <a:solidFill>
                  <a:srgbClr val="ffffff"/>
                </a:solidFill>
                <a:latin typeface="Arial Narrow" pitchFamily="18" charset="0"/>
                <a:cs typeface="Arial Narrow" pitchFamily="18" charset="0"/>
              </a:rPr>
              <a:t>MRI</a:t>
            </a:r>
            <a:r>
              <a:rPr lang="en-US" altLang="zh-CN" sz="2807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已</a:t>
            </a:r>
            <a:r>
              <a:rPr lang="en-US" altLang="zh-CN" sz="2807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成</a:t>
            </a:r>
            <a:r>
              <a:rPr lang="en-US" altLang="zh-CN" sz="2807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为</a:t>
            </a:r>
            <a:r>
              <a:rPr lang="en-US" altLang="zh-CN" sz="2807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子宫恶性肿瘤分</a:t>
            </a:r>
          </a:p>
          <a:p>
            <a:pPr>
              <a:lnSpc>
                <a:spcPts val="3000"/>
              </a:lnSpc>
              <a:tabLst>
							</a:tabLst>
            </a:pPr>
            <a:r>
              <a:rPr lang="en-US" altLang="zh-CN" sz="2807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期和</a:t>
            </a:r>
            <a:r>
              <a:rPr lang="en-US" altLang="zh-CN" sz="2807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疗</a:t>
            </a:r>
            <a:r>
              <a:rPr lang="en-US" altLang="zh-CN" sz="2807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效</a:t>
            </a:r>
            <a:r>
              <a:rPr lang="en-US" altLang="zh-CN" sz="2807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评价</a:t>
            </a:r>
            <a:r>
              <a:rPr lang="en-US" altLang="zh-CN" sz="2807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的</a:t>
            </a:r>
            <a:r>
              <a:rPr lang="en-US" altLang="zh-CN" sz="2807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最佳</a:t>
            </a:r>
            <a:r>
              <a:rPr lang="en-US" altLang="zh-CN" sz="2807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手</a:t>
            </a:r>
            <a:r>
              <a:rPr lang="en-US" altLang="zh-CN" sz="2807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段</a:t>
            </a:r>
            <a:r>
              <a:rPr lang="en-US" altLang="zh-CN" sz="2807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，</a:t>
            </a:r>
            <a:r>
              <a:rPr lang="en-US" altLang="zh-CN" sz="2807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但在</a:t>
            </a:r>
            <a:r>
              <a:rPr lang="en-US" altLang="zh-CN" sz="2807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Ⅰ</a:t>
            </a:r>
            <a:r>
              <a:rPr lang="en-US" altLang="zh-CN" sz="2807" dirty="0" smtClean="0">
                <a:solidFill>
                  <a:srgbClr val="ffffff"/>
                </a:solidFill>
                <a:latin typeface="Arial Narrow" pitchFamily="18" charset="0"/>
                <a:cs typeface="Arial Narrow" pitchFamily="18" charset="0"/>
              </a:rPr>
              <a:t>a</a:t>
            </a:r>
            <a:r>
              <a:rPr lang="en-US" altLang="zh-CN" sz="2807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期早期</a:t>
            </a:r>
            <a:r>
              <a:rPr lang="en-US" altLang="zh-CN" sz="2807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病</a:t>
            </a:r>
            <a:r>
              <a:rPr lang="en-US" altLang="zh-CN" sz="2807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变</a:t>
            </a:r>
            <a:r>
              <a:rPr lang="en-US" altLang="zh-CN" sz="2807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的</a:t>
            </a:r>
            <a:r>
              <a:rPr lang="en-US" altLang="zh-CN" sz="2807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诊</a:t>
            </a:r>
          </a:p>
          <a:p>
            <a:pPr>
              <a:lnSpc>
                <a:spcPts val="2800"/>
              </a:lnSpc>
              <a:tabLst>
							</a:tabLst>
            </a:pPr>
            <a:r>
              <a:rPr lang="en-US" altLang="zh-CN" sz="2807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断</a:t>
            </a:r>
            <a:r>
              <a:rPr lang="en-US" altLang="zh-CN" sz="2807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、分</a:t>
            </a:r>
            <a:r>
              <a:rPr lang="en-US" altLang="zh-CN" sz="2807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期上</a:t>
            </a:r>
            <a:r>
              <a:rPr lang="en-US" altLang="zh-CN" sz="2807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仍</a:t>
            </a:r>
            <a:r>
              <a:rPr lang="en-US" altLang="zh-CN" sz="2807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应用</a:t>
            </a:r>
            <a:r>
              <a:rPr lang="en-US" altLang="zh-CN" sz="2807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受</a:t>
            </a:r>
            <a:r>
              <a:rPr lang="en-US" altLang="zh-CN" sz="2807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限</a:t>
            </a:r>
          </a:p>
          <a:p>
            <a:pPr>
              <a:lnSpc>
                <a:spcPts val="3300"/>
              </a:lnSpc>
              <a:tabLst>
							</a:tabLst>
            </a:pPr>
            <a:r>
              <a:rPr lang="en-US" altLang="zh-CN" sz="2400" dirty="0" smtClean="0">
                <a:solidFill>
                  <a:srgbClr val="66ff33"/>
                </a:solidFill>
                <a:latin typeface="Arial Narrow" pitchFamily="18" charset="0"/>
                <a:cs typeface="Arial Narrow" pitchFamily="18" charset="0"/>
              </a:rPr>
              <a:t>With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66ff33"/>
                </a:solidFill>
                <a:latin typeface="Arial Narrow" pitchFamily="18" charset="0"/>
                <a:cs typeface="Arial Narrow" pitchFamily="18" charset="0"/>
              </a:rPr>
              <a:t>the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66ff33"/>
                </a:solidFill>
                <a:latin typeface="Arial Narrow" pitchFamily="18" charset="0"/>
                <a:cs typeface="Arial Narrow" pitchFamily="18" charset="0"/>
              </a:rPr>
              <a:t>developement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66ff33"/>
                </a:solidFill>
                <a:latin typeface="Arial Narrow" pitchFamily="18" charset="0"/>
                <a:cs typeface="Arial Narrow" pitchFamily="18" charset="0"/>
              </a:rPr>
              <a:t>of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2400" dirty="0" smtClean="0">
                <a:solidFill>
                  <a:srgbClr val="66ff33"/>
                </a:solidFill>
                <a:latin typeface="Arial Narrow" pitchFamily="18" charset="0"/>
                <a:cs typeface="Arial Narrow" pitchFamily="18" charset="0"/>
              </a:rPr>
              <a:t>MRI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66ff33"/>
                </a:solidFill>
                <a:latin typeface="Arial Narrow" pitchFamily="18" charset="0"/>
                <a:cs typeface="Arial Narrow" pitchFamily="18" charset="0"/>
              </a:rPr>
              <a:t>technique,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66ff33"/>
                </a:solidFill>
                <a:latin typeface="Arial Narrow" pitchFamily="18" charset="0"/>
                <a:cs typeface="Arial Narrow" pitchFamily="18" charset="0"/>
              </a:rPr>
              <a:t>it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66ff33"/>
                </a:solidFill>
                <a:latin typeface="Arial Narrow" pitchFamily="18" charset="0"/>
                <a:cs typeface="Arial Narrow" pitchFamily="18" charset="0"/>
              </a:rPr>
              <a:t>has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66ff33"/>
                </a:solidFill>
                <a:latin typeface="Arial Narrow" pitchFamily="18" charset="0"/>
                <a:cs typeface="Arial Narrow" pitchFamily="18" charset="0"/>
              </a:rPr>
              <a:t>made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66ff33"/>
                </a:solidFill>
                <a:latin typeface="Arial Narrow" pitchFamily="18" charset="0"/>
                <a:cs typeface="Arial Narrow" pitchFamily="18" charset="0"/>
              </a:rPr>
              <a:t>a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66ff33"/>
                </a:solidFill>
                <a:latin typeface="Arial Narrow" pitchFamily="18" charset="0"/>
                <a:cs typeface="Arial Narrow" pitchFamily="18" charset="0"/>
              </a:rPr>
              <a:t>rapid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66ff33"/>
                </a:solidFill>
                <a:latin typeface="Arial Narrow" pitchFamily="18" charset="0"/>
                <a:cs typeface="Arial Narrow" pitchFamily="18" charset="0"/>
              </a:rPr>
              <a:t>progress</a:t>
            </a:r>
          </a:p>
          <a:p>
            <a:pPr>
              <a:lnSpc>
                <a:spcPts val="2500"/>
              </a:lnSpc>
              <a:tabLst>
							</a:tabLst>
            </a:pPr>
            <a:r>
              <a:rPr lang="en-US" altLang="zh-CN" sz="2400" dirty="0" smtClean="0">
                <a:solidFill>
                  <a:srgbClr val="66ff33"/>
                </a:solidFill>
                <a:latin typeface="Arial Narrow" pitchFamily="18" charset="0"/>
                <a:cs typeface="Arial Narrow" pitchFamily="18" charset="0"/>
              </a:rPr>
              <a:t>in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66ff33"/>
                </a:solidFill>
                <a:latin typeface="Arial Narrow" pitchFamily="18" charset="0"/>
                <a:cs typeface="Arial Narrow" pitchFamily="18" charset="0"/>
              </a:rPr>
              <a:t>diagnosis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66ff33"/>
                </a:solidFill>
                <a:latin typeface="Arial Narrow" pitchFamily="18" charset="0"/>
                <a:cs typeface="Arial Narrow" pitchFamily="18" charset="0"/>
              </a:rPr>
              <a:t>and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66ff33"/>
                </a:solidFill>
                <a:latin typeface="Arial Narrow" pitchFamily="18" charset="0"/>
                <a:cs typeface="Arial Narrow" pitchFamily="18" charset="0"/>
              </a:rPr>
              <a:t>staging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66ff33"/>
                </a:solidFill>
                <a:latin typeface="Arial Narrow" pitchFamily="18" charset="0"/>
                <a:cs typeface="Arial Narrow" pitchFamily="18" charset="0"/>
              </a:rPr>
              <a:t>of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66ff33"/>
                </a:solidFill>
                <a:latin typeface="Arial Narrow" pitchFamily="18" charset="0"/>
                <a:cs typeface="Arial Narrow" pitchFamily="18" charset="0"/>
              </a:rPr>
              <a:t>uterine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66ff33"/>
                </a:solidFill>
                <a:latin typeface="Arial Narrow" pitchFamily="18" charset="0"/>
                <a:cs typeface="Arial Narrow" pitchFamily="18" charset="0"/>
              </a:rPr>
              <a:t>malignant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66ff33"/>
                </a:solidFill>
                <a:latin typeface="Arial Narrow" pitchFamily="18" charset="0"/>
                <a:cs typeface="Arial Narrow" pitchFamily="18" charset="0"/>
              </a:rPr>
              <a:t>tumor.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66ff33"/>
                </a:solidFill>
                <a:latin typeface="Arial Narrow" pitchFamily="18" charset="0"/>
                <a:cs typeface="Arial Narrow" pitchFamily="18" charset="0"/>
              </a:rPr>
              <a:t>Although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66ff33"/>
                </a:solidFill>
                <a:latin typeface="Arial Narrow" pitchFamily="18" charset="0"/>
                <a:cs typeface="Arial Narrow" pitchFamily="18" charset="0"/>
              </a:rPr>
              <a:t>MRI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66ff33"/>
                </a:solidFill>
                <a:latin typeface="Arial Narrow" pitchFamily="18" charset="0"/>
                <a:cs typeface="Arial Narrow" pitchFamily="18" charset="0"/>
              </a:rPr>
              <a:t>has</a:t>
            </a:r>
          </a:p>
          <a:p>
            <a:pPr>
              <a:lnSpc>
                <a:spcPts val="2500"/>
              </a:lnSpc>
              <a:tabLst>
							</a:tabLst>
            </a:pPr>
            <a:r>
              <a:rPr lang="en-US" altLang="zh-CN" sz="2400" dirty="0" smtClean="0">
                <a:solidFill>
                  <a:srgbClr val="66ff33"/>
                </a:solidFill>
                <a:latin typeface="Arial Narrow" pitchFamily="18" charset="0"/>
                <a:cs typeface="Arial Narrow" pitchFamily="18" charset="0"/>
              </a:rPr>
              <a:t>become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66ff33"/>
                </a:solidFill>
                <a:latin typeface="Arial Narrow" pitchFamily="18" charset="0"/>
                <a:cs typeface="Arial Narrow" pitchFamily="18" charset="0"/>
              </a:rPr>
              <a:t>the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66ff33"/>
                </a:solidFill>
                <a:latin typeface="Arial Narrow" pitchFamily="18" charset="0"/>
                <a:cs typeface="Arial Narrow" pitchFamily="18" charset="0"/>
              </a:rPr>
              <a:t>best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66ff33"/>
                </a:solidFill>
                <a:latin typeface="Arial Narrow" pitchFamily="18" charset="0"/>
                <a:cs typeface="Arial Narrow" pitchFamily="18" charset="0"/>
              </a:rPr>
              <a:t>approach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66ff33"/>
                </a:solidFill>
                <a:latin typeface="Arial Narrow" pitchFamily="18" charset="0"/>
                <a:cs typeface="Arial Narrow" pitchFamily="18" charset="0"/>
              </a:rPr>
              <a:t>to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66ff33"/>
                </a:solidFill>
                <a:latin typeface="Arial Narrow" pitchFamily="18" charset="0"/>
                <a:cs typeface="Arial Narrow" pitchFamily="18" charset="0"/>
              </a:rPr>
              <a:t>evaluate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66ff33"/>
                </a:solidFill>
                <a:latin typeface="Arial Narrow" pitchFamily="18" charset="0"/>
                <a:cs typeface="Arial Narrow" pitchFamily="18" charset="0"/>
              </a:rPr>
              <a:t>uterine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66ff33"/>
                </a:solidFill>
                <a:latin typeface="Arial Narrow" pitchFamily="18" charset="0"/>
                <a:cs typeface="Arial Narrow" pitchFamily="18" charset="0"/>
              </a:rPr>
              <a:t>malignant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66ff33"/>
                </a:solidFill>
                <a:latin typeface="Arial Narrow" pitchFamily="18" charset="0"/>
                <a:cs typeface="Arial Narrow" pitchFamily="18" charset="0"/>
              </a:rPr>
              <a:t>tumor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66ff33"/>
                </a:solidFill>
                <a:latin typeface="Arial Narrow" pitchFamily="18" charset="0"/>
                <a:cs typeface="Arial Narrow" pitchFamily="18" charset="0"/>
              </a:rPr>
              <a:t>stage</a:t>
            </a:r>
          </a:p>
          <a:p>
            <a:pPr>
              <a:lnSpc>
                <a:spcPts val="2500"/>
              </a:lnSpc>
              <a:tabLst>
							</a:tabLst>
            </a:pPr>
            <a:r>
              <a:rPr lang="en-US" altLang="zh-CN" sz="2400" dirty="0" smtClean="0">
                <a:solidFill>
                  <a:srgbClr val="66ff33"/>
                </a:solidFill>
                <a:latin typeface="Arial Narrow" pitchFamily="18" charset="0"/>
                <a:cs typeface="Arial Narrow" pitchFamily="18" charset="0"/>
              </a:rPr>
              <a:t>and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66ff33"/>
                </a:solidFill>
                <a:latin typeface="Arial Narrow" pitchFamily="18" charset="0"/>
                <a:cs typeface="Arial Narrow" pitchFamily="18" charset="0"/>
              </a:rPr>
              <a:t>therapy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66ff33"/>
                </a:solidFill>
                <a:latin typeface="Arial Narrow" pitchFamily="18" charset="0"/>
                <a:cs typeface="Arial Narrow" pitchFamily="18" charset="0"/>
              </a:rPr>
              <a:t>effect,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2400" dirty="0" smtClean="0">
                <a:solidFill>
                  <a:srgbClr val="66ff33"/>
                </a:solidFill>
                <a:latin typeface="Arial Narrow" pitchFamily="18" charset="0"/>
                <a:cs typeface="Arial Narrow" pitchFamily="18" charset="0"/>
              </a:rPr>
              <a:t>it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66ff33"/>
                </a:solidFill>
                <a:latin typeface="Arial Narrow" pitchFamily="18" charset="0"/>
                <a:cs typeface="Arial Narrow" pitchFamily="18" charset="0"/>
              </a:rPr>
              <a:t>plays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66ff33"/>
                </a:solidFill>
                <a:latin typeface="Arial Narrow" pitchFamily="18" charset="0"/>
                <a:cs typeface="Arial Narrow" pitchFamily="18" charset="0"/>
              </a:rPr>
              <a:t>an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66ff33"/>
                </a:solidFill>
                <a:latin typeface="Arial Narrow" pitchFamily="18" charset="0"/>
                <a:cs typeface="Arial Narrow" pitchFamily="18" charset="0"/>
              </a:rPr>
              <a:t>unimportant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66ff33"/>
                </a:solidFill>
                <a:latin typeface="Arial Narrow" pitchFamily="18" charset="0"/>
                <a:cs typeface="Arial Narrow" pitchFamily="18" charset="0"/>
              </a:rPr>
              <a:t>role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66ff33"/>
                </a:solidFill>
                <a:latin typeface="Arial Narrow" pitchFamily="18" charset="0"/>
                <a:cs typeface="Arial Narrow" pitchFamily="18" charset="0"/>
              </a:rPr>
              <a:t>in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66ff33"/>
                </a:solidFill>
                <a:latin typeface="Arial Narrow" pitchFamily="18" charset="0"/>
                <a:cs typeface="Arial Narrow" pitchFamily="18" charset="0"/>
              </a:rPr>
              <a:t>stage</a:t>
            </a:r>
            <a:r>
              <a:rPr lang="en-US" altLang="zh-CN" sz="2400" dirty="0" smtClean="0">
                <a:solidFill>
                  <a:srgbClr val="66ff33"/>
                </a:solidFill>
                <a:latin typeface="Times New Roman" pitchFamily="18" charset="0"/>
                <a:cs typeface="Times New Roman" pitchFamily="18" charset="0"/>
              </a:rPr>
              <a:t>Ⅰ</a:t>
            </a:r>
            <a:r>
              <a:rPr lang="en-US" altLang="zh-CN" sz="2400" dirty="0" smtClean="0">
                <a:solidFill>
                  <a:srgbClr val="66ff33"/>
                </a:solidFill>
                <a:latin typeface="Arial Narrow" pitchFamily="18" charset="0"/>
                <a:cs typeface="Arial Narrow" pitchFamily="18" charset="0"/>
              </a:rPr>
              <a:t>a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66ff33"/>
                </a:solidFill>
                <a:latin typeface="Arial Narrow" pitchFamily="18" charset="0"/>
                <a:cs typeface="Arial Narrow" pitchFamily="18" charset="0"/>
              </a:rPr>
              <a:t>tumor</a:t>
            </a:r>
          </a:p>
          <a:p>
            <a:pPr>
              <a:lnSpc>
                <a:spcPts val="3700"/>
              </a:lnSpc>
              <a:tabLst>
							</a:tabLst>
            </a:pPr>
            <a:r>
              <a:rPr lang="en-US" altLang="zh-CN" sz="2807" dirty="0" smtClean="0">
                <a:solidFill>
                  <a:srgbClr val="ffffff"/>
                </a:solidFill>
                <a:latin typeface="Arial Narrow" pitchFamily="18" charset="0"/>
                <a:cs typeface="Arial Narrow" pitchFamily="18" charset="0"/>
              </a:rPr>
              <a:t>MRI</a:t>
            </a:r>
            <a:r>
              <a:rPr lang="en-US" altLang="zh-CN" sz="2807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的临床</a:t>
            </a:r>
            <a:r>
              <a:rPr lang="en-US" altLang="zh-CN" sz="2807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应用</a:t>
            </a:r>
            <a:r>
              <a:rPr lang="en-US" altLang="zh-CN" sz="2807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已由形</a:t>
            </a:r>
            <a:r>
              <a:rPr lang="en-US" altLang="zh-CN" sz="2807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态</a:t>
            </a:r>
            <a:r>
              <a:rPr lang="en-US" altLang="zh-CN" sz="2807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学</a:t>
            </a:r>
            <a:r>
              <a:rPr lang="en-US" altLang="zh-CN" sz="2807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诊断</a:t>
            </a:r>
            <a:r>
              <a:rPr lang="en-US" altLang="zh-CN" sz="2807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向功</a:t>
            </a:r>
            <a:r>
              <a:rPr lang="en-US" altLang="zh-CN" sz="2807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能</a:t>
            </a:r>
            <a:r>
              <a:rPr lang="en-US" altLang="zh-CN" sz="2807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影像的</a:t>
            </a:r>
            <a:r>
              <a:rPr lang="en-US" altLang="zh-CN" sz="2807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方</a:t>
            </a:r>
            <a:r>
              <a:rPr lang="en-US" altLang="zh-CN" sz="2807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向</a:t>
            </a:r>
            <a:r>
              <a:rPr lang="en-US" altLang="zh-CN" sz="2807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发</a:t>
            </a:r>
          </a:p>
          <a:p>
            <a:pPr>
              <a:lnSpc>
                <a:spcPts val="2800"/>
              </a:lnSpc>
              <a:tabLst>
							</a:tabLst>
            </a:pPr>
            <a:r>
              <a:rPr lang="en-US" altLang="zh-CN" sz="2807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展</a:t>
            </a:r>
            <a:r>
              <a:rPr lang="en-US" altLang="zh-CN" sz="2807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，</a:t>
            </a:r>
            <a:r>
              <a:rPr lang="en-US" altLang="zh-CN" sz="2807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日益</a:t>
            </a:r>
            <a:r>
              <a:rPr lang="en-US" altLang="zh-CN" sz="2807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成</a:t>
            </a:r>
            <a:r>
              <a:rPr lang="en-US" altLang="zh-CN" sz="2807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为</a:t>
            </a:r>
            <a:r>
              <a:rPr lang="en-US" altLang="zh-CN" sz="2807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现</a:t>
            </a:r>
            <a:r>
              <a:rPr lang="en-US" altLang="zh-CN" sz="2807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代医学</a:t>
            </a:r>
            <a:r>
              <a:rPr lang="en-US" altLang="zh-CN" sz="2807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不可</a:t>
            </a:r>
            <a:r>
              <a:rPr lang="en-US" altLang="zh-CN" sz="2807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缺</a:t>
            </a:r>
            <a:r>
              <a:rPr lang="en-US" altLang="zh-CN" sz="2807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少</a:t>
            </a:r>
            <a:r>
              <a:rPr lang="en-US" altLang="zh-CN" sz="2807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的</a:t>
            </a:r>
            <a:r>
              <a:rPr lang="en-US" altLang="zh-CN" sz="2807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诊断</a:t>
            </a:r>
            <a:r>
              <a:rPr lang="en-US" altLang="zh-CN" sz="2807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手</a:t>
            </a:r>
            <a:r>
              <a:rPr lang="en-US" altLang="zh-CN" sz="2807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段</a:t>
            </a:r>
            <a:r>
              <a:rPr lang="en-US" altLang="zh-CN" sz="2807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和</a:t>
            </a:r>
            <a:r>
              <a:rPr lang="en-US" altLang="zh-CN" sz="2807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工</a:t>
            </a:r>
            <a:r>
              <a:rPr lang="en-US" altLang="zh-CN" sz="2807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具</a:t>
            </a:r>
          </a:p>
          <a:p>
            <a:pPr>
              <a:lnSpc>
                <a:spcPts val="3300"/>
              </a:lnSpc>
              <a:tabLst>
							</a:tabLst>
            </a:pPr>
            <a:r>
              <a:rPr lang="en-US" altLang="zh-CN" sz="2400" dirty="0" smtClean="0">
                <a:solidFill>
                  <a:srgbClr val="66ff33"/>
                </a:solidFill>
                <a:latin typeface="Arial Narrow" pitchFamily="18" charset="0"/>
                <a:cs typeface="Arial Narrow" pitchFamily="18" charset="0"/>
              </a:rPr>
              <a:t>Clinical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66ff33"/>
                </a:solidFill>
                <a:latin typeface="Arial Narrow" pitchFamily="18" charset="0"/>
                <a:cs typeface="Arial Narrow" pitchFamily="18" charset="0"/>
              </a:rPr>
              <a:t>application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66ff33"/>
                </a:solidFill>
                <a:latin typeface="Arial Narrow" pitchFamily="18" charset="0"/>
                <a:cs typeface="Arial Narrow" pitchFamily="18" charset="0"/>
              </a:rPr>
              <a:t>of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66ff33"/>
                </a:solidFill>
                <a:latin typeface="Arial Narrow" pitchFamily="18" charset="0"/>
                <a:cs typeface="Arial Narrow" pitchFamily="18" charset="0"/>
              </a:rPr>
              <a:t>MRI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66ff33"/>
                </a:solidFill>
                <a:latin typeface="Arial Narrow" pitchFamily="18" charset="0"/>
                <a:cs typeface="Arial Narrow" pitchFamily="18" charset="0"/>
              </a:rPr>
              <a:t>has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66ff33"/>
                </a:solidFill>
                <a:latin typeface="Arial Narrow" pitchFamily="18" charset="0"/>
                <a:cs typeface="Arial Narrow" pitchFamily="18" charset="0"/>
              </a:rPr>
              <a:t>been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66ff33"/>
                </a:solidFill>
                <a:latin typeface="Arial Narrow" pitchFamily="18" charset="0"/>
                <a:cs typeface="Arial Narrow" pitchFamily="18" charset="0"/>
              </a:rPr>
              <a:t>changed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66ff33"/>
                </a:solidFill>
                <a:latin typeface="Arial Narrow" pitchFamily="18" charset="0"/>
                <a:cs typeface="Arial Narrow" pitchFamily="18" charset="0"/>
              </a:rPr>
              <a:t>from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66ff33"/>
                </a:solidFill>
                <a:latin typeface="Arial Narrow" pitchFamily="18" charset="0"/>
                <a:cs typeface="Arial Narrow" pitchFamily="18" charset="0"/>
              </a:rPr>
              <a:t>disease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66ff33"/>
                </a:solidFill>
                <a:latin typeface="Arial Narrow" pitchFamily="18" charset="0"/>
                <a:cs typeface="Arial Narrow" pitchFamily="18" charset="0"/>
              </a:rPr>
              <a:t>morphology</a:t>
            </a:r>
          </a:p>
          <a:p>
            <a:pPr>
              <a:lnSpc>
                <a:spcPts val="2500"/>
              </a:lnSpc>
              <a:tabLst>
							</a:tabLst>
            </a:pPr>
            <a:r>
              <a:rPr lang="en-US" altLang="zh-CN" sz="2400" dirty="0" smtClean="0">
                <a:solidFill>
                  <a:srgbClr val="66ff33"/>
                </a:solidFill>
                <a:latin typeface="Arial Narrow" pitchFamily="18" charset="0"/>
                <a:cs typeface="Arial Narrow" pitchFamily="18" charset="0"/>
              </a:rPr>
              <a:t>diagnosis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66ff33"/>
                </a:solidFill>
                <a:latin typeface="Arial Narrow" pitchFamily="18" charset="0"/>
                <a:cs typeface="Arial Narrow" pitchFamily="18" charset="0"/>
              </a:rPr>
              <a:t>to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66ff33"/>
                </a:solidFill>
                <a:latin typeface="Arial Narrow" pitchFamily="18" charset="0"/>
                <a:cs typeface="Arial Narrow" pitchFamily="18" charset="0"/>
              </a:rPr>
              <a:t>its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66ff33"/>
                </a:solidFill>
                <a:latin typeface="Arial Narrow" pitchFamily="18" charset="0"/>
                <a:cs typeface="Arial Narrow" pitchFamily="18" charset="0"/>
              </a:rPr>
              <a:t>functional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66ff33"/>
                </a:solidFill>
                <a:latin typeface="Arial Narrow" pitchFamily="18" charset="0"/>
                <a:cs typeface="Arial Narrow" pitchFamily="18" charset="0"/>
              </a:rPr>
              <a:t>image.It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66ff33"/>
                </a:solidFill>
                <a:latin typeface="Arial Narrow" pitchFamily="18" charset="0"/>
                <a:cs typeface="Arial Narrow" pitchFamily="18" charset="0"/>
              </a:rPr>
              <a:t>will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66ff33"/>
                </a:solidFill>
                <a:latin typeface="Arial Narrow" pitchFamily="18" charset="0"/>
                <a:cs typeface="Arial Narrow" pitchFamily="18" charset="0"/>
              </a:rPr>
              <a:t>gradually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66ff33"/>
                </a:solidFill>
                <a:latin typeface="Arial Narrow" pitchFamily="18" charset="0"/>
                <a:cs typeface="Arial Narrow" pitchFamily="18" charset="0"/>
              </a:rPr>
              <a:t>become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66ff33"/>
                </a:solidFill>
                <a:latin typeface="Arial Narrow" pitchFamily="18" charset="0"/>
                <a:cs typeface="Arial Narrow" pitchFamily="18" charset="0"/>
              </a:rPr>
              <a:t>an</a:t>
            </a:r>
          </a:p>
          <a:p>
            <a:pPr>
              <a:lnSpc>
                <a:spcPts val="2500"/>
              </a:lnSpc>
              <a:tabLst>
							</a:tabLst>
            </a:pPr>
            <a:r>
              <a:rPr lang="en-US" altLang="zh-CN" sz="2400" dirty="0" smtClean="0">
                <a:solidFill>
                  <a:srgbClr val="66ff33"/>
                </a:solidFill>
                <a:latin typeface="Arial Narrow" pitchFamily="18" charset="0"/>
                <a:cs typeface="Arial Narrow" pitchFamily="18" charset="0"/>
              </a:rPr>
              <a:t>indispensable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66ff33"/>
                </a:solidFill>
                <a:latin typeface="Arial Narrow" pitchFamily="18" charset="0"/>
                <a:cs typeface="Arial Narrow" pitchFamily="18" charset="0"/>
              </a:rPr>
              <a:t>diagnostic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66ff33"/>
                </a:solidFill>
                <a:latin typeface="Arial Narrow" pitchFamily="18" charset="0"/>
                <a:cs typeface="Arial Narrow" pitchFamily="18" charset="0"/>
              </a:rPr>
              <a:t>method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66ff33"/>
                </a:solidFill>
                <a:latin typeface="Arial Narrow" pitchFamily="18" charset="0"/>
                <a:cs typeface="Arial Narrow" pitchFamily="18" charset="0"/>
              </a:rPr>
              <a:t>and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66ff33"/>
                </a:solidFill>
                <a:latin typeface="Arial Narrow" pitchFamily="18" charset="0"/>
                <a:cs typeface="Arial Narrow" pitchFamily="18" charset="0"/>
              </a:rPr>
              <a:t>tool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66ff33"/>
                </a:solidFill>
                <a:latin typeface="Arial Narrow" pitchFamily="18" charset="0"/>
                <a:cs typeface="Arial Narrow" pitchFamily="18" charset="0"/>
              </a:rPr>
              <a:t>on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66ff33"/>
                </a:solidFill>
                <a:latin typeface="Arial Narrow" pitchFamily="18" charset="0"/>
                <a:cs typeface="Arial Narrow" pitchFamily="18" charset="0"/>
              </a:rPr>
              <a:t>medicine</a:t>
            </a:r>
          </a:p>
        </p:txBody>
      </p:sp>
    </p:spTree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/>
          <p:nvPr/>
        </p:nvSpPr>
        <p:spPr>
          <a:xfrm>
            <a:off x="774191" y="347979"/>
            <a:ext cx="9144000" cy="6858000"/>
          </a:xfrm>
          <a:custGeom>
            <a:avLst/>
            <a:gdLst>
              <a:gd name="connsiteX0" fmla="*/ 0 w 9144000"/>
              <a:gd name="connsiteY0" fmla="*/ 6858000 h 6858000"/>
              <a:gd name="connsiteX1" fmla="*/ 9144000 w 9144000"/>
              <a:gd name="connsiteY1" fmla="*/ 6858000 h 6858000"/>
              <a:gd name="connsiteX2" fmla="*/ 9144000 w 9144000"/>
              <a:gd name="connsiteY2" fmla="*/ 0 h 6858000"/>
              <a:gd name="connsiteX3" fmla="*/ 0 w 9144000"/>
              <a:gd name="connsiteY3" fmla="*/ 0 h 6858000"/>
              <a:gd name="connsiteX4" fmla="*/ 0 w 9144000"/>
              <a:gd name="connsiteY4" fmla="*/ 6858000 h 68580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9144000" h="6858000">
                <a:moveTo>
                  <a:pt x="0" y="6858000"/>
                </a:moveTo>
                <a:lnTo>
                  <a:pt x="9144000" y="6858000"/>
                </a:lnTo>
                <a:lnTo>
                  <a:pt x="9144000" y="0"/>
                </a:lnTo>
                <a:lnTo>
                  <a:pt x="0" y="0"/>
                </a:lnTo>
                <a:lnTo>
                  <a:pt x="0" y="6858000"/>
                </a:lnTo>
              </a:path>
            </a:pathLst>
          </a:custGeom>
          <a:solidFill>
            <a:srgbClr val="000000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027" name="Picture 3" descr="">
					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62000" y="1193800"/>
            <a:ext cx="2921000" cy="6019800"/>
          </a:xfrm>
          <a:prstGeom prst="rect">
            <a:avLst/>
          </a:prstGeom>
          <a:noFill/>
        </p:spPr>
      </p:pic>
      <p:sp>
        <p:nvSpPr>
          <p:cNvPr id="2" name="TextBox 1"/>
          <p:cNvSpPr txBox="1"/>
          <p:nvPr/>
        </p:nvSpPr>
        <p:spPr>
          <a:xfrm rot="0">
            <a:off x="1168400" y="6756400"/>
            <a:ext cx="698500" cy="1524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1200"/>
              </a:lnSpc>
              <a:tabLst>
							</a:tabLst>
            </a:pPr>
            <a:r>
              <a:rPr lang="en-US" altLang="zh-CN" sz="1392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2009-8-7</a:t>
            </a:r>
          </a:p>
        </p:txBody>
      </p:sp>
      <p:sp>
        <p:nvSpPr>
          <p:cNvPr id="2" name="TextBox 1"/>
          <p:cNvSpPr txBox="1"/>
          <p:nvPr/>
        </p:nvSpPr>
        <p:spPr>
          <a:xfrm rot="0">
            <a:off x="4648200" y="6667500"/>
            <a:ext cx="2298700" cy="3683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1200"/>
              </a:lnSpc>
              <a:tabLst>
                <a:tab pos="825500" algn="l"/>
              </a:tabLst>
            </a:pPr>
            <a:r>
              <a:rPr lang="en-US" altLang="zh-CN" sz="1392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Liaoning</a:t>
            </a:r>
            <a:r>
              <a:rPr lang="en-US" altLang="zh-CN" sz="139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392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Cancer</a:t>
            </a:r>
            <a:r>
              <a:rPr lang="en-US" altLang="zh-CN" sz="139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392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Institute</a:t>
            </a:r>
            <a:r>
              <a:rPr lang="en-US" altLang="zh-CN" sz="139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392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and</a:t>
            </a:r>
          </a:p>
          <a:p>
            <a:pPr>
              <a:lnSpc>
                <a:spcPts val="1600"/>
              </a:lnSpc>
              <a:tabLst>
                <a:tab pos="825500" algn="l"/>
              </a:tabLst>
            </a:pPr>
            <a:r>
              <a:rPr lang="en-US" altLang="zh-CN" dirty="0" smtClean="0"/>
              <a:t>	</a:t>
            </a:r>
            <a:r>
              <a:rPr lang="en-US" altLang="zh-CN" sz="1392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Hospital</a:t>
            </a:r>
          </a:p>
        </p:txBody>
      </p:sp>
      <p:sp>
        <p:nvSpPr>
          <p:cNvPr id="2" name="TextBox 1"/>
          <p:cNvSpPr txBox="1"/>
          <p:nvPr/>
        </p:nvSpPr>
        <p:spPr>
          <a:xfrm rot="0">
            <a:off x="9398000" y="6756400"/>
            <a:ext cx="190500" cy="1524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1200"/>
              </a:lnSpc>
              <a:tabLst>
							</a:tabLst>
            </a:pPr>
            <a:r>
              <a:rPr lang="en-US" altLang="zh-CN" sz="1392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72</a:t>
            </a:r>
          </a:p>
        </p:txBody>
      </p:sp>
      <p:sp>
        <p:nvSpPr>
          <p:cNvPr id="2" name="TextBox 1"/>
          <p:cNvSpPr txBox="1"/>
          <p:nvPr/>
        </p:nvSpPr>
        <p:spPr>
          <a:xfrm rot="0">
            <a:off x="1117600" y="1993900"/>
            <a:ext cx="152400" cy="2286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1800"/>
              </a:lnSpc>
              <a:tabLst>
							</a:tabLst>
            </a:pPr>
            <a:r>
              <a:rPr lang="en-US" altLang="zh-CN" sz="1704" dirty="0" smtClean="0">
                <a:solidFill>
                  <a:srgbClr val="800000"/>
                </a:solidFill>
                <a:latin typeface="Wingdings" pitchFamily="18" charset="0"/>
                <a:cs typeface="Wingdings" pitchFamily="18" charset="0"/>
              </a:rPr>
              <a:t>n</a:t>
            </a:r>
          </a:p>
        </p:txBody>
      </p:sp>
      <p:sp>
        <p:nvSpPr>
          <p:cNvPr id="2" name="TextBox 1"/>
          <p:cNvSpPr txBox="1"/>
          <p:nvPr/>
        </p:nvSpPr>
        <p:spPr>
          <a:xfrm rot="0">
            <a:off x="1460500" y="1981200"/>
            <a:ext cx="8064500" cy="34925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3100"/>
              </a:lnSpc>
              <a:tabLst>
							</a:tabLst>
            </a:pPr>
            <a:r>
              <a:rPr lang="en-US" altLang="zh-CN" sz="2807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如何将</a:t>
            </a:r>
            <a:r>
              <a:rPr lang="en-US" altLang="zh-CN" sz="2807" dirty="0" smtClean="0">
                <a:solidFill>
                  <a:srgbClr val="ffffff"/>
                </a:solidFill>
                <a:latin typeface="Arial Narrow" pitchFamily="18" charset="0"/>
                <a:cs typeface="Arial Narrow" pitchFamily="18" charset="0"/>
              </a:rPr>
              <a:t>MRI</a:t>
            </a:r>
            <a:r>
              <a:rPr lang="en-US" altLang="zh-CN" sz="2807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领</a:t>
            </a:r>
            <a:r>
              <a:rPr lang="en-US" altLang="zh-CN" sz="2807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域</a:t>
            </a:r>
            <a:r>
              <a:rPr lang="en-US" altLang="zh-CN" sz="2807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的</a:t>
            </a:r>
            <a:r>
              <a:rPr lang="en-US" altLang="zh-CN" sz="2807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最</a:t>
            </a:r>
            <a:r>
              <a:rPr lang="en-US" altLang="zh-CN" sz="2807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新</a:t>
            </a:r>
            <a:r>
              <a:rPr lang="en-US" altLang="zh-CN" sz="2807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技术</a:t>
            </a:r>
            <a:r>
              <a:rPr lang="en-US" altLang="zh-CN" sz="2807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，</a:t>
            </a:r>
            <a:r>
              <a:rPr lang="en-US" altLang="zh-CN" sz="2807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特</a:t>
            </a:r>
            <a:r>
              <a:rPr lang="en-US" altLang="zh-CN" sz="2807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别</a:t>
            </a:r>
            <a:r>
              <a:rPr lang="en-US" altLang="zh-CN" sz="2807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是</a:t>
            </a:r>
            <a:r>
              <a:rPr lang="en-US" altLang="zh-CN" sz="2807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功</a:t>
            </a:r>
            <a:r>
              <a:rPr lang="en-US" altLang="zh-CN" sz="2807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能</a:t>
            </a:r>
            <a:r>
              <a:rPr lang="en-US" altLang="zh-CN" sz="2807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成</a:t>
            </a:r>
            <a:r>
              <a:rPr lang="en-US" altLang="zh-CN" sz="2807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像，</a:t>
            </a:r>
            <a:r>
              <a:rPr lang="en-US" altLang="zh-CN" sz="2807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应用</a:t>
            </a:r>
          </a:p>
          <a:p>
            <a:pPr>
              <a:lnSpc>
                <a:spcPts val="3600"/>
              </a:lnSpc>
              <a:tabLst>
							</a:tabLst>
            </a:pPr>
            <a:r>
              <a:rPr lang="en-US" altLang="zh-CN" sz="2807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于</a:t>
            </a:r>
            <a:r>
              <a:rPr lang="en-US" altLang="zh-CN" sz="2807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子</a:t>
            </a:r>
            <a:r>
              <a:rPr lang="en-US" altLang="zh-CN" sz="2807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宫</a:t>
            </a:r>
            <a:r>
              <a:rPr lang="en-US" altLang="zh-CN" sz="2807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恶</a:t>
            </a:r>
            <a:r>
              <a:rPr lang="en-US" altLang="zh-CN" sz="2807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性肿</a:t>
            </a:r>
            <a:r>
              <a:rPr lang="en-US" altLang="zh-CN" sz="2807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瘤的</a:t>
            </a:r>
            <a:r>
              <a:rPr lang="en-US" altLang="zh-CN" sz="2807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早</a:t>
            </a:r>
            <a:r>
              <a:rPr lang="en-US" altLang="zh-CN" sz="2807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期诊断</a:t>
            </a:r>
            <a:r>
              <a:rPr lang="en-US" altLang="zh-CN" sz="2807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、</a:t>
            </a:r>
            <a:r>
              <a:rPr lang="en-US" altLang="zh-CN" sz="2807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准确</a:t>
            </a:r>
            <a:r>
              <a:rPr lang="en-US" altLang="zh-CN" sz="2807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分</a:t>
            </a:r>
            <a:r>
              <a:rPr lang="en-US" altLang="zh-CN" sz="2807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期</a:t>
            </a:r>
            <a:r>
              <a:rPr lang="en-US" altLang="zh-CN" sz="2807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和客观</a:t>
            </a:r>
            <a:r>
              <a:rPr lang="en-US" altLang="zh-CN" sz="2807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疗</a:t>
            </a:r>
            <a:r>
              <a:rPr lang="en-US" altLang="zh-CN" sz="2807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效</a:t>
            </a:r>
          </a:p>
          <a:p>
            <a:pPr>
              <a:lnSpc>
                <a:spcPts val="3600"/>
              </a:lnSpc>
              <a:tabLst>
							</a:tabLst>
            </a:pPr>
            <a:r>
              <a:rPr lang="en-US" altLang="zh-CN" sz="2807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评</a:t>
            </a:r>
            <a:r>
              <a:rPr lang="en-US" altLang="zh-CN" sz="2807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价</a:t>
            </a:r>
            <a:r>
              <a:rPr lang="en-US" altLang="zh-CN" sz="2807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，</a:t>
            </a:r>
            <a:r>
              <a:rPr lang="en-US" altLang="zh-CN" sz="2807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推</a:t>
            </a:r>
            <a:r>
              <a:rPr lang="en-US" altLang="zh-CN" sz="2807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动</a:t>
            </a:r>
            <a:r>
              <a:rPr lang="en-US" altLang="zh-CN" sz="2807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子</a:t>
            </a:r>
            <a:r>
              <a:rPr lang="en-US" altLang="zh-CN" sz="2807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宫恶性</a:t>
            </a:r>
            <a:r>
              <a:rPr lang="en-US" altLang="zh-CN" sz="2807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肿瘤</a:t>
            </a:r>
            <a:r>
              <a:rPr lang="en-US" altLang="zh-CN" sz="2807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治</a:t>
            </a:r>
            <a:r>
              <a:rPr lang="en-US" altLang="zh-CN" sz="2807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疗</a:t>
            </a:r>
            <a:r>
              <a:rPr lang="en-US" altLang="zh-CN" sz="2807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的</a:t>
            </a:r>
            <a:r>
              <a:rPr lang="en-US" altLang="zh-CN" sz="2807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进</a:t>
            </a:r>
            <a:r>
              <a:rPr lang="en-US" altLang="zh-CN" sz="2807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步</a:t>
            </a:r>
            <a:r>
              <a:rPr lang="en-US" altLang="zh-CN" sz="2807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，</a:t>
            </a:r>
            <a:r>
              <a:rPr lang="en-US" altLang="zh-CN" sz="2807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是我国</a:t>
            </a:r>
            <a:r>
              <a:rPr lang="en-US" altLang="zh-CN" sz="2807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影像</a:t>
            </a:r>
          </a:p>
          <a:p>
            <a:pPr>
              <a:lnSpc>
                <a:spcPts val="3600"/>
              </a:lnSpc>
              <a:tabLst>
							</a:tabLst>
            </a:pPr>
            <a:r>
              <a:rPr lang="en-US" altLang="zh-CN" sz="2807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医学</a:t>
            </a:r>
            <a:r>
              <a:rPr lang="en-US" altLang="zh-CN" sz="2807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工作</a:t>
            </a:r>
            <a:r>
              <a:rPr lang="en-US" altLang="zh-CN" sz="2807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者</a:t>
            </a:r>
            <a:r>
              <a:rPr lang="en-US" altLang="zh-CN" sz="2807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近</a:t>
            </a:r>
            <a:r>
              <a:rPr lang="en-US" altLang="zh-CN" sz="2807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期面</a:t>
            </a:r>
            <a:r>
              <a:rPr lang="en-US" altLang="zh-CN" sz="2807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临的</a:t>
            </a:r>
            <a:r>
              <a:rPr lang="en-US" altLang="zh-CN" sz="2807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重</a:t>
            </a:r>
            <a:r>
              <a:rPr lang="en-US" altLang="zh-CN" sz="2807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要</a:t>
            </a:r>
            <a:r>
              <a:rPr lang="en-US" altLang="zh-CN" sz="2807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课题</a:t>
            </a:r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2800"/>
              </a:lnSpc>
              <a:tabLst>
							</a:tabLst>
            </a:pPr>
            <a:r>
              <a:rPr lang="en-US" altLang="zh-CN" sz="2400" dirty="0" smtClean="0">
                <a:solidFill>
                  <a:srgbClr val="66ff33"/>
                </a:solidFill>
                <a:latin typeface="Arial Narrow" pitchFamily="18" charset="0"/>
                <a:cs typeface="Arial Narrow" pitchFamily="18" charset="0"/>
              </a:rPr>
              <a:t>How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66ff33"/>
                </a:solidFill>
                <a:latin typeface="Arial Narrow" pitchFamily="18" charset="0"/>
                <a:cs typeface="Arial Narrow" pitchFamily="18" charset="0"/>
              </a:rPr>
              <a:t>to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66ff33"/>
                </a:solidFill>
                <a:latin typeface="Arial Narrow" pitchFamily="18" charset="0"/>
                <a:cs typeface="Arial Narrow" pitchFamily="18" charset="0"/>
              </a:rPr>
              <a:t>apply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66ff33"/>
                </a:solidFill>
                <a:latin typeface="Arial Narrow" pitchFamily="18" charset="0"/>
                <a:cs typeface="Arial Narrow" pitchFamily="18" charset="0"/>
              </a:rPr>
              <a:t>advanced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66ff33"/>
                </a:solidFill>
                <a:latin typeface="Arial Narrow" pitchFamily="18" charset="0"/>
                <a:cs typeface="Arial Narrow" pitchFamily="18" charset="0"/>
              </a:rPr>
              <a:t>MRI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66ff33"/>
                </a:solidFill>
                <a:latin typeface="Arial Narrow" pitchFamily="18" charset="0"/>
                <a:cs typeface="Arial Narrow" pitchFamily="18" charset="0"/>
              </a:rPr>
              <a:t>technique,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66ff33"/>
                </a:solidFill>
                <a:latin typeface="Arial Narrow" pitchFamily="18" charset="0"/>
                <a:cs typeface="Arial Narrow" pitchFamily="18" charset="0"/>
              </a:rPr>
              <a:t>especially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66ff33"/>
                </a:solidFill>
                <a:latin typeface="Arial Narrow" pitchFamily="18" charset="0"/>
                <a:cs typeface="Arial Narrow" pitchFamily="18" charset="0"/>
              </a:rPr>
              <a:t>functional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66ff33"/>
                </a:solidFill>
                <a:latin typeface="Arial Narrow" pitchFamily="18" charset="0"/>
                <a:cs typeface="Arial Narrow" pitchFamily="18" charset="0"/>
              </a:rPr>
              <a:t>image,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66ff33"/>
                </a:solidFill>
                <a:latin typeface="Arial Narrow" pitchFamily="18" charset="0"/>
                <a:cs typeface="Arial Narrow" pitchFamily="18" charset="0"/>
              </a:rPr>
              <a:t>for</a:t>
            </a:r>
          </a:p>
          <a:p>
            <a:pPr>
              <a:lnSpc>
                <a:spcPts val="3100"/>
              </a:lnSpc>
              <a:tabLst>
							</a:tabLst>
            </a:pPr>
            <a:r>
              <a:rPr lang="en-US" altLang="zh-CN" sz="2400" dirty="0" smtClean="0">
                <a:solidFill>
                  <a:srgbClr val="66ff33"/>
                </a:solidFill>
                <a:latin typeface="Arial Narrow" pitchFamily="18" charset="0"/>
                <a:cs typeface="Arial Narrow" pitchFamily="18" charset="0"/>
              </a:rPr>
              <a:t>uterine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66ff33"/>
                </a:solidFill>
                <a:latin typeface="Arial Narrow" pitchFamily="18" charset="0"/>
                <a:cs typeface="Arial Narrow" pitchFamily="18" charset="0"/>
              </a:rPr>
              <a:t>malignant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66ff33"/>
                </a:solidFill>
                <a:latin typeface="Arial Narrow" pitchFamily="18" charset="0"/>
                <a:cs typeface="Arial Narrow" pitchFamily="18" charset="0"/>
              </a:rPr>
              <a:t>tumor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66ff33"/>
                </a:solidFill>
                <a:latin typeface="Arial Narrow" pitchFamily="18" charset="0"/>
                <a:cs typeface="Arial Narrow" pitchFamily="18" charset="0"/>
              </a:rPr>
              <a:t>to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66ff33"/>
                </a:solidFill>
                <a:latin typeface="Arial Narrow" pitchFamily="18" charset="0"/>
                <a:cs typeface="Arial Narrow" pitchFamily="18" charset="0"/>
              </a:rPr>
              <a:t>provide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66ff33"/>
                </a:solidFill>
                <a:latin typeface="Arial Narrow" pitchFamily="18" charset="0"/>
                <a:cs typeface="Arial Narrow" pitchFamily="18" charset="0"/>
              </a:rPr>
              <a:t>its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66ff33"/>
                </a:solidFill>
                <a:latin typeface="Arial Narrow" pitchFamily="18" charset="0"/>
                <a:cs typeface="Arial Narrow" pitchFamily="18" charset="0"/>
              </a:rPr>
              <a:t>early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66ff33"/>
                </a:solidFill>
                <a:latin typeface="Arial Narrow" pitchFamily="18" charset="0"/>
                <a:cs typeface="Arial Narrow" pitchFamily="18" charset="0"/>
              </a:rPr>
              <a:t>diagnosis,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66ff33"/>
                </a:solidFill>
                <a:latin typeface="Arial Narrow" pitchFamily="18" charset="0"/>
                <a:cs typeface="Arial Narrow" pitchFamily="18" charset="0"/>
              </a:rPr>
              <a:t>accurate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66ff33"/>
                </a:solidFill>
                <a:latin typeface="Arial Narrow" pitchFamily="18" charset="0"/>
                <a:cs typeface="Arial Narrow" pitchFamily="18" charset="0"/>
              </a:rPr>
              <a:t>staging</a:t>
            </a:r>
          </a:p>
          <a:p>
            <a:pPr>
              <a:lnSpc>
                <a:spcPts val="3100"/>
              </a:lnSpc>
              <a:tabLst>
							</a:tabLst>
            </a:pPr>
            <a:r>
              <a:rPr lang="en-US" altLang="zh-CN" sz="2400" dirty="0" smtClean="0">
                <a:solidFill>
                  <a:srgbClr val="66ff33"/>
                </a:solidFill>
                <a:latin typeface="Arial Narrow" pitchFamily="18" charset="0"/>
                <a:cs typeface="Arial Narrow" pitchFamily="18" charset="0"/>
              </a:rPr>
              <a:t>and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66ff33"/>
                </a:solidFill>
                <a:latin typeface="Arial Narrow" pitchFamily="18" charset="0"/>
                <a:cs typeface="Arial Narrow" pitchFamily="18" charset="0"/>
              </a:rPr>
              <a:t>objective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66ff33"/>
                </a:solidFill>
                <a:latin typeface="Arial Narrow" pitchFamily="18" charset="0"/>
                <a:cs typeface="Arial Narrow" pitchFamily="18" charset="0"/>
              </a:rPr>
              <a:t>therapy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66ff33"/>
                </a:solidFill>
                <a:latin typeface="Arial Narrow" pitchFamily="18" charset="0"/>
                <a:cs typeface="Arial Narrow" pitchFamily="18" charset="0"/>
              </a:rPr>
              <a:t>information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en-US" altLang="zh-CN" sz="2400" dirty="0" smtClean="0">
                <a:solidFill>
                  <a:srgbClr val="66ff33"/>
                </a:solidFill>
                <a:latin typeface="Arial Narrow" pitchFamily="18" charset="0"/>
                <a:cs typeface="Arial Narrow" pitchFamily="18" charset="0"/>
              </a:rPr>
              <a:t>and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66ff33"/>
                </a:solidFill>
                <a:latin typeface="Arial Narrow" pitchFamily="18" charset="0"/>
                <a:cs typeface="Arial Narrow" pitchFamily="18" charset="0"/>
              </a:rPr>
              <a:t>to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66ff33"/>
                </a:solidFill>
                <a:latin typeface="Arial Narrow" pitchFamily="18" charset="0"/>
                <a:cs typeface="Arial Narrow" pitchFamily="18" charset="0"/>
              </a:rPr>
              <a:t>promote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66ff33"/>
                </a:solidFill>
                <a:latin typeface="Arial Narrow" pitchFamily="18" charset="0"/>
                <a:cs typeface="Arial Narrow" pitchFamily="18" charset="0"/>
              </a:rPr>
              <a:t>the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66ff33"/>
                </a:solidFill>
                <a:latin typeface="Arial Narrow" pitchFamily="18" charset="0"/>
                <a:cs typeface="Arial Narrow" pitchFamily="18" charset="0"/>
              </a:rPr>
              <a:t>therapy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66ff33"/>
                </a:solidFill>
                <a:latin typeface="Arial Narrow" pitchFamily="18" charset="0"/>
                <a:cs typeface="Arial Narrow" pitchFamily="18" charset="0"/>
              </a:rPr>
              <a:t>level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66ff33"/>
                </a:solidFill>
                <a:latin typeface="Arial Narrow" pitchFamily="18" charset="0"/>
                <a:cs typeface="Arial Narrow" pitchFamily="18" charset="0"/>
              </a:rPr>
              <a:t>on</a:t>
            </a:r>
          </a:p>
          <a:p>
            <a:pPr>
              <a:lnSpc>
                <a:spcPts val="3100"/>
              </a:lnSpc>
              <a:tabLst>
							</a:tabLst>
            </a:pPr>
            <a:r>
              <a:rPr lang="en-US" altLang="zh-CN" sz="2400" dirty="0" smtClean="0">
                <a:solidFill>
                  <a:srgbClr val="66ff33"/>
                </a:solidFill>
                <a:latin typeface="Arial Narrow" pitchFamily="18" charset="0"/>
                <a:cs typeface="Arial Narrow" pitchFamily="18" charset="0"/>
              </a:rPr>
              <a:t>uterine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66ff33"/>
                </a:solidFill>
                <a:latin typeface="Arial Narrow" pitchFamily="18" charset="0"/>
                <a:cs typeface="Arial Narrow" pitchFamily="18" charset="0"/>
              </a:rPr>
              <a:t>tumor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66ff33"/>
                </a:solidFill>
                <a:latin typeface="Arial Narrow" pitchFamily="18" charset="0"/>
                <a:cs typeface="Arial Narrow" pitchFamily="18" charset="0"/>
              </a:rPr>
              <a:t>has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66ff33"/>
                </a:solidFill>
                <a:latin typeface="Arial Narrow" pitchFamily="18" charset="0"/>
                <a:cs typeface="Arial Narrow" pitchFamily="18" charset="0"/>
              </a:rPr>
              <a:t>been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2400" dirty="0" smtClean="0">
                <a:solidFill>
                  <a:srgbClr val="66ff33"/>
                </a:solidFill>
                <a:latin typeface="Arial Narrow" pitchFamily="18" charset="0"/>
                <a:cs typeface="Arial Narrow" pitchFamily="18" charset="0"/>
              </a:rPr>
              <a:t>important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66ff33"/>
                </a:solidFill>
                <a:latin typeface="Arial Narrow" pitchFamily="18" charset="0"/>
                <a:cs typeface="Arial Narrow" pitchFamily="18" charset="0"/>
              </a:rPr>
              <a:t>for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66ff33"/>
                </a:solidFill>
                <a:latin typeface="Arial Narrow" pitchFamily="18" charset="0"/>
                <a:cs typeface="Arial Narrow" pitchFamily="18" charset="0"/>
              </a:rPr>
              <a:t>radiologists</a:t>
            </a:r>
          </a:p>
        </p:txBody>
      </p:sp>
    </p:spTree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/>
          <p:nvPr/>
        </p:nvSpPr>
        <p:spPr>
          <a:xfrm>
            <a:off x="774191" y="347979"/>
            <a:ext cx="9144000" cy="6858000"/>
          </a:xfrm>
          <a:custGeom>
            <a:avLst/>
            <a:gdLst>
              <a:gd name="connsiteX0" fmla="*/ 0 w 9144000"/>
              <a:gd name="connsiteY0" fmla="*/ 6858000 h 6858000"/>
              <a:gd name="connsiteX1" fmla="*/ 9144000 w 9144000"/>
              <a:gd name="connsiteY1" fmla="*/ 6858000 h 6858000"/>
              <a:gd name="connsiteX2" fmla="*/ 9144000 w 9144000"/>
              <a:gd name="connsiteY2" fmla="*/ 0 h 6858000"/>
              <a:gd name="connsiteX3" fmla="*/ 0 w 9144000"/>
              <a:gd name="connsiteY3" fmla="*/ 0 h 6858000"/>
              <a:gd name="connsiteX4" fmla="*/ 0 w 9144000"/>
              <a:gd name="connsiteY4" fmla="*/ 6858000 h 68580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9144000" h="6858000">
                <a:moveTo>
                  <a:pt x="0" y="6858000"/>
                </a:moveTo>
                <a:lnTo>
                  <a:pt x="9144000" y="6858000"/>
                </a:lnTo>
                <a:lnTo>
                  <a:pt x="9144000" y="0"/>
                </a:lnTo>
                <a:lnTo>
                  <a:pt x="0" y="0"/>
                </a:lnTo>
                <a:lnTo>
                  <a:pt x="0" y="6858000"/>
                </a:lnTo>
              </a:path>
            </a:pathLst>
          </a:custGeom>
          <a:solidFill>
            <a:srgbClr val="000000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027" name="Picture 3" descr="">
					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62000" y="1193800"/>
            <a:ext cx="2921000" cy="6019800"/>
          </a:xfrm>
          <a:prstGeom prst="rect">
            <a:avLst/>
          </a:prstGeom>
          <a:noFill/>
        </p:spPr>
      </p:pic>
      <p:sp>
        <p:nvSpPr>
          <p:cNvPr id="2" name="TextBox 1"/>
          <p:cNvSpPr txBox="1"/>
          <p:nvPr/>
        </p:nvSpPr>
        <p:spPr>
          <a:xfrm rot="0">
            <a:off x="1168400" y="6756400"/>
            <a:ext cx="698500" cy="1524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1200"/>
              </a:lnSpc>
              <a:tabLst>
							</a:tabLst>
            </a:pPr>
            <a:r>
              <a:rPr lang="en-US" altLang="zh-CN" sz="1392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2009-8-7</a:t>
            </a:r>
          </a:p>
        </p:txBody>
      </p:sp>
      <p:sp>
        <p:nvSpPr>
          <p:cNvPr id="2" name="TextBox 1"/>
          <p:cNvSpPr txBox="1"/>
          <p:nvPr/>
        </p:nvSpPr>
        <p:spPr>
          <a:xfrm rot="0">
            <a:off x="4648200" y="6667500"/>
            <a:ext cx="2298700" cy="3683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1200"/>
              </a:lnSpc>
              <a:tabLst>
                <a:tab pos="825500" algn="l"/>
              </a:tabLst>
            </a:pPr>
            <a:r>
              <a:rPr lang="en-US" altLang="zh-CN" sz="1392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Liaoning</a:t>
            </a:r>
            <a:r>
              <a:rPr lang="en-US" altLang="zh-CN" sz="139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392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Cancer</a:t>
            </a:r>
            <a:r>
              <a:rPr lang="en-US" altLang="zh-CN" sz="139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392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Institute</a:t>
            </a:r>
            <a:r>
              <a:rPr lang="en-US" altLang="zh-CN" sz="139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392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and</a:t>
            </a:r>
          </a:p>
          <a:p>
            <a:pPr>
              <a:lnSpc>
                <a:spcPts val="1600"/>
              </a:lnSpc>
              <a:tabLst>
                <a:tab pos="825500" algn="l"/>
              </a:tabLst>
            </a:pPr>
            <a:r>
              <a:rPr lang="en-US" altLang="zh-CN" dirty="0" smtClean="0"/>
              <a:t>	</a:t>
            </a:r>
            <a:r>
              <a:rPr lang="en-US" altLang="zh-CN" sz="1392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Hospital</a:t>
            </a:r>
          </a:p>
        </p:txBody>
      </p:sp>
      <p:sp>
        <p:nvSpPr>
          <p:cNvPr id="2" name="TextBox 1"/>
          <p:cNvSpPr txBox="1"/>
          <p:nvPr/>
        </p:nvSpPr>
        <p:spPr>
          <a:xfrm rot="0">
            <a:off x="9398000" y="6756400"/>
            <a:ext cx="190500" cy="1524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1200"/>
              </a:lnSpc>
              <a:tabLst>
							</a:tabLst>
            </a:pPr>
            <a:r>
              <a:rPr lang="en-US" altLang="zh-CN" sz="1392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73</a:t>
            </a:r>
          </a:p>
        </p:txBody>
      </p:sp>
      <p:sp>
        <p:nvSpPr>
          <p:cNvPr id="2" name="TextBox 1"/>
          <p:cNvSpPr txBox="1"/>
          <p:nvPr/>
        </p:nvSpPr>
        <p:spPr>
          <a:xfrm rot="0">
            <a:off x="2997200" y="3086100"/>
            <a:ext cx="5080000" cy="14351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4400"/>
              </a:lnSpc>
              <a:tabLst>
                <a:tab pos="1155700" algn="l"/>
              </a:tabLst>
            </a:pPr>
            <a:r>
              <a:rPr lang="en-US" altLang="zh-CN" sz="4800" dirty="0" smtClean="0">
                <a:solidFill>
                  <a:srgbClr val="66ff33"/>
                </a:solidFill>
                <a:latin typeface="Times New Roman" pitchFamily="18" charset="0"/>
                <a:cs typeface="Times New Roman" pitchFamily="18" charset="0"/>
              </a:rPr>
              <a:t>Thank</a:t>
            </a:r>
            <a:r>
              <a:rPr lang="en-US" altLang="zh-CN" sz="4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4800" dirty="0" smtClean="0">
                <a:solidFill>
                  <a:srgbClr val="66ff33"/>
                </a:solidFill>
                <a:latin typeface="Times New Roman" pitchFamily="18" charset="0"/>
                <a:cs typeface="Times New Roman" pitchFamily="18" charset="0"/>
              </a:rPr>
              <a:t>you</a:t>
            </a:r>
            <a:r>
              <a:rPr lang="en-US" altLang="zh-CN" sz="4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4800" dirty="0" smtClean="0">
                <a:solidFill>
                  <a:srgbClr val="66ff33"/>
                </a:solidFill>
                <a:latin typeface="Times New Roman" pitchFamily="18" charset="0"/>
                <a:cs typeface="Times New Roman" pitchFamily="18" charset="0"/>
              </a:rPr>
              <a:t>for</a:t>
            </a:r>
            <a:r>
              <a:rPr lang="en-US" altLang="zh-CN" sz="4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4800" dirty="0" smtClean="0">
                <a:solidFill>
                  <a:srgbClr val="66ff33"/>
                </a:solidFill>
                <a:latin typeface="Times New Roman" pitchFamily="18" charset="0"/>
                <a:cs typeface="Times New Roman" pitchFamily="18" charset="0"/>
              </a:rPr>
              <a:t>your</a:t>
            </a:r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5900"/>
              </a:lnSpc>
              <a:tabLst>
                <a:tab pos="1155700" algn="l"/>
              </a:tabLst>
            </a:pPr>
            <a:r>
              <a:rPr lang="en-US" altLang="zh-CN" dirty="0" smtClean="0"/>
              <a:t>	</a:t>
            </a:r>
            <a:r>
              <a:rPr lang="en-US" altLang="zh-CN" sz="4800" dirty="0" smtClean="0">
                <a:solidFill>
                  <a:srgbClr val="66ff33"/>
                </a:solidFill>
                <a:latin typeface="Times New Roman" pitchFamily="18" charset="0"/>
                <a:cs typeface="Times New Roman" pitchFamily="18" charset="0"/>
              </a:rPr>
              <a:t>attention</a:t>
            </a:r>
            <a:r>
              <a:rPr lang="en-US" altLang="zh-CN" sz="4800" dirty="0" smtClean="0">
                <a:solidFill>
                  <a:srgbClr val="66ff33"/>
                </a:solidFill>
                <a:latin typeface="Times New Roman" pitchFamily="18" charset="0"/>
                <a:cs typeface="Times New Roman" pitchFamily="18" charset="0"/>
              </a:rPr>
              <a:t>！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/>
          <p:nvPr/>
        </p:nvSpPr>
        <p:spPr>
          <a:xfrm>
            <a:off x="774191" y="347979"/>
            <a:ext cx="9144000" cy="6858000"/>
          </a:xfrm>
          <a:custGeom>
            <a:avLst/>
            <a:gdLst>
              <a:gd name="connsiteX0" fmla="*/ 0 w 9144000"/>
              <a:gd name="connsiteY0" fmla="*/ 6858000 h 6858000"/>
              <a:gd name="connsiteX1" fmla="*/ 9144000 w 9144000"/>
              <a:gd name="connsiteY1" fmla="*/ 6858000 h 6858000"/>
              <a:gd name="connsiteX2" fmla="*/ 9144000 w 9144000"/>
              <a:gd name="connsiteY2" fmla="*/ 0 h 6858000"/>
              <a:gd name="connsiteX3" fmla="*/ 0 w 9144000"/>
              <a:gd name="connsiteY3" fmla="*/ 0 h 6858000"/>
              <a:gd name="connsiteX4" fmla="*/ 0 w 9144000"/>
              <a:gd name="connsiteY4" fmla="*/ 6858000 h 68580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9144000" h="6858000">
                <a:moveTo>
                  <a:pt x="0" y="6858000"/>
                </a:moveTo>
                <a:lnTo>
                  <a:pt x="9144000" y="6858000"/>
                </a:lnTo>
                <a:lnTo>
                  <a:pt x="9144000" y="0"/>
                </a:lnTo>
                <a:lnTo>
                  <a:pt x="0" y="0"/>
                </a:lnTo>
                <a:lnTo>
                  <a:pt x="0" y="6858000"/>
                </a:lnTo>
              </a:path>
            </a:pathLst>
          </a:custGeom>
          <a:solidFill>
            <a:srgbClr val="000000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027" name="Picture 3" descr="">
					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62000" y="1193800"/>
            <a:ext cx="2921000" cy="6019800"/>
          </a:xfrm>
          <a:prstGeom prst="rect">
            <a:avLst/>
          </a:prstGeom>
          <a:noFill/>
        </p:spPr>
      </p:pic>
      <p:sp>
        <p:nvSpPr>
          <p:cNvPr id="2" name="TextBox 1"/>
          <p:cNvSpPr txBox="1"/>
          <p:nvPr/>
        </p:nvSpPr>
        <p:spPr>
          <a:xfrm rot="0">
            <a:off x="1168400" y="6756400"/>
            <a:ext cx="698500" cy="1524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1200"/>
              </a:lnSpc>
              <a:tabLst>
							</a:tabLst>
            </a:pPr>
            <a:r>
              <a:rPr lang="en-US" altLang="zh-CN" sz="1392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2009-8-7</a:t>
            </a:r>
          </a:p>
        </p:txBody>
      </p:sp>
      <p:sp>
        <p:nvSpPr>
          <p:cNvPr id="2" name="TextBox 1"/>
          <p:cNvSpPr txBox="1"/>
          <p:nvPr/>
        </p:nvSpPr>
        <p:spPr>
          <a:xfrm rot="0">
            <a:off x="4648200" y="6667500"/>
            <a:ext cx="2298700" cy="3683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1200"/>
              </a:lnSpc>
              <a:tabLst>
                <a:tab pos="825500" algn="l"/>
              </a:tabLst>
            </a:pPr>
            <a:r>
              <a:rPr lang="en-US" altLang="zh-CN" sz="1392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Liaoning</a:t>
            </a:r>
            <a:r>
              <a:rPr lang="en-US" altLang="zh-CN" sz="139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392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Cancer</a:t>
            </a:r>
            <a:r>
              <a:rPr lang="en-US" altLang="zh-CN" sz="139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392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Institute</a:t>
            </a:r>
            <a:r>
              <a:rPr lang="en-US" altLang="zh-CN" sz="139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392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and</a:t>
            </a:r>
          </a:p>
          <a:p>
            <a:pPr>
              <a:lnSpc>
                <a:spcPts val="1600"/>
              </a:lnSpc>
              <a:tabLst>
                <a:tab pos="825500" algn="l"/>
              </a:tabLst>
            </a:pPr>
            <a:r>
              <a:rPr lang="en-US" altLang="zh-CN" dirty="0" smtClean="0"/>
              <a:t>	</a:t>
            </a:r>
            <a:r>
              <a:rPr lang="en-US" altLang="zh-CN" sz="1392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Hospital</a:t>
            </a:r>
          </a:p>
        </p:txBody>
      </p:sp>
      <p:sp>
        <p:nvSpPr>
          <p:cNvPr id="2" name="TextBox 1"/>
          <p:cNvSpPr txBox="1"/>
          <p:nvPr/>
        </p:nvSpPr>
        <p:spPr>
          <a:xfrm rot="0">
            <a:off x="9499600" y="6756400"/>
            <a:ext cx="88900" cy="1524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1200"/>
              </a:lnSpc>
              <a:tabLst>
							</a:tabLst>
            </a:pPr>
            <a:r>
              <a:rPr lang="en-US" altLang="zh-CN" sz="1392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8</a:t>
            </a:r>
          </a:p>
        </p:txBody>
      </p:sp>
      <p:sp>
        <p:nvSpPr>
          <p:cNvPr id="2" name="TextBox 1"/>
          <p:cNvSpPr txBox="1"/>
          <p:nvPr/>
        </p:nvSpPr>
        <p:spPr>
          <a:xfrm rot="0">
            <a:off x="1041400" y="952500"/>
            <a:ext cx="8585200" cy="52578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4300"/>
              </a:lnSpc>
              <a:tabLst>
                <a:tab pos="825500" algn="l"/>
                <a:tab pos="1016000" algn="l"/>
                <a:tab pos="1028700" algn="l"/>
                <a:tab pos="1930400" algn="l"/>
              </a:tabLst>
            </a:pPr>
            <a:r>
              <a:rPr lang="en-US" altLang="zh-CN" dirty="0" smtClean="0"/>
              <a:t>				</a:t>
            </a:r>
            <a:r>
              <a:rPr lang="en-US" altLang="zh-CN" sz="4008" b="1" dirty="0" smtClean="0">
                <a:solidFill>
                  <a:srgbClr val="ff9900"/>
                </a:solidFill>
                <a:latin typeface="Times New Roman" pitchFamily="18" charset="0"/>
                <a:cs typeface="Times New Roman" pitchFamily="18" charset="0"/>
              </a:rPr>
              <a:t>临床检查</a:t>
            </a:r>
            <a:r>
              <a:rPr lang="en-US" altLang="zh-CN" sz="4008" b="1" dirty="0" smtClean="0">
                <a:solidFill>
                  <a:srgbClr val="ff9900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US" altLang="zh-CN" sz="4008" b="1" dirty="0" smtClean="0">
                <a:solidFill>
                  <a:srgbClr val="ff9900"/>
                </a:solidFill>
                <a:latin typeface="Times New Roman" pitchFamily="18" charset="0"/>
                <a:cs typeface="Times New Roman" pitchFamily="18" charset="0"/>
              </a:rPr>
              <a:t>细胞学检查</a:t>
            </a:r>
          </a:p>
          <a:p>
            <a:pPr>
              <a:lnSpc>
                <a:spcPts val="3800"/>
              </a:lnSpc>
              <a:tabLst>
                <a:tab pos="825500" algn="l"/>
                <a:tab pos="1016000" algn="l"/>
                <a:tab pos="1028700" algn="l"/>
                <a:tab pos="1930400" algn="l"/>
              </a:tabLst>
            </a:pPr>
            <a:r>
              <a:rPr lang="en-US" altLang="zh-CN" sz="3192" b="1" dirty="0" smtClean="0">
                <a:solidFill>
                  <a:srgbClr val="66ff33"/>
                </a:solidFill>
                <a:latin typeface="Arial Narrow" pitchFamily="18" charset="0"/>
                <a:cs typeface="Arial Narrow" pitchFamily="18" charset="0"/>
              </a:rPr>
              <a:t>Clinical</a:t>
            </a:r>
            <a:r>
              <a:rPr lang="en-US" altLang="zh-CN" sz="319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192" b="1" dirty="0" smtClean="0">
                <a:solidFill>
                  <a:srgbClr val="66ff33"/>
                </a:solidFill>
                <a:latin typeface="Arial Narrow" pitchFamily="18" charset="0"/>
                <a:cs typeface="Arial Narrow" pitchFamily="18" charset="0"/>
              </a:rPr>
              <a:t>examination-Exfoliative</a:t>
            </a:r>
            <a:r>
              <a:rPr lang="en-US" altLang="zh-CN" sz="319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192" b="1" dirty="0" smtClean="0">
                <a:solidFill>
                  <a:srgbClr val="66ff33"/>
                </a:solidFill>
                <a:latin typeface="Arial Narrow" pitchFamily="18" charset="0"/>
                <a:cs typeface="Arial Narrow" pitchFamily="18" charset="0"/>
              </a:rPr>
              <a:t>cytologic</a:t>
            </a:r>
            <a:r>
              <a:rPr lang="en-US" altLang="zh-CN" sz="319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192" b="1" dirty="0" smtClean="0">
                <a:solidFill>
                  <a:srgbClr val="66ff33"/>
                </a:solidFill>
                <a:latin typeface="Arial Narrow" pitchFamily="18" charset="0"/>
                <a:cs typeface="Arial Narrow" pitchFamily="18" charset="0"/>
              </a:rPr>
              <a:t>examination</a:t>
            </a:r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3400"/>
              </a:lnSpc>
              <a:tabLst>
                <a:tab pos="825500" algn="l"/>
                <a:tab pos="1016000" algn="l"/>
                <a:tab pos="1028700" algn="l"/>
                <a:tab pos="1930400" algn="l"/>
              </a:tabLst>
            </a:pPr>
            <a:r>
              <a:rPr lang="en-US" altLang="zh-CN" dirty="0" smtClean="0"/>
              <a:t>	</a:t>
            </a:r>
            <a:r>
              <a:rPr lang="en-US" altLang="zh-CN" sz="1704" dirty="0" smtClean="0">
                <a:solidFill>
                  <a:srgbClr val="800000"/>
                </a:solidFill>
                <a:latin typeface="Wingdings" pitchFamily="18" charset="0"/>
                <a:cs typeface="Wingdings" pitchFamily="18" charset="0"/>
              </a:rPr>
              <a:t>n</a:t>
            </a:r>
            <a:r>
              <a:rPr lang="en-US" altLang="zh-CN" sz="2807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检</a:t>
            </a:r>
            <a:r>
              <a:rPr lang="en-US" altLang="zh-CN" sz="2807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测来源</a:t>
            </a:r>
            <a:r>
              <a:rPr lang="en-US" altLang="zh-CN" sz="2807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于子宫内膜、子宫颈的恶性细胞</a:t>
            </a:r>
          </a:p>
          <a:p>
            <a:pPr>
              <a:lnSpc>
                <a:spcPts val="3600"/>
              </a:lnSpc>
              <a:tabLst>
                <a:tab pos="825500" algn="l"/>
                <a:tab pos="1016000" algn="l"/>
                <a:tab pos="1028700" algn="l"/>
                <a:tab pos="1930400" algn="l"/>
              </a:tabLst>
            </a:pPr>
            <a:r>
              <a:rPr lang="en-US" altLang="zh-CN" dirty="0" smtClean="0"/>
              <a:t>			</a:t>
            </a:r>
            <a:r>
              <a:rPr lang="en-US" altLang="zh-CN" sz="2400" dirty="0" smtClean="0">
                <a:solidFill>
                  <a:srgbClr val="66ff33"/>
                </a:solidFill>
                <a:latin typeface="Arial Narrow" pitchFamily="18" charset="0"/>
                <a:cs typeface="Arial Narrow" pitchFamily="18" charset="0"/>
              </a:rPr>
              <a:t>Finding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66ff33"/>
                </a:solidFill>
                <a:latin typeface="Arial Narrow" pitchFamily="18" charset="0"/>
                <a:cs typeface="Arial Narrow" pitchFamily="18" charset="0"/>
              </a:rPr>
              <a:t>malignant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66ff33"/>
                </a:solidFill>
                <a:latin typeface="Arial Narrow" pitchFamily="18" charset="0"/>
                <a:cs typeface="Arial Narrow" pitchFamily="18" charset="0"/>
              </a:rPr>
              <a:t>cells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66ff33"/>
                </a:solidFill>
                <a:latin typeface="Arial Narrow" pitchFamily="18" charset="0"/>
                <a:cs typeface="Arial Narrow" pitchFamily="18" charset="0"/>
              </a:rPr>
              <a:t>from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66ff33"/>
                </a:solidFill>
                <a:latin typeface="Arial Narrow" pitchFamily="18" charset="0"/>
                <a:cs typeface="Arial Narrow" pitchFamily="18" charset="0"/>
              </a:rPr>
              <a:t>cervix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66ff33"/>
                </a:solidFill>
                <a:latin typeface="Arial Narrow" pitchFamily="18" charset="0"/>
                <a:cs typeface="Arial Narrow" pitchFamily="18" charset="0"/>
              </a:rPr>
              <a:t>and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66ff33"/>
                </a:solidFill>
                <a:latin typeface="Arial Narrow" pitchFamily="18" charset="0"/>
                <a:cs typeface="Arial Narrow" pitchFamily="18" charset="0"/>
              </a:rPr>
              <a:t>uterine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66ff33"/>
                </a:solidFill>
                <a:latin typeface="Arial Narrow" pitchFamily="18" charset="0"/>
                <a:cs typeface="Arial Narrow" pitchFamily="18" charset="0"/>
              </a:rPr>
              <a:t>endometrium</a:t>
            </a:r>
          </a:p>
          <a:p>
            <a:pPr>
              <a:lnSpc>
                <a:spcPts val="3700"/>
              </a:lnSpc>
              <a:tabLst>
                <a:tab pos="825500" algn="l"/>
                <a:tab pos="1016000" algn="l"/>
                <a:tab pos="1028700" algn="l"/>
                <a:tab pos="1930400" algn="l"/>
              </a:tabLst>
            </a:pPr>
            <a:r>
              <a:rPr lang="en-US" altLang="zh-CN" dirty="0" smtClean="0"/>
              <a:t>	</a:t>
            </a:r>
            <a:r>
              <a:rPr lang="en-US" altLang="zh-CN" sz="1704" dirty="0" smtClean="0">
                <a:solidFill>
                  <a:srgbClr val="800000"/>
                </a:solidFill>
                <a:latin typeface="Wingdings" pitchFamily="18" charset="0"/>
                <a:cs typeface="Wingdings" pitchFamily="18" charset="0"/>
              </a:rPr>
              <a:t>n</a:t>
            </a:r>
            <a:r>
              <a:rPr lang="en-US" altLang="zh-CN" sz="2807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为</a:t>
            </a:r>
            <a:r>
              <a:rPr lang="en-US" altLang="zh-CN" sz="2807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子宫恶性肿瘤的</a:t>
            </a:r>
            <a:r>
              <a:rPr lang="en-US" altLang="zh-CN" sz="2807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诊断诊断提供直接依据</a:t>
            </a:r>
          </a:p>
          <a:p>
            <a:pPr>
              <a:lnSpc>
                <a:spcPts val="3600"/>
              </a:lnSpc>
              <a:tabLst>
                <a:tab pos="825500" algn="l"/>
                <a:tab pos="1016000" algn="l"/>
                <a:tab pos="1028700" algn="l"/>
                <a:tab pos="1930400" algn="l"/>
              </a:tabLst>
            </a:pPr>
            <a:r>
              <a:rPr lang="en-US" altLang="zh-CN" dirty="0" smtClean="0"/>
              <a:t>		</a:t>
            </a:r>
            <a:r>
              <a:rPr lang="en-US" altLang="zh-CN" sz="2400" dirty="0" smtClean="0">
                <a:solidFill>
                  <a:srgbClr val="66ff33"/>
                </a:solidFill>
                <a:latin typeface="Arial Narrow" pitchFamily="18" charset="0"/>
                <a:cs typeface="Arial Narrow" pitchFamily="18" charset="0"/>
              </a:rPr>
              <a:t>Providing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66ff33"/>
                </a:solidFill>
                <a:latin typeface="Arial Narrow" pitchFamily="18" charset="0"/>
                <a:cs typeface="Arial Narrow" pitchFamily="18" charset="0"/>
              </a:rPr>
              <a:t>direct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66ff33"/>
                </a:solidFill>
                <a:latin typeface="Arial Narrow" pitchFamily="18" charset="0"/>
                <a:cs typeface="Arial Narrow" pitchFamily="18" charset="0"/>
              </a:rPr>
              <a:t>diagnosis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66ff33"/>
                </a:solidFill>
                <a:latin typeface="Arial Narrow" pitchFamily="18" charset="0"/>
                <a:cs typeface="Arial Narrow" pitchFamily="18" charset="0"/>
              </a:rPr>
              <a:t>for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66ff33"/>
                </a:solidFill>
                <a:latin typeface="Arial Narrow" pitchFamily="18" charset="0"/>
                <a:cs typeface="Arial Narrow" pitchFamily="18" charset="0"/>
              </a:rPr>
              <a:t>uterine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66ff33"/>
                </a:solidFill>
                <a:latin typeface="Arial Narrow" pitchFamily="18" charset="0"/>
                <a:cs typeface="Arial Narrow" pitchFamily="18" charset="0"/>
              </a:rPr>
              <a:t>malignant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66ff33"/>
                </a:solidFill>
                <a:latin typeface="Arial Narrow" pitchFamily="18" charset="0"/>
                <a:cs typeface="Arial Narrow" pitchFamily="18" charset="0"/>
              </a:rPr>
              <a:t>neoplasm</a:t>
            </a:r>
          </a:p>
          <a:p>
            <a:pPr>
              <a:lnSpc>
                <a:spcPts val="3700"/>
              </a:lnSpc>
              <a:tabLst>
                <a:tab pos="825500" algn="l"/>
                <a:tab pos="1016000" algn="l"/>
                <a:tab pos="1028700" algn="l"/>
                <a:tab pos="1930400" algn="l"/>
              </a:tabLst>
            </a:pPr>
            <a:r>
              <a:rPr lang="en-US" altLang="zh-CN" dirty="0" smtClean="0"/>
              <a:t>	</a:t>
            </a:r>
            <a:r>
              <a:rPr lang="en-US" altLang="zh-CN" sz="1704" dirty="0" smtClean="0">
                <a:solidFill>
                  <a:srgbClr val="800000"/>
                </a:solidFill>
                <a:latin typeface="Wingdings" pitchFamily="18" charset="0"/>
                <a:cs typeface="Wingdings" pitchFamily="18" charset="0"/>
              </a:rPr>
              <a:t>n</a:t>
            </a:r>
            <a:r>
              <a:rPr lang="en-US" altLang="zh-CN" sz="2807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为</a:t>
            </a:r>
            <a:r>
              <a:rPr lang="en-US" altLang="zh-CN" sz="2807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子宫</a:t>
            </a:r>
            <a:r>
              <a:rPr lang="en-US" altLang="zh-CN" sz="2807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微</a:t>
            </a:r>
            <a:r>
              <a:rPr lang="en-US" altLang="zh-CN" sz="2807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生</a:t>
            </a:r>
            <a:r>
              <a:rPr lang="en-US" altLang="zh-CN" sz="2807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物感染提供诊断依据</a:t>
            </a:r>
          </a:p>
          <a:p>
            <a:pPr>
              <a:lnSpc>
                <a:spcPts val="3600"/>
              </a:lnSpc>
              <a:tabLst>
                <a:tab pos="825500" algn="l"/>
                <a:tab pos="1016000" algn="l"/>
                <a:tab pos="1028700" algn="l"/>
                <a:tab pos="1930400" algn="l"/>
              </a:tabLst>
            </a:pPr>
            <a:r>
              <a:rPr lang="en-US" altLang="zh-CN" dirty="0" smtClean="0"/>
              <a:t>			</a:t>
            </a:r>
            <a:r>
              <a:rPr lang="en-US" altLang="zh-CN" sz="2400" dirty="0" smtClean="0">
                <a:solidFill>
                  <a:srgbClr val="66ff33"/>
                </a:solidFill>
                <a:latin typeface="Arial Narrow" pitchFamily="18" charset="0"/>
                <a:cs typeface="Arial Narrow" pitchFamily="18" charset="0"/>
              </a:rPr>
              <a:t>Finding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66ff33"/>
                </a:solidFill>
                <a:latin typeface="Arial Narrow" pitchFamily="18" charset="0"/>
                <a:cs typeface="Arial Narrow" pitchFamily="18" charset="0"/>
              </a:rPr>
              <a:t>foundation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66ff33"/>
                </a:solidFill>
                <a:latin typeface="Arial Narrow" pitchFamily="18" charset="0"/>
                <a:cs typeface="Arial Narrow" pitchFamily="18" charset="0"/>
              </a:rPr>
              <a:t>for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66ff33"/>
                </a:solidFill>
                <a:latin typeface="Arial Narrow" pitchFamily="18" charset="0"/>
                <a:cs typeface="Arial Narrow" pitchFamily="18" charset="0"/>
              </a:rPr>
              <a:t>uterine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66ff33"/>
                </a:solidFill>
                <a:latin typeface="Arial Narrow" pitchFamily="18" charset="0"/>
                <a:cs typeface="Arial Narrow" pitchFamily="18" charset="0"/>
              </a:rPr>
              <a:t>microbial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2400" dirty="0" smtClean="0">
                <a:solidFill>
                  <a:srgbClr val="66ff33"/>
                </a:solidFill>
                <a:latin typeface="Arial Narrow" pitchFamily="18" charset="0"/>
                <a:cs typeface="Arial Narrow" pitchFamily="18" charset="0"/>
              </a:rPr>
              <a:t>infection</a:t>
            </a:r>
          </a:p>
          <a:p>
            <a:pPr>
              <a:lnSpc>
                <a:spcPts val="3700"/>
              </a:lnSpc>
              <a:tabLst>
                <a:tab pos="825500" algn="l"/>
                <a:tab pos="1016000" algn="l"/>
                <a:tab pos="1028700" algn="l"/>
                <a:tab pos="1930400" algn="l"/>
              </a:tabLst>
            </a:pPr>
            <a:r>
              <a:rPr lang="en-US" altLang="zh-CN" dirty="0" smtClean="0"/>
              <a:t>	</a:t>
            </a:r>
            <a:r>
              <a:rPr lang="en-US" altLang="zh-CN" sz="1704" dirty="0" smtClean="0">
                <a:solidFill>
                  <a:srgbClr val="800000"/>
                </a:solidFill>
                <a:latin typeface="Wingdings" pitchFamily="18" charset="0"/>
                <a:cs typeface="Wingdings" pitchFamily="18" charset="0"/>
              </a:rPr>
              <a:t>n</a:t>
            </a:r>
            <a:r>
              <a:rPr lang="en-US" altLang="zh-CN" sz="2807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在</a:t>
            </a:r>
            <a:r>
              <a:rPr lang="en-US" altLang="zh-CN" sz="2807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肿瘤的分</a:t>
            </a:r>
            <a:r>
              <a:rPr lang="en-US" altLang="zh-CN" sz="2807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期上无明显价值</a:t>
            </a:r>
          </a:p>
          <a:p>
            <a:pPr>
              <a:lnSpc>
                <a:spcPts val="3600"/>
              </a:lnSpc>
              <a:tabLst>
                <a:tab pos="825500" algn="l"/>
                <a:tab pos="1016000" algn="l"/>
                <a:tab pos="1028700" algn="l"/>
                <a:tab pos="1930400" algn="l"/>
              </a:tabLst>
            </a:pPr>
            <a:r>
              <a:rPr lang="en-US" altLang="zh-CN" dirty="0" smtClean="0"/>
              <a:t>			</a:t>
            </a:r>
            <a:r>
              <a:rPr lang="en-US" altLang="zh-CN" sz="2400" dirty="0" smtClean="0">
                <a:solidFill>
                  <a:srgbClr val="66ff33"/>
                </a:solidFill>
                <a:latin typeface="Arial Narrow" pitchFamily="18" charset="0"/>
                <a:cs typeface="Arial Narrow" pitchFamily="18" charset="0"/>
              </a:rPr>
              <a:t>No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66ff33"/>
                </a:solidFill>
                <a:latin typeface="Arial Narrow" pitchFamily="18" charset="0"/>
                <a:cs typeface="Arial Narrow" pitchFamily="18" charset="0"/>
              </a:rPr>
              <a:t>value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66ff33"/>
                </a:solidFill>
                <a:latin typeface="Arial Narrow" pitchFamily="18" charset="0"/>
                <a:cs typeface="Arial Narrow" pitchFamily="18" charset="0"/>
              </a:rPr>
              <a:t>on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66ff33"/>
                </a:solidFill>
                <a:latin typeface="Arial Narrow" pitchFamily="18" charset="0"/>
                <a:cs typeface="Arial Narrow" pitchFamily="18" charset="0"/>
              </a:rPr>
              <a:t>its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66ff33"/>
                </a:solidFill>
                <a:latin typeface="Arial Narrow" pitchFamily="18" charset="0"/>
                <a:cs typeface="Arial Narrow" pitchFamily="18" charset="0"/>
              </a:rPr>
              <a:t>staging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/>
          <p:nvPr/>
        </p:nvSpPr>
        <p:spPr>
          <a:xfrm>
            <a:off x="774191" y="347979"/>
            <a:ext cx="9144000" cy="6858000"/>
          </a:xfrm>
          <a:custGeom>
            <a:avLst/>
            <a:gdLst>
              <a:gd name="connsiteX0" fmla="*/ 0 w 9144000"/>
              <a:gd name="connsiteY0" fmla="*/ 6858000 h 6858000"/>
              <a:gd name="connsiteX1" fmla="*/ 9144000 w 9144000"/>
              <a:gd name="connsiteY1" fmla="*/ 6858000 h 6858000"/>
              <a:gd name="connsiteX2" fmla="*/ 9144000 w 9144000"/>
              <a:gd name="connsiteY2" fmla="*/ 0 h 6858000"/>
              <a:gd name="connsiteX3" fmla="*/ 0 w 9144000"/>
              <a:gd name="connsiteY3" fmla="*/ 0 h 6858000"/>
              <a:gd name="connsiteX4" fmla="*/ 0 w 9144000"/>
              <a:gd name="connsiteY4" fmla="*/ 6858000 h 68580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9144000" h="6858000">
                <a:moveTo>
                  <a:pt x="0" y="6858000"/>
                </a:moveTo>
                <a:lnTo>
                  <a:pt x="9144000" y="6858000"/>
                </a:lnTo>
                <a:lnTo>
                  <a:pt x="9144000" y="0"/>
                </a:lnTo>
                <a:lnTo>
                  <a:pt x="0" y="0"/>
                </a:lnTo>
                <a:lnTo>
                  <a:pt x="0" y="6858000"/>
                </a:lnTo>
              </a:path>
            </a:pathLst>
          </a:custGeom>
          <a:solidFill>
            <a:srgbClr val="000000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027" name="Picture 3" descr="">
					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62000" y="1193800"/>
            <a:ext cx="2921000" cy="6019800"/>
          </a:xfrm>
          <a:prstGeom prst="rect">
            <a:avLst/>
          </a:prstGeom>
          <a:noFill/>
        </p:spPr>
      </p:pic>
      <p:sp>
        <p:nvSpPr>
          <p:cNvPr id="2" name="TextBox 1"/>
          <p:cNvSpPr txBox="1"/>
          <p:nvPr/>
        </p:nvSpPr>
        <p:spPr>
          <a:xfrm rot="0">
            <a:off x="1168400" y="6756400"/>
            <a:ext cx="698500" cy="1524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1200"/>
              </a:lnSpc>
              <a:tabLst>
							</a:tabLst>
            </a:pPr>
            <a:r>
              <a:rPr lang="en-US" altLang="zh-CN" sz="1392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2009-8-7</a:t>
            </a:r>
          </a:p>
        </p:txBody>
      </p:sp>
      <p:sp>
        <p:nvSpPr>
          <p:cNvPr id="2" name="TextBox 1"/>
          <p:cNvSpPr txBox="1"/>
          <p:nvPr/>
        </p:nvSpPr>
        <p:spPr>
          <a:xfrm rot="0">
            <a:off x="4648200" y="6667500"/>
            <a:ext cx="2298700" cy="3683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1200"/>
              </a:lnSpc>
              <a:tabLst>
                <a:tab pos="825500" algn="l"/>
              </a:tabLst>
            </a:pPr>
            <a:r>
              <a:rPr lang="en-US" altLang="zh-CN" sz="1392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Liaoning</a:t>
            </a:r>
            <a:r>
              <a:rPr lang="en-US" altLang="zh-CN" sz="139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392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Cancer</a:t>
            </a:r>
            <a:r>
              <a:rPr lang="en-US" altLang="zh-CN" sz="139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392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Institute</a:t>
            </a:r>
            <a:r>
              <a:rPr lang="en-US" altLang="zh-CN" sz="139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392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and</a:t>
            </a:r>
          </a:p>
          <a:p>
            <a:pPr>
              <a:lnSpc>
                <a:spcPts val="1600"/>
              </a:lnSpc>
              <a:tabLst>
                <a:tab pos="825500" algn="l"/>
              </a:tabLst>
            </a:pPr>
            <a:r>
              <a:rPr lang="en-US" altLang="zh-CN" dirty="0" smtClean="0"/>
              <a:t>	</a:t>
            </a:r>
            <a:r>
              <a:rPr lang="en-US" altLang="zh-CN" sz="1392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Hospital</a:t>
            </a:r>
          </a:p>
        </p:txBody>
      </p:sp>
      <p:sp>
        <p:nvSpPr>
          <p:cNvPr id="2" name="TextBox 1"/>
          <p:cNvSpPr txBox="1"/>
          <p:nvPr/>
        </p:nvSpPr>
        <p:spPr>
          <a:xfrm rot="0">
            <a:off x="9499600" y="6756400"/>
            <a:ext cx="88900" cy="1524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1200"/>
              </a:lnSpc>
              <a:tabLst>
							</a:tabLst>
            </a:pPr>
            <a:r>
              <a:rPr lang="en-US" altLang="zh-CN" sz="1392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9</a:t>
            </a:r>
          </a:p>
        </p:txBody>
      </p:sp>
      <p:sp>
        <p:nvSpPr>
          <p:cNvPr id="2" name="TextBox 1"/>
          <p:cNvSpPr txBox="1"/>
          <p:nvPr/>
        </p:nvSpPr>
        <p:spPr>
          <a:xfrm rot="0">
            <a:off x="2501900" y="711200"/>
            <a:ext cx="5689600" cy="10160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4300"/>
              </a:lnSpc>
              <a:tabLst>
                <a:tab pos="469900" algn="l"/>
              </a:tabLst>
            </a:pPr>
            <a:r>
              <a:rPr lang="en-US" altLang="zh-CN" dirty="0" smtClean="0"/>
              <a:t>	</a:t>
            </a:r>
            <a:r>
              <a:rPr lang="en-US" altLang="zh-CN" sz="4008" b="1" dirty="0" smtClean="0">
                <a:solidFill>
                  <a:srgbClr val="ff9900"/>
                </a:solidFill>
                <a:latin typeface="Times New Roman" pitchFamily="18" charset="0"/>
                <a:cs typeface="Times New Roman" pitchFamily="18" charset="0"/>
              </a:rPr>
              <a:t>临床检查</a:t>
            </a:r>
            <a:r>
              <a:rPr lang="en-US" altLang="zh-CN" sz="4008" b="1" dirty="0" smtClean="0">
                <a:solidFill>
                  <a:srgbClr val="ff9900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US" altLang="zh-CN" sz="4008" b="1" dirty="0" smtClean="0">
                <a:solidFill>
                  <a:srgbClr val="ff9900"/>
                </a:solidFill>
                <a:latin typeface="Times New Roman" pitchFamily="18" charset="0"/>
                <a:cs typeface="Times New Roman" pitchFamily="18" charset="0"/>
              </a:rPr>
              <a:t>阴道宫腔镜</a:t>
            </a:r>
          </a:p>
          <a:p>
            <a:pPr>
              <a:lnSpc>
                <a:spcPts val="3700"/>
              </a:lnSpc>
              <a:tabLst>
                <a:tab pos="469900" algn="l"/>
              </a:tabLst>
            </a:pPr>
            <a:r>
              <a:rPr lang="en-US" altLang="zh-CN" sz="3192" b="1" dirty="0" smtClean="0">
                <a:solidFill>
                  <a:srgbClr val="66ff33"/>
                </a:solidFill>
                <a:latin typeface="Arial Narrow" pitchFamily="18" charset="0"/>
                <a:cs typeface="Arial Narrow" pitchFamily="18" charset="0"/>
              </a:rPr>
              <a:t>Clinical</a:t>
            </a:r>
            <a:r>
              <a:rPr lang="en-US" altLang="zh-CN" sz="319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192" b="1" dirty="0" smtClean="0">
                <a:solidFill>
                  <a:srgbClr val="66ff33"/>
                </a:solidFill>
                <a:latin typeface="Arial Narrow" pitchFamily="18" charset="0"/>
                <a:cs typeface="Arial Narrow" pitchFamily="18" charset="0"/>
              </a:rPr>
              <a:t>examination--</a:t>
            </a:r>
            <a:r>
              <a:rPr lang="en-US" altLang="zh-CN" sz="319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192" b="1" dirty="0" smtClean="0">
                <a:solidFill>
                  <a:srgbClr val="66ff33"/>
                </a:solidFill>
                <a:latin typeface="Arial Narrow" pitchFamily="18" charset="0"/>
                <a:cs typeface="Arial Narrow" pitchFamily="18" charset="0"/>
              </a:rPr>
              <a:t>hysteroscopy</a:t>
            </a:r>
          </a:p>
        </p:txBody>
      </p:sp>
      <p:sp>
        <p:nvSpPr>
          <p:cNvPr id="2" name="TextBox 1"/>
          <p:cNvSpPr txBox="1"/>
          <p:nvPr/>
        </p:nvSpPr>
        <p:spPr>
          <a:xfrm rot="0">
            <a:off x="1549400" y="2387600"/>
            <a:ext cx="152400" cy="24511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1800"/>
              </a:lnSpc>
              <a:tabLst>
							</a:tabLst>
            </a:pPr>
            <a:r>
              <a:rPr lang="en-US" altLang="zh-CN" sz="1704" dirty="0" smtClean="0">
                <a:solidFill>
                  <a:srgbClr val="800000"/>
                </a:solidFill>
                <a:latin typeface="Wingdings" pitchFamily="18" charset="0"/>
                <a:cs typeface="Wingdings" pitchFamily="18" charset="0"/>
              </a:rPr>
              <a:t>n</a:t>
            </a:r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2700"/>
              </a:lnSpc>
              <a:tabLst>
							</a:tabLst>
            </a:pPr>
            <a:r>
              <a:rPr lang="en-US" altLang="zh-CN" sz="1704" dirty="0" smtClean="0">
                <a:solidFill>
                  <a:srgbClr val="800000"/>
                </a:solidFill>
                <a:latin typeface="Wingdings" pitchFamily="18" charset="0"/>
                <a:cs typeface="Wingdings" pitchFamily="18" charset="0"/>
              </a:rPr>
              <a:t>n</a:t>
            </a:r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2700"/>
              </a:lnSpc>
              <a:tabLst>
							</a:tabLst>
            </a:pPr>
            <a:r>
              <a:rPr lang="en-US" altLang="zh-CN" sz="1704" dirty="0" smtClean="0">
                <a:solidFill>
                  <a:srgbClr val="800000"/>
                </a:solidFill>
                <a:latin typeface="Wingdings" pitchFamily="18" charset="0"/>
                <a:cs typeface="Wingdings" pitchFamily="18" charset="0"/>
              </a:rPr>
              <a:t>n</a:t>
            </a:r>
          </a:p>
        </p:txBody>
      </p:sp>
      <p:sp>
        <p:nvSpPr>
          <p:cNvPr id="2" name="TextBox 1"/>
          <p:cNvSpPr txBox="1"/>
          <p:nvPr/>
        </p:nvSpPr>
        <p:spPr>
          <a:xfrm rot="0">
            <a:off x="1879600" y="2298700"/>
            <a:ext cx="7213600" cy="34163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2800"/>
              </a:lnSpc>
              <a:tabLst>
							</a:tabLst>
            </a:pPr>
            <a:r>
              <a:rPr lang="en-US" altLang="zh-CN" sz="2807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对子宫</a:t>
            </a:r>
            <a:r>
              <a:rPr lang="en-US" altLang="zh-CN" sz="2807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可疑</a:t>
            </a:r>
            <a:r>
              <a:rPr lang="en-US" altLang="zh-CN" sz="2807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病</a:t>
            </a:r>
            <a:r>
              <a:rPr lang="en-US" altLang="zh-CN" sz="2807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变进行定</a:t>
            </a:r>
            <a:r>
              <a:rPr lang="en-US" altLang="zh-CN" sz="2807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位</a:t>
            </a:r>
            <a:r>
              <a:rPr lang="en-US" altLang="zh-CN" sz="2807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活</a:t>
            </a:r>
            <a:r>
              <a:rPr lang="en-US" altLang="zh-CN" sz="2807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检</a:t>
            </a:r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3000"/>
              </a:lnSpc>
              <a:tabLst>
							</a:tabLst>
            </a:pPr>
            <a:r>
              <a:rPr lang="en-US" altLang="zh-CN" sz="2400" dirty="0" smtClean="0">
                <a:solidFill>
                  <a:srgbClr val="66ff33"/>
                </a:solidFill>
                <a:latin typeface="Arial Narrow" pitchFamily="18" charset="0"/>
                <a:cs typeface="Arial Narrow" pitchFamily="18" charset="0"/>
              </a:rPr>
              <a:t>Biopsy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66ff33"/>
                </a:solidFill>
                <a:latin typeface="Arial Narrow" pitchFamily="18" charset="0"/>
                <a:cs typeface="Arial Narrow" pitchFamily="18" charset="0"/>
              </a:rPr>
              <a:t>for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66ff33"/>
                </a:solidFill>
                <a:latin typeface="Arial Narrow" pitchFamily="18" charset="0"/>
                <a:cs typeface="Arial Narrow" pitchFamily="18" charset="0"/>
              </a:rPr>
              <a:t>suspected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66ff33"/>
                </a:solidFill>
                <a:latin typeface="Arial Narrow" pitchFamily="18" charset="0"/>
                <a:cs typeface="Arial Narrow" pitchFamily="18" charset="0"/>
              </a:rPr>
              <a:t>lesion</a:t>
            </a:r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3600"/>
              </a:lnSpc>
              <a:tabLst>
							</a:tabLst>
            </a:pPr>
            <a:r>
              <a:rPr lang="en-US" altLang="zh-CN" sz="2807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明显提</a:t>
            </a:r>
            <a:r>
              <a:rPr lang="en-US" altLang="zh-CN" sz="2807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高子宫</a:t>
            </a:r>
            <a:r>
              <a:rPr lang="en-US" altLang="zh-CN" sz="2807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体</a:t>
            </a:r>
            <a:r>
              <a:rPr lang="en-US" altLang="zh-CN" sz="2807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、颈</a:t>
            </a:r>
            <a:r>
              <a:rPr lang="en-US" altLang="zh-CN" sz="2807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部早期</a:t>
            </a:r>
            <a:r>
              <a:rPr lang="en-US" altLang="zh-CN" sz="2807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癌的</a:t>
            </a:r>
            <a:r>
              <a:rPr lang="en-US" altLang="zh-CN" sz="2807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诊断</a:t>
            </a:r>
            <a:r>
              <a:rPr lang="en-US" altLang="zh-CN" sz="2807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率</a:t>
            </a:r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3000"/>
              </a:lnSpc>
              <a:tabLst>
							</a:tabLst>
            </a:pPr>
            <a:r>
              <a:rPr lang="en-US" altLang="zh-CN" sz="2400" dirty="0" smtClean="0">
                <a:solidFill>
                  <a:srgbClr val="66ff33"/>
                </a:solidFill>
                <a:latin typeface="Arial Narrow" pitchFamily="18" charset="0"/>
                <a:cs typeface="Arial Narrow" pitchFamily="18" charset="0"/>
              </a:rPr>
              <a:t>Higher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66ff33"/>
                </a:solidFill>
                <a:latin typeface="Arial Narrow" pitchFamily="18" charset="0"/>
                <a:cs typeface="Arial Narrow" pitchFamily="18" charset="0"/>
              </a:rPr>
              <a:t>diagnostic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66ff33"/>
                </a:solidFill>
                <a:latin typeface="Arial Narrow" pitchFamily="18" charset="0"/>
                <a:cs typeface="Arial Narrow" pitchFamily="18" charset="0"/>
              </a:rPr>
              <a:t>rate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66ff33"/>
                </a:solidFill>
                <a:latin typeface="Arial Narrow" pitchFamily="18" charset="0"/>
                <a:cs typeface="Arial Narrow" pitchFamily="18" charset="0"/>
              </a:rPr>
              <a:t>of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2400" dirty="0" smtClean="0">
                <a:solidFill>
                  <a:srgbClr val="66ff33"/>
                </a:solidFill>
                <a:latin typeface="Arial Narrow" pitchFamily="18" charset="0"/>
                <a:cs typeface="Arial Narrow" pitchFamily="18" charset="0"/>
              </a:rPr>
              <a:t>uterine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66ff33"/>
                </a:solidFill>
                <a:latin typeface="Arial Narrow" pitchFamily="18" charset="0"/>
                <a:cs typeface="Arial Narrow" pitchFamily="18" charset="0"/>
              </a:rPr>
              <a:t>and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66ff33"/>
                </a:solidFill>
                <a:latin typeface="Arial Narrow" pitchFamily="18" charset="0"/>
                <a:cs typeface="Arial Narrow" pitchFamily="18" charset="0"/>
              </a:rPr>
              <a:t>cervical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66ff33"/>
                </a:solidFill>
                <a:latin typeface="Arial Narrow" pitchFamily="18" charset="0"/>
                <a:cs typeface="Arial Narrow" pitchFamily="18" charset="0"/>
              </a:rPr>
              <a:t>cancer</a:t>
            </a:r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3600"/>
              </a:lnSpc>
              <a:tabLst>
							</a:tabLst>
            </a:pPr>
            <a:r>
              <a:rPr lang="en-US" altLang="zh-CN" sz="2807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不能客观评价</a:t>
            </a:r>
            <a:r>
              <a:rPr lang="en-US" altLang="zh-CN" sz="2807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肿瘤</a:t>
            </a:r>
            <a:r>
              <a:rPr lang="en-US" altLang="zh-CN" sz="2807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侵犯深</a:t>
            </a:r>
            <a:r>
              <a:rPr lang="en-US" altLang="zh-CN" sz="2807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度</a:t>
            </a:r>
            <a:r>
              <a:rPr lang="en-US" altLang="zh-CN" sz="2807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和盆腔淋巴结转移</a:t>
            </a:r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3000"/>
              </a:lnSpc>
              <a:tabLst>
							</a:tabLst>
            </a:pPr>
            <a:r>
              <a:rPr lang="en-US" altLang="zh-CN" sz="2400" dirty="0" smtClean="0">
                <a:solidFill>
                  <a:srgbClr val="66ff33"/>
                </a:solidFill>
                <a:latin typeface="Arial Narrow" pitchFamily="18" charset="0"/>
                <a:cs typeface="Arial Narrow" pitchFamily="18" charset="0"/>
              </a:rPr>
              <a:t>Unable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66ff33"/>
                </a:solidFill>
                <a:latin typeface="Arial Narrow" pitchFamily="18" charset="0"/>
                <a:cs typeface="Arial Narrow" pitchFamily="18" charset="0"/>
              </a:rPr>
              <a:t>to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66ff33"/>
                </a:solidFill>
                <a:latin typeface="Arial Narrow" pitchFamily="18" charset="0"/>
                <a:cs typeface="Arial Narrow" pitchFamily="18" charset="0"/>
              </a:rPr>
              <a:t>evaluate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66ff33"/>
                </a:solidFill>
                <a:latin typeface="Arial Narrow" pitchFamily="18" charset="0"/>
                <a:cs typeface="Arial Narrow" pitchFamily="18" charset="0"/>
              </a:rPr>
              <a:t>invasive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66ff33"/>
                </a:solidFill>
                <a:latin typeface="Arial Narrow" pitchFamily="18" charset="0"/>
                <a:cs typeface="Arial Narrow" pitchFamily="18" charset="0"/>
              </a:rPr>
              <a:t>extent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66ff33"/>
                </a:solidFill>
                <a:latin typeface="Arial Narrow" pitchFamily="18" charset="0"/>
                <a:cs typeface="Arial Narrow" pitchFamily="18" charset="0"/>
              </a:rPr>
              <a:t>and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66ff33"/>
                </a:solidFill>
                <a:latin typeface="Arial Narrow" pitchFamily="18" charset="0"/>
                <a:cs typeface="Arial Narrow" pitchFamily="18" charset="0"/>
              </a:rPr>
              <a:t>lymphnodes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66ff33"/>
                </a:solidFill>
                <a:latin typeface="Arial Narrow" pitchFamily="18" charset="0"/>
                <a:cs typeface="Arial Narrow" pitchFamily="18" charset="0"/>
              </a:rPr>
              <a:t>metastasis</a:t>
            </a:r>
          </a:p>
          <a:p>
            <a:pPr>
              <a:lnSpc>
                <a:spcPts val="2500"/>
              </a:lnSpc>
              <a:tabLst>
							</a:tabLst>
            </a:pPr>
            <a:r>
              <a:rPr lang="en-US" altLang="zh-CN" sz="2400" dirty="0" smtClean="0">
                <a:solidFill>
                  <a:srgbClr val="66ff33"/>
                </a:solidFill>
                <a:latin typeface="Arial Narrow" pitchFamily="18" charset="0"/>
                <a:cs typeface="Arial Narrow" pitchFamily="18" charset="0"/>
              </a:rPr>
              <a:t>accurately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</TotalTime>
  <Words>0</Words>
  <Application>Microsoft Office PowerPoint</Application>
  <PresentationFormat>On-screen Show (4:3)</PresentationFormat>
  <Paragraphs>0</Paragraphs>
  <Slides>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2" baseType="lpstr">
      <vt:lpstr>Office Theme</vt:lpstr>
      <vt:lpstr>Slide 1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/>
  <cp:lastModifiedBy>雨林木风</cp:lastModifiedBy>
  <cp:revision>3</cp:revision>
  <dcterms:created xsi:type="dcterms:W3CDTF">2006-08-16T00:00:00Z</dcterms:created>
  <dcterms:modified xsi:type="dcterms:W3CDTF">2010-04-24T16:48:41Z</dcterms:modified>
</cp:coreProperties>
</file>