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0"/>
  </p:notesMasterIdLst>
  <p:sldIdLst>
    <p:sldId id="256" r:id="rId2"/>
    <p:sldId id="442" r:id="rId3"/>
    <p:sldId id="358" r:id="rId4"/>
    <p:sldId id="360" r:id="rId5"/>
    <p:sldId id="361" r:id="rId6"/>
    <p:sldId id="363" r:id="rId7"/>
    <p:sldId id="370" r:id="rId8"/>
    <p:sldId id="376" r:id="rId9"/>
    <p:sldId id="418" r:id="rId10"/>
    <p:sldId id="382" r:id="rId11"/>
    <p:sldId id="383" r:id="rId12"/>
    <p:sldId id="416" r:id="rId13"/>
    <p:sldId id="417" r:id="rId14"/>
    <p:sldId id="419" r:id="rId15"/>
    <p:sldId id="421" r:id="rId16"/>
    <p:sldId id="427" r:id="rId17"/>
    <p:sldId id="431" r:id="rId18"/>
    <p:sldId id="437" r:id="rId19"/>
    <p:sldId id="655" r:id="rId20"/>
    <p:sldId id="441" r:id="rId21"/>
    <p:sldId id="447" r:id="rId22"/>
    <p:sldId id="628" r:id="rId23"/>
    <p:sldId id="443" r:id="rId24"/>
    <p:sldId id="448" r:id="rId25"/>
    <p:sldId id="630" r:id="rId26"/>
    <p:sldId id="450" r:id="rId27"/>
    <p:sldId id="615" r:id="rId28"/>
    <p:sldId id="642" r:id="rId29"/>
    <p:sldId id="616" r:id="rId30"/>
    <p:sldId id="617" r:id="rId31"/>
    <p:sldId id="645" r:id="rId32"/>
    <p:sldId id="618" r:id="rId33"/>
    <p:sldId id="643" r:id="rId34"/>
    <p:sldId id="646" r:id="rId35"/>
    <p:sldId id="649" r:id="rId36"/>
    <p:sldId id="619" r:id="rId37"/>
    <p:sldId id="644" r:id="rId38"/>
    <p:sldId id="452" r:id="rId39"/>
    <p:sldId id="481" r:id="rId40"/>
    <p:sldId id="576" r:id="rId41"/>
    <p:sldId id="579" r:id="rId42"/>
    <p:sldId id="590" r:id="rId43"/>
    <p:sldId id="584" r:id="rId44"/>
    <p:sldId id="587" r:id="rId45"/>
    <p:sldId id="453" r:id="rId46"/>
    <p:sldId id="647" r:id="rId47"/>
    <p:sldId id="592" r:id="rId48"/>
    <p:sldId id="593" r:id="rId49"/>
    <p:sldId id="594" r:id="rId50"/>
    <p:sldId id="595" r:id="rId51"/>
    <p:sldId id="596" r:id="rId52"/>
    <p:sldId id="597" r:id="rId53"/>
    <p:sldId id="598" r:id="rId54"/>
    <p:sldId id="599" r:id="rId55"/>
    <p:sldId id="600" r:id="rId56"/>
    <p:sldId id="601" r:id="rId57"/>
    <p:sldId id="651" r:id="rId58"/>
    <p:sldId id="602" r:id="rId59"/>
    <p:sldId id="632" r:id="rId60"/>
    <p:sldId id="620" r:id="rId61"/>
    <p:sldId id="621" r:id="rId62"/>
    <p:sldId id="622" r:id="rId63"/>
    <p:sldId id="634" r:id="rId64"/>
    <p:sldId id="637" r:id="rId65"/>
    <p:sldId id="635" r:id="rId66"/>
    <p:sldId id="636" r:id="rId67"/>
    <p:sldId id="623" r:id="rId68"/>
    <p:sldId id="638" r:id="rId69"/>
    <p:sldId id="624" r:id="rId70"/>
    <p:sldId id="612" r:id="rId71"/>
    <p:sldId id="641" r:id="rId72"/>
    <p:sldId id="614" r:id="rId73"/>
    <p:sldId id="482" r:id="rId74"/>
    <p:sldId id="483" r:id="rId75"/>
    <p:sldId id="640" r:id="rId76"/>
    <p:sldId id="486" r:id="rId77"/>
    <p:sldId id="488" r:id="rId78"/>
    <p:sldId id="495" r:id="rId79"/>
    <p:sldId id="490" r:id="rId80"/>
    <p:sldId id="492" r:id="rId81"/>
    <p:sldId id="484" r:id="rId82"/>
    <p:sldId id="491" r:id="rId83"/>
    <p:sldId id="493" r:id="rId84"/>
    <p:sldId id="518" r:id="rId85"/>
    <p:sldId id="519" r:id="rId86"/>
    <p:sldId id="496" r:id="rId87"/>
    <p:sldId id="494" r:id="rId88"/>
    <p:sldId id="500" r:id="rId89"/>
    <p:sldId id="504" r:id="rId90"/>
    <p:sldId id="510" r:id="rId91"/>
    <p:sldId id="511" r:id="rId92"/>
    <p:sldId id="512" r:id="rId93"/>
    <p:sldId id="505" r:id="rId94"/>
    <p:sldId id="514" r:id="rId95"/>
    <p:sldId id="563" r:id="rId96"/>
    <p:sldId id="565" r:id="rId97"/>
    <p:sldId id="566" r:id="rId98"/>
    <p:sldId id="567" r:id="rId99"/>
    <p:sldId id="568" r:id="rId100"/>
    <p:sldId id="569" r:id="rId101"/>
    <p:sldId id="570" r:id="rId102"/>
    <p:sldId id="571" r:id="rId103"/>
    <p:sldId id="573" r:id="rId104"/>
    <p:sldId id="653" r:id="rId105"/>
    <p:sldId id="656" r:id="rId106"/>
    <p:sldId id="657" r:id="rId107"/>
    <p:sldId id="469" r:id="rId108"/>
    <p:sldId id="658" r:id="rId10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8869A-6EBE-4B24-8F74-BB1EB014F144}" type="datetimeFigureOut">
              <a:rPr lang="zh-CN" altLang="en-US" smtClean="0"/>
              <a:pPr/>
              <a:t>2014-5-7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C6AFA-668D-464D-94C5-D86FD8E678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F9AFA1-540D-44A8-8D50-69732C04E328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106</a:t>
            </a:fld>
            <a:endParaRPr lang="en-US" altLang="zh-CN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kumimoji="1" lang="en-US" altLang="zh-CN" b="1" dirty="0" smtClean="0"/>
              <a:t>Type I 	Delayed enhanced	</a:t>
            </a:r>
            <a:r>
              <a:rPr kumimoji="1" lang="en-US" altLang="zh-CN" b="1" dirty="0" err="1" smtClean="0"/>
              <a:t>Neurogenic</a:t>
            </a:r>
            <a:r>
              <a:rPr kumimoji="1" lang="en-US" altLang="zh-CN" b="1" dirty="0" smtClean="0"/>
              <a:t> tumors </a:t>
            </a:r>
          </a:p>
          <a:p>
            <a:pPr>
              <a:spcBef>
                <a:spcPct val="0"/>
              </a:spcBef>
            </a:pPr>
            <a:r>
              <a:rPr kumimoji="1" lang="en-US" altLang="zh-CN" b="1" dirty="0" smtClean="0"/>
              <a:t>Type II   Rapid washout	Adenomas</a:t>
            </a:r>
          </a:p>
          <a:p>
            <a:pPr>
              <a:spcBef>
                <a:spcPct val="0"/>
              </a:spcBef>
            </a:pPr>
            <a:r>
              <a:rPr kumimoji="1" lang="en-US" altLang="zh-CN" b="1" dirty="0" smtClean="0"/>
              <a:t>Type III Moderate washout	Intimidate	</a:t>
            </a:r>
          </a:p>
          <a:p>
            <a:pPr>
              <a:spcBef>
                <a:spcPct val="0"/>
              </a:spcBef>
            </a:pPr>
            <a:r>
              <a:rPr kumimoji="1" lang="en-US" altLang="zh-CN" b="1" dirty="0" smtClean="0"/>
              <a:t>Type IV  Slow washout		Malignant tumors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2014-5-7</a:t>
            </a:fld>
            <a:endParaRPr lang="zh-CN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2014-5-7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1371600"/>
            <a:ext cx="1752600" cy="3962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24000" y="1371600"/>
            <a:ext cx="5105400" cy="3962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2014-5-7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62896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896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896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C73B866-8247-42DA-BA7C-F8BC537AE52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1CD2AF-9A3E-46CB-B146-C226198D7075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2014-5-7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2014-5-7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24000" y="2438400"/>
            <a:ext cx="34290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05400" y="2438400"/>
            <a:ext cx="34290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2014-5-7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2014-5-7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2014-5-7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2014-5-7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2014-5-7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2014-5-7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3716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438400"/>
            <a:ext cx="7010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2014-5-7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eg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hyperlink" Target="http://img.dxycdn.com/upload/2005/09/21/69205197.jpg" TargetMode="Externa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wm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6.png"/><Relationship Id="rId4" Type="http://schemas.openxmlformats.org/officeDocument/2006/relationships/oleObject" Target="../embeddings/Microsoft_Office_Excel_97-2003____1.xls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hyperlink" Target="http://img.dxycdn.com/upload/2005/09/21/83039730.jpg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hyperlink" Target="http://img.dxycdn.com/upload/2005/09/21/81108217.jpg" TargetMode="Externa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hyperlink" Target="http://img.dxycdn.com/upload/2005/09/21/54799030.jpg" TargetMode="Externa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4.jpeg"/><Relationship Id="rId4" Type="http://schemas.openxmlformats.org/officeDocument/2006/relationships/image" Target="../media/image143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59632" y="1484784"/>
            <a:ext cx="6408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600" b="1" dirty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肾上腺影像学</a:t>
            </a:r>
          </a:p>
        </p:txBody>
      </p:sp>
      <p:sp>
        <p:nvSpPr>
          <p:cNvPr id="5" name="副标题 2"/>
          <p:cNvSpPr txBox="1">
            <a:spLocks/>
          </p:cNvSpPr>
          <p:nvPr/>
        </p:nvSpPr>
        <p:spPr bwMode="auto">
          <a:xfrm>
            <a:off x="1447800" y="40386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舒体" pitchFamily="2" charset="-122"/>
                <a:ea typeface="方正舒体" pitchFamily="2" charset="-122"/>
              </a:rPr>
              <a:t>西安市第一医院</a:t>
            </a:r>
            <a:endParaRPr kumimoji="0" lang="en-US" altLang="zh-CN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舒体" pitchFamily="2" charset="-122"/>
              <a:ea typeface="方正舒体" pitchFamily="2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舒体" pitchFamily="2" charset="-122"/>
                <a:ea typeface="方正舒体" pitchFamily="2" charset="-122"/>
              </a:rPr>
              <a:t>医学影像科   惠 志 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7584" y="764704"/>
            <a:ext cx="6836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 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正常影像表现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endParaRPr kumimoji="1"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1600" y="1556792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 右侧肾上腺横断面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5" name="Picture 2" descr="http://imgt5.bdstatic.com/it/u=1494213267,3912240528&amp;fm=23&amp;gp=0.jpg"/>
          <p:cNvPicPr>
            <a:picLocks noChangeAspect="1" noChangeArrowheads="1"/>
          </p:cNvPicPr>
          <p:nvPr/>
        </p:nvPicPr>
        <p:blipFill>
          <a:blip r:embed="rId2" cstate="print"/>
          <a:srcRect l="52252" r="23683" b="51405"/>
          <a:stretch>
            <a:fillRect/>
          </a:stretch>
        </p:blipFill>
        <p:spPr bwMode="auto">
          <a:xfrm>
            <a:off x="1043608" y="2348880"/>
            <a:ext cx="2396290" cy="3024336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1691680" y="5589240"/>
            <a:ext cx="108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人字形 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59632" y="5013176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黑体" pitchFamily="2" charset="-122"/>
              </a:rPr>
              <a:t>CT</a:t>
            </a:r>
            <a:r>
              <a:rPr lang="zh-CN" altLang="en-US" dirty="0" smtClean="0">
                <a:latin typeface="黑体" pitchFamily="2" charset="-122"/>
              </a:rPr>
              <a:t> </a:t>
            </a:r>
            <a:endParaRPr lang="zh-CN" altLang="en-US" dirty="0"/>
          </a:p>
        </p:txBody>
      </p:sp>
      <p:pic>
        <p:nvPicPr>
          <p:cNvPr id="10" name="Picture 7" descr="正常肾上腺"/>
          <p:cNvPicPr>
            <a:picLocks noChangeAspect="1" noChangeArrowheads="1"/>
          </p:cNvPicPr>
          <p:nvPr/>
        </p:nvPicPr>
        <p:blipFill>
          <a:blip r:embed="rId3" cstate="print"/>
          <a:srcRect l="2782" t="8081" r="47253" b="4467"/>
          <a:stretch>
            <a:fillRect/>
          </a:stretch>
        </p:blipFill>
        <p:spPr bwMode="auto">
          <a:xfrm>
            <a:off x="3491880" y="2348880"/>
            <a:ext cx="2304256" cy="3086952"/>
          </a:xfrm>
          <a:prstGeom prst="rect">
            <a:avLst/>
          </a:prstGeom>
          <a:noFill/>
        </p:spPr>
      </p:pic>
      <p:sp>
        <p:nvSpPr>
          <p:cNvPr id="11" name="右箭头 10"/>
          <p:cNvSpPr/>
          <p:nvPr/>
        </p:nvSpPr>
        <p:spPr>
          <a:xfrm>
            <a:off x="4427984" y="4149080"/>
            <a:ext cx="69037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995936" y="558924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线条形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r="44302" b="2326"/>
          <a:stretch>
            <a:fillRect/>
          </a:stretch>
        </p:blipFill>
        <p:spPr>
          <a:xfrm>
            <a:off x="5796136" y="2348880"/>
            <a:ext cx="2448272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右箭头 13"/>
          <p:cNvSpPr/>
          <p:nvPr/>
        </p:nvSpPr>
        <p:spPr>
          <a:xfrm>
            <a:off x="6732240" y="3861048"/>
            <a:ext cx="69037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372200" y="558924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逗号状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9592" y="4797152"/>
            <a:ext cx="7010400" cy="838200"/>
          </a:xfrm>
        </p:spPr>
        <p:txBody>
          <a:bodyPr/>
          <a:lstStyle/>
          <a:p>
            <a:r>
              <a:rPr lang="zh-CN" altLang="en-US" sz="2400" b="1" dirty="0"/>
              <a:t>神经母细胞瘤</a:t>
            </a:r>
          </a:p>
        </p:txBody>
      </p:sp>
      <p:pic>
        <p:nvPicPr>
          <p:cNvPr id="256004" name="Picture 4" descr="L_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364202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05" name="Picture 5" descr="R_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88840"/>
            <a:ext cx="36004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576" y="980728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肾上腺恶性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病变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肾上腺神经母细胞瘤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648" y="5013176"/>
            <a:ext cx="7010400" cy="838200"/>
          </a:xfrm>
        </p:spPr>
        <p:txBody>
          <a:bodyPr/>
          <a:lstStyle/>
          <a:p>
            <a:r>
              <a:rPr lang="zh-CN" altLang="en-US" sz="2400" b="1" dirty="0"/>
              <a:t>肾上腺神经母细胞瘤</a:t>
            </a:r>
          </a:p>
        </p:txBody>
      </p:sp>
      <p:pic>
        <p:nvPicPr>
          <p:cNvPr id="68612" name="Picture 4" descr="L_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3990134" cy="3096344"/>
          </a:xfrm>
          <a:prstGeom prst="rect">
            <a:avLst/>
          </a:prstGeom>
          <a:noFill/>
        </p:spPr>
      </p:pic>
      <p:pic>
        <p:nvPicPr>
          <p:cNvPr id="68613" name="Picture 5" descr="R_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3706294" cy="3024336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576" y="980728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肾上腺恶性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病变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肾上腺神经母细胞瘤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5656" y="4941168"/>
            <a:ext cx="7010400" cy="838200"/>
          </a:xfrm>
        </p:spPr>
        <p:txBody>
          <a:bodyPr/>
          <a:lstStyle/>
          <a:p>
            <a:r>
              <a:rPr lang="zh-CN" altLang="en-US" sz="2400" b="1" dirty="0"/>
              <a:t>肾上腺神经母细胞瘤</a:t>
            </a:r>
          </a:p>
        </p:txBody>
      </p:sp>
      <p:pic>
        <p:nvPicPr>
          <p:cNvPr id="69636" name="Picture 4" descr="L_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3871398" cy="2880320"/>
          </a:xfrm>
          <a:prstGeom prst="rect">
            <a:avLst/>
          </a:prstGeom>
          <a:noFill/>
        </p:spPr>
      </p:pic>
      <p:pic>
        <p:nvPicPr>
          <p:cNvPr id="69637" name="Picture 5" descr="R_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1772816"/>
            <a:ext cx="3830213" cy="2880320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576" y="980728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肾上腺恶性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病变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肾上腺神经母细胞瘤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5085184"/>
            <a:ext cx="7010400" cy="838200"/>
          </a:xfrm>
        </p:spPr>
        <p:txBody>
          <a:bodyPr/>
          <a:lstStyle/>
          <a:p>
            <a:r>
              <a:rPr lang="zh-CN" altLang="en-US" sz="2400" dirty="0"/>
              <a:t>神经母细胞瘤</a:t>
            </a:r>
          </a:p>
        </p:txBody>
      </p:sp>
      <p:pic>
        <p:nvPicPr>
          <p:cNvPr id="152580" name="Picture 4" descr="L_11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755577" y="1988840"/>
            <a:ext cx="3600400" cy="269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1" name="Picture 5" descr="R_11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427984" y="1988840"/>
            <a:ext cx="36004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576" y="980728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肾上腺恶性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病变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肾上腺神经母细胞瘤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323528" y="5157192"/>
            <a:ext cx="84248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(a</a:t>
            </a:r>
            <a:r>
              <a:rPr lang="en-US" altLang="zh-CN" dirty="0"/>
              <a:t>, b) Coronal unenhanced T1-weighted MR image   and axial T2-weighted MR image obtained with inversion recovery   show a right adrenal tumor. The tumor is predominantly </a:t>
            </a:r>
            <a:r>
              <a:rPr lang="en-US" altLang="zh-CN" dirty="0" err="1"/>
              <a:t>hypointense</a:t>
            </a:r>
            <a:r>
              <a:rPr lang="en-US" altLang="zh-CN" dirty="0"/>
              <a:t> on the T1-weighted image and has areas of high-signal-intensity hemorrhage (arrow in a). The tumor is </a:t>
            </a:r>
            <a:r>
              <a:rPr lang="en-US" altLang="zh-CN" dirty="0" err="1"/>
              <a:t>hyperintense</a:t>
            </a:r>
            <a:r>
              <a:rPr lang="en-US" altLang="zh-CN" dirty="0"/>
              <a:t> on the T2-weighted image. </a:t>
            </a:r>
            <a:br>
              <a:rPr lang="en-US" altLang="zh-CN" dirty="0"/>
            </a:br>
            <a:endParaRPr lang="en-US" altLang="zh-CN" dirty="0"/>
          </a:p>
        </p:txBody>
      </p:sp>
      <p:pic>
        <p:nvPicPr>
          <p:cNvPr id="37891" name="Picture 6" descr="692051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47249" b="7891"/>
          <a:stretch>
            <a:fillRect/>
          </a:stretch>
        </p:blipFill>
        <p:spPr bwMode="auto">
          <a:xfrm>
            <a:off x="3635896" y="2564904"/>
            <a:ext cx="3215680" cy="244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692051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r="55113" b="7891"/>
          <a:stretch>
            <a:fillRect/>
          </a:stretch>
        </p:blipFill>
        <p:spPr bwMode="auto">
          <a:xfrm>
            <a:off x="827584" y="2564904"/>
            <a:ext cx="2736304" cy="244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576" y="476672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肾上腺恶性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病变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肾上腺神经母细胞瘤</a:t>
            </a:r>
          </a:p>
        </p:txBody>
      </p:sp>
      <p:sp>
        <p:nvSpPr>
          <p:cNvPr id="6" name="矩形 5"/>
          <p:cNvSpPr/>
          <p:nvPr/>
        </p:nvSpPr>
        <p:spPr>
          <a:xfrm>
            <a:off x="3059832" y="263691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T1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372200" y="256490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T2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827584" y="1196752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神经母细胞瘤 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-- T1WI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上不均匀低信号和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T2WI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上不均匀高信号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                出血区域引起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T1WI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高信号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                坏死区域能够引起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T2WI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高信号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              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增强后强化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010400" cy="838200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l"/>
            </a:pPr>
            <a:r>
              <a:rPr lang="zh-CN" altLang="en-US" sz="2800" dirty="0" smtClean="0">
                <a:solidFill>
                  <a:schemeClr val="bg1"/>
                </a:solidFill>
                <a:latin typeface="黑体" pitchFamily="2" charset="-122"/>
              </a:rPr>
              <a:t>  肾上腺转移瘤与腺瘤鉴别诊断</a:t>
            </a:r>
            <a:endParaRPr lang="zh-CN" altLang="en-US" dirty="0">
              <a:solidFill>
                <a:schemeClr val="bg1"/>
              </a:solidFill>
              <a:latin typeface="黑体" pitchFamily="2" charset="-122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00808"/>
            <a:ext cx="6984776" cy="38164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平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扫</a:t>
            </a:r>
            <a:r>
              <a:rPr lang="en-US" sz="2000" b="1" dirty="0">
                <a:latin typeface="宋体" pitchFamily="2" charset="-122"/>
                <a:ea typeface="宋体" pitchFamily="2" charset="-122"/>
              </a:rPr>
              <a:t>CT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值小于</a:t>
            </a:r>
            <a:r>
              <a:rPr lang="en-US" sz="2000" b="1" dirty="0">
                <a:latin typeface="宋体" pitchFamily="2" charset="-122"/>
                <a:ea typeface="宋体" pitchFamily="2" charset="-122"/>
              </a:rPr>
              <a:t>10HU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，肯定为腺瘤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平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扫</a:t>
            </a:r>
            <a:r>
              <a:rPr lang="en-US" sz="2000" b="1" dirty="0">
                <a:latin typeface="宋体" pitchFamily="2" charset="-122"/>
                <a:ea typeface="宋体" pitchFamily="2" charset="-122"/>
              </a:rPr>
              <a:t>CT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值大于</a:t>
            </a:r>
            <a:r>
              <a:rPr lang="en-US" sz="2000" b="1" dirty="0">
                <a:latin typeface="宋体" pitchFamily="2" charset="-122"/>
                <a:ea typeface="宋体" pitchFamily="2" charset="-122"/>
              </a:rPr>
              <a:t>43HU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，肯定为转移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宋体" pitchFamily="2" charset="-122"/>
                <a:ea typeface="宋体" pitchFamily="2" charset="-122"/>
              </a:rPr>
              <a:t>CT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值在</a:t>
            </a:r>
            <a:r>
              <a:rPr lang="en-US" sz="2000" b="1" dirty="0">
                <a:latin typeface="宋体" pitchFamily="2" charset="-122"/>
                <a:ea typeface="宋体" pitchFamily="2" charset="-122"/>
              </a:rPr>
              <a:t>10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－</a:t>
            </a:r>
            <a:r>
              <a:rPr lang="en-US" sz="2000" b="1" dirty="0">
                <a:latin typeface="宋体" pitchFamily="2" charset="-122"/>
                <a:ea typeface="宋体" pitchFamily="2" charset="-122"/>
              </a:rPr>
              <a:t>43HU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之间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 则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计算</a:t>
            </a:r>
            <a:r>
              <a:rPr lang="en-US" sz="2000" b="1" dirty="0">
                <a:latin typeface="宋体" pitchFamily="2" charset="-122"/>
                <a:ea typeface="宋体" pitchFamily="2" charset="-122"/>
              </a:rPr>
              <a:t>10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分钟绝对廓清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率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>
                <a:latin typeface="宋体" pitchFamily="2" charset="-122"/>
                <a:ea typeface="宋体" pitchFamily="2" charset="-122"/>
              </a:rPr>
              <a:t>52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％为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界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转移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瘤均</a:t>
            </a:r>
            <a:r>
              <a:rPr lang="en-US" sz="2000" b="1" dirty="0">
                <a:latin typeface="宋体" pitchFamily="2" charset="-122"/>
                <a:ea typeface="宋体" pitchFamily="2" charset="-122"/>
              </a:rPr>
              <a:t>&lt;52</a:t>
            </a:r>
            <a:r>
              <a:rPr lang="en-US" sz="2000" b="1" dirty="0" smtClean="0">
                <a:latin typeface="宋体" pitchFamily="2" charset="-122"/>
                <a:ea typeface="宋体" pitchFamily="2" charset="-122"/>
              </a:rPr>
              <a:t>%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         腺瘤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均大于</a:t>
            </a:r>
            <a:r>
              <a:rPr lang="en-US" sz="2000" b="1" dirty="0">
                <a:latin typeface="宋体" pitchFamily="2" charset="-122"/>
                <a:ea typeface="宋体" pitchFamily="2" charset="-122"/>
              </a:rPr>
              <a:t>52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％</a:t>
            </a:r>
          </a:p>
          <a:p>
            <a:pPr>
              <a:lnSpc>
                <a:spcPct val="90000"/>
              </a:lnSpc>
              <a:buFontTx/>
              <a:buNone/>
            </a:pPr>
            <a:endParaRPr lang="zh-CN" altLang="en-US" sz="2400" dirty="0">
              <a:latin typeface="黑体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dirty="0">
                <a:solidFill>
                  <a:srgbClr val="FF9900"/>
                </a:solidFill>
                <a:latin typeface="黑体" pitchFamily="2" charset="-122"/>
              </a:rPr>
              <a:t>   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6228184" y="6165304"/>
            <a:ext cx="26892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899592" y="5085184"/>
            <a:ext cx="691276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b="1" dirty="0" smtClean="0">
                <a:solidFill>
                  <a:srgbClr val="FF9900"/>
                </a:solidFill>
                <a:latin typeface="宋体" pitchFamily="2" charset="-122"/>
                <a:ea typeface="宋体" pitchFamily="2" charset="-122"/>
              </a:rPr>
              <a:t>绝对廓清率＝（峰值－延时强化值）</a:t>
            </a:r>
            <a:r>
              <a:rPr lang="en-US" altLang="zh-CN" b="1" dirty="0" smtClean="0">
                <a:solidFill>
                  <a:srgbClr val="FF9900"/>
                </a:solidFill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b="1" dirty="0" smtClean="0">
                <a:solidFill>
                  <a:srgbClr val="FF9900"/>
                </a:solidFill>
                <a:latin typeface="宋体" pitchFamily="2" charset="-122"/>
                <a:ea typeface="宋体" pitchFamily="2" charset="-122"/>
              </a:rPr>
              <a:t>（峰值－ 平均值）</a:t>
            </a:r>
            <a:r>
              <a:rPr lang="en-US" altLang="zh-CN" b="1" dirty="0" smtClean="0">
                <a:solidFill>
                  <a:srgbClr val="FF9900"/>
                </a:solidFill>
                <a:latin typeface="宋体" pitchFamily="2" charset="-122"/>
                <a:ea typeface="宋体" pitchFamily="2" charset="-122"/>
              </a:rPr>
              <a:t>×100</a:t>
            </a:r>
            <a:r>
              <a:rPr lang="zh-CN" altLang="en-US" b="1" dirty="0" smtClean="0">
                <a:solidFill>
                  <a:srgbClr val="FF9900"/>
                </a:solidFill>
                <a:latin typeface="宋体" pitchFamily="2" charset="-122"/>
                <a:ea typeface="宋体" pitchFamily="2" charset="-122"/>
              </a:rPr>
              <a:t>％</a:t>
            </a:r>
          </a:p>
          <a:p>
            <a:pPr>
              <a:lnSpc>
                <a:spcPct val="80000"/>
              </a:lnSpc>
            </a:pPr>
            <a:endParaRPr lang="zh-CN" altLang="en-US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相对廓清率＝ （峰值－延时强化值）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峰值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×100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％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936" y="1052736"/>
            <a:ext cx="4506912" cy="768350"/>
          </a:xfrm>
        </p:spPr>
        <p:txBody>
          <a:bodyPr/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肾上腺肿物</a:t>
            </a: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TDC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251460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27984" y="1846914"/>
          <a:ext cx="3672408" cy="2527290"/>
        </p:xfrm>
        <a:graphic>
          <a:graphicData uri="http://schemas.openxmlformats.org/presentationml/2006/ole">
            <p:oleObj spid="_x0000_s2050" name="图表" r:id="rId4" imgW="4124472" imgH="2200412" progId="Excel.Sheet.8">
              <p:embed/>
            </p:oleObj>
          </a:graphicData>
        </a:graphic>
      </p:graphicFrame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4211960" y="4653136"/>
            <a:ext cx="447040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b="1" dirty="0">
                <a:latin typeface="Calibri" pitchFamily="34" charset="0"/>
              </a:rPr>
              <a:t>Type I 	</a:t>
            </a:r>
            <a:r>
              <a:rPr kumimoji="1" lang="zh-CN" altLang="en-US" b="1" dirty="0">
                <a:latin typeface="Calibri" pitchFamily="34" charset="0"/>
              </a:rPr>
              <a:t>延迟强化型	神经源性肿瘤 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b="1" dirty="0">
                <a:latin typeface="Calibri" pitchFamily="34" charset="0"/>
              </a:rPr>
              <a:t>Type II  </a:t>
            </a:r>
            <a:r>
              <a:rPr kumimoji="1" lang="en-US" altLang="zh-CN" b="1" dirty="0" smtClean="0">
                <a:latin typeface="Calibri" pitchFamily="34" charset="0"/>
              </a:rPr>
              <a:t>    </a:t>
            </a:r>
            <a:r>
              <a:rPr kumimoji="1" lang="zh-CN" altLang="en-US" b="1" dirty="0">
                <a:latin typeface="Calibri" pitchFamily="34" charset="0"/>
              </a:rPr>
              <a:t>快速廓清	腺瘤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b="1" dirty="0">
                <a:latin typeface="Calibri" pitchFamily="34" charset="0"/>
              </a:rPr>
              <a:t>Type III </a:t>
            </a:r>
            <a:r>
              <a:rPr kumimoji="1" lang="en-US" altLang="zh-CN" b="1" dirty="0" smtClean="0">
                <a:latin typeface="Calibri" pitchFamily="34" charset="0"/>
              </a:rPr>
              <a:t>   </a:t>
            </a:r>
            <a:r>
              <a:rPr kumimoji="1" lang="zh-CN" altLang="en-US" b="1" dirty="0" smtClean="0">
                <a:latin typeface="Calibri" pitchFamily="34" charset="0"/>
              </a:rPr>
              <a:t>中等</a:t>
            </a:r>
            <a:r>
              <a:rPr kumimoji="1" lang="zh-CN" altLang="en-US" b="1" dirty="0">
                <a:latin typeface="Calibri" pitchFamily="34" charset="0"/>
              </a:rPr>
              <a:t>廓清	</a:t>
            </a:r>
            <a:r>
              <a:rPr kumimoji="1" lang="zh-CN" altLang="en-US" b="1" dirty="0" smtClean="0">
                <a:latin typeface="Calibri" pitchFamily="34" charset="0"/>
              </a:rPr>
              <a:t>                  可疑</a:t>
            </a:r>
            <a:r>
              <a:rPr kumimoji="1" lang="zh-CN" altLang="en-US" b="1" dirty="0">
                <a:latin typeface="Calibri" pitchFamily="34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kumimoji="1" lang="en-US" altLang="zh-CN" b="1" dirty="0">
                <a:latin typeface="Calibri" pitchFamily="34" charset="0"/>
              </a:rPr>
              <a:t>Type IV  </a:t>
            </a:r>
            <a:r>
              <a:rPr kumimoji="1" lang="en-US" altLang="zh-CN" b="1" dirty="0" smtClean="0">
                <a:latin typeface="Calibri" pitchFamily="34" charset="0"/>
              </a:rPr>
              <a:t>  </a:t>
            </a:r>
            <a:r>
              <a:rPr kumimoji="1" lang="zh-CN" altLang="en-US" b="1" dirty="0" smtClean="0">
                <a:latin typeface="Calibri" pitchFamily="34" charset="0"/>
              </a:rPr>
              <a:t>缓慢廓清 </a:t>
            </a:r>
            <a:r>
              <a:rPr kumimoji="1" lang="zh-CN" altLang="en-US" b="1" dirty="0">
                <a:latin typeface="Calibri" pitchFamily="34" charset="0"/>
              </a:rPr>
              <a:t>	恶性肿瘤</a:t>
            </a:r>
          </a:p>
        </p:txBody>
      </p:sp>
      <p:pic>
        <p:nvPicPr>
          <p:cNvPr id="2054" name="Picture 4" descr="http://www.radiologyassistant.nl/images/thmb_42b6c7640ec41Tabel-algoritm.png"/>
          <p:cNvPicPr>
            <a:picLocks noChangeAspect="1" noChangeArrowheads="1"/>
          </p:cNvPicPr>
          <p:nvPr/>
        </p:nvPicPr>
        <p:blipFill>
          <a:blip r:embed="rId5" cstate="print"/>
          <a:srcRect l="8109" r="8783" b="4480"/>
          <a:stretch>
            <a:fillRect/>
          </a:stretch>
        </p:blipFill>
        <p:spPr bwMode="auto">
          <a:xfrm>
            <a:off x="179512" y="2564904"/>
            <a:ext cx="40132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1124744"/>
            <a:ext cx="3429000" cy="954087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j-cs"/>
              </a:rPr>
              <a:t>CT</a:t>
            </a:r>
            <a:r>
              <a: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j-cs"/>
              </a:rPr>
              <a:t>值结合对比剂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j-cs"/>
              </a:rPr>
              <a:t>清除率</a:t>
            </a:r>
            <a:endParaRPr lang="en-US" altLang="zh-CN" sz="24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  <a:cs typeface="+mj-cs"/>
            </a:endParaRPr>
          </a:p>
          <a:p>
            <a:pPr algn="ctr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j-cs"/>
              </a:rPr>
              <a:t>肾上腺</a:t>
            </a:r>
            <a:r>
              <a: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j-cs"/>
              </a:rPr>
              <a:t>肿块诊断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260648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itchFamily="2" charset="-122"/>
                <a:ea typeface="+mj-ea"/>
                <a:cs typeface="+mj-cs"/>
              </a:rPr>
              <a:t>  肾上腺转移瘤与腺瘤鉴别诊断</a:t>
            </a:r>
            <a:endParaRPr kumimoji="0" lang="zh-CN" altLang="en-US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itchFamily="2" charset="-122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Box 2"/>
          <p:cNvSpPr txBox="1">
            <a:spLocks noChangeArrowheads="1"/>
          </p:cNvSpPr>
          <p:nvPr/>
        </p:nvSpPr>
        <p:spPr bwMode="auto">
          <a:xfrm>
            <a:off x="1043608" y="1484784"/>
            <a:ext cx="70723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indent="-358775">
              <a:lnSpc>
                <a:spcPct val="150000"/>
              </a:lnSpc>
              <a:buClr>
                <a:schemeClr val="bg1"/>
              </a:buClr>
              <a:buFont typeface="华文楷体" pitchFamily="2" charset="-122"/>
              <a:buChar char="•"/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肾上腺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解剖特征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：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 marL="358775" indent="-358775">
              <a:lnSpc>
                <a:spcPct val="150000"/>
              </a:lnSpc>
              <a:buClr>
                <a:schemeClr val="bg1"/>
              </a:buClr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-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叶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形，密度均匀，强 化均匀，径线小于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10mm</a:t>
            </a:r>
          </a:p>
          <a:p>
            <a:pPr marL="358775" indent="-358775">
              <a:lnSpc>
                <a:spcPct val="150000"/>
              </a:lnSpc>
              <a:buClr>
                <a:schemeClr val="bg1"/>
              </a:buClr>
              <a:buFont typeface="华文楷体" pitchFamily="2" charset="-122"/>
              <a:buChar char="•"/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肾上腺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增大、肾上腺破坏、肾上腺肿块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：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 marL="358775" indent="-358775">
              <a:lnSpc>
                <a:spcPct val="150000"/>
              </a:lnSpc>
              <a:buClr>
                <a:schemeClr val="bg1"/>
              </a:buClr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-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区分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肾上腺组织的异质性是诊断的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关键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 marL="358775" indent="-358775">
              <a:lnSpc>
                <a:spcPct val="150000"/>
              </a:lnSpc>
              <a:buClr>
                <a:schemeClr val="bg1"/>
              </a:buClr>
              <a:buFont typeface="华文楷体" pitchFamily="2" charset="-122"/>
              <a:buChar char="•"/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肾上腺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肿瘤的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诊断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 marL="358775" indent="-358775">
              <a:lnSpc>
                <a:spcPct val="150000"/>
              </a:lnSpc>
              <a:buClr>
                <a:schemeClr val="bg1"/>
              </a:buClr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-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临床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及实验室检查很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重要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 marL="358775" indent="-358775">
              <a:lnSpc>
                <a:spcPct val="150000"/>
              </a:lnSpc>
              <a:buClr>
                <a:schemeClr val="bg1"/>
              </a:buClr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-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影像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学的价值在于病变定位及良恶性的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区分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99592" y="476672"/>
            <a:ext cx="6408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肾上腺</a:t>
            </a:r>
            <a:r>
              <a:rPr kumimoji="1" lang="zh-CN" altLang="en-US" sz="28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影像</a:t>
            </a:r>
            <a:r>
              <a:rPr kumimoji="1"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学 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 </a:t>
            </a:r>
            <a:r>
              <a:rPr kumimoji="1"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小结</a:t>
            </a:r>
            <a:endParaRPr kumimoji="1"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雪景\2457331_092056604937_2.jpg"/>
          <p:cNvPicPr>
            <a:picLocks noChangeAspect="1" noChangeArrowheads="1"/>
          </p:cNvPicPr>
          <p:nvPr/>
        </p:nvPicPr>
        <p:blipFill>
          <a:blip r:embed="rId2" cstate="print"/>
          <a:srcRect b="4812"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  <p:sp>
        <p:nvSpPr>
          <p:cNvPr id="5" name="矩形 9"/>
          <p:cNvSpPr>
            <a:spLocks noChangeArrowheads="1"/>
          </p:cNvSpPr>
          <p:nvPr/>
        </p:nvSpPr>
        <p:spPr bwMode="auto">
          <a:xfrm>
            <a:off x="5148064" y="476672"/>
            <a:ext cx="36925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600" dirty="0">
                <a:solidFill>
                  <a:srgbClr val="92D050"/>
                </a:solidFill>
                <a:latin typeface="华文行楷" pitchFamily="2" charset="-122"/>
                <a:ea typeface="华文行楷" pitchFamily="2" charset="-122"/>
              </a:rPr>
              <a:t>Thanks!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7584" y="764704"/>
            <a:ext cx="6836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 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正常影像表现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endParaRPr kumimoji="1"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1600" y="1556792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 右侧肾上腺冠状面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0" name="Picture 3" descr="1"/>
          <p:cNvPicPr>
            <a:picLocks noChangeAspect="1" noChangeArrowheads="1"/>
          </p:cNvPicPr>
          <p:nvPr/>
        </p:nvPicPr>
        <p:blipFill>
          <a:blip r:embed="rId2" cstate="print">
            <a:lum bright="12000" contrast="36000"/>
          </a:blip>
          <a:srcRect l="20660" t="17545" r="47340" b="17543"/>
          <a:stretch>
            <a:fillRect/>
          </a:stretch>
        </p:blipFill>
        <p:spPr bwMode="auto">
          <a:xfrm>
            <a:off x="1043608" y="2276872"/>
            <a:ext cx="2232248" cy="31118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1547664" y="5589240"/>
            <a:ext cx="108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人字形 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1403648" y="242088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5" descr="R_8"/>
          <p:cNvPicPr>
            <a:picLocks noChangeAspect="1" noChangeArrowheads="1"/>
          </p:cNvPicPr>
          <p:nvPr/>
        </p:nvPicPr>
        <p:blipFill>
          <a:blip r:embed="rId3" cstate="print"/>
          <a:srcRect l="10477" t="21130" r="43301" b="2273"/>
          <a:stretch>
            <a:fillRect/>
          </a:stretch>
        </p:blipFill>
        <p:spPr bwMode="auto">
          <a:xfrm>
            <a:off x="3347864" y="2276872"/>
            <a:ext cx="222367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肾上腺3D"/>
          <p:cNvPicPr>
            <a:picLocks noChangeAspect="1" noChangeArrowheads="1"/>
          </p:cNvPicPr>
          <p:nvPr/>
        </p:nvPicPr>
        <p:blipFill>
          <a:blip r:embed="rId4" cstate="print"/>
          <a:srcRect l="52363" t="35424" r="24800" b="37202"/>
          <a:stretch>
            <a:fillRect/>
          </a:stretch>
        </p:blipFill>
        <p:spPr bwMode="auto">
          <a:xfrm>
            <a:off x="3275856" y="3933055"/>
            <a:ext cx="2304256" cy="1489821"/>
          </a:xfrm>
          <a:prstGeom prst="rect">
            <a:avLst/>
          </a:prstGeom>
          <a:noFill/>
        </p:spPr>
      </p:pic>
      <p:sp>
        <p:nvSpPr>
          <p:cNvPr id="16" name="右箭头 15"/>
          <p:cNvSpPr/>
          <p:nvPr/>
        </p:nvSpPr>
        <p:spPr>
          <a:xfrm>
            <a:off x="4355976" y="4221088"/>
            <a:ext cx="69037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923928" y="558924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逗号状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1403648" y="2420888"/>
            <a:ext cx="3218656" cy="410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2"/>
          <p:cNvPicPr>
            <a:picLocks noChangeAspect="1" noChangeArrowheads="1"/>
          </p:cNvPicPr>
          <p:nvPr/>
        </p:nvPicPr>
        <p:blipFill>
          <a:blip r:embed="rId5" cstate="print">
            <a:lum bright="12000" contrast="30000"/>
          </a:blip>
          <a:srcRect l="30885" t="21695" r="22460" b="27006"/>
          <a:stretch>
            <a:fillRect/>
          </a:stretch>
        </p:blipFill>
        <p:spPr bwMode="auto">
          <a:xfrm>
            <a:off x="5652119" y="2276872"/>
            <a:ext cx="3014861" cy="30963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20" name="直接箭头连接符 19"/>
          <p:cNvCxnSpPr/>
          <p:nvPr/>
        </p:nvCxnSpPr>
        <p:spPr>
          <a:xfrm>
            <a:off x="5292080" y="249289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764704"/>
            <a:ext cx="6836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 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正常影像表现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endParaRPr kumimoji="1"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1556792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 左侧肾上腺横断面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21000" r="51001" b="14634"/>
          <a:stretch>
            <a:fillRect/>
          </a:stretch>
        </p:blipFill>
        <p:spPr bwMode="auto">
          <a:xfrm>
            <a:off x="1115616" y="2348879"/>
            <a:ext cx="2376264" cy="274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619672" y="5301208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b="1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三角形</a:t>
            </a:r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21650" t="16980" r="53150" b="12007"/>
          <a:stretch>
            <a:fillRect/>
          </a:stretch>
        </p:blipFill>
        <p:spPr>
          <a:xfrm>
            <a:off x="3419872" y="2348880"/>
            <a:ext cx="2304256" cy="273630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851920" y="5229200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倒</a:t>
            </a:r>
            <a:r>
              <a:rPr lang="en-US" altLang="zh-CN" b="1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Y</a:t>
            </a:r>
            <a:r>
              <a:rPr lang="zh-CN" altLang="en-US" b="1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字形</a:t>
            </a:r>
            <a:endParaRPr lang="zh-CN" altLang="en-US" dirty="0"/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4283968" y="3645024"/>
            <a:ext cx="21704" cy="17498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 descr="R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348880"/>
            <a:ext cx="2736304" cy="2781300"/>
          </a:xfrm>
          <a:prstGeom prst="rect">
            <a:avLst/>
          </a:prstGeom>
          <a:noFill/>
        </p:spPr>
      </p:pic>
      <p:cxnSp>
        <p:nvCxnSpPr>
          <p:cNvPr id="14" name="直接箭头连接符 13"/>
          <p:cNvCxnSpPr/>
          <p:nvPr/>
        </p:nvCxnSpPr>
        <p:spPr>
          <a:xfrm flipV="1">
            <a:off x="4716016" y="3501008"/>
            <a:ext cx="2363681" cy="18625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7584" y="764704"/>
            <a:ext cx="6836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 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正常影像表现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endParaRPr kumimoji="1"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9592" y="1628800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  左侧肾上腺冠状面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7" name="Picture 4" descr="L_8"/>
          <p:cNvPicPr>
            <a:picLocks noChangeAspect="1" noChangeArrowheads="1"/>
          </p:cNvPicPr>
          <p:nvPr/>
        </p:nvPicPr>
        <p:blipFill>
          <a:blip r:embed="rId2" cstate="print"/>
          <a:srcRect b="13817"/>
          <a:stretch>
            <a:fillRect/>
          </a:stretch>
        </p:blipFill>
        <p:spPr bwMode="auto">
          <a:xfrm>
            <a:off x="1043608" y="2780928"/>
            <a:ext cx="30243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R_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221088"/>
            <a:ext cx="3024336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箭头连接符 9"/>
          <p:cNvCxnSpPr/>
          <p:nvPr/>
        </p:nvCxnSpPr>
        <p:spPr>
          <a:xfrm flipH="1" flipV="1">
            <a:off x="3038128" y="3407296"/>
            <a:ext cx="1461864" cy="2377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 flipV="1">
            <a:off x="3131840" y="5013176"/>
            <a:ext cx="1245840" cy="77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355976" y="3284984"/>
            <a:ext cx="8306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V</a:t>
            </a:r>
            <a:r>
              <a:rPr lang="zh-CN" altLang="en-US" sz="2000" b="1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字形</a:t>
            </a:r>
            <a:endParaRPr lang="zh-CN" altLang="en-US" sz="2000" dirty="0"/>
          </a:p>
        </p:txBody>
      </p:sp>
      <p:sp>
        <p:nvSpPr>
          <p:cNvPr id="14" name="矩形 13"/>
          <p:cNvSpPr/>
          <p:nvPr/>
        </p:nvSpPr>
        <p:spPr>
          <a:xfrm>
            <a:off x="4283968" y="4725144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三角形</a:t>
            </a:r>
            <a:endParaRPr lang="zh-CN" altLang="en-US" sz="2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 l="46512" t="13739" b="14941"/>
          <a:stretch>
            <a:fillRect/>
          </a:stretch>
        </p:blipFill>
        <p:spPr>
          <a:xfrm>
            <a:off x="5868144" y="2780928"/>
            <a:ext cx="3001144" cy="3082654"/>
          </a:xfrm>
          <a:prstGeom prst="rect">
            <a:avLst/>
          </a:prstGeom>
        </p:spPr>
      </p:pic>
      <p:cxnSp>
        <p:nvCxnSpPr>
          <p:cNvPr id="17" name="直接箭头连接符 16"/>
          <p:cNvCxnSpPr>
            <a:stCxn id="14" idx="3"/>
          </p:cNvCxnSpPr>
          <p:nvPr/>
        </p:nvCxnSpPr>
        <p:spPr>
          <a:xfrm flipV="1">
            <a:off x="5242885" y="3839344"/>
            <a:ext cx="1539659" cy="1085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764704"/>
            <a:ext cx="6836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 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正常影像表现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endParaRPr kumimoji="1"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" name="Picture 7" descr="正常肾上腺"/>
          <p:cNvPicPr>
            <a:picLocks noChangeAspect="1" noChangeArrowheads="1"/>
          </p:cNvPicPr>
          <p:nvPr/>
        </p:nvPicPr>
        <p:blipFill>
          <a:blip r:embed="rId2" cstate="print"/>
          <a:srcRect l="26678" t="32516" r="17926" b="16041"/>
          <a:stretch>
            <a:fillRect/>
          </a:stretch>
        </p:blipFill>
        <p:spPr bwMode="auto">
          <a:xfrm>
            <a:off x="1115615" y="1916832"/>
            <a:ext cx="4315079" cy="3384376"/>
          </a:xfrm>
          <a:prstGeom prst="rect">
            <a:avLst/>
          </a:prstGeom>
          <a:noFill/>
        </p:spPr>
      </p:pic>
      <p:cxnSp>
        <p:nvCxnSpPr>
          <p:cNvPr id="5" name="直接箭头连接符 4"/>
          <p:cNvCxnSpPr/>
          <p:nvPr/>
        </p:nvCxnSpPr>
        <p:spPr>
          <a:xfrm>
            <a:off x="1115616" y="285293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3635896" y="2492896"/>
            <a:ext cx="885800" cy="1202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43608" y="5661248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宋体" pitchFamily="2" charset="-122"/>
              <a:buChar char="•"/>
            </a:pPr>
            <a:r>
              <a:rPr lang="zh-CN" altLang="en-US" sz="1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  大小：厚度</a:t>
            </a:r>
            <a:r>
              <a:rPr lang="zh-CN" altLang="en-US" sz="1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  <a:sym typeface="Symbol" pitchFamily="18" charset="2"/>
              </a:rPr>
              <a:t></a:t>
            </a:r>
            <a:r>
              <a:rPr lang="zh-CN" altLang="en-US" sz="1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长度</a:t>
            </a:r>
            <a:r>
              <a:rPr lang="zh-CN" altLang="en-US" sz="1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  <a:sym typeface="Symbol" pitchFamily="18" charset="2"/>
              </a:rPr>
              <a:t></a:t>
            </a:r>
            <a:r>
              <a:rPr lang="zh-CN" altLang="en-US" sz="1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宽度=1</a:t>
            </a:r>
            <a:r>
              <a:rPr lang="en-US" altLang="zh-CN" sz="1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cm</a:t>
            </a:r>
            <a:r>
              <a:rPr lang="zh-CN" altLang="en-US" sz="1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1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  <a:sym typeface="Symbol" pitchFamily="18" charset="2"/>
              </a:rPr>
              <a:t></a:t>
            </a:r>
            <a:r>
              <a:rPr lang="zh-CN" altLang="en-US" sz="1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 3</a:t>
            </a:r>
            <a:r>
              <a:rPr lang="en-US" altLang="zh-CN" sz="1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nm</a:t>
            </a:r>
            <a:r>
              <a:rPr lang="zh-CN" altLang="en-US" sz="1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1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  <a:sym typeface="Symbol" pitchFamily="18" charset="2"/>
              </a:rPr>
              <a:t></a:t>
            </a:r>
            <a:r>
              <a:rPr lang="zh-CN" altLang="en-US" sz="1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 3</a:t>
            </a:r>
            <a:r>
              <a:rPr lang="en-US" altLang="zh-CN" sz="1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cm</a:t>
            </a:r>
          </a:p>
          <a:p>
            <a:pPr>
              <a:lnSpc>
                <a:spcPct val="150000"/>
              </a:lnSpc>
              <a:buFont typeface="宋体" pitchFamily="2" charset="-122"/>
              <a:buChar char="•"/>
            </a:pPr>
            <a:endParaRPr lang="zh-CN" altLang="en-US" sz="1600" b="1" dirty="0">
              <a:solidFill>
                <a:srgbClr val="FFFF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56176" y="2132856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zh-CN" altLang="zh-CN" b="1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膈肌</a:t>
            </a:r>
            <a:r>
              <a:rPr lang="zh-CN" altLang="en-US" b="1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脚（</a:t>
            </a:r>
            <a:r>
              <a:rPr lang="zh-CN" altLang="zh-CN" b="1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厚度</a:t>
            </a:r>
            <a:r>
              <a:rPr lang="zh-CN" altLang="en-US" b="1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）</a:t>
            </a:r>
            <a:endParaRPr lang="zh-CN" altLang="en-US" b="1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13" name="肘形连接符 12"/>
          <p:cNvCxnSpPr>
            <a:stCxn id="11" idx="1"/>
          </p:cNvCxnSpPr>
          <p:nvPr/>
        </p:nvCxnSpPr>
        <p:spPr>
          <a:xfrm rot="10800000" flipV="1">
            <a:off x="2339752" y="2317522"/>
            <a:ext cx="3816424" cy="1471518"/>
          </a:xfrm>
          <a:prstGeom prst="bentConnector3">
            <a:avLst>
              <a:gd name="adj1" fmla="val 2728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>
            <a:off x="3419872" y="2420888"/>
            <a:ext cx="288032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027"/>
          <p:cNvSpPr txBox="1">
            <a:spLocks noChangeArrowheads="1"/>
          </p:cNvSpPr>
          <p:nvPr/>
        </p:nvSpPr>
        <p:spPr bwMode="auto">
          <a:xfrm>
            <a:off x="5580112" y="3284984"/>
            <a:ext cx="4754488" cy="31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宋体" pitchFamily="2" charset="-122"/>
              <a:buChar char="•"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边缘：平直或稍有内凹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,</a:t>
            </a:r>
            <a:r>
              <a:rPr lang="zh-CN" altLang="en-US" sz="1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光滑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  <a:p>
            <a:pPr>
              <a:lnSpc>
                <a:spcPct val="20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zh-CN" altLang="en-US" sz="1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 密度及信号：均匀</a:t>
            </a:r>
            <a:endParaRPr lang="en-US" altLang="zh-CN" sz="16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altLang="zh-CN" sz="1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sz="1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强化：均匀</a:t>
            </a:r>
            <a:endParaRPr lang="en-US" altLang="zh-CN" sz="16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altLang="zh-CN" sz="1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sz="1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厚度：</a:t>
            </a:r>
            <a:r>
              <a:rPr lang="zh-CN" altLang="zh-CN" sz="1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不超过</a:t>
            </a:r>
            <a:r>
              <a:rPr lang="zh-CN" altLang="zh-CN" sz="1600" b="1" dirty="0" smtClean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同层面</a:t>
            </a:r>
            <a:r>
              <a:rPr lang="zh-CN" altLang="zh-CN" sz="1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膈肌</a:t>
            </a:r>
            <a:r>
              <a:rPr lang="zh-CN" altLang="en-US" sz="1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脚</a:t>
            </a:r>
            <a:r>
              <a:rPr lang="zh-CN" altLang="zh-CN" sz="1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厚度</a:t>
            </a:r>
            <a:endParaRPr lang="zh-CN" altLang="en-US" sz="1600" b="1" dirty="0" smtClean="0">
              <a:solidFill>
                <a:srgbClr val="FFFFFF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Clr>
                <a:schemeClr val="bg1"/>
              </a:buClr>
              <a:buFont typeface="Arial" pitchFamily="34" charset="0"/>
              <a:buChar char="•"/>
            </a:pPr>
            <a:endParaRPr lang="zh-CN" altLang="en-US" sz="16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宋体" pitchFamily="2" charset="-122"/>
              <a:buChar char="•"/>
              <a:tabLst/>
              <a:defRPr/>
            </a:pP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764704"/>
            <a:ext cx="6836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 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基本病变影像表现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endParaRPr kumimoji="1"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9592" y="1628800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  <a:buSzPct val="85000"/>
              <a:buFont typeface="Arial" pitchFamily="34" charset="0"/>
              <a:buChar char="•"/>
            </a:pPr>
            <a:r>
              <a:rPr kumimoji="1"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弥漫性增大</a:t>
            </a:r>
            <a:r>
              <a:rPr kumimoji="1"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肾上腺髓质增生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--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阵发性高血压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</a:t>
            </a:r>
            <a:endParaRPr kumimoji="1"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36194" name="Picture 2" descr="http://imgt4.bdstatic.com/it/u=637259103,3756461801&amp;fm=21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212976"/>
            <a:ext cx="3528392" cy="2418214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4283968" y="5805264"/>
            <a:ext cx="4572000" cy="8707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左侧侧肾上腺边界平直</a:t>
            </a:r>
            <a:endParaRPr lang="en-US" altLang="zh-CN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腺体呈弥漫性密度增厚变宽</a:t>
            </a:r>
            <a:endParaRPr lang="zh-CN" altLang="en-US" dirty="0"/>
          </a:p>
        </p:txBody>
      </p:sp>
      <p:pic>
        <p:nvPicPr>
          <p:cNvPr id="8" name="Picture 4" descr="增生"/>
          <p:cNvPicPr>
            <a:picLocks noChangeAspect="1" noChangeArrowheads="1"/>
          </p:cNvPicPr>
          <p:nvPr/>
        </p:nvPicPr>
        <p:blipFill>
          <a:blip r:embed="rId3" cstate="print">
            <a:lum bright="24000" contrast="24000"/>
          </a:blip>
          <a:srcRect l="48682" t="39434" r="26042" b="20662"/>
          <a:stretch>
            <a:fillRect/>
          </a:stretch>
        </p:blipFill>
        <p:spPr bwMode="auto">
          <a:xfrm>
            <a:off x="1475656" y="3284984"/>
            <a:ext cx="2170584" cy="23762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10" name="直接箭头连接符 9"/>
          <p:cNvCxnSpPr/>
          <p:nvPr/>
        </p:nvCxnSpPr>
        <p:spPr>
          <a:xfrm flipH="1">
            <a:off x="2411760" y="3573016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115616" y="2204864"/>
            <a:ext cx="4032448" cy="858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-- </a:t>
            </a: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侧支厚度大于</a:t>
            </a: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10mm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-- </a:t>
            </a: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或面积大于</a:t>
            </a: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150mm</a:t>
            </a:r>
            <a:r>
              <a:rPr lang="en-US" altLang="zh-CN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2</a:t>
            </a:r>
            <a:endParaRPr lang="zh-CN" altLang="en-US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63688" y="5877272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肾上腺增生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764704"/>
            <a:ext cx="6836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 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基本病变影像表现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endParaRPr kumimoji="1"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148478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  <a:buSzPct val="85000"/>
              <a:buFont typeface="Arial" pitchFamily="34" charset="0"/>
              <a:buChar char="•"/>
            </a:pPr>
            <a:r>
              <a:rPr kumimoji="1"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弥漫性增大</a:t>
            </a:r>
            <a:r>
              <a:rPr kumimoji="1"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肾上腺髓质增生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--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阵发性高血压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</a:t>
            </a:r>
            <a:endParaRPr kumimoji="1"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901" t="12225" r="49213" b="36453"/>
          <a:stretch>
            <a:fillRect/>
          </a:stretch>
        </p:blipFill>
        <p:spPr bwMode="auto">
          <a:xfrm>
            <a:off x="4499992" y="2564904"/>
            <a:ext cx="3615831" cy="2664296"/>
          </a:xfrm>
          <a:prstGeom prst="rect">
            <a:avLst/>
          </a:prstGeom>
          <a:noFill/>
        </p:spPr>
      </p:pic>
      <p:cxnSp>
        <p:nvCxnSpPr>
          <p:cNvPr id="6" name="直接箭头连接符 5"/>
          <p:cNvCxnSpPr/>
          <p:nvPr/>
        </p:nvCxnSpPr>
        <p:spPr>
          <a:xfrm flipH="1">
            <a:off x="7164288" y="4077072"/>
            <a:ext cx="1389856" cy="194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860032" y="5373216"/>
            <a:ext cx="250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左侧肾上腺弥漫性增大</a:t>
            </a:r>
            <a:endParaRPr lang="zh-CN" altLang="en-US" dirty="0"/>
          </a:p>
        </p:txBody>
      </p:sp>
      <p:pic>
        <p:nvPicPr>
          <p:cNvPr id="10" name="Picture 3" descr="81"/>
          <p:cNvPicPr>
            <a:picLocks noChangeAspect="1" noChangeArrowheads="1"/>
          </p:cNvPicPr>
          <p:nvPr/>
        </p:nvPicPr>
        <p:blipFill>
          <a:blip r:embed="rId3" cstate="print"/>
          <a:srcRect l="30261" t="11739" r="26124" b="34262"/>
          <a:stretch>
            <a:fillRect/>
          </a:stretch>
        </p:blipFill>
        <p:spPr bwMode="auto">
          <a:xfrm>
            <a:off x="1187624" y="2348880"/>
            <a:ext cx="2952328" cy="2771573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1547664" y="5373216"/>
            <a:ext cx="250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双侧肾上腺弥漫性增大</a:t>
            </a:r>
            <a:endParaRPr lang="zh-CN" altLang="en-US" dirty="0"/>
          </a:p>
        </p:txBody>
      </p:sp>
      <p:sp>
        <p:nvSpPr>
          <p:cNvPr id="12" name="下箭头 11"/>
          <p:cNvSpPr/>
          <p:nvPr/>
        </p:nvSpPr>
        <p:spPr>
          <a:xfrm>
            <a:off x="6948264" y="2780928"/>
            <a:ext cx="36004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7584" y="764704"/>
            <a:ext cx="6836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 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基本病变影像表现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endParaRPr kumimoji="1"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1600" y="148478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  <a:buSzPct val="85000"/>
              <a:buFont typeface="Arial" pitchFamily="34" charset="0"/>
              <a:buChar char="•"/>
            </a:pPr>
            <a:r>
              <a:rPr kumimoji="1"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弥漫性增大</a:t>
            </a:r>
            <a:r>
              <a:rPr kumimoji="1"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肾上腺髓质增生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--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阵发性高血压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</a:t>
            </a:r>
            <a:endParaRPr kumimoji="1"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" name="Picture 2" descr="82"/>
          <p:cNvPicPr>
            <a:picLocks noChangeAspect="1" noChangeArrowheads="1"/>
          </p:cNvPicPr>
          <p:nvPr/>
        </p:nvPicPr>
        <p:blipFill>
          <a:blip r:embed="rId2" cstate="print"/>
          <a:srcRect l="2637" t="4725" r="2425" b="46844"/>
          <a:stretch>
            <a:fillRect/>
          </a:stretch>
        </p:blipFill>
        <p:spPr bwMode="auto">
          <a:xfrm>
            <a:off x="1115616" y="2492896"/>
            <a:ext cx="6912768" cy="2624291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1835696" y="5157192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zh-CN" altLang="en-US" sz="1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密度：均匀                 </a:t>
            </a:r>
            <a:r>
              <a:rPr lang="en-US" altLang="zh-CN" sz="1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1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强化：均匀，边缘光滑   </a:t>
            </a:r>
          </a:p>
        </p:txBody>
      </p:sp>
      <p:sp>
        <p:nvSpPr>
          <p:cNvPr id="8" name="矩形 7"/>
          <p:cNvSpPr/>
          <p:nvPr/>
        </p:nvSpPr>
        <p:spPr>
          <a:xfrm>
            <a:off x="2699792" y="5733256"/>
            <a:ext cx="3797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肾上腺</a:t>
            </a:r>
            <a:r>
              <a:rPr kumimoji="1"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弥漫性增大，但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结构正常</a:t>
            </a:r>
            <a:endParaRPr lang="zh-CN" altLang="en-US" sz="2000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92"/>
          <p:cNvPicPr>
            <a:picLocks noChangeAspect="1" noChangeArrowheads="1"/>
          </p:cNvPicPr>
          <p:nvPr/>
        </p:nvPicPr>
        <p:blipFill>
          <a:blip r:embed="rId2" cstate="print"/>
          <a:srcRect r="52760" b="52166"/>
          <a:stretch>
            <a:fillRect/>
          </a:stretch>
        </p:blipFill>
        <p:spPr bwMode="auto">
          <a:xfrm>
            <a:off x="395536" y="2276872"/>
            <a:ext cx="3312368" cy="2484276"/>
          </a:xfrm>
          <a:prstGeom prst="rect">
            <a:avLst/>
          </a:prstGeom>
          <a:noFill/>
        </p:spPr>
      </p:pic>
      <p:pic>
        <p:nvPicPr>
          <p:cNvPr id="4" name="Picture 3" descr="92"/>
          <p:cNvPicPr>
            <a:picLocks noChangeAspect="1" noChangeArrowheads="1"/>
          </p:cNvPicPr>
          <p:nvPr/>
        </p:nvPicPr>
        <p:blipFill>
          <a:blip r:embed="rId2" cstate="print"/>
          <a:srcRect t="51023" r="52760" b="4332"/>
          <a:stretch>
            <a:fillRect/>
          </a:stretch>
        </p:blipFill>
        <p:spPr bwMode="auto">
          <a:xfrm>
            <a:off x="3059831" y="2276872"/>
            <a:ext cx="3497531" cy="2448272"/>
          </a:xfrm>
          <a:prstGeom prst="rect">
            <a:avLst/>
          </a:prstGeom>
          <a:noFill/>
        </p:spPr>
      </p:pic>
      <p:pic>
        <p:nvPicPr>
          <p:cNvPr id="5" name="Picture 3" descr="92"/>
          <p:cNvPicPr>
            <a:picLocks noChangeAspect="1" noChangeArrowheads="1"/>
          </p:cNvPicPr>
          <p:nvPr/>
        </p:nvPicPr>
        <p:blipFill>
          <a:blip r:embed="rId2" cstate="print"/>
          <a:srcRect l="48392" b="42443"/>
          <a:stretch>
            <a:fillRect/>
          </a:stretch>
        </p:blipFill>
        <p:spPr bwMode="auto">
          <a:xfrm>
            <a:off x="5796136" y="2276873"/>
            <a:ext cx="3096344" cy="2448272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827584" y="764704"/>
            <a:ext cx="6836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 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基本病变影像表现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endParaRPr kumimoji="1"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1600" y="148478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  <a:buSzPct val="85000"/>
              <a:buFont typeface="Arial" pitchFamily="34" charset="0"/>
              <a:buChar char="•"/>
            </a:pPr>
            <a:r>
              <a:rPr kumimoji="1"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弥漫性增大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</a:t>
            </a:r>
            <a:r>
              <a:rPr lang="zh-CN" altLang="en-US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肾上腺炎症或肿瘤 </a:t>
            </a:r>
            <a:r>
              <a:rPr lang="en-US" altLang="zh-CN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--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结构破坏</a:t>
            </a:r>
            <a:endParaRPr kumimoji="1" lang="en-US" altLang="zh-CN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3568" y="5085184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双侧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肾上腺增生合并小结节影（腺瘤）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611560" y="5667375"/>
            <a:ext cx="8064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(a</a:t>
            </a:r>
            <a:r>
              <a:rPr lang="en-US" altLang="zh-CN" dirty="0"/>
              <a:t>, b) Coronal in-phase   and out-</a:t>
            </a:r>
            <a:r>
              <a:rPr lang="en-US" altLang="zh-CN" dirty="0" err="1"/>
              <a:t>ofphase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  MR images show bilateral large, </a:t>
            </a:r>
            <a:r>
              <a:rPr lang="en-US" altLang="zh-CN" dirty="0" err="1"/>
              <a:t>adreniform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masses (arrows), which represent adrenal cortical hyperplasia. </a:t>
            </a:r>
            <a:br>
              <a:rPr lang="en-US" altLang="zh-CN" dirty="0"/>
            </a:br>
            <a:endParaRPr lang="en-US" altLang="zh-CN" dirty="0"/>
          </a:p>
        </p:txBody>
      </p:sp>
      <p:pic>
        <p:nvPicPr>
          <p:cNvPr id="27651" name="Picture 6" descr="68240674"/>
          <p:cNvPicPr>
            <a:picLocks noChangeAspect="1" noChangeArrowheads="1"/>
          </p:cNvPicPr>
          <p:nvPr/>
        </p:nvPicPr>
        <p:blipFill>
          <a:blip r:embed="rId2" cstate="print"/>
          <a:srcRect r="50261" b="6979"/>
          <a:stretch>
            <a:fillRect/>
          </a:stretch>
        </p:blipFill>
        <p:spPr bwMode="auto">
          <a:xfrm>
            <a:off x="1043608" y="2940500"/>
            <a:ext cx="2880320" cy="250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68240674"/>
          <p:cNvPicPr>
            <a:picLocks noChangeAspect="1" noChangeArrowheads="1"/>
          </p:cNvPicPr>
          <p:nvPr/>
        </p:nvPicPr>
        <p:blipFill>
          <a:blip r:embed="rId2" cstate="print"/>
          <a:srcRect l="51901" b="6979"/>
          <a:stretch>
            <a:fillRect/>
          </a:stretch>
        </p:blipFill>
        <p:spPr bwMode="auto">
          <a:xfrm>
            <a:off x="4139953" y="2984612"/>
            <a:ext cx="2736304" cy="245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827584" y="620688"/>
            <a:ext cx="6836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 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基本病变影像表现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endParaRPr kumimoji="1"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3648" y="1412776"/>
            <a:ext cx="5184576" cy="1286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两侧肾上腺皮质增生占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Cushing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综合症的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45%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肾上腺皮质增生信号和正常肾上腺相近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在</a:t>
            </a:r>
            <a:r>
              <a:rPr lang="zh-CN" altLang="en-US" b="1" dirty="0" smtClean="0"/>
              <a:t>化学位移成像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out-of-phase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上信号减低</a:t>
            </a:r>
            <a:endParaRPr lang="zh-CN" altLang="en-US" b="1" dirty="0"/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4860032" y="2708920"/>
            <a:ext cx="43204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5364088" y="2708920"/>
            <a:ext cx="698376" cy="1274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35696" y="1196752"/>
            <a:ext cx="4128053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kumimoji="1"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解剖学概要</a:t>
            </a:r>
            <a:endParaRPr lang="en-US" altLang="zh-CN" sz="24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kumimoji="1"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正常影像表现</a:t>
            </a:r>
            <a:endParaRPr lang="en-US" altLang="zh-CN" sz="24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kumimoji="1"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基本病变影像表现</a:t>
            </a:r>
            <a:endParaRPr lang="en-US" altLang="zh-CN" sz="24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肾上腺病变影像学特点</a:t>
            </a:r>
            <a:endParaRPr lang="en-US" altLang="zh-CN" sz="24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肾上腺病变鉴别诊断</a:t>
            </a:r>
            <a:endParaRPr lang="en-US" altLang="zh-CN" sz="24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小结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764704"/>
            <a:ext cx="6836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 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基本病变影像表现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endParaRPr kumimoji="1"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92" y="148478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  <a:buSzPct val="85000"/>
              <a:buFont typeface="Arial" pitchFamily="34" charset="0"/>
              <a:buChar char="•"/>
            </a:pPr>
            <a:r>
              <a:rPr kumimoji="1"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局部增大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</a:t>
            </a:r>
            <a:r>
              <a:rPr lang="en-US" altLang="zh-CN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结构无破坏 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-- </a:t>
            </a:r>
            <a:r>
              <a:rPr lang="zh-CN" altLang="en-US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肾上腺增生结节</a:t>
            </a:r>
            <a:endParaRPr kumimoji="1" lang="en-US" altLang="zh-CN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5" name="Picture 1028" descr="HYP3a"/>
          <p:cNvPicPr>
            <a:picLocks noChangeAspect="1" noChangeArrowheads="1"/>
          </p:cNvPicPr>
          <p:nvPr/>
        </p:nvPicPr>
        <p:blipFill>
          <a:blip r:embed="rId2" cstate="print"/>
          <a:srcRect l="14987" t="33012" r="14825" b="12701"/>
          <a:stretch>
            <a:fillRect/>
          </a:stretch>
        </p:blipFill>
        <p:spPr bwMode="auto">
          <a:xfrm>
            <a:off x="1187624" y="2348880"/>
            <a:ext cx="3124200" cy="23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下箭头 5"/>
          <p:cNvSpPr/>
          <p:nvPr/>
        </p:nvSpPr>
        <p:spPr>
          <a:xfrm>
            <a:off x="3203848" y="3284984"/>
            <a:ext cx="144016" cy="474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3275856" y="3933056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187624" y="4869160"/>
            <a:ext cx="2345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  <a:buSzPct val="85000"/>
            </a:pPr>
            <a:r>
              <a:rPr lang="zh-CN" altLang="en-US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左侧肾上腺增生结节</a:t>
            </a:r>
            <a:endParaRPr kumimoji="1" lang="en-US" altLang="zh-CN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12" name="Group 1033"/>
          <p:cNvGrpSpPr>
            <a:grpSpLocks/>
          </p:cNvGrpSpPr>
          <p:nvPr/>
        </p:nvGrpSpPr>
        <p:grpSpPr bwMode="auto">
          <a:xfrm>
            <a:off x="4860032" y="3212976"/>
            <a:ext cx="3744416" cy="2448272"/>
            <a:chOff x="3152" y="2387"/>
            <a:chExt cx="1968" cy="1392"/>
          </a:xfrm>
        </p:grpSpPr>
        <p:pic>
          <p:nvPicPr>
            <p:cNvPr id="13" name="Picture 1034" descr="Dscn3720"/>
            <p:cNvPicPr>
              <a:picLocks noChangeAspect="1" noChangeArrowheads="1"/>
            </p:cNvPicPr>
            <p:nvPr/>
          </p:nvPicPr>
          <p:blipFill>
            <a:blip r:embed="rId3" cstate="print"/>
            <a:srcRect l="1828" t="5194" r="1257" b="6494"/>
            <a:stretch>
              <a:fillRect/>
            </a:stretch>
          </p:blipFill>
          <p:spPr bwMode="auto">
            <a:xfrm>
              <a:off x="3152" y="2387"/>
              <a:ext cx="1968" cy="13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Line 1035"/>
            <p:cNvSpPr>
              <a:spLocks noChangeShapeType="1"/>
            </p:cNvSpPr>
            <p:nvPr/>
          </p:nvSpPr>
          <p:spPr bwMode="auto">
            <a:xfrm>
              <a:off x="4105" y="3158"/>
              <a:ext cx="181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4860032" y="2564904"/>
            <a:ext cx="3055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</a:t>
            </a:r>
            <a:r>
              <a:rPr lang="en-US" altLang="zh-CN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结构破坏 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--</a:t>
            </a:r>
            <a:r>
              <a:rPr lang="zh-CN" altLang="en-US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肾上腺腺瘤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60032" y="5805264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左侧肾上腺腺瘤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60032" y="6211669"/>
            <a:ext cx="2973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局部结节病灶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正常肾上腺组织压迫或破坏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87624" y="5445224"/>
            <a:ext cx="1114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局部增大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结构正常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764704"/>
            <a:ext cx="6836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 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基本病变影像表现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endParaRPr kumimoji="1"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148478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  <a:buSzPct val="85000"/>
              <a:buFont typeface="Arial" pitchFamily="34" charset="0"/>
              <a:buChar char="•"/>
            </a:pPr>
            <a:r>
              <a:rPr kumimoji="1"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不规则增大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</a:t>
            </a:r>
            <a:r>
              <a:rPr lang="zh-CN" altLang="en-US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肾上腺结核 </a:t>
            </a:r>
            <a:r>
              <a:rPr lang="en-US" altLang="zh-CN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– </a:t>
            </a:r>
            <a:r>
              <a:rPr lang="zh-CN" altLang="en-US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密度减低</a:t>
            </a:r>
            <a:endParaRPr kumimoji="1" lang="en-US" altLang="zh-CN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2" descr="90"/>
          <p:cNvPicPr>
            <a:picLocks noChangeAspect="1" noChangeArrowheads="1"/>
          </p:cNvPicPr>
          <p:nvPr/>
        </p:nvPicPr>
        <p:blipFill>
          <a:blip r:embed="rId2" cstate="print"/>
          <a:srcRect l="2309" t="6745" r="47442" b="53951"/>
          <a:stretch>
            <a:fillRect/>
          </a:stretch>
        </p:blipFill>
        <p:spPr bwMode="auto">
          <a:xfrm>
            <a:off x="1115615" y="2132856"/>
            <a:ext cx="3168353" cy="1872208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4788024" y="2420888"/>
            <a:ext cx="3520516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SzPct val="85000"/>
            </a:pPr>
            <a:r>
              <a:rPr lang="zh-CN" altLang="en-US" sz="24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肾上腺结核</a:t>
            </a:r>
            <a:endParaRPr lang="en-US" altLang="zh-CN" sz="2400" b="1" dirty="0" smtClean="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SzPct val="85000"/>
              <a:buFontTx/>
              <a:buChar char="-"/>
            </a:pPr>
            <a:r>
              <a:rPr lang="zh-CN" altLang="en-US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 双侧肾上腺不规则增大</a:t>
            </a:r>
            <a:endParaRPr lang="en-US" altLang="zh-CN" sz="2000" b="1" dirty="0" smtClean="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SzPct val="85000"/>
              <a:buFontTx/>
              <a:buChar char="-"/>
            </a:pPr>
            <a:r>
              <a:rPr lang="en-US" altLang="zh-CN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密度减低（</a:t>
            </a:r>
            <a:r>
              <a:rPr lang="zh-CN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多发低密度区</a:t>
            </a:r>
            <a:r>
              <a:rPr lang="zh-CN" altLang="en-US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）</a:t>
            </a:r>
            <a:endParaRPr lang="en-US" altLang="zh-CN" sz="2000" b="1" dirty="0" smtClean="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SzPct val="85000"/>
              <a:buFontTx/>
              <a:buChar char="-"/>
            </a:pPr>
            <a:r>
              <a:rPr kumimoji="1" lang="en-US" altLang="zh-CN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kumimoji="1" lang="zh-CN" altLang="en-US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双侧肾上腺无明显强化</a:t>
            </a:r>
            <a:endParaRPr kumimoji="1"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" name="Picture 2" descr="90"/>
          <p:cNvPicPr>
            <a:picLocks noChangeAspect="1" noChangeArrowheads="1"/>
          </p:cNvPicPr>
          <p:nvPr/>
        </p:nvPicPr>
        <p:blipFill>
          <a:blip r:embed="rId2" cstate="print"/>
          <a:srcRect l="2309" t="56631" r="47442" b="3238"/>
          <a:stretch>
            <a:fillRect/>
          </a:stretch>
        </p:blipFill>
        <p:spPr bwMode="auto">
          <a:xfrm>
            <a:off x="1115616" y="3861048"/>
            <a:ext cx="3168353" cy="1911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764704"/>
            <a:ext cx="6836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 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基本病变影像表现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endParaRPr kumimoji="1"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1628800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肾上腺萎缩 </a:t>
            </a: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–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继发于慢性感染或出血后</a:t>
            </a:r>
            <a:r>
              <a:rPr lang="zh-CN" altLang="en-US" sz="2000" b="1" i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endParaRPr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7" descr="左肾上腺腺瘤右侧萎缩4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l="24841" t="24916" r="24434" b="3893"/>
          <a:stretch>
            <a:fillRect/>
          </a:stretch>
        </p:blipFill>
        <p:spPr bwMode="auto">
          <a:xfrm>
            <a:off x="1331640" y="2492896"/>
            <a:ext cx="3527604" cy="3712839"/>
          </a:xfrm>
          <a:prstGeom prst="rect">
            <a:avLst/>
          </a:prstGeom>
          <a:noFill/>
        </p:spPr>
      </p:pic>
      <p:cxnSp>
        <p:nvCxnSpPr>
          <p:cNvPr id="6" name="直接箭头连接符 5"/>
          <p:cNvCxnSpPr/>
          <p:nvPr/>
        </p:nvCxnSpPr>
        <p:spPr>
          <a:xfrm>
            <a:off x="1547664" y="364502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2987824" y="378904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 descr="左肾上腺腺瘤右侧萎缩4"/>
          <p:cNvPicPr>
            <a:picLocks noChangeAspect="1" noChangeArrowheads="1"/>
          </p:cNvPicPr>
          <p:nvPr/>
        </p:nvPicPr>
        <p:blipFill>
          <a:blip r:embed="rId2" cstate="print"/>
          <a:srcRect l="6154" r="3076"/>
          <a:stretch>
            <a:fillRect/>
          </a:stretch>
        </p:blipFill>
        <p:spPr bwMode="auto">
          <a:xfrm>
            <a:off x="4427984" y="2492896"/>
            <a:ext cx="4270179" cy="3744416"/>
          </a:xfrm>
          <a:prstGeom prst="rect">
            <a:avLst/>
          </a:prstGeom>
          <a:noFill/>
        </p:spPr>
      </p:pic>
      <p:cxnSp>
        <p:nvCxnSpPr>
          <p:cNvPr id="11" name="直接箭头连接符 10"/>
          <p:cNvCxnSpPr/>
          <p:nvPr/>
        </p:nvCxnSpPr>
        <p:spPr>
          <a:xfrm>
            <a:off x="5004048" y="393305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764704"/>
            <a:ext cx="6836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 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基本病变影像表现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endParaRPr kumimoji="1"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1556792"/>
            <a:ext cx="217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  <a:buSzPct val="85000"/>
              <a:buFont typeface="宋体" pitchFamily="2" charset="-122"/>
              <a:buChar char="•"/>
            </a:pPr>
            <a:r>
              <a:rPr kumimoji="1"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肾上腺肿块</a:t>
            </a:r>
            <a:endParaRPr kumimoji="1"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87624" y="2276872"/>
            <a:ext cx="6696744" cy="356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chemeClr val="bg1"/>
              </a:buClr>
              <a:buFont typeface="宋体" pitchFamily="2" charset="-122"/>
              <a:buChar char="‥"/>
            </a:pPr>
            <a:r>
              <a:rPr lang="zh-CN" altLang="en-US" b="1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原发性肿瘤：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Clr>
                <a:schemeClr val="bg1"/>
              </a:buClr>
            </a:pP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- </a:t>
            </a:r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单发、边缘清楚</a:t>
            </a:r>
            <a:endParaRPr lang="en-US" altLang="zh-CN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Clr>
                <a:schemeClr val="bg1"/>
              </a:buClr>
            </a:pPr>
            <a:r>
              <a:rPr lang="en-US" altLang="zh-CN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- </a:t>
            </a:r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邻近肾上腺正常或受压</a:t>
            </a:r>
            <a:endParaRPr lang="en-US" altLang="zh-CN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Clr>
                <a:schemeClr val="bg1"/>
              </a:buClr>
              <a:buFont typeface="宋体" pitchFamily="2" charset="-122"/>
              <a:buChar char="‥"/>
            </a:pP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转移性肿瘤：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Clr>
                <a:schemeClr val="bg1"/>
              </a:buClr>
            </a:pP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- </a:t>
            </a:r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双侧多发，病变边缘不清</a:t>
            </a:r>
            <a:endParaRPr lang="en-US" altLang="zh-CN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Clr>
                <a:schemeClr val="bg1"/>
              </a:buClr>
            </a:pPr>
            <a:r>
              <a:rPr lang="en-US" altLang="zh-CN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- </a:t>
            </a:r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邻近肾上组织破坏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644008" y="1628800"/>
            <a:ext cx="3456384" cy="4653136"/>
            <a:chOff x="3334" y="527"/>
            <a:chExt cx="2064" cy="3468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3334" y="527"/>
              <a:ext cx="2064" cy="3468"/>
              <a:chOff x="3216" y="720"/>
              <a:chExt cx="2064" cy="3468"/>
            </a:xfrm>
          </p:grpSpPr>
          <p:pic>
            <p:nvPicPr>
              <p:cNvPr id="10" name="Picture 5" descr="ADE15b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422" t="8328" r="8328" b="17444"/>
              <a:stretch>
                <a:fillRect/>
              </a:stretch>
            </p:blipFill>
            <p:spPr bwMode="auto">
              <a:xfrm>
                <a:off x="3216" y="720"/>
                <a:ext cx="2064" cy="175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1" name="Picture 6" descr="MET1c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328" t="8844" r="516" b="17444"/>
              <a:stretch>
                <a:fillRect/>
              </a:stretch>
            </p:blipFill>
            <p:spPr bwMode="auto">
              <a:xfrm>
                <a:off x="3216" y="2448"/>
                <a:ext cx="2064" cy="174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3833" y="1616"/>
              <a:ext cx="22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3560" y="3339"/>
              <a:ext cx="22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>
              <a:off x="4648" y="3158"/>
              <a:ext cx="182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43608" y="1556792"/>
            <a:ext cx="3743325" cy="4114800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bg1"/>
              </a:buClr>
              <a:buFont typeface="宋体" pitchFamily="2" charset="-122"/>
              <a:buChar char="•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肾上腺钙化：</a:t>
            </a:r>
          </a:p>
          <a:p>
            <a:pPr>
              <a:lnSpc>
                <a:spcPct val="200000"/>
              </a:lnSpc>
              <a:buClr>
                <a:srgbClr val="FF00FF"/>
              </a:buClr>
              <a:buFont typeface="Wingdings" pitchFamily="2" charset="2"/>
              <a:buNone/>
            </a:pPr>
            <a:r>
              <a:rPr lang="zh-CN" altLang="en-US" sz="2400" b="1" dirty="0" smtClean="0">
                <a:solidFill>
                  <a:srgbClr val="8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多见于肾上腺结核：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Clr>
                <a:srgbClr val="FF00FF"/>
              </a:buClr>
              <a:buFont typeface="Wingdings" pitchFamily="2" charset="2"/>
              <a:buNone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-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肾上腺体积增大或缩小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Clr>
                <a:srgbClr val="FF00FF"/>
              </a:buClr>
              <a:buFont typeface="Wingdings" pitchFamily="2" charset="2"/>
              <a:buNone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-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伴沙粒样钙化。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04048" y="1556792"/>
            <a:ext cx="3600186" cy="4336537"/>
            <a:chOff x="3142" y="1316"/>
            <a:chExt cx="1760" cy="2180"/>
          </a:xfrm>
        </p:grpSpPr>
        <p:pic>
          <p:nvPicPr>
            <p:cNvPr id="36871" name="Picture 4" descr="ADG1a"/>
            <p:cNvPicPr>
              <a:picLocks noChangeAspect="1" noChangeArrowheads="1"/>
            </p:cNvPicPr>
            <p:nvPr/>
          </p:nvPicPr>
          <p:blipFill>
            <a:blip r:embed="rId2" cstate="print"/>
            <a:srcRect l="16260" t="40721" r="17057" b="18704"/>
            <a:stretch>
              <a:fillRect/>
            </a:stretch>
          </p:blipFill>
          <p:spPr bwMode="auto">
            <a:xfrm>
              <a:off x="3142" y="1316"/>
              <a:ext cx="1725" cy="1050"/>
            </a:xfrm>
            <a:prstGeom prst="rect">
              <a:avLst/>
            </a:prstGeom>
            <a:noFill/>
            <a:ln w="9525">
              <a:solidFill>
                <a:srgbClr val="FF9900"/>
              </a:solidFill>
              <a:miter lim="800000"/>
              <a:headEnd/>
              <a:tailEnd/>
            </a:ln>
          </p:spPr>
        </p:pic>
        <p:pic>
          <p:nvPicPr>
            <p:cNvPr id="36872" name="Picture 5" descr="ADD2b"/>
            <p:cNvPicPr>
              <a:picLocks noChangeAspect="1" noChangeArrowheads="1"/>
            </p:cNvPicPr>
            <p:nvPr/>
          </p:nvPicPr>
          <p:blipFill>
            <a:blip r:embed="rId3" cstate="print"/>
            <a:srcRect l="21299" t="34175" r="15526" b="26559"/>
            <a:stretch>
              <a:fillRect/>
            </a:stretch>
          </p:blipFill>
          <p:spPr bwMode="auto">
            <a:xfrm>
              <a:off x="3142" y="2402"/>
              <a:ext cx="1760" cy="1094"/>
            </a:xfrm>
            <a:prstGeom prst="rect">
              <a:avLst/>
            </a:prstGeom>
            <a:noFill/>
            <a:ln w="9525">
              <a:solidFill>
                <a:srgbClr val="FF9900"/>
              </a:solidFill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796887" y="2924564"/>
            <a:ext cx="1562368" cy="1943703"/>
            <a:chOff x="3598" y="2212"/>
            <a:chExt cx="816" cy="942"/>
          </a:xfrm>
        </p:grpSpPr>
        <p:sp>
          <p:nvSpPr>
            <p:cNvPr id="36868" name="Line 7"/>
            <p:cNvSpPr>
              <a:spLocks noChangeShapeType="1"/>
            </p:cNvSpPr>
            <p:nvPr/>
          </p:nvSpPr>
          <p:spPr bwMode="auto">
            <a:xfrm>
              <a:off x="3598" y="2212"/>
              <a:ext cx="227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69" name="Line 8"/>
            <p:cNvSpPr>
              <a:spLocks noChangeShapeType="1"/>
            </p:cNvSpPr>
            <p:nvPr/>
          </p:nvSpPr>
          <p:spPr bwMode="auto">
            <a:xfrm>
              <a:off x="3598" y="3154"/>
              <a:ext cx="227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70" name="Line 9"/>
            <p:cNvSpPr>
              <a:spLocks noChangeShapeType="1"/>
            </p:cNvSpPr>
            <p:nvPr/>
          </p:nvSpPr>
          <p:spPr bwMode="auto">
            <a:xfrm flipH="1">
              <a:off x="4369" y="2868"/>
              <a:ext cx="45" cy="18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827584" y="764704"/>
            <a:ext cx="6836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 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基本病变影像表现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endParaRPr kumimoji="1"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4326" t="35390" r="45275" b="34384"/>
          <a:stretch>
            <a:fillRect/>
          </a:stretch>
        </p:blipFill>
        <p:spPr bwMode="auto">
          <a:xfrm>
            <a:off x="971600" y="4437111"/>
            <a:ext cx="4032448" cy="1480021"/>
          </a:xfrm>
          <a:prstGeom prst="rect">
            <a:avLst/>
          </a:prstGeom>
          <a:noFill/>
        </p:spPr>
      </p:pic>
      <p:cxnSp>
        <p:nvCxnSpPr>
          <p:cNvPr id="13" name="直接箭头连接符 12"/>
          <p:cNvCxnSpPr/>
          <p:nvPr/>
        </p:nvCxnSpPr>
        <p:spPr>
          <a:xfrm flipH="1">
            <a:off x="4478288" y="4293096"/>
            <a:ext cx="21704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7624" y="1484784"/>
            <a:ext cx="7344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良性病变与恶性病变区别</a:t>
            </a:r>
            <a:endParaRPr lang="zh-CN" altLang="en-US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buClr>
                <a:srgbClr val="FF00FF"/>
              </a:buClr>
            </a:pPr>
            <a:endParaRPr lang="zh-CN" altLang="en-US" sz="20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7" name="Picture 5" descr="ALD10a"/>
          <p:cNvPicPr>
            <a:picLocks noChangeAspect="1" noChangeArrowheads="1"/>
          </p:cNvPicPr>
          <p:nvPr/>
        </p:nvPicPr>
        <p:blipFill>
          <a:blip r:embed="rId2" cstate="print"/>
          <a:srcRect l="8328" t="21350" r="8328" b="17444"/>
          <a:stretch>
            <a:fillRect/>
          </a:stretch>
        </p:blipFill>
        <p:spPr bwMode="auto">
          <a:xfrm>
            <a:off x="1043608" y="2276872"/>
            <a:ext cx="3005336" cy="2103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 descr="ADC1a"/>
          <p:cNvPicPr>
            <a:picLocks noChangeAspect="1" noChangeArrowheads="1"/>
          </p:cNvPicPr>
          <p:nvPr/>
        </p:nvPicPr>
        <p:blipFill>
          <a:blip r:embed="rId3" cstate="print"/>
          <a:srcRect l="10989" t="15709" r="11781" b="21461"/>
          <a:stretch>
            <a:fillRect/>
          </a:stretch>
        </p:blipFill>
        <p:spPr bwMode="auto">
          <a:xfrm>
            <a:off x="5220072" y="2276872"/>
            <a:ext cx="2880320" cy="2090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971600" y="450912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良性：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肾上腺组织受压，无破坏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病变边缘清楚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肿块小、无分叶、均质</a:t>
            </a:r>
            <a:endParaRPr lang="zh-CN" altLang="en-US" sz="20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20072" y="4437112"/>
            <a:ext cx="289534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恶性：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肾上腺组织破坏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病变边缘不清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肿块大、分叶、不均质</a:t>
            </a:r>
            <a:endParaRPr lang="zh-CN" altLang="en-US" sz="2000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6300192" y="249289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1979712" y="249289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827584" y="764704"/>
            <a:ext cx="6836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 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基本病变影像表现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endParaRPr kumimoji="1"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Box 1"/>
          <p:cNvSpPr txBox="1">
            <a:spLocks noChangeArrowheads="1"/>
          </p:cNvSpPr>
          <p:nvPr/>
        </p:nvSpPr>
        <p:spPr bwMode="auto">
          <a:xfrm>
            <a:off x="1115616" y="836712"/>
            <a:ext cx="6143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肾上腺病变影像学特点</a:t>
            </a:r>
            <a:endParaRPr lang="zh-CN" altLang="en-US" sz="2800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Wingdings" pitchFamily="2" charset="2"/>
              <a:buChar char="l"/>
            </a:pPr>
            <a:endParaRPr lang="zh-CN" altLang="en-US" sz="28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2162" name="TextBox 2"/>
          <p:cNvSpPr txBox="1">
            <a:spLocks noChangeArrowheads="1"/>
          </p:cNvSpPr>
          <p:nvPr/>
        </p:nvSpPr>
        <p:spPr bwMode="auto">
          <a:xfrm>
            <a:off x="1259632" y="2348880"/>
            <a:ext cx="302433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sz="2400" b="1" dirty="0" smtClean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肾上腺腺瘤</a:t>
            </a:r>
            <a:endParaRPr lang="en-US" altLang="zh-CN" sz="2400" b="1" dirty="0" smtClean="0">
              <a:solidFill>
                <a:srgbClr val="FFC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髓</a:t>
            </a:r>
            <a:r>
              <a: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样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脂肪瘤</a:t>
            </a:r>
            <a:endParaRPr lang="en-US" altLang="zh-CN" sz="24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囊肿</a:t>
            </a:r>
            <a:endParaRPr lang="en-US" altLang="zh-CN" sz="24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出血	  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	</a:t>
            </a:r>
            <a:endParaRPr lang="en-US" altLang="zh-CN" sz="24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87624" y="1628800"/>
            <a:ext cx="7344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FF"/>
              </a:buClr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良性病变            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恶性病变</a:t>
            </a:r>
            <a:endParaRPr lang="zh-CN" altLang="en-US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buClr>
                <a:srgbClr val="FF00FF"/>
              </a:buClr>
            </a:pPr>
            <a:endParaRPr lang="zh-CN" altLang="en-US" sz="20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48064" y="2348880"/>
            <a:ext cx="3491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 嗜铬细胞瘤</a:t>
            </a:r>
            <a:r>
              <a:rPr lang="en-US" altLang="zh-CN" sz="24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10%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肾上腺皮质癌</a:t>
            </a:r>
            <a:endParaRPr lang="en-US" altLang="zh-CN" sz="2400" b="1" dirty="0" smtClean="0">
              <a:solidFill>
                <a:srgbClr val="FFFFFF"/>
              </a:solidFill>
              <a:latin typeface="宋体" pitchFamily="2" charset="-122"/>
              <a:ea typeface="宋体" pitchFamily="2" charset="-122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b="1" dirty="0" smtClean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肾上腺转移性肿瘤</a:t>
            </a:r>
            <a:endParaRPr lang="en-US" altLang="zh-CN" sz="2400" b="1" dirty="0" smtClean="0">
              <a:solidFill>
                <a:srgbClr val="FFC000"/>
              </a:solidFill>
              <a:latin typeface="宋体" pitchFamily="2" charset="-122"/>
              <a:ea typeface="宋体" pitchFamily="2" charset="-122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神经母细胞瘤</a:t>
            </a:r>
            <a:endParaRPr lang="en-US" altLang="zh-CN" sz="2400" b="1" dirty="0" smtClean="0">
              <a:solidFill>
                <a:srgbClr val="FFFFFF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988840"/>
            <a:ext cx="7200800" cy="4464496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buFontTx/>
              <a:buChar char="•"/>
            </a:pP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最常见的肾上腺肿瘤（51%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）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 marL="342900" lvl="1" indent="-342900">
              <a:lnSpc>
                <a:spcPct val="150000"/>
              </a:lnSpc>
              <a:buFontTx/>
              <a:buChar char="•"/>
            </a:pP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70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％脂质丰富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好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发于40-50岁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女性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功能性腺瘤（cushing腺瘤、conn腺瘤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≤3cm 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非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功能性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腺瘤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 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较大3-5cm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病理：有包膜，表面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光滑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       切面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黄色或褐色，质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软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       较大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肿瘤可有出血、坏死及囊变</a:t>
            </a:r>
            <a:endParaRPr lang="en-US" sz="20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7584" y="836712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肾上腺腺瘤</a:t>
            </a:r>
            <a:endParaRPr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860032" y="1628800"/>
            <a:ext cx="3744416" cy="1944216"/>
            <a:chOff x="-1133" y="1853"/>
            <a:chExt cx="4418" cy="1505"/>
          </a:xfrm>
        </p:grpSpPr>
        <p:pic>
          <p:nvPicPr>
            <p:cNvPr id="6" name="Picture 6" descr="H:\我的图像\肾上腺\病理\醛固酮腺瘤\ENDO07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133" y="1853"/>
              <a:ext cx="2160" cy="1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E:\瑞金\肾上腺病变\醛固酮瘤\ALD10d.jpg"/>
            <p:cNvPicPr>
              <a:picLocks noChangeAspect="1" noChangeArrowheads="1"/>
            </p:cNvPicPr>
            <p:nvPr/>
          </p:nvPicPr>
          <p:blipFill>
            <a:blip r:embed="rId3" cstate="print"/>
            <a:srcRect l="8865" t="21278" b="18434"/>
            <a:stretch>
              <a:fillRect/>
            </a:stretch>
          </p:blipFill>
          <p:spPr bwMode="auto">
            <a:xfrm>
              <a:off x="1027" y="1853"/>
              <a:ext cx="2258" cy="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直接箭头连接符 8"/>
          <p:cNvCxnSpPr/>
          <p:nvPr/>
        </p:nvCxnSpPr>
        <p:spPr>
          <a:xfrm>
            <a:off x="6876256" y="177281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27584" y="764704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肾上腺腺瘤</a:t>
            </a:r>
            <a:endParaRPr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80112" y="1916832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影像学表现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4932040" y="2852936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0" hangingPunct="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5000"/>
              <a:buFont typeface="宋体" pitchFamily="2" charset="-122"/>
              <a:buChar char="‥"/>
            </a:pP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常为单侧性类圆形肿块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lvl="1" eaLnBrk="0" hangingPunct="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5000"/>
              <a:buFont typeface="宋体" pitchFamily="2" charset="-122"/>
              <a:buChar char="‥"/>
            </a:pP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2-4cm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大小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lvl="1" eaLnBrk="0" hangingPunct="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5000"/>
              <a:buFont typeface="宋体" pitchFamily="2" charset="-122"/>
              <a:buChar char="‥"/>
            </a:pP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密度较低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lvl="1" eaLnBrk="0" hangingPunct="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5000"/>
              <a:buFont typeface="宋体" pitchFamily="2" charset="-122"/>
              <a:buChar char="‥"/>
            </a:pP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类似肝脏信号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lvl="1" eaLnBrk="0" hangingPunct="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5000"/>
              <a:buFont typeface="宋体" pitchFamily="2" charset="-122"/>
              <a:buChar char="‥"/>
            </a:pP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强化较著、廓清迅速</a:t>
            </a:r>
            <a:endParaRPr lang="zh-CN" altLang="en-US" sz="20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827584" y="1772816"/>
            <a:ext cx="4286250" cy="4281487"/>
            <a:chOff x="2784" y="912"/>
            <a:chExt cx="2880" cy="2832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783" y="912"/>
              <a:ext cx="2879" cy="2833"/>
              <a:chOff x="2928" y="1248"/>
              <a:chExt cx="2832" cy="2592"/>
            </a:xfrm>
          </p:grpSpPr>
          <p:pic>
            <p:nvPicPr>
              <p:cNvPr id="11" name="Picture 6" descr="E:\瑞金\肾上腺病变\皮质腺瘤\ADE12b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3022" t="10960" r="8844" b="26534"/>
              <a:stretch>
                <a:fillRect/>
              </a:stretch>
            </p:blipFill>
            <p:spPr bwMode="auto">
              <a:xfrm>
                <a:off x="2928" y="1248"/>
                <a:ext cx="1440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7" descr="E:\瑞金\肾上腺病变\皮质腺瘤\ADE12a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0960" t="10960" r="10905" b="26534"/>
              <a:stretch>
                <a:fillRect/>
              </a:stretch>
            </p:blipFill>
            <p:spPr bwMode="auto">
              <a:xfrm>
                <a:off x="4320" y="1248"/>
                <a:ext cx="1440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8" descr="E:\瑞金\肾上腺病变\皮质腺瘤\ADE12c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28" y="2400"/>
                <a:ext cx="1440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9" descr="E:\瑞金\肾上腺病变\皮质腺瘤\ADE11a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4000" t="24001" r="8000" b="17999"/>
              <a:stretch>
                <a:fillRect/>
              </a:stretch>
            </p:blipFill>
            <p:spPr bwMode="auto">
              <a:xfrm>
                <a:off x="4368" y="2400"/>
                <a:ext cx="1392" cy="1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H="1">
              <a:off x="3648" y="1680"/>
              <a:ext cx="24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4896" y="3168"/>
              <a:ext cx="24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H="1">
              <a:off x="3648" y="2928"/>
              <a:ext cx="24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 flipH="1">
              <a:off x="5088" y="1680"/>
              <a:ext cx="24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3" name="Group 3"/>
          <p:cNvGraphicFramePr>
            <a:graphicFrameLocks noGrp="1"/>
          </p:cNvGraphicFramePr>
          <p:nvPr>
            <p:ph idx="4294967295"/>
          </p:nvPr>
        </p:nvGraphicFramePr>
        <p:xfrm>
          <a:off x="323528" y="1778590"/>
          <a:ext cx="8820473" cy="4638558"/>
        </p:xfrm>
        <a:graphic>
          <a:graphicData uri="http://schemas.openxmlformats.org/drawingml/2006/table">
            <a:tbl>
              <a:tblPr/>
              <a:tblGrid>
                <a:gridCol w="1780370"/>
                <a:gridCol w="2594159"/>
                <a:gridCol w="2220481"/>
                <a:gridCol w="2225463"/>
              </a:tblGrid>
              <a:tr h="442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cushing腺瘤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conn腺瘤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无功能腺瘤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562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 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大小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    2-3cm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宋体" pitchFamily="2" charset="-122"/>
                          <a:ea typeface="宋体" pitchFamily="2" charset="-122"/>
                        </a:rPr>
                        <a:t> 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小于2cm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   3-5cm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44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  密度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类似肾脏或稍低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水样低密度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10-17HU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类似肾脏或稍低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16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  增强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迅速增强，快速轮廓清楚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3min后相对廓清率35%；5min后相对廓清率40%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972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同侧肾上腺残部及对侧肾上腺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   萎缩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  无萎缩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  无萎缩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35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临床表现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Rounded MT Bold" pitchFamily="34" charset="0"/>
                          <a:ea typeface="宋体" pitchFamily="2" charset="-122"/>
                        </a:rPr>
                        <a:t>    库欣综合症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  conn综合症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  多无症状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7584" y="764704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肾上腺腺瘤</a:t>
            </a:r>
            <a:endParaRPr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764704"/>
            <a:ext cx="68368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解剖学概要</a:t>
            </a:r>
            <a:endParaRPr lang="zh-CN" altLang="en-US" sz="28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algn="ctr">
              <a:spcBef>
                <a:spcPct val="50000"/>
              </a:spcBef>
            </a:pPr>
            <a:r>
              <a:rPr kumimoji="1" lang="en-US" altLang="zh-CN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endParaRPr kumimoji="1" lang="zh-CN" altLang="en-US" sz="28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88024" y="198884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 位置：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肾上极内侧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（肾周间隙）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腹膜后 </a:t>
            </a:r>
            <a:r>
              <a:rPr lang="en-US" altLang="zh-CN" sz="2000" b="1" dirty="0" err="1" smtClean="0">
                <a:latin typeface="宋体" pitchFamily="2" charset="-122"/>
                <a:ea typeface="宋体" pitchFamily="2" charset="-122"/>
              </a:rPr>
              <a:t>Gerota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筋膜内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周围有脂肪组织</a:t>
            </a:r>
            <a:endParaRPr lang="en-US" altLang="zh-CN" sz="2000" b="1" dirty="0" smtClean="0">
              <a:solidFill>
                <a:srgbClr val="FFC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 上极有纤维带固定于吉氏筋膜</a:t>
            </a:r>
          </a:p>
          <a:p>
            <a:pPr>
              <a:lnSpc>
                <a:spcPct val="200000"/>
              </a:lnSpc>
              <a:buFont typeface="宋体" pitchFamily="2" charset="-122"/>
              <a:buChar char="‥"/>
            </a:pPr>
            <a:endParaRPr lang="zh-CN" altLang="en-US" sz="20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2" descr="D:\My Documents\ssx\20120207201800-126080150.jpg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 b="43700"/>
          <a:stretch>
            <a:fillRect/>
          </a:stretch>
        </p:blipFill>
        <p:spPr bwMode="auto">
          <a:xfrm>
            <a:off x="971601" y="2060848"/>
            <a:ext cx="3672408" cy="3118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5013325"/>
            <a:ext cx="7056437" cy="4525963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图a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：左</a:t>
            </a: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肾上腺较低密度椭圆形肿块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图b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：呈</a:t>
            </a: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均匀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强化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* </a:t>
            </a: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左肾上腺其余部分及右侧肾上腺呈萎缩改变</a:t>
            </a:r>
          </a:p>
        </p:txBody>
      </p:sp>
      <p:pic>
        <p:nvPicPr>
          <p:cNvPr id="21508" name="Picture 4" descr="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601788"/>
            <a:ext cx="7848600" cy="3238500"/>
          </a:xfrm>
          <a:noFill/>
          <a:ln/>
        </p:spPr>
      </p:pic>
      <p:cxnSp>
        <p:nvCxnSpPr>
          <p:cNvPr id="6" name="直接箭头连接符 5"/>
          <p:cNvCxnSpPr/>
          <p:nvPr/>
        </p:nvCxnSpPr>
        <p:spPr>
          <a:xfrm>
            <a:off x="2123728" y="328498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6156176" y="335699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 flipV="1">
            <a:off x="5990456" y="4127376"/>
            <a:ext cx="93712" cy="2109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6156176" y="3911352"/>
            <a:ext cx="770384" cy="2397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6516216" y="836712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C</a:t>
            </a:r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ushing 腺瘤</a:t>
            </a:r>
            <a:endParaRPr lang="zh-CN" altLang="en-US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27584" y="764704"/>
            <a:ext cx="72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肾上腺腺瘤</a:t>
            </a: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</a:t>
            </a:r>
            <a:endParaRPr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27584" y="1484784"/>
            <a:ext cx="831641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1"/>
              </a:buClr>
              <a:buSzPct val="90000"/>
              <a:buFont typeface="宋体" pitchFamily="2" charset="-122"/>
              <a:buChar char="•"/>
            </a:pPr>
            <a:r>
              <a:rPr lang="zh-CN" altLang="en-US" sz="240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肾上腺皮质腺瘤</a:t>
            </a:r>
            <a:r>
              <a: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－</a:t>
            </a:r>
            <a:r>
              <a:rPr lang="en-US" altLang="zh-CN" sz="2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Cushing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腺瘤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糖皮质激素（皮质醇）</a:t>
            </a:r>
            <a:endParaRPr lang="zh-CN" altLang="en-US" sz="20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0964" name="Picture 4" descr="012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5076056" y="2420888"/>
            <a:ext cx="3630613" cy="3189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8887" t="29524" r="27637" b="20280"/>
          <a:stretch>
            <a:fillRect/>
          </a:stretch>
        </p:blipFill>
        <p:spPr bwMode="auto">
          <a:xfrm>
            <a:off x="1043608" y="2420888"/>
            <a:ext cx="409810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27584" y="764704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肾上腺腺瘤</a:t>
            </a:r>
            <a:endParaRPr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1979712" y="335699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5436096" y="234888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4067944" y="4509120"/>
            <a:ext cx="266328" cy="1893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139952" y="5949280"/>
            <a:ext cx="250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左侧肾上腺呈萎缩改变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5949280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左侧肾上腺肿块，平扫呈水样低密度，增强扫描轻度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强化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2532" name="Picture 4" descr="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1844824"/>
            <a:ext cx="2961333" cy="2003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3" name="Picture 5" descr="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3967" y="1844824"/>
            <a:ext cx="3024337" cy="2032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4" name="Picture 6" descr="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59632" y="3894038"/>
            <a:ext cx="2952328" cy="1910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5" name="Picture 7" descr="4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283968" y="3789040"/>
            <a:ext cx="3047843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411413" y="5876925"/>
            <a:ext cx="3673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ea typeface="黑体" pitchFamily="2" charset="-122"/>
              </a:rPr>
              <a:t>       </a:t>
            </a:r>
            <a:endParaRPr lang="zh-CN" altLang="en-US" sz="2800">
              <a:ea typeface="黑体" pitchFamily="2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7584" y="764704"/>
            <a:ext cx="72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肾上腺腺瘤</a:t>
            </a: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</a:t>
            </a:r>
            <a:endParaRPr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44208" y="836712"/>
            <a:ext cx="1234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C</a:t>
            </a:r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onn 腺瘤</a:t>
            </a:r>
            <a:endParaRPr lang="zh-CN" altLang="en-US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5508104" y="407707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5508104" y="213285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2339752" y="198884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115616" y="1412776"/>
            <a:ext cx="735516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肾上腺皮质腺瘤</a:t>
            </a: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－</a:t>
            </a:r>
            <a:r>
              <a:rPr lang="en-US" altLang="zh-CN" sz="2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Conn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腺瘤</a:t>
            </a:r>
            <a:r>
              <a:rPr lang="en-US" altLang="zh-CN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</a:t>
            </a:r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醛固酮增多症</a:t>
            </a:r>
            <a:endParaRPr lang="zh-CN" altLang="en-US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71600" y="2132856"/>
            <a:ext cx="4953000" cy="4068763"/>
            <a:chOff x="816" y="768"/>
            <a:chExt cx="4224" cy="3283"/>
          </a:xfrm>
        </p:grpSpPr>
        <p:pic>
          <p:nvPicPr>
            <p:cNvPr id="41987" name="Picture 3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lum bright="6000" contrast="20000"/>
            </a:blip>
            <a:srcRect/>
            <a:stretch>
              <a:fillRect/>
            </a:stretch>
          </p:blipFill>
          <p:spPr bwMode="auto">
            <a:xfrm>
              <a:off x="816" y="2465"/>
              <a:ext cx="2112" cy="158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41988" name="Picture 4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lum bright="6000" contrast="20000"/>
            </a:blip>
            <a:srcRect/>
            <a:stretch>
              <a:fillRect/>
            </a:stretch>
          </p:blipFill>
          <p:spPr bwMode="auto">
            <a:xfrm>
              <a:off x="2928" y="2448"/>
              <a:ext cx="2112" cy="158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41989" name="Picture 5" descr="Imag0076"/>
            <p:cNvPicPr>
              <a:picLocks noChangeAspect="1" noChangeArrowheads="1"/>
            </p:cNvPicPr>
            <p:nvPr/>
          </p:nvPicPr>
          <p:blipFill>
            <a:blip r:embed="rId4" cstate="print">
              <a:lum contrast="20000"/>
            </a:blip>
            <a:srcRect l="10001" t="14917" r="22667" b="3140"/>
            <a:stretch>
              <a:fillRect/>
            </a:stretch>
          </p:blipFill>
          <p:spPr bwMode="auto">
            <a:xfrm>
              <a:off x="816" y="768"/>
              <a:ext cx="2112" cy="168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41990" name="Picture 6" descr="Imag0078"/>
            <p:cNvPicPr>
              <a:picLocks noChangeAspect="1" noChangeArrowheads="1"/>
            </p:cNvPicPr>
            <p:nvPr/>
          </p:nvPicPr>
          <p:blipFill>
            <a:blip r:embed="rId5" cstate="print">
              <a:lum bright="-12000" contrast="20000"/>
            </a:blip>
            <a:srcRect l="9459" t="13264" r="29730" b="10466"/>
            <a:stretch>
              <a:fillRect/>
            </a:stretch>
          </p:blipFill>
          <p:spPr bwMode="auto">
            <a:xfrm>
              <a:off x="2928" y="768"/>
              <a:ext cx="2112" cy="168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7584" y="764704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肾上腺腺瘤</a:t>
            </a:r>
            <a:endParaRPr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95736" y="6309320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肾上腺醛固酮腺瘤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28184" y="2564904"/>
            <a:ext cx="2624436" cy="29358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儿童、青少年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继发性高血压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单发最多见</a:t>
            </a:r>
            <a:endParaRPr lang="en-US" altLang="zh-CN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左侧多于右侧</a:t>
            </a:r>
            <a:endParaRPr lang="en-US" altLang="zh-CN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圆形或卵圆形</a:t>
            </a:r>
            <a:endParaRPr lang="en-US" altLang="zh-CN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包膜完整</a:t>
            </a:r>
            <a:endParaRPr lang="en-US" altLang="zh-CN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与周围组织有明显边界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3563888" y="242088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1043608" y="242088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27584" y="764704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肾上腺腺瘤</a:t>
            </a:r>
            <a:endParaRPr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2915" t="25822" r="11782" b="14735"/>
          <a:stretch>
            <a:fillRect/>
          </a:stretch>
        </p:blipFill>
        <p:spPr bwMode="auto">
          <a:xfrm>
            <a:off x="899592" y="1700808"/>
            <a:ext cx="632470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5436096" y="4365104"/>
            <a:ext cx="1542410" cy="8194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1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左肾上腺腺瘤</a:t>
            </a:r>
            <a:endParaRPr lang="en-US" altLang="zh-CN" sz="16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动态增强</a:t>
            </a:r>
            <a:endParaRPr lang="zh-CN" altLang="en-US" sz="16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5436096" y="155679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3491880" y="184482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3491880" y="371703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1403648" y="184482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1403648" y="371703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790575" y="5667375"/>
            <a:ext cx="83534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Axial </a:t>
            </a:r>
            <a:r>
              <a:rPr lang="en-US" altLang="zh-CN" dirty="0"/>
              <a:t>T1-weighted out-of-phase MR image</a:t>
            </a:r>
            <a:br>
              <a:rPr lang="en-US" altLang="zh-CN" dirty="0"/>
            </a:br>
            <a:r>
              <a:rPr lang="en-US" altLang="zh-CN" dirty="0"/>
              <a:t>shows an adrenal adenoma (black arrow) with a focal</a:t>
            </a:r>
            <a:br>
              <a:rPr lang="en-US" altLang="zh-CN" dirty="0"/>
            </a:br>
            <a:r>
              <a:rPr lang="en-US" altLang="zh-CN" dirty="0"/>
              <a:t>area of high-signal-intensity hemorrhage (white arrow</a:t>
            </a:r>
            <a:r>
              <a:rPr lang="en-US" altLang="zh-CN" dirty="0" smtClean="0"/>
              <a:t>) 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/>
          </a:p>
        </p:txBody>
      </p:sp>
      <p:pic>
        <p:nvPicPr>
          <p:cNvPr id="13315" name="Picture 6" descr="717309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4553372" cy="399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1560" y="620688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肾上腺腺瘤</a:t>
            </a:r>
            <a:endParaRPr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68144" y="1556792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肾上腺腺瘤出血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08104" y="2348880"/>
            <a:ext cx="3635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急性期：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T1WI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和肌肉信号相近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       T2WI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低信号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亚急性期：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T1WI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高信号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         T2WI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开始低信号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          随后呈高信号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慢性出血：均为低信号 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ushing腺瘤C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3327756" cy="2173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5" name="Picture 3" descr="cushing腺瘤CT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340768"/>
            <a:ext cx="3411729" cy="2237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cushing腺瘤CT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645024"/>
            <a:ext cx="3403264" cy="2205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7" name="Picture 5" descr="cushing腺瘤C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645024"/>
            <a:ext cx="3406685" cy="2214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899592" y="6156325"/>
            <a:ext cx="7345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无功能腺瘤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7584" y="692696"/>
            <a:ext cx="72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肾上腺腺瘤</a:t>
            </a: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</a:t>
            </a:r>
            <a:endParaRPr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16216" y="764704"/>
            <a:ext cx="1475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0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无功能腺瘤</a:t>
            </a:r>
            <a:endParaRPr lang="zh-CN" altLang="en-US" sz="2000" b="1" dirty="0">
              <a:solidFill>
                <a:srgbClr val="FFFFFF"/>
              </a:solidFill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4355976" y="1628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4355976" y="386104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899592" y="393305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971600" y="177281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043608" y="1556792"/>
            <a:ext cx="49530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肾上腺</a:t>
            </a:r>
            <a:r>
              <a: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腺瘤－非功能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腺瘤</a:t>
            </a: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 </a:t>
            </a:r>
            <a:endParaRPr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15616" y="2204864"/>
            <a:ext cx="7710488" cy="3463925"/>
            <a:chOff x="720" y="1946"/>
            <a:chExt cx="4857" cy="2182"/>
          </a:xfrm>
        </p:grpSpPr>
        <p:pic>
          <p:nvPicPr>
            <p:cNvPr id="43012" name="Picture 4" descr="2"/>
            <p:cNvPicPr>
              <a:picLocks noChangeAspect="1" noChangeArrowheads="1"/>
            </p:cNvPicPr>
            <p:nvPr/>
          </p:nvPicPr>
          <p:blipFill>
            <a:blip r:embed="rId2" cstate="print"/>
            <a:srcRect l="16905" t="18089" r="19553" b="10921"/>
            <a:stretch>
              <a:fillRect/>
            </a:stretch>
          </p:blipFill>
          <p:spPr bwMode="auto">
            <a:xfrm>
              <a:off x="720" y="1946"/>
              <a:ext cx="2400" cy="218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43013" name="Picture 5" descr="8"/>
            <p:cNvPicPr>
              <a:picLocks noChangeAspect="1" noChangeArrowheads="1"/>
            </p:cNvPicPr>
            <p:nvPr/>
          </p:nvPicPr>
          <p:blipFill>
            <a:blip r:embed="rId3" cstate="print">
              <a:lum bright="-6000"/>
            </a:blip>
            <a:srcRect l="20877" t="14716" r="23524" b="12978"/>
            <a:stretch>
              <a:fillRect/>
            </a:stretch>
          </p:blipFill>
          <p:spPr bwMode="auto">
            <a:xfrm>
              <a:off x="3264" y="1946"/>
              <a:ext cx="2313" cy="218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7584" y="764704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肾上腺腺瘤</a:t>
            </a:r>
            <a:endParaRPr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6660232" y="3861048"/>
            <a:ext cx="144016" cy="546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1979712" y="4221088"/>
            <a:ext cx="762384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220072" y="162880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化验指标正常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矩形 1"/>
          <p:cNvSpPr>
            <a:spLocks noChangeArrowheads="1"/>
          </p:cNvSpPr>
          <p:nvPr/>
        </p:nvSpPr>
        <p:spPr bwMode="auto">
          <a:xfrm>
            <a:off x="5292080" y="1916832"/>
            <a:ext cx="324606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良性肿瘤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由成熟的脂肪组织 和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骨髓造血细胞所组成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20%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可见钙化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很少出现临床症状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CT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及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MRI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可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检出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含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脂肪的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区域</a:t>
            </a:r>
            <a:endParaRPr lang="en-US" sz="20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94210" name="Picture 2" descr="Myelolipoma 2"/>
          <p:cNvPicPr>
            <a:picLocks noChangeAspect="1" noChangeArrowheads="1"/>
          </p:cNvPicPr>
          <p:nvPr/>
        </p:nvPicPr>
        <p:blipFill>
          <a:blip r:embed="rId2" cstate="print"/>
          <a:srcRect l="20235"/>
          <a:stretch>
            <a:fillRect/>
          </a:stretch>
        </p:blipFill>
        <p:spPr bwMode="auto">
          <a:xfrm>
            <a:off x="683568" y="2492896"/>
            <a:ext cx="425768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矩形 3"/>
          <p:cNvSpPr>
            <a:spLocks noChangeArrowheads="1"/>
          </p:cNvSpPr>
          <p:nvPr/>
        </p:nvSpPr>
        <p:spPr bwMode="auto">
          <a:xfrm>
            <a:off x="323528" y="5301208"/>
            <a:ext cx="4500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latin typeface="Calibri" pitchFamily="34" charset="0"/>
              </a:rPr>
              <a:t>髓样脂肪瘤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27584" y="764704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肾上腺髓样脂肪瘤</a:t>
            </a:r>
            <a:endParaRPr lang="zh-CN" altLang="en-US" sz="20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7584" y="1556792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髓样脂肪瘤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99592" y="1628800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髓样脂肪瘤</a:t>
            </a:r>
            <a:endParaRPr lang="zh-CN" alt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27584" y="764704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肾上腺髓样脂肪瘤</a:t>
            </a:r>
            <a:endParaRPr lang="zh-CN" altLang="en-US" sz="20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7" name="Picture 2" descr="Myelolipoma"/>
          <p:cNvPicPr>
            <a:picLocks noChangeAspect="1" noChangeArrowheads="1"/>
          </p:cNvPicPr>
          <p:nvPr/>
        </p:nvPicPr>
        <p:blipFill>
          <a:blip r:embed="rId2" cstate="print"/>
          <a:srcRect r="54217"/>
          <a:stretch>
            <a:fillRect/>
          </a:stretch>
        </p:blipFill>
        <p:spPr bwMode="auto">
          <a:xfrm>
            <a:off x="1043608" y="2636912"/>
            <a:ext cx="3528392" cy="288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4788024" y="1772816"/>
            <a:ext cx="3672408" cy="432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CT 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肿块呈圆形或类圆形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-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混杂密度团块影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-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与周围组织分界清楚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有包膜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-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其内脂肪密度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CT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值多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&lt; - 20 HU 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-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骨髓组织密度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CT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值多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&gt; 15 HU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-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肿块大小不等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通常较大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  一般直径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&gt; 3 cm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-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约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20 %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的病例可见钙化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-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增强扫描肿块无明显强化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764704"/>
            <a:ext cx="68368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 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解剖学概要</a:t>
            </a:r>
            <a:endParaRPr lang="zh-CN" altLang="en-US" sz="28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algn="ctr">
              <a:spcBef>
                <a:spcPct val="50000"/>
              </a:spcBef>
            </a:pPr>
            <a:r>
              <a:rPr kumimoji="1" lang="en-US" altLang="zh-CN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endParaRPr kumimoji="1" lang="zh-CN" altLang="en-US" sz="28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" name="Picture 5" descr="OE{EBL)JPS@OV(@47]9HXD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343050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148064" y="1700808"/>
            <a:ext cx="3275856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 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形态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：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宋体" pitchFamily="2" charset="-122"/>
              <a:buChar char="‥"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左肾上腺呈半月形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宋体" pitchFamily="2" charset="-122"/>
              <a:buChar char="‥"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右肾上腺为三角形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9634" name="Picture 2" descr="D:\My Documents\ssx\20120207201800-126080150.jpg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 t="57560"/>
          <a:stretch>
            <a:fillRect/>
          </a:stretch>
        </p:blipFill>
        <p:spPr bwMode="auto">
          <a:xfrm>
            <a:off x="4486275" y="4221088"/>
            <a:ext cx="4262189" cy="2425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4" name="Picture 4" descr="L_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361895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05" name="Picture 5" descr="R_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36004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27584" y="764704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肾上腺髓样脂肪瘤</a:t>
            </a:r>
            <a:endParaRPr lang="zh-CN" altLang="en-US" sz="20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5004048" y="256490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1331640" y="263691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499992" y="4725144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边界清楚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中央有分隔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脂肪密度，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CT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值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-80~-120Hu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常见钙斑或壳状钙化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87624" y="5157192"/>
            <a:ext cx="250741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CT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表现有特征性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: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 descr="L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3528392" cy="321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9" name="Picture 5" descr="R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3" y="1772816"/>
            <a:ext cx="430482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27584" y="764704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肾上腺髓样脂肪瘤</a:t>
            </a:r>
            <a:endParaRPr lang="zh-CN" altLang="en-US" sz="20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6300192" y="256490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2051720" y="234888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788024" y="5229200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增强扫描肿块无明显强化</a:t>
            </a:r>
            <a:endParaRPr lang="zh-CN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640" y="1412776"/>
            <a:ext cx="7010400" cy="838200"/>
          </a:xfrm>
        </p:spPr>
        <p:txBody>
          <a:bodyPr/>
          <a:lstStyle/>
          <a:p>
            <a:pPr algn="l"/>
            <a:r>
              <a:rPr lang="zh-CN" altLang="en-US" sz="2400" b="1" dirty="0"/>
              <a:t>巨大的肾上腺髓脂瘤</a:t>
            </a:r>
          </a:p>
        </p:txBody>
      </p:sp>
      <p:pic>
        <p:nvPicPr>
          <p:cNvPr id="210948" name="Picture 4" descr="L_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92896"/>
            <a:ext cx="31750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49" name="Picture 5" descr="R_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20888"/>
            <a:ext cx="2952328" cy="27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584" y="764704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肾上腺髓样脂肪瘤</a:t>
            </a:r>
            <a:endParaRPr lang="zh-CN" altLang="en-US" sz="20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75656" y="2060848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肿瘤常为单侧小于</a:t>
            </a:r>
            <a:r>
              <a:rPr lang="en-US" altLang="zh-CN" dirty="0" smtClean="0"/>
              <a:t>5cm</a:t>
            </a:r>
            <a:r>
              <a:rPr lang="zh-CN" altLang="en-US" dirty="0" smtClean="0"/>
              <a:t>，甚至可达</a:t>
            </a:r>
            <a:r>
              <a:rPr lang="en-US" altLang="zh-CN" dirty="0" smtClean="0"/>
              <a:t>12cm</a:t>
            </a:r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1259632" y="328498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4716016" y="3429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511152" y="5229200"/>
            <a:ext cx="76328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边界清楚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中央有分隔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脂肪密度，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CT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值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-80~-120Hu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640" y="5085184"/>
            <a:ext cx="7010400" cy="838200"/>
          </a:xfrm>
        </p:spPr>
        <p:txBody>
          <a:bodyPr/>
          <a:lstStyle/>
          <a:p>
            <a:r>
              <a:rPr lang="zh-CN" altLang="en-US" sz="2400" dirty="0"/>
              <a:t>巨大的肾上腺髓脂瘤</a:t>
            </a:r>
          </a:p>
        </p:txBody>
      </p:sp>
      <p:pic>
        <p:nvPicPr>
          <p:cNvPr id="270340" name="Picture 4" descr="L_44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83568" y="1772816"/>
            <a:ext cx="386384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341" name="Picture 5" descr="R_44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427984" y="1772816"/>
            <a:ext cx="40108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27584" y="764704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肾上腺髓样脂肪瘤</a:t>
            </a:r>
            <a:endParaRPr lang="zh-CN" altLang="en-US" sz="20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4932040" y="1772816"/>
            <a:ext cx="1778496" cy="1202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755576" y="1628800"/>
            <a:ext cx="2714600" cy="1922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2" name="Picture 4" descr="L_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3175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3653" name="Picture 5" descr="R_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988840"/>
            <a:ext cx="36004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箭头连接符 6"/>
          <p:cNvCxnSpPr/>
          <p:nvPr/>
        </p:nvCxnSpPr>
        <p:spPr>
          <a:xfrm>
            <a:off x="5508104" y="198884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1907704" y="263691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7584" y="764704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肾上腺髓样脂肪瘤</a:t>
            </a:r>
            <a:endParaRPr lang="zh-CN" altLang="en-US" sz="20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27984" y="4725144"/>
            <a:ext cx="76328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边界清楚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中央有分隔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脂肪密度，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CT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值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-80~-120Hu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71600" y="4797152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增强扫描肿块无明显强化</a:t>
            </a:r>
            <a:endParaRPr lang="zh-CN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矩形 2"/>
          <p:cNvSpPr>
            <a:spLocks noChangeArrowheads="1"/>
          </p:cNvSpPr>
          <p:nvPr/>
        </p:nvSpPr>
        <p:spPr bwMode="auto">
          <a:xfrm>
            <a:off x="1259632" y="6093296"/>
            <a:ext cx="385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 dirty="0" smtClean="0">
                <a:latin typeface="Calibri" pitchFamily="34" charset="0"/>
              </a:rPr>
              <a:t>右侧髓</a:t>
            </a:r>
            <a:r>
              <a:rPr lang="zh-CN" altLang="en-US" b="1" dirty="0">
                <a:latin typeface="Calibri" pitchFamily="34" charset="0"/>
              </a:rPr>
              <a:t>样脂肪瘤</a:t>
            </a:r>
          </a:p>
        </p:txBody>
      </p:sp>
      <p:pic>
        <p:nvPicPr>
          <p:cNvPr id="83970" name="Picture 2" descr="http://114.113.147.140/portal/upload/forum/2008/12/2410201626364.jpg"/>
          <p:cNvPicPr>
            <a:picLocks noChangeAspect="1" noChangeArrowheads="1"/>
          </p:cNvPicPr>
          <p:nvPr/>
        </p:nvPicPr>
        <p:blipFill>
          <a:blip r:embed="rId2" cstate="print"/>
          <a:srcRect l="4434" t="8859" r="9104" b="11618"/>
          <a:stretch>
            <a:fillRect/>
          </a:stretch>
        </p:blipFill>
        <p:spPr bwMode="auto">
          <a:xfrm>
            <a:off x="1259632" y="3789040"/>
            <a:ext cx="3024336" cy="2088232"/>
          </a:xfrm>
          <a:prstGeom prst="rect">
            <a:avLst/>
          </a:prstGeom>
          <a:noFill/>
        </p:spPr>
      </p:pic>
      <p:pic>
        <p:nvPicPr>
          <p:cNvPr id="83972" name="Picture 4" descr="http://114.113.147.140/portal/upload/forum/2008/12/2410214326364.jpg"/>
          <p:cNvPicPr>
            <a:picLocks noChangeAspect="1" noChangeArrowheads="1"/>
          </p:cNvPicPr>
          <p:nvPr/>
        </p:nvPicPr>
        <p:blipFill>
          <a:blip r:embed="rId3" cstate="print"/>
          <a:srcRect l="4434" t="5906" r="11321" b="14361"/>
          <a:stretch>
            <a:fillRect/>
          </a:stretch>
        </p:blipFill>
        <p:spPr bwMode="auto">
          <a:xfrm>
            <a:off x="4211960" y="3789040"/>
            <a:ext cx="2938994" cy="2088232"/>
          </a:xfrm>
          <a:prstGeom prst="rect">
            <a:avLst/>
          </a:prstGeom>
          <a:noFill/>
        </p:spPr>
      </p:pic>
      <p:pic>
        <p:nvPicPr>
          <p:cNvPr id="83974" name="Picture 6" descr="http://114.113.147.140/portal/upload/forum/2008/12/2410200826364.jpg"/>
          <p:cNvPicPr>
            <a:picLocks noChangeAspect="1" noChangeArrowheads="1"/>
          </p:cNvPicPr>
          <p:nvPr/>
        </p:nvPicPr>
        <p:blipFill>
          <a:blip r:embed="rId4" cstate="print"/>
          <a:srcRect l="4434" t="2953" r="9104" b="8454"/>
          <a:stretch>
            <a:fillRect/>
          </a:stretch>
        </p:blipFill>
        <p:spPr bwMode="auto">
          <a:xfrm>
            <a:off x="1259632" y="1556792"/>
            <a:ext cx="2995532" cy="2304256"/>
          </a:xfrm>
          <a:prstGeom prst="rect">
            <a:avLst/>
          </a:prstGeom>
          <a:noFill/>
        </p:spPr>
      </p:pic>
      <p:pic>
        <p:nvPicPr>
          <p:cNvPr id="83976" name="Picture 8" descr="http://114.113.147.140/portal/upload/forum/2008/12/2410205726364.jpg"/>
          <p:cNvPicPr>
            <a:picLocks noChangeAspect="1" noChangeArrowheads="1"/>
          </p:cNvPicPr>
          <p:nvPr/>
        </p:nvPicPr>
        <p:blipFill>
          <a:blip r:embed="rId5" cstate="print"/>
          <a:srcRect l="2217" r="11321" b="11407"/>
          <a:stretch>
            <a:fillRect/>
          </a:stretch>
        </p:blipFill>
        <p:spPr bwMode="auto">
          <a:xfrm>
            <a:off x="4211960" y="1556792"/>
            <a:ext cx="2952328" cy="2271022"/>
          </a:xfrm>
          <a:prstGeom prst="rect">
            <a:avLst/>
          </a:prstGeom>
          <a:noFill/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7584" y="764704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肾上腺髓样脂肪瘤</a:t>
            </a:r>
            <a:endParaRPr lang="zh-CN" altLang="en-US" sz="20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2000" y="6021288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病灶与右肾分界尚清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4211960" y="429309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7164288" y="20608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宋体" pitchFamily="2" charset="-122"/>
                <a:ea typeface="宋体" pitchFamily="2" charset="-122"/>
              </a:rPr>
              <a:t>混杂密度团块影</a:t>
            </a:r>
            <a:endParaRPr lang="en-US" altLang="zh-CN" sz="16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宋体" pitchFamily="2" charset="-122"/>
                <a:ea typeface="宋体" pitchFamily="2" charset="-122"/>
              </a:rPr>
              <a:t>分界清楚</a:t>
            </a:r>
            <a:r>
              <a:rPr lang="en-US" altLang="zh-CN" sz="1600" b="1" dirty="0" smtClean="0"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sz="1600" b="1" dirty="0" smtClean="0">
                <a:latin typeface="宋体" pitchFamily="2" charset="-122"/>
                <a:ea typeface="宋体" pitchFamily="2" charset="-122"/>
              </a:rPr>
              <a:t>有包膜</a:t>
            </a:r>
            <a:endParaRPr lang="en-US" altLang="zh-CN" sz="1600" b="1" dirty="0" smtClean="0"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4572000" y="429309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236296" y="2924944"/>
            <a:ext cx="10118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latin typeface="宋体" pitchFamily="2" charset="-122"/>
                <a:ea typeface="宋体" pitchFamily="2" charset="-122"/>
              </a:rPr>
              <a:t>脂肪密度</a:t>
            </a:r>
            <a:endParaRPr lang="zh-CN" altLang="en-US" sz="1600" dirty="0"/>
          </a:p>
        </p:txBody>
      </p:sp>
      <p:cxnSp>
        <p:nvCxnSpPr>
          <p:cNvPr id="17" name="直接箭头连接符 16"/>
          <p:cNvCxnSpPr>
            <a:stCxn id="15" idx="1"/>
          </p:cNvCxnSpPr>
          <p:nvPr/>
        </p:nvCxnSpPr>
        <p:spPr>
          <a:xfrm flipH="1">
            <a:off x="5414392" y="3094221"/>
            <a:ext cx="1821904" cy="97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830397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50052" b="56897"/>
          <a:stretch>
            <a:fillRect/>
          </a:stretch>
        </p:blipFill>
        <p:spPr bwMode="auto">
          <a:xfrm>
            <a:off x="971600" y="1484784"/>
            <a:ext cx="2664296" cy="193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830397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48276" r="45280" b="1724"/>
          <a:stretch>
            <a:fillRect/>
          </a:stretch>
        </p:blipFill>
        <p:spPr bwMode="auto">
          <a:xfrm>
            <a:off x="971600" y="5129808"/>
            <a:ext cx="25922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830397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2722" b="56897"/>
          <a:stretch>
            <a:fillRect/>
          </a:stretch>
        </p:blipFill>
        <p:spPr bwMode="auto">
          <a:xfrm>
            <a:off x="971600" y="3429000"/>
            <a:ext cx="2664296" cy="184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584" y="764704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肾上腺髓样脂肪瘤</a:t>
            </a:r>
            <a:endParaRPr lang="zh-CN" altLang="en-US" sz="20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95936" y="148478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 MR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信号特征分为三类：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Font typeface="宋体" pitchFamily="2" charset="-122"/>
              <a:buChar char="‥"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以脂肪成分为主型：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 T1WI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均匀高信号、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T2WI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中等信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Font typeface="宋体" pitchFamily="2" charset="-122"/>
              <a:buChar char="‥"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脂肪和髓样成分混合型：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脂肪信号混杂高信号区域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Font typeface="宋体" pitchFamily="2" charset="-122"/>
              <a:buChar char="‥"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髓样成分为主型：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Font typeface="宋体" pitchFamily="2" charset="-122"/>
              <a:buChar char="‥"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相对于肝脏，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T1WI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低信号、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T2WI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高信号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增强有强化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巨大髓样脂肪瘤要和腹膜后脂肪肉瘤鉴别 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15816" y="1484784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T1WI</a:t>
            </a:r>
            <a:endParaRPr lang="zh-CN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27584" y="836712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肾上腺出血</a:t>
            </a:r>
            <a:endParaRPr lang="zh-CN" altLang="en-US" sz="2000" dirty="0" smtClean="0"/>
          </a:p>
        </p:txBody>
      </p:sp>
      <p:pic>
        <p:nvPicPr>
          <p:cNvPr id="3" name="Picture 2" descr="adrenal-hemorrhage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1115616" y="1916832"/>
            <a:ext cx="6984776" cy="264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331640" y="4725144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lnSpc>
                <a:spcPct val="150000"/>
              </a:lnSpc>
              <a:buClr>
                <a:srgbClr val="FF00FF"/>
              </a:buClr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弥漫性肾上腺出血可发生于任何年龄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 marL="358775" indent="-358775">
              <a:lnSpc>
                <a:spcPct val="150000"/>
              </a:lnSpc>
              <a:buClr>
                <a:srgbClr val="FF00FF"/>
              </a:buClr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可发生于手术、化脓感染、烧伤、高血压等</a:t>
            </a:r>
            <a:endParaRPr lang="en-US" altLang="zh-CN" sz="20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16288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男，</a:t>
            </a:r>
            <a:r>
              <a:rPr lang="en-US" altLang="zh-CN" b="1" dirty="0" smtClean="0"/>
              <a:t>5</a:t>
            </a:r>
            <a:r>
              <a:rPr lang="zh-CN" altLang="en-US" b="1" dirty="0" smtClean="0"/>
              <a:t>岁，车祸外伤，腹部</a:t>
            </a:r>
            <a:r>
              <a:rPr lang="en-US" altLang="zh-CN" b="1" dirty="0" smtClean="0"/>
              <a:t>ct</a:t>
            </a:r>
            <a:r>
              <a:rPr lang="zh-CN" altLang="en-US" b="1" dirty="0" smtClean="0"/>
              <a:t>发现右侧肾上腺肿物</a:t>
            </a:r>
            <a:r>
              <a:rPr lang="en-US" altLang="zh-CN" b="1" dirty="0" smtClean="0"/>
              <a:t>2</a:t>
            </a:r>
            <a:r>
              <a:rPr lang="zh-CN" altLang="en-US" b="1" dirty="0" smtClean="0"/>
              <a:t>天</a:t>
            </a:r>
            <a:endParaRPr lang="zh-CN" alt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7584" y="836712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肾上腺出血</a:t>
            </a:r>
            <a:endParaRPr lang="zh-CN" altLang="en-US" sz="2000" dirty="0" smtClean="0"/>
          </a:p>
        </p:txBody>
      </p:sp>
      <p:pic>
        <p:nvPicPr>
          <p:cNvPr id="186371" name="Picture 3" descr="D:\My Documents\ssx\100930165245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3995936" y="2204864"/>
            <a:ext cx="2857500" cy="2095500"/>
          </a:xfrm>
          <a:prstGeom prst="rect">
            <a:avLst/>
          </a:prstGeom>
          <a:noFill/>
        </p:spPr>
      </p:pic>
      <p:pic>
        <p:nvPicPr>
          <p:cNvPr id="186372" name="Picture 4" descr="D:\My Documents\ssx\100930305245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115616" y="4293096"/>
            <a:ext cx="2857500" cy="2028825"/>
          </a:xfrm>
          <a:prstGeom prst="rect">
            <a:avLst/>
          </a:prstGeom>
          <a:noFill/>
        </p:spPr>
      </p:pic>
      <p:pic>
        <p:nvPicPr>
          <p:cNvPr id="186373" name="Picture 5" descr="D:\My Documents\ssx\100931165245.jpg"/>
          <p:cNvPicPr>
            <a:picLocks noChangeAspect="1" noChangeArrowheads="1"/>
          </p:cNvPicPr>
          <p:nvPr/>
        </p:nvPicPr>
        <p:blipFill>
          <a:blip r:embed="rId4" cstate="print">
            <a:lum bright="-30000" contrast="20000"/>
          </a:blip>
          <a:srcRect/>
          <a:stretch>
            <a:fillRect/>
          </a:stretch>
        </p:blipFill>
        <p:spPr bwMode="auto">
          <a:xfrm>
            <a:off x="3995936" y="4365104"/>
            <a:ext cx="2828925" cy="1905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1403648" y="2564904"/>
            <a:ext cx="1965603" cy="870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右侧肾上腺血肿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(</a:t>
            </a:r>
            <a:r>
              <a:rPr lang="zh-CN" altLang="en-US" b="1" dirty="0" smtClean="0"/>
              <a:t>并肝右叶挫裂伤</a:t>
            </a:r>
            <a:r>
              <a:rPr lang="en-US" altLang="zh-CN" b="1" dirty="0" smtClean="0"/>
              <a:t>)</a:t>
            </a:r>
            <a:endParaRPr lang="en-US" altLang="zh-CN" b="1" dirty="0"/>
          </a:p>
        </p:txBody>
      </p:sp>
      <p:sp>
        <p:nvSpPr>
          <p:cNvPr id="12" name="矩形 11"/>
          <p:cNvSpPr/>
          <p:nvPr/>
        </p:nvSpPr>
        <p:spPr>
          <a:xfrm>
            <a:off x="1115616" y="594928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增强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3995936" y="220486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外伤当天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115616" y="44371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/>
              <a:t>三天后复查： 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4067944" y="436510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二周后复查</a:t>
            </a:r>
            <a:endParaRPr lang="zh-CN" altLang="en-US" dirty="0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4211960" y="465313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4139952" y="263691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1331640" y="479715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043608" y="6488668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增强扫描肾上腺血肿无增强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5229200"/>
            <a:ext cx="7010400" cy="838200"/>
          </a:xfrm>
        </p:spPr>
        <p:txBody>
          <a:bodyPr/>
          <a:lstStyle/>
          <a:p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肾上腺出血</a:t>
            </a:r>
          </a:p>
        </p:txBody>
      </p:sp>
      <p:pic>
        <p:nvPicPr>
          <p:cNvPr id="71684" name="Picture 4" descr="L_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3524201" cy="2664296"/>
          </a:xfrm>
          <a:prstGeom prst="rect">
            <a:avLst/>
          </a:prstGeom>
          <a:noFill/>
        </p:spPr>
      </p:pic>
      <p:pic>
        <p:nvPicPr>
          <p:cNvPr id="71685" name="Picture 5" descr="R_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3656656" cy="2664296"/>
          </a:xfrm>
          <a:prstGeom prst="rect">
            <a:avLst/>
          </a:prstGeom>
          <a:noFill/>
        </p:spPr>
      </p:pic>
      <p:cxnSp>
        <p:nvCxnSpPr>
          <p:cNvPr id="7" name="直接箭头连接符 6"/>
          <p:cNvCxnSpPr/>
          <p:nvPr/>
        </p:nvCxnSpPr>
        <p:spPr>
          <a:xfrm>
            <a:off x="5148064" y="249289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1691680" y="242088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27584" y="836712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肾上腺出血</a:t>
            </a:r>
            <a:endParaRPr lang="zh-CN" altLang="en-US" sz="2000" dirty="0" smtClean="0"/>
          </a:p>
        </p:txBody>
      </p:sp>
      <p:sp>
        <p:nvSpPr>
          <p:cNvPr id="13" name="矩形 12"/>
          <p:cNvSpPr/>
          <p:nvPr/>
        </p:nvSpPr>
        <p:spPr>
          <a:xfrm>
            <a:off x="1403648" y="4581128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急性和亚急性出血呈均质肿块，急性出血</a:t>
            </a:r>
            <a:r>
              <a:rPr lang="en-US" altLang="zh-CN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CT</a:t>
            </a:r>
            <a:r>
              <a:rPr lang="zh-CN" altLang="en-US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平扫密度大于</a:t>
            </a:r>
            <a:r>
              <a:rPr lang="en-US" altLang="zh-CN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50Hu</a:t>
            </a:r>
            <a:endParaRPr lang="zh-CN" altLang="en-US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7584" y="764704"/>
            <a:ext cx="68368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解剖学概要</a:t>
            </a:r>
            <a:endParaRPr lang="zh-CN" altLang="en-US" sz="28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algn="ctr">
              <a:spcBef>
                <a:spcPct val="50000"/>
              </a:spcBef>
            </a:pPr>
            <a:r>
              <a:rPr kumimoji="1" lang="en-US" altLang="zh-CN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endParaRPr kumimoji="1" lang="zh-CN" altLang="en-US" sz="28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8" descr="201106221629476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3601541" cy="313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436096" y="1556792"/>
            <a:ext cx="1426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毗邻：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5364088" y="2132856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右侧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-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肾上极上方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 下腔静脉后方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 肝内缘与膈肌脚之间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8" name="Picture 5" descr="L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149080"/>
            <a:ext cx="3456384" cy="2682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2" y="5373216"/>
            <a:ext cx="7010400" cy="838200"/>
          </a:xfrm>
        </p:spPr>
        <p:txBody>
          <a:bodyPr/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两侧肾上腺出血</a:t>
            </a:r>
          </a:p>
        </p:txBody>
      </p:sp>
      <p:pic>
        <p:nvPicPr>
          <p:cNvPr id="230404" name="Picture 4" descr="L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564904"/>
            <a:ext cx="3600400" cy="25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05" name="Picture 5" descr="R_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564904"/>
            <a:ext cx="362265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箭头连接符 6"/>
          <p:cNvCxnSpPr/>
          <p:nvPr/>
        </p:nvCxnSpPr>
        <p:spPr>
          <a:xfrm>
            <a:off x="6372200" y="314096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5436096" y="328498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1835696" y="321297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2771800" y="321297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71600" y="836712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肾上腺出血</a:t>
            </a:r>
            <a:endParaRPr lang="zh-CN" altLang="en-US" sz="2000" dirty="0" smtClean="0"/>
          </a:p>
        </p:txBody>
      </p:sp>
      <p:sp>
        <p:nvSpPr>
          <p:cNvPr id="17" name="矩形 16"/>
          <p:cNvSpPr/>
          <p:nvPr/>
        </p:nvSpPr>
        <p:spPr>
          <a:xfrm>
            <a:off x="1763688" y="1772816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肾上腺肿胀和肾上腺血肿形成</a:t>
            </a:r>
            <a:endParaRPr lang="zh-CN" altLang="en-US" sz="20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640" y="5445224"/>
            <a:ext cx="7010400" cy="838200"/>
          </a:xfrm>
        </p:spPr>
        <p:txBody>
          <a:bodyPr/>
          <a:lstStyle/>
          <a:p>
            <a:r>
              <a:rPr lang="zh-CN" altLang="en-US" sz="240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外伤肾上腺血肿</a:t>
            </a:r>
          </a:p>
        </p:txBody>
      </p:sp>
      <p:pic>
        <p:nvPicPr>
          <p:cNvPr id="78852" name="Picture 4" descr="L_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3447191" cy="2592288"/>
          </a:xfrm>
          <a:prstGeom prst="rect">
            <a:avLst/>
          </a:prstGeom>
          <a:noFill/>
        </p:spPr>
      </p:pic>
      <p:pic>
        <p:nvPicPr>
          <p:cNvPr id="78853" name="Picture 5" descr="R_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3767860" cy="2592288"/>
          </a:xfrm>
          <a:prstGeom prst="rect">
            <a:avLst/>
          </a:prstGeom>
          <a:noFill/>
        </p:spPr>
      </p:pic>
      <p:cxnSp>
        <p:nvCxnSpPr>
          <p:cNvPr id="7" name="直接箭头连接符 6"/>
          <p:cNvCxnSpPr/>
          <p:nvPr/>
        </p:nvCxnSpPr>
        <p:spPr>
          <a:xfrm>
            <a:off x="5148064" y="263691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6084168" y="249289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1475656" y="242088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2267744" y="234888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71600" y="836712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肾上腺出血</a:t>
            </a:r>
            <a:endParaRPr lang="zh-CN" altLang="en-US" sz="2000" dirty="0" smtClean="0"/>
          </a:p>
        </p:txBody>
      </p:sp>
      <p:sp>
        <p:nvSpPr>
          <p:cNvPr id="12" name="矩形 11"/>
          <p:cNvSpPr/>
          <p:nvPr/>
        </p:nvSpPr>
        <p:spPr>
          <a:xfrm>
            <a:off x="1403648" y="4509120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肾上腺肿胀和肾上腺血肿形成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640" y="5373216"/>
            <a:ext cx="7010400" cy="838200"/>
          </a:xfrm>
        </p:spPr>
        <p:txBody>
          <a:bodyPr/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外伤肾上腺出血（注意肝破裂）</a:t>
            </a:r>
          </a:p>
        </p:txBody>
      </p:sp>
      <p:pic>
        <p:nvPicPr>
          <p:cNvPr id="147460" name="Picture 4" descr="L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1"/>
            <a:ext cx="3600400" cy="283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1" name="Picture 5" descr="R_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76872"/>
            <a:ext cx="36004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71600" y="836712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肾上腺出血</a:t>
            </a:r>
            <a:endParaRPr lang="zh-CN" altLang="en-US" sz="2000" dirty="0" smtClean="0"/>
          </a:p>
        </p:txBody>
      </p:sp>
      <p:sp>
        <p:nvSpPr>
          <p:cNvPr id="7" name="矩形 6"/>
          <p:cNvSpPr/>
          <p:nvPr/>
        </p:nvSpPr>
        <p:spPr>
          <a:xfrm>
            <a:off x="1259632" y="1772816"/>
            <a:ext cx="3539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肾上腺肿胀和肾上腺血肿形成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6084168" y="299695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1475656" y="299695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2411760" y="299695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5220072" y="306896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648" y="4869160"/>
            <a:ext cx="7010400" cy="838200"/>
          </a:xfrm>
        </p:spPr>
        <p:txBody>
          <a:bodyPr/>
          <a:lstStyle/>
          <a:p>
            <a:r>
              <a:rPr lang="zh-CN" altLang="en-US" sz="2400" dirty="0"/>
              <a:t>肾上腺陈旧性血肿</a:t>
            </a:r>
          </a:p>
        </p:txBody>
      </p:sp>
      <p:pic>
        <p:nvPicPr>
          <p:cNvPr id="233476" name="Picture 4" descr="L_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394016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477" name="Picture 5" descr="R_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76872"/>
            <a:ext cx="371598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箭头连接符 6"/>
          <p:cNvCxnSpPr/>
          <p:nvPr/>
        </p:nvCxnSpPr>
        <p:spPr>
          <a:xfrm>
            <a:off x="4932040" y="292494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1331640" y="285293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71600" y="836712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肾上腺出血</a:t>
            </a:r>
            <a:endParaRPr lang="zh-CN" altLang="en-US" sz="2000" dirty="0" smtClean="0"/>
          </a:p>
        </p:txBody>
      </p:sp>
      <p:sp>
        <p:nvSpPr>
          <p:cNvPr id="11" name="矩形 10"/>
          <p:cNvSpPr/>
          <p:nvPr/>
        </p:nvSpPr>
        <p:spPr>
          <a:xfrm>
            <a:off x="1691680" y="1628800"/>
            <a:ext cx="3023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陈旧性出血呈不均质肿块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2" y="5373216"/>
            <a:ext cx="7010400" cy="838200"/>
          </a:xfrm>
        </p:spPr>
        <p:txBody>
          <a:bodyPr/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肾上腺慢性血肿</a:t>
            </a:r>
          </a:p>
        </p:txBody>
      </p:sp>
      <p:pic>
        <p:nvPicPr>
          <p:cNvPr id="309252" name="Picture 4" descr="L_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0"/>
            <a:ext cx="3240360" cy="265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53" name="Picture 5" descr="R_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348880"/>
            <a:ext cx="3175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71600" y="836712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肾上腺出血</a:t>
            </a:r>
            <a:endParaRPr lang="zh-CN" altLang="en-US" sz="2000" dirty="0" smtClean="0"/>
          </a:p>
        </p:txBody>
      </p:sp>
      <p:sp>
        <p:nvSpPr>
          <p:cNvPr id="7" name="矩形 6"/>
          <p:cNvSpPr/>
          <p:nvPr/>
        </p:nvSpPr>
        <p:spPr>
          <a:xfrm>
            <a:off x="1763688" y="1628800"/>
            <a:ext cx="3023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陈旧性出血呈不均质肿块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5229200"/>
            <a:ext cx="7010400" cy="838200"/>
          </a:xfrm>
        </p:spPr>
        <p:txBody>
          <a:bodyPr/>
          <a:lstStyle/>
          <a:p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左侧肾上腺陈旧性血肿</a:t>
            </a:r>
          </a:p>
        </p:txBody>
      </p:sp>
      <p:pic>
        <p:nvPicPr>
          <p:cNvPr id="182276" name="Picture 4" descr="L_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407188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7" name="Picture 5" descr="R_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59" y="2276872"/>
            <a:ext cx="414591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71600" y="836712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肾上腺出血</a:t>
            </a:r>
            <a:endParaRPr lang="zh-CN" altLang="en-US" sz="2000" dirty="0" smtClean="0"/>
          </a:p>
        </p:txBody>
      </p:sp>
      <p:sp>
        <p:nvSpPr>
          <p:cNvPr id="7" name="矩形 6"/>
          <p:cNvSpPr/>
          <p:nvPr/>
        </p:nvSpPr>
        <p:spPr>
          <a:xfrm>
            <a:off x="1619672" y="1628800"/>
            <a:ext cx="3023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陈旧性出血呈不均质肿块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664" y="4941168"/>
            <a:ext cx="7010400" cy="838200"/>
          </a:xfrm>
        </p:spPr>
        <p:txBody>
          <a:bodyPr/>
          <a:lstStyle/>
          <a:p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肾上腺陈旧性血肿钙化</a:t>
            </a:r>
          </a:p>
        </p:txBody>
      </p:sp>
      <p:pic>
        <p:nvPicPr>
          <p:cNvPr id="225284" name="Picture 4" descr="L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396098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85" name="Picture 5" descr="R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88840"/>
            <a:ext cx="398521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71600" y="836712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肾上腺出血</a:t>
            </a:r>
            <a:endParaRPr lang="zh-CN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862012" y="4581128"/>
            <a:ext cx="82819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Axial </a:t>
            </a:r>
            <a:r>
              <a:rPr lang="en-US" altLang="zh-CN" dirty="0"/>
              <a:t>unenhanced T1-weighted </a:t>
            </a:r>
            <a:r>
              <a:rPr lang="en-US" altLang="zh-CN" dirty="0" err="1"/>
              <a:t>threedimensional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GRE MR image obtained with VIBE demonstrates</a:t>
            </a:r>
            <a:br>
              <a:rPr lang="en-US" altLang="zh-CN" dirty="0"/>
            </a:br>
            <a:r>
              <a:rPr lang="en-US" altLang="zh-CN" dirty="0"/>
              <a:t>a right adrenal gland with a high-signal-intensity</a:t>
            </a:r>
            <a:br>
              <a:rPr lang="en-US" altLang="zh-CN" dirty="0"/>
            </a:br>
            <a:r>
              <a:rPr lang="en-US" altLang="zh-CN" dirty="0"/>
              <a:t>rim (arrows), a finding that is consistent with </a:t>
            </a:r>
            <a:r>
              <a:rPr lang="en-US" altLang="zh-CN" dirty="0" err="1"/>
              <a:t>subacute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hematoma. </a:t>
            </a:r>
            <a:br>
              <a:rPr lang="en-US" altLang="zh-CN" dirty="0"/>
            </a:br>
            <a:endParaRPr lang="en-US" altLang="zh-CN" dirty="0"/>
          </a:p>
        </p:txBody>
      </p:sp>
      <p:pic>
        <p:nvPicPr>
          <p:cNvPr id="29699" name="Picture 7" descr="33642891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1115616" y="1412776"/>
            <a:ext cx="3657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3568" y="548680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肾上腺出血</a:t>
            </a:r>
            <a:endParaRPr lang="zh-CN" altLang="en-US" sz="2000" dirty="0" smtClean="0"/>
          </a:p>
        </p:txBody>
      </p:sp>
      <p:sp>
        <p:nvSpPr>
          <p:cNvPr id="5" name="矩形 4"/>
          <p:cNvSpPr/>
          <p:nvPr/>
        </p:nvSpPr>
        <p:spPr>
          <a:xfrm>
            <a:off x="5148064" y="1556792"/>
            <a:ext cx="3312368" cy="2532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肾上腺出血：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出现于创伤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肾上腺静脉血拴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低血压及其他各种出血因素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肾上腺机能不全是双侧肾上腺出血的继发因素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941168"/>
            <a:ext cx="7010400" cy="838200"/>
          </a:xfrm>
        </p:spPr>
        <p:txBody>
          <a:bodyPr/>
          <a:lstStyle/>
          <a:p>
            <a:r>
              <a:rPr lang="zh-CN" altLang="en-US" sz="2400" dirty="0"/>
              <a:t>肾上腺血肿钙化</a:t>
            </a:r>
          </a:p>
        </p:txBody>
      </p:sp>
      <p:pic>
        <p:nvPicPr>
          <p:cNvPr id="313348" name="Picture 4" descr="L_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022" y="1844824"/>
            <a:ext cx="377461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349" name="Picture 5" descr="R_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1844824"/>
            <a:ext cx="377461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71600" y="836712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肾上腺出血</a:t>
            </a:r>
            <a:endParaRPr lang="zh-CN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916832"/>
            <a:ext cx="7956376" cy="4680520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bg1"/>
              </a:buClr>
              <a:buFont typeface="宋体" pitchFamily="2" charset="-122"/>
              <a:buChar char="•"/>
            </a:pPr>
            <a:r>
              <a:rPr lang="zh-CN" altLang="en-US" sz="20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内皮</a:t>
            </a:r>
            <a:r>
              <a:rPr lang="zh-CN" altLang="en-US" sz="2000" b="1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性囊肿</a:t>
            </a:r>
            <a:r>
              <a:rPr lang="zh-CN" altLang="en-US" sz="20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：</a:t>
            </a:r>
            <a:endParaRPr lang="en-US" altLang="zh-CN" sz="2000" b="1" dirty="0" smtClean="0">
              <a:solidFill>
                <a:srgbClr val="FFFFFF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altLang="zh-CN" sz="20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 - </a:t>
            </a:r>
            <a:r>
              <a:rPr lang="zh-CN" altLang="en-US" sz="20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占</a:t>
            </a:r>
            <a:r>
              <a:rPr lang="zh-CN" altLang="en-US" sz="2000" b="1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45%，又分为淋巴瘤型和血管瘤</a:t>
            </a:r>
            <a:r>
              <a:rPr lang="zh-CN" altLang="en-US" sz="20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型</a:t>
            </a:r>
            <a:endParaRPr lang="en-US" altLang="zh-CN" sz="2000" b="1" dirty="0" smtClean="0">
              <a:solidFill>
                <a:srgbClr val="FFFFFF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altLang="zh-CN" sz="20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 - </a:t>
            </a:r>
            <a:r>
              <a:rPr lang="zh-CN" altLang="en-US" sz="20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囊壁</a:t>
            </a:r>
            <a:r>
              <a:rPr lang="zh-CN" altLang="en-US" sz="2000" b="1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内衬以光滑和平坦的内皮细胞为其</a:t>
            </a:r>
            <a:r>
              <a:rPr lang="zh-CN" altLang="en-US" sz="20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特点</a:t>
            </a:r>
            <a:endParaRPr lang="en-US" altLang="zh-CN" sz="2000" b="1" dirty="0" smtClean="0">
              <a:solidFill>
                <a:srgbClr val="FFFFFF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宋体" pitchFamily="2" charset="-122"/>
              <a:buChar char="•"/>
            </a:pPr>
            <a:r>
              <a:rPr lang="zh-CN" altLang="en-US" sz="20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假性囊肿:</a:t>
            </a:r>
            <a:endParaRPr lang="en-US" altLang="zh-CN" sz="2000" b="1" dirty="0" smtClean="0">
              <a:solidFill>
                <a:srgbClr val="FFFFFF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altLang="zh-CN" sz="20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 - </a:t>
            </a:r>
            <a:r>
              <a:rPr lang="zh-CN" altLang="en-US" sz="20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占39%，主要为出血后形成的假性囊肿</a:t>
            </a:r>
            <a:endParaRPr lang="en-US" altLang="zh-CN" sz="2000" b="1" dirty="0" smtClean="0">
              <a:solidFill>
                <a:srgbClr val="FFFFFF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altLang="zh-CN" sz="20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 - </a:t>
            </a:r>
            <a:r>
              <a:rPr lang="zh-CN" altLang="en-US" sz="20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无上皮层衬里</a:t>
            </a:r>
            <a:endParaRPr lang="en-US" altLang="zh-CN" sz="2000" b="1" dirty="0" smtClean="0">
              <a:solidFill>
                <a:srgbClr val="FFFF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584" y="836712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肾上腺囊肿</a:t>
            </a:r>
            <a:endParaRPr lang="zh-CN" altLang="en-US" sz="20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7584" y="764704"/>
            <a:ext cx="68368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 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解剖学概要</a:t>
            </a:r>
            <a:endParaRPr lang="zh-CN" altLang="en-US" sz="28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algn="ctr">
              <a:spcBef>
                <a:spcPct val="50000"/>
              </a:spcBef>
            </a:pPr>
            <a:r>
              <a:rPr kumimoji="1" lang="en-US" altLang="zh-CN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endParaRPr kumimoji="1" lang="zh-CN" altLang="en-US" sz="28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36096" y="1556792"/>
            <a:ext cx="1426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毗邻：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5364088" y="2132856"/>
            <a:ext cx="4572000" cy="2151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左侧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 肾上极上方前方偏内侧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 前方为胰腺体尾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 内侧为膈肌脚和腹主动脉 </a:t>
            </a: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9" name="Picture 6" descr="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221088"/>
            <a:ext cx="3744416" cy="2420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 descr="01.jpg"/>
          <p:cNvPicPr>
            <a:picLocks noChangeAspect="1"/>
          </p:cNvPicPr>
          <p:nvPr/>
        </p:nvPicPr>
        <p:blipFill>
          <a:blip r:embed="rId3" cstate="print"/>
          <a:srcRect b="10715"/>
          <a:stretch>
            <a:fillRect/>
          </a:stretch>
        </p:blipFill>
        <p:spPr bwMode="auto">
          <a:xfrm>
            <a:off x="1043608" y="1628800"/>
            <a:ext cx="3663202" cy="349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916832"/>
            <a:ext cx="7416824" cy="4680520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bg1"/>
              </a:buClr>
              <a:buFont typeface="宋体" pitchFamily="2" charset="-122"/>
              <a:buChar char="•"/>
            </a:pPr>
            <a:r>
              <a:rPr lang="zh-CN" altLang="en-US" sz="20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上皮性囊肿：</a:t>
            </a:r>
            <a:endParaRPr lang="en-US" altLang="zh-CN" sz="2000" b="1" dirty="0" smtClean="0">
              <a:solidFill>
                <a:srgbClr val="FFFFFF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altLang="zh-CN" sz="20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 - </a:t>
            </a:r>
            <a:r>
              <a:rPr lang="zh-CN" altLang="en-US" sz="20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占9%，包括胚胎性囊肿，肾上腺囊腺瘤，真性或潴留性囊肿</a:t>
            </a:r>
            <a:endParaRPr lang="en-US" altLang="zh-CN" sz="2000" b="1" dirty="0" smtClean="0">
              <a:solidFill>
                <a:srgbClr val="FFFFFF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None/>
            </a:pPr>
            <a:r>
              <a:rPr lang="zh-CN" altLang="en-US" sz="20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20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- </a:t>
            </a:r>
            <a:r>
              <a:rPr lang="zh-CN" altLang="en-US" sz="20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内壁衬以腺上皮细胞</a:t>
            </a:r>
            <a:endParaRPr lang="en-US" altLang="zh-CN" sz="2000" b="1" dirty="0" smtClean="0">
              <a:solidFill>
                <a:srgbClr val="FFFFFF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宋体" pitchFamily="2" charset="-122"/>
              <a:buChar char="•"/>
            </a:pPr>
            <a:r>
              <a:rPr lang="zh-CN" altLang="en-US" sz="20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寄生虫</a:t>
            </a:r>
            <a:r>
              <a:rPr lang="zh-CN" altLang="en-US" sz="2000" b="1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性囊肿</a:t>
            </a:r>
            <a:r>
              <a:rPr lang="zh-CN" altLang="en-US" sz="20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：</a:t>
            </a:r>
            <a:endParaRPr lang="en-US" altLang="zh-CN" sz="2000" b="1" dirty="0" smtClean="0">
              <a:solidFill>
                <a:srgbClr val="FFFFFF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altLang="zh-CN" sz="20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 - </a:t>
            </a:r>
            <a:r>
              <a:rPr lang="zh-CN" altLang="en-US" sz="20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7</a:t>
            </a:r>
            <a:r>
              <a:rPr lang="zh-CN" altLang="en-US" sz="2000" b="1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%，以包虫性囊肿为最多</a:t>
            </a:r>
            <a:r>
              <a:rPr lang="zh-CN" altLang="en-US" sz="20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见</a:t>
            </a:r>
            <a:endParaRPr lang="en-US" altLang="zh-CN" sz="2000" b="1" dirty="0" smtClean="0">
              <a:solidFill>
                <a:srgbClr val="FFFFFF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altLang="zh-CN" sz="20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 - </a:t>
            </a:r>
            <a:r>
              <a:rPr lang="zh-CN" altLang="en-US" sz="20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表现</a:t>
            </a:r>
            <a:r>
              <a:rPr lang="zh-CN" altLang="en-US" sz="2000" b="1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为壁厚，多钙化，并可见头节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  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dirty="0">
                <a:solidFill>
                  <a:srgbClr val="FFFFFF"/>
                </a:solidFill>
                <a:latin typeface="黑体" pitchFamily="2" charset="-122"/>
              </a:rPr>
              <a:t> 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584" y="836712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肾上腺囊肿</a:t>
            </a:r>
            <a:endParaRPr lang="zh-CN" altLang="en-US" sz="2000" dirty="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5616" y="1628800"/>
            <a:ext cx="7010400" cy="4176464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类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圆形、椭圆形囊性肿块，边缘光滑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锐利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平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扫呈均一水样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密度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囊壁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可见弧线样钙化，尤见于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假性囊肿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少数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可见分隔，支持淋巴管囊肿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诊断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增强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无强化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None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     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囊壁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和分隔可见强化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</a:pPr>
            <a:r>
              <a:rPr lang="zh-CN" altLang="en-US" sz="2000" b="1" dirty="0">
                <a:solidFill>
                  <a:srgbClr val="FF9900"/>
                </a:solidFill>
                <a:latin typeface="宋体" pitchFamily="2" charset="-122"/>
                <a:ea typeface="宋体" pitchFamily="2" charset="-122"/>
              </a:rPr>
              <a:t>平扫时需与腺瘤鉴别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sz="20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9592" y="620688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肾上腺囊肿</a:t>
            </a:r>
            <a:endParaRPr lang="zh-CN" altLang="en-US" sz="2000" dirty="0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5445224"/>
            <a:ext cx="8229600" cy="11430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左侧肾上腺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囊肿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平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扫为水样低密度，增强扫描无强化</a:t>
            </a:r>
          </a:p>
        </p:txBody>
      </p:sp>
      <p:pic>
        <p:nvPicPr>
          <p:cNvPr id="45059" name="Picture 3" descr="囊肿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20318" y="1628800"/>
            <a:ext cx="3035583" cy="1959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60" name="Picture 4" descr="囊肿b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5976" y="1605301"/>
            <a:ext cx="2952327" cy="1967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61" name="Picture 5" descr="囊肿c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94271" y="3620878"/>
            <a:ext cx="3061829" cy="2040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62" name="Picture 6" descr="囊肿d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356101" y="3609214"/>
            <a:ext cx="3018696" cy="2052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直接箭头连接符 7"/>
          <p:cNvCxnSpPr/>
          <p:nvPr/>
        </p:nvCxnSpPr>
        <p:spPr>
          <a:xfrm>
            <a:off x="5292080" y="191683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2411760" y="407707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99592" y="620688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肾上腺囊肿</a:t>
            </a:r>
            <a:endParaRPr lang="zh-CN" altLang="en-US" sz="2000" dirty="0" smtClean="0"/>
          </a:p>
        </p:txBody>
      </p:sp>
      <p:sp>
        <p:nvSpPr>
          <p:cNvPr id="12" name="矩形 11"/>
          <p:cNvSpPr/>
          <p:nvPr/>
        </p:nvSpPr>
        <p:spPr>
          <a:xfrm>
            <a:off x="1619672" y="119675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单纯囊肿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6" descr="8110821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1310" t="1497" r="3045" b="5688"/>
          <a:stretch>
            <a:fillRect/>
          </a:stretch>
        </p:blipFill>
        <p:spPr bwMode="auto">
          <a:xfrm>
            <a:off x="1619672" y="1484784"/>
            <a:ext cx="474788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9592" y="620688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肾上腺囊肿</a:t>
            </a:r>
            <a:endParaRPr lang="zh-CN" altLang="en-US" sz="2000" dirty="0" smtClean="0"/>
          </a:p>
        </p:txBody>
      </p:sp>
      <p:sp>
        <p:nvSpPr>
          <p:cNvPr id="5" name="矩形 4"/>
          <p:cNvSpPr/>
          <p:nvPr/>
        </p:nvSpPr>
        <p:spPr>
          <a:xfrm>
            <a:off x="1619672" y="5661248"/>
            <a:ext cx="6624736" cy="870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内皮囊肿是肾上腺囊肿最常见的亚型，占肾上腺囊肿约</a:t>
            </a:r>
            <a:r>
              <a:rPr lang="en-US" altLang="zh-CN" dirty="0" smtClean="0"/>
              <a:t>40%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单纯囊肿</a:t>
            </a:r>
            <a:r>
              <a:rPr lang="en-US" altLang="zh-CN" dirty="0" smtClean="0"/>
              <a:t>T1WI</a:t>
            </a:r>
            <a:r>
              <a:rPr lang="zh-CN" altLang="en-US" dirty="0" smtClean="0"/>
              <a:t>低信号</a:t>
            </a:r>
            <a:r>
              <a:rPr lang="en-US" altLang="zh-CN" dirty="0" smtClean="0"/>
              <a:t>T2WI</a:t>
            </a:r>
            <a:r>
              <a:rPr lang="zh-CN" altLang="en-US" dirty="0" smtClean="0"/>
              <a:t>高信号，没有强化</a:t>
            </a:r>
            <a:endParaRPr lang="zh-CN" altLang="en-US" dirty="0"/>
          </a:p>
        </p:txBody>
      </p:sp>
      <p:cxnSp>
        <p:nvCxnSpPr>
          <p:cNvPr id="7" name="直接箭头连接符 6"/>
          <p:cNvCxnSpPr/>
          <p:nvPr/>
        </p:nvCxnSpPr>
        <p:spPr>
          <a:xfrm>
            <a:off x="1547664" y="1484784"/>
            <a:ext cx="626368" cy="626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3635896" y="1412776"/>
            <a:ext cx="770384" cy="410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5229200"/>
            <a:ext cx="7010400" cy="838200"/>
          </a:xfrm>
        </p:spPr>
        <p:txBody>
          <a:bodyPr/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肾上腺囊肿</a:t>
            </a:r>
          </a:p>
        </p:txBody>
      </p:sp>
      <p:pic>
        <p:nvPicPr>
          <p:cNvPr id="75780" name="Picture 4" descr="L_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3734457" cy="2808312"/>
          </a:xfrm>
          <a:prstGeom prst="rect">
            <a:avLst/>
          </a:prstGeom>
          <a:noFill/>
        </p:spPr>
      </p:pic>
      <p:pic>
        <p:nvPicPr>
          <p:cNvPr id="75781" name="Picture 5" descr="R_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60847"/>
            <a:ext cx="3672408" cy="2746961"/>
          </a:xfrm>
          <a:prstGeom prst="rect">
            <a:avLst/>
          </a:prstGeom>
          <a:noFill/>
        </p:spPr>
      </p:pic>
      <p:cxnSp>
        <p:nvCxnSpPr>
          <p:cNvPr id="7" name="直接箭头连接符 6"/>
          <p:cNvCxnSpPr/>
          <p:nvPr/>
        </p:nvCxnSpPr>
        <p:spPr>
          <a:xfrm>
            <a:off x="6300192" y="292494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2339752" y="292494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7584" y="836712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肾上腺囊肿</a:t>
            </a:r>
            <a:endParaRPr lang="zh-CN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矩形 1"/>
          <p:cNvSpPr>
            <a:spLocks noChangeArrowheads="1"/>
          </p:cNvSpPr>
          <p:nvPr/>
        </p:nvSpPr>
        <p:spPr bwMode="auto">
          <a:xfrm>
            <a:off x="5940152" y="2420888"/>
            <a:ext cx="414736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>
              <a:lnSpc>
                <a:spcPct val="150000"/>
              </a:lnSpc>
              <a:buClr>
                <a:schemeClr val="bg1"/>
              </a:buClr>
              <a:buFont typeface="宋体" pitchFamily="2" charset="-122"/>
              <a:buChar char="‥"/>
            </a:pP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大多</a:t>
            </a: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为单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侧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marL="358775" indent="-358775">
              <a:lnSpc>
                <a:spcPct val="150000"/>
              </a:lnSpc>
              <a:buClr>
                <a:schemeClr val="bg1"/>
              </a:buClr>
              <a:buFont typeface="宋体" pitchFamily="2" charset="-122"/>
              <a:buChar char="‥"/>
            </a:pP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可以</a:t>
            </a: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任意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大小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marL="358775" indent="-358775">
              <a:lnSpc>
                <a:spcPct val="150000"/>
              </a:lnSpc>
              <a:buClr>
                <a:schemeClr val="bg1"/>
              </a:buClr>
              <a:buFont typeface="宋体" pitchFamily="2" charset="-122"/>
              <a:buChar char="‥"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水样密度、信号影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marL="358775" indent="-358775">
              <a:lnSpc>
                <a:spcPct val="150000"/>
              </a:lnSpc>
              <a:buClr>
                <a:schemeClr val="bg1"/>
              </a:buClr>
              <a:buFont typeface="宋体" pitchFamily="2" charset="-122"/>
              <a:buChar char="‥"/>
            </a:pP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薄壁一致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marL="358775" indent="-358775">
              <a:lnSpc>
                <a:spcPct val="150000"/>
              </a:lnSpc>
              <a:buClr>
                <a:schemeClr val="bg1"/>
              </a:buClr>
              <a:buFont typeface="宋体" pitchFamily="2" charset="-122"/>
              <a:buChar char="‥"/>
            </a:pP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无</a:t>
            </a: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强化</a:t>
            </a:r>
            <a:endParaRPr lang="en-US" sz="20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10594" name="Picture 2" descr="Cyst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971600" y="2420888"/>
            <a:ext cx="460851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矩形 3"/>
          <p:cNvSpPr>
            <a:spLocks noChangeArrowheads="1"/>
          </p:cNvSpPr>
          <p:nvPr/>
        </p:nvSpPr>
        <p:spPr bwMode="auto">
          <a:xfrm>
            <a:off x="-324544" y="1844824"/>
            <a:ext cx="685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肾上腺囊肿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27584" y="836712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肾上腺囊肿</a:t>
            </a:r>
            <a:endParaRPr lang="zh-CN" altLang="en-US" sz="2000" dirty="0" smtClean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3851920" y="249289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1907704" y="256490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27584" y="836712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肾上腺囊肿</a:t>
            </a:r>
            <a:endParaRPr lang="zh-CN" altLang="en-US" sz="2000" dirty="0" smtClean="0"/>
          </a:p>
        </p:txBody>
      </p:sp>
      <p:pic>
        <p:nvPicPr>
          <p:cNvPr id="5" name="Picture 2" descr="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5798542" cy="4378306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3779912" y="1700808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肾上腺囊肿：</a:t>
            </a:r>
            <a:endParaRPr lang="en-US" altLang="zh-CN" b="1" dirty="0" smtClean="0">
              <a:solidFill>
                <a:srgbClr val="002060"/>
              </a:solidFill>
            </a:endParaRPr>
          </a:p>
          <a:p>
            <a:r>
              <a:rPr lang="zh-CN" altLang="en-US" b="1" dirty="0" smtClean="0">
                <a:solidFill>
                  <a:srgbClr val="002060"/>
                </a:solidFill>
              </a:rPr>
              <a:t>真性囊肿与假性囊肿</a:t>
            </a:r>
            <a:endParaRPr lang="en-US" altLang="zh-CN" b="1" dirty="0" smtClean="0">
              <a:solidFill>
                <a:srgbClr val="002060"/>
              </a:solidFill>
            </a:endParaRPr>
          </a:p>
          <a:p>
            <a:r>
              <a:rPr lang="zh-CN" altLang="en-US" b="1" dirty="0" smtClean="0">
                <a:solidFill>
                  <a:srgbClr val="002060"/>
                </a:solidFill>
              </a:rPr>
              <a:t>囊性肿瘤及囊性淋巴血管瘤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L_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34048"/>
            <a:ext cx="3520703" cy="3345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83" name="Picture 3" descr="R_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64172"/>
            <a:ext cx="3672334" cy="3451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043608" y="5589240"/>
            <a:ext cx="6769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肾上腺淋巴管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囊肿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可见</a:t>
            </a: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囊壁及囊内分隔钙化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9592" y="620688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肾上腺囊肿</a:t>
            </a:r>
            <a:endParaRPr lang="zh-CN" altLang="en-US" sz="2000" dirty="0" smtClean="0"/>
          </a:p>
        </p:txBody>
      </p:sp>
      <p:sp>
        <p:nvSpPr>
          <p:cNvPr id="6" name="矩形 5"/>
          <p:cNvSpPr/>
          <p:nvPr/>
        </p:nvSpPr>
        <p:spPr>
          <a:xfrm>
            <a:off x="1547664" y="1268760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分隔，支持淋巴管囊肿诊断</a:t>
            </a:r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1907704" y="328498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6156176" y="213285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6" name="Picture 4" descr="L_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76872"/>
            <a:ext cx="3218475" cy="262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77" name="Picture 5" descr="R_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04864"/>
            <a:ext cx="3240360" cy="272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3608" y="1052736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肾上腺囊肿</a:t>
            </a:r>
            <a:endParaRPr lang="zh-CN" altLang="en-US" sz="2000" dirty="0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03648" y="5373216"/>
            <a:ext cx="6769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肾上腺淋巴管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囊肿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可见</a:t>
            </a: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囊壁及囊内分隔钙化</a:t>
            </a:r>
          </a:p>
        </p:txBody>
      </p:sp>
      <p:cxnSp>
        <p:nvCxnSpPr>
          <p:cNvPr id="9" name="直接箭头连接符 8"/>
          <p:cNvCxnSpPr/>
          <p:nvPr/>
        </p:nvCxnSpPr>
        <p:spPr>
          <a:xfrm>
            <a:off x="2483768" y="234888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5652120" y="227687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1"/>
          <p:cNvPicPr>
            <a:picLocks noChangeAspect="1" noChangeArrowheads="1"/>
          </p:cNvPicPr>
          <p:nvPr/>
        </p:nvPicPr>
        <p:blipFill>
          <a:blip r:embed="rId2" cstate="print"/>
          <a:srcRect l="1103" t="2690"/>
          <a:stretch>
            <a:fillRect/>
          </a:stretch>
        </p:blipFill>
        <p:spPr bwMode="auto">
          <a:xfrm>
            <a:off x="971600" y="1916832"/>
            <a:ext cx="7495300" cy="3025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043608" y="5157192"/>
            <a:ext cx="7561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肾上腺包虫囊肿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：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壁</a:t>
            </a: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厚，囊内分隔较多，呈多房性</a:t>
            </a:r>
          </a:p>
        </p:txBody>
      </p:sp>
      <p:pic>
        <p:nvPicPr>
          <p:cNvPr id="47108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81128"/>
            <a:ext cx="25685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9592" y="620688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肾上腺囊肿</a:t>
            </a:r>
            <a:endParaRPr lang="zh-CN" altLang="en-US" sz="2000" dirty="0" smtClean="0"/>
          </a:p>
        </p:txBody>
      </p:sp>
      <p:cxnSp>
        <p:nvCxnSpPr>
          <p:cNvPr id="7" name="直接箭头连接符 6"/>
          <p:cNvCxnSpPr/>
          <p:nvPr/>
        </p:nvCxnSpPr>
        <p:spPr>
          <a:xfrm>
            <a:off x="4860032" y="191683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1547664" y="242088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28775"/>
            <a:ext cx="4038600" cy="452755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内部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结构及功能：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基质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--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包膜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皮质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- </a:t>
            </a:r>
            <a:r>
              <a:rPr lang="zh-CN" altLang="en-US" sz="1800" b="1" dirty="0" smtClean="0">
                <a:latin typeface="宋体" pitchFamily="2" charset="-122"/>
                <a:ea typeface="宋体" pitchFamily="2" charset="-122"/>
              </a:rPr>
              <a:t>球状带 </a:t>
            </a:r>
            <a:r>
              <a:rPr lang="en-US" altLang="zh-CN" sz="1800" b="1" dirty="0" smtClean="0">
                <a:latin typeface="宋体" pitchFamily="2" charset="-122"/>
                <a:ea typeface="宋体" pitchFamily="2" charset="-122"/>
              </a:rPr>
              <a:t>-- </a:t>
            </a:r>
            <a:r>
              <a:rPr lang="zh-CN" altLang="en-US" sz="1800" b="1" dirty="0" smtClean="0">
                <a:latin typeface="宋体" pitchFamily="2" charset="-122"/>
                <a:ea typeface="宋体" pitchFamily="2" charset="-122"/>
              </a:rPr>
              <a:t>醛固酮</a:t>
            </a:r>
            <a:endParaRPr lang="zh-CN" altLang="en-US" sz="1800" b="1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1800" b="1" dirty="0"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1800" b="1" dirty="0" smtClean="0">
                <a:latin typeface="宋体" pitchFamily="2" charset="-122"/>
                <a:ea typeface="宋体" pitchFamily="2" charset="-122"/>
              </a:rPr>
              <a:t>- </a:t>
            </a:r>
            <a:r>
              <a:rPr lang="zh-CN" altLang="en-US" sz="1800" b="1" dirty="0" smtClean="0">
                <a:latin typeface="宋体" pitchFamily="2" charset="-122"/>
                <a:ea typeface="宋体" pitchFamily="2" charset="-122"/>
              </a:rPr>
              <a:t>束状带 </a:t>
            </a:r>
            <a:r>
              <a:rPr lang="en-US" altLang="zh-CN" sz="1800" b="1" dirty="0" smtClean="0">
                <a:latin typeface="宋体" pitchFamily="2" charset="-122"/>
                <a:ea typeface="宋体" pitchFamily="2" charset="-122"/>
              </a:rPr>
              <a:t>-- </a:t>
            </a:r>
            <a:r>
              <a:rPr lang="zh-CN" altLang="en-US" sz="1800" b="1" dirty="0" smtClean="0">
                <a:latin typeface="宋体" pitchFamily="2" charset="-122"/>
                <a:ea typeface="宋体" pitchFamily="2" charset="-122"/>
              </a:rPr>
              <a:t>皮质醇 </a:t>
            </a:r>
            <a:endParaRPr lang="zh-CN" altLang="en-US" sz="1800" b="1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1800" b="1" dirty="0"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1800" b="1" dirty="0" smtClean="0">
                <a:latin typeface="宋体" pitchFamily="2" charset="-122"/>
                <a:ea typeface="宋体" pitchFamily="2" charset="-122"/>
              </a:rPr>
              <a:t>- </a:t>
            </a:r>
            <a:r>
              <a:rPr lang="zh-CN" altLang="en-US" sz="1800" b="1" dirty="0" smtClean="0">
                <a:latin typeface="宋体" pitchFamily="2" charset="-122"/>
                <a:ea typeface="宋体" pitchFamily="2" charset="-122"/>
              </a:rPr>
              <a:t>网状带 </a:t>
            </a:r>
            <a:r>
              <a:rPr lang="en-US" altLang="zh-CN" sz="1800" b="1" dirty="0" smtClean="0">
                <a:latin typeface="宋体" pitchFamily="2" charset="-122"/>
                <a:ea typeface="宋体" pitchFamily="2" charset="-122"/>
              </a:rPr>
              <a:t>-- </a:t>
            </a:r>
            <a:r>
              <a:rPr lang="zh-CN" altLang="en-US" sz="1800" b="1" dirty="0" smtClean="0">
                <a:latin typeface="宋体" pitchFamily="2" charset="-122"/>
                <a:ea typeface="宋体" pitchFamily="2" charset="-122"/>
              </a:rPr>
              <a:t>性激素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髓质 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--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儿茶酚胺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zh-CN" altLang="en-US" sz="10600" dirty="0">
              <a:latin typeface="Arial" pitchFamily="34" charset="0"/>
            </a:endParaRPr>
          </a:p>
        </p:txBody>
      </p:sp>
      <p:pic>
        <p:nvPicPr>
          <p:cNvPr id="11268" name="Picture 4" descr="EU{_F$)4[_Q3P04N1A0NNZI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784" y="2060848"/>
            <a:ext cx="2217847" cy="3168352"/>
          </a:xfrm>
          <a:noFill/>
          <a:ln/>
        </p:spPr>
      </p:pic>
      <p:sp>
        <p:nvSpPr>
          <p:cNvPr id="5" name="矩形 4"/>
          <p:cNvSpPr/>
          <p:nvPr/>
        </p:nvSpPr>
        <p:spPr>
          <a:xfrm>
            <a:off x="827584" y="764704"/>
            <a:ext cx="68368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 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解剖学概要</a:t>
            </a:r>
            <a:endParaRPr lang="zh-CN" altLang="en-US" sz="28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algn="ctr">
              <a:spcBef>
                <a:spcPct val="50000"/>
              </a:spcBef>
            </a:pPr>
            <a:r>
              <a:rPr kumimoji="1" lang="en-US" altLang="zh-CN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endParaRPr kumimoji="1" lang="zh-CN" altLang="en-US" sz="28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" name="Picture 9" descr="u=2079658215,3479050268&amp;fm=23&amp;g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2060848"/>
            <a:ext cx="2088231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27584" y="836712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肾上腺结核</a:t>
            </a:r>
            <a:endParaRPr lang="zh-CN" altLang="en-US" sz="2000" dirty="0" smtClean="0"/>
          </a:p>
        </p:txBody>
      </p:sp>
      <p:sp>
        <p:nvSpPr>
          <p:cNvPr id="3" name="矩形 2"/>
          <p:cNvSpPr/>
          <p:nvPr/>
        </p:nvSpPr>
        <p:spPr>
          <a:xfrm>
            <a:off x="1115616" y="2060848"/>
            <a:ext cx="80283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常双侧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. 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肉芽肿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Wingdings" pitchFamily="2" charset="2"/>
              </a:rPr>
              <a:t>广泛干酪样坏死</a:t>
            </a:r>
            <a:b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Wingdings" pitchFamily="2" charset="2"/>
              </a:rPr>
            </a:b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Wingdings" pitchFamily="2" charset="2"/>
              </a:rPr>
              <a:t>                 纤维化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Wingdings" pitchFamily="2" charset="2"/>
              </a:rPr>
              <a:t>,  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Wingdings" pitchFamily="2" charset="2"/>
              </a:rPr>
              <a:t>部分钙化萎缩 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  <a:sym typeface="Wingdings" pitchFamily="2" charset="2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Wingdings" pitchFamily="2" charset="2"/>
              </a:rPr>
              <a:t>  慢性肾上腺皮质功能减退原因的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Wingdings" pitchFamily="2" charset="2"/>
              </a:rPr>
              <a:t>50%,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Wingdings" pitchFamily="2" charset="2"/>
              </a:rPr>
              <a:t> 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Wingdings" pitchFamily="2" charset="2"/>
              </a:rPr>
              <a:t> 影像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Wingdings" pitchFamily="2" charset="2"/>
              </a:rPr>
              <a:t>: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  CT:  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不规则软组织密度肿块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, 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可中央坏死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沙粒样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钙化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b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</a:b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      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晚期萎缩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 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MRI:  T1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低信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,  T2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低信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,  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钙化为更低信号</a:t>
            </a:r>
            <a:endParaRPr lang="zh-CN" altLang="en-US" sz="2000" b="1" dirty="0">
              <a:solidFill>
                <a:schemeClr val="bg1"/>
              </a:solidFill>
              <a:latin typeface="宋体" pitchFamily="2" charset="-122"/>
              <a:ea typeface="宋体" pitchFamily="2" charset="-122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90"/>
          <p:cNvPicPr>
            <a:picLocks noChangeAspect="1" noChangeArrowheads="1"/>
          </p:cNvPicPr>
          <p:nvPr/>
        </p:nvPicPr>
        <p:blipFill>
          <a:blip r:embed="rId2" cstate="print"/>
          <a:srcRect l="2309" t="6745" r="47442" b="53951"/>
          <a:stretch>
            <a:fillRect/>
          </a:stretch>
        </p:blipFill>
        <p:spPr bwMode="auto">
          <a:xfrm>
            <a:off x="1115615" y="2132856"/>
            <a:ext cx="3168353" cy="1872208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4860032" y="2348880"/>
            <a:ext cx="3520516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SzPct val="85000"/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 肾上腺结核</a:t>
            </a:r>
            <a:endParaRPr lang="en-US" altLang="zh-CN" sz="2400" b="1" dirty="0" smtClean="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SzPct val="85000"/>
              <a:buFontTx/>
              <a:buChar char="-"/>
            </a:pPr>
            <a:r>
              <a:rPr lang="zh-CN" altLang="en-US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 双侧肾上腺不规则增大</a:t>
            </a:r>
            <a:endParaRPr lang="en-US" altLang="zh-CN" sz="2000" b="1" dirty="0" smtClean="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SzPct val="85000"/>
              <a:buFontTx/>
              <a:buChar char="-"/>
            </a:pPr>
            <a:r>
              <a:rPr lang="en-US" altLang="zh-CN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密度减低（</a:t>
            </a:r>
            <a:r>
              <a:rPr lang="zh-CN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多发低密度区</a:t>
            </a:r>
            <a:r>
              <a:rPr lang="zh-CN" altLang="en-US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）</a:t>
            </a:r>
            <a:endParaRPr lang="en-US" altLang="zh-CN" sz="2000" b="1" dirty="0" smtClean="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SzPct val="85000"/>
              <a:buFontTx/>
              <a:buChar char="-"/>
            </a:pPr>
            <a:r>
              <a:rPr kumimoji="1" lang="en-US" altLang="zh-CN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kumimoji="1" lang="zh-CN" altLang="en-US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双侧肾上腺无明显强化</a:t>
            </a:r>
            <a:endParaRPr kumimoji="1"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" name="Picture 2" descr="90"/>
          <p:cNvPicPr>
            <a:picLocks noChangeAspect="1" noChangeArrowheads="1"/>
          </p:cNvPicPr>
          <p:nvPr/>
        </p:nvPicPr>
        <p:blipFill>
          <a:blip r:embed="rId2" cstate="print"/>
          <a:srcRect l="2309" t="56631" r="47442" b="3238"/>
          <a:stretch>
            <a:fillRect/>
          </a:stretch>
        </p:blipFill>
        <p:spPr bwMode="auto">
          <a:xfrm>
            <a:off x="1115616" y="3861048"/>
            <a:ext cx="3168353" cy="1911574"/>
          </a:xfrm>
          <a:prstGeom prst="rect">
            <a:avLst/>
          </a:prstGeom>
          <a:noFill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7584" y="764704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肾上腺结核</a:t>
            </a:r>
            <a:endParaRPr lang="zh-CN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43608" y="1700808"/>
            <a:ext cx="3743325" cy="4114800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bg1"/>
              </a:buClr>
              <a:buFont typeface="宋体" pitchFamily="2" charset="-122"/>
              <a:buChar char="•"/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肾上腺结核：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Clr>
                <a:srgbClr val="FF00FF"/>
              </a:buClr>
              <a:buFont typeface="Wingdings" pitchFamily="2" charset="2"/>
              <a:buNone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-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肾上腺体积增大或缩小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Clr>
                <a:srgbClr val="FF00FF"/>
              </a:buClr>
              <a:buFont typeface="Wingdings" pitchFamily="2" charset="2"/>
              <a:buNone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-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伴沙粒样钙化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04048" y="1556792"/>
            <a:ext cx="3600186" cy="4336537"/>
            <a:chOff x="3142" y="1316"/>
            <a:chExt cx="1760" cy="2180"/>
          </a:xfrm>
        </p:grpSpPr>
        <p:pic>
          <p:nvPicPr>
            <p:cNvPr id="36871" name="Picture 4" descr="ADG1a"/>
            <p:cNvPicPr>
              <a:picLocks noChangeAspect="1" noChangeArrowheads="1"/>
            </p:cNvPicPr>
            <p:nvPr/>
          </p:nvPicPr>
          <p:blipFill>
            <a:blip r:embed="rId2" cstate="print"/>
            <a:srcRect l="16260" t="40721" r="17057" b="18704"/>
            <a:stretch>
              <a:fillRect/>
            </a:stretch>
          </p:blipFill>
          <p:spPr bwMode="auto">
            <a:xfrm>
              <a:off x="3142" y="1316"/>
              <a:ext cx="1725" cy="1050"/>
            </a:xfrm>
            <a:prstGeom prst="rect">
              <a:avLst/>
            </a:prstGeom>
            <a:noFill/>
            <a:ln w="9525">
              <a:solidFill>
                <a:srgbClr val="FF9900"/>
              </a:solidFill>
              <a:miter lim="800000"/>
              <a:headEnd/>
              <a:tailEnd/>
            </a:ln>
          </p:spPr>
        </p:pic>
        <p:pic>
          <p:nvPicPr>
            <p:cNvPr id="36872" name="Picture 5" descr="ADD2b"/>
            <p:cNvPicPr>
              <a:picLocks noChangeAspect="1" noChangeArrowheads="1"/>
            </p:cNvPicPr>
            <p:nvPr/>
          </p:nvPicPr>
          <p:blipFill>
            <a:blip r:embed="rId3" cstate="print"/>
            <a:srcRect l="21299" t="34175" r="15526" b="26559"/>
            <a:stretch>
              <a:fillRect/>
            </a:stretch>
          </p:blipFill>
          <p:spPr bwMode="auto">
            <a:xfrm>
              <a:off x="3142" y="2402"/>
              <a:ext cx="1760" cy="1094"/>
            </a:xfrm>
            <a:prstGeom prst="rect">
              <a:avLst/>
            </a:prstGeom>
            <a:noFill/>
            <a:ln w="9525">
              <a:solidFill>
                <a:srgbClr val="FF9900"/>
              </a:solidFill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796887" y="2924564"/>
            <a:ext cx="1562368" cy="1943703"/>
            <a:chOff x="3598" y="2212"/>
            <a:chExt cx="816" cy="942"/>
          </a:xfrm>
        </p:grpSpPr>
        <p:sp>
          <p:nvSpPr>
            <p:cNvPr id="36868" name="Line 7"/>
            <p:cNvSpPr>
              <a:spLocks noChangeShapeType="1"/>
            </p:cNvSpPr>
            <p:nvPr/>
          </p:nvSpPr>
          <p:spPr bwMode="auto">
            <a:xfrm>
              <a:off x="3598" y="2212"/>
              <a:ext cx="227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69" name="Line 8"/>
            <p:cNvSpPr>
              <a:spLocks noChangeShapeType="1"/>
            </p:cNvSpPr>
            <p:nvPr/>
          </p:nvSpPr>
          <p:spPr bwMode="auto">
            <a:xfrm>
              <a:off x="3598" y="3154"/>
              <a:ext cx="227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70" name="Line 9"/>
            <p:cNvSpPr>
              <a:spLocks noChangeShapeType="1"/>
            </p:cNvSpPr>
            <p:nvPr/>
          </p:nvSpPr>
          <p:spPr bwMode="auto">
            <a:xfrm flipH="1">
              <a:off x="4369" y="2868"/>
              <a:ext cx="45" cy="18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4326" t="35390" r="45275" b="34384"/>
          <a:stretch>
            <a:fillRect/>
          </a:stretch>
        </p:blipFill>
        <p:spPr bwMode="auto">
          <a:xfrm>
            <a:off x="971600" y="4437111"/>
            <a:ext cx="4032448" cy="1480021"/>
          </a:xfrm>
          <a:prstGeom prst="rect">
            <a:avLst/>
          </a:prstGeom>
          <a:noFill/>
        </p:spPr>
      </p:pic>
      <p:cxnSp>
        <p:nvCxnSpPr>
          <p:cNvPr id="13" name="直接箭头连接符 12"/>
          <p:cNvCxnSpPr/>
          <p:nvPr/>
        </p:nvCxnSpPr>
        <p:spPr>
          <a:xfrm flipH="1">
            <a:off x="4478288" y="4293096"/>
            <a:ext cx="21704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27584" y="764704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良性病变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肾上腺结核</a:t>
            </a:r>
            <a:endParaRPr lang="zh-CN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矩形 1"/>
          <p:cNvSpPr>
            <a:spLocks noChangeArrowheads="1"/>
          </p:cNvSpPr>
          <p:nvPr/>
        </p:nvSpPr>
        <p:spPr bwMode="auto">
          <a:xfrm>
            <a:off x="4319464" y="2492896"/>
            <a:ext cx="482453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起源于肾上腺髓质嗜铬细胞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90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%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为功能性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的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CT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及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MRI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：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-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肿块较大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-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不均匀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- MRI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呈长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T1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长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T2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信号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-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明显强化</a:t>
            </a:r>
            <a:endParaRPr lang="en-US" sz="20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96258" name="Picture 2" descr="Pheochromocytoma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 r="51092"/>
          <a:stretch>
            <a:fillRect/>
          </a:stretch>
        </p:blipFill>
        <p:spPr bwMode="auto">
          <a:xfrm>
            <a:off x="1187624" y="2132856"/>
            <a:ext cx="2664296" cy="230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矩形 3"/>
          <p:cNvSpPr>
            <a:spLocks noChangeArrowheads="1"/>
          </p:cNvSpPr>
          <p:nvPr/>
        </p:nvSpPr>
        <p:spPr bwMode="auto">
          <a:xfrm>
            <a:off x="1331640" y="1484784"/>
            <a:ext cx="6768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嗜铬细胞瘤 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--</a:t>
            </a:r>
            <a:r>
              <a:rPr lang="zh-CN" altLang="en-US" b="1" dirty="0" smtClean="0"/>
              <a:t>血、尿儿茶酚胺值增高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7544" y="764704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肾上腺恶性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病变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latin typeface="Calibri" pitchFamily="34" charset="0"/>
              </a:rPr>
              <a:t>嗜铬细胞瘤</a:t>
            </a:r>
            <a:endParaRPr lang="zh-CN" altLang="en-US" sz="2000" b="1" dirty="0">
              <a:latin typeface="Calibri" pitchFamily="34" charset="0"/>
            </a:endParaRPr>
          </a:p>
        </p:txBody>
      </p:sp>
      <p:pic>
        <p:nvPicPr>
          <p:cNvPr id="7" name="Picture 2" descr="Pheochromocytoma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 l="53070" b="6577"/>
          <a:stretch>
            <a:fillRect/>
          </a:stretch>
        </p:blipFill>
        <p:spPr bwMode="auto">
          <a:xfrm>
            <a:off x="1187624" y="4365104"/>
            <a:ext cx="2671440" cy="225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92080" y="2132856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Tx/>
              <a:buChar char="-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10%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肾上腺外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10%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呈恶性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10%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为家族性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10%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出现于儿童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10%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瘤体在双侧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10%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为多发性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FontTx/>
              <a:buChar char="-"/>
            </a:pP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43608" y="620688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肾上腺恶性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病变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latin typeface="Calibri" pitchFamily="34" charset="0"/>
              </a:rPr>
              <a:t>嗜铬细胞瘤</a:t>
            </a:r>
            <a:endParaRPr lang="zh-CN" altLang="en-US" sz="2000" b="1" dirty="0">
              <a:latin typeface="Calibri" pitchFamily="34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292080" y="1484784"/>
            <a:ext cx="6768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临床特点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76130" name="Picture 2" descr="http://jpkc.fimmu.com/yx/kj2/bingli/photoDatas/200852285957.jpg"/>
          <p:cNvPicPr>
            <a:picLocks noChangeAspect="1" noChangeArrowheads="1"/>
          </p:cNvPicPr>
          <p:nvPr/>
        </p:nvPicPr>
        <p:blipFill>
          <a:blip r:embed="rId2" cstate="print"/>
          <a:srcRect r="50722" b="55674"/>
          <a:stretch>
            <a:fillRect/>
          </a:stretch>
        </p:blipFill>
        <p:spPr bwMode="auto">
          <a:xfrm>
            <a:off x="1259632" y="1536218"/>
            <a:ext cx="3240360" cy="2129380"/>
          </a:xfrm>
          <a:prstGeom prst="rect">
            <a:avLst/>
          </a:prstGeom>
          <a:noFill/>
        </p:spPr>
      </p:pic>
      <p:pic>
        <p:nvPicPr>
          <p:cNvPr id="6" name="Picture 2" descr="http://jpkc.fimmu.com/yx/kj2/bingli/photoDatas/200852285957.jpg"/>
          <p:cNvPicPr>
            <a:picLocks noChangeAspect="1" noChangeArrowheads="1"/>
          </p:cNvPicPr>
          <p:nvPr/>
        </p:nvPicPr>
        <p:blipFill>
          <a:blip r:embed="rId3" cstate="print"/>
          <a:srcRect t="53962" r="54946"/>
          <a:stretch>
            <a:fillRect/>
          </a:stretch>
        </p:blipFill>
        <p:spPr bwMode="auto">
          <a:xfrm>
            <a:off x="1259632" y="3573016"/>
            <a:ext cx="3240360" cy="2150199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1259632" y="59038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肿瘤常大于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3cm</a:t>
            </a:r>
          </a:p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富血供，明显强化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较大肿瘤易出血坏死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6" descr="547990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r="2521" b="5045"/>
          <a:stretch>
            <a:fillRect/>
          </a:stretch>
        </p:blipFill>
        <p:spPr bwMode="auto">
          <a:xfrm>
            <a:off x="1763688" y="1412776"/>
            <a:ext cx="5040560" cy="422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835696" y="5733256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大部分嗜铬细胞瘤在</a:t>
            </a:r>
            <a:r>
              <a:rPr lang="en-US" altLang="zh-CN" dirty="0" smtClean="0"/>
              <a:t>T2WI</a:t>
            </a:r>
            <a:r>
              <a:rPr lang="zh-CN" altLang="en-US" dirty="0" smtClean="0"/>
              <a:t>上呈 高信号（“灯泡征”），但是不能作为诊断或排除嗜铬细胞瘤的特征</a:t>
            </a:r>
            <a:endParaRPr lang="zh-CN" alt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43608" y="620688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肾上腺恶性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病变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latin typeface="Calibri" pitchFamily="34" charset="0"/>
              </a:rPr>
              <a:t>嗜铬细胞瘤</a:t>
            </a:r>
            <a:endParaRPr lang="zh-CN" altLang="en-US" sz="20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 cstate="print"/>
          <a:srcRect l="1963" t="13788" r="34650" b="9693"/>
          <a:stretch>
            <a:fillRect/>
          </a:stretch>
        </p:blipFill>
        <p:spPr bwMode="auto">
          <a:xfrm>
            <a:off x="1475656" y="1700808"/>
            <a:ext cx="5796136" cy="4392488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43608" y="620688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肾上腺恶性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病变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latin typeface="Calibri" pitchFamily="34" charset="0"/>
              </a:rPr>
              <a:t>嗜铬细胞瘤</a:t>
            </a:r>
            <a:endParaRPr lang="zh-CN" altLang="en-US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94"/>
          <p:cNvPicPr>
            <a:picLocks noChangeAspect="1" noChangeArrowheads="1"/>
          </p:cNvPicPr>
          <p:nvPr/>
        </p:nvPicPr>
        <p:blipFill>
          <a:blip r:embed="rId2" cstate="print"/>
          <a:srcRect l="1198" t="2069" r="1198" b="4407"/>
          <a:stretch>
            <a:fillRect/>
          </a:stretch>
        </p:blipFill>
        <p:spPr bwMode="auto">
          <a:xfrm>
            <a:off x="1187624" y="1556792"/>
            <a:ext cx="6534726" cy="4752528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43608" y="620688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肾上腺恶性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病变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latin typeface="Calibri" pitchFamily="34" charset="0"/>
              </a:rPr>
              <a:t>嗜铬细胞瘤</a:t>
            </a:r>
            <a:endParaRPr lang="zh-CN" altLang="en-US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1475656" y="1772816"/>
            <a:ext cx="5040560" cy="4104456"/>
            <a:chOff x="2928" y="1104"/>
            <a:chExt cx="2832" cy="1964"/>
          </a:xfrm>
        </p:grpSpPr>
        <p:pic>
          <p:nvPicPr>
            <p:cNvPr id="98312" name="Picture 1029" descr="E:\瑞金\肾上腺病变\嗜铬细胞瘤\PHA2a.jpg"/>
            <p:cNvPicPr>
              <a:picLocks noChangeAspect="1" noChangeArrowheads="1"/>
            </p:cNvPicPr>
            <p:nvPr/>
          </p:nvPicPr>
          <p:blipFill>
            <a:blip r:embed="rId2" cstate="print"/>
            <a:srcRect l="3906" t="24742" r="13918" b="17960"/>
            <a:stretch>
              <a:fillRect/>
            </a:stretch>
          </p:blipFill>
          <p:spPr bwMode="auto">
            <a:xfrm>
              <a:off x="2928" y="2064"/>
              <a:ext cx="1440" cy="100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8313" name="Picture 1031" descr="E:\瑞金\肾上腺病变\嗜铬细胞瘤\ADD1b.jpg"/>
            <p:cNvPicPr>
              <a:picLocks noChangeAspect="1" noChangeArrowheads="1"/>
            </p:cNvPicPr>
            <p:nvPr/>
          </p:nvPicPr>
          <p:blipFill>
            <a:blip r:embed="rId3" cstate="print"/>
            <a:srcRect l="1817" t="5725" r="1817" b="17444"/>
            <a:stretch>
              <a:fillRect/>
            </a:stretch>
          </p:blipFill>
          <p:spPr bwMode="auto">
            <a:xfrm>
              <a:off x="2928" y="1104"/>
              <a:ext cx="1248" cy="9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8314" name="Picture 1032" descr="H:\我的图像\肾上腺\病理\嗜铬细胞瘤\ENDO07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68" y="2064"/>
              <a:ext cx="1392" cy="9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8315" name="Picture 1033" descr="E:\瑞金\肾上腺病变\嗜铬细胞瘤\PHA2b.jpg"/>
            <p:cNvPicPr>
              <a:picLocks noChangeAspect="1" noChangeArrowheads="1"/>
            </p:cNvPicPr>
            <p:nvPr/>
          </p:nvPicPr>
          <p:blipFill>
            <a:blip r:embed="rId5" cstate="print"/>
            <a:srcRect t="26559" r="13538" b="18117"/>
            <a:stretch>
              <a:fillRect/>
            </a:stretch>
          </p:blipFill>
          <p:spPr bwMode="auto">
            <a:xfrm>
              <a:off x="4176" y="1104"/>
              <a:ext cx="1488" cy="9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3" name="Group 1040"/>
          <p:cNvGrpSpPr>
            <a:grpSpLocks/>
          </p:cNvGrpSpPr>
          <p:nvPr/>
        </p:nvGrpSpPr>
        <p:grpSpPr bwMode="auto">
          <a:xfrm>
            <a:off x="1907704" y="3140968"/>
            <a:ext cx="2895600" cy="1905000"/>
            <a:chOff x="2976" y="1824"/>
            <a:chExt cx="1824" cy="1200"/>
          </a:xfrm>
        </p:grpSpPr>
        <p:sp>
          <p:nvSpPr>
            <p:cNvPr id="98308" name="Line 1036"/>
            <p:cNvSpPr>
              <a:spLocks noChangeShapeType="1"/>
            </p:cNvSpPr>
            <p:nvPr/>
          </p:nvSpPr>
          <p:spPr bwMode="auto">
            <a:xfrm>
              <a:off x="2976" y="1872"/>
              <a:ext cx="2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8309" name="Line 1037"/>
            <p:cNvSpPr>
              <a:spLocks noChangeShapeType="1"/>
            </p:cNvSpPr>
            <p:nvPr/>
          </p:nvSpPr>
          <p:spPr bwMode="auto">
            <a:xfrm>
              <a:off x="4560" y="2832"/>
              <a:ext cx="2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8310" name="Line 1038"/>
            <p:cNvSpPr>
              <a:spLocks noChangeShapeType="1"/>
            </p:cNvSpPr>
            <p:nvPr/>
          </p:nvSpPr>
          <p:spPr bwMode="auto">
            <a:xfrm>
              <a:off x="4512" y="1824"/>
              <a:ext cx="2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8311" name="Line 1039"/>
            <p:cNvSpPr>
              <a:spLocks noChangeShapeType="1"/>
            </p:cNvSpPr>
            <p:nvPr/>
          </p:nvSpPr>
          <p:spPr bwMode="auto">
            <a:xfrm>
              <a:off x="3168" y="3024"/>
              <a:ext cx="2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7544" y="764704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肾上腺恶性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病变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latin typeface="Calibri" pitchFamily="34" charset="0"/>
              </a:rPr>
              <a:t>嗜铬细胞瘤</a:t>
            </a:r>
            <a:endParaRPr lang="zh-CN" altLang="en-US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43608" y="620688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肾上腺恶性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病变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kumimoji="1"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肾上腺外</a:t>
            </a:r>
            <a:r>
              <a:rPr lang="zh-CN" altLang="en-US" sz="2000" b="1" dirty="0" smtClean="0">
                <a:latin typeface="Calibri" pitchFamily="34" charset="0"/>
              </a:rPr>
              <a:t>嗜铬细胞瘤</a:t>
            </a:r>
            <a:endParaRPr lang="zh-CN" altLang="en-US" sz="2000" b="1" dirty="0">
              <a:latin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1484784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肾上腺外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嗜铬细胞瘤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5687616" y="2060848"/>
            <a:ext cx="3456384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SzPct val="70000"/>
              <a:buFont typeface="宋体" pitchFamily="2" charset="-122"/>
              <a:buChar char="‥"/>
            </a:pP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常见部位：</a:t>
            </a:r>
            <a:endParaRPr lang="en-US" alt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SzPct val="70000"/>
            </a:pP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</a:t>
            </a: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- </a:t>
            </a: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腹主动脉旁</a:t>
            </a:r>
            <a:endParaRPr lang="en-US" alt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SzPct val="70000"/>
            </a:pP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- </a:t>
            </a: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纵膈脊柱旁区</a:t>
            </a:r>
            <a:endParaRPr lang="en-US" alt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SzPct val="70000"/>
            </a:pP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- </a:t>
            </a: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膀胱壁</a:t>
            </a:r>
            <a:endParaRPr lang="en-US" alt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SzPct val="70000"/>
              <a:buFont typeface="宋体" pitchFamily="2" charset="-122"/>
              <a:buChar char="‥"/>
            </a:pP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类圆形</a:t>
            </a: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椭圆形肿块</a:t>
            </a:r>
            <a:endParaRPr lang="en-US" alt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SzPct val="70000"/>
              <a:buFont typeface="宋体" pitchFamily="2" charset="-122"/>
              <a:buChar char="‥"/>
            </a:pP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呈均一软组织密度影</a:t>
            </a:r>
            <a:endParaRPr lang="en-US" alt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SzPct val="70000"/>
              <a:buFont typeface="宋体" pitchFamily="2" charset="-122"/>
              <a:buChar char="‥"/>
            </a:pP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CT.MRI </a:t>
            </a: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密度</a:t>
            </a: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信号</a:t>
            </a:r>
            <a:endParaRPr lang="en-US" alt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SzPct val="70000"/>
            </a:pP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同肾上腺内嗜铬细胞瘤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5" name="Picture 2" descr="Extra-adrenal paragangli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64904"/>
            <a:ext cx="450797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547664" y="5301208"/>
            <a:ext cx="250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腹主动脉旁嗜铬细胞瘤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 descr="http://imgt0.bdstatic.com/it/u=2098682231,3674948243&amp;fm=23&amp;gp=0.jpg"/>
          <p:cNvPicPr>
            <a:picLocks noChangeAspect="1" noChangeArrowheads="1"/>
          </p:cNvPicPr>
          <p:nvPr/>
        </p:nvPicPr>
        <p:blipFill>
          <a:blip r:embed="rId2" cstate="print"/>
          <a:srcRect l="10317"/>
          <a:stretch>
            <a:fillRect/>
          </a:stretch>
        </p:blipFill>
        <p:spPr bwMode="auto">
          <a:xfrm>
            <a:off x="4067944" y="1484784"/>
            <a:ext cx="4392488" cy="2160240"/>
          </a:xfrm>
          <a:prstGeom prst="rect">
            <a:avLst/>
          </a:prstGeom>
          <a:noFill/>
        </p:spPr>
      </p:pic>
      <p:pic>
        <p:nvPicPr>
          <p:cNvPr id="4" name="Picture 9" descr="u=2079658215,3479050268&amp;fm=23&amp;g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3262117" cy="4383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http://imgt5.bdstatic.com/it/u=1756254347,4175997436&amp;fm=23&amp;gp=0.jpg"/>
          <p:cNvPicPr>
            <a:picLocks noChangeAspect="1" noChangeArrowheads="1"/>
          </p:cNvPicPr>
          <p:nvPr/>
        </p:nvPicPr>
        <p:blipFill>
          <a:blip r:embed="rId4" cstate="print"/>
          <a:srcRect t="9259" r="3309" b="1852"/>
          <a:stretch>
            <a:fillRect/>
          </a:stretch>
        </p:blipFill>
        <p:spPr bwMode="auto">
          <a:xfrm>
            <a:off x="4139952" y="3645024"/>
            <a:ext cx="4320480" cy="2248387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827584" y="764704"/>
            <a:ext cx="68368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 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解剖学概要</a:t>
            </a:r>
            <a:endParaRPr lang="zh-CN" altLang="en-US" sz="28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algn="ctr">
              <a:spcBef>
                <a:spcPct val="50000"/>
              </a:spcBef>
            </a:pPr>
            <a:r>
              <a:rPr kumimoji="1" lang="en-US" altLang="zh-CN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endParaRPr kumimoji="1" lang="zh-CN" altLang="en-US" sz="28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19872" y="6021288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内部结构及功能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114.113.147.140/portal/upload/forum/200441220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5715000" cy="3848100"/>
          </a:xfrm>
          <a:prstGeom prst="rect">
            <a:avLst/>
          </a:prstGeom>
          <a:noFill/>
        </p:spPr>
      </p:pic>
      <p:cxnSp>
        <p:nvCxnSpPr>
          <p:cNvPr id="4" name="直接箭头连接符 3"/>
          <p:cNvCxnSpPr/>
          <p:nvPr/>
        </p:nvCxnSpPr>
        <p:spPr>
          <a:xfrm>
            <a:off x="5724128" y="3933056"/>
            <a:ext cx="626368" cy="554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5580112" y="1844824"/>
            <a:ext cx="626368" cy="770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2627784" y="2060848"/>
            <a:ext cx="626368" cy="554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2699792" y="4149080"/>
            <a:ext cx="482352" cy="410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15616" y="836712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肾上腺恶性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病变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kumimoji="1"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肾上腺外</a:t>
            </a:r>
            <a:r>
              <a:rPr lang="zh-CN" altLang="en-US" sz="2000" b="1" dirty="0" smtClean="0">
                <a:latin typeface="Calibri" pitchFamily="34" charset="0"/>
              </a:rPr>
              <a:t>嗜铬细胞瘤</a:t>
            </a:r>
            <a:endParaRPr lang="zh-CN" altLang="en-US" sz="2000" b="1" dirty="0">
              <a:latin typeface="Calibri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47664" y="5877272"/>
            <a:ext cx="250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腹主动脉旁嗜铬细胞瘤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 cstate="print"/>
          <a:srcRect t="11506" b="10509"/>
          <a:stretch>
            <a:fillRect/>
          </a:stretch>
        </p:blipFill>
        <p:spPr bwMode="auto">
          <a:xfrm>
            <a:off x="611560" y="1772816"/>
            <a:ext cx="8094689" cy="3888432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576" y="692696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肾上腺恶性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病变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kumimoji="1"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肾上腺外</a:t>
            </a:r>
            <a:r>
              <a:rPr lang="zh-CN" altLang="en-US" sz="2000" b="1" dirty="0" smtClean="0">
                <a:latin typeface="Calibri" pitchFamily="34" charset="0"/>
              </a:rPr>
              <a:t>嗜铬细胞瘤</a:t>
            </a:r>
            <a:endParaRPr lang="zh-CN" altLang="en-US" sz="2000" b="1" dirty="0">
              <a:latin typeface="Calibri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568" y="5805264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膀胱壁</a:t>
            </a:r>
            <a:r>
              <a:rPr lang="zh-CN" altLang="en-US" b="1" dirty="0" smtClean="0">
                <a:latin typeface="Calibri" pitchFamily="34" charset="0"/>
              </a:rPr>
              <a:t>嗜铬细胞瘤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http://imgt1.bdstatic.com/it/u=452416464,1102926373&amp;fm=23&amp;gp=0.jpg"/>
          <p:cNvPicPr>
            <a:picLocks noChangeAspect="1" noChangeArrowheads="1"/>
          </p:cNvPicPr>
          <p:nvPr/>
        </p:nvPicPr>
        <p:blipFill>
          <a:blip r:embed="rId2" cstate="print"/>
          <a:srcRect l="2362" t="5125" r="55789" b="53872"/>
          <a:stretch>
            <a:fillRect/>
          </a:stretch>
        </p:blipFill>
        <p:spPr bwMode="auto">
          <a:xfrm>
            <a:off x="1547664" y="1412776"/>
            <a:ext cx="5544616" cy="2601579"/>
          </a:xfrm>
          <a:prstGeom prst="rect">
            <a:avLst/>
          </a:prstGeom>
          <a:noFill/>
        </p:spPr>
      </p:pic>
      <p:pic>
        <p:nvPicPr>
          <p:cNvPr id="3" name="Picture 2" descr="http://imgt1.bdstatic.com/it/u=452416464,1102926373&amp;fm=23&amp;gp=0.jpg"/>
          <p:cNvPicPr>
            <a:picLocks noChangeAspect="1" noChangeArrowheads="1"/>
          </p:cNvPicPr>
          <p:nvPr/>
        </p:nvPicPr>
        <p:blipFill>
          <a:blip r:embed="rId2" cstate="print"/>
          <a:srcRect l="46236" t="5125" r="1958" b="53872"/>
          <a:stretch>
            <a:fillRect/>
          </a:stretch>
        </p:blipFill>
        <p:spPr bwMode="auto">
          <a:xfrm>
            <a:off x="1547664" y="4005064"/>
            <a:ext cx="5526614" cy="201622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5576" y="692696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肾上腺恶性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病变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kumimoji="1"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肾上腺外</a:t>
            </a:r>
            <a:r>
              <a:rPr lang="zh-CN" altLang="en-US" sz="2000" b="1" dirty="0" smtClean="0">
                <a:latin typeface="Calibri" pitchFamily="34" charset="0"/>
              </a:rPr>
              <a:t>嗜铬细胞瘤</a:t>
            </a:r>
            <a:endParaRPr lang="zh-CN" altLang="en-US" sz="2000" b="1" dirty="0">
              <a:latin typeface="Calibri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4788024" y="4581128"/>
            <a:ext cx="482352" cy="554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5436096" y="3140968"/>
            <a:ext cx="554360" cy="554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2339752" y="1628800"/>
            <a:ext cx="554360" cy="482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D:\My Documents\ssx\272215144189.jpg"/>
          <p:cNvPicPr>
            <a:picLocks noChangeAspect="1" noChangeArrowheads="1"/>
          </p:cNvPicPr>
          <p:nvPr/>
        </p:nvPicPr>
        <p:blipFill>
          <a:blip r:embed="rId2" cstate="print"/>
          <a:srcRect l="1470" t="58804" r="4444" b="1504"/>
          <a:stretch>
            <a:fillRect/>
          </a:stretch>
        </p:blipFill>
        <p:spPr bwMode="auto">
          <a:xfrm>
            <a:off x="1475656" y="3861048"/>
            <a:ext cx="6048672" cy="2551784"/>
          </a:xfrm>
          <a:prstGeom prst="rect">
            <a:avLst/>
          </a:prstGeom>
          <a:noFill/>
        </p:spPr>
      </p:pic>
      <p:pic>
        <p:nvPicPr>
          <p:cNvPr id="4" name="Picture 2" descr="D:\My Documents\ssx\272215144189.jpg"/>
          <p:cNvPicPr>
            <a:picLocks noChangeAspect="1" noChangeArrowheads="1"/>
          </p:cNvPicPr>
          <p:nvPr/>
        </p:nvPicPr>
        <p:blipFill>
          <a:blip r:embed="rId2" cstate="print"/>
          <a:srcRect t="7350" r="4444" b="52957"/>
          <a:stretch>
            <a:fillRect/>
          </a:stretch>
        </p:blipFill>
        <p:spPr bwMode="auto">
          <a:xfrm>
            <a:off x="1475656" y="1556792"/>
            <a:ext cx="6067341" cy="252028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576" y="692696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肾上腺恶性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病变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kumimoji="1"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肾上腺外</a:t>
            </a:r>
            <a:r>
              <a:rPr lang="zh-CN" altLang="en-US" sz="2000" b="1" dirty="0" smtClean="0">
                <a:latin typeface="Calibri" pitchFamily="34" charset="0"/>
              </a:rPr>
              <a:t>嗜铬细胞瘤</a:t>
            </a:r>
            <a:endParaRPr lang="zh-CN" altLang="en-US" sz="2000" b="1" dirty="0">
              <a:latin typeface="Calibri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3648" y="6488668"/>
            <a:ext cx="1811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异位嗜铬细胞瘤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4283968" y="6488668"/>
            <a:ext cx="3206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强化明显，较大肿瘤多不均匀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640" y="5301208"/>
            <a:ext cx="7010400" cy="838200"/>
          </a:xfrm>
        </p:spPr>
        <p:txBody>
          <a:bodyPr/>
          <a:lstStyle/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异位的嗜铬细胞瘤</a:t>
            </a:r>
          </a:p>
        </p:txBody>
      </p:sp>
      <p:pic>
        <p:nvPicPr>
          <p:cNvPr id="280580" name="Picture 4" descr="L_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412336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1" name="Picture 5" descr="R_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2856"/>
            <a:ext cx="40913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576" y="692696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肾上腺恶性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病变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kumimoji="1"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肾上腺外</a:t>
            </a:r>
            <a:r>
              <a:rPr lang="zh-CN" altLang="en-US" sz="2000" b="1" dirty="0" smtClean="0">
                <a:latin typeface="Calibri" pitchFamily="34" charset="0"/>
              </a:rPr>
              <a:t>嗜铬细胞瘤</a:t>
            </a:r>
            <a:endParaRPr lang="zh-CN" altLang="en-US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5733256"/>
            <a:ext cx="7010400" cy="838200"/>
          </a:xfrm>
        </p:spPr>
        <p:txBody>
          <a:bodyPr/>
          <a:lstStyle/>
          <a:p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异位的嗜铬细胞瘤</a:t>
            </a:r>
          </a:p>
        </p:txBody>
      </p:sp>
      <p:pic>
        <p:nvPicPr>
          <p:cNvPr id="281604" name="Picture 4" descr="L_56"/>
          <p:cNvPicPr>
            <a:picLocks noChangeAspect="1" noChangeArrowheads="1"/>
          </p:cNvPicPr>
          <p:nvPr/>
        </p:nvPicPr>
        <p:blipFill>
          <a:blip r:embed="rId2" cstate="print"/>
          <a:srcRect l="7500"/>
          <a:stretch>
            <a:fillRect/>
          </a:stretch>
        </p:blipFill>
        <p:spPr bwMode="auto">
          <a:xfrm>
            <a:off x="1403648" y="1412776"/>
            <a:ext cx="2664296" cy="254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605" name="Picture 5" descr="R_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412776"/>
            <a:ext cx="233679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L_57"/>
          <p:cNvPicPr>
            <a:picLocks noChangeAspect="1" noChangeArrowheads="1"/>
          </p:cNvPicPr>
          <p:nvPr/>
        </p:nvPicPr>
        <p:blipFill>
          <a:blip r:embed="rId4" cstate="print"/>
          <a:srcRect r="-4200"/>
          <a:stretch>
            <a:fillRect/>
          </a:stretch>
        </p:blipFill>
        <p:spPr bwMode="auto">
          <a:xfrm>
            <a:off x="1403648" y="3284984"/>
            <a:ext cx="2664296" cy="234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R_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284984"/>
            <a:ext cx="2376264" cy="225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5576" y="692696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肾上腺恶性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病变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kumimoji="1"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肾上腺外</a:t>
            </a:r>
            <a:r>
              <a:rPr lang="zh-CN" altLang="en-US" sz="2000" b="1" dirty="0" smtClean="0">
                <a:latin typeface="Calibri" pitchFamily="34" charset="0"/>
              </a:rPr>
              <a:t>嗜铬细胞瘤</a:t>
            </a:r>
            <a:endParaRPr lang="zh-CN" altLang="en-US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923928" y="1988840"/>
            <a:ext cx="5220072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eaLnBrk="0" hangingPunct="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SzPct val="85000"/>
              <a:buFont typeface="宋体" pitchFamily="2" charset="-122"/>
              <a:buChar char="‥"/>
            </a:pP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50</a:t>
            </a: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％为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功能性，</a:t>
            </a: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以</a:t>
            </a:r>
            <a:r>
              <a:rPr lang="en-US" altLang="zh-CN" sz="2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Cushing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最多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lvl="1" eaLnBrk="0" hangingPunct="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SzPct val="85000"/>
              <a:buFont typeface="宋体" pitchFamily="2" charset="-122"/>
              <a:buChar char="‥"/>
            </a:pP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大，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常大于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5cm</a:t>
            </a:r>
          </a:p>
          <a:p>
            <a:pPr lvl="1" eaLnBrk="0" hangingPunct="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SzPct val="85000"/>
              <a:buFont typeface="宋体" pitchFamily="2" charset="-122"/>
              <a:buChar char="‥"/>
            </a:pP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常见广泛出血、坏死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lvl="1" eaLnBrk="0" hangingPunct="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SzPct val="85000"/>
              <a:buFont typeface="宋体" pitchFamily="2" charset="-122"/>
              <a:buChar char="‥"/>
            </a:pP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影像学：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lvl="1" eaLnBrk="0" hangingPunct="0">
              <a:spcBef>
                <a:spcPct val="50000"/>
              </a:spcBef>
              <a:buClr>
                <a:schemeClr val="bg1"/>
              </a:buClr>
              <a:buSzPct val="85000"/>
            </a:pP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- 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境界不清， 呈侵袭性生长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lvl="1" eaLnBrk="0" hangingPunct="0">
              <a:spcBef>
                <a:spcPct val="50000"/>
              </a:spcBef>
              <a:buClr>
                <a:schemeClr val="bg1"/>
              </a:buClr>
              <a:buSzPct val="85000"/>
            </a:pP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- 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信号、密度不均匀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lvl="1" eaLnBrk="0" hangingPunct="0">
              <a:spcBef>
                <a:spcPct val="50000"/>
              </a:spcBef>
              <a:buClr>
                <a:schemeClr val="bg1"/>
              </a:buClr>
              <a:buSzPct val="85000"/>
            </a:pP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- 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不均匀强化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lvl="1" eaLnBrk="0" hangingPunct="0">
              <a:spcBef>
                <a:spcPct val="50000"/>
              </a:spcBef>
              <a:buClr>
                <a:schemeClr val="bg1"/>
              </a:buClr>
              <a:buSzPct val="85000"/>
            </a:pP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- 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淋巴结、血管及邻近结构侵犯</a:t>
            </a:r>
          </a:p>
          <a:p>
            <a:pPr lvl="1" eaLnBrk="0" hangingPunct="0">
              <a:lnSpc>
                <a:spcPct val="80000"/>
              </a:lnSpc>
              <a:spcBef>
                <a:spcPct val="50000"/>
              </a:spcBef>
              <a:buClr>
                <a:schemeClr val="bg1"/>
              </a:buClr>
              <a:buSzPct val="85000"/>
            </a:pPr>
            <a:endParaRPr lang="zh-CN" altLang="en-US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lvl="1" eaLnBrk="0" hangingPunct="0">
              <a:lnSpc>
                <a:spcPct val="80000"/>
              </a:lnSpc>
              <a:spcBef>
                <a:spcPct val="50000"/>
              </a:spcBef>
              <a:buClr>
                <a:schemeClr val="bg1"/>
              </a:buClr>
              <a:buSzPct val="85000"/>
              <a:buFont typeface="宋体" pitchFamily="2" charset="-122"/>
              <a:buChar char="‥"/>
            </a:pPr>
            <a:endParaRPr lang="zh-CN" altLang="en-US" sz="20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4038" name="Picture 6" descr="IMAG0002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 bwMode="auto">
          <a:xfrm>
            <a:off x="1043608" y="2276871"/>
            <a:ext cx="3240360" cy="3918575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576" y="692696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肾上腺恶性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病变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肾上腺皮质癌</a:t>
            </a:r>
            <a:endParaRPr lang="zh-CN" altLang="en-US" sz="2000" b="1" dirty="0">
              <a:latin typeface="Calibri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1340768"/>
            <a:ext cx="3387466" cy="559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原发性肾上腺皮质癌</a:t>
            </a:r>
            <a:endParaRPr lang="en-US" altLang="zh-CN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576" y="692696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肾上腺恶性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病变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肾上腺皮质癌</a:t>
            </a:r>
            <a:endParaRPr lang="zh-CN" altLang="en-US" sz="2000" b="1" dirty="0">
              <a:latin typeface="Calibri" pitchFamily="34" charset="0"/>
            </a:endParaRPr>
          </a:p>
        </p:txBody>
      </p:sp>
      <p:grpSp>
        <p:nvGrpSpPr>
          <p:cNvPr id="9" name="组合 7"/>
          <p:cNvGrpSpPr>
            <a:grpSpLocks/>
          </p:cNvGrpSpPr>
          <p:nvPr/>
        </p:nvGrpSpPr>
        <p:grpSpPr bwMode="auto">
          <a:xfrm>
            <a:off x="1619672" y="1628800"/>
            <a:ext cx="4320480" cy="4088483"/>
            <a:chOff x="182344" y="2133987"/>
            <a:chExt cx="4320177" cy="4088512"/>
          </a:xfrm>
        </p:grpSpPr>
        <p:pic>
          <p:nvPicPr>
            <p:cNvPr id="10" name="Picture 2" descr="Carcinoma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344" y="2133987"/>
              <a:ext cx="4320177" cy="2000264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</p:spPr>
        </p:pic>
        <p:pic>
          <p:nvPicPr>
            <p:cNvPr id="11" name="Picture 6" descr="Adrenal carcinoma"/>
            <p:cNvPicPr>
              <a:picLocks noChangeAspect="1" noChangeArrowheads="1"/>
            </p:cNvPicPr>
            <p:nvPr/>
          </p:nvPicPr>
          <p:blipFill>
            <a:blip r:embed="rId3" cstate="print"/>
            <a:srcRect l="6976" t="4099" r="12791" b="5737"/>
            <a:stretch>
              <a:fillRect/>
            </a:stretch>
          </p:blipFill>
          <p:spPr bwMode="auto">
            <a:xfrm>
              <a:off x="254346" y="4222235"/>
              <a:ext cx="4182370" cy="2000264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</p:spPr>
        </p:pic>
      </p:grp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619672" y="5949280"/>
            <a:ext cx="5286375" cy="85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宋体" pitchFamily="2" charset="-122"/>
                <a:ea typeface="宋体" pitchFamily="2" charset="-122"/>
              </a:rPr>
              <a:t>典型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肾上腺皮质癌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呈</a:t>
            </a:r>
            <a:r>
              <a:rPr lang="zh-CN" altLang="en-US" b="1" dirty="0">
                <a:latin typeface="宋体" pitchFamily="2" charset="-122"/>
                <a:ea typeface="宋体" pitchFamily="2" charset="-122"/>
              </a:rPr>
              <a:t>巨大不均匀肿块，中心钙化</a:t>
            </a: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1403648" y="191683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3851920" y="170080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15616" y="2276872"/>
            <a:ext cx="7467600" cy="3167063"/>
            <a:chOff x="912" y="2016"/>
            <a:chExt cx="4704" cy="1995"/>
          </a:xfrm>
        </p:grpSpPr>
        <p:pic>
          <p:nvPicPr>
            <p:cNvPr id="46084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bright="12000" contrast="42000"/>
              <a:grayscl/>
            </a:blip>
            <a:srcRect/>
            <a:stretch>
              <a:fillRect/>
            </a:stretch>
          </p:blipFill>
          <p:spPr bwMode="auto">
            <a:xfrm>
              <a:off x="3281" y="2025"/>
              <a:ext cx="2335" cy="195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46085" name="Picture 5" descr="肾上腺癌（例1）CT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36000"/>
            </a:blip>
            <a:srcRect l="39714" t="44548" r="12286" b="6389"/>
            <a:stretch>
              <a:fillRect/>
            </a:stretch>
          </p:blipFill>
          <p:spPr bwMode="auto">
            <a:xfrm>
              <a:off x="912" y="2016"/>
              <a:ext cx="2256" cy="199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cxnSp>
        <p:nvCxnSpPr>
          <p:cNvPr id="8" name="直接箭头连接符 7"/>
          <p:cNvCxnSpPr/>
          <p:nvPr/>
        </p:nvCxnSpPr>
        <p:spPr>
          <a:xfrm>
            <a:off x="4932040" y="278092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1907704" y="249289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576" y="692696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肾上腺恶性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病变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肾上腺皮质癌</a:t>
            </a:r>
            <a:endParaRPr lang="zh-CN" altLang="en-US" sz="2000" b="1" dirty="0">
              <a:latin typeface="Calibri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9592" y="1484784"/>
            <a:ext cx="3387466" cy="559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原发性肾上腺皮质癌</a:t>
            </a:r>
            <a:endParaRPr lang="en-US" altLang="zh-CN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576" y="692696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肾上腺恶性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病变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肾上腺转移性肿瘤</a:t>
            </a:r>
            <a:endParaRPr lang="zh-CN" altLang="en-US" sz="2000" dirty="0" smtClean="0"/>
          </a:p>
        </p:txBody>
      </p:sp>
      <p:sp>
        <p:nvSpPr>
          <p:cNvPr id="5" name="矩形 4"/>
          <p:cNvSpPr/>
          <p:nvPr/>
        </p:nvSpPr>
        <p:spPr>
          <a:xfrm>
            <a:off x="1043608" y="1964353"/>
            <a:ext cx="633670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lnSpc>
                <a:spcPct val="150000"/>
              </a:lnSpc>
              <a:buClr>
                <a:schemeClr val="bg1"/>
              </a:buClr>
              <a:buFont typeface="宋体" pitchFamily="2" charset="-122"/>
              <a:buChar char="‥"/>
            </a:pP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以肺癌、乳腺癌最为常见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marL="358775" indent="-358775">
              <a:lnSpc>
                <a:spcPct val="150000"/>
              </a:lnSpc>
              <a:buClr>
                <a:schemeClr val="bg1"/>
              </a:buClr>
              <a:buFont typeface="宋体" pitchFamily="2" charset="-122"/>
              <a:buChar char="‥"/>
            </a:pP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经血行（肺、肝和骨）及淋巴途径转移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marL="358775" indent="-358775">
              <a:lnSpc>
                <a:spcPct val="150000"/>
              </a:lnSpc>
              <a:buClr>
                <a:schemeClr val="bg1"/>
              </a:buClr>
              <a:buFont typeface="宋体" pitchFamily="2" charset="-122"/>
              <a:buChar char="‥"/>
            </a:pP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转移至同侧肾上腺，双侧肾上腺可同时转移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marL="358775" indent="-358775">
              <a:lnSpc>
                <a:spcPct val="150000"/>
              </a:lnSpc>
              <a:buClr>
                <a:schemeClr val="bg1"/>
              </a:buClr>
              <a:buFont typeface="宋体" pitchFamily="2" charset="-122"/>
              <a:buChar char="‥"/>
            </a:pPr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影像学表现：</a:t>
            </a:r>
            <a:endParaRPr lang="en-US" altLang="zh-CN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marL="358775" indent="-358775">
              <a:lnSpc>
                <a:spcPct val="150000"/>
              </a:lnSpc>
              <a:buClr>
                <a:schemeClr val="bg1"/>
              </a:buClr>
              <a:buFontTx/>
              <a:buChar char="-"/>
            </a:pPr>
            <a:r>
              <a:rPr lang="zh-CN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双侧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/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单侧肾上腺肿块，类圆形、椭圆形或分叶状</a:t>
            </a:r>
            <a:endParaRPr lang="en-US" altLang="zh-CN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marL="358775" indent="-358775">
              <a:lnSpc>
                <a:spcPct val="150000"/>
              </a:lnSpc>
              <a:buClr>
                <a:schemeClr val="bg1"/>
              </a:buClr>
              <a:buFontTx/>
              <a:buChar char="-"/>
            </a:pPr>
            <a:r>
              <a:rPr lang="zh-CN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大小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2-5cm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，大肿瘤有坏死性低密度区</a:t>
            </a:r>
            <a:endParaRPr lang="en-US" altLang="zh-CN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marL="358775" indent="-358775">
              <a:lnSpc>
                <a:spcPct val="150000"/>
              </a:lnSpc>
              <a:buClr>
                <a:schemeClr val="bg1"/>
              </a:buClr>
              <a:buFontTx/>
              <a:buChar char="-"/>
            </a:pPr>
            <a:r>
              <a:rPr lang="zh-CN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密度均一，类似肾脏</a:t>
            </a:r>
            <a:endParaRPr lang="en-US" altLang="zh-CN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marL="358775" indent="-358775">
              <a:lnSpc>
                <a:spcPct val="150000"/>
              </a:lnSpc>
              <a:buClr>
                <a:schemeClr val="bg1"/>
              </a:buClr>
              <a:buFontTx/>
              <a:buChar char="-"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T1WI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信号低于肝实质，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T2WI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呈明显增高</a:t>
            </a:r>
            <a:endParaRPr lang="en-US" altLang="zh-CN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marL="358775" indent="-358775">
              <a:lnSpc>
                <a:spcPct val="150000"/>
              </a:lnSpc>
              <a:buClr>
                <a:schemeClr val="bg1"/>
              </a:buClr>
              <a:buFontTx/>
              <a:buChar char="-"/>
            </a:pPr>
            <a:r>
              <a:rPr lang="zh-CN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增强呈均匀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/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不均匀强化。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marL="358775" indent="-358775">
              <a:lnSpc>
                <a:spcPct val="150000"/>
              </a:lnSpc>
              <a:buClr>
                <a:schemeClr val="bg1"/>
              </a:buClr>
              <a:buFont typeface="宋体" pitchFamily="2" charset="-122"/>
              <a:buChar char="‥"/>
            </a:pPr>
            <a:endParaRPr lang="en-US" altLang="zh-CN" sz="20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1600" y="1340768"/>
            <a:ext cx="2149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转移性肿瘤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7624" y="1628800"/>
            <a:ext cx="45865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肾上腺分为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：体部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              外侧支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              内侧支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前突、后突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)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7584" y="764704"/>
            <a:ext cx="6836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 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正常影像表现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endParaRPr kumimoji="1"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4" descr="图片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284984"/>
            <a:ext cx="2900884" cy="2900884"/>
          </a:xfrm>
          <a:prstGeom prst="rect">
            <a:avLst/>
          </a:prstGeom>
          <a:noFill/>
        </p:spPr>
      </p:pic>
      <p:cxnSp>
        <p:nvCxnSpPr>
          <p:cNvPr id="6" name="直接箭头连接符 5"/>
          <p:cNvCxnSpPr/>
          <p:nvPr/>
        </p:nvCxnSpPr>
        <p:spPr>
          <a:xfrm flipH="1">
            <a:off x="2771800" y="4149080"/>
            <a:ext cx="1800200" cy="554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355976" y="3861048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 体部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 外侧支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 内侧支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2051720" y="4509120"/>
            <a:ext cx="2253952" cy="461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 descr="图片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212976"/>
            <a:ext cx="2808312" cy="2808312"/>
          </a:xfrm>
          <a:prstGeom prst="rect">
            <a:avLst/>
          </a:prstGeom>
          <a:noFill/>
        </p:spPr>
      </p:pic>
      <p:sp>
        <p:nvSpPr>
          <p:cNvPr id="14" name="矩形 13"/>
          <p:cNvSpPr/>
          <p:nvPr/>
        </p:nvSpPr>
        <p:spPr>
          <a:xfrm>
            <a:off x="1835696" y="6237312"/>
            <a:ext cx="108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人字形 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72200" y="6165304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倒</a:t>
            </a:r>
            <a:r>
              <a:rPr lang="en-US" altLang="zh-CN" b="1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Y</a:t>
            </a:r>
            <a:r>
              <a:rPr lang="zh-CN" altLang="en-US" b="1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字形</a:t>
            </a:r>
            <a:endParaRPr lang="zh-CN" altLang="en-US" dirty="0"/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2843808" y="5013176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5148064" y="4149080"/>
            <a:ext cx="1850504" cy="410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5292080" y="4653136"/>
            <a:ext cx="22322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V="1">
            <a:off x="5148064" y="4869160"/>
            <a:ext cx="158417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848" y="5410200"/>
            <a:ext cx="7010400" cy="2895600"/>
          </a:xfrm>
        </p:spPr>
        <p:txBody>
          <a:bodyPr/>
          <a:lstStyle/>
          <a:p>
            <a:r>
              <a: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肺癌转移</a:t>
            </a:r>
          </a:p>
        </p:txBody>
      </p:sp>
      <p:pic>
        <p:nvPicPr>
          <p:cNvPr id="219140" name="Picture 4" descr="9"/>
          <p:cNvPicPr>
            <a:picLocks noChangeAspect="1" noChangeArrowheads="1"/>
          </p:cNvPicPr>
          <p:nvPr/>
        </p:nvPicPr>
        <p:blipFill>
          <a:blip r:embed="rId2" cstate="print"/>
          <a:srcRect r="13033"/>
          <a:stretch>
            <a:fillRect/>
          </a:stretch>
        </p:blipFill>
        <p:spPr bwMode="auto">
          <a:xfrm>
            <a:off x="251520" y="1772816"/>
            <a:ext cx="2915816" cy="3352800"/>
          </a:xfrm>
          <a:prstGeom prst="rect">
            <a:avLst/>
          </a:prstGeom>
          <a:noFill/>
        </p:spPr>
      </p:pic>
      <p:pic>
        <p:nvPicPr>
          <p:cNvPr id="219141" name="Picture 5" descr="42"/>
          <p:cNvPicPr>
            <a:picLocks noChangeAspect="1" noChangeArrowheads="1"/>
          </p:cNvPicPr>
          <p:nvPr/>
        </p:nvPicPr>
        <p:blipFill>
          <a:blip r:embed="rId3" cstate="print"/>
          <a:srcRect l="6590"/>
          <a:stretch>
            <a:fillRect/>
          </a:stretch>
        </p:blipFill>
        <p:spPr bwMode="auto">
          <a:xfrm>
            <a:off x="5796136" y="1772816"/>
            <a:ext cx="3131840" cy="3352800"/>
          </a:xfrm>
          <a:prstGeom prst="rect">
            <a:avLst/>
          </a:prstGeom>
          <a:noFill/>
        </p:spPr>
      </p:pic>
      <p:pic>
        <p:nvPicPr>
          <p:cNvPr id="219142" name="Picture 6" descr="27"/>
          <p:cNvPicPr>
            <a:picLocks noChangeAspect="1" noChangeArrowheads="1"/>
          </p:cNvPicPr>
          <p:nvPr/>
        </p:nvPicPr>
        <p:blipFill>
          <a:blip r:embed="rId4" cstate="print"/>
          <a:srcRect r="17251"/>
          <a:stretch>
            <a:fillRect/>
          </a:stretch>
        </p:blipFill>
        <p:spPr bwMode="auto">
          <a:xfrm>
            <a:off x="3131840" y="1772817"/>
            <a:ext cx="2808312" cy="3312368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5576" y="692696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肾上腺恶性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病变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肾上腺转移性肿瘤</a:t>
            </a:r>
            <a:endParaRPr lang="zh-CN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 cstate="print"/>
          <a:srcRect l="3538" t="6173" b="7405"/>
          <a:stretch>
            <a:fillRect/>
          </a:stretch>
        </p:blipFill>
        <p:spPr bwMode="auto">
          <a:xfrm>
            <a:off x="899592" y="1700808"/>
            <a:ext cx="7308392" cy="4176464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576" y="692696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肾上腺恶性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病变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肾上腺转移性肿瘤</a:t>
            </a:r>
            <a:endParaRPr lang="zh-CN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408712" cy="4756466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576" y="692696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肾上腺恶性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病变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肾上腺转移性肿瘤</a:t>
            </a:r>
            <a:endParaRPr lang="zh-CN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Metasta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4262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矩形 3"/>
          <p:cNvSpPr>
            <a:spLocks noChangeArrowheads="1"/>
          </p:cNvSpPr>
          <p:nvPr/>
        </p:nvSpPr>
        <p:spPr bwMode="auto">
          <a:xfrm>
            <a:off x="971600" y="4941168"/>
            <a:ext cx="7429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双</a:t>
            </a:r>
            <a:r>
              <a:rPr lang="zh-CN" altLang="en-US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侧肾上腺弥漫增大和不均匀</a:t>
            </a:r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强化</a:t>
            </a:r>
            <a:endParaRPr lang="en-US" altLang="zh-CN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累及</a:t>
            </a:r>
            <a:r>
              <a:rPr lang="zh-CN" altLang="en-US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周围脂肪间隙</a:t>
            </a:r>
            <a:endParaRPr lang="en-US" altLang="zh-CN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576" y="692696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肾上腺恶性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病变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肾上腺转移性肿瘤</a:t>
            </a:r>
            <a:endParaRPr lang="zh-CN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矩形 1"/>
          <p:cNvSpPr>
            <a:spLocks noChangeArrowheads="1"/>
          </p:cNvSpPr>
          <p:nvPr/>
        </p:nvSpPr>
        <p:spPr bwMode="auto">
          <a:xfrm>
            <a:off x="1403648" y="5301208"/>
            <a:ext cx="6286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 dirty="0">
                <a:latin typeface="宋体" pitchFamily="2" charset="-122"/>
                <a:ea typeface="宋体" pitchFamily="2" charset="-122"/>
              </a:rPr>
              <a:t>结肠癌肝转移部分肝叶切除术后，左侧肾上腺转移</a:t>
            </a:r>
            <a:endParaRPr lang="en-US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08546" name="Picture 2" descr="Metastase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59975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5576" y="692696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肾上腺恶性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病变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肾上腺转移性肿瘤</a:t>
            </a:r>
            <a:endParaRPr lang="zh-CN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988840"/>
            <a:ext cx="7344816" cy="4104456"/>
          </a:xfrm>
        </p:spPr>
        <p:txBody>
          <a:bodyPr/>
          <a:lstStyle/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来源于交感神经节细胞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岁以下儿童常见的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恶性肿瘤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其中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2/3 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发生于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肾上腺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影像学：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- 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肾上腺及肾旁密度略低的软组织肿块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- 80%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肿块内有不规则的点状或环状钙化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 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肿瘤一般在脊椎前跨越中线</a:t>
            </a:r>
            <a:endParaRPr lang="zh-CN" altLang="en-US" sz="20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5576" y="692696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肾上腺恶性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病变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肾上腺神经母细胞瘤</a:t>
            </a:r>
          </a:p>
        </p:txBody>
      </p:sp>
      <p:sp>
        <p:nvSpPr>
          <p:cNvPr id="5" name="矩形 4"/>
          <p:cNvSpPr/>
          <p:nvPr/>
        </p:nvSpPr>
        <p:spPr>
          <a:xfrm>
            <a:off x="1115616" y="1340768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肾上腺神经母细胞瘤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4797152"/>
            <a:ext cx="3384376" cy="838200"/>
          </a:xfrm>
        </p:spPr>
        <p:txBody>
          <a:bodyPr/>
          <a:lstStyle/>
          <a:p>
            <a:pPr algn="l"/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肾上腺神经母细胞瘤</a:t>
            </a:r>
          </a:p>
        </p:txBody>
      </p:sp>
      <p:pic>
        <p:nvPicPr>
          <p:cNvPr id="65540" name="Picture 4" descr="L_27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1115616" y="1772815"/>
            <a:ext cx="3672408" cy="2908547"/>
          </a:xfrm>
          <a:prstGeom prst="rect">
            <a:avLst/>
          </a:prstGeom>
          <a:noFill/>
        </p:spPr>
      </p:pic>
      <p:pic>
        <p:nvPicPr>
          <p:cNvPr id="65541" name="Picture 5" descr="R_27"/>
          <p:cNvPicPr>
            <a:picLocks noChangeAspect="1" noChangeArrowheads="1"/>
          </p:cNvPicPr>
          <p:nvPr/>
        </p:nvPicPr>
        <p:blipFill>
          <a:blip r:embed="rId3" cstate="print">
            <a:lum bright="-30000" contrast="20000"/>
          </a:blip>
          <a:srcRect/>
          <a:stretch>
            <a:fillRect/>
          </a:stretch>
        </p:blipFill>
        <p:spPr bwMode="auto">
          <a:xfrm>
            <a:off x="4788024" y="1772816"/>
            <a:ext cx="3830212" cy="2880320"/>
          </a:xfrm>
          <a:prstGeom prst="rect">
            <a:avLst/>
          </a:prstGeom>
          <a:noFill/>
        </p:spPr>
      </p:pic>
      <p:cxnSp>
        <p:nvCxnSpPr>
          <p:cNvPr id="7" name="直接箭头连接符 6"/>
          <p:cNvCxnSpPr/>
          <p:nvPr/>
        </p:nvCxnSpPr>
        <p:spPr>
          <a:xfrm>
            <a:off x="2483768" y="256490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5724128" y="249289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5576" y="692696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肾上腺恶性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病变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肾上腺神经母细胞瘤</a:t>
            </a:r>
          </a:p>
        </p:txBody>
      </p:sp>
      <p:sp>
        <p:nvSpPr>
          <p:cNvPr id="11" name="矩形 10"/>
          <p:cNvSpPr/>
          <p:nvPr/>
        </p:nvSpPr>
        <p:spPr>
          <a:xfrm>
            <a:off x="4572000" y="4797152"/>
            <a:ext cx="4572000" cy="127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肾上腺及肾旁密度略低的软组织肿块</a:t>
            </a:r>
            <a:endParaRPr lang="en-US" altLang="zh-CN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80%</a:t>
            </a:r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肿块内有不规则的点状或环状钙化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肿瘤一般在脊椎前跨越中线</a:t>
            </a:r>
            <a:endParaRPr lang="zh-CN" altLang="en-US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664" y="4797152"/>
            <a:ext cx="7010400" cy="838200"/>
          </a:xfrm>
        </p:spPr>
        <p:txBody>
          <a:bodyPr/>
          <a:lstStyle/>
          <a:p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肾上腺神经母细胞瘤</a:t>
            </a:r>
          </a:p>
        </p:txBody>
      </p:sp>
      <p:pic>
        <p:nvPicPr>
          <p:cNvPr id="66564" name="Picture 4" descr="L_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3886795" cy="2736304"/>
          </a:xfrm>
          <a:prstGeom prst="rect">
            <a:avLst/>
          </a:prstGeom>
          <a:noFill/>
        </p:spPr>
      </p:pic>
      <p:pic>
        <p:nvPicPr>
          <p:cNvPr id="66565" name="Picture 5" descr="R_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3821654" cy="2736304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576" y="692696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肾上腺恶性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病变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肾上腺神经母细胞瘤</a:t>
            </a:r>
          </a:p>
        </p:txBody>
      </p:sp>
      <p:cxnSp>
        <p:nvCxnSpPr>
          <p:cNvPr id="8" name="直接箭头连接符 7"/>
          <p:cNvCxnSpPr/>
          <p:nvPr/>
        </p:nvCxnSpPr>
        <p:spPr>
          <a:xfrm>
            <a:off x="1475656" y="270892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4716016" y="270892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2" y="5157192"/>
            <a:ext cx="7010400" cy="838200"/>
          </a:xfrm>
        </p:spPr>
        <p:txBody>
          <a:bodyPr/>
          <a:lstStyle/>
          <a:p>
            <a:r>
              <a:rPr lang="zh-CN" altLang="en-US" sz="2400" dirty="0"/>
              <a:t>肾上腺神经母细胞瘤</a:t>
            </a:r>
          </a:p>
        </p:txBody>
      </p:sp>
      <p:pic>
        <p:nvPicPr>
          <p:cNvPr id="67588" name="Picture 4" descr="L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1700808"/>
            <a:ext cx="4020751" cy="3168352"/>
          </a:xfrm>
          <a:prstGeom prst="rect">
            <a:avLst/>
          </a:prstGeom>
          <a:noFill/>
        </p:spPr>
      </p:pic>
      <p:pic>
        <p:nvPicPr>
          <p:cNvPr id="67589" name="Picture 5" descr="R_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4147058" cy="3168352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576" y="692696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肾上腺恶性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病变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肾上腺神经母细胞瘤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5085184"/>
            <a:ext cx="7010400" cy="838200"/>
          </a:xfrm>
        </p:spPr>
        <p:txBody>
          <a:bodyPr/>
          <a:lstStyle/>
          <a:p>
            <a:r>
              <a:rPr lang="zh-CN" altLang="en-US" sz="2400" dirty="0"/>
              <a:t>神经母细胞瘤</a:t>
            </a:r>
          </a:p>
        </p:txBody>
      </p:sp>
      <p:pic>
        <p:nvPicPr>
          <p:cNvPr id="204804" name="Picture 4" descr="L_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37718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5" name="Picture 5" descr="R_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72816"/>
            <a:ext cx="370134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576" y="692696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肾上腺恶性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病变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肾上腺神经母细胞瘤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PPT助手_模板_1937</Template>
  <TotalTime>1680</TotalTime>
  <Words>3314</Words>
  <Application>Microsoft Office PowerPoint</Application>
  <PresentationFormat>全屏显示(4:3)</PresentationFormat>
  <Paragraphs>558</Paragraphs>
  <Slides>108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108</vt:i4>
      </vt:variant>
    </vt:vector>
  </HeadingPairs>
  <TitlesOfParts>
    <vt:vector size="110" baseType="lpstr">
      <vt:lpstr>Default Design</vt:lpstr>
      <vt:lpstr>图表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巨大的肾上腺髓脂瘤</vt:lpstr>
      <vt:lpstr>巨大的肾上腺髓脂瘤</vt:lpstr>
      <vt:lpstr>幻灯片 44</vt:lpstr>
      <vt:lpstr>幻灯片 45</vt:lpstr>
      <vt:lpstr>幻灯片 46</vt:lpstr>
      <vt:lpstr>幻灯片 47</vt:lpstr>
      <vt:lpstr>幻灯片 48</vt:lpstr>
      <vt:lpstr>肾上腺出血</vt:lpstr>
      <vt:lpstr>两侧肾上腺出血</vt:lpstr>
      <vt:lpstr>外伤肾上腺血肿</vt:lpstr>
      <vt:lpstr>外伤肾上腺出血（注意肝破裂）</vt:lpstr>
      <vt:lpstr>肾上腺陈旧性血肿</vt:lpstr>
      <vt:lpstr>肾上腺慢性血肿</vt:lpstr>
      <vt:lpstr>左侧肾上腺陈旧性血肿</vt:lpstr>
      <vt:lpstr>肾上腺陈旧性血肿钙化</vt:lpstr>
      <vt:lpstr>幻灯片 57</vt:lpstr>
      <vt:lpstr>肾上腺血肿钙化</vt:lpstr>
      <vt:lpstr>幻灯片 59</vt:lpstr>
      <vt:lpstr>幻灯片 60</vt:lpstr>
      <vt:lpstr>幻灯片 61</vt:lpstr>
      <vt:lpstr>左侧肾上腺囊肿--- 平扫为水样低密度，增强扫描无强化</vt:lpstr>
      <vt:lpstr>幻灯片 63</vt:lpstr>
      <vt:lpstr>肾上腺囊肿</vt:lpstr>
      <vt:lpstr>幻灯片 65</vt:lpstr>
      <vt:lpstr>幻灯片 66</vt:lpstr>
      <vt:lpstr>幻灯片 67</vt:lpstr>
      <vt:lpstr>幻灯片 68</vt:lpstr>
      <vt:lpstr>幻灯片 69</vt:lpstr>
      <vt:lpstr>幻灯片 70</vt:lpstr>
      <vt:lpstr>幻灯片 71</vt:lpstr>
      <vt:lpstr>幻灯片 72</vt:lpstr>
      <vt:lpstr>幻灯片 73</vt:lpstr>
      <vt:lpstr>幻灯片 74</vt:lpstr>
      <vt:lpstr>幻灯片 75</vt:lpstr>
      <vt:lpstr>幻灯片 76</vt:lpstr>
      <vt:lpstr>幻灯片 77</vt:lpstr>
      <vt:lpstr>幻灯片 78</vt:lpstr>
      <vt:lpstr>幻灯片 79</vt:lpstr>
      <vt:lpstr>幻灯片 80</vt:lpstr>
      <vt:lpstr>幻灯片 81</vt:lpstr>
      <vt:lpstr>幻灯片 82</vt:lpstr>
      <vt:lpstr>幻灯片 83</vt:lpstr>
      <vt:lpstr>异位的嗜铬细胞瘤</vt:lpstr>
      <vt:lpstr>异位的嗜铬细胞瘤</vt:lpstr>
      <vt:lpstr>幻灯片 86</vt:lpstr>
      <vt:lpstr>幻灯片 87</vt:lpstr>
      <vt:lpstr>幻灯片 88</vt:lpstr>
      <vt:lpstr>幻灯片 89</vt:lpstr>
      <vt:lpstr>幻灯片 90</vt:lpstr>
      <vt:lpstr>幻灯片 91</vt:lpstr>
      <vt:lpstr>幻灯片 92</vt:lpstr>
      <vt:lpstr>幻灯片 93</vt:lpstr>
      <vt:lpstr>幻灯片 94</vt:lpstr>
      <vt:lpstr>幻灯片 95</vt:lpstr>
      <vt:lpstr>肾上腺神经母细胞瘤</vt:lpstr>
      <vt:lpstr>肾上腺神经母细胞瘤</vt:lpstr>
      <vt:lpstr>肾上腺神经母细胞瘤</vt:lpstr>
      <vt:lpstr>神经母细胞瘤</vt:lpstr>
      <vt:lpstr>神经母细胞瘤</vt:lpstr>
      <vt:lpstr>肾上腺神经母细胞瘤</vt:lpstr>
      <vt:lpstr>肾上腺神经母细胞瘤</vt:lpstr>
      <vt:lpstr>神经母细胞瘤</vt:lpstr>
      <vt:lpstr>幻灯片 104</vt:lpstr>
      <vt:lpstr>  肾上腺转移瘤与腺瘤鉴别诊断</vt:lpstr>
      <vt:lpstr>肾上腺肿物TDC</vt:lpstr>
      <vt:lpstr>幻灯片 107</vt:lpstr>
      <vt:lpstr>幻灯片 108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微软系统</cp:lastModifiedBy>
  <cp:revision>327</cp:revision>
  <dcterms:modified xsi:type="dcterms:W3CDTF">2014-05-07T06:19:57Z</dcterms:modified>
</cp:coreProperties>
</file>