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72" r:id="rId6"/>
    <p:sldId id="260" r:id="rId7"/>
    <p:sldId id="271" r:id="rId8"/>
    <p:sldId id="262" r:id="rId9"/>
    <p:sldId id="263" r:id="rId10"/>
    <p:sldId id="268" r:id="rId11"/>
    <p:sldId id="274" r:id="rId12"/>
    <p:sldId id="275" r:id="rId13"/>
    <p:sldId id="264" r:id="rId14"/>
    <p:sldId id="266" r:id="rId15"/>
    <p:sldId id="270" r:id="rId16"/>
    <p:sldId id="267" r:id="rId17"/>
    <p:sldId id="273" r:id="rId18"/>
    <p:sldId id="277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7A7-16B3-49E1-9142-80A5FE499C72}" type="datetimeFigureOut">
              <a:rPr lang="zh-CN" altLang="en-US" smtClean="0"/>
              <a:t>2014-9-24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944F-1E6F-4D2E-9365-E18155224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61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7A7-16B3-49E1-9142-80A5FE499C72}" type="datetimeFigureOut">
              <a:rPr lang="zh-CN" altLang="en-US" smtClean="0"/>
              <a:t>2014-9-24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944F-1E6F-4D2E-9365-E18155224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13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7A7-16B3-49E1-9142-80A5FE499C72}" type="datetimeFigureOut">
              <a:rPr lang="zh-CN" altLang="en-US" smtClean="0"/>
              <a:t>2014-9-24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944F-1E6F-4D2E-9365-E18155224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6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7A7-16B3-49E1-9142-80A5FE499C72}" type="datetimeFigureOut">
              <a:rPr lang="zh-CN" altLang="en-US" smtClean="0"/>
              <a:t>2014-9-24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944F-1E6F-4D2E-9365-E18155224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37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7A7-16B3-49E1-9142-80A5FE499C72}" type="datetimeFigureOut">
              <a:rPr lang="zh-CN" altLang="en-US" smtClean="0"/>
              <a:t>2014-9-24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944F-1E6F-4D2E-9365-E18155224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19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7A7-16B3-49E1-9142-80A5FE499C72}" type="datetimeFigureOut">
              <a:rPr lang="zh-CN" altLang="en-US" smtClean="0"/>
              <a:t>2014-9-24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944F-1E6F-4D2E-9365-E18155224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91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7A7-16B3-49E1-9142-80A5FE499C72}" type="datetimeFigureOut">
              <a:rPr lang="zh-CN" altLang="en-US" smtClean="0"/>
              <a:t>2014-9-24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944F-1E6F-4D2E-9365-E18155224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7A7-16B3-49E1-9142-80A5FE499C72}" type="datetimeFigureOut">
              <a:rPr lang="zh-CN" altLang="en-US" smtClean="0"/>
              <a:t>2014-9-24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944F-1E6F-4D2E-9365-E18155224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53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7A7-16B3-49E1-9142-80A5FE499C72}" type="datetimeFigureOut">
              <a:rPr lang="zh-CN" altLang="en-US" smtClean="0"/>
              <a:t>2014-9-24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944F-1E6F-4D2E-9365-E18155224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53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7A7-16B3-49E1-9142-80A5FE499C72}" type="datetimeFigureOut">
              <a:rPr lang="zh-CN" altLang="en-US" smtClean="0"/>
              <a:t>2014-9-24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944F-1E6F-4D2E-9365-E18155224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6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7A7-16B3-49E1-9142-80A5FE499C72}" type="datetimeFigureOut">
              <a:rPr lang="zh-CN" altLang="en-US" smtClean="0"/>
              <a:t>2014-9-24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944F-1E6F-4D2E-9365-E18155224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10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DA7A7-16B3-49E1-9142-80A5FE499C72}" type="datetimeFigureOut">
              <a:rPr lang="zh-CN" altLang="en-US" smtClean="0"/>
              <a:t>2014-9-24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944F-1E6F-4D2E-9365-E18155224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74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胎盘植入的磁共振表现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389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8184" y="3789040"/>
            <a:ext cx="2808312" cy="2337123"/>
          </a:xfrm>
        </p:spPr>
        <p:txBody>
          <a:bodyPr/>
          <a:lstStyle/>
          <a:p>
            <a:r>
              <a:rPr lang="zh-CN" altLang="en-US" dirty="0" smtClean="0"/>
              <a:t>胎盘内条带状低信号影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568642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82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56176" y="1916832"/>
            <a:ext cx="2726634" cy="4608512"/>
          </a:xfrm>
        </p:spPr>
        <p:txBody>
          <a:bodyPr/>
          <a:lstStyle/>
          <a:p>
            <a:r>
              <a:rPr lang="zh-CN" altLang="en-US" dirty="0" smtClean="0"/>
              <a:t>流空血管影：发生胎盘植入时，胎盘绒毛组织深入子宫基层，血供丰富</a:t>
            </a:r>
            <a:endParaRPr lang="zh-CN" altLang="en-US" dirty="0"/>
          </a:p>
        </p:txBody>
      </p:sp>
      <p:pic>
        <p:nvPicPr>
          <p:cNvPr id="12290" name="Picture 2" descr="C:\Users\小溪\Desktop\胎盘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t="30925" r="18564" b="19970"/>
          <a:stretch/>
        </p:blipFill>
        <p:spPr bwMode="auto">
          <a:xfrm>
            <a:off x="107504" y="636496"/>
            <a:ext cx="5852662" cy="54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H="1">
            <a:off x="3851920" y="3573016"/>
            <a:ext cx="14401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87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0232" y="1600200"/>
            <a:ext cx="2232248" cy="4525963"/>
          </a:xfrm>
        </p:spPr>
        <p:txBody>
          <a:bodyPr/>
          <a:lstStyle/>
          <a:p>
            <a:r>
              <a:rPr lang="zh-CN" altLang="en-US" dirty="0"/>
              <a:t>子</a:t>
            </a:r>
            <a:r>
              <a:rPr lang="zh-CN" altLang="en-US" dirty="0" smtClean="0"/>
              <a:t>宫近浆膜面处多发流空血管影</a:t>
            </a:r>
            <a:endParaRPr lang="zh-CN" altLang="en-US" dirty="0"/>
          </a:p>
        </p:txBody>
      </p:sp>
      <p:pic>
        <p:nvPicPr>
          <p:cNvPr id="13314" name="Picture 2" descr="C:\Users\小溪\Desktop\胎盘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t="26190" r="16167" b="21732"/>
          <a:stretch/>
        </p:blipFill>
        <p:spPr bwMode="auto">
          <a:xfrm>
            <a:off x="467544" y="633246"/>
            <a:ext cx="5976664" cy="56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H="1" flipV="1">
            <a:off x="3923928" y="5301208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10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8184" y="2780928"/>
            <a:ext cx="2736304" cy="3345235"/>
          </a:xfrm>
        </p:spPr>
        <p:txBody>
          <a:bodyPr/>
          <a:lstStyle/>
          <a:p>
            <a:r>
              <a:rPr lang="zh-CN" altLang="en-US" dirty="0"/>
              <a:t>正</a:t>
            </a:r>
            <a:r>
              <a:rPr lang="zh-CN" altLang="en-US" dirty="0" smtClean="0"/>
              <a:t>常子宫</a:t>
            </a:r>
            <a:r>
              <a:rPr lang="en-US" altLang="zh-CN" dirty="0" smtClean="0"/>
              <a:t>-</a:t>
            </a:r>
            <a:r>
              <a:rPr lang="zh-CN" altLang="en-US" dirty="0" smtClean="0"/>
              <a:t>胎盘结合面消失，并见胎盘结构膨出子宫浆膜层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6"/>
          <a:stretch/>
        </p:blipFill>
        <p:spPr bwMode="auto">
          <a:xfrm>
            <a:off x="289564" y="1484784"/>
            <a:ext cx="5654410" cy="511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87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6096" y="2924944"/>
            <a:ext cx="3250704" cy="3201219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胎盘不均质</a:t>
            </a:r>
            <a:endParaRPr lang="en-US" altLang="zh-CN" dirty="0" smtClean="0"/>
          </a:p>
          <a:p>
            <a:r>
              <a:rPr lang="zh-CN" altLang="en-US" dirty="0" smtClean="0"/>
              <a:t>胎盘向周围膨出，子宫呈梨形改变</a:t>
            </a:r>
            <a:endParaRPr lang="en-US" altLang="zh-CN" dirty="0" smtClean="0"/>
          </a:p>
          <a:p>
            <a:r>
              <a:rPr lang="zh-CN" altLang="en-US" dirty="0"/>
              <a:t>局</a:t>
            </a:r>
            <a:r>
              <a:rPr lang="zh-CN" altLang="en-US" dirty="0" smtClean="0"/>
              <a:t>部与膀胱分界欠清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1" y="1268760"/>
            <a:ext cx="4608512" cy="537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977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r>
              <a:rPr lang="zh-CN" altLang="en-US" dirty="0"/>
              <a:t>胎</a:t>
            </a:r>
            <a:r>
              <a:rPr lang="zh-CN" altLang="en-US" dirty="0" smtClean="0"/>
              <a:t>盘组织局部突破子宫浆膜层</a:t>
            </a:r>
            <a:endParaRPr lang="en-US" altLang="zh-CN" dirty="0" smtClean="0"/>
          </a:p>
          <a:p>
            <a:r>
              <a:rPr lang="zh-CN" altLang="en-US" dirty="0"/>
              <a:t>多</a:t>
            </a:r>
            <a:r>
              <a:rPr lang="zh-CN" altLang="en-US" dirty="0" smtClean="0"/>
              <a:t>发流空血管影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2425"/>
            <a:ext cx="443865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93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56176" y="3068960"/>
            <a:ext cx="2663130" cy="3057203"/>
          </a:xfrm>
        </p:spPr>
        <p:txBody>
          <a:bodyPr/>
          <a:lstStyle/>
          <a:p>
            <a:r>
              <a:rPr lang="zh-CN" altLang="en-US" dirty="0" smtClean="0"/>
              <a:t>胎盘组织局部穿破子宫浆膜层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587"/>
            <a:ext cx="5772150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50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92080" y="2780928"/>
            <a:ext cx="3394720" cy="3345235"/>
          </a:xfrm>
        </p:spPr>
        <p:txBody>
          <a:bodyPr/>
          <a:lstStyle/>
          <a:p>
            <a:r>
              <a:rPr lang="zh-CN" altLang="en-US" dirty="0" smtClean="0"/>
              <a:t>胎盘不均质</a:t>
            </a:r>
            <a:endParaRPr lang="en-US" altLang="zh-CN" dirty="0" smtClean="0"/>
          </a:p>
          <a:p>
            <a:r>
              <a:rPr lang="zh-CN" altLang="en-US" dirty="0"/>
              <a:t>胎</a:t>
            </a:r>
            <a:r>
              <a:rPr lang="zh-CN" altLang="en-US" dirty="0" smtClean="0"/>
              <a:t>盘于子宫前壁见膨出改变</a:t>
            </a:r>
            <a:endParaRPr lang="en-US" altLang="zh-CN" dirty="0" smtClean="0"/>
          </a:p>
          <a:p>
            <a:r>
              <a:rPr lang="zh-CN" altLang="en-US" dirty="0"/>
              <a:t>子</a:t>
            </a:r>
            <a:r>
              <a:rPr lang="zh-CN" altLang="en-US" dirty="0" smtClean="0"/>
              <a:t>宫与膀胱分界不清</a:t>
            </a:r>
            <a:endParaRPr lang="en-US" altLang="zh-CN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670474" cy="528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983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84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胎盘植</a:t>
            </a:r>
            <a:r>
              <a:rPr lang="zh-CN" altLang="en-US" dirty="0" smtClean="0"/>
              <a:t>入是</a:t>
            </a:r>
            <a:r>
              <a:rPr lang="zh-CN" altLang="en-US" dirty="0"/>
              <a:t>指子宫</a:t>
            </a:r>
            <a:r>
              <a:rPr lang="zh-CN" altLang="en-US" dirty="0" smtClean="0"/>
              <a:t>蜕膜</a:t>
            </a:r>
            <a:r>
              <a:rPr lang="zh-CN" altLang="en-US" dirty="0"/>
              <a:t>发育不良导致胎盘绒毛植入子宫肌</a:t>
            </a:r>
            <a:r>
              <a:rPr lang="zh-CN" altLang="en-US" dirty="0" smtClean="0"/>
              <a:t>层。</a:t>
            </a:r>
            <a:endParaRPr lang="en-US" altLang="zh-CN" dirty="0" smtClean="0"/>
          </a:p>
          <a:p>
            <a:r>
              <a:rPr lang="zh-CN" altLang="en-US" dirty="0" smtClean="0"/>
              <a:t>胎盘植入的</a:t>
            </a:r>
            <a:r>
              <a:rPr lang="zh-CN" altLang="en-US" dirty="0"/>
              <a:t>发生与子宫内</a:t>
            </a:r>
            <a:r>
              <a:rPr lang="zh-CN" altLang="en-US" dirty="0" smtClean="0"/>
              <a:t>膜的</a:t>
            </a:r>
            <a:r>
              <a:rPr lang="zh-CN" altLang="en-US" dirty="0"/>
              <a:t>损伤或子宫瘢痕有关，可威胁产妇生命健康，常常合</a:t>
            </a:r>
            <a:r>
              <a:rPr lang="zh-CN" altLang="en-US" dirty="0" smtClean="0"/>
              <a:t>并前</a:t>
            </a:r>
            <a:r>
              <a:rPr lang="zh-CN" altLang="en-US" dirty="0"/>
              <a:t>置胎盘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由</a:t>
            </a:r>
            <a:r>
              <a:rPr lang="zh-CN" altLang="en-US" dirty="0"/>
              <a:t>于超声对孕妇及胎儿安全可靠，胎盘植入</a:t>
            </a:r>
            <a:r>
              <a:rPr lang="zh-CN" altLang="en-US" dirty="0" smtClean="0"/>
              <a:t>的产</a:t>
            </a:r>
            <a:r>
              <a:rPr lang="zh-CN" altLang="en-US" dirty="0"/>
              <a:t>前诊断主要依靠超声检查。而当孕妇体型较胖、腹部</a:t>
            </a:r>
            <a:r>
              <a:rPr lang="zh-CN" altLang="en-US" dirty="0" smtClean="0"/>
              <a:t>肠气</a:t>
            </a:r>
            <a:r>
              <a:rPr lang="zh-CN" altLang="en-US" dirty="0"/>
              <a:t>过多、胎盘附着于子宫后壁或盆腔深处时，超声的穿</a:t>
            </a:r>
            <a:r>
              <a:rPr lang="zh-CN" altLang="en-US" dirty="0" smtClean="0"/>
              <a:t>透力</a:t>
            </a:r>
            <a:r>
              <a:rPr lang="zh-CN" altLang="en-US" dirty="0"/>
              <a:t>会大大减低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磁</a:t>
            </a:r>
            <a:r>
              <a:rPr lang="zh-CN" altLang="en-US" dirty="0"/>
              <a:t>共</a:t>
            </a:r>
            <a:r>
              <a:rPr lang="zh-CN" altLang="en-US" dirty="0" smtClean="0"/>
              <a:t>振的</a:t>
            </a:r>
            <a:r>
              <a:rPr lang="zh-CN" altLang="en-US" dirty="0"/>
              <a:t>成像范围大，不受胎盘位置的影响，提供了一</a:t>
            </a:r>
            <a:r>
              <a:rPr lang="zh-CN" altLang="en-US" dirty="0" smtClean="0"/>
              <a:t>种良</a:t>
            </a:r>
            <a:r>
              <a:rPr lang="zh-CN" altLang="en-US" dirty="0"/>
              <a:t>好的选择</a:t>
            </a:r>
          </a:p>
        </p:txBody>
      </p:sp>
    </p:spTree>
    <p:extLst>
      <p:ext uri="{BB962C8B-B14F-4D97-AF65-F5344CB8AC3E}">
        <p14:creationId xmlns:p14="http://schemas.microsoft.com/office/powerpoint/2010/main" val="45361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正常胎盘与子宫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12160" y="1600200"/>
            <a:ext cx="2674640" cy="4525963"/>
          </a:xfrm>
        </p:spPr>
        <p:txBody>
          <a:bodyPr/>
          <a:lstStyle/>
          <a:p>
            <a:r>
              <a:rPr lang="zh-CN" altLang="en-US" dirty="0" smtClean="0"/>
              <a:t>子宫结合带</a:t>
            </a:r>
            <a:r>
              <a:rPr lang="en-US" altLang="zh-CN" dirty="0" smtClean="0"/>
              <a:t>-</a:t>
            </a:r>
            <a:r>
              <a:rPr lang="zh-CN" altLang="en-US" dirty="0" smtClean="0"/>
              <a:t>浅肌层（低信号）</a:t>
            </a:r>
            <a:endParaRPr lang="en-US" altLang="zh-CN" dirty="0" smtClean="0"/>
          </a:p>
          <a:p>
            <a:r>
              <a:rPr lang="zh-CN" altLang="en-US" dirty="0" smtClean="0"/>
              <a:t>子宫深肌层（高信号）</a:t>
            </a:r>
            <a:endParaRPr lang="en-US" altLang="zh-CN" dirty="0" smtClean="0"/>
          </a:p>
          <a:p>
            <a:r>
              <a:rPr lang="zh-CN" altLang="en-US" dirty="0" smtClean="0"/>
              <a:t>子宫浆膜层（低信号）</a:t>
            </a: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" y="1052736"/>
            <a:ext cx="5824138" cy="548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85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5"/>
          <a:stretch/>
        </p:blipFill>
        <p:spPr bwMode="auto">
          <a:xfrm>
            <a:off x="1273067" y="116632"/>
            <a:ext cx="645066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77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88096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12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植入胎盘的</a:t>
            </a:r>
            <a:r>
              <a:rPr lang="zh-CN" altLang="en-US" dirty="0" smtClean="0"/>
              <a:t>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胎盘粘连：绒毛组织粘连于子宫肌壁但并未侵人肌层</a:t>
            </a:r>
          </a:p>
          <a:p>
            <a:r>
              <a:rPr lang="zh-CN" altLang="en-US" dirty="0" smtClean="0"/>
              <a:t>胎盘植入：绒毛组织侵入子宫肌层</a:t>
            </a:r>
          </a:p>
          <a:p>
            <a:r>
              <a:rPr lang="zh-CN" altLang="en-US" dirty="0" smtClean="0"/>
              <a:t>胎盘穿通：绒毛组织侵及或是穿通子宫浆膜层，累及周边器官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284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胎盘植入常见征象（</a:t>
            </a:r>
            <a:r>
              <a:rPr lang="en-US" altLang="zh-CN" dirty="0" smtClean="0"/>
              <a:t>T2WI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子宫肌层局限性变薄或中断，</a:t>
            </a:r>
            <a:r>
              <a:rPr lang="zh-CN" altLang="en-US" dirty="0" smtClean="0"/>
              <a:t>三层</a:t>
            </a:r>
            <a:r>
              <a:rPr lang="zh-CN" altLang="en-US" dirty="0"/>
              <a:t>结构分界不清，稍低信号的结合带模糊或消失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子宫体积不规则增大，子宫轮廓可呈不规整的局限性外凸的形态</a:t>
            </a:r>
            <a:endParaRPr lang="en-US" altLang="zh-CN" dirty="0" smtClean="0"/>
          </a:p>
          <a:p>
            <a:r>
              <a:rPr lang="zh-CN" altLang="en-US" dirty="0" smtClean="0"/>
              <a:t>胎盘不均质，胎盘内条索样低信号影</a:t>
            </a:r>
            <a:endParaRPr lang="en-US" altLang="zh-CN" dirty="0" smtClean="0"/>
          </a:p>
          <a:p>
            <a:r>
              <a:rPr lang="zh-CN" altLang="en-US" dirty="0" smtClean="0"/>
              <a:t>流空血管影</a:t>
            </a:r>
            <a:endParaRPr lang="en-US" altLang="zh-CN" dirty="0" smtClean="0"/>
          </a:p>
          <a:p>
            <a:r>
              <a:rPr lang="zh-CN" altLang="en-US" dirty="0"/>
              <a:t>子</a:t>
            </a:r>
            <a:r>
              <a:rPr lang="zh-CN" altLang="en-US" dirty="0" smtClean="0"/>
              <a:t>宫与周围脏器分界欠清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475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00192" y="3717032"/>
            <a:ext cx="2386608" cy="240913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低信号的子宫</a:t>
            </a:r>
            <a:r>
              <a:rPr lang="en-US" altLang="zh-CN" dirty="0" smtClean="0"/>
              <a:t>-</a:t>
            </a:r>
            <a:r>
              <a:rPr lang="zh-CN" altLang="en-US" dirty="0" smtClean="0"/>
              <a:t>胎盘结合面中断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2" r="48153"/>
          <a:stretch/>
        </p:blipFill>
        <p:spPr bwMode="auto">
          <a:xfrm>
            <a:off x="107505" y="1125522"/>
            <a:ext cx="5688632" cy="553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99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168" y="1340768"/>
            <a:ext cx="3059832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胎</a:t>
            </a:r>
            <a:r>
              <a:rPr lang="zh-CN" altLang="en-US" dirty="0" smtClean="0"/>
              <a:t>盘内信号不均：随着孕龄的增加，钙化和栓塞等胎盘老化征象逐渐增多，胎盘逐渐信号不均匀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胎</a:t>
            </a:r>
            <a:r>
              <a:rPr lang="zh-CN" altLang="en-US" dirty="0" smtClean="0"/>
              <a:t>盘低信号带：可能为既往出血引起的局部纤维化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5504571" cy="536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365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654</Words>
  <Application>Microsoft Office PowerPoint</Application>
  <PresentationFormat>全屏显示(4:3)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主题​​</vt:lpstr>
      <vt:lpstr>胎盘植入的磁共振表现</vt:lpstr>
      <vt:lpstr>PowerPoint 演示文稿</vt:lpstr>
      <vt:lpstr>正常胎盘与子宫</vt:lpstr>
      <vt:lpstr>PowerPoint 演示文稿</vt:lpstr>
      <vt:lpstr>PowerPoint 演示文稿</vt:lpstr>
      <vt:lpstr>植入胎盘的类型</vt:lpstr>
      <vt:lpstr>胎盘植入常见征象（T2WI）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winifred</dc:creator>
  <cp:lastModifiedBy>winifred</cp:lastModifiedBy>
  <cp:revision>32</cp:revision>
  <dcterms:created xsi:type="dcterms:W3CDTF">2014-08-26T13:22:45Z</dcterms:created>
  <dcterms:modified xsi:type="dcterms:W3CDTF">2014-09-23T17:16:44Z</dcterms:modified>
</cp:coreProperties>
</file>