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98" r:id="rId11"/>
    <p:sldId id="299" r:id="rId12"/>
    <p:sldId id="303" r:id="rId13"/>
    <p:sldId id="300" r:id="rId14"/>
    <p:sldId id="306" r:id="rId15"/>
    <p:sldId id="307" r:id="rId16"/>
    <p:sldId id="294" r:id="rId17"/>
    <p:sldId id="295" r:id="rId18"/>
    <p:sldId id="296" r:id="rId19"/>
    <p:sldId id="264" r:id="rId20"/>
    <p:sldId id="265" r:id="rId21"/>
    <p:sldId id="266" r:id="rId22"/>
    <p:sldId id="301" r:id="rId23"/>
    <p:sldId id="302" r:id="rId24"/>
    <p:sldId id="304" r:id="rId25"/>
    <p:sldId id="305" r:id="rId26"/>
    <p:sldId id="267" r:id="rId27"/>
    <p:sldId id="268" r:id="rId28"/>
    <p:sldId id="269" r:id="rId29"/>
    <p:sldId id="270" r:id="rId30"/>
    <p:sldId id="308" r:id="rId31"/>
    <p:sldId id="309" r:id="rId32"/>
    <p:sldId id="310" r:id="rId33"/>
    <p:sldId id="311" r:id="rId34"/>
    <p:sldId id="271" r:id="rId35"/>
    <p:sldId id="272" r:id="rId36"/>
    <p:sldId id="273" r:id="rId37"/>
    <p:sldId id="274" r:id="rId38"/>
    <p:sldId id="312" r:id="rId39"/>
    <p:sldId id="313" r:id="rId40"/>
    <p:sldId id="314" r:id="rId41"/>
    <p:sldId id="315" r:id="rId42"/>
    <p:sldId id="316" r:id="rId43"/>
    <p:sldId id="317" r:id="rId44"/>
    <p:sldId id="321" r:id="rId45"/>
    <p:sldId id="318" r:id="rId46"/>
    <p:sldId id="319" r:id="rId47"/>
    <p:sldId id="275" r:id="rId48"/>
    <p:sldId id="276" r:id="rId49"/>
    <p:sldId id="277" r:id="rId50"/>
    <p:sldId id="278" r:id="rId51"/>
    <p:sldId id="320" r:id="rId52"/>
    <p:sldId id="322" r:id="rId53"/>
    <p:sldId id="323" r:id="rId54"/>
    <p:sldId id="279" r:id="rId55"/>
    <p:sldId id="280" r:id="rId56"/>
    <p:sldId id="281" r:id="rId57"/>
    <p:sldId id="324" r:id="rId58"/>
    <p:sldId id="325" r:id="rId59"/>
    <p:sldId id="326" r:id="rId60"/>
    <p:sldId id="328" r:id="rId61"/>
    <p:sldId id="282" r:id="rId62"/>
    <p:sldId id="283" r:id="rId63"/>
    <p:sldId id="284" r:id="rId64"/>
    <p:sldId id="329" r:id="rId65"/>
    <p:sldId id="327" r:id="rId66"/>
    <p:sldId id="330" r:id="rId67"/>
    <p:sldId id="285" r:id="rId68"/>
    <p:sldId id="286" r:id="rId69"/>
    <p:sldId id="287" r:id="rId70"/>
    <p:sldId id="331" r:id="rId71"/>
    <p:sldId id="332" r:id="rId72"/>
    <p:sldId id="333" r:id="rId73"/>
    <p:sldId id="334" r:id="rId74"/>
    <p:sldId id="335" r:id="rId75"/>
    <p:sldId id="288" r:id="rId76"/>
    <p:sldId id="289" r:id="rId77"/>
    <p:sldId id="290" r:id="rId78"/>
    <p:sldId id="336" r:id="rId79"/>
    <p:sldId id="291" r:id="rId80"/>
    <p:sldId id="292" r:id="rId81"/>
    <p:sldId id="337" r:id="rId82"/>
    <p:sldId id="338" r:id="rId83"/>
    <p:sldId id="339" r:id="rId84"/>
    <p:sldId id="340" r:id="rId85"/>
    <p:sldId id="341" r:id="rId86"/>
    <p:sldId id="342" r:id="rId8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E5347B0-7AFD-4C9C-A1FA-9D1981D3F4A0}" type="datetimeFigureOut">
              <a:rPr lang="zh-CN" altLang="en-US" smtClean="0"/>
              <a:pPr/>
              <a:t>2012-11-24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465DB6-AD25-4B63-8C8E-4A087CB8D2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长骨偏心膨胀性病变的</a:t>
            </a:r>
            <a:r>
              <a:rPr lang="zh-CN" altLang="en-US" dirty="0" smtClean="0"/>
              <a:t>影像</a:t>
            </a:r>
            <a:r>
              <a:rPr lang="zh-CN" altLang="en-US" dirty="0" smtClean="0"/>
              <a:t>特征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54442" y="3786190"/>
            <a:ext cx="5114778" cy="854922"/>
          </a:xfrm>
        </p:spPr>
        <p:txBody>
          <a:bodyPr>
            <a:normAutofit/>
          </a:bodyPr>
          <a:lstStyle/>
          <a:p>
            <a:pPr algn="ctr"/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7950" y="214290"/>
            <a:ext cx="1738274" cy="11430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6271025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388" y="2143116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空、</a:t>
            </a:r>
            <a:endParaRPr lang="en-US" altLang="zh-CN" dirty="0" smtClean="0"/>
          </a:p>
          <a:p>
            <a:r>
              <a:rPr lang="zh-CN" altLang="en-US" dirty="0" smtClean="0"/>
              <a:t>无硬化边</a:t>
            </a:r>
            <a:endParaRPr lang="en-US" altLang="zh-CN" dirty="0" smtClean="0"/>
          </a:p>
          <a:p>
            <a:r>
              <a:rPr lang="zh-CN" altLang="en-US" dirty="0" smtClean="0"/>
              <a:t>抵达关节面</a:t>
            </a:r>
            <a:endParaRPr lang="zh-CN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4736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36302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857884" y="278605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含铁血黄素</a:t>
            </a:r>
            <a:endParaRPr lang="en-US" altLang="zh-CN" dirty="0" smtClean="0"/>
          </a:p>
          <a:p>
            <a:r>
              <a:rPr lang="zh-CN" altLang="en-US" dirty="0" smtClean="0"/>
              <a:t>和亮斑</a:t>
            </a:r>
            <a:endParaRPr lang="zh-CN" alt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巨细胞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3857620" cy="6946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9"/>
          <p:cNvGrpSpPr>
            <a:grpSpLocks noGrp="1"/>
          </p:cNvGrpSpPr>
          <p:nvPr>
            <p:ph idx="1"/>
          </p:nvPr>
        </p:nvGrpSpPr>
        <p:grpSpPr bwMode="auto">
          <a:xfrm>
            <a:off x="357158" y="500042"/>
            <a:ext cx="7239000" cy="4846638"/>
            <a:chOff x="975" y="391"/>
            <a:chExt cx="3991" cy="3266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/>
            <a:srcRect l="16808" t="42532" r="12712"/>
            <a:stretch>
              <a:fillRect/>
            </a:stretch>
          </p:blipFill>
          <p:spPr bwMode="auto">
            <a:xfrm>
              <a:off x="975" y="391"/>
              <a:ext cx="1860" cy="3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/>
            <a:srcRect l="13124" t="24564" r="8171" b="18378"/>
            <a:stretch>
              <a:fillRect/>
            </a:stretch>
          </p:blipFill>
          <p:spPr bwMode="auto">
            <a:xfrm>
              <a:off x="2789" y="391"/>
              <a:ext cx="2177" cy="3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1571604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皂泡，无硬化缘</a:t>
            </a:r>
            <a:endParaRPr lang="zh-CN" alt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2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90" r="46843"/>
          <a:stretch>
            <a:fillRect/>
          </a:stretch>
        </p:blipFill>
        <p:spPr bwMode="auto">
          <a:xfrm>
            <a:off x="0" y="214290"/>
            <a:ext cx="2218161" cy="4846638"/>
          </a:xfrm>
          <a:prstGeom prst="rect">
            <a:avLst/>
          </a:prstGeom>
          <a:noFill/>
        </p:spPr>
      </p:pic>
      <p:pic>
        <p:nvPicPr>
          <p:cNvPr id="5" name="Picture 6" descr="6-3"/>
          <p:cNvPicPr>
            <a:picLocks noChangeAspect="1" noChangeArrowheads="1"/>
          </p:cNvPicPr>
          <p:nvPr/>
        </p:nvPicPr>
        <p:blipFill>
          <a:blip r:embed="rId3"/>
          <a:srcRect l="8855" r="48308"/>
          <a:stretch>
            <a:fillRect/>
          </a:stretch>
        </p:blipFill>
        <p:spPr bwMode="auto">
          <a:xfrm>
            <a:off x="2214546" y="214290"/>
            <a:ext cx="2089150" cy="4876800"/>
          </a:xfrm>
          <a:prstGeom prst="rect">
            <a:avLst/>
          </a:prstGeom>
          <a:noFill/>
        </p:spPr>
      </p:pic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4"/>
          <a:srcRect l="4460" r="45345"/>
          <a:stretch>
            <a:fillRect/>
          </a:stretch>
        </p:blipFill>
        <p:spPr bwMode="auto">
          <a:xfrm>
            <a:off x="4286248" y="214290"/>
            <a:ext cx="2447925" cy="487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557214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囊变少，无软骨基质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骨巨细胞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-1" y="142852"/>
            <a:ext cx="4190145" cy="5643602"/>
          </a:xfrm>
        </p:spPr>
      </p:pic>
      <p:pic>
        <p:nvPicPr>
          <p:cNvPr id="5" name="图片 4" descr="骨巨2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857620" y="500042"/>
            <a:ext cx="4418845" cy="535785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骨巨3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-500098" y="0"/>
            <a:ext cx="4846638" cy="4846638"/>
          </a:xfrm>
        </p:spPr>
      </p:pic>
      <p:pic>
        <p:nvPicPr>
          <p:cNvPr id="5" name="图片 4" descr="骨巨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57166"/>
            <a:ext cx="5072098" cy="507209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骨巨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28850"/>
            <a:ext cx="10715700" cy="892416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           动脉瘤样骨囊肿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好发于 </a:t>
            </a:r>
            <a:r>
              <a:rPr lang="en-US" altLang="zh-CN" dirty="0" smtClean="0"/>
              <a:t>30 </a:t>
            </a:r>
            <a:r>
              <a:rPr lang="zh-CN" altLang="en-US" dirty="0" smtClean="0"/>
              <a:t>岁以下青年人；部位以长骨干骺端、骨盆、脊柱多见；</a:t>
            </a:r>
          </a:p>
          <a:p>
            <a:r>
              <a:rPr lang="zh-CN" altLang="en-US" dirty="0" smtClean="0"/>
              <a:t>临床多以局部肿胀、疼痛就诊；多有</a:t>
            </a:r>
            <a:r>
              <a:rPr lang="zh-CN" altLang="en-US" dirty="0" smtClean="0">
                <a:solidFill>
                  <a:schemeClr val="accent2"/>
                </a:solidFill>
              </a:rPr>
              <a:t>外伤史</a:t>
            </a:r>
            <a:r>
              <a:rPr lang="zh-CN" altLang="en-US" dirty="0" smtClean="0"/>
              <a:t>。</a:t>
            </a:r>
          </a:p>
          <a:p>
            <a:r>
              <a:rPr lang="zh-CN" altLang="en-US" dirty="0" smtClean="0"/>
              <a:t>病理上多位于骨松质、髓腔中央，少数位于皮质及骨膜；充满深红色、棕红色不凝固血液；单房或多房，有纤维骨性间隔。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prstMaterial="powder"/>
          </a:bodyPr>
          <a:lstStyle/>
          <a:p>
            <a:pPr algn="ctr">
              <a:buNone/>
            </a:pPr>
            <a:r>
              <a:rPr lang="zh-CN" altLang="en-US" dirty="0" smtClean="0"/>
              <a:t>骨肿瘤在人群中发病率约为</a:t>
            </a:r>
            <a:r>
              <a:rPr lang="en-US" altLang="zh-CN" dirty="0" smtClean="0"/>
              <a:t>0.01%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algn="ctr">
              <a:buNone/>
            </a:pPr>
            <a:r>
              <a:rPr lang="zh-CN" altLang="en-US" dirty="0" smtClean="0"/>
              <a:t> 良性占</a:t>
            </a:r>
            <a:r>
              <a:rPr lang="en-US" altLang="zh-CN" dirty="0" smtClean="0"/>
              <a:t>50%</a:t>
            </a:r>
            <a:r>
              <a:rPr lang="zh-CN" altLang="en-US" dirty="0" smtClean="0"/>
              <a:t>，恶性占</a:t>
            </a:r>
            <a:r>
              <a:rPr lang="en-US" altLang="zh-CN" dirty="0" smtClean="0"/>
              <a:t>40%</a:t>
            </a:r>
            <a:r>
              <a:rPr lang="zh-CN" altLang="en-US" dirty="0" smtClean="0"/>
              <a:t>，肿瘤样病变占</a:t>
            </a:r>
            <a:r>
              <a:rPr lang="en-US" altLang="zh-CN" dirty="0" smtClean="0"/>
              <a:t>10%</a:t>
            </a:r>
            <a:r>
              <a:rPr lang="zh-CN" altLang="en-US" dirty="0" smtClean="0"/>
              <a:t>左右。</a:t>
            </a:r>
            <a:endParaRPr lang="en-US" altLang="zh-CN" dirty="0" smtClean="0"/>
          </a:p>
          <a:p>
            <a:pPr algn="ctr">
              <a:buNone/>
            </a:pPr>
            <a:r>
              <a:rPr lang="zh-CN" altLang="en-US" dirty="0" smtClean="0"/>
              <a:t>多数骨肿瘤发生于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长骨</a:t>
            </a:r>
            <a:endParaRPr lang="en-US" altLang="zh-CN" sz="3600" dirty="0" smtClean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</a:rPr>
              <a:t>偏心性</a:t>
            </a:r>
            <a:r>
              <a:rPr lang="en-US" altLang="zh-CN" sz="3600" dirty="0" smtClean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zh-CN" altLang="en-US" sz="3600" dirty="0" smtClean="0">
                <a:solidFill>
                  <a:schemeClr val="bg2">
                    <a:lumMod val="50000"/>
                  </a:schemeClr>
                </a:solidFill>
              </a:rPr>
              <a:t>膨胀性</a:t>
            </a:r>
            <a:endParaRPr lang="en-US" altLang="zh-CN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altLang="zh-CN" sz="3600" dirty="0" smtClean="0"/>
          </a:p>
          <a:p>
            <a:pPr algn="ctr">
              <a:buNone/>
            </a:pPr>
            <a:endParaRPr lang="en-US" altLang="zh-CN" sz="3600" dirty="0" smtClean="0"/>
          </a:p>
          <a:p>
            <a:pPr algn="ctr">
              <a:buNone/>
            </a:pPr>
            <a:r>
              <a:rPr lang="zh-CN" altLang="en-US" sz="3600" dirty="0" smtClean="0"/>
              <a:t>良性肿瘤居多</a:t>
            </a:r>
            <a:endParaRPr lang="zh-CN" altLang="en-US" sz="3600" dirty="0"/>
          </a:p>
        </p:txBody>
      </p:sp>
      <p:cxnSp>
        <p:nvCxnSpPr>
          <p:cNvPr id="5" name="直接连接符 4"/>
          <p:cNvCxnSpPr/>
          <p:nvPr/>
        </p:nvCxnSpPr>
        <p:spPr>
          <a:xfrm rot="16200000" flipH="1">
            <a:off x="2571736" y="4286256"/>
            <a:ext cx="1500198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>
            <a:off x="4429124" y="4429132"/>
            <a:ext cx="1428760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影像表现：偏心、吹出样膨胀性、多房或单房溶骨改变，皮质受压变薄，边界清楚伴硬化。</a:t>
            </a:r>
          </a:p>
          <a:p>
            <a:r>
              <a:rPr lang="en-US" altLang="zh-CN" dirty="0" smtClean="0"/>
              <a:t>MRI </a:t>
            </a:r>
            <a:r>
              <a:rPr lang="zh-CN" altLang="en-US" dirty="0" smtClean="0"/>
              <a:t>囊液呈长 </a:t>
            </a:r>
            <a:r>
              <a:rPr lang="en-US" altLang="zh-CN" dirty="0" smtClean="0"/>
              <a:t>T1 </a:t>
            </a:r>
            <a:r>
              <a:rPr lang="zh-CN" altLang="en-US" dirty="0" smtClean="0"/>
              <a:t>长 </a:t>
            </a:r>
            <a:r>
              <a:rPr lang="en-US" altLang="zh-CN" dirty="0" smtClean="0"/>
              <a:t>T2 </a:t>
            </a:r>
            <a:r>
              <a:rPr lang="zh-CN" altLang="en-US" dirty="0" smtClean="0"/>
              <a:t>信号，纤维骨性间隔 </a:t>
            </a:r>
            <a:r>
              <a:rPr lang="en-US" altLang="zh-CN" dirty="0" smtClean="0"/>
              <a:t>T1T2 </a:t>
            </a:r>
            <a:r>
              <a:rPr lang="zh-CN" altLang="en-US" dirty="0" smtClean="0"/>
              <a:t>均为低信号；病灶内有</a:t>
            </a:r>
            <a:r>
              <a:rPr lang="zh-CN" altLang="en-US" dirty="0" smtClean="0">
                <a:solidFill>
                  <a:schemeClr val="accent2"/>
                </a:solidFill>
              </a:rPr>
              <a:t>液液平面</a:t>
            </a:r>
            <a:r>
              <a:rPr lang="zh-CN" altLang="en-US" dirty="0" smtClean="0"/>
              <a:t>（</a:t>
            </a:r>
            <a:r>
              <a:rPr lang="en-US" altLang="zh-CN" dirty="0" smtClean="0"/>
              <a:t>T1 </a:t>
            </a:r>
            <a:r>
              <a:rPr lang="zh-CN" altLang="en-US" dirty="0" smtClean="0"/>
              <a:t>上低下高，</a:t>
            </a:r>
            <a:r>
              <a:rPr lang="en-US" altLang="zh-CN" dirty="0" smtClean="0"/>
              <a:t>T2 </a:t>
            </a:r>
            <a:r>
              <a:rPr lang="zh-CN" altLang="en-US" dirty="0" smtClean="0"/>
              <a:t>上高下低），较具特征性。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         要点：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－</a:t>
            </a:r>
            <a:r>
              <a:rPr lang="en-US" altLang="zh-CN" dirty="0" smtClean="0"/>
              <a:t>20 </a:t>
            </a:r>
            <a:r>
              <a:rPr lang="zh-CN" altLang="en-US" dirty="0" smtClean="0"/>
              <a:t>岁多见，长骨以干骺端多见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、长径与骨干平行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、很少累及关节面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、膨胀一般较明显，呈“</a:t>
            </a:r>
            <a:r>
              <a:rPr lang="zh-CN" altLang="en-US" dirty="0" smtClean="0">
                <a:solidFill>
                  <a:schemeClr val="accent2"/>
                </a:solidFill>
              </a:rPr>
              <a:t>吹出气球样</a:t>
            </a:r>
            <a:r>
              <a:rPr lang="zh-CN" altLang="en-US" dirty="0" smtClean="0"/>
              <a:t>”，膨胀明显可见骨膜反应，囊间隔可有钙化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、边缘光整伴硬化</a:t>
            </a:r>
          </a:p>
          <a:p>
            <a:r>
              <a:rPr lang="en-US" altLang="zh-CN" dirty="0" smtClean="0"/>
              <a:t>6</a:t>
            </a:r>
            <a:r>
              <a:rPr lang="zh-CN" altLang="en-US" dirty="0" smtClean="0"/>
              <a:t>、多有外伤史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ab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634978" cy="4846638"/>
          </a:xfrm>
        </p:spPr>
      </p:pic>
      <p:pic>
        <p:nvPicPr>
          <p:cNvPr id="5" name="图片 4" descr="abc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2428860" y="571480"/>
            <a:ext cx="514551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2149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纵向，分隔，空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" contrast="17000"/>
          </a:blip>
          <a:srcRect/>
          <a:stretch>
            <a:fillRect/>
          </a:stretch>
        </p:blipFill>
        <p:spPr bwMode="auto">
          <a:xfrm>
            <a:off x="357158" y="214290"/>
            <a:ext cx="757651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36196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24000"/>
          </a:blip>
          <a:srcRect l="23975" t="8452" r="32910" b="38333"/>
          <a:stretch>
            <a:fillRect/>
          </a:stretch>
        </p:blipFill>
        <p:spPr bwMode="auto">
          <a:xfrm>
            <a:off x="0" y="0"/>
            <a:ext cx="2202819" cy="4846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8" descr="3-1"/>
          <p:cNvPicPr>
            <a:picLocks noChangeAspect="1" noChangeArrowheads="1"/>
          </p:cNvPicPr>
          <p:nvPr/>
        </p:nvPicPr>
        <p:blipFill>
          <a:blip r:embed="rId3"/>
          <a:srcRect l="29524" r="23242"/>
          <a:stretch>
            <a:fillRect/>
          </a:stretch>
        </p:blipFill>
        <p:spPr bwMode="auto">
          <a:xfrm>
            <a:off x="1857356" y="0"/>
            <a:ext cx="2303462" cy="4876800"/>
          </a:xfrm>
          <a:prstGeom prst="rect">
            <a:avLst/>
          </a:prstGeom>
          <a:noFill/>
        </p:spPr>
      </p:pic>
      <p:pic>
        <p:nvPicPr>
          <p:cNvPr id="6" name="Picture 7" descr="2-1"/>
          <p:cNvPicPr>
            <a:picLocks noChangeAspect="1" noChangeArrowheads="1"/>
          </p:cNvPicPr>
          <p:nvPr/>
        </p:nvPicPr>
        <p:blipFill>
          <a:blip r:embed="rId4"/>
          <a:srcRect l="29524" t="1465" r="21745"/>
          <a:stretch>
            <a:fillRect/>
          </a:stretch>
        </p:blipFill>
        <p:spPr bwMode="auto">
          <a:xfrm>
            <a:off x="3714744" y="-142900"/>
            <a:ext cx="2376487" cy="4805363"/>
          </a:xfrm>
          <a:prstGeom prst="rect">
            <a:avLst/>
          </a:prstGeom>
          <a:noFill/>
        </p:spPr>
      </p:pic>
      <p:pic>
        <p:nvPicPr>
          <p:cNvPr id="7" name="Picture 9" descr="4-1"/>
          <p:cNvPicPr>
            <a:picLocks noChangeAspect="1" noChangeArrowheads="1"/>
          </p:cNvPicPr>
          <p:nvPr/>
        </p:nvPicPr>
        <p:blipFill>
          <a:blip r:embed="rId5"/>
          <a:srcRect l="19206" t="16243" b="23993"/>
          <a:stretch>
            <a:fillRect/>
          </a:stretch>
        </p:blipFill>
        <p:spPr bwMode="auto">
          <a:xfrm>
            <a:off x="4357686" y="4000504"/>
            <a:ext cx="3240088" cy="2663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21495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分层现象，</a:t>
            </a:r>
            <a:endParaRPr lang="en-US" altLang="zh-CN" dirty="0" smtClean="0"/>
          </a:p>
          <a:p>
            <a:r>
              <a:rPr lang="zh-CN" altLang="en-US" dirty="0" smtClean="0"/>
              <a:t>下层</a:t>
            </a:r>
            <a:r>
              <a:rPr lang="en-US" altLang="zh-CN" dirty="0" smtClean="0"/>
              <a:t>T1</a:t>
            </a:r>
            <a:r>
              <a:rPr lang="zh-CN" altLang="en-US" dirty="0" smtClean="0"/>
              <a:t>高</a:t>
            </a:r>
            <a:r>
              <a:rPr lang="en-US" altLang="zh-CN" dirty="0" smtClean="0"/>
              <a:t>T2</a:t>
            </a:r>
            <a:r>
              <a:rPr lang="zh-CN" altLang="en-US" dirty="0" smtClean="0"/>
              <a:t>低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血液</a:t>
            </a:r>
            <a:endParaRPr lang="zh-CN" alt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软骨母细胞瘤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多位于骨骺区（骺板软骨闭合前的骨骺部）；</a:t>
            </a:r>
            <a:r>
              <a:rPr lang="en-US" altLang="zh-CN" dirty="0" smtClean="0"/>
              <a:t>1/3 </a:t>
            </a:r>
            <a:r>
              <a:rPr lang="zh-CN" altLang="en-US" dirty="0" smtClean="0"/>
              <a:t>的病例发病于胫骨，其它为股骨上下端、腓骨、尺桡骨远端等；</a:t>
            </a:r>
            <a:r>
              <a:rPr lang="en-US" altLang="zh-CN" dirty="0" smtClean="0">
                <a:solidFill>
                  <a:schemeClr val="accent2"/>
                </a:solidFill>
              </a:rPr>
              <a:t>10-20 </a:t>
            </a:r>
            <a:r>
              <a:rPr lang="zh-CN" altLang="en-US" dirty="0" smtClean="0">
                <a:solidFill>
                  <a:schemeClr val="accent2"/>
                </a:solidFill>
              </a:rPr>
              <a:t>岁</a:t>
            </a:r>
            <a:r>
              <a:rPr lang="zh-CN" altLang="en-US" dirty="0" smtClean="0"/>
              <a:t>（</a:t>
            </a:r>
            <a:r>
              <a:rPr lang="en-US" altLang="zh-CN" dirty="0" smtClean="0"/>
              <a:t>60-80%</a:t>
            </a:r>
            <a:r>
              <a:rPr lang="zh-CN" altLang="en-US" dirty="0" smtClean="0"/>
              <a:t>），</a:t>
            </a:r>
            <a:r>
              <a:rPr lang="en-US" altLang="zh-CN" dirty="0" smtClean="0"/>
              <a:t>5 </a:t>
            </a:r>
            <a:r>
              <a:rPr lang="zh-CN" altLang="en-US" dirty="0" smtClean="0"/>
              <a:t>岁以下及 </a:t>
            </a:r>
            <a:r>
              <a:rPr lang="en-US" altLang="zh-CN" dirty="0" smtClean="0"/>
              <a:t>60 </a:t>
            </a:r>
            <a:r>
              <a:rPr lang="zh-CN" altLang="en-US" dirty="0" smtClean="0"/>
              <a:t>以上者少见。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             病理</a:t>
            </a:r>
          </a:p>
          <a:p>
            <a:r>
              <a:rPr lang="zh-CN" altLang="en-US" dirty="0" smtClean="0"/>
              <a:t>早期：软骨细胞为圆形或多角形，细胞紧密排列，核大，坏死后可出现巨细胞。</a:t>
            </a:r>
          </a:p>
          <a:p>
            <a:r>
              <a:rPr lang="zh-CN" altLang="en-US" dirty="0" smtClean="0"/>
              <a:t>中期：钙化、变性和坏死增多。</a:t>
            </a:r>
          </a:p>
          <a:p>
            <a:r>
              <a:rPr lang="zh-CN" altLang="en-US" dirty="0" smtClean="0"/>
              <a:t>晚期：坏死区域由结缔组织取代，有类骨甚至骨性间形成，钙化骨化明显增多。典型的呈</a:t>
            </a:r>
            <a:r>
              <a:rPr lang="zh-CN" altLang="en-US" dirty="0" smtClean="0">
                <a:solidFill>
                  <a:schemeClr val="accent2"/>
                </a:solidFill>
              </a:rPr>
              <a:t>窗格样钙化。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              影像</a:t>
            </a:r>
          </a:p>
          <a:p>
            <a:r>
              <a:rPr lang="zh-CN" altLang="en-US" dirty="0" smtClean="0"/>
              <a:t>典型表现为长骨骨骺的偏心性溶骨破坏区，分叶状、边界清楚，周围有一薄的硬化环，内有钙化斑点。</a:t>
            </a:r>
          </a:p>
          <a:p>
            <a:r>
              <a:rPr lang="en-US" altLang="zh-CN" dirty="0" smtClean="0"/>
              <a:t>MRI T1W </a:t>
            </a:r>
            <a:r>
              <a:rPr lang="zh-CN" altLang="en-US" dirty="0" smtClean="0"/>
              <a:t>呈低信号，</a:t>
            </a:r>
            <a:r>
              <a:rPr lang="en-US" altLang="zh-CN" dirty="0" smtClean="0"/>
              <a:t>T2W </a:t>
            </a:r>
            <a:r>
              <a:rPr lang="zh-CN" altLang="en-US" dirty="0" smtClean="0"/>
              <a:t>呈大多为混杂高信号，软骨样基质为较高信号，钙化为低信号，出血囊变为高信号，高信号被低信号间隔分隔。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要点：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>
                <a:solidFill>
                  <a:schemeClr val="accent2"/>
                </a:solidFill>
              </a:rPr>
              <a:t>10-20 </a:t>
            </a:r>
            <a:r>
              <a:rPr lang="zh-CN" altLang="en-US" dirty="0" smtClean="0">
                <a:solidFill>
                  <a:schemeClr val="accent2"/>
                </a:solidFill>
              </a:rPr>
              <a:t>岁</a:t>
            </a:r>
            <a:r>
              <a:rPr lang="zh-CN" altLang="en-US" dirty="0" smtClean="0"/>
              <a:t>（</a:t>
            </a:r>
            <a:r>
              <a:rPr lang="en-US" altLang="zh-CN" dirty="0" smtClean="0"/>
              <a:t>60-80%</a:t>
            </a:r>
            <a:r>
              <a:rPr lang="zh-CN" altLang="en-US" dirty="0" smtClean="0"/>
              <a:t>），</a:t>
            </a:r>
            <a:r>
              <a:rPr lang="en-US" altLang="zh-CN" dirty="0" smtClean="0"/>
              <a:t>5 </a:t>
            </a:r>
            <a:r>
              <a:rPr lang="zh-CN" altLang="en-US" dirty="0" smtClean="0"/>
              <a:t>岁以下及 </a:t>
            </a:r>
            <a:r>
              <a:rPr lang="en-US" altLang="zh-CN" dirty="0" smtClean="0"/>
              <a:t>60 </a:t>
            </a:r>
            <a:r>
              <a:rPr lang="zh-CN" altLang="en-US" dirty="0" smtClean="0"/>
              <a:t>以上者少见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、局限于</a:t>
            </a:r>
            <a:r>
              <a:rPr lang="zh-CN" altLang="en-US" dirty="0" smtClean="0">
                <a:solidFill>
                  <a:schemeClr val="accent2"/>
                </a:solidFill>
              </a:rPr>
              <a:t>骨骺或骺板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、多有完整或不完整</a:t>
            </a:r>
            <a:r>
              <a:rPr lang="zh-CN" altLang="en-US" dirty="0" smtClean="0">
                <a:solidFill>
                  <a:schemeClr val="accent2"/>
                </a:solidFill>
              </a:rPr>
              <a:t>薄层高密度硬化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、无粗厚骨嵴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chemeClr val="accent2"/>
                </a:solidFill>
              </a:rPr>
              <a:t>轻度膨胀、病灶较小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-214338"/>
            <a:ext cx="6239818" cy="6858048"/>
          </a:xfrm>
        </p:spPr>
      </p:pic>
      <p:sp>
        <p:nvSpPr>
          <p:cNvPr id="5" name="椭圆 4"/>
          <p:cNvSpPr/>
          <p:nvPr/>
        </p:nvSpPr>
        <p:spPr>
          <a:xfrm>
            <a:off x="2714612" y="1142984"/>
            <a:ext cx="1214446" cy="857256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软骨母细胞瘤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14678" y="2000240"/>
            <a:ext cx="928694" cy="1000132"/>
          </a:xfrm>
          <a:prstGeom prst="ellipse">
            <a:avLst/>
          </a:prstGeom>
          <a:solidFill>
            <a:schemeClr val="tx1">
              <a:alpha val="64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骨母细胞瘤</a:t>
            </a:r>
            <a:endParaRPr lang="zh-CN" altLang="en-US" sz="1600" dirty="0"/>
          </a:p>
        </p:txBody>
      </p:sp>
      <p:sp>
        <p:nvSpPr>
          <p:cNvPr id="7" name="任意多边形 6"/>
          <p:cNvSpPr/>
          <p:nvPr/>
        </p:nvSpPr>
        <p:spPr>
          <a:xfrm>
            <a:off x="1071538" y="1785926"/>
            <a:ext cx="3929089" cy="285752"/>
          </a:xfrm>
          <a:custGeom>
            <a:avLst/>
            <a:gdLst>
              <a:gd name="connsiteX0" fmla="*/ 0 w 3918857"/>
              <a:gd name="connsiteY0" fmla="*/ 78377 h 278674"/>
              <a:gd name="connsiteX1" fmla="*/ 26126 w 3918857"/>
              <a:gd name="connsiteY1" fmla="*/ 87086 h 278674"/>
              <a:gd name="connsiteX2" fmla="*/ 60960 w 3918857"/>
              <a:gd name="connsiteY2" fmla="*/ 104503 h 278674"/>
              <a:gd name="connsiteX3" fmla="*/ 200297 w 3918857"/>
              <a:gd name="connsiteY3" fmla="*/ 95794 h 278674"/>
              <a:gd name="connsiteX4" fmla="*/ 452846 w 3918857"/>
              <a:gd name="connsiteY4" fmla="*/ 87086 h 278674"/>
              <a:gd name="connsiteX5" fmla="*/ 557349 w 3918857"/>
              <a:gd name="connsiteY5" fmla="*/ 78377 h 278674"/>
              <a:gd name="connsiteX6" fmla="*/ 609600 w 3918857"/>
              <a:gd name="connsiteY6" fmla="*/ 52252 h 278674"/>
              <a:gd name="connsiteX7" fmla="*/ 644434 w 3918857"/>
              <a:gd name="connsiteY7" fmla="*/ 43543 h 278674"/>
              <a:gd name="connsiteX8" fmla="*/ 722811 w 3918857"/>
              <a:gd name="connsiteY8" fmla="*/ 0 h 278674"/>
              <a:gd name="connsiteX9" fmla="*/ 766354 w 3918857"/>
              <a:gd name="connsiteY9" fmla="*/ 8709 h 278674"/>
              <a:gd name="connsiteX10" fmla="*/ 792480 w 3918857"/>
              <a:gd name="connsiteY10" fmla="*/ 26126 h 278674"/>
              <a:gd name="connsiteX11" fmla="*/ 896983 w 3918857"/>
              <a:gd name="connsiteY11" fmla="*/ 34834 h 278674"/>
              <a:gd name="connsiteX12" fmla="*/ 1018903 w 3918857"/>
              <a:gd name="connsiteY12" fmla="*/ 60960 h 278674"/>
              <a:gd name="connsiteX13" fmla="*/ 1045029 w 3918857"/>
              <a:gd name="connsiteY13" fmla="*/ 69669 h 278674"/>
              <a:gd name="connsiteX14" fmla="*/ 1062446 w 3918857"/>
              <a:gd name="connsiteY14" fmla="*/ 95794 h 278674"/>
              <a:gd name="connsiteX15" fmla="*/ 1733006 w 3918857"/>
              <a:gd name="connsiteY15" fmla="*/ 87086 h 278674"/>
              <a:gd name="connsiteX16" fmla="*/ 1820091 w 3918857"/>
              <a:gd name="connsiteY16" fmla="*/ 60960 h 278674"/>
              <a:gd name="connsiteX17" fmla="*/ 1976846 w 3918857"/>
              <a:gd name="connsiteY17" fmla="*/ 69669 h 278674"/>
              <a:gd name="connsiteX18" fmla="*/ 2002971 w 3918857"/>
              <a:gd name="connsiteY18" fmla="*/ 78377 h 278674"/>
              <a:gd name="connsiteX19" fmla="*/ 2029097 w 3918857"/>
              <a:gd name="connsiteY19" fmla="*/ 95794 h 278674"/>
              <a:gd name="connsiteX20" fmla="*/ 2098766 w 3918857"/>
              <a:gd name="connsiteY20" fmla="*/ 148046 h 278674"/>
              <a:gd name="connsiteX21" fmla="*/ 2133600 w 3918857"/>
              <a:gd name="connsiteY21" fmla="*/ 156754 h 278674"/>
              <a:gd name="connsiteX22" fmla="*/ 2272937 w 3918857"/>
              <a:gd name="connsiteY22" fmla="*/ 174172 h 278674"/>
              <a:gd name="connsiteX23" fmla="*/ 2368731 w 3918857"/>
              <a:gd name="connsiteY23" fmla="*/ 165463 h 278674"/>
              <a:gd name="connsiteX24" fmla="*/ 2429691 w 3918857"/>
              <a:gd name="connsiteY24" fmla="*/ 148046 h 278674"/>
              <a:gd name="connsiteX25" fmla="*/ 2464526 w 3918857"/>
              <a:gd name="connsiteY25" fmla="*/ 139337 h 278674"/>
              <a:gd name="connsiteX26" fmla="*/ 2490651 w 3918857"/>
              <a:gd name="connsiteY26" fmla="*/ 130629 h 278674"/>
              <a:gd name="connsiteX27" fmla="*/ 2586446 w 3918857"/>
              <a:gd name="connsiteY27" fmla="*/ 121920 h 278674"/>
              <a:gd name="connsiteX28" fmla="*/ 2778034 w 3918857"/>
              <a:gd name="connsiteY28" fmla="*/ 130629 h 278674"/>
              <a:gd name="connsiteX29" fmla="*/ 2795451 w 3918857"/>
              <a:gd name="connsiteY29" fmla="*/ 156754 h 278674"/>
              <a:gd name="connsiteX30" fmla="*/ 2838994 w 3918857"/>
              <a:gd name="connsiteY30" fmla="*/ 182880 h 278674"/>
              <a:gd name="connsiteX31" fmla="*/ 2865120 w 3918857"/>
              <a:gd name="connsiteY31" fmla="*/ 209006 h 278674"/>
              <a:gd name="connsiteX32" fmla="*/ 2908663 w 3918857"/>
              <a:gd name="connsiteY32" fmla="*/ 217714 h 278674"/>
              <a:gd name="connsiteX33" fmla="*/ 3091543 w 3918857"/>
              <a:gd name="connsiteY33" fmla="*/ 235132 h 278674"/>
              <a:gd name="connsiteX34" fmla="*/ 3143794 w 3918857"/>
              <a:gd name="connsiteY34" fmla="*/ 261257 h 278674"/>
              <a:gd name="connsiteX35" fmla="*/ 3213463 w 3918857"/>
              <a:gd name="connsiteY35" fmla="*/ 278674 h 278674"/>
              <a:gd name="connsiteX36" fmla="*/ 3317966 w 3918857"/>
              <a:gd name="connsiteY36" fmla="*/ 269966 h 278674"/>
              <a:gd name="connsiteX37" fmla="*/ 3587931 w 3918857"/>
              <a:gd name="connsiteY37" fmla="*/ 252549 h 278674"/>
              <a:gd name="connsiteX38" fmla="*/ 3614057 w 3918857"/>
              <a:gd name="connsiteY38" fmla="*/ 235132 h 278674"/>
              <a:gd name="connsiteX39" fmla="*/ 3762103 w 3918857"/>
              <a:gd name="connsiteY39" fmla="*/ 235132 h 278674"/>
              <a:gd name="connsiteX40" fmla="*/ 3788229 w 3918857"/>
              <a:gd name="connsiteY40" fmla="*/ 243840 h 278674"/>
              <a:gd name="connsiteX41" fmla="*/ 3918857 w 3918857"/>
              <a:gd name="connsiteY41" fmla="*/ 226423 h 27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918857" h="278674">
                <a:moveTo>
                  <a:pt x="0" y="78377"/>
                </a:moveTo>
                <a:cubicBezTo>
                  <a:pt x="8709" y="81280"/>
                  <a:pt x="17688" y="83470"/>
                  <a:pt x="26126" y="87086"/>
                </a:cubicBezTo>
                <a:cubicBezTo>
                  <a:pt x="38058" y="92200"/>
                  <a:pt x="47994" y="103855"/>
                  <a:pt x="60960" y="104503"/>
                </a:cubicBezTo>
                <a:cubicBezTo>
                  <a:pt x="107438" y="106827"/>
                  <a:pt x="153807" y="97860"/>
                  <a:pt x="200297" y="95794"/>
                </a:cubicBezTo>
                <a:lnTo>
                  <a:pt x="452846" y="87086"/>
                </a:lnTo>
                <a:cubicBezTo>
                  <a:pt x="487680" y="84183"/>
                  <a:pt x="522701" y="82997"/>
                  <a:pt x="557349" y="78377"/>
                </a:cubicBezTo>
                <a:cubicBezTo>
                  <a:pt x="592860" y="73642"/>
                  <a:pt x="576456" y="66457"/>
                  <a:pt x="609600" y="52252"/>
                </a:cubicBezTo>
                <a:cubicBezTo>
                  <a:pt x="620601" y="47537"/>
                  <a:pt x="632823" y="46446"/>
                  <a:pt x="644434" y="43543"/>
                </a:cubicBezTo>
                <a:cubicBezTo>
                  <a:pt x="704324" y="3617"/>
                  <a:pt x="676827" y="15329"/>
                  <a:pt x="722811" y="0"/>
                </a:cubicBezTo>
                <a:cubicBezTo>
                  <a:pt x="737325" y="2903"/>
                  <a:pt x="752495" y="3512"/>
                  <a:pt x="766354" y="8709"/>
                </a:cubicBezTo>
                <a:cubicBezTo>
                  <a:pt x="776154" y="12384"/>
                  <a:pt x="782217" y="24073"/>
                  <a:pt x="792480" y="26126"/>
                </a:cubicBezTo>
                <a:cubicBezTo>
                  <a:pt x="826756" y="32981"/>
                  <a:pt x="862149" y="31931"/>
                  <a:pt x="896983" y="34834"/>
                </a:cubicBezTo>
                <a:cubicBezTo>
                  <a:pt x="971437" y="59653"/>
                  <a:pt x="931017" y="49975"/>
                  <a:pt x="1018903" y="60960"/>
                </a:cubicBezTo>
                <a:cubicBezTo>
                  <a:pt x="1027612" y="63863"/>
                  <a:pt x="1037861" y="63934"/>
                  <a:pt x="1045029" y="69669"/>
                </a:cubicBezTo>
                <a:cubicBezTo>
                  <a:pt x="1053202" y="76207"/>
                  <a:pt x="1051983" y="95529"/>
                  <a:pt x="1062446" y="95794"/>
                </a:cubicBezTo>
                <a:cubicBezTo>
                  <a:pt x="1285913" y="101451"/>
                  <a:pt x="1509486" y="89989"/>
                  <a:pt x="1733006" y="87086"/>
                </a:cubicBezTo>
                <a:cubicBezTo>
                  <a:pt x="1796612" y="65884"/>
                  <a:pt x="1767446" y="74122"/>
                  <a:pt x="1820091" y="60960"/>
                </a:cubicBezTo>
                <a:cubicBezTo>
                  <a:pt x="1872343" y="63863"/>
                  <a:pt x="1924749" y="64707"/>
                  <a:pt x="1976846" y="69669"/>
                </a:cubicBezTo>
                <a:cubicBezTo>
                  <a:pt x="1985984" y="70539"/>
                  <a:pt x="1994761" y="74272"/>
                  <a:pt x="2002971" y="78377"/>
                </a:cubicBezTo>
                <a:cubicBezTo>
                  <a:pt x="2012333" y="83058"/>
                  <a:pt x="2020924" y="89256"/>
                  <a:pt x="2029097" y="95794"/>
                </a:cubicBezTo>
                <a:cubicBezTo>
                  <a:pt x="2055477" y="116899"/>
                  <a:pt x="2054567" y="136997"/>
                  <a:pt x="2098766" y="148046"/>
                </a:cubicBezTo>
                <a:cubicBezTo>
                  <a:pt x="2110377" y="150949"/>
                  <a:pt x="2121764" y="154979"/>
                  <a:pt x="2133600" y="156754"/>
                </a:cubicBezTo>
                <a:cubicBezTo>
                  <a:pt x="2179889" y="163697"/>
                  <a:pt x="2272937" y="174172"/>
                  <a:pt x="2272937" y="174172"/>
                </a:cubicBezTo>
                <a:cubicBezTo>
                  <a:pt x="2304868" y="171269"/>
                  <a:pt x="2336949" y="169701"/>
                  <a:pt x="2368731" y="165463"/>
                </a:cubicBezTo>
                <a:cubicBezTo>
                  <a:pt x="2394250" y="162060"/>
                  <a:pt x="2406185" y="154762"/>
                  <a:pt x="2429691" y="148046"/>
                </a:cubicBezTo>
                <a:cubicBezTo>
                  <a:pt x="2441200" y="144758"/>
                  <a:pt x="2453017" y="142625"/>
                  <a:pt x="2464526" y="139337"/>
                </a:cubicBezTo>
                <a:cubicBezTo>
                  <a:pt x="2473352" y="136815"/>
                  <a:pt x="2481564" y="131927"/>
                  <a:pt x="2490651" y="130629"/>
                </a:cubicBezTo>
                <a:cubicBezTo>
                  <a:pt x="2522392" y="126095"/>
                  <a:pt x="2554514" y="124823"/>
                  <a:pt x="2586446" y="121920"/>
                </a:cubicBezTo>
                <a:cubicBezTo>
                  <a:pt x="2650309" y="124823"/>
                  <a:pt x="2714975" y="120119"/>
                  <a:pt x="2778034" y="130629"/>
                </a:cubicBezTo>
                <a:cubicBezTo>
                  <a:pt x="2788358" y="132350"/>
                  <a:pt x="2788913" y="148581"/>
                  <a:pt x="2795451" y="156754"/>
                </a:cubicBezTo>
                <a:cubicBezTo>
                  <a:pt x="2812840" y="178490"/>
                  <a:pt x="2812368" y="174005"/>
                  <a:pt x="2838994" y="182880"/>
                </a:cubicBezTo>
                <a:cubicBezTo>
                  <a:pt x="2847703" y="191589"/>
                  <a:pt x="2854104" y="203498"/>
                  <a:pt x="2865120" y="209006"/>
                </a:cubicBezTo>
                <a:cubicBezTo>
                  <a:pt x="2878359" y="215625"/>
                  <a:pt x="2894063" y="215281"/>
                  <a:pt x="2908663" y="217714"/>
                </a:cubicBezTo>
                <a:cubicBezTo>
                  <a:pt x="2984641" y="230377"/>
                  <a:pt x="2999399" y="228550"/>
                  <a:pt x="3091543" y="235132"/>
                </a:cubicBezTo>
                <a:cubicBezTo>
                  <a:pt x="3118983" y="253425"/>
                  <a:pt x="3113286" y="252937"/>
                  <a:pt x="3143794" y="261257"/>
                </a:cubicBezTo>
                <a:cubicBezTo>
                  <a:pt x="3166888" y="267555"/>
                  <a:pt x="3213463" y="278674"/>
                  <a:pt x="3213463" y="278674"/>
                </a:cubicBezTo>
                <a:cubicBezTo>
                  <a:pt x="3248297" y="275771"/>
                  <a:pt x="3283065" y="271905"/>
                  <a:pt x="3317966" y="269966"/>
                </a:cubicBezTo>
                <a:cubicBezTo>
                  <a:pt x="3583990" y="255187"/>
                  <a:pt x="3447195" y="272653"/>
                  <a:pt x="3587931" y="252549"/>
                </a:cubicBezTo>
                <a:cubicBezTo>
                  <a:pt x="3596640" y="246743"/>
                  <a:pt x="3603859" y="237485"/>
                  <a:pt x="3614057" y="235132"/>
                </a:cubicBezTo>
                <a:cubicBezTo>
                  <a:pt x="3683941" y="219005"/>
                  <a:pt x="3698737" y="226079"/>
                  <a:pt x="3762103" y="235132"/>
                </a:cubicBezTo>
                <a:cubicBezTo>
                  <a:pt x="3770812" y="238035"/>
                  <a:pt x="3779049" y="243840"/>
                  <a:pt x="3788229" y="243840"/>
                </a:cubicBezTo>
                <a:cubicBezTo>
                  <a:pt x="3889501" y="243840"/>
                  <a:pt x="3870745" y="250480"/>
                  <a:pt x="3918857" y="226423"/>
                </a:cubicBezTo>
              </a:path>
            </a:pathLst>
          </a:cu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56429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62501" y="2285992"/>
            <a:ext cx="738664" cy="2428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软骨基质压脂亮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777473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157461" cy="4846638"/>
          </a:xfrm>
        </p:spPr>
      </p:pic>
      <p:pic>
        <p:nvPicPr>
          <p:cNvPr id="5" name="图片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-1071594"/>
            <a:ext cx="3643337" cy="5072098"/>
          </a:xfrm>
          <a:prstGeom prst="rect">
            <a:avLst/>
          </a:prstGeom>
        </p:spPr>
      </p:pic>
      <p:pic>
        <p:nvPicPr>
          <p:cNvPr id="6" name="图片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3356"/>
            <a:ext cx="3247604" cy="2714644"/>
          </a:xfrm>
          <a:prstGeom prst="rect">
            <a:avLst/>
          </a:prstGeom>
        </p:spPr>
      </p:pic>
      <p:pic>
        <p:nvPicPr>
          <p:cNvPr id="7" name="图片 6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959024"/>
            <a:ext cx="3143272" cy="2898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3702" y="26431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内部成骨可见</a:t>
            </a:r>
            <a:endParaRPr lang="en-US" altLang="zh-CN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-214338"/>
            <a:ext cx="3158140" cy="4071942"/>
          </a:xfrm>
        </p:spPr>
      </p:pic>
      <p:pic>
        <p:nvPicPr>
          <p:cNvPr id="5" name="图片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-214338"/>
            <a:ext cx="2895604" cy="4071942"/>
          </a:xfrm>
          <a:prstGeom prst="rect">
            <a:avLst/>
          </a:prstGeom>
        </p:spPr>
      </p:pic>
      <p:pic>
        <p:nvPicPr>
          <p:cNvPr id="6" name="图片 5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2900"/>
            <a:ext cx="2777708" cy="4000504"/>
          </a:xfrm>
          <a:prstGeom prst="rect">
            <a:avLst/>
          </a:prstGeom>
        </p:spPr>
      </p:pic>
      <p:pic>
        <p:nvPicPr>
          <p:cNvPr id="7" name="图片 6" descr="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908" y="3643314"/>
            <a:ext cx="2684281" cy="3357610"/>
          </a:xfrm>
          <a:prstGeom prst="rect">
            <a:avLst/>
          </a:prstGeom>
        </p:spPr>
      </p:pic>
      <p:pic>
        <p:nvPicPr>
          <p:cNvPr id="8" name="图片 7" descr="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3643314"/>
            <a:ext cx="2733334" cy="3357586"/>
          </a:xfrm>
          <a:prstGeom prst="rect">
            <a:avLst/>
          </a:prstGeom>
        </p:spPr>
      </p:pic>
      <p:pic>
        <p:nvPicPr>
          <p:cNvPr id="9" name="图片 8" descr="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6" y="3786166"/>
            <a:ext cx="3202337" cy="3071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62508" y="1857364"/>
            <a:ext cx="738664" cy="3000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有囊变，坏死，软骨基质，</a:t>
            </a:r>
            <a:endParaRPr lang="en-US" altLang="zh-CN" dirty="0" smtClean="0"/>
          </a:p>
          <a:p>
            <a:r>
              <a:rPr lang="zh-CN" altLang="en-US" dirty="0" smtClean="0"/>
              <a:t>无含铁血黄素</a:t>
            </a:r>
            <a:endParaRPr lang="zh-CN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软骨黏液样纤维瘤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起源于软骨结缔组织，主要由</a:t>
            </a:r>
            <a:r>
              <a:rPr lang="zh-CN" altLang="en-US" dirty="0" smtClean="0">
                <a:solidFill>
                  <a:schemeClr val="accent2"/>
                </a:solidFill>
              </a:rPr>
              <a:t>粘液样软骨</a:t>
            </a:r>
            <a:r>
              <a:rPr lang="zh-CN" altLang="en-US" dirty="0" smtClean="0"/>
              <a:t>组成。</a:t>
            </a:r>
          </a:p>
          <a:p>
            <a:r>
              <a:rPr lang="zh-CN" altLang="en-US" dirty="0" smtClean="0"/>
              <a:t>多在 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－</a:t>
            </a:r>
            <a:r>
              <a:rPr lang="en-US" altLang="zh-CN" dirty="0" smtClean="0"/>
              <a:t>30 </a:t>
            </a:r>
            <a:r>
              <a:rPr lang="zh-CN" altLang="en-US" dirty="0" smtClean="0"/>
              <a:t>岁之间发病，</a:t>
            </a:r>
            <a:r>
              <a:rPr lang="en-US" altLang="zh-CN" dirty="0" smtClean="0"/>
              <a:t>5 </a:t>
            </a:r>
            <a:r>
              <a:rPr lang="zh-CN" altLang="en-US" dirty="0" smtClean="0"/>
              <a:t>岁以下，</a:t>
            </a:r>
            <a:r>
              <a:rPr lang="en-US" altLang="zh-CN" dirty="0" smtClean="0"/>
              <a:t>60 </a:t>
            </a:r>
            <a:r>
              <a:rPr lang="zh-CN" altLang="en-US" dirty="0" smtClean="0"/>
              <a:t>岁以上较少发病。</a:t>
            </a:r>
          </a:p>
          <a:p>
            <a:r>
              <a:rPr lang="zh-CN" altLang="en-US" dirty="0" smtClean="0"/>
              <a:t>好发于下肢，尤以胫骨上段最为多见，其次为股骨下端、腓骨下端、跟骨、肱骨及髂骨。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病理上肿瘤为圆形、卵圆形或分叶状，表面光滑或有圆凸状隆起。组织结构上主要由软骨样、</a:t>
            </a:r>
          </a:p>
          <a:p>
            <a:pPr>
              <a:buNone/>
            </a:pPr>
            <a:r>
              <a:rPr lang="zh-CN" altLang="en-US" dirty="0" smtClean="0"/>
              <a:t>   粘液样、和纤维组织三种成分，各种成分多少不定。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     影像学表现</a:t>
            </a:r>
          </a:p>
          <a:p>
            <a:r>
              <a:rPr lang="zh-CN" altLang="en-US" dirty="0" smtClean="0"/>
              <a:t>长骨干骺端</a:t>
            </a:r>
            <a:r>
              <a:rPr lang="en-US" altLang="zh-CN" dirty="0" smtClean="0"/>
              <a:t>(</a:t>
            </a:r>
            <a:r>
              <a:rPr lang="zh-CN" altLang="en-US" dirty="0" smtClean="0"/>
              <a:t>距离骨骺线 </a:t>
            </a:r>
            <a:r>
              <a:rPr lang="en-US" altLang="zh-CN" dirty="0" smtClean="0"/>
              <a:t>2cm </a:t>
            </a:r>
            <a:r>
              <a:rPr lang="zh-CN" altLang="en-US" dirty="0" smtClean="0"/>
              <a:t>左右）偏心囊状破坏，长轴与骨长轴一致，边缘清晰；</a:t>
            </a:r>
          </a:p>
          <a:p>
            <a:r>
              <a:rPr lang="zh-CN" altLang="en-US" dirty="0" smtClean="0"/>
              <a:t>髓腔侧常有硬化缘，囊壁可有骨嵴深入囊内，外侧骨皮质膨胀变薄 呈波浪状，肿瘤内钙化少见。</a:t>
            </a:r>
          </a:p>
          <a:p>
            <a:r>
              <a:rPr lang="en-US" altLang="zh-CN" dirty="0" smtClean="0"/>
              <a:t>MRI </a:t>
            </a:r>
            <a:r>
              <a:rPr lang="zh-CN" altLang="en-US" dirty="0" smtClean="0"/>
              <a:t>上肿瘤信号因肿瘤成分差异而表现各异，但多表现为长 </a:t>
            </a:r>
            <a:r>
              <a:rPr lang="en-US" altLang="zh-CN" dirty="0" smtClean="0"/>
              <a:t>T1 </a:t>
            </a:r>
            <a:r>
              <a:rPr lang="zh-CN" altLang="en-US" dirty="0" smtClean="0"/>
              <a:t>长 </a:t>
            </a:r>
            <a:r>
              <a:rPr lang="en-US" altLang="zh-CN" dirty="0" smtClean="0"/>
              <a:t>T2 </a:t>
            </a:r>
            <a:r>
              <a:rPr lang="zh-CN" altLang="en-US" dirty="0" smtClean="0"/>
              <a:t>异常信号，软骨、黏液和陈旧血液呈高信号，增强后有明显强化。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       读片要点：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、多在 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－</a:t>
            </a:r>
            <a:r>
              <a:rPr lang="en-US" altLang="zh-CN" dirty="0" smtClean="0"/>
              <a:t>30 </a:t>
            </a:r>
            <a:r>
              <a:rPr lang="zh-CN" altLang="en-US" dirty="0" smtClean="0"/>
              <a:t>岁之间发病，</a:t>
            </a:r>
            <a:r>
              <a:rPr lang="en-US" altLang="zh-CN" dirty="0" smtClean="0"/>
              <a:t>5 </a:t>
            </a:r>
            <a:r>
              <a:rPr lang="zh-CN" altLang="en-US" dirty="0" smtClean="0"/>
              <a:t>岁以下，</a:t>
            </a:r>
            <a:r>
              <a:rPr lang="en-US" altLang="zh-CN" dirty="0" smtClean="0"/>
              <a:t>60 </a:t>
            </a:r>
            <a:r>
              <a:rPr lang="zh-CN" altLang="en-US" dirty="0" smtClean="0"/>
              <a:t>岁以上较少发病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chemeClr val="accent2"/>
                </a:solidFill>
              </a:rPr>
              <a:t>长骨干骺端</a:t>
            </a:r>
            <a:r>
              <a:rPr lang="en-US" altLang="zh-CN" dirty="0" smtClean="0"/>
              <a:t>(</a:t>
            </a:r>
            <a:r>
              <a:rPr lang="zh-CN" altLang="en-US" dirty="0" smtClean="0"/>
              <a:t>距离骨骺线 </a:t>
            </a:r>
            <a:r>
              <a:rPr lang="en-US" altLang="zh-CN" dirty="0" smtClean="0"/>
              <a:t>2cm </a:t>
            </a:r>
            <a:r>
              <a:rPr lang="zh-CN" altLang="en-US" dirty="0" smtClean="0"/>
              <a:t>左右）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chemeClr val="accent2"/>
                </a:solidFill>
              </a:rPr>
              <a:t>长轴与骨长轴一致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、髓腔侧常有硬化缘，外侧骨皮质膨胀变薄呈波浪状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24000"/>
          </a:blip>
          <a:srcRect l="51114" t="32208" r="11647" b="3842"/>
          <a:stretch>
            <a:fillRect/>
          </a:stretch>
        </p:blipFill>
        <p:spPr bwMode="auto">
          <a:xfrm>
            <a:off x="214282" y="142852"/>
            <a:ext cx="4714908" cy="6470064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5429256" y="23574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钙化成骨不明显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10"/>
          <p:cNvGrpSpPr>
            <a:grpSpLocks noGrp="1"/>
          </p:cNvGrpSpPr>
          <p:nvPr>
            <p:ph idx="1"/>
          </p:nvPr>
        </p:nvGrpSpPr>
        <p:grpSpPr bwMode="auto">
          <a:xfrm>
            <a:off x="428596" y="357166"/>
            <a:ext cx="7500990" cy="5286412"/>
            <a:chOff x="0" y="709"/>
            <a:chExt cx="5658" cy="3287"/>
          </a:xfrm>
        </p:grpSpPr>
        <p:pic>
          <p:nvPicPr>
            <p:cNvPr id="5" name="Picture 4" descr="1-7"/>
            <p:cNvPicPr>
              <a:picLocks noChangeAspect="1" noChangeArrowheads="1"/>
            </p:cNvPicPr>
            <p:nvPr/>
          </p:nvPicPr>
          <p:blipFill>
            <a:blip r:embed="rId2"/>
            <a:srcRect l="8823" t="28091" r="4785" b="21712"/>
            <a:stretch>
              <a:fillRect/>
            </a:stretch>
          </p:blipFill>
          <p:spPr bwMode="auto">
            <a:xfrm>
              <a:off x="0" y="709"/>
              <a:ext cx="2833" cy="1647"/>
            </a:xfrm>
            <a:prstGeom prst="rect">
              <a:avLst/>
            </a:prstGeom>
            <a:noFill/>
          </p:spPr>
        </p:pic>
        <p:pic>
          <p:nvPicPr>
            <p:cNvPr id="6" name="Picture 5" descr="1-8"/>
            <p:cNvPicPr>
              <a:picLocks noChangeAspect="1" noChangeArrowheads="1"/>
            </p:cNvPicPr>
            <p:nvPr/>
          </p:nvPicPr>
          <p:blipFill>
            <a:blip r:embed="rId3"/>
            <a:srcRect l="8855" t="30989" r="6966" b="23242"/>
            <a:stretch>
              <a:fillRect/>
            </a:stretch>
          </p:blipFill>
          <p:spPr bwMode="auto">
            <a:xfrm>
              <a:off x="2789" y="709"/>
              <a:ext cx="2858" cy="1654"/>
            </a:xfrm>
            <a:prstGeom prst="rect">
              <a:avLst/>
            </a:prstGeom>
            <a:noFill/>
          </p:spPr>
        </p:pic>
        <p:pic>
          <p:nvPicPr>
            <p:cNvPr id="7" name="Picture 6" descr="2-7"/>
            <p:cNvPicPr>
              <a:picLocks noChangeAspect="1" noChangeArrowheads="1"/>
            </p:cNvPicPr>
            <p:nvPr/>
          </p:nvPicPr>
          <p:blipFill>
            <a:blip r:embed="rId4"/>
            <a:srcRect l="8855" t="29524" r="6966" b="21745"/>
            <a:stretch>
              <a:fillRect/>
            </a:stretch>
          </p:blipFill>
          <p:spPr bwMode="auto">
            <a:xfrm>
              <a:off x="0" y="2341"/>
              <a:ext cx="2783" cy="1655"/>
            </a:xfrm>
            <a:prstGeom prst="rect">
              <a:avLst/>
            </a:prstGeom>
            <a:noFill/>
          </p:spPr>
        </p:pic>
        <p:pic>
          <p:nvPicPr>
            <p:cNvPr id="8" name="Picture 7" descr="2-8"/>
            <p:cNvPicPr>
              <a:picLocks noChangeAspect="1" noChangeArrowheads="1"/>
            </p:cNvPicPr>
            <p:nvPr/>
          </p:nvPicPr>
          <p:blipFill>
            <a:blip r:embed="rId5"/>
            <a:srcRect l="7390" t="31152" r="5502" b="23047"/>
            <a:stretch>
              <a:fillRect/>
            </a:stretch>
          </p:blipFill>
          <p:spPr bwMode="auto">
            <a:xfrm>
              <a:off x="2699" y="2341"/>
              <a:ext cx="2959" cy="1655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1785918" y="60007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没有很亮的囊、结节</a:t>
            </a:r>
            <a:endParaRPr lang="zh-CN" alt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      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214290"/>
            <a:ext cx="7786742" cy="650085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骨巨细胞瘤</a:t>
            </a:r>
            <a:endParaRPr lang="en-US" altLang="zh-CN" sz="3600" dirty="0" smtClean="0"/>
          </a:p>
          <a:p>
            <a:r>
              <a:rPr lang="zh-CN" altLang="en-US" sz="3600" dirty="0" smtClean="0"/>
              <a:t>动脉瘤样骨囊肿</a:t>
            </a:r>
          </a:p>
          <a:p>
            <a:r>
              <a:rPr lang="zh-CN" altLang="en-US" sz="3600" dirty="0" smtClean="0"/>
              <a:t>软骨母细胞瘤</a:t>
            </a:r>
          </a:p>
          <a:p>
            <a:r>
              <a:rPr lang="zh-CN" altLang="en-US" sz="3600" dirty="0" smtClean="0"/>
              <a:t>软骨黏液样纤维瘤</a:t>
            </a:r>
          </a:p>
          <a:p>
            <a:r>
              <a:rPr lang="zh-CN" altLang="en-US" sz="3600" dirty="0" smtClean="0"/>
              <a:t>非骨化性纤维瘤</a:t>
            </a:r>
          </a:p>
          <a:p>
            <a:r>
              <a:rPr lang="zh-CN" altLang="en-US" sz="3600" dirty="0" smtClean="0"/>
              <a:t>骨母细胞瘤</a:t>
            </a:r>
          </a:p>
          <a:p>
            <a:r>
              <a:rPr lang="zh-CN" altLang="en-US" sz="3600" dirty="0" smtClean="0"/>
              <a:t>血管瘤</a:t>
            </a:r>
          </a:p>
          <a:p>
            <a:r>
              <a:rPr lang="zh-CN" altLang="en-US" sz="3600" dirty="0" smtClean="0"/>
              <a:t>韧带样纤维瘤</a:t>
            </a:r>
          </a:p>
          <a:p>
            <a:r>
              <a:rPr lang="zh-CN" altLang="en-US" sz="3600" dirty="0" smtClean="0"/>
              <a:t>甲状旁腺功能亢进之棕色瘤</a:t>
            </a:r>
          </a:p>
          <a:p>
            <a:r>
              <a:rPr lang="zh-CN" altLang="en-US" sz="3600" dirty="0" smtClean="0"/>
              <a:t>良性纤维组织细胞瘤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 descr="3-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641" t="31023" r="6250" b="23210"/>
          <a:stretch>
            <a:fillRect/>
          </a:stretch>
        </p:blipFill>
        <p:spPr bwMode="auto">
          <a:xfrm>
            <a:off x="0" y="142852"/>
            <a:ext cx="3807130" cy="2000263"/>
          </a:xfrm>
          <a:prstGeom prst="rect">
            <a:avLst/>
          </a:prstGeom>
          <a:noFill/>
        </p:spPr>
      </p:pic>
      <p:pic>
        <p:nvPicPr>
          <p:cNvPr id="5" name="Picture 5" descr="3-7"/>
          <p:cNvPicPr>
            <a:picLocks noChangeAspect="1" noChangeArrowheads="1"/>
          </p:cNvPicPr>
          <p:nvPr/>
        </p:nvPicPr>
        <p:blipFill>
          <a:blip r:embed="rId3"/>
          <a:srcRect l="7390" t="29558" r="6999" b="21712"/>
          <a:stretch>
            <a:fillRect/>
          </a:stretch>
        </p:blipFill>
        <p:spPr bwMode="auto">
          <a:xfrm>
            <a:off x="3857621" y="142852"/>
            <a:ext cx="3548119" cy="2000263"/>
          </a:xfrm>
          <a:prstGeom prst="rect">
            <a:avLst/>
          </a:prstGeom>
          <a:noFill/>
        </p:spPr>
      </p:pic>
      <p:pic>
        <p:nvPicPr>
          <p:cNvPr id="6" name="Picture 6" descr="4-3"/>
          <p:cNvPicPr>
            <a:picLocks noChangeAspect="1" noChangeArrowheads="1"/>
          </p:cNvPicPr>
          <p:nvPr/>
        </p:nvPicPr>
        <p:blipFill>
          <a:blip r:embed="rId4"/>
          <a:srcRect l="39876" t="14746"/>
          <a:stretch>
            <a:fillRect/>
          </a:stretch>
        </p:blipFill>
        <p:spPr bwMode="auto">
          <a:xfrm>
            <a:off x="285720" y="2214554"/>
            <a:ext cx="3173959" cy="4500594"/>
          </a:xfrm>
          <a:prstGeom prst="rect">
            <a:avLst/>
          </a:prstGeom>
          <a:noFill/>
        </p:spPr>
      </p:pic>
      <p:pic>
        <p:nvPicPr>
          <p:cNvPr id="7" name="Picture 7" descr="4-2"/>
          <p:cNvPicPr>
            <a:picLocks noChangeAspect="1" noChangeArrowheads="1"/>
          </p:cNvPicPr>
          <p:nvPr/>
        </p:nvPicPr>
        <p:blipFill>
          <a:blip r:embed="rId5"/>
          <a:srcRect l="29524" t="17708" r="4036" b="18782"/>
          <a:stretch>
            <a:fillRect/>
          </a:stretch>
        </p:blipFill>
        <p:spPr bwMode="auto">
          <a:xfrm>
            <a:off x="3428992" y="2214554"/>
            <a:ext cx="386155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10"/>
          <p:cNvGrpSpPr>
            <a:grpSpLocks noGrp="1"/>
          </p:cNvGrpSpPr>
          <p:nvPr>
            <p:ph idx="1"/>
          </p:nvPr>
        </p:nvGrpSpPr>
        <p:grpSpPr bwMode="auto">
          <a:xfrm>
            <a:off x="428596" y="785794"/>
            <a:ext cx="7500990" cy="4714908"/>
            <a:chOff x="0" y="754"/>
            <a:chExt cx="5148" cy="2949"/>
          </a:xfrm>
        </p:grpSpPr>
        <p:pic>
          <p:nvPicPr>
            <p:cNvPr id="5" name="Picture 5" descr="1-8"/>
            <p:cNvPicPr>
              <a:picLocks noChangeAspect="1" noChangeArrowheads="1"/>
            </p:cNvPicPr>
            <p:nvPr/>
          </p:nvPicPr>
          <p:blipFill>
            <a:blip r:embed="rId2"/>
            <a:srcRect l="8855" t="30989" r="6966" b="23242"/>
            <a:stretch>
              <a:fillRect/>
            </a:stretch>
          </p:blipFill>
          <p:spPr bwMode="auto">
            <a:xfrm>
              <a:off x="0" y="754"/>
              <a:ext cx="2585" cy="1496"/>
            </a:xfrm>
            <a:prstGeom prst="rect">
              <a:avLst/>
            </a:prstGeom>
            <a:noFill/>
          </p:spPr>
        </p:pic>
        <p:pic>
          <p:nvPicPr>
            <p:cNvPr id="6" name="Picture 7" descr="5-7"/>
            <p:cNvPicPr>
              <a:picLocks noChangeAspect="1" noChangeArrowheads="1"/>
            </p:cNvPicPr>
            <p:nvPr/>
          </p:nvPicPr>
          <p:blipFill>
            <a:blip r:embed="rId3"/>
            <a:srcRect l="7390" t="30989" r="5501" b="21745"/>
            <a:stretch>
              <a:fillRect/>
            </a:stretch>
          </p:blipFill>
          <p:spPr bwMode="auto">
            <a:xfrm>
              <a:off x="0" y="2251"/>
              <a:ext cx="2631" cy="1452"/>
            </a:xfrm>
            <a:prstGeom prst="rect">
              <a:avLst/>
            </a:prstGeom>
            <a:noFill/>
          </p:spPr>
        </p:pic>
        <p:pic>
          <p:nvPicPr>
            <p:cNvPr id="7" name="Picture 8" descr="1-9"/>
            <p:cNvPicPr>
              <a:picLocks noChangeAspect="1" noChangeArrowheads="1"/>
            </p:cNvPicPr>
            <p:nvPr/>
          </p:nvPicPr>
          <p:blipFill>
            <a:blip r:embed="rId4"/>
            <a:srcRect l="5925" t="31023" r="6966" b="23210"/>
            <a:stretch>
              <a:fillRect/>
            </a:stretch>
          </p:blipFill>
          <p:spPr bwMode="auto">
            <a:xfrm>
              <a:off x="2562" y="754"/>
              <a:ext cx="2585" cy="1451"/>
            </a:xfrm>
            <a:prstGeom prst="rect">
              <a:avLst/>
            </a:prstGeom>
            <a:noFill/>
          </p:spPr>
        </p:pic>
        <p:pic>
          <p:nvPicPr>
            <p:cNvPr id="8" name="Picture 9" descr="5-8"/>
            <p:cNvPicPr>
              <a:picLocks noChangeAspect="1" noChangeArrowheads="1"/>
            </p:cNvPicPr>
            <p:nvPr/>
          </p:nvPicPr>
          <p:blipFill>
            <a:blip r:embed="rId5"/>
            <a:srcRect l="7390" t="32487" r="5501" b="23242"/>
            <a:stretch>
              <a:fillRect/>
            </a:stretch>
          </p:blipFill>
          <p:spPr bwMode="auto">
            <a:xfrm>
              <a:off x="2562" y="2160"/>
              <a:ext cx="2586" cy="15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Group 6"/>
          <p:cNvGrpSpPr>
            <a:grpSpLocks noGrp="1"/>
          </p:cNvGrpSpPr>
          <p:nvPr>
            <p:ph idx="1"/>
          </p:nvPr>
        </p:nvGrpSpPr>
        <p:grpSpPr bwMode="auto">
          <a:xfrm>
            <a:off x="285720" y="357166"/>
            <a:ext cx="7715304" cy="5286412"/>
            <a:chOff x="0" y="210"/>
            <a:chExt cx="5647" cy="2840"/>
          </a:xfrm>
        </p:grpSpPr>
        <p:pic>
          <p:nvPicPr>
            <p:cNvPr id="5" name="Picture 4" descr="6-4"/>
            <p:cNvPicPr>
              <a:picLocks noChangeAspect="1" noChangeArrowheads="1"/>
            </p:cNvPicPr>
            <p:nvPr/>
          </p:nvPicPr>
          <p:blipFill>
            <a:blip r:embed="rId2"/>
            <a:srcRect l="3679" t="4427" r="5534" b="4036"/>
            <a:stretch>
              <a:fillRect/>
            </a:stretch>
          </p:blipFill>
          <p:spPr bwMode="auto">
            <a:xfrm>
              <a:off x="0" y="210"/>
              <a:ext cx="2789" cy="2812"/>
            </a:xfrm>
            <a:prstGeom prst="rect">
              <a:avLst/>
            </a:prstGeom>
            <a:noFill/>
          </p:spPr>
        </p:pic>
        <p:pic>
          <p:nvPicPr>
            <p:cNvPr id="6" name="Picture 5" descr="6-3"/>
            <p:cNvPicPr>
              <a:picLocks noChangeAspect="1" noChangeArrowheads="1"/>
            </p:cNvPicPr>
            <p:nvPr/>
          </p:nvPicPr>
          <p:blipFill>
            <a:blip r:embed="rId3"/>
            <a:srcRect l="4427" t="7552" r="2539"/>
            <a:stretch>
              <a:fillRect/>
            </a:stretch>
          </p:blipFill>
          <p:spPr bwMode="auto">
            <a:xfrm>
              <a:off x="2789" y="210"/>
              <a:ext cx="2858" cy="284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2000232" y="592933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黏液不强化，增强后没有骨组织强化</a:t>
            </a:r>
            <a:endParaRPr lang="zh-CN" alt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软骨黏液样纤维瘤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142852"/>
            <a:ext cx="7572128" cy="5643602"/>
          </a:xfrm>
        </p:spPr>
      </p:pic>
      <p:sp>
        <p:nvSpPr>
          <p:cNvPr id="5" name="TextBox 4"/>
          <p:cNvSpPr txBox="1"/>
          <p:nvPr/>
        </p:nvSpPr>
        <p:spPr>
          <a:xfrm>
            <a:off x="1500166" y="571501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髓腔侧硬化</a:t>
            </a:r>
            <a:endParaRPr lang="zh-CN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4414" y="450057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外侧皮质薄，波浪状</a:t>
            </a:r>
            <a:endParaRPr lang="en-US" altLang="zh-CN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软骨黏液样纤维瘤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28858" y="142852"/>
            <a:ext cx="6215106" cy="8180294"/>
          </a:xfrm>
        </p:spPr>
      </p:pic>
      <p:pic>
        <p:nvPicPr>
          <p:cNvPr id="5" name="图片 4" descr="软骨黏液样纤维瘤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42852"/>
            <a:ext cx="50832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143248"/>
            <a:ext cx="3561561" cy="3561561"/>
          </a:xfrm>
        </p:spPr>
      </p:pic>
      <p:pic>
        <p:nvPicPr>
          <p:cNvPr id="5" name="图片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214686"/>
            <a:ext cx="3500486" cy="3500486"/>
          </a:xfrm>
          <a:prstGeom prst="rect">
            <a:avLst/>
          </a:prstGeom>
        </p:spPr>
      </p:pic>
      <p:pic>
        <p:nvPicPr>
          <p:cNvPr id="6" name="图片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0"/>
            <a:ext cx="3429024" cy="3429024"/>
          </a:xfrm>
          <a:prstGeom prst="rect">
            <a:avLst/>
          </a:prstGeom>
        </p:spPr>
      </p:pic>
      <p:pic>
        <p:nvPicPr>
          <p:cNvPr id="7" name="图片 6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0"/>
            <a:ext cx="3214686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            非骨化性纤维瘤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是一种由骨髓腔结缔组织发生的良性肿瘤，无成骨趋向，故又称为</a:t>
            </a:r>
            <a:r>
              <a:rPr lang="en-US" altLang="zh-CN" dirty="0" smtClean="0"/>
              <a:t>"</a:t>
            </a:r>
            <a:r>
              <a:rPr lang="zh-CN" altLang="en-US" dirty="0" smtClean="0"/>
              <a:t>非骨化性</a:t>
            </a:r>
            <a:r>
              <a:rPr lang="en-US" altLang="zh-CN" dirty="0" smtClean="0"/>
              <a:t>"</a:t>
            </a:r>
            <a:r>
              <a:rPr lang="zh-CN" altLang="en-US" dirty="0" smtClean="0"/>
              <a:t>。</a:t>
            </a:r>
          </a:p>
          <a:p>
            <a:r>
              <a:rPr lang="zh-CN" altLang="en-US" dirty="0" smtClean="0"/>
              <a:t>当骨骼发育趋于成熟时，可能自行消失。一般均为单发， 偶有多发。</a:t>
            </a:r>
          </a:p>
          <a:p>
            <a:r>
              <a:rPr lang="zh-CN" altLang="en-US" dirty="0" smtClean="0"/>
              <a:t>本病好发于 </a:t>
            </a:r>
            <a:r>
              <a:rPr lang="en-US" altLang="zh-CN" dirty="0" smtClean="0"/>
              <a:t>8</a:t>
            </a:r>
            <a:r>
              <a:rPr lang="zh-CN" altLang="en-US" dirty="0" smtClean="0"/>
              <a:t>～</a:t>
            </a:r>
            <a:r>
              <a:rPr lang="en-US" altLang="zh-CN" dirty="0" smtClean="0"/>
              <a:t>20 </a:t>
            </a:r>
            <a:r>
              <a:rPr lang="zh-CN" altLang="en-US" dirty="0" smtClean="0"/>
              <a:t>岁青少年，其中以股骨远侧干骺端发病率最高</a:t>
            </a:r>
            <a:r>
              <a:rPr lang="en-US" altLang="zh-CN" dirty="0" smtClean="0"/>
              <a:t>(29%)</a:t>
            </a:r>
            <a:r>
              <a:rPr lang="zh-CN" altLang="en-US" dirty="0" smtClean="0"/>
              <a:t>，其次为胫骨近端，腓</a:t>
            </a:r>
          </a:p>
          <a:p>
            <a:pPr>
              <a:buNone/>
            </a:pPr>
            <a:r>
              <a:rPr lang="zh-CN" altLang="en-US" dirty="0" smtClean="0"/>
              <a:t>   骨两端。</a:t>
            </a:r>
          </a:p>
          <a:p>
            <a:r>
              <a:rPr lang="zh-CN" altLang="en-US" dirty="0" smtClean="0"/>
              <a:t>早期一般无任何症状，多在外伤后发现。少数表现为局部疼痛。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病理上，肿瘤为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坚韧致密</a:t>
            </a:r>
            <a:r>
              <a:rPr lang="zh-CN" altLang="en-US" dirty="0" smtClean="0"/>
              <a:t>的纤维组织构成，并为骨壳所包绕。镜下肿瘤由结缔组织细胞、多核巨细胞、泡沫细胞组成。病灶内无成骨，周围的骨组织有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反应性增生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影像学上根据其 </a:t>
            </a:r>
            <a:r>
              <a:rPr lang="en-US" altLang="zh-CN" dirty="0" smtClean="0"/>
              <a:t>X </a:t>
            </a:r>
            <a:r>
              <a:rPr lang="zh-CN" altLang="en-US" dirty="0" smtClean="0"/>
              <a:t>线表现可分为皮质型和髓质型两种。</a:t>
            </a:r>
          </a:p>
          <a:p>
            <a:r>
              <a:rPr lang="zh-CN" altLang="en-US" dirty="0" smtClean="0"/>
              <a:t>皮质型主要表现为病灶偏于骨干的一侧，位于皮质内或皮质下方，呈单房或多房状、圆形、卵圆形或分叶状透光区伴粗大骨嵴。病灶长轴多平行于骨干，向骨内发展可突入髓腔，其周围有致密囊壳或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硬化带环绕。无骨化</a:t>
            </a:r>
            <a:r>
              <a:rPr lang="zh-CN" altLang="en-US" dirty="0" smtClean="0"/>
              <a:t>。</a:t>
            </a:r>
          </a:p>
          <a:p>
            <a:r>
              <a:rPr lang="zh-CN" altLang="en-US" dirty="0" smtClean="0"/>
              <a:t>髓腔型表现为病灶位于长骨中心，呈单囊状或多囊状透亮区，密度较均匀有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硬化边</a:t>
            </a:r>
            <a:r>
              <a:rPr lang="zh-CN" altLang="en-US" dirty="0" smtClean="0"/>
              <a:t>，多囊者有不规则的骨性间隙或骨嵴，局部骨皮质变薄。</a:t>
            </a:r>
          </a:p>
          <a:p>
            <a:r>
              <a:rPr lang="en-US" altLang="zh-CN" dirty="0" smtClean="0"/>
              <a:t>MRI </a:t>
            </a:r>
            <a:r>
              <a:rPr lang="zh-CN" altLang="en-US" dirty="0" smtClean="0"/>
              <a:t>肿瘤成分为胶原纤维、含铁血黄素等，</a:t>
            </a:r>
            <a:r>
              <a:rPr lang="en-US" altLang="zh-CN" dirty="0" smtClean="0"/>
              <a:t>T2 </a:t>
            </a:r>
            <a:r>
              <a:rPr lang="zh-CN" altLang="en-US" dirty="0" smtClean="0"/>
              <a:t>呈低信号；如含有大量组织细胞，</a:t>
            </a:r>
            <a:r>
              <a:rPr lang="en-US" altLang="zh-CN" dirty="0" smtClean="0"/>
              <a:t>T2 </a:t>
            </a:r>
            <a:r>
              <a:rPr lang="zh-CN" altLang="en-US" dirty="0" smtClean="0"/>
              <a:t>呈高信号；增强后强化明显。</a:t>
            </a:r>
            <a:r>
              <a:rPr lang="zh-CN" altLang="en-US" dirty="0" smtClean="0">
                <a:solidFill>
                  <a:schemeClr val="accent2"/>
                </a:solidFill>
              </a:rPr>
              <a:t>若 </a:t>
            </a:r>
            <a:r>
              <a:rPr lang="en-US" altLang="zh-CN" dirty="0" smtClean="0">
                <a:solidFill>
                  <a:schemeClr val="accent2"/>
                </a:solidFill>
              </a:rPr>
              <a:t>T1</a:t>
            </a:r>
            <a:r>
              <a:rPr lang="zh-CN" altLang="en-US" dirty="0" smtClean="0">
                <a:solidFill>
                  <a:schemeClr val="accent2"/>
                </a:solidFill>
              </a:rPr>
              <a:t>、</a:t>
            </a:r>
            <a:r>
              <a:rPr lang="en-US" altLang="zh-CN" dirty="0" smtClean="0">
                <a:solidFill>
                  <a:schemeClr val="accent2"/>
                </a:solidFill>
              </a:rPr>
              <a:t>T2 </a:t>
            </a:r>
            <a:r>
              <a:rPr lang="zh-CN" altLang="en-US" dirty="0" smtClean="0">
                <a:solidFill>
                  <a:schemeClr val="accent2"/>
                </a:solidFill>
              </a:rPr>
              <a:t>均为低信号，有一定特征性，反映病灶内部成熟纤维组织</a:t>
            </a:r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二、各论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年龄</a:t>
            </a:r>
            <a:endParaRPr lang="en-US" altLang="zh-CN" dirty="0" smtClean="0"/>
          </a:p>
          <a:p>
            <a:r>
              <a:rPr lang="zh-CN" altLang="en-US" dirty="0" smtClean="0"/>
              <a:t>膨胀方向</a:t>
            </a:r>
            <a:endParaRPr lang="en-US" altLang="zh-CN" dirty="0" smtClean="0"/>
          </a:p>
          <a:p>
            <a:r>
              <a:rPr lang="zh-CN" altLang="en-US" dirty="0" smtClean="0"/>
              <a:t>有无硬化边缘</a:t>
            </a:r>
            <a:endParaRPr lang="en-US" altLang="zh-CN" dirty="0" smtClean="0"/>
          </a:p>
          <a:p>
            <a:r>
              <a:rPr lang="zh-CN" altLang="en-US" dirty="0" smtClean="0"/>
              <a:t>内部密度、信号</a:t>
            </a:r>
            <a:endParaRPr lang="en-US" altLang="zh-CN" dirty="0" smtClean="0"/>
          </a:p>
          <a:p>
            <a:r>
              <a:rPr lang="zh-CN" altLang="en-US" dirty="0" smtClean="0"/>
              <a:t>有无成骨、成骨的数量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读片要点：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、好发于 </a:t>
            </a:r>
            <a:r>
              <a:rPr lang="en-US" altLang="zh-CN" dirty="0" smtClean="0"/>
              <a:t>8</a:t>
            </a:r>
            <a:r>
              <a:rPr lang="zh-CN" altLang="en-US" dirty="0" smtClean="0"/>
              <a:t>～</a:t>
            </a:r>
            <a:r>
              <a:rPr lang="en-US" altLang="zh-CN" dirty="0" smtClean="0"/>
              <a:t>20 </a:t>
            </a:r>
            <a:r>
              <a:rPr lang="zh-CN" altLang="en-US" dirty="0" smtClean="0"/>
              <a:t>岁青少年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、干骺端偏骨干侧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、轻度膨胀多房病变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、直径大于 </a:t>
            </a:r>
            <a:r>
              <a:rPr lang="en-US" altLang="zh-CN" dirty="0" smtClean="0"/>
              <a:t>2cm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chemeClr val="accent2"/>
                </a:solidFill>
              </a:rPr>
              <a:t>长轴与骨干一致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、无骨化，骨嵴粗大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非骨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2852"/>
            <a:ext cx="3562838" cy="4572031"/>
          </a:xfrm>
          <a:prstGeom prst="rect">
            <a:avLst/>
          </a:prstGeom>
        </p:spPr>
      </p:pic>
      <p:pic>
        <p:nvPicPr>
          <p:cNvPr id="7" name="Picture 2" descr="F:\非骨_1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-214338"/>
            <a:ext cx="4281289" cy="52149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50070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皮质型，平行于骨干</a:t>
            </a:r>
            <a:endParaRPr lang="zh-CN" alt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026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Documents and Settings\Administrator\Desktop\图像\骨脑\骨\骨肿瘤\007022215非骨纤瘤_1_1.jpg"/>
          <p:cNvPicPr>
            <a:picLocks noChangeAspect="1" noChangeArrowheads="1"/>
          </p:cNvPicPr>
          <p:nvPr/>
        </p:nvPicPr>
        <p:blipFill>
          <a:blip r:embed="rId3"/>
          <a:srcRect l="5852" r="6374"/>
          <a:stretch>
            <a:fillRect/>
          </a:stretch>
        </p:blipFill>
        <p:spPr bwMode="auto">
          <a:xfrm>
            <a:off x="2428860" y="3071786"/>
            <a:ext cx="5718684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64344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髓质型，有硬化边</a:t>
            </a:r>
            <a:endParaRPr lang="zh-CN" alt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非骨化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8003509" cy="3714776"/>
          </a:xfrm>
        </p:spPr>
      </p:pic>
      <p:sp>
        <p:nvSpPr>
          <p:cNvPr id="5" name="TextBox 4"/>
          <p:cNvSpPr txBox="1"/>
          <p:nvPr/>
        </p:nvSpPr>
        <p:spPr>
          <a:xfrm>
            <a:off x="1928794" y="500063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致密纤维组织信号</a:t>
            </a:r>
            <a:endParaRPr lang="en-US" altLang="zh-CN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         骨母细胞瘤（成骨细胞瘤）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长骨中好发股骨、胫骨的干骺端；多见于 </a:t>
            </a:r>
            <a:r>
              <a:rPr lang="en-US" altLang="zh-CN" dirty="0" smtClean="0"/>
              <a:t>30 </a:t>
            </a:r>
            <a:r>
              <a:rPr lang="zh-CN" altLang="en-US" dirty="0" smtClean="0"/>
              <a:t>岁以下；多为隐痛，</a:t>
            </a:r>
            <a:r>
              <a:rPr lang="zh-CN" altLang="en-US" dirty="0" smtClean="0">
                <a:solidFill>
                  <a:schemeClr val="accent2"/>
                </a:solidFill>
              </a:rPr>
              <a:t>服水杨酸类药物不能缓解</a:t>
            </a:r>
            <a:r>
              <a:rPr lang="zh-CN" altLang="en-US" dirty="0" smtClean="0"/>
              <a:t>。</a:t>
            </a:r>
          </a:p>
          <a:p>
            <a:r>
              <a:rPr lang="zh-CN" altLang="en-US" dirty="0" smtClean="0"/>
              <a:t>病理由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血供丰富</a:t>
            </a:r>
            <a:r>
              <a:rPr lang="zh-CN" altLang="en-US" dirty="0" smtClean="0"/>
              <a:t>的结缔组织基质及其中大量成骨细胞及巨细胞构成。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         影像表现</a:t>
            </a:r>
          </a:p>
          <a:p>
            <a:r>
              <a:rPr lang="zh-CN" altLang="en-US" dirty="0" smtClean="0"/>
              <a:t>在长骨为髓腔内沿骨干长轴走向的长椭圆形地图样骨质破坏，内由斑点状、条索状骨化或钙化；边缘清楚，有硬化边；偏心性生长占 </a:t>
            </a:r>
            <a:r>
              <a:rPr lang="en-US" altLang="zh-CN" dirty="0" smtClean="0"/>
              <a:t>46</a:t>
            </a:r>
            <a:r>
              <a:rPr lang="zh-CN" altLang="en-US" dirty="0" smtClean="0"/>
              <a:t>％。</a:t>
            </a:r>
          </a:p>
          <a:p>
            <a:r>
              <a:rPr lang="en-US" altLang="zh-CN" dirty="0" smtClean="0"/>
              <a:t>MRI </a:t>
            </a:r>
            <a:r>
              <a:rPr lang="zh-CN" altLang="en-US" dirty="0" smtClean="0"/>
              <a:t>骨样组织 </a:t>
            </a:r>
            <a:r>
              <a:rPr lang="en-US" altLang="zh-CN" dirty="0" smtClean="0"/>
              <a:t>T1 </a:t>
            </a:r>
            <a:r>
              <a:rPr lang="zh-CN" altLang="en-US" dirty="0" smtClean="0"/>
              <a:t>为低信号、</a:t>
            </a:r>
            <a:r>
              <a:rPr lang="en-US" altLang="zh-CN" dirty="0" smtClean="0"/>
              <a:t>T2 </a:t>
            </a:r>
            <a:r>
              <a:rPr lang="zh-CN" altLang="en-US" dirty="0" smtClean="0"/>
              <a:t>为高信号；病灶内钙化或骨化在各序列均为低信号；周围可见反应性充血水肿；增强骨样组织强化明显，钙化、骨化、囊变、出血区无强化。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要点：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80</a:t>
            </a:r>
            <a:r>
              <a:rPr lang="zh-CN" altLang="en-US" dirty="0" smtClean="0"/>
              <a:t>％为 </a:t>
            </a:r>
            <a:r>
              <a:rPr lang="en-US" altLang="zh-CN" dirty="0" smtClean="0"/>
              <a:t>30 </a:t>
            </a:r>
            <a:r>
              <a:rPr lang="zh-CN" altLang="en-US" dirty="0" smtClean="0"/>
              <a:t>岁以下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、好发干骺端，可向骨干、骨端发展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chemeClr val="accent2"/>
                </a:solidFill>
              </a:rPr>
              <a:t>边缘骨硬化明显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、膨胀较轻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、斑点状、索条状钙化或骨化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91058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535782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明显硬化边，钙化和骨化</a:t>
            </a:r>
            <a:endParaRPr lang="zh-CN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5634301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00090"/>
            <a:ext cx="6858048" cy="9699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           </a:t>
            </a:r>
            <a:r>
              <a:rPr lang="zh-CN" altLang="en-US" dirty="0" smtClean="0"/>
              <a:t>骨巨细胞瘤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起源于骨骼的</a:t>
            </a:r>
            <a:r>
              <a:rPr lang="zh-CN" altLang="en-US" dirty="0" smtClean="0">
                <a:solidFill>
                  <a:schemeClr val="accent2"/>
                </a:solidFill>
              </a:rPr>
              <a:t>非成骨性结缔组织</a:t>
            </a:r>
            <a:r>
              <a:rPr lang="zh-CN" altLang="en-US" dirty="0" smtClean="0"/>
              <a:t>，肿瘤的主要组成成分类似破骨细胞。</a:t>
            </a:r>
          </a:p>
          <a:p>
            <a:r>
              <a:rPr lang="zh-CN" altLang="en-US" dirty="0" smtClean="0"/>
              <a:t>肿瘤多见于 </a:t>
            </a:r>
            <a:r>
              <a:rPr lang="en-US" altLang="zh-CN" dirty="0" smtClean="0"/>
              <a:t>15</a:t>
            </a:r>
            <a:r>
              <a:rPr lang="zh-CN" altLang="en-US" dirty="0" smtClean="0"/>
              <a:t>～</a:t>
            </a:r>
            <a:r>
              <a:rPr lang="en-US" altLang="zh-CN" dirty="0" smtClean="0"/>
              <a:t>30 </a:t>
            </a:r>
            <a:r>
              <a:rPr lang="zh-CN" altLang="en-US" dirty="0" smtClean="0"/>
              <a:t>岁的青壮年期，大多在骨骺愈合后，好发于股骨远端、胫骨近端及桡骨远端。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649213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骨血管瘤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可发生于任何年龄，以</a:t>
            </a:r>
            <a:r>
              <a:rPr lang="zh-CN" altLang="en-US" dirty="0" smtClean="0">
                <a:solidFill>
                  <a:schemeClr val="accent2"/>
                </a:solidFill>
              </a:rPr>
              <a:t>中年人居多</a:t>
            </a:r>
            <a:r>
              <a:rPr lang="zh-CN" altLang="en-US" dirty="0" smtClean="0"/>
              <a:t>；部位以椎骨和颅面骨多见，长骨也有发生。</a:t>
            </a:r>
          </a:p>
          <a:p>
            <a:r>
              <a:rPr lang="zh-CN" altLang="en-US" dirty="0" smtClean="0"/>
              <a:t>病理上海绵状血管瘤多由大的薄壁血管及血窦构成，常见于颅骨、脊椎；毛细血管型由极度扩张的细小毛细血管构成，多见于扁骨及长骨干骺端；瘤内常有出血形成血凝块或囊腔，也可有机化血栓和静脉石形成。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     影像表现</a:t>
            </a:r>
          </a:p>
          <a:p>
            <a:r>
              <a:rPr lang="zh-CN" altLang="en-US" dirty="0" smtClean="0"/>
              <a:t>发生于长骨多为蜂窝状或囊状膨胀性骨破坏，呈皂泡状、网状，可呈“枯枝状”较有特征性。</a:t>
            </a:r>
          </a:p>
          <a:p>
            <a:r>
              <a:rPr lang="en-US" altLang="zh-CN" dirty="0" smtClean="0"/>
              <a:t>MRI </a:t>
            </a:r>
            <a:r>
              <a:rPr lang="zh-CN" altLang="en-US" dirty="0" smtClean="0"/>
              <a:t>具有特征性，表现为条纹状短 </a:t>
            </a:r>
            <a:r>
              <a:rPr lang="en-US" altLang="zh-CN" dirty="0" smtClean="0"/>
              <a:t>T1 </a:t>
            </a:r>
            <a:r>
              <a:rPr lang="zh-CN" altLang="en-US" dirty="0" smtClean="0"/>
              <a:t>长 </a:t>
            </a:r>
            <a:r>
              <a:rPr lang="en-US" altLang="zh-CN" dirty="0" smtClean="0"/>
              <a:t>T2 </a:t>
            </a:r>
            <a:r>
              <a:rPr lang="zh-CN" altLang="en-US" dirty="0" smtClean="0"/>
              <a:t>信号，液化坏死呈长 </a:t>
            </a:r>
            <a:r>
              <a:rPr lang="en-US" altLang="zh-CN" dirty="0" smtClean="0"/>
              <a:t>T1 </a:t>
            </a:r>
            <a:r>
              <a:rPr lang="zh-CN" altLang="en-US" dirty="0" smtClean="0"/>
              <a:t>长 </a:t>
            </a:r>
            <a:r>
              <a:rPr lang="en-US" altLang="zh-CN" dirty="0" smtClean="0"/>
              <a:t>T2 </a:t>
            </a:r>
            <a:r>
              <a:rPr lang="zh-CN" altLang="en-US" dirty="0" smtClean="0"/>
              <a:t>信号。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         读片要点：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、多见于成年人，病灶常位于骨端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、长骨病灶呈皂泡状、网状，呈“枯枝状”有一定特征性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、多有皮质膨胀和硬化边，囊内骨脊较多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MRI </a:t>
            </a:r>
            <a:r>
              <a:rPr lang="zh-CN" altLang="en-US" dirty="0" smtClean="0"/>
              <a:t>具有特征性，表现为条纹状短 </a:t>
            </a:r>
            <a:r>
              <a:rPr lang="en-US" altLang="zh-CN" dirty="0" smtClean="0"/>
              <a:t>T1 </a:t>
            </a:r>
            <a:r>
              <a:rPr lang="zh-CN" altLang="en-US" dirty="0" smtClean="0"/>
              <a:t>长 </a:t>
            </a:r>
            <a:r>
              <a:rPr lang="en-US" altLang="zh-CN" dirty="0" smtClean="0"/>
              <a:t>T2 </a:t>
            </a:r>
            <a:r>
              <a:rPr lang="zh-CN" altLang="en-US" dirty="0" smtClean="0"/>
              <a:t>信号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4786346" cy="715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643570" y="27860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枯枝状改变</a:t>
            </a:r>
            <a:endParaRPr lang="zh-CN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89"/>
            <a:ext cx="3500430" cy="5902247"/>
          </a:xfrm>
        </p:spPr>
      </p:pic>
      <p:pic>
        <p:nvPicPr>
          <p:cNvPr id="5" name="图片 4" descr="2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3500430" y="214290"/>
            <a:ext cx="3714776" cy="5978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642939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栅栏或网格状改变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2831204" cy="4929198"/>
          </a:xfrm>
        </p:spPr>
      </p:pic>
      <p:pic>
        <p:nvPicPr>
          <p:cNvPr id="5" name="图片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0"/>
            <a:ext cx="2960495" cy="4214842"/>
          </a:xfrm>
          <a:prstGeom prst="rect">
            <a:avLst/>
          </a:prstGeom>
        </p:spPr>
      </p:pic>
      <p:pic>
        <p:nvPicPr>
          <p:cNvPr id="6" name="内容占位符 3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500306"/>
            <a:ext cx="3071834" cy="4249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542926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短</a:t>
            </a:r>
            <a:r>
              <a:rPr lang="en-US" altLang="zh-CN" dirty="0" smtClean="0"/>
              <a:t>T1/</a:t>
            </a:r>
            <a:r>
              <a:rPr lang="zh-CN" altLang="en-US" dirty="0" smtClean="0"/>
              <a:t>长</a:t>
            </a:r>
            <a:r>
              <a:rPr lang="en-US" altLang="zh-CN" dirty="0" smtClean="0"/>
              <a:t>T2</a:t>
            </a:r>
            <a:r>
              <a:rPr lang="zh-CN" altLang="en-US" dirty="0" smtClean="0"/>
              <a:t>，压脂很亮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          韧带样纤维瘤</a:t>
            </a:r>
            <a:r>
              <a:rPr lang="en-US" altLang="zh-CN" dirty="0" smtClean="0"/>
              <a:t>(</a:t>
            </a:r>
            <a:r>
              <a:rPr lang="zh-CN" altLang="en-US" smtClean="0"/>
              <a:t>硬纤维瘤）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是一种极为罕见的良性肿瘤。生长缓慢，分化良好。发病年龄多在 </a:t>
            </a:r>
            <a:r>
              <a:rPr lang="en-US" altLang="zh-CN" dirty="0" smtClean="0"/>
              <a:t>30 </a:t>
            </a:r>
            <a:r>
              <a:rPr lang="zh-CN" altLang="en-US" dirty="0" smtClean="0"/>
              <a:t>岁以下，无性别差异。好发部位以下颌骨多见，其次为股骨和骨盆。长骨的韧带样纤维瘤多发生于干骺端。</a:t>
            </a:r>
            <a:endParaRPr lang="en-US" altLang="zh-CN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病理上硬性纤维瘤为灰色、黄白色，呈硬橡皮样韧硬，瘤内有时可见囊变。镜下肿瘤由丰富的成纤维细胞及大量的胶原纤维组成。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影像学表现</a:t>
            </a:r>
          </a:p>
          <a:p>
            <a:r>
              <a:rPr lang="zh-CN" altLang="en-US" dirty="0" smtClean="0"/>
              <a:t>硬性纤维瘤主要表现为溶骨性骨质破坏，边缘清晰可见硬化环，骨皮质膨胀变薄，无骨膜反应。</a:t>
            </a:r>
          </a:p>
          <a:p>
            <a:r>
              <a:rPr lang="zh-CN" altLang="en-US" dirty="0" smtClean="0"/>
              <a:t>有时骨质破坏区内残存骨小梁而呈肥皂泡样改变。</a:t>
            </a:r>
          </a:p>
          <a:p>
            <a:r>
              <a:rPr lang="zh-CN" altLang="en-US" dirty="0" smtClean="0"/>
              <a:t>发生于长骨者多位于干骺端，表现为中心性骨质缺损，并沿骨的长轴分布，骨皮质变薄，周围可见硬化带。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 读片要点：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、多在 </a:t>
            </a:r>
            <a:r>
              <a:rPr lang="en-US" altLang="zh-CN" dirty="0" smtClean="0"/>
              <a:t>30 </a:t>
            </a:r>
            <a:r>
              <a:rPr lang="zh-CN" altLang="en-US" dirty="0" smtClean="0"/>
              <a:t>岁以下，</a:t>
            </a:r>
            <a:r>
              <a:rPr lang="zh-CN" altLang="en-US" dirty="0" smtClean="0">
                <a:solidFill>
                  <a:schemeClr val="accent2"/>
                </a:solidFill>
              </a:rPr>
              <a:t>多发生于干骺端向骨干延伸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、可见硬化环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chemeClr val="accent2"/>
                </a:solidFill>
              </a:rPr>
              <a:t>沿骨的长轴分布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chemeClr val="accent2"/>
                </a:solidFill>
              </a:rPr>
              <a:t>骨嵴较粗大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MRI T1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T2 </a:t>
            </a:r>
            <a:r>
              <a:rPr lang="zh-CN" altLang="en-US" dirty="0" smtClean="0"/>
              <a:t>呈中等或偏低信号，信号较均匀，强化不明显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857232"/>
            <a:ext cx="7239000" cy="4846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dirty="0" smtClean="0"/>
              <a:t>                          </a:t>
            </a:r>
            <a:r>
              <a:rPr lang="zh-CN" altLang="en-US" dirty="0" smtClean="0"/>
              <a:t>影像表现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巨细胞瘤虽开始于干骺端近骺板处，但几乎均越过骺板向关节方向生长，且以此为主，</a:t>
            </a:r>
            <a:r>
              <a:rPr lang="zh-CN" altLang="en-US" dirty="0" smtClean="0">
                <a:solidFill>
                  <a:schemeClr val="accent2"/>
                </a:solidFill>
              </a:rPr>
              <a:t>可直达关节软骨下为止。</a:t>
            </a:r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肿瘤大都局限于骨端和干骺端的松质骨内，并多向骨骼原来凸出的部分生长，使病区膨胀扩大，呈</a:t>
            </a:r>
            <a:r>
              <a:rPr lang="zh-CN" altLang="en-US" dirty="0" smtClean="0">
                <a:solidFill>
                  <a:schemeClr val="accent2"/>
                </a:solidFill>
              </a:rPr>
              <a:t>横向发展</a:t>
            </a:r>
            <a:r>
              <a:rPr lang="zh-CN" altLang="en-US" dirty="0" smtClean="0"/>
              <a:t>。其轮廓常呈分叶状，皮质虽变薄，但尚完整。其周围</a:t>
            </a:r>
            <a:r>
              <a:rPr lang="zh-CN" altLang="en-US" dirty="0" smtClean="0">
                <a:solidFill>
                  <a:schemeClr val="accent2"/>
                </a:solidFill>
              </a:rPr>
              <a:t>无骨膜反应亦无瘤组织肿块。无肿瘤基质钙化。</a:t>
            </a:r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肿瘤呈一与正常骨分界明显的密度减低区，其中可见类似多房间隔的残留骨小梁，明显时可呈</a:t>
            </a:r>
            <a:r>
              <a:rPr lang="en-US" altLang="zh-CN" dirty="0" smtClean="0"/>
              <a:t>"</a:t>
            </a:r>
            <a:r>
              <a:rPr lang="zh-CN" altLang="en-US" dirty="0" smtClean="0"/>
              <a:t>肥皂泡样</a:t>
            </a:r>
            <a:r>
              <a:rPr lang="en-US" altLang="zh-CN" dirty="0" smtClean="0"/>
              <a:t>"</a:t>
            </a:r>
            <a:r>
              <a:rPr lang="zh-CN" altLang="en-US" dirty="0" smtClean="0"/>
              <a:t>改变。</a:t>
            </a:r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在发病早期或进展期，其边缘可较模糊，中间如无似间隔的骨小梁，则诊断较困难，一般多根据病变部位而拟诊。病变晚期，肿瘤过度膨胀可使骨皮质破裂，且可侵入附近软组织中。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51930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6" y="557214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平行长轴，粗大骨嵴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143140" cy="5013768"/>
          </a:xfrm>
        </p:spPr>
      </p:pic>
      <p:pic>
        <p:nvPicPr>
          <p:cNvPr id="5" name="图片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0"/>
            <a:ext cx="2158537" cy="4786322"/>
          </a:xfrm>
          <a:prstGeom prst="rect">
            <a:avLst/>
          </a:prstGeom>
        </p:spPr>
      </p:pic>
      <p:pic>
        <p:nvPicPr>
          <p:cNvPr id="6" name="图片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3962428" cy="4572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550070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很明显的纵向特征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30986" cy="2786058"/>
          </a:xfrm>
        </p:spPr>
      </p:pic>
      <p:pic>
        <p:nvPicPr>
          <p:cNvPr id="5" name="图片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0"/>
            <a:ext cx="3099099" cy="2786058"/>
          </a:xfrm>
          <a:prstGeom prst="rect">
            <a:avLst/>
          </a:prstGeom>
        </p:spPr>
      </p:pic>
      <p:pic>
        <p:nvPicPr>
          <p:cNvPr id="6" name="图片 5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571744"/>
            <a:ext cx="1840060" cy="4286256"/>
          </a:xfrm>
          <a:prstGeom prst="rect">
            <a:avLst/>
          </a:prstGeom>
        </p:spPr>
      </p:pic>
      <p:pic>
        <p:nvPicPr>
          <p:cNvPr id="7" name="图片 6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643050"/>
            <a:ext cx="3143272" cy="5411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400050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强化较明显</a:t>
            </a:r>
            <a:endParaRPr lang="zh-CN" alt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.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0" y="1000108"/>
            <a:ext cx="3187922" cy="4846638"/>
          </a:xfrm>
        </p:spPr>
      </p:pic>
      <p:pic>
        <p:nvPicPr>
          <p:cNvPr id="5" name="图片 4" descr="2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071546"/>
            <a:ext cx="3192242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3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090"/>
            <a:ext cx="2490418" cy="3786214"/>
          </a:xfrm>
          <a:prstGeom prst="rect">
            <a:avLst/>
          </a:prstGeom>
        </p:spPr>
      </p:pic>
      <p:pic>
        <p:nvPicPr>
          <p:cNvPr id="6" name="图片 5" descr="韧带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42852"/>
            <a:ext cx="2660822" cy="6112476"/>
          </a:xfrm>
          <a:prstGeom prst="rect">
            <a:avLst/>
          </a:prstGeom>
        </p:spPr>
      </p:pic>
      <p:pic>
        <p:nvPicPr>
          <p:cNvPr id="8" name="内容占位符 7" descr="韧带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1604" y="2571744"/>
            <a:ext cx="4643470" cy="3530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 甲状旁腺机能亢进之棕色瘤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甲状旁腺功能亢进称甲旁亢，是由于甲状旁腺分泌过多的甲状旁腺素，引起钙、磷代谢失常的疾病，具有多种临床，但仅有部分病人发生骨骼改变</a:t>
            </a:r>
          </a:p>
          <a:p>
            <a:r>
              <a:rPr lang="zh-CN" altLang="en-US" dirty="0" smtClean="0"/>
              <a:t>生化检查可见血清钙增高，血清磷下降，碱性磷酸酶增高</a:t>
            </a:r>
          </a:p>
          <a:p>
            <a:r>
              <a:rPr lang="zh-CN" altLang="en-US" dirty="0" smtClean="0"/>
              <a:t>原因为甲状旁腺腺瘤或癌，甲状旁腺增生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影像表现（棕色瘤）</a:t>
            </a:r>
          </a:p>
          <a:p>
            <a:r>
              <a:rPr lang="zh-CN" altLang="en-US" dirty="0" smtClean="0"/>
              <a:t>局限性囊状骨破坏，表现为大小不一、单个或多发的囊状透光区，与周围骨质边界清楚，较大者可向外膨胀，有时可呈多房皂泡样改变，类似巨细胞瘤，多见于长骨和下颌骨。这种单房或多房样的囊状破坏临床又称为棕色瘤，于手术切除腺瘤后，可在短期内修复。较大的棕色瘤常伴发病理骨折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mtClean="0"/>
              <a:t>  读</a:t>
            </a:r>
            <a:r>
              <a:rPr lang="zh-CN" altLang="en-US" dirty="0" smtClean="0"/>
              <a:t>片要点：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、好发任何年龄，女性多见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、好发骨盆、长骨、颌骨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、长骨可变形，骨端不增宽，可伴骨折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、生化检查可见血清钙增高，血清磷下降，碱性磷酸酶增高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" contrast="13000"/>
          </a:blip>
          <a:srcRect/>
          <a:stretch>
            <a:fillRect/>
          </a:stretch>
        </p:blipFill>
        <p:spPr bwMode="auto">
          <a:xfrm>
            <a:off x="0" y="0"/>
            <a:ext cx="2857488" cy="529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zong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-142900"/>
            <a:ext cx="4079594" cy="3714752"/>
          </a:xfrm>
          <a:prstGeom prst="rect">
            <a:avLst/>
          </a:prstGeom>
        </p:spPr>
      </p:pic>
      <p:pic>
        <p:nvPicPr>
          <p:cNvPr id="6" name="图片 5" descr="zongs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071546"/>
            <a:ext cx="1695450" cy="56673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骨良性纤维组织细胞瘤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发生于</a:t>
            </a:r>
            <a:r>
              <a:rPr lang="zh-CN" altLang="en-US" dirty="0" smtClean="0">
                <a:solidFill>
                  <a:schemeClr val="accent2"/>
                </a:solidFill>
              </a:rPr>
              <a:t>成人</a:t>
            </a:r>
            <a:r>
              <a:rPr lang="zh-CN" altLang="en-US" dirty="0" smtClean="0"/>
              <a:t>，男女发病率无明显差别。全身骨骼均可发生，但以四肢长骨居多，尤以股骨、胫骨多见。发生于干骺端多见。本病具有局部侵袭性，手术刮除后可局部复发，出现进展性骨破坏，但不转移。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MRI</a:t>
            </a:r>
          </a:p>
          <a:p>
            <a:pPr>
              <a:buNone/>
            </a:pPr>
            <a:r>
              <a:rPr lang="en-US" altLang="zh-CN" dirty="0" smtClean="0"/>
              <a:t>   T1 </a:t>
            </a:r>
            <a:r>
              <a:rPr lang="zh-CN" altLang="en-US" dirty="0" smtClean="0"/>
              <a:t>多呈均匀低信号，出血可呈明显高信号；</a:t>
            </a:r>
            <a:r>
              <a:rPr lang="en-US" altLang="zh-CN" dirty="0" smtClean="0"/>
              <a:t>T2 </a:t>
            </a:r>
            <a:r>
              <a:rPr lang="zh-CN" altLang="en-US" dirty="0" smtClean="0"/>
              <a:t>呈混杂信号，低、中等或高信号混杂，瘤组织呈相对高信号；</a:t>
            </a:r>
            <a:r>
              <a:rPr lang="zh-CN" altLang="en-US" dirty="0" smtClean="0">
                <a:solidFill>
                  <a:schemeClr val="accent2"/>
                </a:solidFill>
              </a:rPr>
              <a:t>明显强化</a:t>
            </a:r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影像学特征：</a:t>
            </a:r>
            <a:endParaRPr lang="en-US" altLang="zh-CN" dirty="0" smtClean="0"/>
          </a:p>
          <a:p>
            <a:r>
              <a:rPr lang="zh-CN" altLang="en-US" dirty="0" smtClean="0"/>
              <a:t>病变均为溶骨性，边界光滑，多数有硬化缘，内部可见粗糙骨小梁。在长骨，可起源于骨干及干骺端，后者累及骨骺多见。初期，病变位于骨髓腔内，偏心性生长，随病变进展，骨皮质受侵变薄，可出现病理性骨折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428992" cy="684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良性纤维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6072230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良性纤维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5774457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嗜酸性肉芽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728184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Langerhands组织细胞增生症。免疫组化：CDla+ CD68+ S-100+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85720" y="214290"/>
            <a:ext cx="6143644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" name="内容占位符 1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68255"/>
            <a:ext cx="6000792" cy="6489745"/>
          </a:xfrm>
        </p:spPr>
      </p:pic>
      <p:sp>
        <p:nvSpPr>
          <p:cNvPr id="11" name="TextBox 10"/>
          <p:cNvSpPr txBox="1"/>
          <p:nvPr/>
        </p:nvSpPr>
        <p:spPr>
          <a:xfrm>
            <a:off x="1357290" y="85723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谢谢！</a:t>
            </a:r>
            <a:endParaRPr lang="zh-CN" alt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                      要点：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、多见于 </a:t>
            </a:r>
            <a:r>
              <a:rPr lang="en-US" altLang="zh-CN" dirty="0" smtClean="0"/>
              <a:t>15</a:t>
            </a:r>
            <a:r>
              <a:rPr lang="zh-CN" altLang="en-US" dirty="0" smtClean="0"/>
              <a:t>～</a:t>
            </a:r>
            <a:r>
              <a:rPr lang="en-US" altLang="zh-CN" dirty="0" smtClean="0"/>
              <a:t>30 </a:t>
            </a:r>
            <a:r>
              <a:rPr lang="zh-CN" altLang="en-US" dirty="0" smtClean="0"/>
              <a:t>岁的青壮年期，大多在骨骺愈合后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、邻关节面生长，易向骨突部位发展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、长径与骨干垂直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、边缘多无高密度硬化或更模糊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、骨性间隔较细</a:t>
            </a:r>
          </a:p>
          <a:p>
            <a:r>
              <a:rPr lang="en-US" altLang="zh-CN" dirty="0" smtClean="0"/>
              <a:t>6</a:t>
            </a:r>
            <a:r>
              <a:rPr lang="zh-CN" altLang="en-US" dirty="0" smtClean="0"/>
              <a:t>、几乎没有骨膜反应和钙化，无成骨现象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华丽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599</TotalTime>
  <Words>2660</Words>
  <Application>Microsoft Office PowerPoint</Application>
  <PresentationFormat>全屏显示(4:3)</PresentationFormat>
  <Paragraphs>188</Paragraphs>
  <Slides>86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87" baseType="lpstr">
      <vt:lpstr>华丽</vt:lpstr>
      <vt:lpstr>长骨偏心膨胀性病变的影像特征</vt:lpstr>
      <vt:lpstr>一、概述</vt:lpstr>
      <vt:lpstr>幻灯片 3</vt:lpstr>
      <vt:lpstr>               </vt:lpstr>
      <vt:lpstr>二、各论</vt:lpstr>
      <vt:lpstr>                 骨巨细胞瘤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           动脉瘤样骨囊肿 </vt:lpstr>
      <vt:lpstr>幻灯片 20</vt:lpstr>
      <vt:lpstr>幻灯片 21</vt:lpstr>
      <vt:lpstr>幻灯片 22</vt:lpstr>
      <vt:lpstr>幻灯片 23</vt:lpstr>
      <vt:lpstr>幻灯片 24</vt:lpstr>
      <vt:lpstr>幻灯片 25</vt:lpstr>
      <vt:lpstr>         软骨母细胞瘤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     软骨黏液样纤维瘤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            非骨化性纤维瘤 </vt:lpstr>
      <vt:lpstr>幻灯片 48</vt:lpstr>
      <vt:lpstr>幻灯片 49</vt:lpstr>
      <vt:lpstr>幻灯片 50</vt:lpstr>
      <vt:lpstr>幻灯片 51</vt:lpstr>
      <vt:lpstr>幻灯片 52</vt:lpstr>
      <vt:lpstr>幻灯片 53</vt:lpstr>
      <vt:lpstr>         骨母细胞瘤（成骨细胞瘤） </vt:lpstr>
      <vt:lpstr>幻灯片 55</vt:lpstr>
      <vt:lpstr>幻灯片 56</vt:lpstr>
      <vt:lpstr>幻灯片 57</vt:lpstr>
      <vt:lpstr>幻灯片 58</vt:lpstr>
      <vt:lpstr>幻灯片 59</vt:lpstr>
      <vt:lpstr>幻灯片 60</vt:lpstr>
      <vt:lpstr>             骨血管瘤</vt:lpstr>
      <vt:lpstr>幻灯片 62</vt:lpstr>
      <vt:lpstr>幻灯片 63</vt:lpstr>
      <vt:lpstr>幻灯片 64</vt:lpstr>
      <vt:lpstr>幻灯片 65</vt:lpstr>
      <vt:lpstr>幻灯片 66</vt:lpstr>
      <vt:lpstr>          韧带样纤维瘤(硬纤维瘤） 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 甲状旁腺机能亢进之棕色瘤 </vt:lpstr>
      <vt:lpstr>幻灯片 76</vt:lpstr>
      <vt:lpstr>幻灯片 77</vt:lpstr>
      <vt:lpstr>幻灯片 78</vt:lpstr>
      <vt:lpstr> 骨良性纤维组织细胞瘤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长骨偏心膨胀性病变的影像诊断</dc:title>
  <dc:creator>USER</dc:creator>
  <cp:lastModifiedBy>USER</cp:lastModifiedBy>
  <cp:revision>69</cp:revision>
  <dcterms:created xsi:type="dcterms:W3CDTF">2012-09-15T03:09:13Z</dcterms:created>
  <dcterms:modified xsi:type="dcterms:W3CDTF">2012-11-24T01:10:01Z</dcterms:modified>
</cp:coreProperties>
</file>