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9" r:id="rId10"/>
    <p:sldId id="264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98" autoAdjust="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2010/1/20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7200" dirty="0" smtClean="0"/>
              <a:t>DISH</a:t>
            </a:r>
            <a:r>
              <a:rPr lang="zh-CN" altLang="en-US" sz="7200" dirty="0" smtClean="0"/>
              <a:t>病</a:t>
            </a:r>
            <a:endParaRPr lang="zh-CN" altLang="en-US" sz="7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2800" dirty="0" smtClean="0"/>
              <a:t>港口医院骨科</a:t>
            </a:r>
            <a:endParaRPr lang="en-US" altLang="zh-CN" sz="2800" dirty="0" smtClean="0"/>
          </a:p>
          <a:p>
            <a:r>
              <a:rPr lang="zh-CN" altLang="en-US" sz="2800" dirty="0" smtClean="0"/>
              <a:t>钟俊青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鉴别诊断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强脊炎（</a:t>
            </a:r>
            <a:r>
              <a:rPr lang="en-US" altLang="zh-CN" dirty="0" smtClean="0"/>
              <a:t>AS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zh-CN" dirty="0" smtClean="0"/>
              <a:t>发病年龄</a:t>
            </a:r>
            <a:endParaRPr lang="en-US" altLang="zh-CN" dirty="0" smtClean="0"/>
          </a:p>
          <a:p>
            <a:r>
              <a:rPr lang="zh-CN" altLang="en-US" dirty="0" smtClean="0"/>
              <a:t>青年     老年</a:t>
            </a:r>
            <a:endParaRPr lang="en-US" altLang="zh-CN" dirty="0" smtClean="0"/>
          </a:p>
          <a:p>
            <a:r>
              <a:rPr lang="zh-CN" altLang="zh-CN" dirty="0" smtClean="0"/>
              <a:t>好</a:t>
            </a:r>
            <a:r>
              <a:rPr lang="zh-CN" altLang="zh-CN" dirty="0" smtClean="0"/>
              <a:t>发</a:t>
            </a:r>
            <a:r>
              <a:rPr lang="zh-CN" altLang="zh-CN" dirty="0" smtClean="0"/>
              <a:t>部位</a:t>
            </a:r>
            <a:endParaRPr lang="en-US" altLang="zh-CN" dirty="0" smtClean="0"/>
          </a:p>
          <a:p>
            <a:r>
              <a:rPr lang="zh-CN" altLang="en-US" dirty="0" smtClean="0"/>
              <a:t>骶髂关节      脊柱，但不侵及骶髂关节</a:t>
            </a:r>
            <a:endParaRPr lang="en-US" altLang="zh-CN" dirty="0" smtClean="0"/>
          </a:p>
          <a:p>
            <a:r>
              <a:rPr lang="zh-CN" altLang="zh-CN" dirty="0" smtClean="0"/>
              <a:t>ＨＬＡ－Ｂ</a:t>
            </a:r>
            <a:r>
              <a:rPr lang="zh-CN" altLang="zh-CN" dirty="0" smtClean="0"/>
              <a:t>２７</a:t>
            </a:r>
            <a:endParaRPr lang="en-US" altLang="zh-CN" dirty="0" smtClean="0"/>
          </a:p>
          <a:p>
            <a:r>
              <a:rPr lang="en-US" altLang="zh-CN" dirty="0" smtClean="0"/>
              <a:t>90%           </a:t>
            </a:r>
            <a:r>
              <a:rPr lang="zh-CN" altLang="en-US" dirty="0" smtClean="0"/>
              <a:t>基本正常</a:t>
            </a:r>
            <a:endParaRPr lang="en-US" altLang="zh-CN" dirty="0" smtClean="0"/>
          </a:p>
          <a:p>
            <a:r>
              <a:rPr lang="zh-CN" altLang="zh-CN" dirty="0" smtClean="0"/>
              <a:t>前纵韧带钙化</a:t>
            </a:r>
          </a:p>
          <a:p>
            <a:r>
              <a:rPr lang="zh-CN" altLang="zh-CN" dirty="0" smtClean="0"/>
              <a:t>有或无 </a:t>
            </a:r>
            <a:r>
              <a:rPr lang="en-US" altLang="zh-CN" dirty="0" smtClean="0"/>
              <a:t>        </a:t>
            </a:r>
            <a:r>
              <a:rPr lang="zh-CN" altLang="zh-CN" dirty="0" smtClean="0"/>
              <a:t>一定</a:t>
            </a:r>
            <a:r>
              <a:rPr lang="zh-CN" altLang="zh-CN" dirty="0" smtClean="0"/>
              <a:t>有</a:t>
            </a:r>
          </a:p>
          <a:p>
            <a:endParaRPr lang="zh-CN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2.  </a:t>
            </a:r>
            <a:r>
              <a:rPr lang="zh-CN" altLang="en-US" dirty="0" smtClean="0"/>
              <a:t>氟骨症</a:t>
            </a:r>
            <a:endParaRPr lang="en-US" altLang="zh-CN" dirty="0" smtClean="0"/>
          </a:p>
          <a:p>
            <a:r>
              <a:rPr lang="zh-CN" altLang="en-US" dirty="0" smtClean="0"/>
              <a:t>流行病学特点</a:t>
            </a:r>
            <a:endParaRPr lang="en-US" altLang="zh-CN" dirty="0" smtClean="0"/>
          </a:p>
          <a:p>
            <a:r>
              <a:rPr lang="zh-CN" altLang="en-US" dirty="0" smtClean="0"/>
              <a:t>高氟地区            无或有</a:t>
            </a:r>
            <a:endParaRPr lang="en-US" altLang="zh-CN" dirty="0" smtClean="0"/>
          </a:p>
          <a:p>
            <a:r>
              <a:rPr lang="zh-CN" altLang="en-US" dirty="0" smtClean="0"/>
              <a:t>全身情况</a:t>
            </a:r>
            <a:endParaRPr lang="en-US" altLang="zh-CN" dirty="0" smtClean="0"/>
          </a:p>
          <a:p>
            <a:r>
              <a:rPr lang="zh-CN" altLang="en-US" dirty="0" smtClean="0"/>
              <a:t>氟斑</a:t>
            </a:r>
            <a:r>
              <a:rPr lang="zh-CN" altLang="en-US" dirty="0" smtClean="0"/>
              <a:t>牙                无或有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讨论思考：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氟</a:t>
            </a:r>
            <a:r>
              <a:rPr lang="zh-CN" altLang="en-US" dirty="0" smtClean="0"/>
              <a:t>斑</a:t>
            </a:r>
            <a:r>
              <a:rPr lang="zh-CN" altLang="en-US" dirty="0" smtClean="0"/>
              <a:t>牙常见，但有氟斑牙却不一定有氟骨症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所以，</a:t>
            </a:r>
            <a:r>
              <a:rPr lang="zh-CN" altLang="en-US" dirty="0" smtClean="0"/>
              <a:t>氟骨症是否就是</a:t>
            </a:r>
            <a:r>
              <a:rPr lang="en-US" altLang="zh-CN" dirty="0" smtClean="0"/>
              <a:t>DISH</a:t>
            </a:r>
            <a:r>
              <a:rPr lang="zh-CN" altLang="en-US" dirty="0" smtClean="0"/>
              <a:t>病</a:t>
            </a:r>
            <a:r>
              <a:rPr lang="en-US" altLang="zh-CN" dirty="0" smtClean="0"/>
              <a:t>?    </a:t>
            </a:r>
          </a:p>
          <a:p>
            <a:pPr>
              <a:buNone/>
            </a:pPr>
            <a:r>
              <a:rPr lang="zh-CN" altLang="en-US" dirty="0" smtClean="0"/>
              <a:t>或者高氟是</a:t>
            </a:r>
            <a:r>
              <a:rPr lang="en-US" altLang="zh-CN" dirty="0" smtClean="0"/>
              <a:t>DISH</a:t>
            </a:r>
            <a:r>
              <a:rPr lang="zh-CN" altLang="en-US" dirty="0" smtClean="0"/>
              <a:t>病因之一？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忽视没有</a:t>
            </a:r>
            <a:r>
              <a:rPr lang="zh-CN" altLang="en-US" dirty="0" smtClean="0"/>
              <a:t>认识？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3.OPLL</a:t>
            </a:r>
          </a:p>
          <a:p>
            <a:r>
              <a:rPr lang="en-US" altLang="zh-CN" dirty="0" err="1" smtClean="0"/>
              <a:t>Resnick</a:t>
            </a:r>
            <a:r>
              <a:rPr lang="zh-CN" altLang="zh-CN" dirty="0" smtClean="0"/>
              <a:t>等注意到很多患有</a:t>
            </a:r>
            <a:r>
              <a:rPr lang="en-US" altLang="zh-CN" dirty="0" smtClean="0"/>
              <a:t>DISH</a:t>
            </a:r>
            <a:r>
              <a:rPr lang="zh-CN" altLang="zh-CN" dirty="0" smtClean="0"/>
              <a:t>与</a:t>
            </a:r>
            <a:r>
              <a:rPr lang="en-US" altLang="zh-CN" dirty="0" smtClean="0"/>
              <a:t>OPLL</a:t>
            </a:r>
            <a:r>
              <a:rPr lang="zh-CN" altLang="zh-CN" dirty="0" smtClean="0"/>
              <a:t>并存，高达</a:t>
            </a:r>
            <a:r>
              <a:rPr lang="en-US" altLang="zh-CN" dirty="0" smtClean="0"/>
              <a:t>40%</a:t>
            </a:r>
            <a:r>
              <a:rPr lang="zh-CN" altLang="zh-CN" dirty="0" smtClean="0"/>
              <a:t>～</a:t>
            </a:r>
            <a:r>
              <a:rPr lang="en-US" altLang="zh-CN" dirty="0" smtClean="0"/>
              <a:t>50%</a:t>
            </a:r>
            <a:r>
              <a:rPr lang="zh-CN" altLang="zh-CN" dirty="0" smtClean="0"/>
              <a:t>，因而提出</a:t>
            </a:r>
            <a:r>
              <a:rPr lang="en-US" altLang="zh-CN" dirty="0" smtClean="0"/>
              <a:t>DISH</a:t>
            </a:r>
            <a:r>
              <a:rPr lang="zh-CN" altLang="zh-CN" dirty="0" smtClean="0"/>
              <a:t>与</a:t>
            </a:r>
            <a:r>
              <a:rPr lang="en-US" altLang="zh-CN" dirty="0" smtClean="0"/>
              <a:t>OPLL</a:t>
            </a:r>
            <a:r>
              <a:rPr lang="zh-CN" altLang="zh-CN" dirty="0" smtClean="0"/>
              <a:t>两者</a:t>
            </a:r>
            <a:r>
              <a:rPr lang="zh-CN" altLang="zh-CN" dirty="0" smtClean="0"/>
              <a:t>密切相关</a:t>
            </a:r>
            <a:r>
              <a:rPr lang="en-US" altLang="zh-CN" dirty="0" smtClean="0"/>
              <a:t>,</a:t>
            </a:r>
            <a:r>
              <a:rPr lang="zh-CN" altLang="en-US" dirty="0" smtClean="0"/>
              <a:t>二者具有相关性。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治疗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DISH</a:t>
            </a:r>
            <a:r>
              <a:rPr lang="zh-CN" altLang="zh-CN" dirty="0" smtClean="0"/>
              <a:t>的治疗原则与</a:t>
            </a:r>
            <a:r>
              <a:rPr lang="en-US" altLang="zh-CN" dirty="0" err="1" smtClean="0"/>
              <a:t>骨关节炎</a:t>
            </a:r>
            <a:r>
              <a:rPr lang="zh-CN" altLang="zh-CN" dirty="0" smtClean="0"/>
              <a:t>相类似</a:t>
            </a:r>
            <a:r>
              <a:rPr lang="zh-CN" altLang="en-US" dirty="0" smtClean="0"/>
              <a:t>，以对症治疗为主。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zh-CN" dirty="0" smtClean="0"/>
              <a:t>口服非甾类抗炎药和</a:t>
            </a:r>
            <a:r>
              <a:rPr lang="zh-CN" altLang="zh-CN" dirty="0" smtClean="0"/>
              <a:t>止痛药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zh-CN" dirty="0" smtClean="0"/>
              <a:t>造成椎管狭窄压迫脊髓和神经根</a:t>
            </a:r>
            <a:r>
              <a:rPr lang="zh-CN" altLang="zh-CN" dirty="0" smtClean="0"/>
              <a:t>时</a:t>
            </a:r>
            <a:r>
              <a:rPr lang="zh-CN" altLang="en-US" dirty="0" smtClean="0"/>
              <a:t>，手术减压。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结论与思考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1.</a:t>
            </a:r>
            <a:r>
              <a:rPr lang="en-US" altLang="zh-CN" dirty="0" smtClean="0"/>
              <a:t> DISH-----</a:t>
            </a:r>
            <a:r>
              <a:rPr lang="zh-CN" altLang="zh-CN" dirty="0" smtClean="0"/>
              <a:t>脊柱常见病，常见却不</a:t>
            </a:r>
            <a:r>
              <a:rPr lang="zh-CN" altLang="zh-CN" dirty="0" smtClean="0"/>
              <a:t>认识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en-US" altLang="zh-CN" dirty="0" smtClean="0"/>
              <a:t> DISH</a:t>
            </a:r>
            <a:r>
              <a:rPr lang="zh-CN" altLang="zh-CN" dirty="0" smtClean="0"/>
              <a:t>发病年龄</a:t>
            </a:r>
            <a:r>
              <a:rPr lang="en-US" altLang="zh-CN" dirty="0" smtClean="0"/>
              <a:t>50</a:t>
            </a:r>
            <a:r>
              <a:rPr lang="zh-CN" altLang="zh-CN" dirty="0" smtClean="0"/>
              <a:t>岁以上</a:t>
            </a:r>
            <a:r>
              <a:rPr lang="en-US" altLang="zh-CN" dirty="0" smtClean="0"/>
              <a:t>,</a:t>
            </a:r>
            <a:r>
              <a:rPr lang="zh-CN" altLang="zh-CN" dirty="0" smtClean="0"/>
              <a:t>一般</a:t>
            </a:r>
            <a:r>
              <a:rPr lang="zh-CN" altLang="zh-CN" dirty="0" smtClean="0"/>
              <a:t>有</a:t>
            </a:r>
            <a:r>
              <a:rPr lang="zh-CN" altLang="en-US" dirty="0" smtClean="0"/>
              <a:t>腰</a:t>
            </a:r>
            <a:r>
              <a:rPr lang="zh-CN" altLang="zh-CN" dirty="0" smtClean="0"/>
              <a:t>背</a:t>
            </a:r>
            <a:r>
              <a:rPr lang="zh-CN" altLang="zh-CN" dirty="0" smtClean="0"/>
              <a:t>痛而不放射</a:t>
            </a:r>
            <a:r>
              <a:rPr lang="en-US" altLang="zh-CN" dirty="0" smtClean="0"/>
              <a:t>,</a:t>
            </a:r>
            <a:r>
              <a:rPr lang="zh-CN" altLang="zh-CN" dirty="0" smtClean="0"/>
              <a:t>可伴</a:t>
            </a:r>
            <a:r>
              <a:rPr lang="zh-CN" altLang="zh-CN" dirty="0" smtClean="0"/>
              <a:t>强直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3.DISH</a:t>
            </a:r>
            <a:r>
              <a:rPr lang="zh-CN" altLang="en-US" dirty="0" smtClean="0"/>
              <a:t>与</a:t>
            </a:r>
            <a:r>
              <a:rPr lang="en-US" altLang="zh-CN" dirty="0" smtClean="0"/>
              <a:t>AS</a:t>
            </a:r>
            <a:r>
              <a:rPr lang="zh-CN" altLang="en-US" dirty="0" smtClean="0"/>
              <a:t>需要鉴别，临床常容易误诊</a:t>
            </a:r>
            <a:endParaRPr lang="en-US" altLang="zh-CN" dirty="0" smtClean="0"/>
          </a:p>
          <a:p>
            <a:r>
              <a:rPr lang="en-US" altLang="zh-CN" dirty="0" smtClean="0"/>
              <a:t>4.DISH</a:t>
            </a:r>
            <a:r>
              <a:rPr lang="zh-CN" altLang="en-US" dirty="0" smtClean="0"/>
              <a:t>病是否为以前认识的氟骨症</a:t>
            </a:r>
            <a:endParaRPr lang="en-US" altLang="zh-CN" dirty="0" smtClean="0"/>
          </a:p>
          <a:p>
            <a:r>
              <a:rPr lang="en-US" altLang="zh-CN" dirty="0" smtClean="0"/>
              <a:t>5.DISH</a:t>
            </a:r>
            <a:r>
              <a:rPr lang="zh-CN" altLang="en-US" dirty="0" smtClean="0"/>
              <a:t>诊断标准</a:t>
            </a:r>
            <a:endParaRPr lang="en-US" altLang="zh-CN" dirty="0" smtClean="0"/>
          </a:p>
          <a:p>
            <a:r>
              <a:rPr lang="zh-CN" altLang="zh-CN" b="1" dirty="0" smtClean="0"/>
              <a:t>Resnick</a:t>
            </a:r>
            <a:r>
              <a:rPr lang="zh-CN" altLang="en-US" b="1" dirty="0" smtClean="0"/>
              <a:t>及</a:t>
            </a:r>
            <a:r>
              <a:rPr lang="en-US" altLang="zh-CN" dirty="0" smtClean="0"/>
              <a:t>Utsinger </a:t>
            </a:r>
            <a:r>
              <a:rPr lang="zh-CN" altLang="en-US" b="1" dirty="0" smtClean="0"/>
              <a:t>影像学</a:t>
            </a:r>
            <a:r>
              <a:rPr lang="zh-CN" altLang="zh-CN" b="1" dirty="0" smtClean="0"/>
              <a:t>标准</a:t>
            </a:r>
            <a:r>
              <a:rPr lang="en-US" altLang="zh-CN" b="1" dirty="0" smtClean="0"/>
              <a:t>+</a:t>
            </a:r>
            <a:r>
              <a:rPr lang="en-US" altLang="zh-CN" dirty="0" smtClean="0"/>
              <a:t> HLA-B27</a:t>
            </a:r>
            <a:r>
              <a:rPr lang="zh-CN" altLang="zh-CN" dirty="0" smtClean="0"/>
              <a:t>阴性</a:t>
            </a:r>
            <a:r>
              <a:rPr lang="zh-CN" altLang="en-US" dirty="0" smtClean="0"/>
              <a:t>，可以明确。</a:t>
            </a:r>
            <a:endParaRPr lang="en-US" altLang="zh-CN" dirty="0" smtClean="0"/>
          </a:p>
          <a:p>
            <a:r>
              <a:rPr lang="en-US" altLang="zh-CN" dirty="0" smtClean="0"/>
              <a:t>6.</a:t>
            </a:r>
            <a:r>
              <a:rPr lang="zh-CN" altLang="en-US" dirty="0" smtClean="0"/>
              <a:t>重度关节炎，膝关节置换病人是否不应单纯考虑膝关节骨性关节炎？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1.</a:t>
            </a:r>
            <a:r>
              <a:rPr lang="zh-CN" altLang="en-US" dirty="0" smtClean="0"/>
              <a:t>何为</a:t>
            </a:r>
            <a:r>
              <a:rPr lang="en-US" altLang="zh-CN" dirty="0" smtClean="0"/>
              <a:t>DISH</a:t>
            </a:r>
            <a:r>
              <a:rPr lang="zh-CN" altLang="en-US" dirty="0" smtClean="0"/>
              <a:t>病？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     DISH</a:t>
            </a:r>
            <a:r>
              <a:rPr lang="zh-CN" altLang="en-US" dirty="0" smtClean="0"/>
              <a:t>病</a:t>
            </a:r>
            <a:r>
              <a:rPr lang="zh-CN" altLang="zh-CN" dirty="0" smtClean="0"/>
              <a:t>是</a:t>
            </a:r>
            <a:r>
              <a:rPr lang="zh-CN" altLang="zh-CN" dirty="0" smtClean="0"/>
              <a:t>一</a:t>
            </a:r>
            <a:r>
              <a:rPr lang="zh-CN" altLang="zh-CN" dirty="0" smtClean="0"/>
              <a:t>种</a:t>
            </a:r>
            <a:r>
              <a:rPr lang="zh-CN" altLang="en-US" dirty="0" smtClean="0"/>
              <a:t>临床</a:t>
            </a:r>
            <a:r>
              <a:rPr lang="zh-CN" altLang="zh-CN" dirty="0" smtClean="0"/>
              <a:t>常见</a:t>
            </a:r>
            <a:r>
              <a:rPr lang="zh-CN" altLang="en-US" dirty="0" smtClean="0"/>
              <a:t>病</a:t>
            </a:r>
            <a:r>
              <a:rPr lang="zh-CN" altLang="en-US" dirty="0" smtClean="0"/>
              <a:t>，</a:t>
            </a:r>
            <a:r>
              <a:rPr lang="zh-CN" altLang="zh-CN" dirty="0" smtClean="0"/>
              <a:t>随</a:t>
            </a:r>
            <a:r>
              <a:rPr lang="zh-CN" altLang="zh-CN" dirty="0" smtClean="0"/>
              <a:t>年龄增长而逐渐</a:t>
            </a:r>
            <a:r>
              <a:rPr lang="zh-CN" altLang="zh-CN" dirty="0" smtClean="0"/>
              <a:t>增多。</a:t>
            </a:r>
            <a:endParaRPr lang="en-US" altLang="zh-CN" dirty="0" smtClean="0"/>
          </a:p>
          <a:p>
            <a:r>
              <a:rPr lang="en-US" altLang="zh-CN" dirty="0" smtClean="0"/>
              <a:t>     </a:t>
            </a:r>
            <a:r>
              <a:rPr lang="zh-CN" altLang="zh-CN" dirty="0" smtClean="0"/>
              <a:t>目前</a:t>
            </a:r>
            <a:r>
              <a:rPr lang="zh-CN" altLang="zh-CN" dirty="0" smtClean="0"/>
              <a:t>国内流行病学资料匮乏</a:t>
            </a:r>
            <a:r>
              <a:rPr lang="en-US" altLang="zh-CN" dirty="0" smtClean="0"/>
              <a:t>, </a:t>
            </a:r>
            <a:r>
              <a:rPr lang="zh-CN" altLang="en-US" dirty="0" smtClean="0"/>
              <a:t>研究少。 根据</a:t>
            </a:r>
            <a:r>
              <a:rPr lang="zh-CN" altLang="zh-CN" dirty="0" smtClean="0"/>
              <a:t>国外</a:t>
            </a:r>
            <a:r>
              <a:rPr lang="zh-CN" altLang="zh-CN" dirty="0" smtClean="0"/>
              <a:t>资料显示在超 过</a:t>
            </a:r>
            <a:r>
              <a:rPr lang="en-US" altLang="zh-CN" dirty="0" smtClean="0"/>
              <a:t>40 </a:t>
            </a:r>
            <a:r>
              <a:rPr lang="zh-CN" altLang="zh-CN" dirty="0" smtClean="0"/>
              <a:t>岁的人群中</a:t>
            </a:r>
            <a:r>
              <a:rPr lang="en-US" altLang="zh-CN" dirty="0" smtClean="0"/>
              <a:t>, </a:t>
            </a:r>
            <a:r>
              <a:rPr lang="zh-CN" altLang="zh-CN" dirty="0" smtClean="0"/>
              <a:t>男性发病率为</a:t>
            </a:r>
            <a:r>
              <a:rPr lang="en-US" altLang="zh-CN" dirty="0" smtClean="0"/>
              <a:t>3.8%, </a:t>
            </a:r>
            <a:r>
              <a:rPr lang="zh-CN" altLang="zh-CN" dirty="0" smtClean="0"/>
              <a:t>而女性为</a:t>
            </a:r>
            <a:r>
              <a:rPr lang="en-US" altLang="zh-CN" dirty="0" smtClean="0"/>
              <a:t>2.6%; </a:t>
            </a:r>
            <a:r>
              <a:rPr lang="zh-CN" altLang="zh-CN" dirty="0" smtClean="0"/>
              <a:t>在</a:t>
            </a:r>
            <a:r>
              <a:rPr lang="en-US" altLang="zh-CN" dirty="0" smtClean="0"/>
              <a:t>65 </a:t>
            </a:r>
            <a:r>
              <a:rPr lang="zh-CN" altLang="zh-CN" dirty="0" smtClean="0"/>
              <a:t>岁以上人群中的发生率约为</a:t>
            </a:r>
            <a:r>
              <a:rPr lang="en-US" altLang="zh-CN" dirty="0" smtClean="0"/>
              <a:t>10.0%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n-US" altLang="zh-CN" dirty="0" smtClean="0"/>
              <a:t>DISH</a:t>
            </a:r>
            <a:r>
              <a:rPr lang="zh-CN" altLang="en-US" dirty="0" smtClean="0"/>
              <a:t>：</a:t>
            </a:r>
            <a:r>
              <a:rPr lang="en-US" altLang="zh-CN" dirty="0" smtClean="0"/>
              <a:t>diffuse </a:t>
            </a:r>
            <a:r>
              <a:rPr lang="en-US" altLang="zh-CN" dirty="0" smtClean="0"/>
              <a:t>idiopathic skeletal </a:t>
            </a:r>
            <a:r>
              <a:rPr lang="en-US" altLang="zh-CN" dirty="0" smtClean="0"/>
              <a:t>hyperostosis</a:t>
            </a:r>
          </a:p>
          <a:p>
            <a:r>
              <a:rPr lang="en-US" altLang="zh-CN" dirty="0" smtClean="0"/>
              <a:t>              </a:t>
            </a:r>
            <a:r>
              <a:rPr lang="zh-CN" altLang="zh-CN" dirty="0" smtClean="0"/>
              <a:t>弥漫</a:t>
            </a:r>
            <a:r>
              <a:rPr lang="zh-CN" altLang="zh-CN" dirty="0" smtClean="0"/>
              <a:t>性特发性骨肥厚</a:t>
            </a:r>
            <a:r>
              <a:rPr lang="zh-CN" altLang="zh-CN" dirty="0" smtClean="0"/>
              <a:t>症</a:t>
            </a:r>
            <a:endParaRPr lang="en-US" altLang="zh-CN" dirty="0" smtClean="0"/>
          </a:p>
          <a:p>
            <a:r>
              <a:rPr lang="en-US" altLang="zh-CN" dirty="0" smtClean="0"/>
              <a:t>1971 </a:t>
            </a:r>
            <a:r>
              <a:rPr lang="zh-CN" altLang="zh-CN" dirty="0" smtClean="0"/>
              <a:t>年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Forestier</a:t>
            </a:r>
            <a:r>
              <a:rPr lang="zh-CN" altLang="zh-CN" dirty="0" smtClean="0"/>
              <a:t> 将其命名为老年性脊柱僵硬性骨肥厚症</a:t>
            </a:r>
            <a:r>
              <a:rPr lang="en-US" altLang="zh-CN" dirty="0" smtClean="0"/>
              <a:t>( senile </a:t>
            </a:r>
            <a:r>
              <a:rPr lang="en-US" altLang="zh-CN" dirty="0" err="1" smtClean="0"/>
              <a:t>ankylosing</a:t>
            </a:r>
            <a:r>
              <a:rPr lang="en-US" altLang="zh-CN" dirty="0" smtClean="0"/>
              <a:t> hyperostosis of the spine) , </a:t>
            </a:r>
            <a:r>
              <a:rPr lang="zh-CN" altLang="zh-CN" dirty="0" smtClean="0"/>
              <a:t>也称为</a:t>
            </a:r>
            <a:r>
              <a:rPr lang="en-US" altLang="zh-CN" dirty="0" smtClean="0"/>
              <a:t>“</a:t>
            </a:r>
            <a:r>
              <a:rPr lang="en-US" altLang="zh-CN" dirty="0" err="1" smtClean="0"/>
              <a:t>Forestier</a:t>
            </a:r>
            <a:r>
              <a:rPr lang="en-US" altLang="zh-CN" dirty="0" smtClean="0"/>
              <a:t> </a:t>
            </a:r>
            <a:r>
              <a:rPr lang="zh-CN" altLang="zh-CN" dirty="0" smtClean="0"/>
              <a:t>病</a:t>
            </a:r>
            <a:r>
              <a:rPr lang="en-US" altLang="zh-CN" dirty="0" smtClean="0"/>
              <a:t>”</a:t>
            </a:r>
          </a:p>
          <a:p>
            <a:r>
              <a:rPr lang="en-US" altLang="zh-CN" dirty="0" smtClean="0"/>
              <a:t>1976 </a:t>
            </a:r>
            <a:r>
              <a:rPr lang="zh-CN" altLang="zh-CN" dirty="0" smtClean="0"/>
              <a:t>年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Resnick</a:t>
            </a:r>
            <a:r>
              <a:rPr lang="zh-CN" altLang="zh-CN" dirty="0" smtClean="0"/>
              <a:t>称其为弥漫性特发性骨肥厚症</a:t>
            </a:r>
            <a:r>
              <a:rPr lang="en-US" altLang="zh-CN" dirty="0" smtClean="0"/>
              <a:t>(DISH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</a:t>
            </a:r>
            <a:r>
              <a:rPr lang="zh-CN" altLang="zh-CN" dirty="0" smtClean="0"/>
              <a:t>这</a:t>
            </a:r>
            <a:r>
              <a:rPr lang="zh-CN" altLang="zh-CN" dirty="0" smtClean="0"/>
              <a:t>一命名较为全面地阐述了该症的特点</a:t>
            </a:r>
            <a:r>
              <a:rPr lang="en-US" altLang="zh-CN" dirty="0" smtClean="0"/>
              <a:t>, </a:t>
            </a:r>
            <a:r>
              <a:rPr lang="zh-CN" altLang="zh-CN" dirty="0" smtClean="0"/>
              <a:t>得到学者们的</a:t>
            </a:r>
            <a:r>
              <a:rPr lang="zh-CN" altLang="zh-CN" dirty="0" smtClean="0"/>
              <a:t>公认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http://lwzyy.com/upload_files/article/43/1_20081224141248_T6fyj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500042"/>
            <a:ext cx="435771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病因及病理改变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本病发病机制尚未明了，可能与糖尿病垂体激素分泌增加、肢端肥大症、甲状旁腺功能低下、维生素</a:t>
            </a:r>
            <a:r>
              <a:rPr lang="en-US" altLang="zh-CN" dirty="0" smtClean="0"/>
              <a:t>A </a:t>
            </a:r>
            <a:r>
              <a:rPr lang="zh-CN" altLang="zh-CN" dirty="0" smtClean="0"/>
              <a:t>过多症、高血压、氟中毒有关，但均未得到证实及公认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主要病理改变为脊椎的前纵韧带、椎旁结缔组织和纤维环的局限性或广泛性钙化或骨化，纤维环的退行性变伴血管</a:t>
            </a:r>
            <a:r>
              <a:rPr lang="zh-CN" altLang="zh-CN" dirty="0" smtClean="0"/>
              <a:t>增生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临床表现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（</a:t>
            </a:r>
            <a:r>
              <a:rPr lang="en-US" altLang="zh-CN" dirty="0" smtClean="0"/>
              <a:t>1</a:t>
            </a:r>
            <a:r>
              <a:rPr lang="zh-CN" altLang="zh-CN" dirty="0" smtClean="0"/>
              <a:t>）</a:t>
            </a:r>
            <a:r>
              <a:rPr lang="zh-CN" altLang="zh-CN" dirty="0" smtClean="0"/>
              <a:t>脊柱</a:t>
            </a:r>
            <a:r>
              <a:rPr lang="zh-CN" altLang="en-US" dirty="0" smtClean="0"/>
              <a:t>早期</a:t>
            </a:r>
            <a:r>
              <a:rPr lang="zh-CN" altLang="zh-CN" dirty="0" smtClean="0"/>
              <a:t>僵硬</a:t>
            </a:r>
            <a:r>
              <a:rPr lang="zh-CN" altLang="en-US" dirty="0" smtClean="0"/>
              <a:t>，疼痛，少出现放射痛。</a:t>
            </a:r>
            <a:endParaRPr lang="en-US" altLang="zh-CN" dirty="0" smtClean="0"/>
          </a:p>
          <a:p>
            <a:r>
              <a:rPr lang="zh-CN" altLang="zh-CN" dirty="0" smtClean="0"/>
              <a:t>（</a:t>
            </a:r>
            <a:r>
              <a:rPr lang="en-US" altLang="zh-CN" dirty="0" smtClean="0"/>
              <a:t>2</a:t>
            </a:r>
            <a:r>
              <a:rPr lang="zh-CN" altLang="zh-CN" dirty="0" smtClean="0"/>
              <a:t>）</a:t>
            </a:r>
            <a:r>
              <a:rPr lang="zh-CN" altLang="zh-CN" dirty="0" smtClean="0"/>
              <a:t>骨赘形成和后纵韧带、黄韧带骨化</a:t>
            </a:r>
            <a:r>
              <a:rPr lang="zh-CN" altLang="zh-CN" dirty="0" smtClean="0"/>
              <a:t>压</a:t>
            </a:r>
            <a:r>
              <a:rPr lang="en-US" altLang="zh-CN" dirty="0" smtClean="0"/>
              <a:t>  </a:t>
            </a:r>
            <a:r>
              <a:rPr lang="zh-CN" altLang="zh-CN" dirty="0" smtClean="0"/>
              <a:t>迫</a:t>
            </a:r>
            <a:r>
              <a:rPr lang="zh-CN" altLang="en-US" dirty="0" smtClean="0"/>
              <a:t>致</a:t>
            </a:r>
            <a:r>
              <a:rPr lang="zh-CN" altLang="zh-CN" dirty="0" smtClean="0"/>
              <a:t>神经系统异常</a:t>
            </a:r>
            <a:endParaRPr lang="en-US" altLang="zh-CN" dirty="0" smtClean="0"/>
          </a:p>
          <a:p>
            <a:r>
              <a:rPr lang="zh-CN" altLang="zh-CN" dirty="0" smtClean="0"/>
              <a:t>（</a:t>
            </a:r>
            <a:r>
              <a:rPr lang="en-US" altLang="zh-CN" dirty="0" smtClean="0"/>
              <a:t>3</a:t>
            </a:r>
            <a:r>
              <a:rPr lang="zh-CN" altLang="zh-CN" dirty="0" smtClean="0"/>
              <a:t>）外</a:t>
            </a:r>
            <a:r>
              <a:rPr lang="zh-CN" altLang="zh-CN" dirty="0" smtClean="0"/>
              <a:t>周</a:t>
            </a:r>
            <a:r>
              <a:rPr lang="zh-CN" altLang="en-US" dirty="0" smtClean="0"/>
              <a:t>关节</a:t>
            </a:r>
            <a:r>
              <a:rPr lang="zh-CN" altLang="zh-CN" dirty="0" smtClean="0"/>
              <a:t>表现</a:t>
            </a:r>
            <a:r>
              <a:rPr lang="zh-CN" altLang="zh-CN" dirty="0" smtClean="0"/>
              <a:t>为足跟、膝、肘、肩部</a:t>
            </a:r>
            <a:r>
              <a:rPr lang="zh-CN" altLang="zh-CN" dirty="0" smtClean="0"/>
              <a:t>疼痛</a:t>
            </a:r>
            <a:endParaRPr lang="en-US" altLang="zh-CN" dirty="0" smtClean="0"/>
          </a:p>
          <a:p>
            <a:r>
              <a:rPr lang="zh-CN" altLang="zh-CN" dirty="0" smtClean="0"/>
              <a:t>（</a:t>
            </a:r>
            <a:r>
              <a:rPr lang="en-US" altLang="zh-CN" dirty="0" smtClean="0"/>
              <a:t>4</a:t>
            </a:r>
            <a:r>
              <a:rPr lang="zh-CN" altLang="zh-CN" dirty="0" smtClean="0"/>
              <a:t>）</a:t>
            </a:r>
            <a:r>
              <a:rPr lang="zh-CN" altLang="zh-CN" dirty="0" smtClean="0"/>
              <a:t>吞咽困难、咽喉痛及声音嘶哑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实验室检查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 </a:t>
            </a:r>
            <a:r>
              <a:rPr lang="zh-CN" altLang="zh-CN" dirty="0" smtClean="0"/>
              <a:t>约有</a:t>
            </a:r>
            <a:r>
              <a:rPr lang="en-US" altLang="zh-CN" dirty="0" smtClean="0"/>
              <a:t>40%</a:t>
            </a:r>
            <a:r>
              <a:rPr lang="zh-CN" altLang="zh-CN" dirty="0" smtClean="0"/>
              <a:t>的</a:t>
            </a:r>
            <a:r>
              <a:rPr lang="en-US" altLang="zh-CN" dirty="0" smtClean="0"/>
              <a:t>DISH</a:t>
            </a:r>
            <a:r>
              <a:rPr lang="zh-CN" altLang="zh-CN" dirty="0" smtClean="0"/>
              <a:t>患者有隐性或临床糖尿病，有部分血维生素</a:t>
            </a:r>
            <a:r>
              <a:rPr lang="en-US" altLang="zh-CN" dirty="0" smtClean="0"/>
              <a:t>A</a:t>
            </a:r>
            <a:r>
              <a:rPr lang="zh-CN" altLang="zh-CN" dirty="0" smtClean="0"/>
              <a:t>水平升高，其他检查如血沉、血常规及生化等大多在正常范围。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诊断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主要以放射学检查为主。</a:t>
            </a:r>
            <a:endParaRPr lang="en-US" altLang="zh-CN" b="1" dirty="0" smtClean="0"/>
          </a:p>
          <a:p>
            <a:r>
              <a:rPr lang="zh-CN" altLang="zh-CN" b="1" dirty="0" smtClean="0"/>
              <a:t>Resnick诊断标准</a:t>
            </a:r>
            <a:r>
              <a:rPr lang="zh-CN" altLang="zh-CN" dirty="0" smtClean="0"/>
              <a:t>：</a:t>
            </a:r>
            <a:endParaRPr lang="zh-CN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zh-CN" altLang="zh-CN" dirty="0" smtClean="0"/>
              <a:t> </a:t>
            </a:r>
            <a:r>
              <a:rPr lang="zh-CN" altLang="zh-CN" dirty="0" smtClean="0"/>
              <a:t>( </a:t>
            </a:r>
            <a:r>
              <a:rPr lang="zh-CN" altLang="zh-CN" dirty="0" smtClean="0"/>
              <a:t>1</a:t>
            </a:r>
            <a:r>
              <a:rPr lang="zh-CN" altLang="zh-CN" dirty="0" smtClean="0"/>
              <a:t>)连续4个或4个以上</a:t>
            </a:r>
            <a:r>
              <a:rPr lang="zh-CN" altLang="zh-CN" dirty="0" smtClean="0"/>
              <a:t>椎体</a:t>
            </a:r>
            <a:r>
              <a:rPr lang="zh-CN" altLang="en-US" dirty="0" smtClean="0"/>
              <a:t>骨化，</a:t>
            </a:r>
            <a:r>
              <a:rPr lang="zh-CN" altLang="zh-CN" dirty="0" smtClean="0"/>
              <a:t>伴</a:t>
            </a:r>
            <a:r>
              <a:rPr lang="zh-CN" altLang="zh-CN" dirty="0" smtClean="0"/>
              <a:t>或不伴有椎体之间的局限性爪状骨</a:t>
            </a:r>
            <a:r>
              <a:rPr lang="zh-CN" altLang="zh-CN" dirty="0" smtClean="0"/>
              <a:t>赘</a:t>
            </a:r>
            <a:r>
              <a:rPr lang="zh-CN" altLang="en-US" dirty="0" smtClean="0"/>
              <a:t>，</a:t>
            </a:r>
            <a:r>
              <a:rPr lang="zh-CN" altLang="zh-CN" dirty="0" smtClean="0"/>
              <a:t>伴</a:t>
            </a:r>
            <a:r>
              <a:rPr lang="zh-CN" altLang="zh-CN" dirty="0" smtClean="0"/>
              <a:t>椎体和椎间盘结合部的骨化；</a:t>
            </a:r>
          </a:p>
          <a:p>
            <a:r>
              <a:rPr lang="zh-CN" altLang="zh-CN" dirty="0" smtClean="0"/>
              <a:t>(2)受累部位椎间盘的高度无明显塌陷；</a:t>
            </a:r>
          </a:p>
          <a:p>
            <a:r>
              <a:rPr lang="zh-CN" altLang="zh-CN" dirty="0" smtClean="0"/>
              <a:t>(3)低髂关节无侵蚀、硬化或骨性融合。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Utsinger</a:t>
            </a:r>
            <a:r>
              <a:rPr lang="zh-CN" altLang="zh-CN" dirty="0" smtClean="0"/>
              <a:t>修订的诊断标准是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zh-CN" altLang="zh-CN" dirty="0" smtClean="0"/>
              <a:t>（</a:t>
            </a:r>
            <a:r>
              <a:rPr lang="en-US" altLang="zh-CN" dirty="0" smtClean="0"/>
              <a:t>1</a:t>
            </a:r>
            <a:r>
              <a:rPr lang="zh-CN" altLang="zh-CN" dirty="0" smtClean="0"/>
              <a:t>）至少</a:t>
            </a:r>
            <a:r>
              <a:rPr lang="en-US" altLang="zh-CN" dirty="0" smtClean="0"/>
              <a:t>4</a:t>
            </a:r>
            <a:r>
              <a:rPr lang="zh-CN" altLang="zh-CN" dirty="0" smtClean="0"/>
              <a:t>个相邻椎体前外侧连续性骨化，主要在胸椎部位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（</a:t>
            </a:r>
            <a:r>
              <a:rPr lang="en-US" altLang="zh-CN" dirty="0" smtClean="0"/>
              <a:t>2</a:t>
            </a:r>
            <a:r>
              <a:rPr lang="zh-CN" altLang="zh-CN" dirty="0" smtClean="0"/>
              <a:t>）至少两个相邻椎体前外侧连续性骨化；（</a:t>
            </a:r>
            <a:r>
              <a:rPr lang="en-US" altLang="zh-CN" dirty="0" smtClean="0"/>
              <a:t>3</a:t>
            </a:r>
            <a:r>
              <a:rPr lang="zh-CN" altLang="zh-CN" dirty="0" smtClean="0"/>
              <a:t>）对称性外周骨质增生，累及跟骨后缘、髌骨上端或鹰嘴，新生骨刺边缘有一完整的骨皮质。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纸张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696</Words>
  <Application>Microsoft Office PowerPoint</Application>
  <PresentationFormat>全屏显示(4:3)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跋涉</vt:lpstr>
      <vt:lpstr>DISH病</vt:lpstr>
      <vt:lpstr>1.何为DISH病？</vt:lpstr>
      <vt:lpstr>幻灯片 3</vt:lpstr>
      <vt:lpstr>幻灯片 4</vt:lpstr>
      <vt:lpstr>病因及病理改变</vt:lpstr>
      <vt:lpstr>临床表现</vt:lpstr>
      <vt:lpstr>实验室检查</vt:lpstr>
      <vt:lpstr>诊断  </vt:lpstr>
      <vt:lpstr>幻灯片 9</vt:lpstr>
      <vt:lpstr>鉴别诊断</vt:lpstr>
      <vt:lpstr>幻灯片 11</vt:lpstr>
      <vt:lpstr>幻灯片 12</vt:lpstr>
      <vt:lpstr>治疗</vt:lpstr>
      <vt:lpstr>结论与思考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DISH的诊断</dc:title>
  <dc:creator>Administrator</dc:creator>
  <cp:lastModifiedBy>JUJUMAO</cp:lastModifiedBy>
  <cp:revision>7</cp:revision>
  <dcterms:created xsi:type="dcterms:W3CDTF">2010-01-20T11:19:16Z</dcterms:created>
  <dcterms:modified xsi:type="dcterms:W3CDTF">2010-01-20T12:29:03Z</dcterms:modified>
</cp:coreProperties>
</file>