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75" r:id="rId3"/>
    <p:sldId id="279" r:id="rId4"/>
    <p:sldId id="280" r:id="rId5"/>
    <p:sldId id="276" r:id="rId6"/>
    <p:sldId id="277" r:id="rId7"/>
    <p:sldId id="270" r:id="rId8"/>
    <p:sldId id="278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6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96728680-CCD7-45EB-8211-733AC3124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F96C-6920-4E19-A9B5-A1994652E553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BB3B-238D-4A39-9F1B-8B20378FE9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E5F4-01EB-40C7-BB5D-E41C85E34E30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A5B8-BD6A-4EF7-8FB5-CE7C9F0333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FEEB-C2DE-4148-A1EA-A9B6265EFFED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D867-E069-471D-8207-7F5AC76737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22F6F-5A6B-4293-987C-74770B24EF0D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FA21-5606-4DD6-8D94-00E4F8EC23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3344-B988-4E6B-AA6A-72D958D1101E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496B-145E-4073-8669-038C466DF2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6E55-A6C1-4B58-8F85-5835911D8C3D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78E4-EA35-424D-AFF7-19C9B1EDA8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0AE3-67E4-48BE-A16F-BAD5045BBC83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A290-1ACA-4802-BBAC-9EC01741C5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C4B3-6216-4353-89AD-7CED5FBB73C2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F39C-D510-42DC-9CED-7C659A3C14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359F2-E78A-4BA3-945F-739F85981D53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AF73-09F7-4C6D-BFB6-9BD4F26C5F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78A05-2C4D-4E3F-AC1F-C5C80D786A2B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53B0-6371-418F-A12B-C10CEA9ECC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FA978-F430-4532-8914-7574EBB0D11A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A443-6795-4D26-A70B-790D05A1BF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B0A18F-132B-4F18-B810-8D7D4ED85E61}" type="datetimeFigureOut">
              <a:rPr lang="zh-CN" altLang="en-US"/>
              <a:pPr>
                <a:defRPr/>
              </a:pPr>
              <a:t>2015/11/24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B1EB96-FAA5-46C7-BD0E-712365186D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33388" y="167005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zh-CN" b="1" smtClean="0"/>
              <a:t>III</a:t>
            </a:r>
            <a:r>
              <a:rPr lang="zh-CN" altLang="en-US" b="1" smtClean="0"/>
              <a:t>、</a:t>
            </a:r>
            <a:r>
              <a:rPr lang="en-US" altLang="zh-CN" b="1" smtClean="0"/>
              <a:t>IV</a:t>
            </a:r>
            <a:r>
              <a:rPr lang="zh-CN" altLang="en-US" b="1" smtClean="0"/>
              <a:t>级星形细胞瘤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628650" y="5461000"/>
            <a:ext cx="7886700" cy="71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zh-CN" sz="2400" i="1" smtClean="0">
                <a:solidFill>
                  <a:srgbClr val="898989"/>
                </a:solidFill>
              </a:rPr>
              <a:t>                                                                         </a:t>
            </a:r>
            <a:r>
              <a:rPr lang="en-US" altLang="zh-CN" sz="2400" b="1" i="1" smtClean="0"/>
              <a:t>2015</a:t>
            </a:r>
            <a:r>
              <a:rPr lang="zh-CN" altLang="en-US" sz="2400" b="1" i="1" smtClean="0"/>
              <a:t>级规培  王世英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617538" y="365125"/>
            <a:ext cx="7886700" cy="923925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                  概述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III</a:t>
            </a:r>
            <a:r>
              <a:rPr lang="zh-CN" altLang="en-US" smtClean="0"/>
              <a:t>级为间变型星形细胞瘤。</a:t>
            </a:r>
          </a:p>
          <a:p>
            <a:pPr eaLnBrk="1" hangingPunct="1"/>
            <a:r>
              <a:rPr lang="en-US" altLang="zh-CN" smtClean="0"/>
              <a:t>IV</a:t>
            </a:r>
            <a:r>
              <a:rPr lang="zh-CN" altLang="en-US" smtClean="0"/>
              <a:t>级为胶质母细胞瘤，或称为多形性胶质母细胞瘤，少见的有胶质肉瘤。</a:t>
            </a:r>
          </a:p>
          <a:p>
            <a:pPr eaLnBrk="1" hangingPunct="1"/>
            <a:r>
              <a:rPr lang="en-US" altLang="zh-CN" smtClean="0"/>
              <a:t>III</a:t>
            </a:r>
            <a:r>
              <a:rPr lang="zh-CN" altLang="en-US" smtClean="0"/>
              <a:t>、</a:t>
            </a:r>
            <a:r>
              <a:rPr lang="en-US" altLang="zh-CN" smtClean="0"/>
              <a:t>IV</a:t>
            </a:r>
            <a:r>
              <a:rPr lang="zh-CN" altLang="en-US" smtClean="0"/>
              <a:t>级分化不良，呈恶性。分化不良的肿瘤呈弥漫浸润性生长，形态不规整，边界不清，易发生大片坏死和出血，血管形成不良，血脑屏障不完整，可沿白质纤维或胼胝体纤维向临近脑叶或对侧半球发展。</a:t>
            </a:r>
          </a:p>
          <a:p>
            <a:pPr eaLnBrk="1" hangingPunct="1"/>
            <a:r>
              <a:rPr lang="zh-CN" altLang="en-US" smtClean="0"/>
              <a:t>临床表现取决于病变部位及引起颅内高压症状等。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间变型星形细胞瘤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好发于</a:t>
            </a:r>
            <a:r>
              <a:rPr lang="en-US" altLang="zh-CN" smtClean="0"/>
              <a:t>40~60</a:t>
            </a:r>
            <a:r>
              <a:rPr lang="zh-CN" altLang="en-US" smtClean="0"/>
              <a:t>岁的中年人。</a:t>
            </a:r>
          </a:p>
          <a:p>
            <a:r>
              <a:rPr lang="zh-CN" altLang="en-US" smtClean="0"/>
              <a:t>肿瘤常位于大脑半球，好发于额叶和颞叶。</a:t>
            </a:r>
          </a:p>
          <a:p>
            <a:r>
              <a:rPr lang="zh-CN" altLang="en-US" smtClean="0"/>
              <a:t>光镜下表现为瘤细胞密度增加，核异型性明显，核深染可见核分裂象，血管内皮细胞增生等，为恶性肿瘤征象。</a:t>
            </a:r>
          </a:p>
          <a:p>
            <a:endParaRPr lang="zh-CN" altLang="en-US" smtClean="0"/>
          </a:p>
          <a:p>
            <a:endParaRPr lang="zh-CN" altLang="en-US" smtClean="0"/>
          </a:p>
          <a:p>
            <a:endParaRPr lang="zh-CN" altLang="en-US" smtClean="0"/>
          </a:p>
          <a:p>
            <a:endParaRPr lang="zh-CN" altLang="en-US" smtClean="0"/>
          </a:p>
          <a:p>
            <a:endParaRPr lang="zh-CN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628650" y="1165225"/>
            <a:ext cx="7886700" cy="5011738"/>
          </a:xfrm>
        </p:spPr>
        <p:txBody>
          <a:bodyPr/>
          <a:lstStyle/>
          <a:p>
            <a:r>
              <a:rPr lang="en-US" altLang="zh-CN" smtClean="0"/>
              <a:t>CT</a:t>
            </a:r>
            <a:r>
              <a:rPr lang="zh-CN" altLang="en-US" smtClean="0"/>
              <a:t>表现为低、等或混杂密度影，水肿较重，边界常不清楚，占位效应明显。增强多数出现不均匀强化。</a:t>
            </a:r>
          </a:p>
          <a:p>
            <a:r>
              <a:rPr lang="en-US" altLang="zh-CN" smtClean="0"/>
              <a:t>MRI</a:t>
            </a:r>
            <a:r>
              <a:rPr lang="zh-CN" altLang="en-US" smtClean="0"/>
              <a:t>表现为</a:t>
            </a:r>
            <a:r>
              <a:rPr lang="en-US" altLang="zh-CN" smtClean="0"/>
              <a:t>T1WI</a:t>
            </a:r>
            <a:r>
              <a:rPr lang="zh-CN" altLang="en-US" smtClean="0"/>
              <a:t>、</a:t>
            </a:r>
            <a:r>
              <a:rPr lang="en-US" altLang="zh-CN" smtClean="0"/>
              <a:t>T2WI</a:t>
            </a:r>
            <a:r>
              <a:rPr lang="zh-CN" altLang="en-US" smtClean="0"/>
              <a:t>信号都不均匀，瘤体内部常见囊变，偶见出血，钙化少见，增强呈明显不规则强化。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04850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胶质母细胞瘤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628650" y="1360488"/>
            <a:ext cx="7886700" cy="4816475"/>
          </a:xfrm>
        </p:spPr>
        <p:txBody>
          <a:bodyPr/>
          <a:lstStyle/>
          <a:p>
            <a:pPr eaLnBrk="1" hangingPunct="1"/>
            <a:r>
              <a:rPr lang="zh-CN" altLang="en-US" smtClean="0"/>
              <a:t>是恶性程度最高的胶质瘤；多见于</a:t>
            </a:r>
            <a:r>
              <a:rPr lang="en-US" altLang="zh-CN" smtClean="0"/>
              <a:t>50</a:t>
            </a:r>
            <a:r>
              <a:rPr lang="zh-CN" altLang="en-US" smtClean="0"/>
              <a:t>岁以上的患者。</a:t>
            </a:r>
          </a:p>
          <a:p>
            <a:pPr eaLnBrk="1" hangingPunct="1"/>
            <a:r>
              <a:rPr lang="zh-CN" altLang="en-US" smtClean="0"/>
              <a:t>肿瘤常位于深部脑白质，好发于额叶和颞叶白质，也可以累及基底节区和胼胝体，并同时累及两侧大脑半球。</a:t>
            </a:r>
          </a:p>
          <a:p>
            <a:pPr eaLnBrk="1" hangingPunct="1"/>
            <a:r>
              <a:rPr lang="zh-CN" altLang="en-US" smtClean="0"/>
              <a:t>镜下瘤细胞密集，有明显异型性，可见异型的单核或多核瘤巨细胞，出血坏死明显，是区别于间变性星形细胞瘤的主要特征。血管内皮细胞明显增生，肿大或呈实性条索状。</a:t>
            </a:r>
          </a:p>
          <a:p>
            <a:pPr eaLnBrk="1" hangingPunct="1"/>
            <a:endParaRPr lang="zh-CN" altLang="en-US" smtClean="0"/>
          </a:p>
          <a:p>
            <a:pPr eaLnBrk="1" hangingPunct="1"/>
            <a:endParaRPr lang="zh-CN" altLang="en-US" smtClean="0"/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628650" y="327025"/>
            <a:ext cx="7886700" cy="5849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zh-CN" altLang="en-US" sz="2400" smtClean="0"/>
          </a:p>
          <a:p>
            <a:pPr eaLnBrk="1" hangingPunct="1"/>
            <a:r>
              <a:rPr lang="en-US" altLang="zh-CN" sz="2400" smtClean="0"/>
              <a:t>CT</a:t>
            </a:r>
            <a:r>
              <a:rPr lang="zh-CN" altLang="en-US" sz="2400" smtClean="0"/>
              <a:t>表现：肿瘤多数与邻近组织分界不清，单或多脑叶受累；平扫多呈高低不等混杂密度影，易出血，常有重度水肿，可通过胼胝体跨中线结构侵至对侧半球，形成所谓蝶翼状生长；增强扫描肿瘤的实质部分常呈明显强化，不强化部分常代表坏死和囊变区。</a:t>
            </a:r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en-US" altLang="zh-CN" sz="2400" smtClean="0"/>
              <a:t>MRI</a:t>
            </a:r>
            <a:r>
              <a:rPr lang="zh-CN" altLang="en-US" sz="2400" smtClean="0"/>
              <a:t>表现：</a:t>
            </a:r>
            <a:r>
              <a:rPr lang="en-US" altLang="zh-CN" sz="2400" smtClean="0"/>
              <a:t>T1WI</a:t>
            </a:r>
            <a:r>
              <a:rPr lang="zh-CN" altLang="en-US" sz="2400" smtClean="0"/>
              <a:t>以低信号为主的混杂信号，间以更低或高信号，体现了瘤内坏死或出血；</a:t>
            </a:r>
            <a:r>
              <a:rPr lang="en-US" altLang="zh-CN" sz="2400" smtClean="0"/>
              <a:t>T2WI</a:t>
            </a:r>
            <a:r>
              <a:rPr lang="zh-CN" altLang="en-US" sz="2400" smtClean="0"/>
              <a:t>呈不均匀高信号。肿瘤和水肿之间可见一低信号晕环绕为瘤周的神经胶质增生，恶性度高的肿瘤较为多见；增强扫描呈斑片状、线条状、花环状或结节状强化，坏死或出血区不强化。</a:t>
            </a:r>
          </a:p>
          <a:p>
            <a:pPr eaLnBrk="1" hangingPunct="1"/>
            <a:r>
              <a:rPr lang="zh-CN" altLang="en-US" sz="2400" smtClean="0"/>
              <a:t>有</a:t>
            </a:r>
            <a:r>
              <a:rPr lang="en-US" altLang="zh-CN" sz="2400" smtClean="0"/>
              <a:t>0.5%~1.0%</a:t>
            </a:r>
            <a:r>
              <a:rPr lang="zh-CN" altLang="en-US" sz="2400" smtClean="0"/>
              <a:t>的患者为多发病灶，又称为多中心胶质瘤。此时，肿瘤常仅累及一侧大脑半球。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048648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88988"/>
          </a:xfrm>
        </p:spPr>
        <p:txBody>
          <a:bodyPr/>
          <a:lstStyle/>
          <a:p>
            <a:pPr eaLnBrk="1" hangingPunct="1"/>
            <a:r>
              <a:rPr lang="zh-CN" altLang="en-US" smtClean="0"/>
              <a:t>鉴别诊断：</a:t>
            </a:r>
            <a:endParaRPr lang="zh-CN" altLang="zh-CN" smtClean="0"/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736600" y="1327150"/>
            <a:ext cx="759618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2800"/>
              <a:t>脑梗死：符合一定的血管分布区，累及灰白质，因细胞扩散受限，弥散加权呈高信号，增强呈脑回样强化。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/>
              <a:t>脑脓肿：结合临床症状；增强呈环形厚壁强化，内壁光滑。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/>
              <a:t>单发脑转移瘤：也表现为明显强化，易囊变坏死、周围明显水肿等，鉴别较困难。</a:t>
            </a:r>
          </a:p>
          <a:p>
            <a:endParaRPr lang="zh-CN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327400" y="2314575"/>
            <a:ext cx="2260600" cy="2012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谢谢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798</Words>
  <Application>WPS Office</Application>
  <PresentationFormat>全屏显示(4:3)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</vt:lpstr>
      <vt:lpstr>宋体</vt:lpstr>
      <vt:lpstr>Calibri Light</vt:lpstr>
      <vt:lpstr>Calibri</vt:lpstr>
      <vt:lpstr>Wingdings</vt:lpstr>
      <vt:lpstr>Office 主题</vt:lpstr>
      <vt:lpstr>III、IV级星形细胞瘤</vt:lpstr>
      <vt:lpstr>                  概述</vt:lpstr>
      <vt:lpstr>间变型星形细胞瘤</vt:lpstr>
      <vt:lpstr>幻灯片 4</vt:lpstr>
      <vt:lpstr>胶质母细胞瘤</vt:lpstr>
      <vt:lpstr>幻灯片 6</vt:lpstr>
      <vt:lpstr>鉴别诊断：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III、IV级星形细胞瘤</dc:title>
  <cp:lastModifiedBy>yeejor</cp:lastModifiedBy>
  <cp:revision>5</cp:revision>
  <dcterms:created xsi:type="dcterms:W3CDTF">2015-05-11T17:24:01Z</dcterms:created>
  <dcterms:modified xsi:type="dcterms:W3CDTF">2015-11-24T15:21:42Z</dcterms:modified>
</cp:coreProperties>
</file>