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258" r:id="rId3"/>
    <p:sldId id="257" r:id="rId4"/>
    <p:sldId id="277" r:id="rId5"/>
    <p:sldId id="259" r:id="rId6"/>
    <p:sldId id="291" r:id="rId7"/>
    <p:sldId id="260" r:id="rId8"/>
    <p:sldId id="268" r:id="rId9"/>
    <p:sldId id="269" r:id="rId10"/>
    <p:sldId id="261" r:id="rId11"/>
    <p:sldId id="292" r:id="rId12"/>
    <p:sldId id="365" r:id="rId13"/>
    <p:sldId id="278" r:id="rId14"/>
    <p:sldId id="284" r:id="rId15"/>
    <p:sldId id="339" r:id="rId16"/>
    <p:sldId id="337" r:id="rId17"/>
    <p:sldId id="354" r:id="rId18"/>
    <p:sldId id="317" r:id="rId19"/>
    <p:sldId id="313" r:id="rId20"/>
    <p:sldId id="263" r:id="rId21"/>
    <p:sldId id="322" r:id="rId22"/>
    <p:sldId id="323" r:id="rId23"/>
    <p:sldId id="332" r:id="rId24"/>
    <p:sldId id="293" r:id="rId25"/>
    <p:sldId id="307" r:id="rId26"/>
    <p:sldId id="347" r:id="rId27"/>
    <p:sldId id="350" r:id="rId28"/>
    <p:sldId id="314" r:id="rId29"/>
    <p:sldId id="351" r:id="rId30"/>
    <p:sldId id="316" r:id="rId31"/>
    <p:sldId id="333" r:id="rId32"/>
    <p:sldId id="352" r:id="rId33"/>
    <p:sldId id="311" r:id="rId34"/>
    <p:sldId id="287" r:id="rId35"/>
    <p:sldId id="288" r:id="rId36"/>
    <p:sldId id="353" r:id="rId37"/>
    <p:sldId id="330" r:id="rId38"/>
    <p:sldId id="331" r:id="rId39"/>
    <p:sldId id="359" r:id="rId40"/>
    <p:sldId id="324" r:id="rId41"/>
    <p:sldId id="367" r:id="rId42"/>
    <p:sldId id="362" r:id="rId43"/>
    <p:sldId id="340" r:id="rId44"/>
    <p:sldId id="341" r:id="rId45"/>
    <p:sldId id="360" r:id="rId46"/>
    <p:sldId id="348" r:id="rId47"/>
    <p:sldId id="344" r:id="rId48"/>
    <p:sldId id="363" r:id="rId49"/>
    <p:sldId id="364" r:id="rId50"/>
    <p:sldId id="343" r:id="rId51"/>
    <p:sldId id="368" r:id="rId52"/>
    <p:sldId id="308" r:id="rId53"/>
    <p:sldId id="265" r:id="rId54"/>
    <p:sldId id="294" r:id="rId55"/>
    <p:sldId id="295" r:id="rId56"/>
    <p:sldId id="303" r:id="rId57"/>
    <p:sldId id="296" r:id="rId58"/>
    <p:sldId id="297" r:id="rId59"/>
    <p:sldId id="366" r:id="rId60"/>
    <p:sldId id="273" r:id="rId61"/>
    <p:sldId id="355" r:id="rId62"/>
    <p:sldId id="356" r:id="rId63"/>
    <p:sldId id="357" r:id="rId64"/>
    <p:sldId id="358" r:id="rId65"/>
    <p:sldId id="283" r:id="rId66"/>
    <p:sldId id="274" r:id="rId67"/>
  </p:sldIdLst>
  <p:sldSz cx="9144000" cy="6858000" type="screen4x3"/>
  <p:notesSz cx="7099300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00"/>
    <a:srgbClr val="CC6600"/>
    <a:srgbClr val="FF99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0015" autoAdjust="0"/>
  </p:normalViewPr>
  <p:slideViewPr>
    <p:cSldViewPr>
      <p:cViewPr varScale="1">
        <p:scale>
          <a:sx n="80" d="100"/>
          <a:sy n="80" d="100"/>
        </p:scale>
        <p:origin x="-168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92"/>
    </p:cViewPr>
  </p:sorterViewPr>
  <p:notesViewPr>
    <p:cSldViewPr>
      <p:cViewPr varScale="1">
        <p:scale>
          <a:sx n="60" d="100"/>
          <a:sy n="60" d="100"/>
        </p:scale>
        <p:origin x="-3390" y="-84"/>
      </p:cViewPr>
      <p:guideLst>
        <p:guide orient="horz" pos="3223"/>
        <p:guide pos="2236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9AA94B-559A-4EB2-948B-AD2EDC0B353C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C30A1969-71C5-4DBC-BB84-3A542C9F0058}">
      <dgm:prSet phldrT="[文本]" custT="1"/>
      <dgm:spPr>
        <a:solidFill>
          <a:srgbClr val="FF0066"/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US" altLang="zh-CN" sz="2800" b="1" dirty="0" smtClean="0">
              <a:solidFill>
                <a:srgbClr val="FFFF00"/>
              </a:solidFill>
            </a:rPr>
            <a:t>CTA</a:t>
          </a:r>
          <a:endParaRPr lang="zh-CN" altLang="en-US" sz="2800" b="1" dirty="0">
            <a:solidFill>
              <a:srgbClr val="FFFF00"/>
            </a:solidFill>
          </a:endParaRPr>
        </a:p>
      </dgm:t>
    </dgm:pt>
    <dgm:pt modelId="{4D94C512-2CA2-4933-9D5F-8C66D033D14D}" type="parTrans" cxnId="{C90ECEA4-E3E1-4D40-B310-D52EF76990A1}">
      <dgm:prSet/>
      <dgm:spPr/>
      <dgm:t>
        <a:bodyPr/>
        <a:lstStyle/>
        <a:p>
          <a:endParaRPr lang="zh-CN" altLang="en-US"/>
        </a:p>
      </dgm:t>
    </dgm:pt>
    <dgm:pt modelId="{8B18347F-9894-4B71-80D9-2983179B31BF}" type="sibTrans" cxnId="{C90ECEA4-E3E1-4D40-B310-D52EF76990A1}">
      <dgm:prSet/>
      <dgm:spPr/>
      <dgm:t>
        <a:bodyPr/>
        <a:lstStyle/>
        <a:p>
          <a:endParaRPr lang="zh-CN" altLang="en-US"/>
        </a:p>
      </dgm:t>
    </dgm:pt>
    <dgm:pt modelId="{7A129674-A1A6-4FB5-813C-0B7816104C5D}">
      <dgm:prSet phldrT="[文本]"/>
      <dgm:spPr>
        <a:solidFill>
          <a:srgbClr val="FF0066"/>
        </a:solidFill>
      </dgm:spPr>
      <dgm:t>
        <a:bodyPr/>
        <a:lstStyle/>
        <a:p>
          <a:r>
            <a:rPr lang="en-US" altLang="zh-CN" b="1" dirty="0" smtClean="0"/>
            <a:t>MRA</a:t>
          </a:r>
          <a:endParaRPr lang="zh-CN" altLang="en-US" b="1" dirty="0"/>
        </a:p>
      </dgm:t>
    </dgm:pt>
    <dgm:pt modelId="{C15DD1A0-EE16-4BA0-97E9-D7B9B17446C8}" type="parTrans" cxnId="{FCF4BA40-6F1A-4D09-9C6F-C5D5B3062C2D}">
      <dgm:prSet/>
      <dgm:spPr/>
      <dgm:t>
        <a:bodyPr/>
        <a:lstStyle/>
        <a:p>
          <a:endParaRPr lang="zh-CN" altLang="en-US"/>
        </a:p>
      </dgm:t>
    </dgm:pt>
    <dgm:pt modelId="{126B876C-2EEF-4F5A-9507-808B3A7BB2EC}" type="sibTrans" cxnId="{FCF4BA40-6F1A-4D09-9C6F-C5D5B3062C2D}">
      <dgm:prSet/>
      <dgm:spPr/>
      <dgm:t>
        <a:bodyPr/>
        <a:lstStyle/>
        <a:p>
          <a:endParaRPr lang="zh-CN" altLang="en-US"/>
        </a:p>
      </dgm:t>
    </dgm:pt>
    <dgm:pt modelId="{23726D45-96CE-4EC5-AD16-C27D1A765A33}">
      <dgm:prSet phldrT="[文本]"/>
      <dgm:spPr>
        <a:solidFill>
          <a:srgbClr val="FF0066"/>
        </a:solidFill>
      </dgm:spPr>
      <dgm:t>
        <a:bodyPr/>
        <a:lstStyle/>
        <a:p>
          <a:r>
            <a:rPr lang="en-US" altLang="zh-CN" dirty="0" smtClean="0"/>
            <a:t>DSA</a:t>
          </a:r>
          <a:endParaRPr lang="zh-CN" altLang="en-US" dirty="0"/>
        </a:p>
      </dgm:t>
    </dgm:pt>
    <dgm:pt modelId="{AFB6274E-2630-4736-9DD3-7A01EA7D42FE}" type="parTrans" cxnId="{1C3A8DB5-B218-4203-84E8-4CD1EC0E9DAF}">
      <dgm:prSet/>
      <dgm:spPr/>
      <dgm:t>
        <a:bodyPr/>
        <a:lstStyle/>
        <a:p>
          <a:endParaRPr lang="zh-CN" altLang="en-US"/>
        </a:p>
      </dgm:t>
    </dgm:pt>
    <dgm:pt modelId="{7DEB3233-9201-43B5-A2D6-C582DB333E17}" type="sibTrans" cxnId="{1C3A8DB5-B218-4203-84E8-4CD1EC0E9DAF}">
      <dgm:prSet/>
      <dgm:spPr/>
      <dgm:t>
        <a:bodyPr/>
        <a:lstStyle/>
        <a:p>
          <a:endParaRPr lang="zh-CN" altLang="en-US"/>
        </a:p>
      </dgm:t>
    </dgm:pt>
    <dgm:pt modelId="{7162C9EC-1DB5-4E80-8DE8-5BFF346FBB96}">
      <dgm:prSet phldrT="[文本]"/>
      <dgm:spPr>
        <a:solidFill>
          <a:srgbClr val="FF0066"/>
        </a:solidFill>
      </dgm:spPr>
      <dgm:t>
        <a:bodyPr/>
        <a:lstStyle/>
        <a:p>
          <a:r>
            <a:rPr lang="en-US" altLang="zh-CN" b="1" dirty="0" smtClean="0">
              <a:solidFill>
                <a:srgbClr val="FFFF00"/>
              </a:solidFill>
            </a:rPr>
            <a:t>PET/CT</a:t>
          </a:r>
          <a:endParaRPr lang="zh-CN" altLang="en-US" b="1" dirty="0">
            <a:solidFill>
              <a:srgbClr val="FFFF00"/>
            </a:solidFill>
          </a:endParaRPr>
        </a:p>
      </dgm:t>
    </dgm:pt>
    <dgm:pt modelId="{00A531E0-C4EF-4593-B923-9C8D94DC6FCB}" type="parTrans" cxnId="{0A33987E-54FB-43FE-8522-2B0E9B8B0EE0}">
      <dgm:prSet/>
      <dgm:spPr/>
      <dgm:t>
        <a:bodyPr/>
        <a:lstStyle/>
        <a:p>
          <a:endParaRPr lang="zh-CN" altLang="en-US"/>
        </a:p>
      </dgm:t>
    </dgm:pt>
    <dgm:pt modelId="{716E1415-45CF-4544-8AFA-F864748B435C}" type="sibTrans" cxnId="{0A33987E-54FB-43FE-8522-2B0E9B8B0EE0}">
      <dgm:prSet/>
      <dgm:spPr/>
      <dgm:t>
        <a:bodyPr/>
        <a:lstStyle/>
        <a:p>
          <a:endParaRPr lang="zh-CN" altLang="en-US"/>
        </a:p>
      </dgm:t>
    </dgm:pt>
    <dgm:pt modelId="{F6C1E983-C063-4345-927D-89F5DED65A5B}">
      <dgm:prSet phldrT="[文本]"/>
      <dgm:spPr>
        <a:solidFill>
          <a:srgbClr val="FF0066"/>
        </a:solidFill>
      </dgm:spPr>
      <dgm:t>
        <a:bodyPr/>
        <a:lstStyle/>
        <a:p>
          <a:r>
            <a:rPr lang="zh-CN" altLang="en-US" b="1" dirty="0" smtClean="0"/>
            <a:t>超声</a:t>
          </a:r>
          <a:endParaRPr lang="zh-CN" altLang="en-US" b="1" dirty="0"/>
        </a:p>
      </dgm:t>
    </dgm:pt>
    <dgm:pt modelId="{EA23799C-CAA1-45F6-B190-383B575CD0C8}" type="parTrans" cxnId="{6C42F6CD-31FB-4B21-AF6A-B654A00F17D1}">
      <dgm:prSet/>
      <dgm:spPr/>
      <dgm:t>
        <a:bodyPr/>
        <a:lstStyle/>
        <a:p>
          <a:endParaRPr lang="zh-CN" altLang="en-US"/>
        </a:p>
      </dgm:t>
    </dgm:pt>
    <dgm:pt modelId="{ED3959EE-1A7D-46CA-919F-282836F86958}" type="sibTrans" cxnId="{6C42F6CD-31FB-4B21-AF6A-B654A00F17D1}">
      <dgm:prSet/>
      <dgm:spPr/>
      <dgm:t>
        <a:bodyPr/>
        <a:lstStyle/>
        <a:p>
          <a:endParaRPr lang="zh-CN" altLang="en-US"/>
        </a:p>
      </dgm:t>
    </dgm:pt>
    <dgm:pt modelId="{43411488-8AD7-4D3C-92B2-8FF07AA0A257}" type="pres">
      <dgm:prSet presAssocID="{FC9AA94B-559A-4EB2-948B-AD2EDC0B353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6E56524-BE4D-4CA1-A299-0D56A8D3C4D7}" type="pres">
      <dgm:prSet presAssocID="{C30A1969-71C5-4DBC-BB84-3A542C9F005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370835E-D953-442C-94D8-4824EA12105A}" type="pres">
      <dgm:prSet presAssocID="{C30A1969-71C5-4DBC-BB84-3A542C9F0058}" presName="spNode" presStyleCnt="0"/>
      <dgm:spPr/>
    </dgm:pt>
    <dgm:pt modelId="{0304EE02-9B8C-49A3-81CA-F77A585C8DE5}" type="pres">
      <dgm:prSet presAssocID="{8B18347F-9894-4B71-80D9-2983179B31BF}" presName="sibTrans" presStyleLbl="sibTrans1D1" presStyleIdx="0" presStyleCnt="5"/>
      <dgm:spPr/>
      <dgm:t>
        <a:bodyPr/>
        <a:lstStyle/>
        <a:p>
          <a:endParaRPr lang="zh-CN" altLang="en-US"/>
        </a:p>
      </dgm:t>
    </dgm:pt>
    <dgm:pt modelId="{404DF427-E36E-4087-B29E-C35EC2090EEE}" type="pres">
      <dgm:prSet presAssocID="{7A129674-A1A6-4FB5-813C-0B7816104C5D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0110BF8-4657-4799-B798-46EBC22D8BE1}" type="pres">
      <dgm:prSet presAssocID="{7A129674-A1A6-4FB5-813C-0B7816104C5D}" presName="spNode" presStyleCnt="0"/>
      <dgm:spPr/>
    </dgm:pt>
    <dgm:pt modelId="{9F814195-5210-4C20-9607-B9050A569CF6}" type="pres">
      <dgm:prSet presAssocID="{126B876C-2EEF-4F5A-9507-808B3A7BB2EC}" presName="sibTrans" presStyleLbl="sibTrans1D1" presStyleIdx="1" presStyleCnt="5"/>
      <dgm:spPr/>
      <dgm:t>
        <a:bodyPr/>
        <a:lstStyle/>
        <a:p>
          <a:endParaRPr lang="zh-CN" altLang="en-US"/>
        </a:p>
      </dgm:t>
    </dgm:pt>
    <dgm:pt modelId="{B0523708-216B-494A-AF8E-A7283661E879}" type="pres">
      <dgm:prSet presAssocID="{23726D45-96CE-4EC5-AD16-C27D1A765A3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1A3023D-A3AD-4691-B27C-7CF1D9487CB5}" type="pres">
      <dgm:prSet presAssocID="{23726D45-96CE-4EC5-AD16-C27D1A765A33}" presName="spNode" presStyleCnt="0"/>
      <dgm:spPr/>
    </dgm:pt>
    <dgm:pt modelId="{E6D02A8C-3948-400A-9094-50FA664870DA}" type="pres">
      <dgm:prSet presAssocID="{7DEB3233-9201-43B5-A2D6-C582DB333E17}" presName="sibTrans" presStyleLbl="sibTrans1D1" presStyleIdx="2" presStyleCnt="5"/>
      <dgm:spPr/>
      <dgm:t>
        <a:bodyPr/>
        <a:lstStyle/>
        <a:p>
          <a:endParaRPr lang="zh-CN" altLang="en-US"/>
        </a:p>
      </dgm:t>
    </dgm:pt>
    <dgm:pt modelId="{180CE4A6-D401-47B5-8A61-7537E39A2A15}" type="pres">
      <dgm:prSet presAssocID="{7162C9EC-1DB5-4E80-8DE8-5BFF346FBB9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CCD9BEA-4AAD-47A5-8BD3-737C186A24ED}" type="pres">
      <dgm:prSet presAssocID="{7162C9EC-1DB5-4E80-8DE8-5BFF346FBB96}" presName="spNode" presStyleCnt="0"/>
      <dgm:spPr/>
    </dgm:pt>
    <dgm:pt modelId="{783665AF-DC00-4FBF-9C3E-5401978D96A5}" type="pres">
      <dgm:prSet presAssocID="{716E1415-45CF-4544-8AFA-F864748B435C}" presName="sibTrans" presStyleLbl="sibTrans1D1" presStyleIdx="3" presStyleCnt="5"/>
      <dgm:spPr/>
      <dgm:t>
        <a:bodyPr/>
        <a:lstStyle/>
        <a:p>
          <a:endParaRPr lang="zh-CN" altLang="en-US"/>
        </a:p>
      </dgm:t>
    </dgm:pt>
    <dgm:pt modelId="{91B2A04E-5183-468C-B063-2382637953B6}" type="pres">
      <dgm:prSet presAssocID="{F6C1E983-C063-4345-927D-89F5DED65A5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9E307EB-2210-47E0-A555-B290C33613B5}" type="pres">
      <dgm:prSet presAssocID="{F6C1E983-C063-4345-927D-89F5DED65A5B}" presName="spNode" presStyleCnt="0"/>
      <dgm:spPr/>
    </dgm:pt>
    <dgm:pt modelId="{7592D754-FA22-49DD-99FD-D9804BA4D26D}" type="pres">
      <dgm:prSet presAssocID="{ED3959EE-1A7D-46CA-919F-282836F86958}" presName="sibTrans" presStyleLbl="sibTrans1D1" presStyleIdx="4" presStyleCnt="5"/>
      <dgm:spPr/>
      <dgm:t>
        <a:bodyPr/>
        <a:lstStyle/>
        <a:p>
          <a:endParaRPr lang="zh-CN" altLang="en-US"/>
        </a:p>
      </dgm:t>
    </dgm:pt>
  </dgm:ptLst>
  <dgm:cxnLst>
    <dgm:cxn modelId="{E18A237F-6750-4EF1-93BC-B8759D896261}" type="presOf" srcId="{FC9AA94B-559A-4EB2-948B-AD2EDC0B353C}" destId="{43411488-8AD7-4D3C-92B2-8FF07AA0A257}" srcOrd="0" destOrd="0" presId="urn:microsoft.com/office/officeart/2005/8/layout/cycle6"/>
    <dgm:cxn modelId="{6C42F6CD-31FB-4B21-AF6A-B654A00F17D1}" srcId="{FC9AA94B-559A-4EB2-948B-AD2EDC0B353C}" destId="{F6C1E983-C063-4345-927D-89F5DED65A5B}" srcOrd="4" destOrd="0" parTransId="{EA23799C-CAA1-45F6-B190-383B575CD0C8}" sibTransId="{ED3959EE-1A7D-46CA-919F-282836F86958}"/>
    <dgm:cxn modelId="{69EB8592-0BA7-491D-AC08-0B637BEBE5C0}" type="presOf" srcId="{23726D45-96CE-4EC5-AD16-C27D1A765A33}" destId="{B0523708-216B-494A-AF8E-A7283661E879}" srcOrd="0" destOrd="0" presId="urn:microsoft.com/office/officeart/2005/8/layout/cycle6"/>
    <dgm:cxn modelId="{1C3A8DB5-B218-4203-84E8-4CD1EC0E9DAF}" srcId="{FC9AA94B-559A-4EB2-948B-AD2EDC0B353C}" destId="{23726D45-96CE-4EC5-AD16-C27D1A765A33}" srcOrd="2" destOrd="0" parTransId="{AFB6274E-2630-4736-9DD3-7A01EA7D42FE}" sibTransId="{7DEB3233-9201-43B5-A2D6-C582DB333E17}"/>
    <dgm:cxn modelId="{2E548390-8C16-48F0-AFFC-56DEFA8B3A44}" type="presOf" srcId="{F6C1E983-C063-4345-927D-89F5DED65A5B}" destId="{91B2A04E-5183-468C-B063-2382637953B6}" srcOrd="0" destOrd="0" presId="urn:microsoft.com/office/officeart/2005/8/layout/cycle6"/>
    <dgm:cxn modelId="{FCF4BA40-6F1A-4D09-9C6F-C5D5B3062C2D}" srcId="{FC9AA94B-559A-4EB2-948B-AD2EDC0B353C}" destId="{7A129674-A1A6-4FB5-813C-0B7816104C5D}" srcOrd="1" destOrd="0" parTransId="{C15DD1A0-EE16-4BA0-97E9-D7B9B17446C8}" sibTransId="{126B876C-2EEF-4F5A-9507-808B3A7BB2EC}"/>
    <dgm:cxn modelId="{78D4D32B-E333-435E-BE25-F9F70F5ABD71}" type="presOf" srcId="{7A129674-A1A6-4FB5-813C-0B7816104C5D}" destId="{404DF427-E36E-4087-B29E-C35EC2090EEE}" srcOrd="0" destOrd="0" presId="urn:microsoft.com/office/officeart/2005/8/layout/cycle6"/>
    <dgm:cxn modelId="{0A33987E-54FB-43FE-8522-2B0E9B8B0EE0}" srcId="{FC9AA94B-559A-4EB2-948B-AD2EDC0B353C}" destId="{7162C9EC-1DB5-4E80-8DE8-5BFF346FBB96}" srcOrd="3" destOrd="0" parTransId="{00A531E0-C4EF-4593-B923-9C8D94DC6FCB}" sibTransId="{716E1415-45CF-4544-8AFA-F864748B435C}"/>
    <dgm:cxn modelId="{C0AAA195-E182-4641-8767-B8CF775D4F4E}" type="presOf" srcId="{7162C9EC-1DB5-4E80-8DE8-5BFF346FBB96}" destId="{180CE4A6-D401-47B5-8A61-7537E39A2A15}" srcOrd="0" destOrd="0" presId="urn:microsoft.com/office/officeart/2005/8/layout/cycle6"/>
    <dgm:cxn modelId="{96C83775-F118-4C69-AF31-AD011B6DC294}" type="presOf" srcId="{8B18347F-9894-4B71-80D9-2983179B31BF}" destId="{0304EE02-9B8C-49A3-81CA-F77A585C8DE5}" srcOrd="0" destOrd="0" presId="urn:microsoft.com/office/officeart/2005/8/layout/cycle6"/>
    <dgm:cxn modelId="{A916825F-FD8F-46CE-9F4C-98D4AB4A098D}" type="presOf" srcId="{ED3959EE-1A7D-46CA-919F-282836F86958}" destId="{7592D754-FA22-49DD-99FD-D9804BA4D26D}" srcOrd="0" destOrd="0" presId="urn:microsoft.com/office/officeart/2005/8/layout/cycle6"/>
    <dgm:cxn modelId="{569BF39B-FE2D-4476-9EA7-0BAB472CF5B1}" type="presOf" srcId="{C30A1969-71C5-4DBC-BB84-3A542C9F0058}" destId="{A6E56524-BE4D-4CA1-A299-0D56A8D3C4D7}" srcOrd="0" destOrd="0" presId="urn:microsoft.com/office/officeart/2005/8/layout/cycle6"/>
    <dgm:cxn modelId="{7627404E-645D-4231-8D35-2AA49BAEB5C3}" type="presOf" srcId="{7DEB3233-9201-43B5-A2D6-C582DB333E17}" destId="{E6D02A8C-3948-400A-9094-50FA664870DA}" srcOrd="0" destOrd="0" presId="urn:microsoft.com/office/officeart/2005/8/layout/cycle6"/>
    <dgm:cxn modelId="{C90ECEA4-E3E1-4D40-B310-D52EF76990A1}" srcId="{FC9AA94B-559A-4EB2-948B-AD2EDC0B353C}" destId="{C30A1969-71C5-4DBC-BB84-3A542C9F0058}" srcOrd="0" destOrd="0" parTransId="{4D94C512-2CA2-4933-9D5F-8C66D033D14D}" sibTransId="{8B18347F-9894-4B71-80D9-2983179B31BF}"/>
    <dgm:cxn modelId="{FA16C1E6-7798-451D-BFCB-3D0D8D5E276F}" type="presOf" srcId="{126B876C-2EEF-4F5A-9507-808B3A7BB2EC}" destId="{9F814195-5210-4C20-9607-B9050A569CF6}" srcOrd="0" destOrd="0" presId="urn:microsoft.com/office/officeart/2005/8/layout/cycle6"/>
    <dgm:cxn modelId="{71FBB351-8DCF-42FB-A6C1-314256F5BF1C}" type="presOf" srcId="{716E1415-45CF-4544-8AFA-F864748B435C}" destId="{783665AF-DC00-4FBF-9C3E-5401978D96A5}" srcOrd="0" destOrd="0" presId="urn:microsoft.com/office/officeart/2005/8/layout/cycle6"/>
    <dgm:cxn modelId="{6102EC90-A135-43B6-BD07-09B511B41D9A}" type="presParOf" srcId="{43411488-8AD7-4D3C-92B2-8FF07AA0A257}" destId="{A6E56524-BE4D-4CA1-A299-0D56A8D3C4D7}" srcOrd="0" destOrd="0" presId="urn:microsoft.com/office/officeart/2005/8/layout/cycle6"/>
    <dgm:cxn modelId="{351558D4-38EC-4C91-9C01-D9D21EFAD51E}" type="presParOf" srcId="{43411488-8AD7-4D3C-92B2-8FF07AA0A257}" destId="{8370835E-D953-442C-94D8-4824EA12105A}" srcOrd="1" destOrd="0" presId="urn:microsoft.com/office/officeart/2005/8/layout/cycle6"/>
    <dgm:cxn modelId="{E0BD87F3-12AD-48F7-993A-1B0DB4DAD88F}" type="presParOf" srcId="{43411488-8AD7-4D3C-92B2-8FF07AA0A257}" destId="{0304EE02-9B8C-49A3-81CA-F77A585C8DE5}" srcOrd="2" destOrd="0" presId="urn:microsoft.com/office/officeart/2005/8/layout/cycle6"/>
    <dgm:cxn modelId="{576DF59A-AE37-4CEF-A3ED-8A5A864968CB}" type="presParOf" srcId="{43411488-8AD7-4D3C-92B2-8FF07AA0A257}" destId="{404DF427-E36E-4087-B29E-C35EC2090EEE}" srcOrd="3" destOrd="0" presId="urn:microsoft.com/office/officeart/2005/8/layout/cycle6"/>
    <dgm:cxn modelId="{8884B57B-3375-488A-8115-266B1FCEBAF4}" type="presParOf" srcId="{43411488-8AD7-4D3C-92B2-8FF07AA0A257}" destId="{50110BF8-4657-4799-B798-46EBC22D8BE1}" srcOrd="4" destOrd="0" presId="urn:microsoft.com/office/officeart/2005/8/layout/cycle6"/>
    <dgm:cxn modelId="{E06CA203-7668-4B8B-8A00-7D171A866015}" type="presParOf" srcId="{43411488-8AD7-4D3C-92B2-8FF07AA0A257}" destId="{9F814195-5210-4C20-9607-B9050A569CF6}" srcOrd="5" destOrd="0" presId="urn:microsoft.com/office/officeart/2005/8/layout/cycle6"/>
    <dgm:cxn modelId="{9FC68296-7B15-4383-B3D8-7F63803176B8}" type="presParOf" srcId="{43411488-8AD7-4D3C-92B2-8FF07AA0A257}" destId="{B0523708-216B-494A-AF8E-A7283661E879}" srcOrd="6" destOrd="0" presId="urn:microsoft.com/office/officeart/2005/8/layout/cycle6"/>
    <dgm:cxn modelId="{AE7FA31F-F790-4A83-8458-63A3781AAD35}" type="presParOf" srcId="{43411488-8AD7-4D3C-92B2-8FF07AA0A257}" destId="{C1A3023D-A3AD-4691-B27C-7CF1D9487CB5}" srcOrd="7" destOrd="0" presId="urn:microsoft.com/office/officeart/2005/8/layout/cycle6"/>
    <dgm:cxn modelId="{97BE4AA7-B811-4215-9B13-C1BC1BF7CB29}" type="presParOf" srcId="{43411488-8AD7-4D3C-92B2-8FF07AA0A257}" destId="{E6D02A8C-3948-400A-9094-50FA664870DA}" srcOrd="8" destOrd="0" presId="urn:microsoft.com/office/officeart/2005/8/layout/cycle6"/>
    <dgm:cxn modelId="{BB06D465-FA94-46C9-BB18-0737DB0013C3}" type="presParOf" srcId="{43411488-8AD7-4D3C-92B2-8FF07AA0A257}" destId="{180CE4A6-D401-47B5-8A61-7537E39A2A15}" srcOrd="9" destOrd="0" presId="urn:microsoft.com/office/officeart/2005/8/layout/cycle6"/>
    <dgm:cxn modelId="{44CC8529-8FA4-49AF-9661-4A8497619164}" type="presParOf" srcId="{43411488-8AD7-4D3C-92B2-8FF07AA0A257}" destId="{FCCD9BEA-4AAD-47A5-8BD3-737C186A24ED}" srcOrd="10" destOrd="0" presId="urn:microsoft.com/office/officeart/2005/8/layout/cycle6"/>
    <dgm:cxn modelId="{DE9888A0-FAC2-47B8-AD52-332B25E636DA}" type="presParOf" srcId="{43411488-8AD7-4D3C-92B2-8FF07AA0A257}" destId="{783665AF-DC00-4FBF-9C3E-5401978D96A5}" srcOrd="11" destOrd="0" presId="urn:microsoft.com/office/officeart/2005/8/layout/cycle6"/>
    <dgm:cxn modelId="{4795F26D-7282-4702-9452-6F64D1F37050}" type="presParOf" srcId="{43411488-8AD7-4D3C-92B2-8FF07AA0A257}" destId="{91B2A04E-5183-468C-B063-2382637953B6}" srcOrd="12" destOrd="0" presId="urn:microsoft.com/office/officeart/2005/8/layout/cycle6"/>
    <dgm:cxn modelId="{003D28DC-6E0D-483A-BCDB-B2341500E164}" type="presParOf" srcId="{43411488-8AD7-4D3C-92B2-8FF07AA0A257}" destId="{F9E307EB-2210-47E0-A555-B290C33613B5}" srcOrd="13" destOrd="0" presId="urn:microsoft.com/office/officeart/2005/8/layout/cycle6"/>
    <dgm:cxn modelId="{356F6736-DAAD-4F17-B56A-C057737041F1}" type="presParOf" srcId="{43411488-8AD7-4D3C-92B2-8FF07AA0A257}" destId="{7592D754-FA22-49DD-99FD-D9804BA4D26D}" srcOrd="14" destOrd="0" presId="urn:microsoft.com/office/officeart/2005/8/layout/cycle6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6E56524-BE4D-4CA1-A299-0D56A8D3C4D7}">
      <dsp:nvSpPr>
        <dsp:cNvPr id="0" name=""/>
        <dsp:cNvSpPr/>
      </dsp:nvSpPr>
      <dsp:spPr>
        <a:xfrm>
          <a:off x="2485987" y="550"/>
          <a:ext cx="1352624" cy="879205"/>
        </a:xfrm>
        <a:prstGeom prst="roundRect">
          <a:avLst/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800" b="1" kern="1200" dirty="0" smtClean="0">
              <a:solidFill>
                <a:srgbClr val="FFFF00"/>
              </a:solidFill>
            </a:rPr>
            <a:t>CTA</a:t>
          </a:r>
          <a:endParaRPr lang="zh-CN" altLang="en-US" sz="2800" b="1" kern="1200" dirty="0">
            <a:solidFill>
              <a:srgbClr val="FFFF00"/>
            </a:solidFill>
          </a:endParaRPr>
        </a:p>
      </dsp:txBody>
      <dsp:txXfrm>
        <a:off x="2485987" y="550"/>
        <a:ext cx="1352624" cy="879205"/>
      </dsp:txXfrm>
    </dsp:sp>
    <dsp:sp modelId="{0304EE02-9B8C-49A3-81CA-F77A585C8DE5}">
      <dsp:nvSpPr>
        <dsp:cNvPr id="0" name=""/>
        <dsp:cNvSpPr/>
      </dsp:nvSpPr>
      <dsp:spPr>
        <a:xfrm>
          <a:off x="1406409" y="440153"/>
          <a:ext cx="3511780" cy="3511780"/>
        </a:xfrm>
        <a:custGeom>
          <a:avLst/>
          <a:gdLst/>
          <a:ahLst/>
          <a:cxnLst/>
          <a:rect l="0" t="0" r="0" b="0"/>
          <a:pathLst>
            <a:path>
              <a:moveTo>
                <a:pt x="2441486" y="139378"/>
              </a:moveTo>
              <a:arcTo wR="1755890" hR="1755890" stAng="17578968" swAng="196055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4DF427-E36E-4087-B29E-C35EC2090EEE}">
      <dsp:nvSpPr>
        <dsp:cNvPr id="0" name=""/>
        <dsp:cNvSpPr/>
      </dsp:nvSpPr>
      <dsp:spPr>
        <a:xfrm>
          <a:off x="4155938" y="1213841"/>
          <a:ext cx="1352624" cy="879205"/>
        </a:xfrm>
        <a:prstGeom prst="roundRect">
          <a:avLst/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 smtClean="0"/>
            <a:t>MRA</a:t>
          </a:r>
          <a:endParaRPr lang="zh-CN" altLang="en-US" sz="2400" b="1" kern="1200" dirty="0"/>
        </a:p>
      </dsp:txBody>
      <dsp:txXfrm>
        <a:off x="4155938" y="1213841"/>
        <a:ext cx="1352624" cy="879205"/>
      </dsp:txXfrm>
    </dsp:sp>
    <dsp:sp modelId="{9F814195-5210-4C20-9607-B9050A569CF6}">
      <dsp:nvSpPr>
        <dsp:cNvPr id="0" name=""/>
        <dsp:cNvSpPr/>
      </dsp:nvSpPr>
      <dsp:spPr>
        <a:xfrm>
          <a:off x="1406409" y="440153"/>
          <a:ext cx="3511780" cy="3511780"/>
        </a:xfrm>
        <a:custGeom>
          <a:avLst/>
          <a:gdLst/>
          <a:ahLst/>
          <a:cxnLst/>
          <a:rect l="0" t="0" r="0" b="0"/>
          <a:pathLst>
            <a:path>
              <a:moveTo>
                <a:pt x="3509380" y="1664113"/>
              </a:moveTo>
              <a:arcTo wR="1755890" hR="1755890" stAng="21420234" swAng="21955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523708-216B-494A-AF8E-A7283661E879}">
      <dsp:nvSpPr>
        <dsp:cNvPr id="0" name=""/>
        <dsp:cNvSpPr/>
      </dsp:nvSpPr>
      <dsp:spPr>
        <a:xfrm>
          <a:off x="3518074" y="3176986"/>
          <a:ext cx="1352624" cy="879205"/>
        </a:xfrm>
        <a:prstGeom prst="roundRect">
          <a:avLst/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kern="1200" dirty="0" smtClean="0"/>
            <a:t>DSA</a:t>
          </a:r>
          <a:endParaRPr lang="zh-CN" altLang="en-US" sz="2400" kern="1200" dirty="0"/>
        </a:p>
      </dsp:txBody>
      <dsp:txXfrm>
        <a:off x="3518074" y="3176986"/>
        <a:ext cx="1352624" cy="879205"/>
      </dsp:txXfrm>
    </dsp:sp>
    <dsp:sp modelId="{E6D02A8C-3948-400A-9094-50FA664870DA}">
      <dsp:nvSpPr>
        <dsp:cNvPr id="0" name=""/>
        <dsp:cNvSpPr/>
      </dsp:nvSpPr>
      <dsp:spPr>
        <a:xfrm>
          <a:off x="1406409" y="440153"/>
          <a:ext cx="3511780" cy="3511780"/>
        </a:xfrm>
        <a:custGeom>
          <a:avLst/>
          <a:gdLst/>
          <a:ahLst/>
          <a:cxnLst/>
          <a:rect l="0" t="0" r="0" b="0"/>
          <a:pathLst>
            <a:path>
              <a:moveTo>
                <a:pt x="2104693" y="3476787"/>
              </a:moveTo>
              <a:arcTo wR="1755890" hR="1755890" stAng="4712527" swAng="13749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0CE4A6-D401-47B5-8A61-7537E39A2A15}">
      <dsp:nvSpPr>
        <dsp:cNvPr id="0" name=""/>
        <dsp:cNvSpPr/>
      </dsp:nvSpPr>
      <dsp:spPr>
        <a:xfrm>
          <a:off x="1453901" y="3176986"/>
          <a:ext cx="1352624" cy="879205"/>
        </a:xfrm>
        <a:prstGeom prst="roundRect">
          <a:avLst/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400" b="1" kern="1200" dirty="0" smtClean="0">
              <a:solidFill>
                <a:srgbClr val="FFFF00"/>
              </a:solidFill>
            </a:rPr>
            <a:t>PET/CT</a:t>
          </a:r>
          <a:endParaRPr lang="zh-CN" altLang="en-US" sz="2400" b="1" kern="1200" dirty="0">
            <a:solidFill>
              <a:srgbClr val="FFFF00"/>
            </a:solidFill>
          </a:endParaRPr>
        </a:p>
      </dsp:txBody>
      <dsp:txXfrm>
        <a:off x="1453901" y="3176986"/>
        <a:ext cx="1352624" cy="879205"/>
      </dsp:txXfrm>
    </dsp:sp>
    <dsp:sp modelId="{783665AF-DC00-4FBF-9C3E-5401978D96A5}">
      <dsp:nvSpPr>
        <dsp:cNvPr id="0" name=""/>
        <dsp:cNvSpPr/>
      </dsp:nvSpPr>
      <dsp:spPr>
        <a:xfrm>
          <a:off x="1406409" y="440153"/>
          <a:ext cx="3511780" cy="3511780"/>
        </a:xfrm>
        <a:custGeom>
          <a:avLst/>
          <a:gdLst/>
          <a:ahLst/>
          <a:cxnLst/>
          <a:rect l="0" t="0" r="0" b="0"/>
          <a:pathLst>
            <a:path>
              <a:moveTo>
                <a:pt x="293310" y="2727492"/>
              </a:moveTo>
              <a:arcTo wR="1755890" hR="1755890" stAng="8784219" swAng="219554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2A04E-5183-468C-B063-2382637953B6}">
      <dsp:nvSpPr>
        <dsp:cNvPr id="0" name=""/>
        <dsp:cNvSpPr/>
      </dsp:nvSpPr>
      <dsp:spPr>
        <a:xfrm>
          <a:off x="816036" y="1213841"/>
          <a:ext cx="1352624" cy="879205"/>
        </a:xfrm>
        <a:prstGeom prst="roundRect">
          <a:avLst/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kern="1200" dirty="0" smtClean="0"/>
            <a:t>超声</a:t>
          </a:r>
          <a:endParaRPr lang="zh-CN" altLang="en-US" sz="2400" b="1" kern="1200" dirty="0"/>
        </a:p>
      </dsp:txBody>
      <dsp:txXfrm>
        <a:off x="816036" y="1213841"/>
        <a:ext cx="1352624" cy="879205"/>
      </dsp:txXfrm>
    </dsp:sp>
    <dsp:sp modelId="{7592D754-FA22-49DD-99FD-D9804BA4D26D}">
      <dsp:nvSpPr>
        <dsp:cNvPr id="0" name=""/>
        <dsp:cNvSpPr/>
      </dsp:nvSpPr>
      <dsp:spPr>
        <a:xfrm>
          <a:off x="1406409" y="440153"/>
          <a:ext cx="3511780" cy="3511780"/>
        </a:xfrm>
        <a:custGeom>
          <a:avLst/>
          <a:gdLst/>
          <a:ahLst/>
          <a:cxnLst/>
          <a:rect l="0" t="0" r="0" b="0"/>
          <a:pathLst>
            <a:path>
              <a:moveTo>
                <a:pt x="306066" y="765354"/>
              </a:moveTo>
              <a:arcTo wR="1755890" hR="1755890" stAng="12860478" swAng="196055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C24013-BF05-4028-A6C2-3C970519B2CC}" type="datetimeFigureOut">
              <a:rPr lang="zh-CN" altLang="en-US" smtClean="0"/>
              <a:pPr/>
              <a:t>2017/1/31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D53C6-2D35-4539-A6D6-F27E4B28C6C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9505F-042C-4BFB-A654-3E167EC84B76}" type="datetimeFigureOut">
              <a:rPr lang="zh-CN" altLang="en-US" smtClean="0"/>
              <a:pPr/>
              <a:t>2017/1/31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BCE12-92FD-463C-8E63-310BD17C7E9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BCE12-92FD-463C-8E63-310BD17C7E96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BCE12-92FD-463C-8E63-310BD17C7E96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T2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显像中可发现血管壁水肿，在增强造影中可发现增加的管壁血流。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BCE12-92FD-463C-8E63-310BD17C7E96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相比之下，同时期的血管造影就不能显示上述结果。近期有观点肯定了</a:t>
            </a:r>
            <a:r>
              <a:rPr lang="zh-CN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正电子发射型计算机断层显像（</a:t>
            </a:r>
            <a:r>
              <a:rPr lang="en-US" altLang="zh-CN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</a:t>
            </a:r>
            <a:r>
              <a:rPr lang="zh-CN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）技术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在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早期诊断中的作用，特别是对那些没有特异症状患者。因为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相较于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MRI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可显示更多被炎症影响的血管区域。但是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PET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改变结果并非只针对血管炎，而且并不能显示血管壁结构改变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BCE12-92FD-463C-8E63-310BD17C7E96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先天性主动脉缩窄：本病多见于男性，无炎症活动表现，胸主动脉造影可见特定部位缩窄，婴儿型位于主动脉峡部，成人型位于动脉导管相接处形成局限性缩窄。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BCE12-92FD-463C-8E63-310BD17C7E96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血栓闭塞性脉管炎：本病好发于年轻男性，多有吸烟史，病变主要累及肢体远端的中、小动脉和静脉，表现为动脉供血不足或浅表性脉管炎症状，如患肢发凉、麻木、疼痛，间歇性跛行，脉搏减产或消失等，重者可发生溃疡和干性坏疽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BCE12-92FD-463C-8E63-310BD17C7E96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结节性多动脉炎：本病主要累及中、小动脉，尤其是内脏小动脉，引起皮肤、关节、周围神经、胃肠道、肾脏等病变。与大动脉炎侵犯的血管部位不同。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BCE12-92FD-463C-8E63-310BD17C7E96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肾动脉纤维肌性结构不良：本病好发于年轻女性，肾动脉主干及其分支，可呈串珠样改变，主动脉很少受累。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BCE12-92FD-463C-8E63-310BD17C7E96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6245225"/>
            <a:ext cx="3276600" cy="476250"/>
          </a:xfrm>
          <a:ln/>
        </p:spPr>
        <p:txBody>
          <a:bodyPr/>
          <a:lstStyle>
            <a:lvl1pPr>
              <a:defRPr sz="1600"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zh-CN" altLang="en-US" dirty="0" smtClean="0"/>
              <a:t>南京军区南京总医院医学影像科</a:t>
            </a:r>
            <a:endParaRPr lang="en-US" altLang="zh-CN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FD9BA-8E5B-449F-8A18-307616F1483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5A2F8-053D-4A13-B292-C3732ED73B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63CAF-6E2F-4EF2-ADFE-65611854F01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6F4C7-0A3C-40B7-BEFB-2099A8C5340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20C5A-81E9-4754-913D-E1A7AEDB1F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740B1-3639-4488-BFB1-1E46A5F218B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911EA-8CF3-4D86-948D-AFB0B44589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F3D4D-6C55-4BBB-AABD-21698BE678E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84ED0D-5EB1-46D0-9642-F571405D358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4D915-D177-4DEF-B47A-DF2507A118D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73634-774B-4C31-AD0B-1813C90A54E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3124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zh-CN" altLang="en-US" dirty="0" smtClean="0"/>
              <a:t>南京军区南京总医院医学影像科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fld id="{65A5C70C-4EC7-46BE-AE8B-DB642BBD277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/>
          <a:p>
            <a:r>
              <a:rPr lang="zh-CN" altLang="en-US" b="1" dirty="0" smtClean="0"/>
              <a:t>大动脉炎分型及</a:t>
            </a:r>
            <a:r>
              <a:rPr lang="en-US" altLang="zh-CN" b="1" dirty="0" smtClean="0"/>
              <a:t>CT</a:t>
            </a:r>
            <a:r>
              <a:rPr lang="zh-CN" altLang="en-US" b="1" dirty="0" smtClean="0"/>
              <a:t>诊断</a:t>
            </a:r>
            <a:endParaRPr lang="zh-CN" altLang="en-US" dirty="0"/>
          </a:p>
        </p:txBody>
      </p:sp>
      <p:sp>
        <p:nvSpPr>
          <p:cNvPr id="6" name="副标题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 b="1" dirty="0" smtClean="0"/>
              <a:t>罗 松</a:t>
            </a:r>
            <a:endParaRPr lang="en-US" altLang="zh-CN" b="1" dirty="0" smtClean="0"/>
          </a:p>
          <a:p>
            <a:endParaRPr lang="en-US" altLang="zh-CN" dirty="0" smtClean="0"/>
          </a:p>
          <a:p>
            <a:r>
              <a:rPr lang="zh-CN" altLang="en-US" dirty="0" smtClean="0"/>
              <a:t>南京军区南京总医院医学影像科</a:t>
            </a:r>
            <a:endParaRPr lang="en-US" altLang="zh-CN" dirty="0" smtClean="0"/>
          </a:p>
          <a:p>
            <a:r>
              <a:rPr lang="zh-CN" altLang="en-US" dirty="0" smtClean="0"/>
              <a:t>     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临床诊断</a:t>
            </a:r>
          </a:p>
        </p:txBody>
      </p:sp>
      <p:pic>
        <p:nvPicPr>
          <p:cNvPr id="1331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1600200"/>
            <a:ext cx="6884780" cy="454564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 cstate="print"/>
          <a:srcRect l="5547" t="1553" r="1559" b="-970"/>
          <a:stretch>
            <a:fillRect/>
          </a:stretch>
        </p:blipFill>
        <p:spPr bwMode="auto">
          <a:xfrm>
            <a:off x="0" y="1676400"/>
            <a:ext cx="4800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 cstate="print"/>
          <a:srcRect l="3175" b="3391"/>
          <a:stretch>
            <a:fillRect/>
          </a:stretch>
        </p:blipFill>
        <p:spPr bwMode="auto">
          <a:xfrm>
            <a:off x="4876800" y="1676400"/>
            <a:ext cx="4267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CN" altLang="en-US" dirty="0" smtClean="0"/>
              <a:t>临床诊断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临床诊断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2000"/>
          </a:blip>
          <a:srcRect/>
          <a:stretch>
            <a:fillRect/>
          </a:stretch>
        </p:blipFill>
        <p:spPr bwMode="auto">
          <a:xfrm>
            <a:off x="990600" y="1702602"/>
            <a:ext cx="7239000" cy="474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临床诊断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实验室检查</a:t>
            </a:r>
            <a:endParaRPr lang="en-US" altLang="zh-CN" dirty="0" smtClean="0"/>
          </a:p>
          <a:p>
            <a:pPr lvl="1" eaLnBrk="1" hangingPunct="1"/>
            <a:r>
              <a:rPr lang="zh-CN" altLang="en-US" dirty="0" smtClean="0">
                <a:solidFill>
                  <a:srgbClr val="FFFF00"/>
                </a:solidFill>
              </a:rPr>
              <a:t>血沉</a:t>
            </a:r>
            <a:r>
              <a:rPr lang="zh-CN" altLang="en-US" dirty="0" smtClean="0"/>
              <a:t>增快，</a:t>
            </a:r>
            <a:r>
              <a:rPr lang="en-US" altLang="zh-CN" dirty="0" smtClean="0">
                <a:solidFill>
                  <a:srgbClr val="FFFF00"/>
                </a:solidFill>
              </a:rPr>
              <a:t>C-</a:t>
            </a:r>
            <a:r>
              <a:rPr lang="zh-CN" altLang="en-US" dirty="0" smtClean="0">
                <a:solidFill>
                  <a:srgbClr val="FFFF00"/>
                </a:solidFill>
              </a:rPr>
              <a:t>反应蛋白</a:t>
            </a:r>
            <a:r>
              <a:rPr lang="zh-CN" altLang="en-US" dirty="0" smtClean="0"/>
              <a:t>增高、正细胞性色素性贫血等，</a:t>
            </a:r>
            <a:r>
              <a:rPr lang="zh-CN" altLang="en-US" dirty="0" smtClean="0">
                <a:solidFill>
                  <a:srgbClr val="FFFF00"/>
                </a:solidFill>
              </a:rPr>
              <a:t>血沉</a:t>
            </a:r>
            <a:r>
              <a:rPr lang="zh-CN" altLang="en-US" dirty="0" smtClean="0"/>
              <a:t>是最常用于判断疾病活动性的指标，但缺乏特异性，</a:t>
            </a:r>
            <a:r>
              <a:rPr lang="en-US" altLang="zh-CN" dirty="0" smtClean="0"/>
              <a:t>1/3</a:t>
            </a:r>
            <a:r>
              <a:rPr lang="zh-CN" altLang="en-US" dirty="0" smtClean="0"/>
              <a:t>活动期患者血沉正常</a:t>
            </a:r>
            <a:endParaRPr lang="en-US" altLang="zh-CN" dirty="0" smtClean="0"/>
          </a:p>
          <a:p>
            <a:pPr eaLnBrk="1" hangingPunct="1"/>
            <a:endParaRPr lang="en-US" altLang="zh-CN" sz="28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zh-CN" altLang="en-US" dirty="0" smtClean="0">
                <a:solidFill>
                  <a:srgbClr val="FFFF00"/>
                </a:solidFill>
              </a:rPr>
              <a:t>血清抗主动脉抗体</a:t>
            </a:r>
            <a:r>
              <a:rPr lang="zh-CN" altLang="en-US" dirty="0" smtClean="0"/>
              <a:t>（阳性率达</a:t>
            </a:r>
            <a:r>
              <a:rPr lang="en-US" altLang="zh-CN" dirty="0" smtClean="0"/>
              <a:t>90%</a:t>
            </a:r>
            <a:r>
              <a:rPr lang="zh-CN" altLang="en-US" dirty="0" smtClean="0"/>
              <a:t>以上），尚未广泛应用于临床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临床诊断</a:t>
            </a:r>
            <a:endParaRPr lang="zh-CN" altLang="en-US" dirty="0"/>
          </a:p>
        </p:txBody>
      </p:sp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对大多数患者而言，早期症状缺乏特异性，影像表现也不典型，诊断较为困难</a:t>
            </a:r>
          </a:p>
          <a:p>
            <a:pPr eaLnBrk="1" hangingPunct="1">
              <a:buFontTx/>
              <a:buNone/>
            </a:pPr>
            <a:endParaRPr lang="zh-CN" altLang="en-US" dirty="0" smtClean="0"/>
          </a:p>
          <a:p>
            <a:pPr eaLnBrk="1" hangingPunct="1"/>
            <a:r>
              <a:rPr lang="zh-CN" altLang="en-US" dirty="0" smtClean="0"/>
              <a:t>中晚期患者所累血管管壁及管腔会有明显的改变，临床表现结合影像学表现能使诊断较为明确</a:t>
            </a:r>
          </a:p>
          <a:p>
            <a:pPr eaLnBrk="1" hangingPunct="1"/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分型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26" name="Picture 2" descr="C:\luosong\科室资料\编书资料\全身CT血管成像诊断学\张龙江-全身CT血管成像学\u\第7章-胸主动脉裁剪图\7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8033" y="1447800"/>
            <a:ext cx="8857629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分型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FFFF00"/>
                </a:solidFill>
              </a:rPr>
              <a:t>Ⅰ</a:t>
            </a:r>
            <a:r>
              <a:rPr lang="zh-CN" altLang="en-US" dirty="0" smtClean="0">
                <a:solidFill>
                  <a:srgbClr val="FFFF00"/>
                </a:solidFill>
              </a:rPr>
              <a:t>型</a:t>
            </a:r>
            <a:endParaRPr lang="en-US" altLang="zh-CN" dirty="0" smtClean="0"/>
          </a:p>
          <a:p>
            <a:pPr lvl="1">
              <a:lnSpc>
                <a:spcPct val="150000"/>
              </a:lnSpc>
            </a:pPr>
            <a:r>
              <a:rPr lang="zh-CN" altLang="en-US" dirty="0" smtClean="0"/>
              <a:t>累及主动脉弓及弓上分支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rgbClr val="FFFF00"/>
                </a:solidFill>
              </a:rPr>
              <a:t>Ⅱ</a:t>
            </a:r>
            <a:r>
              <a:rPr lang="zh-CN" altLang="en-US" dirty="0" smtClean="0">
                <a:solidFill>
                  <a:srgbClr val="FFFF00"/>
                </a:solidFill>
              </a:rPr>
              <a:t>型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altLang="zh-CN" dirty="0" err="1" smtClean="0">
                <a:solidFill>
                  <a:srgbClr val="FFFF00"/>
                </a:solidFill>
              </a:rPr>
              <a:t>Ⅱa</a:t>
            </a:r>
            <a:r>
              <a:rPr lang="zh-CN" altLang="en-US" dirty="0" smtClean="0"/>
              <a:t>：累及升主动脉、主动脉弓及其分</a:t>
            </a:r>
          </a:p>
          <a:p>
            <a:pPr lvl="1">
              <a:lnSpc>
                <a:spcPct val="150000"/>
              </a:lnSpc>
            </a:pPr>
            <a:r>
              <a:rPr lang="en-US" altLang="zh-CN" dirty="0" err="1" smtClean="0">
                <a:solidFill>
                  <a:srgbClr val="FFFF00"/>
                </a:solidFill>
              </a:rPr>
              <a:t>Ⅱb</a:t>
            </a:r>
            <a:r>
              <a:rPr lang="zh-CN" altLang="en-US" dirty="0" smtClean="0"/>
              <a:t>：累及升主动脉、主动脉弓及其分支，胸降主动脉</a:t>
            </a:r>
            <a:endParaRPr lang="en-US" altLang="zh-CN" dirty="0" smtClean="0"/>
          </a:p>
          <a:p>
            <a:endParaRPr lang="en-US" altLang="zh-CN" dirty="0" smtClean="0"/>
          </a:p>
        </p:txBody>
      </p:sp>
      <p:pic>
        <p:nvPicPr>
          <p:cNvPr id="4" name="Picture 2" descr="C:\luosong\科室资料\编书资料\全身CT血管成像诊断学\张龙江-全身CT血管成像学\u\第7章-胸主动脉裁剪图\7-32.jpg"/>
          <p:cNvPicPr>
            <a:picLocks noChangeAspect="1" noChangeArrowheads="1"/>
          </p:cNvPicPr>
          <p:nvPr/>
        </p:nvPicPr>
        <p:blipFill>
          <a:blip r:embed="rId2" cstate="print"/>
          <a:srcRect r="48772"/>
          <a:stretch>
            <a:fillRect/>
          </a:stretch>
        </p:blipFill>
        <p:spPr bwMode="auto">
          <a:xfrm>
            <a:off x="6324600" y="1295400"/>
            <a:ext cx="2438400" cy="2702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分型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Ⅲ</a:t>
            </a:r>
            <a:r>
              <a:rPr lang="zh-CN" altLang="en-US" dirty="0" smtClean="0">
                <a:solidFill>
                  <a:srgbClr val="FFFF00"/>
                </a:solidFill>
              </a:rPr>
              <a:t>型</a:t>
            </a:r>
          </a:p>
          <a:p>
            <a:pPr lvl="1"/>
            <a:r>
              <a:rPr lang="zh-CN" altLang="en-US" dirty="0" smtClean="0"/>
              <a:t>累及胸降主动脉、腹主动脉和或肾动脉</a:t>
            </a:r>
          </a:p>
          <a:p>
            <a:r>
              <a:rPr lang="en-US" altLang="zh-CN" dirty="0" smtClean="0">
                <a:solidFill>
                  <a:srgbClr val="FFFF00"/>
                </a:solidFill>
              </a:rPr>
              <a:t>Ⅳ</a:t>
            </a:r>
            <a:r>
              <a:rPr lang="zh-CN" altLang="en-US" dirty="0" smtClean="0">
                <a:solidFill>
                  <a:srgbClr val="FFFF00"/>
                </a:solidFill>
              </a:rPr>
              <a:t>型</a:t>
            </a:r>
          </a:p>
          <a:p>
            <a:pPr lvl="1"/>
            <a:r>
              <a:rPr lang="zh-CN" altLang="en-US" dirty="0" smtClean="0"/>
              <a:t>仅仅累及腹主动脉或肾动脉</a:t>
            </a:r>
          </a:p>
          <a:p>
            <a:r>
              <a:rPr lang="en-US" altLang="zh-CN" dirty="0" smtClean="0">
                <a:solidFill>
                  <a:srgbClr val="FFFF00"/>
                </a:solidFill>
              </a:rPr>
              <a:t>V </a:t>
            </a:r>
            <a:r>
              <a:rPr lang="zh-CN" altLang="en-US" dirty="0" smtClean="0">
                <a:solidFill>
                  <a:srgbClr val="FFFF00"/>
                </a:solidFill>
              </a:rPr>
              <a:t>型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pPr lvl="1"/>
            <a:r>
              <a:rPr lang="en-US" altLang="zh-CN" dirty="0" err="1" smtClean="0"/>
              <a:t>Ⅱb</a:t>
            </a:r>
            <a:r>
              <a:rPr lang="zh-CN" altLang="en-US" dirty="0" smtClean="0"/>
              <a:t>型</a:t>
            </a:r>
            <a:r>
              <a:rPr lang="en-US" altLang="zh-CN" dirty="0" smtClean="0"/>
              <a:t>+Ⅳ</a:t>
            </a:r>
            <a:r>
              <a:rPr lang="zh-CN" altLang="en-US" dirty="0" smtClean="0"/>
              <a:t>型，最常见</a:t>
            </a:r>
            <a:endParaRPr lang="en-US" altLang="zh-CN" dirty="0" smtClean="0"/>
          </a:p>
          <a:p>
            <a:r>
              <a:rPr lang="zh-CN" altLang="en-US" dirty="0" smtClean="0"/>
              <a:t>合并：肺动脉</a:t>
            </a:r>
            <a:r>
              <a:rPr lang="en-US" altLang="zh-CN" dirty="0" smtClean="0"/>
              <a:t>,</a:t>
            </a:r>
            <a:r>
              <a:rPr lang="zh-CN" altLang="en-US" dirty="0" smtClean="0"/>
              <a:t>冠状动脉受累</a:t>
            </a:r>
          </a:p>
          <a:p>
            <a:endParaRPr lang="zh-CN" altLang="en-US" dirty="0"/>
          </a:p>
        </p:txBody>
      </p:sp>
      <p:pic>
        <p:nvPicPr>
          <p:cNvPr id="4" name="Picture 2" descr="C:\luosong\科室资料\编书资料\全身CT血管成像诊断学\张龙江-全身CT血管成像学\u\第7章-胸主动脉裁剪图\7-32.jpg"/>
          <p:cNvPicPr>
            <a:picLocks noChangeAspect="1" noChangeArrowheads="1"/>
          </p:cNvPicPr>
          <p:nvPr/>
        </p:nvPicPr>
        <p:blipFill>
          <a:blip r:embed="rId2" cstate="print"/>
          <a:srcRect l="48859"/>
          <a:stretch>
            <a:fillRect/>
          </a:stretch>
        </p:blipFill>
        <p:spPr bwMode="auto">
          <a:xfrm>
            <a:off x="6096000" y="3200400"/>
            <a:ext cx="2676738" cy="2971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影像学检查</a:t>
            </a:r>
            <a:endParaRPr lang="zh-CN" altLang="en-US" dirty="0"/>
          </a:p>
        </p:txBody>
      </p:sp>
      <p:graphicFrame>
        <p:nvGraphicFramePr>
          <p:cNvPr id="4" name="图示 3"/>
          <p:cNvGraphicFramePr/>
          <p:nvPr/>
        </p:nvGraphicFramePr>
        <p:xfrm>
          <a:off x="1219200" y="1905000"/>
          <a:ext cx="6324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椭圆形标注 5"/>
          <p:cNvSpPr/>
          <p:nvPr/>
        </p:nvSpPr>
        <p:spPr>
          <a:xfrm>
            <a:off x="5181600" y="1600200"/>
            <a:ext cx="1371600" cy="381000"/>
          </a:xfrm>
          <a:prstGeom prst="wedgeEllipseCallout">
            <a:avLst>
              <a:gd name="adj1" fmla="val -57539"/>
              <a:gd name="adj2" fmla="val 850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rgbClr val="FFFF00"/>
                </a:solidFill>
              </a:rPr>
              <a:t>最常用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6172200" y="5029200"/>
            <a:ext cx="1371600" cy="381000"/>
          </a:xfrm>
          <a:prstGeom prst="wedgeEllipseCallout">
            <a:avLst>
              <a:gd name="adj1" fmla="val -57539"/>
              <a:gd name="adj2" fmla="val 850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有创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1295400" y="5105400"/>
            <a:ext cx="1295400" cy="457200"/>
          </a:xfrm>
          <a:prstGeom prst="wedgeRoundRectCallout">
            <a:avLst>
              <a:gd name="adj1" fmla="val 52777"/>
              <a:gd name="adj2" fmla="val 6250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成本高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管壁环形增厚，管腔狭窄与闭塞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 smtClean="0"/>
              <a:t>管壁钙化</a:t>
            </a:r>
            <a:endParaRPr lang="en-US" altLang="zh-CN" dirty="0" smtClean="0"/>
          </a:p>
          <a:p>
            <a:r>
              <a:rPr lang="zh-CN" altLang="en-US" dirty="0" smtClean="0"/>
              <a:t>管腔扩张及动脉瘤</a:t>
            </a:r>
            <a:endParaRPr lang="en-US" altLang="zh-CN" dirty="0" smtClean="0"/>
          </a:p>
          <a:p>
            <a:r>
              <a:rPr lang="zh-CN" altLang="en-US" dirty="0" smtClean="0"/>
              <a:t>侧枝循环</a:t>
            </a:r>
            <a:endParaRPr lang="en-US" altLang="zh-CN" dirty="0" smtClean="0"/>
          </a:p>
          <a:p>
            <a:r>
              <a:rPr lang="zh-CN" altLang="en-US" dirty="0" smtClean="0"/>
              <a:t>其他表现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累及肺动脉、冠状动脉、脑动脉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685800"/>
            <a:ext cx="7467600" cy="5410200"/>
          </a:xfrm>
        </p:spPr>
        <p:txBody>
          <a:bodyPr/>
          <a:lstStyle/>
          <a:p>
            <a:pPr eaLnBrk="1" hangingPunct="1"/>
            <a:r>
              <a:rPr lang="zh-CN" altLang="en-US" sz="4000" b="1" dirty="0" smtClean="0"/>
              <a:t>概念及流行病学</a:t>
            </a:r>
          </a:p>
          <a:p>
            <a:pPr eaLnBrk="1" hangingPunct="1"/>
            <a:r>
              <a:rPr lang="zh-CN" altLang="en-US" sz="4000" b="1" dirty="0" smtClean="0"/>
              <a:t>病理学改变</a:t>
            </a:r>
          </a:p>
          <a:p>
            <a:pPr eaLnBrk="1" hangingPunct="1"/>
            <a:r>
              <a:rPr lang="zh-CN" altLang="en-US" sz="4000" b="1" dirty="0" smtClean="0"/>
              <a:t>临床表现</a:t>
            </a:r>
          </a:p>
          <a:p>
            <a:pPr eaLnBrk="1" hangingPunct="1"/>
            <a:r>
              <a:rPr lang="zh-CN" altLang="en-US" sz="4000" b="1" dirty="0" smtClean="0"/>
              <a:t>临床诊断及分型</a:t>
            </a:r>
          </a:p>
          <a:p>
            <a:pPr eaLnBrk="1" hangingPunct="1"/>
            <a:r>
              <a:rPr lang="en-US" altLang="zh-CN" sz="4000" b="1" dirty="0" smtClean="0">
                <a:solidFill>
                  <a:srgbClr val="FFFF00"/>
                </a:solidFill>
              </a:rPr>
              <a:t>CTA</a:t>
            </a:r>
            <a:r>
              <a:rPr lang="zh-CN" altLang="en-US" sz="4000" b="1" dirty="0" smtClean="0">
                <a:solidFill>
                  <a:srgbClr val="FFFF00"/>
                </a:solidFill>
              </a:rPr>
              <a:t>表现</a:t>
            </a:r>
          </a:p>
          <a:p>
            <a:pPr eaLnBrk="1" hangingPunct="1"/>
            <a:r>
              <a:rPr lang="zh-CN" altLang="en-US" sz="4000" b="1" dirty="0" smtClean="0"/>
              <a:t>鉴别诊断</a:t>
            </a:r>
          </a:p>
          <a:p>
            <a:pPr eaLnBrk="1" hangingPunct="1"/>
            <a:r>
              <a:rPr lang="zh-CN" altLang="en-US" sz="4000" b="1" dirty="0" smtClean="0"/>
              <a:t>治疗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zh-CN" altLang="en-US" dirty="0" smtClean="0">
                <a:solidFill>
                  <a:srgbClr val="FFFF00"/>
                </a:solidFill>
              </a:rPr>
              <a:t>最常见</a:t>
            </a:r>
            <a:endParaRPr lang="en-US" altLang="zh-CN" dirty="0" smtClean="0"/>
          </a:p>
          <a:p>
            <a:pPr lvl="1" eaLnBrk="1" hangingPunct="1">
              <a:buFont typeface="Arial" pitchFamily="34" charset="0"/>
              <a:buChar char="‒"/>
            </a:pPr>
            <a:r>
              <a:rPr lang="zh-CN" altLang="en-US" dirty="0" smtClean="0"/>
              <a:t>环形均匀增厚，管腔狭窄</a:t>
            </a:r>
            <a:endParaRPr lang="en-US" altLang="zh-CN" dirty="0" smtClean="0"/>
          </a:p>
          <a:p>
            <a:pPr lvl="1" eaLnBrk="1" hangingPunct="1">
              <a:buFont typeface="Arial" pitchFamily="34" charset="0"/>
              <a:buChar char="‒"/>
            </a:pPr>
            <a:r>
              <a:rPr lang="zh-CN" altLang="en-US" dirty="0" smtClean="0"/>
              <a:t>狭窄范围较广，呈节段</a:t>
            </a:r>
            <a:endParaRPr lang="en-US" altLang="zh-CN" dirty="0" smtClean="0"/>
          </a:p>
          <a:p>
            <a:pPr eaLnBrk="1" hangingPunct="1">
              <a:buFontTx/>
              <a:buNone/>
            </a:pPr>
            <a:endParaRPr lang="en-US" altLang="zh-CN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1000"/>
          </a:blip>
          <a:srcRect/>
          <a:stretch>
            <a:fillRect/>
          </a:stretch>
        </p:blipFill>
        <p:spPr bwMode="auto">
          <a:xfrm>
            <a:off x="152400" y="3581400"/>
            <a:ext cx="287553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-22000" contrast="21000"/>
          </a:blip>
          <a:srcRect/>
          <a:stretch>
            <a:fillRect/>
          </a:stretch>
        </p:blipFill>
        <p:spPr bwMode="auto">
          <a:xfrm>
            <a:off x="3095894" y="3581400"/>
            <a:ext cx="3187121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lum contrast="55000"/>
          </a:blip>
          <a:srcRect l="4954" t="5264" r="5883"/>
          <a:stretch>
            <a:fillRect/>
          </a:stretch>
        </p:blipFill>
        <p:spPr bwMode="auto">
          <a:xfrm>
            <a:off x="6380731" y="35814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grpSp>
        <p:nvGrpSpPr>
          <p:cNvPr id="4" name="组合 12"/>
          <p:cNvGrpSpPr/>
          <p:nvPr/>
        </p:nvGrpSpPr>
        <p:grpSpPr>
          <a:xfrm>
            <a:off x="314325" y="1981200"/>
            <a:ext cx="8829675" cy="3657600"/>
            <a:chOff x="314325" y="2590800"/>
            <a:chExt cx="8829675" cy="3657600"/>
          </a:xfrm>
        </p:grpSpPr>
        <p:pic>
          <p:nvPicPr>
            <p:cNvPr id="5" name="Picture 8" descr="FAN_YING"/>
            <p:cNvPicPr>
              <a:picLocks noChangeAspect="1" noChangeArrowheads="1"/>
            </p:cNvPicPr>
            <p:nvPr/>
          </p:nvPicPr>
          <p:blipFill>
            <a:blip r:embed="rId2" cstate="print">
              <a:lum contrast="17000"/>
            </a:blip>
            <a:srcRect t="16528" r="4132" b="4132"/>
            <a:stretch>
              <a:fillRect/>
            </a:stretch>
          </p:blipFill>
          <p:spPr bwMode="auto">
            <a:xfrm>
              <a:off x="314325" y="2590800"/>
              <a:ext cx="4419600" cy="3643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0" descr="FAN_YING"/>
            <p:cNvPicPr>
              <a:picLocks noChangeAspect="1" noChangeArrowheads="1"/>
            </p:cNvPicPr>
            <p:nvPr/>
          </p:nvPicPr>
          <p:blipFill>
            <a:blip r:embed="rId3" cstate="print">
              <a:lum contrast="17000"/>
            </a:blip>
            <a:srcRect l="6250" t="25000" r="6250" b="1563"/>
            <a:stretch>
              <a:fillRect/>
            </a:stretch>
          </p:blipFill>
          <p:spPr bwMode="auto">
            <a:xfrm>
              <a:off x="4876800" y="2590800"/>
              <a:ext cx="42672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AutoShape 18"/>
            <p:cNvSpPr>
              <a:spLocks noChangeArrowheads="1"/>
            </p:cNvSpPr>
            <p:nvPr/>
          </p:nvSpPr>
          <p:spPr bwMode="auto">
            <a:xfrm rot="-1466637">
              <a:off x="5867400" y="4648200"/>
              <a:ext cx="609600" cy="1524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" name="AutoShape 19"/>
            <p:cNvSpPr>
              <a:spLocks noChangeArrowheads="1"/>
            </p:cNvSpPr>
            <p:nvPr/>
          </p:nvSpPr>
          <p:spPr bwMode="auto">
            <a:xfrm rot="1083174">
              <a:off x="6096000" y="3886200"/>
              <a:ext cx="609600" cy="1524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" name="AutoShape 20"/>
            <p:cNvSpPr>
              <a:spLocks noChangeArrowheads="1"/>
            </p:cNvSpPr>
            <p:nvPr/>
          </p:nvSpPr>
          <p:spPr bwMode="auto">
            <a:xfrm rot="9786296">
              <a:off x="7848600" y="3962400"/>
              <a:ext cx="609600" cy="1524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" name="AutoShape 21"/>
            <p:cNvSpPr>
              <a:spLocks noChangeArrowheads="1"/>
            </p:cNvSpPr>
            <p:nvPr/>
          </p:nvSpPr>
          <p:spPr bwMode="auto">
            <a:xfrm rot="-10091347">
              <a:off x="8062913" y="4676775"/>
              <a:ext cx="609600" cy="1524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" name="AutoShape 22"/>
            <p:cNvSpPr>
              <a:spLocks noChangeArrowheads="1"/>
            </p:cNvSpPr>
            <p:nvPr/>
          </p:nvSpPr>
          <p:spPr bwMode="auto">
            <a:xfrm rot="-1466637">
              <a:off x="962025" y="4086225"/>
              <a:ext cx="609600" cy="1524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" name="AutoShape 23"/>
            <p:cNvSpPr>
              <a:spLocks noChangeArrowheads="1"/>
            </p:cNvSpPr>
            <p:nvPr/>
          </p:nvSpPr>
          <p:spPr bwMode="auto">
            <a:xfrm rot="-9799476">
              <a:off x="3290888" y="4114800"/>
              <a:ext cx="609600" cy="1524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048000" y="5867400"/>
            <a:ext cx="3276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FF00"/>
                </a:solidFill>
              </a:rPr>
              <a:t>患者，女，</a:t>
            </a:r>
            <a:r>
              <a:rPr lang="en-US" altLang="zh-CN" dirty="0">
                <a:solidFill>
                  <a:srgbClr val="FFFF00"/>
                </a:solidFill>
              </a:rPr>
              <a:t>34</a:t>
            </a:r>
            <a:r>
              <a:rPr lang="zh-CN" altLang="en-US" dirty="0">
                <a:solidFill>
                  <a:srgbClr val="FFFF00"/>
                </a:solidFill>
              </a:rPr>
              <a:t>岁，反复头晕</a:t>
            </a:r>
          </a:p>
          <a:p>
            <a:r>
              <a:rPr lang="zh-CN" altLang="en-US" dirty="0">
                <a:solidFill>
                  <a:srgbClr val="FFFF00"/>
                </a:solidFill>
              </a:rPr>
              <a:t>     眼花、上肢无力</a:t>
            </a:r>
            <a:r>
              <a:rPr lang="en-US" altLang="zh-CN" dirty="0">
                <a:solidFill>
                  <a:srgbClr val="FFFF00"/>
                </a:solidFill>
              </a:rPr>
              <a:t>1</a:t>
            </a:r>
            <a:r>
              <a:rPr lang="zh-CN" altLang="en-US" dirty="0">
                <a:solidFill>
                  <a:srgbClr val="FFFF00"/>
                </a:solidFill>
              </a:rPr>
              <a:t>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FAN_YING"/>
          <p:cNvPicPr>
            <a:picLocks noChangeAspect="1" noChangeArrowheads="1"/>
          </p:cNvPicPr>
          <p:nvPr/>
        </p:nvPicPr>
        <p:blipFill>
          <a:blip r:embed="rId2" cstate="print"/>
          <a:srcRect l="41016" t="4688" r="40056" b="5469"/>
          <a:stretch>
            <a:fillRect/>
          </a:stretch>
        </p:blipFill>
        <p:spPr bwMode="auto">
          <a:xfrm>
            <a:off x="762001" y="762000"/>
            <a:ext cx="1752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9" descr="FAN_YING"/>
          <p:cNvPicPr>
            <a:picLocks noChangeAspect="1" noChangeArrowheads="1"/>
          </p:cNvPicPr>
          <p:nvPr/>
        </p:nvPicPr>
        <p:blipFill>
          <a:blip r:embed="rId3" cstate="print"/>
          <a:srcRect l="30545" t="3906" r="41218" b="3152"/>
          <a:stretch>
            <a:fillRect/>
          </a:stretch>
        </p:blipFill>
        <p:spPr bwMode="auto">
          <a:xfrm>
            <a:off x="2590800" y="762000"/>
            <a:ext cx="1752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0" descr="FAN_YING"/>
          <p:cNvPicPr>
            <a:picLocks noChangeAspect="1" noChangeArrowheads="1"/>
          </p:cNvPicPr>
          <p:nvPr/>
        </p:nvPicPr>
        <p:blipFill>
          <a:blip r:embed="rId4" cstate="print"/>
          <a:srcRect l="28406" t="4359" r="45446" b="3125"/>
          <a:stretch>
            <a:fillRect/>
          </a:stretch>
        </p:blipFill>
        <p:spPr bwMode="auto">
          <a:xfrm>
            <a:off x="4419600" y="762000"/>
            <a:ext cx="190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1" descr="FAN_YING"/>
          <p:cNvPicPr>
            <a:picLocks noChangeAspect="1" noChangeArrowheads="1"/>
          </p:cNvPicPr>
          <p:nvPr/>
        </p:nvPicPr>
        <p:blipFill>
          <a:blip r:embed="rId5" cstate="print"/>
          <a:srcRect l="44342" t="7130" r="34912" b="3906"/>
          <a:stretch>
            <a:fillRect/>
          </a:stretch>
        </p:blipFill>
        <p:spPr bwMode="auto">
          <a:xfrm>
            <a:off x="6391835" y="762000"/>
            <a:ext cx="183776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12" descr="FAN_YING"/>
          <p:cNvPicPr>
            <a:picLocks noChangeAspect="1" noChangeArrowheads="1"/>
          </p:cNvPicPr>
          <p:nvPr/>
        </p:nvPicPr>
        <p:blipFill>
          <a:blip r:embed="rId2" cstate="print"/>
          <a:srcRect l="38838" t="13281" r="33608" b="16406"/>
          <a:stretch>
            <a:fillRect/>
          </a:stretch>
        </p:blipFill>
        <p:spPr bwMode="auto">
          <a:xfrm>
            <a:off x="731108" y="685800"/>
            <a:ext cx="239309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luosong\论文\主动脉病变\大动脉炎\Takayasu arteritis\TA病例图片资料\毛本莲DSA\ACOMCD.JPG"/>
          <p:cNvPicPr>
            <a:picLocks noChangeAspect="1" noChangeArrowheads="1"/>
          </p:cNvPicPr>
          <p:nvPr/>
        </p:nvPicPr>
        <p:blipFill>
          <a:blip r:embed="rId3" cstate="print"/>
          <a:srcRect l="38096" t="5555" r="41818" b="21685"/>
          <a:stretch>
            <a:fillRect/>
          </a:stretch>
        </p:blipFill>
        <p:spPr bwMode="auto">
          <a:xfrm>
            <a:off x="3192780" y="685800"/>
            <a:ext cx="2598420" cy="5867400"/>
          </a:xfrm>
          <a:prstGeom prst="rect">
            <a:avLst/>
          </a:prstGeom>
          <a:noFill/>
        </p:spPr>
      </p:pic>
      <p:pic>
        <p:nvPicPr>
          <p:cNvPr id="8195" name="Picture 3" descr="C:\luosong\论文\主动脉病变\大动脉炎\Takayasu arteritis\TA病例图片资料\毛本莲DSA\MAO BEN LIAN 09-1.JPG"/>
          <p:cNvPicPr>
            <a:picLocks noChangeAspect="1" noChangeArrowheads="1"/>
          </p:cNvPicPr>
          <p:nvPr/>
        </p:nvPicPr>
        <p:blipFill>
          <a:blip r:embed="rId4" cstate="print"/>
          <a:srcRect l="46907" t="8611" r="33748" b="21111"/>
          <a:stretch>
            <a:fillRect/>
          </a:stretch>
        </p:blipFill>
        <p:spPr bwMode="auto">
          <a:xfrm>
            <a:off x="5867400" y="685800"/>
            <a:ext cx="25908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U_XIAO_LAN"/>
          <p:cNvPicPr>
            <a:picLocks noChangeAspect="1" noChangeArrowheads="1"/>
          </p:cNvPicPr>
          <p:nvPr/>
        </p:nvPicPr>
        <p:blipFill>
          <a:blip r:embed="rId2" cstate="print"/>
          <a:srcRect t="24792" b="4132"/>
          <a:stretch>
            <a:fillRect/>
          </a:stretch>
        </p:blipFill>
        <p:spPr bwMode="auto">
          <a:xfrm>
            <a:off x="107212" y="304800"/>
            <a:ext cx="45028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5" descr="HU_XIAO_LAN"/>
          <p:cNvPicPr>
            <a:picLocks noChangeAspect="1" noChangeArrowheads="1"/>
          </p:cNvPicPr>
          <p:nvPr/>
        </p:nvPicPr>
        <p:blipFill>
          <a:blip r:embed="rId3" cstate="print"/>
          <a:srcRect l="17188" t="6250" r="21875" b="8594"/>
          <a:stretch>
            <a:fillRect/>
          </a:stretch>
        </p:blipFill>
        <p:spPr bwMode="auto">
          <a:xfrm>
            <a:off x="4648200" y="304800"/>
            <a:ext cx="4441634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533400" y="4572000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FF00"/>
                </a:solidFill>
              </a:rPr>
              <a:t>腹主动脉受累</a:t>
            </a:r>
          </a:p>
        </p:txBody>
      </p:sp>
      <p:sp>
        <p:nvSpPr>
          <p:cNvPr id="5" name="右箭头 4"/>
          <p:cNvSpPr/>
          <p:nvPr/>
        </p:nvSpPr>
        <p:spPr>
          <a:xfrm rot="1820918">
            <a:off x="1911600" y="1728260"/>
            <a:ext cx="520839" cy="16738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 rot="21372063">
            <a:off x="6253373" y="1236269"/>
            <a:ext cx="520839" cy="167387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lum bright="-21000" contrast="16000"/>
          </a:blip>
          <a:srcRect/>
          <a:stretch>
            <a:fillRect/>
          </a:stretch>
        </p:blipFill>
        <p:spPr bwMode="auto">
          <a:xfrm>
            <a:off x="227386" y="2078916"/>
            <a:ext cx="27327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lum bright="-16000" contrast="18000"/>
          </a:blip>
          <a:srcRect/>
          <a:stretch>
            <a:fillRect/>
          </a:stretch>
        </p:blipFill>
        <p:spPr bwMode="auto">
          <a:xfrm>
            <a:off x="3036348" y="2078917"/>
            <a:ext cx="2895600" cy="261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lum bright="-16000" contrast="21000"/>
          </a:blip>
          <a:srcRect/>
          <a:stretch>
            <a:fillRect/>
          </a:stretch>
        </p:blipFill>
        <p:spPr bwMode="auto">
          <a:xfrm>
            <a:off x="6014326" y="2022471"/>
            <a:ext cx="2889422" cy="2672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0" y="5181600"/>
            <a:ext cx="3429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FF00"/>
                </a:solidFill>
              </a:rPr>
              <a:t>腹主动脉受累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lum bright="-16000" contrast="22000"/>
          </a:blip>
          <a:srcRect/>
          <a:stretch>
            <a:fillRect/>
          </a:stretch>
        </p:blipFill>
        <p:spPr bwMode="auto">
          <a:xfrm>
            <a:off x="480264" y="1877646"/>
            <a:ext cx="4091736" cy="34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2489" y="1905000"/>
            <a:ext cx="407431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429000" y="5715000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chemeClr val="bg1"/>
                </a:solidFill>
              </a:rPr>
              <a:t>肾动脉受累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管壁环形增厚，管腔狭窄与闭塞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FF00"/>
                </a:solidFill>
              </a:rPr>
              <a:t>管壁钙化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 smtClean="0"/>
              <a:t>管腔扩张及动脉瘤</a:t>
            </a:r>
            <a:endParaRPr lang="en-US" altLang="zh-CN" dirty="0" smtClean="0"/>
          </a:p>
          <a:p>
            <a:r>
              <a:rPr lang="zh-CN" altLang="en-US" dirty="0" smtClean="0"/>
              <a:t>侧枝循环</a:t>
            </a:r>
            <a:endParaRPr lang="en-US" altLang="zh-CN" dirty="0" smtClean="0"/>
          </a:p>
          <a:p>
            <a:r>
              <a:rPr lang="zh-CN" altLang="en-US" dirty="0" smtClean="0"/>
              <a:t>其他表现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累及肺动脉、冠状动脉、脑动脉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此病晚期管壁可出现钙化，应与主动脉粥样硬化鉴别</a:t>
            </a:r>
          </a:p>
          <a:p>
            <a:pPr eaLnBrk="1" hangingPunct="1">
              <a:buFontTx/>
              <a:buNone/>
            </a:pPr>
            <a:endParaRPr lang="zh-CN" altLang="en-U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lum bright="-21000" contrast="23000"/>
          </a:blip>
          <a:srcRect l="2186" r="3825" b="2959"/>
          <a:stretch>
            <a:fillRect/>
          </a:stretch>
        </p:blipFill>
        <p:spPr bwMode="auto">
          <a:xfrm>
            <a:off x="78350" y="2895600"/>
            <a:ext cx="327837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lum bright="-19000" contrast="30000"/>
          </a:blip>
          <a:srcRect/>
          <a:stretch>
            <a:fillRect/>
          </a:stretch>
        </p:blipFill>
        <p:spPr bwMode="auto">
          <a:xfrm>
            <a:off x="3431150" y="2895600"/>
            <a:ext cx="260497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6098150" y="2895600"/>
            <a:ext cx="29696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管壁环形增厚，管腔狭窄与闭塞</a:t>
            </a:r>
            <a:endParaRPr lang="en-US" altLang="zh-CN" dirty="0" smtClean="0"/>
          </a:p>
          <a:p>
            <a:r>
              <a:rPr lang="zh-CN" altLang="en-US" dirty="0" smtClean="0"/>
              <a:t>管壁钙化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FF00"/>
                </a:solidFill>
              </a:rPr>
              <a:t>管腔扩张及动脉瘤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 smtClean="0"/>
              <a:t>侧枝循环</a:t>
            </a:r>
            <a:endParaRPr lang="en-US" altLang="zh-CN" dirty="0" smtClean="0"/>
          </a:p>
          <a:p>
            <a:r>
              <a:rPr lang="zh-CN" altLang="en-US" dirty="0" smtClean="0"/>
              <a:t>其他表现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累及肺动脉、冠状动脉、脑动脉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概念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 smtClean="0"/>
              <a:t>大动脉炎是一种非特异性炎性动脉疾病，以节段性侵犯主动脉及其主要分支和肺动脉为特征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en-US" altLang="zh-CN" sz="2800" dirty="0" smtClean="0"/>
              <a:t>1908</a:t>
            </a:r>
            <a:r>
              <a:rPr lang="zh-CN" altLang="en-US" sz="2800" dirty="0" smtClean="0"/>
              <a:t>年日本人</a:t>
            </a:r>
            <a:r>
              <a:rPr lang="en-US" altLang="zh-CN" sz="2800" dirty="0" err="1" smtClean="0"/>
              <a:t>Mikito</a:t>
            </a:r>
            <a:r>
              <a:rPr lang="en-US" altLang="zh-CN" sz="2800" dirty="0" smtClean="0"/>
              <a:t> </a:t>
            </a:r>
            <a:r>
              <a:rPr lang="en-US" altLang="zh-CN" sz="2800" dirty="0" err="1" smtClean="0"/>
              <a:t>Takayasu</a:t>
            </a:r>
            <a:r>
              <a:rPr lang="zh-CN" altLang="en-US" sz="2800" dirty="0" smtClean="0"/>
              <a:t>报道了第一例</a:t>
            </a:r>
            <a:endParaRPr lang="en-US" altLang="zh-CN" sz="2800" dirty="0" smtClean="0"/>
          </a:p>
          <a:p>
            <a:endParaRPr lang="en-US" altLang="zh-CN" sz="2800" dirty="0" smtClean="0"/>
          </a:p>
          <a:p>
            <a:r>
              <a:rPr lang="zh-CN" altLang="en-US" sz="2800" dirty="0" smtClean="0"/>
              <a:t>日本、中国、印度等青年女性常见的疾病，但近年来美国、欧洲、非洲等国家的发生率也日渐增多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zh-CN" altLang="en-US" dirty="0" smtClean="0"/>
              <a:t>少见征象，阻塞性病变后轻度扩张和局部的小囊状膨凸，少数可见病变血管明显扩张、动脉瘤表现，有时呈串珠样表现</a:t>
            </a:r>
          </a:p>
        </p:txBody>
      </p:sp>
      <p:pic>
        <p:nvPicPr>
          <p:cNvPr id="7" name="Picture 4" descr="CUI_E_MING"/>
          <p:cNvPicPr>
            <a:picLocks noChangeAspect="1" noChangeArrowheads="1"/>
          </p:cNvPicPr>
          <p:nvPr/>
        </p:nvPicPr>
        <p:blipFill>
          <a:blip r:embed="rId2" cstate="print"/>
          <a:srcRect l="8197" r="3279"/>
          <a:stretch>
            <a:fillRect/>
          </a:stretch>
        </p:blipFill>
        <p:spPr bwMode="auto">
          <a:xfrm>
            <a:off x="1422862" y="3376353"/>
            <a:ext cx="2768138" cy="302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376353"/>
            <a:ext cx="2819400" cy="302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右箭头 5"/>
          <p:cNvSpPr/>
          <p:nvPr/>
        </p:nvSpPr>
        <p:spPr>
          <a:xfrm rot="333288">
            <a:off x="1228296" y="5450231"/>
            <a:ext cx="8382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右箭头 8"/>
          <p:cNvSpPr/>
          <p:nvPr/>
        </p:nvSpPr>
        <p:spPr>
          <a:xfrm rot="20587265">
            <a:off x="4282332" y="4383962"/>
            <a:ext cx="8382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 rot="9843369">
            <a:off x="6339876" y="3844528"/>
            <a:ext cx="838200" cy="228600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4" descr="DING_CHUN_XIANG"/>
          <p:cNvPicPr>
            <a:picLocks noChangeAspect="1" noChangeArrowheads="1"/>
          </p:cNvPicPr>
          <p:nvPr/>
        </p:nvPicPr>
        <p:blipFill>
          <a:blip r:embed="rId2" cstate="print"/>
          <a:srcRect l="20152" t="5980"/>
          <a:stretch>
            <a:fillRect/>
          </a:stretch>
        </p:blipFill>
        <p:spPr bwMode="auto">
          <a:xfrm>
            <a:off x="1371600" y="1828800"/>
            <a:ext cx="3124200" cy="426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DING_CHUN_XIANG"/>
          <p:cNvPicPr>
            <a:picLocks noChangeAspect="1" noChangeArrowheads="1"/>
          </p:cNvPicPr>
          <p:nvPr/>
        </p:nvPicPr>
        <p:blipFill>
          <a:blip r:embed="rId3" cstate="print"/>
          <a:srcRect l="17355" t="1653" r="6612"/>
          <a:stretch>
            <a:fillRect/>
          </a:stretch>
        </p:blipFill>
        <p:spPr bwMode="auto">
          <a:xfrm>
            <a:off x="4648200" y="1828800"/>
            <a:ext cx="3278874" cy="426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右箭头 5"/>
          <p:cNvSpPr/>
          <p:nvPr/>
        </p:nvSpPr>
        <p:spPr>
          <a:xfrm rot="20587265">
            <a:off x="1767732" y="4536362"/>
            <a:ext cx="8382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箭头 6"/>
          <p:cNvSpPr/>
          <p:nvPr/>
        </p:nvSpPr>
        <p:spPr>
          <a:xfrm rot="2562459">
            <a:off x="4614590" y="3759147"/>
            <a:ext cx="8382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管壁环形增厚，管腔狭窄与闭塞</a:t>
            </a:r>
            <a:endParaRPr lang="en-US" altLang="zh-CN" dirty="0" smtClean="0"/>
          </a:p>
          <a:p>
            <a:r>
              <a:rPr lang="zh-CN" altLang="en-US" dirty="0" smtClean="0"/>
              <a:t>管壁钙化</a:t>
            </a:r>
            <a:endParaRPr lang="en-US" altLang="zh-CN" dirty="0" smtClean="0"/>
          </a:p>
          <a:p>
            <a:r>
              <a:rPr lang="zh-CN" altLang="en-US" dirty="0" smtClean="0"/>
              <a:t>管腔扩张及动脉瘤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FF00"/>
                </a:solidFill>
              </a:rPr>
              <a:t>侧枝循环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r>
              <a:rPr lang="zh-CN" altLang="en-US" dirty="0" smtClean="0"/>
              <a:t>其他表现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累及肺动脉、冠状动脉、脑动脉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局部管腔闭塞，侧枝循环逐渐形成，观察侧枝循环的形成情况，对于治疗方案的选择非常重要</a:t>
            </a:r>
          </a:p>
        </p:txBody>
      </p:sp>
      <p:pic>
        <p:nvPicPr>
          <p:cNvPr id="7" name="Picture 4" descr="ZHANG_LING"/>
          <p:cNvPicPr>
            <a:picLocks noChangeAspect="1" noChangeArrowheads="1"/>
          </p:cNvPicPr>
          <p:nvPr/>
        </p:nvPicPr>
        <p:blipFill>
          <a:blip r:embed="rId2" cstate="print"/>
          <a:srcRect t="6667" b="6667"/>
          <a:stretch>
            <a:fillRect/>
          </a:stretch>
        </p:blipFill>
        <p:spPr bwMode="auto">
          <a:xfrm>
            <a:off x="4388219" y="3352800"/>
            <a:ext cx="351692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QIAN_XIAO_JING"/>
          <p:cNvPicPr>
            <a:picLocks noChangeAspect="1" noChangeArrowheads="1"/>
          </p:cNvPicPr>
          <p:nvPr/>
        </p:nvPicPr>
        <p:blipFill>
          <a:blip r:embed="rId3" cstate="print"/>
          <a:srcRect l="26563" t="19531" r="31250" b="10938"/>
          <a:stretch>
            <a:fillRect/>
          </a:stretch>
        </p:blipFill>
        <p:spPr bwMode="auto">
          <a:xfrm>
            <a:off x="1676400" y="33528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右箭头 5"/>
          <p:cNvSpPr/>
          <p:nvPr/>
        </p:nvSpPr>
        <p:spPr>
          <a:xfrm rot="9091170">
            <a:off x="3044214" y="4224619"/>
            <a:ext cx="8382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9091170">
            <a:off x="2815615" y="3691220"/>
            <a:ext cx="8382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右箭头 9"/>
          <p:cNvSpPr/>
          <p:nvPr/>
        </p:nvSpPr>
        <p:spPr>
          <a:xfrm rot="153762">
            <a:off x="4795427" y="4209625"/>
            <a:ext cx="8382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XU_YAN_LI"/>
          <p:cNvPicPr>
            <a:picLocks noChangeAspect="1" noChangeArrowheads="1"/>
          </p:cNvPicPr>
          <p:nvPr/>
        </p:nvPicPr>
        <p:blipFill>
          <a:blip r:embed="rId2" cstate="print"/>
          <a:srcRect l="30730" t="3070" r="31770" b="22807"/>
          <a:stretch>
            <a:fillRect/>
          </a:stretch>
        </p:blipFill>
        <p:spPr bwMode="auto">
          <a:xfrm>
            <a:off x="4495800" y="685800"/>
            <a:ext cx="3200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QIAN_XIAO_JING"/>
          <p:cNvPicPr>
            <a:picLocks noChangeAspect="1" noChangeArrowheads="1"/>
          </p:cNvPicPr>
          <p:nvPr/>
        </p:nvPicPr>
        <p:blipFill>
          <a:blip r:embed="rId3" cstate="print"/>
          <a:srcRect l="27608" t="6032" r="20558"/>
          <a:stretch>
            <a:fillRect/>
          </a:stretch>
        </p:blipFill>
        <p:spPr bwMode="auto">
          <a:xfrm>
            <a:off x="1219200" y="685800"/>
            <a:ext cx="3124200" cy="548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右箭头 3"/>
          <p:cNvSpPr/>
          <p:nvPr/>
        </p:nvSpPr>
        <p:spPr>
          <a:xfrm rot="20587265">
            <a:off x="1539132" y="4764962"/>
            <a:ext cx="8382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12644934">
            <a:off x="6476521" y="4922607"/>
            <a:ext cx="8382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LI_JU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l="28290" t="-369" r="30252" b="3346"/>
          <a:stretch>
            <a:fillRect/>
          </a:stretch>
        </p:blipFill>
        <p:spPr>
          <a:xfrm>
            <a:off x="1143000" y="533400"/>
            <a:ext cx="3124200" cy="5833872"/>
          </a:xfrm>
          <a:noFill/>
        </p:spPr>
      </p:pic>
      <p:pic>
        <p:nvPicPr>
          <p:cNvPr id="38918" name="Picture 6" descr="10027"/>
          <p:cNvPicPr>
            <a:picLocks noChangeAspect="1" noChangeArrowheads="1"/>
          </p:cNvPicPr>
          <p:nvPr/>
        </p:nvPicPr>
        <p:blipFill>
          <a:blip r:embed="rId3" cstate="print"/>
          <a:srcRect l="27368" t="1137" r="20001" b="2272"/>
          <a:stretch>
            <a:fillRect/>
          </a:stretch>
        </p:blipFill>
        <p:spPr bwMode="auto">
          <a:xfrm>
            <a:off x="4495800" y="585486"/>
            <a:ext cx="3316890" cy="577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管壁环形增厚，管腔狭窄与闭塞</a:t>
            </a:r>
            <a:endParaRPr lang="en-US" altLang="zh-CN" dirty="0" smtClean="0"/>
          </a:p>
          <a:p>
            <a:r>
              <a:rPr lang="zh-CN" altLang="en-US" dirty="0" smtClean="0"/>
              <a:t>管壁钙化</a:t>
            </a:r>
            <a:endParaRPr lang="en-US" altLang="zh-CN" dirty="0" smtClean="0"/>
          </a:p>
          <a:p>
            <a:r>
              <a:rPr lang="zh-CN" altLang="en-US" dirty="0" smtClean="0"/>
              <a:t>管腔扩张及动脉瘤</a:t>
            </a:r>
            <a:endParaRPr lang="en-US" altLang="zh-CN" dirty="0" smtClean="0"/>
          </a:p>
          <a:p>
            <a:r>
              <a:rPr lang="zh-CN" altLang="en-US" dirty="0" smtClean="0"/>
              <a:t>侧枝循环</a:t>
            </a:r>
            <a:endParaRPr lang="en-US" altLang="zh-CN" dirty="0" smtClean="0"/>
          </a:p>
          <a:p>
            <a:r>
              <a:rPr lang="zh-CN" altLang="en-US" dirty="0" smtClean="0">
                <a:solidFill>
                  <a:srgbClr val="FFFF00"/>
                </a:solidFill>
              </a:rPr>
              <a:t>其他表现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pPr lvl="1"/>
            <a:r>
              <a:rPr lang="zh-CN" altLang="en-US" dirty="0" smtClean="0">
                <a:solidFill>
                  <a:srgbClr val="FFFF00"/>
                </a:solidFill>
              </a:rPr>
              <a:t>累及肺动脉、冠状动脉、脑动脉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累及肺动脉</a:t>
            </a:r>
            <a:endParaRPr lang="en-US" altLang="zh-CN" dirty="0" smtClean="0"/>
          </a:p>
        </p:txBody>
      </p:sp>
      <p:pic>
        <p:nvPicPr>
          <p:cNvPr id="4" name="Picture 3" descr="C:\luosong\论文\主动脉病变\大动脉炎\Takayasu arteritis\TA病例图片资料\LI_JUAN\LI_JUAN.CT.NECK_03NECKCTA_(ADULT).0506.0001.2011.02.27.16.09.56.546875.69419807.JPEG"/>
          <p:cNvPicPr>
            <a:picLocks noChangeAspect="1" noChangeArrowheads="1"/>
          </p:cNvPicPr>
          <p:nvPr/>
        </p:nvPicPr>
        <p:blipFill>
          <a:blip r:embed="rId2" cstate="print"/>
          <a:srcRect l="5785" t="9917" r="3306"/>
          <a:stretch>
            <a:fillRect/>
          </a:stretch>
        </p:blipFill>
        <p:spPr bwMode="auto">
          <a:xfrm>
            <a:off x="4495800" y="2362200"/>
            <a:ext cx="4191000" cy="4152900"/>
          </a:xfrm>
          <a:prstGeom prst="rect">
            <a:avLst/>
          </a:prstGeom>
          <a:noFill/>
        </p:spPr>
      </p:pic>
      <p:pic>
        <p:nvPicPr>
          <p:cNvPr id="5" name="Picture 4" descr="C:\luosong\论文\主动脉病变\大动脉炎\Takayasu arteritis\TA病例图片资料\LI_JUAN\LI_JUAN.CT.NECK_03NECKCTA_(ADULT).0505.0009.2011.02.27.16.09.56.546875.69340715.JPEG"/>
          <p:cNvPicPr>
            <a:picLocks noChangeAspect="1" noChangeArrowheads="1"/>
          </p:cNvPicPr>
          <p:nvPr/>
        </p:nvPicPr>
        <p:blipFill>
          <a:blip r:embed="rId3" cstate="print"/>
          <a:srcRect l="5292" t="5292" r="10042" b="1575"/>
          <a:stretch>
            <a:fillRect/>
          </a:stretch>
        </p:blipFill>
        <p:spPr bwMode="auto">
          <a:xfrm>
            <a:off x="643467" y="2350911"/>
            <a:ext cx="38100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7" name="Picture 7" descr="LU_YONG_GUO"/>
          <p:cNvPicPr>
            <a:picLocks noChangeAspect="1" noChangeArrowheads="1"/>
          </p:cNvPicPr>
          <p:nvPr/>
        </p:nvPicPr>
        <p:blipFill>
          <a:blip r:embed="rId2" cstate="print"/>
          <a:srcRect t="17880" r="4593" b="5931"/>
          <a:stretch>
            <a:fillRect/>
          </a:stretch>
        </p:blipFill>
        <p:spPr bwMode="auto">
          <a:xfrm>
            <a:off x="4362450" y="100013"/>
            <a:ext cx="4019550" cy="325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LU_YONG_GUO"/>
          <p:cNvPicPr>
            <a:picLocks noChangeAspect="1" noChangeArrowheads="1"/>
          </p:cNvPicPr>
          <p:nvPr/>
        </p:nvPicPr>
        <p:blipFill>
          <a:blip r:embed="rId3" cstate="print"/>
          <a:srcRect l="4959" t="13222" r="4132" b="15703"/>
          <a:stretch>
            <a:fillRect/>
          </a:stretch>
        </p:blipFill>
        <p:spPr bwMode="auto">
          <a:xfrm>
            <a:off x="151170" y="3448755"/>
            <a:ext cx="4114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10" descr="LU_YONG_GUO"/>
          <p:cNvPicPr>
            <a:picLocks noChangeAspect="1" noChangeArrowheads="1"/>
          </p:cNvPicPr>
          <p:nvPr/>
        </p:nvPicPr>
        <p:blipFill>
          <a:blip r:embed="rId4" cstate="print"/>
          <a:srcRect l="3906" t="19531" r="10156" b="17098"/>
          <a:stretch>
            <a:fillRect/>
          </a:stretch>
        </p:blipFill>
        <p:spPr bwMode="auto">
          <a:xfrm>
            <a:off x="152400" y="76200"/>
            <a:ext cx="4114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11"/>
          <p:cNvSpPr txBox="1">
            <a:spLocks noChangeArrowheads="1"/>
          </p:cNvSpPr>
          <p:nvPr/>
        </p:nvSpPr>
        <p:spPr bwMode="auto">
          <a:xfrm>
            <a:off x="7772400" y="3886200"/>
            <a:ext cx="738664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dirty="0">
                <a:solidFill>
                  <a:schemeClr val="bg1"/>
                </a:solidFill>
              </a:rPr>
              <a:t>肺动脉受累</a:t>
            </a:r>
          </a:p>
        </p:txBody>
      </p:sp>
      <p:sp>
        <p:nvSpPr>
          <p:cNvPr id="35852" name="AutoShape 12"/>
          <p:cNvSpPr>
            <a:spLocks noChangeArrowheads="1"/>
          </p:cNvSpPr>
          <p:nvPr/>
        </p:nvSpPr>
        <p:spPr bwMode="auto">
          <a:xfrm rot="-326927">
            <a:off x="5111258" y="1704999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 cstate="print"/>
          <a:srcRect b="6658"/>
          <a:stretch>
            <a:fillRect/>
          </a:stretch>
        </p:blipFill>
        <p:spPr bwMode="auto">
          <a:xfrm>
            <a:off x="4374444" y="3482622"/>
            <a:ext cx="3124200" cy="322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肺动脉受累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-11000" contrast="31000"/>
          </a:blip>
          <a:srcRect/>
          <a:stretch>
            <a:fillRect/>
          </a:stretch>
        </p:blipFill>
        <p:spPr bwMode="auto">
          <a:xfrm>
            <a:off x="457200" y="2362200"/>
            <a:ext cx="8178228" cy="3781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流行病学</a:t>
            </a:r>
            <a:endParaRPr lang="zh-CN" altLang="en-US" dirty="0"/>
          </a:p>
        </p:txBody>
      </p:sp>
      <p:sp>
        <p:nvSpPr>
          <p:cNvPr id="71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sz="2800" dirty="0" smtClean="0"/>
              <a:t>多为</a:t>
            </a:r>
            <a:r>
              <a:rPr lang="zh-CN" altLang="en-US" sz="2800" dirty="0" smtClean="0">
                <a:solidFill>
                  <a:srgbClr val="FFFF00"/>
                </a:solidFill>
              </a:rPr>
              <a:t>女性</a:t>
            </a:r>
            <a:r>
              <a:rPr lang="zh-CN" altLang="en-US" sz="2800" dirty="0" smtClean="0"/>
              <a:t>患者</a:t>
            </a:r>
            <a:r>
              <a:rPr lang="en-US" altLang="zh-CN" sz="2800" dirty="0" smtClean="0"/>
              <a:t>(71%</a:t>
            </a:r>
            <a:r>
              <a:rPr lang="zh-CN" altLang="en-US" sz="2800" dirty="0" smtClean="0"/>
              <a:t>～</a:t>
            </a:r>
            <a:r>
              <a:rPr lang="en-US" altLang="zh-CN" sz="2800" dirty="0" smtClean="0"/>
              <a:t>100%)</a:t>
            </a:r>
            <a:r>
              <a:rPr lang="zh-CN" altLang="en-US" sz="2800" dirty="0" smtClean="0"/>
              <a:t>，起病和确诊的平均年龄</a:t>
            </a:r>
            <a:r>
              <a:rPr lang="en-US" altLang="zh-CN" sz="2800" dirty="0" smtClean="0">
                <a:solidFill>
                  <a:srgbClr val="FFFF00"/>
                </a:solidFill>
              </a:rPr>
              <a:t>&lt;40</a:t>
            </a:r>
            <a:r>
              <a:rPr lang="zh-CN" altLang="en-US" sz="2800" dirty="0" smtClean="0"/>
              <a:t>岁，患病率</a:t>
            </a:r>
            <a:r>
              <a:rPr lang="en-US" altLang="zh-CN" sz="2800" dirty="0" smtClean="0"/>
              <a:t>1/20</a:t>
            </a:r>
            <a:r>
              <a:rPr lang="zh-CN" altLang="en-US" sz="2800" dirty="0" smtClean="0"/>
              <a:t>万人，有上升趋势</a:t>
            </a:r>
          </a:p>
          <a:p>
            <a:pPr eaLnBrk="1" hangingPunct="1">
              <a:buFontTx/>
              <a:buNone/>
            </a:pPr>
            <a:endParaRPr lang="zh-CN" altLang="en-US" sz="2800" dirty="0" smtClean="0"/>
          </a:p>
          <a:p>
            <a:pPr eaLnBrk="1" hangingPunct="1"/>
            <a:r>
              <a:rPr lang="zh-CN" altLang="en-US" sz="2800" dirty="0" smtClean="0"/>
              <a:t>病因目前仍不清楚</a:t>
            </a:r>
            <a:endParaRPr lang="en-US" altLang="zh-CN" sz="2800" dirty="0" smtClean="0"/>
          </a:p>
          <a:p>
            <a:pPr eaLnBrk="1" hangingPunct="1"/>
            <a:endParaRPr lang="en-US" altLang="zh-CN" sz="2800" dirty="0" smtClean="0"/>
          </a:p>
          <a:p>
            <a:pPr eaLnBrk="1" hangingPunct="1"/>
            <a:r>
              <a:rPr lang="zh-CN" altLang="en-US" sz="2800" dirty="0" smtClean="0"/>
              <a:t>与螺旋体、结核杆菌、链球菌等感染有关，以及一些免疫性疾病相关</a:t>
            </a:r>
          </a:p>
          <a:p>
            <a:pPr eaLnBrk="1" hangingPunct="1"/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累及冠状动脉</a:t>
            </a:r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4444" r="3158"/>
          <a:stretch>
            <a:fillRect/>
          </a:stretch>
        </p:blipFill>
        <p:spPr bwMode="auto">
          <a:xfrm>
            <a:off x="762000" y="2362200"/>
            <a:ext cx="2590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t="3449"/>
          <a:stretch>
            <a:fillRect/>
          </a:stretch>
        </p:blipFill>
        <p:spPr bwMode="auto">
          <a:xfrm>
            <a:off x="3435767" y="2362200"/>
            <a:ext cx="2584033" cy="213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3125" t="3125" r="3125"/>
          <a:stretch>
            <a:fillRect/>
          </a:stretch>
        </p:blipFill>
        <p:spPr bwMode="auto">
          <a:xfrm>
            <a:off x="6096000" y="2362200"/>
            <a:ext cx="2286000" cy="212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39676" y="4572000"/>
            <a:ext cx="212496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7037" y="4572000"/>
            <a:ext cx="22647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CTA</a:t>
            </a:r>
            <a:r>
              <a:rPr lang="zh-CN" altLang="en-US" dirty="0" smtClean="0"/>
              <a:t>表现</a:t>
            </a:r>
            <a:endParaRPr lang="zh-CN" altLang="en-US" dirty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累及冠状动脉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56444" b="2822"/>
          <a:stretch>
            <a:fillRect/>
          </a:stretch>
        </p:blipFill>
        <p:spPr bwMode="auto">
          <a:xfrm>
            <a:off x="2590800" y="4572000"/>
            <a:ext cx="4876800" cy="214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t="5644" b="50611"/>
          <a:stretch>
            <a:fillRect/>
          </a:stretch>
        </p:blipFill>
        <p:spPr bwMode="auto">
          <a:xfrm>
            <a:off x="2590800" y="2205542"/>
            <a:ext cx="4876800" cy="2302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累及脑动脉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急性脑梗塞</a:t>
            </a:r>
            <a:endParaRPr lang="zh-CN" altLang="en-US" dirty="0"/>
          </a:p>
        </p:txBody>
      </p:sp>
      <p:pic>
        <p:nvPicPr>
          <p:cNvPr id="3074" name="Picture 2" descr="C:\luosong\论文\主动脉病变\大动脉炎\病例图片资料\QIANXIAOJING\QIAN_XIAO_JING.CT.NECK_03NECKCTA_(ADULT).0504.0001.2011.02.27.14.53.15.265625.66449595.JPEG"/>
          <p:cNvPicPr>
            <a:picLocks noChangeAspect="1" noChangeArrowheads="1"/>
          </p:cNvPicPr>
          <p:nvPr/>
        </p:nvPicPr>
        <p:blipFill>
          <a:blip r:embed="rId2" cstate="print"/>
          <a:srcRect l="25400" r="13217"/>
          <a:stretch>
            <a:fillRect/>
          </a:stretch>
        </p:blipFill>
        <p:spPr bwMode="auto">
          <a:xfrm>
            <a:off x="990600" y="2743200"/>
            <a:ext cx="2430780" cy="3960000"/>
          </a:xfrm>
          <a:prstGeom prst="rect">
            <a:avLst/>
          </a:prstGeom>
          <a:noFill/>
        </p:spPr>
      </p:pic>
      <p:pic>
        <p:nvPicPr>
          <p:cNvPr id="3075" name="Picture 3" descr="C:\luosong\论文\主动脉病变\大动脉炎\病例图片资料\QIANXIAOJING\QIAN_XIAO_JING.CT.NECK_03NECKCTA_(ADULT).0508.0017.2011.02.27.14.53.15.265625.66451550.JPEG"/>
          <p:cNvPicPr>
            <a:picLocks noChangeAspect="1" noChangeArrowheads="1"/>
          </p:cNvPicPr>
          <p:nvPr/>
        </p:nvPicPr>
        <p:blipFill>
          <a:blip r:embed="rId3" cstate="print"/>
          <a:srcRect l="25400" r="14233" b="2633"/>
          <a:stretch>
            <a:fillRect/>
          </a:stretch>
        </p:blipFill>
        <p:spPr bwMode="auto">
          <a:xfrm>
            <a:off x="3564600" y="2743200"/>
            <a:ext cx="2455200" cy="3960000"/>
          </a:xfrm>
          <a:prstGeom prst="rect">
            <a:avLst/>
          </a:prstGeom>
          <a:noFill/>
        </p:spPr>
      </p:pic>
      <p:pic>
        <p:nvPicPr>
          <p:cNvPr id="3076" name="Picture 4" descr="C:\luosong\论文\主动脉病变\大动脉炎\病例图片资料\QIANXIAOJING\10009.jpg"/>
          <p:cNvPicPr>
            <a:picLocks noChangeAspect="1" noChangeArrowheads="1"/>
          </p:cNvPicPr>
          <p:nvPr/>
        </p:nvPicPr>
        <p:blipFill>
          <a:blip r:embed="rId4" cstate="print"/>
          <a:srcRect l="3448" t="6897" r="3448" b="10345"/>
          <a:stretch>
            <a:fillRect/>
          </a:stretch>
        </p:blipFill>
        <p:spPr bwMode="auto">
          <a:xfrm>
            <a:off x="6172200" y="2743200"/>
            <a:ext cx="2209800" cy="1964267"/>
          </a:xfrm>
          <a:prstGeom prst="rect">
            <a:avLst/>
          </a:prstGeom>
          <a:noFill/>
        </p:spPr>
      </p:pic>
      <p:pic>
        <p:nvPicPr>
          <p:cNvPr id="3077" name="Picture 5" descr="C:\luosong\论文\主动脉病变\大动脉炎\病例图片资料\QIANXIAOJING\10033.jpg"/>
          <p:cNvPicPr>
            <a:picLocks noChangeAspect="1" noChangeArrowheads="1"/>
          </p:cNvPicPr>
          <p:nvPr/>
        </p:nvPicPr>
        <p:blipFill>
          <a:blip r:embed="rId5" cstate="print"/>
          <a:srcRect t="7143" b="7143"/>
          <a:stretch>
            <a:fillRect/>
          </a:stretch>
        </p:blipFill>
        <p:spPr bwMode="auto">
          <a:xfrm>
            <a:off x="6172200" y="4800600"/>
            <a:ext cx="2209800" cy="1894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其他影像学检查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MRA</a:t>
            </a:r>
          </a:p>
          <a:p>
            <a:pPr lvl="1"/>
            <a:r>
              <a:rPr lang="zh-CN" altLang="en-US" dirty="0" smtClean="0"/>
              <a:t>主动脉弓分支管壁均匀增厚，增强强化</a:t>
            </a:r>
            <a:endParaRPr lang="zh-CN" alt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889" y="3048000"/>
            <a:ext cx="410191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2261" y="3048000"/>
            <a:ext cx="410453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95600" y="53340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其他影像学检查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MRA</a:t>
            </a:r>
          </a:p>
          <a:p>
            <a:pPr lvl="1"/>
            <a:r>
              <a:rPr lang="zh-CN" altLang="en-US" dirty="0" smtClean="0"/>
              <a:t>主动脉弓管壁增厚并延迟强化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4878"/>
          <a:stretch>
            <a:fillRect/>
          </a:stretch>
        </p:blipFill>
        <p:spPr bwMode="auto">
          <a:xfrm>
            <a:off x="533400" y="2971800"/>
            <a:ext cx="258086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500"/>
          <a:stretch>
            <a:fillRect/>
          </a:stretch>
        </p:blipFill>
        <p:spPr bwMode="auto">
          <a:xfrm>
            <a:off x="3213578" y="2971800"/>
            <a:ext cx="264877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2621"/>
          <a:stretch>
            <a:fillRect/>
          </a:stretch>
        </p:blipFill>
        <p:spPr bwMode="auto">
          <a:xfrm>
            <a:off x="5956777" y="2971800"/>
            <a:ext cx="2648779" cy="3124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延迟强化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2703" r="51381"/>
          <a:stretch>
            <a:fillRect/>
          </a:stretch>
        </p:blipFill>
        <p:spPr bwMode="auto">
          <a:xfrm>
            <a:off x="228600" y="2514600"/>
            <a:ext cx="430243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50737" t="2761"/>
          <a:stretch>
            <a:fillRect/>
          </a:stretch>
        </p:blipFill>
        <p:spPr bwMode="auto">
          <a:xfrm>
            <a:off x="4648200" y="2514600"/>
            <a:ext cx="4267200" cy="268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其他影像学检查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超声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3329" r="50926" b="3459"/>
          <a:stretch>
            <a:fillRect/>
          </a:stretch>
        </p:blipFill>
        <p:spPr bwMode="auto">
          <a:xfrm>
            <a:off x="3288252" y="1752599"/>
            <a:ext cx="4419600" cy="233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50926" t="4400" b="5717"/>
          <a:stretch>
            <a:fillRect/>
          </a:stretch>
        </p:blipFill>
        <p:spPr bwMode="auto">
          <a:xfrm>
            <a:off x="3276600" y="4267200"/>
            <a:ext cx="441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066800" y="28194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</a:rPr>
              <a:t>右侧颈总动脉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518160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</a:rPr>
              <a:t>激素治疗三个月后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其他影像学检查</a:t>
            </a:r>
            <a:endParaRPr lang="zh-CN" altLang="en-US" dirty="0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 smtClean="0">
                <a:solidFill>
                  <a:srgbClr val="FFFF00"/>
                </a:solidFill>
              </a:rPr>
              <a:t>PET/CT</a:t>
            </a:r>
            <a:endParaRPr lang="zh-CN" altLang="en-US" dirty="0" smtClean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 b="3271"/>
          <a:stretch>
            <a:fillRect/>
          </a:stretch>
        </p:blipFill>
        <p:spPr bwMode="auto">
          <a:xfrm>
            <a:off x="1066800" y="2209800"/>
            <a:ext cx="6934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038600" y="6248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1</a:t>
            </a:r>
            <a:r>
              <a:rPr lang="zh-CN" altLang="en-US" dirty="0" smtClean="0">
                <a:solidFill>
                  <a:schemeClr val="bg1"/>
                </a:solidFill>
              </a:rPr>
              <a:t>年后复发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6248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bg1"/>
                </a:solidFill>
              </a:rPr>
              <a:t>初次诊断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6248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3</a:t>
            </a:r>
            <a:r>
              <a:rPr lang="zh-CN" altLang="en-US" dirty="0" smtClean="0">
                <a:solidFill>
                  <a:schemeClr val="bg1"/>
                </a:solidFill>
              </a:rPr>
              <a:t>年后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 smtClean="0">
                <a:solidFill>
                  <a:srgbClr val="FFFF00"/>
                </a:solidFill>
              </a:rPr>
              <a:t>PET/CT</a:t>
            </a:r>
            <a:endParaRPr lang="zh-CN" altLang="en-US" dirty="0" smtClean="0">
              <a:solidFill>
                <a:srgbClr val="FFFF00"/>
              </a:solidFill>
            </a:endParaRPr>
          </a:p>
          <a:p>
            <a:endParaRPr lang="zh-CN" alt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743200"/>
            <a:ext cx="876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 smtClean="0">
                <a:solidFill>
                  <a:srgbClr val="FFFF00"/>
                </a:solidFill>
              </a:rPr>
              <a:t>PET/CT</a:t>
            </a:r>
            <a:endParaRPr lang="zh-CN" altLang="en-US" dirty="0" smtClean="0">
              <a:solidFill>
                <a:srgbClr val="FFFF00"/>
              </a:solidFill>
            </a:endParaRPr>
          </a:p>
          <a:p>
            <a:endParaRPr lang="zh-CN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1190"/>
          <a:stretch>
            <a:fillRect/>
          </a:stretch>
        </p:blipFill>
        <p:spPr bwMode="auto">
          <a:xfrm>
            <a:off x="1295400" y="2192325"/>
            <a:ext cx="6324600" cy="45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病理学改变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/>
              <a:t> </a:t>
            </a:r>
            <a:r>
              <a:rPr lang="zh-CN" altLang="en-US" sz="2800" dirty="0" smtClean="0"/>
              <a:t>以</a:t>
            </a:r>
            <a:r>
              <a:rPr lang="zh-CN" altLang="en-US" sz="2800" dirty="0" smtClean="0">
                <a:solidFill>
                  <a:srgbClr val="FFFF00"/>
                </a:solidFill>
              </a:rPr>
              <a:t>大中动脉</a:t>
            </a:r>
            <a:r>
              <a:rPr lang="zh-CN" altLang="en-US" sz="2800" dirty="0" smtClean="0"/>
              <a:t>动脉壁</a:t>
            </a:r>
            <a:r>
              <a:rPr lang="zh-CN" altLang="en-US" sz="2800" dirty="0" smtClean="0">
                <a:solidFill>
                  <a:srgbClr val="FFFF00"/>
                </a:solidFill>
              </a:rPr>
              <a:t>中膜</a:t>
            </a:r>
            <a:r>
              <a:rPr lang="zh-CN" altLang="en-US" sz="2800" dirty="0" smtClean="0"/>
              <a:t>损害为主的非特异性全层动脉炎。中膜以弹力纤维和平滑肌细胞损害为主，继发内膜和外膜广泛性纤维增厚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r="1235"/>
          <a:stretch>
            <a:fillRect/>
          </a:stretch>
        </p:blipFill>
        <p:spPr bwMode="auto">
          <a:xfrm>
            <a:off x="2362200" y="3352800"/>
            <a:ext cx="442006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其他影像学检查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DSA</a:t>
            </a:r>
          </a:p>
          <a:p>
            <a:pPr lvl="1"/>
            <a:r>
              <a:rPr lang="zh-CN" altLang="en-US" dirty="0" smtClean="0"/>
              <a:t>头臂干，左侧颈总动脉，左侧锁骨下动脉狭窄</a:t>
            </a:r>
            <a:endParaRPr lang="zh-CN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175" t="7637" r="1322"/>
          <a:stretch>
            <a:fillRect/>
          </a:stretch>
        </p:blipFill>
        <p:spPr bwMode="auto">
          <a:xfrm>
            <a:off x="1600200" y="2971800"/>
            <a:ext cx="5943600" cy="346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其他影像学检查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rgbClr val="FFFF00"/>
                </a:solidFill>
              </a:rPr>
              <a:t>DSA</a:t>
            </a:r>
          </a:p>
          <a:p>
            <a:endParaRPr lang="zh-CN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09800"/>
            <a:ext cx="687178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鉴别诊断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 smtClean="0">
                <a:solidFill>
                  <a:srgbClr val="FFFF00"/>
                </a:solidFill>
              </a:rPr>
              <a:t>动脉粥样硬化</a:t>
            </a:r>
            <a:endParaRPr lang="en-US" altLang="zh-CN" sz="2800" dirty="0" smtClean="0">
              <a:solidFill>
                <a:srgbClr val="FFFF00"/>
              </a:solidFill>
            </a:endParaRPr>
          </a:p>
          <a:p>
            <a:r>
              <a:rPr lang="zh-CN" altLang="en-US" sz="2800" dirty="0" smtClean="0"/>
              <a:t>主动脉壁间血肿</a:t>
            </a:r>
            <a:endParaRPr lang="en-US" altLang="zh-CN" sz="2800" dirty="0" smtClean="0"/>
          </a:p>
          <a:p>
            <a:r>
              <a:rPr lang="zh-CN" altLang="en-US" sz="2800" dirty="0" smtClean="0">
                <a:solidFill>
                  <a:srgbClr val="FFFF00"/>
                </a:solidFill>
              </a:rPr>
              <a:t>主动脉缩窄</a:t>
            </a:r>
            <a:r>
              <a:rPr lang="zh-CN" altLang="en-US" sz="2800" dirty="0" smtClean="0"/>
              <a:t>及离断</a:t>
            </a:r>
            <a:endParaRPr lang="en-US" altLang="zh-CN" sz="2800" dirty="0" smtClean="0"/>
          </a:p>
          <a:p>
            <a:r>
              <a:rPr lang="zh-CN" altLang="en-US" sz="2800" dirty="0" smtClean="0"/>
              <a:t>血栓性闭塞性脉管炎</a:t>
            </a:r>
            <a:endParaRPr lang="en-US" altLang="zh-CN" sz="2800" dirty="0" smtClean="0"/>
          </a:p>
          <a:p>
            <a:r>
              <a:rPr lang="zh-CN" altLang="en-US" sz="2800" dirty="0" smtClean="0"/>
              <a:t>结节性动脉炎</a:t>
            </a:r>
            <a:endParaRPr lang="en-US" altLang="zh-CN" sz="2800" dirty="0" smtClean="0"/>
          </a:p>
          <a:p>
            <a:r>
              <a:rPr lang="zh-CN" altLang="en-US" sz="2800" dirty="0" smtClean="0"/>
              <a:t>肾动脉纤维肌性发育不良</a:t>
            </a:r>
            <a:endParaRPr lang="en-US" altLang="zh-CN" sz="2800" dirty="0" smtClean="0"/>
          </a:p>
          <a:p>
            <a:r>
              <a:rPr lang="zh-CN" altLang="en-US" sz="2800" dirty="0" smtClean="0"/>
              <a:t>慢性肺动脉血栓</a:t>
            </a:r>
            <a:endParaRPr lang="en-US" altLang="zh-CN" sz="2800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鉴别诊断</a:t>
            </a:r>
            <a:endParaRPr lang="zh-CN" altLang="en-US" b="1" dirty="0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FFFF00"/>
                </a:solidFill>
              </a:rPr>
              <a:t>动脉粥样硬化</a:t>
            </a:r>
            <a:endParaRPr lang="en-US" altLang="zh-CN" dirty="0" smtClean="0"/>
          </a:p>
          <a:p>
            <a:pPr lvl="1" eaLnBrk="1" hangingPunct="1"/>
            <a:r>
              <a:rPr lang="en-US" altLang="zh-CN" dirty="0" smtClean="0"/>
              <a:t>50</a:t>
            </a:r>
            <a:r>
              <a:rPr lang="zh-CN" altLang="en-US" dirty="0" smtClean="0"/>
              <a:t>岁以上，管壁不规则增厚，局部可伴溃疡及钙化，年龄较大的大动脉炎患者可伴发动脉粥样硬化</a:t>
            </a:r>
          </a:p>
          <a:p>
            <a:pPr eaLnBrk="1" hangingPunct="1"/>
            <a:endParaRPr lang="en-US" altLang="zh-CN" dirty="0" smtClean="0"/>
          </a:p>
        </p:txBody>
      </p:sp>
      <p:pic>
        <p:nvPicPr>
          <p:cNvPr id="8194" name="Picture 2" descr="SUN_JIN_YUAN"/>
          <p:cNvPicPr>
            <a:picLocks noChangeAspect="1" noChangeArrowheads="1"/>
          </p:cNvPicPr>
          <p:nvPr/>
        </p:nvPicPr>
        <p:blipFill>
          <a:blip r:embed="rId2" cstate="print"/>
          <a:srcRect l="30067" t="2902" r="25293" b="40298"/>
          <a:stretch>
            <a:fillRect/>
          </a:stretch>
        </p:blipFill>
        <p:spPr bwMode="auto">
          <a:xfrm>
            <a:off x="1182710" y="3645410"/>
            <a:ext cx="2133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SUN_JIN_YUAN"/>
          <p:cNvPicPr>
            <a:picLocks noChangeAspect="1" noChangeArrowheads="1"/>
          </p:cNvPicPr>
          <p:nvPr/>
        </p:nvPicPr>
        <p:blipFill>
          <a:blip r:embed="rId3" cstate="print"/>
          <a:srcRect l="21162" t="2893" r="18546" b="19150"/>
          <a:stretch>
            <a:fillRect/>
          </a:stretch>
        </p:blipFill>
        <p:spPr bwMode="auto">
          <a:xfrm>
            <a:off x="3468710" y="3645409"/>
            <a:ext cx="2133600" cy="2755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SUN_JIN_YUAN"/>
          <p:cNvPicPr>
            <a:picLocks noChangeAspect="1" noChangeArrowheads="1"/>
          </p:cNvPicPr>
          <p:nvPr/>
        </p:nvPicPr>
        <p:blipFill>
          <a:blip r:embed="rId4" cstate="print"/>
          <a:srcRect l="28371" t="3482" r="32539" b="36613"/>
          <a:stretch>
            <a:fillRect/>
          </a:stretch>
        </p:blipFill>
        <p:spPr bwMode="auto">
          <a:xfrm>
            <a:off x="5754710" y="3645409"/>
            <a:ext cx="1949134" cy="27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鉴别诊断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主动脉壁间血肿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pPr lvl="1"/>
            <a:r>
              <a:rPr lang="zh-CN" altLang="en-US" dirty="0" smtClean="0"/>
              <a:t>新月形增厚，平扫密度较高，慢性血肿可为低密度</a:t>
            </a:r>
          </a:p>
          <a:p>
            <a:endParaRPr lang="zh-CN" altLang="en-US" dirty="0"/>
          </a:p>
        </p:txBody>
      </p:sp>
      <p:pic>
        <p:nvPicPr>
          <p:cNvPr id="9218" name="Picture 2" descr="7-1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200400"/>
            <a:ext cx="2819400" cy="290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7-1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200400"/>
            <a:ext cx="3074026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7-16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5644" y="3200400"/>
            <a:ext cx="2590800" cy="289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鉴别诊断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主动脉缩窄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pPr lvl="1"/>
            <a:r>
              <a:rPr lang="zh-CN" altLang="en-US" dirty="0" smtClean="0"/>
              <a:t>先天性，多见于男性，胸主动脉峡部狭窄，全身无炎症活动改变</a:t>
            </a:r>
          </a:p>
          <a:p>
            <a:endParaRPr lang="zh-CN" altLang="en-US" dirty="0"/>
          </a:p>
        </p:txBody>
      </p:sp>
      <p:pic>
        <p:nvPicPr>
          <p:cNvPr id="1027" name="Picture 3" descr="WANG_HAN"/>
          <p:cNvPicPr>
            <a:picLocks noChangeAspect="1" noChangeArrowheads="1"/>
          </p:cNvPicPr>
          <p:nvPr/>
        </p:nvPicPr>
        <p:blipFill>
          <a:blip r:embed="rId3" cstate="print"/>
          <a:srcRect l="10750" t="2321" r="23265" b="4062"/>
          <a:stretch>
            <a:fillRect/>
          </a:stretch>
        </p:blipFill>
        <p:spPr bwMode="auto">
          <a:xfrm>
            <a:off x="914400" y="3276600"/>
            <a:ext cx="2362200" cy="3354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WANG_HAN"/>
          <p:cNvPicPr>
            <a:picLocks noChangeAspect="1" noChangeArrowheads="1"/>
          </p:cNvPicPr>
          <p:nvPr/>
        </p:nvPicPr>
        <p:blipFill>
          <a:blip r:embed="rId4" cstate="print"/>
          <a:srcRect l="12758" r="14214" b="7246"/>
          <a:stretch>
            <a:fillRect/>
          </a:stretch>
        </p:blipFill>
        <p:spPr bwMode="auto">
          <a:xfrm>
            <a:off x="3368955" y="3276600"/>
            <a:ext cx="2641959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WANG_HAN"/>
          <p:cNvPicPr>
            <a:picLocks noChangeAspect="1" noChangeArrowheads="1"/>
          </p:cNvPicPr>
          <p:nvPr/>
        </p:nvPicPr>
        <p:blipFill>
          <a:blip r:embed="rId5" cstate="print"/>
          <a:srcRect l="28775" t="4366" r="22079" b="4945"/>
          <a:stretch>
            <a:fillRect/>
          </a:stretch>
        </p:blipFill>
        <p:spPr bwMode="auto">
          <a:xfrm>
            <a:off x="6096000" y="3276600"/>
            <a:ext cx="1828800" cy="337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鉴别诊断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主动脉离断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 descr="YU_BING"/>
          <p:cNvPicPr>
            <a:picLocks noChangeAspect="1" noChangeArrowheads="1"/>
          </p:cNvPicPr>
          <p:nvPr/>
        </p:nvPicPr>
        <p:blipFill>
          <a:blip r:embed="rId2" cstate="print"/>
          <a:srcRect l="5249" t="5704" r="3522"/>
          <a:stretch>
            <a:fillRect/>
          </a:stretch>
        </p:blipFill>
        <p:spPr bwMode="auto">
          <a:xfrm>
            <a:off x="685800" y="2511889"/>
            <a:ext cx="2725160" cy="2822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YU_BING"/>
          <p:cNvPicPr>
            <a:picLocks noChangeAspect="1" noChangeArrowheads="1"/>
          </p:cNvPicPr>
          <p:nvPr/>
        </p:nvPicPr>
        <p:blipFill>
          <a:blip r:embed="rId3" cstate="print"/>
          <a:srcRect l="16309" t="8231" r="10535" b="6833"/>
          <a:stretch>
            <a:fillRect/>
          </a:stretch>
        </p:blipFill>
        <p:spPr bwMode="auto">
          <a:xfrm>
            <a:off x="3505200" y="2514600"/>
            <a:ext cx="2438400" cy="28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YU_BING"/>
          <p:cNvPicPr>
            <a:picLocks noChangeAspect="1" noChangeArrowheads="1"/>
          </p:cNvPicPr>
          <p:nvPr/>
        </p:nvPicPr>
        <p:blipFill>
          <a:blip r:embed="rId4" cstate="print"/>
          <a:srcRect l="4721" t="3725" r="12845"/>
          <a:stretch>
            <a:fillRect/>
          </a:stretch>
        </p:blipFill>
        <p:spPr bwMode="auto">
          <a:xfrm>
            <a:off x="6062133" y="2514600"/>
            <a:ext cx="241093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鉴别诊断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血栓性闭塞性脉管炎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吸烟史，年轻男性，周围慢性血管闭塞性炎症</a:t>
            </a:r>
          </a:p>
          <a:p>
            <a:endParaRPr lang="zh-CN" altLang="en-US" dirty="0"/>
          </a:p>
        </p:txBody>
      </p:sp>
      <p:pic>
        <p:nvPicPr>
          <p:cNvPr id="7170" name="Picture 2" descr="C:\luosong\科室资料\编书资料\心血管病CT诊断手册\罗松\第四章\第4章初稿\第四章原始图像\主动脉粥样硬化\JIA_HAI_BIN.CT.DEFAULTBP.0008.0015.2013.10.04.18.16.02.406250.367508918.BMP"/>
          <p:cNvPicPr>
            <a:picLocks noChangeAspect="1" noChangeArrowheads="1"/>
          </p:cNvPicPr>
          <p:nvPr/>
        </p:nvPicPr>
        <p:blipFill>
          <a:blip r:embed="rId3" cstate="print"/>
          <a:srcRect l="21167" r="22389" b="3574"/>
          <a:stretch>
            <a:fillRect/>
          </a:stretch>
        </p:blipFill>
        <p:spPr bwMode="auto">
          <a:xfrm>
            <a:off x="2895600" y="3124200"/>
            <a:ext cx="1962615" cy="3352800"/>
          </a:xfrm>
          <a:prstGeom prst="rect">
            <a:avLst/>
          </a:prstGeom>
          <a:noFill/>
        </p:spPr>
      </p:pic>
      <p:pic>
        <p:nvPicPr>
          <p:cNvPr id="7171" name="Picture 3" descr="C:\luosong\科室资料\编书资料\心血管病CT诊断手册\罗松\第四章\第4章初稿\第四章原始图像\主动脉粥样硬化\JIA_HAI_BIN.CT.DEFAULTBP.0008.0027.2013.10.04.18.16.02.406250.367731390.BMP"/>
          <p:cNvPicPr>
            <a:picLocks noChangeAspect="1" noChangeArrowheads="1"/>
          </p:cNvPicPr>
          <p:nvPr/>
        </p:nvPicPr>
        <p:blipFill>
          <a:blip r:embed="rId4" cstate="print"/>
          <a:srcRect l="18815" t="2352" r="20037" b="3574"/>
          <a:stretch>
            <a:fillRect/>
          </a:stretch>
        </p:blipFill>
        <p:spPr bwMode="auto">
          <a:xfrm>
            <a:off x="609600" y="3124200"/>
            <a:ext cx="2179320" cy="3352800"/>
          </a:xfrm>
          <a:prstGeom prst="rect">
            <a:avLst/>
          </a:prstGeom>
          <a:noFill/>
        </p:spPr>
      </p:pic>
      <p:pic>
        <p:nvPicPr>
          <p:cNvPr id="7172" name="Picture 4" descr="C:\luosong\科室资料\编书资料\心血管病CT诊断手册\罗松\第四章\第4章初稿\第四章原始图像\主动脉粥样硬化\JIA_HAI_BIN.CT.DEFAULTBP.0009.0001.2013.10.04.18.16.02.406250.367644744.BMP"/>
          <p:cNvPicPr>
            <a:picLocks noChangeAspect="1" noChangeArrowheads="1"/>
          </p:cNvPicPr>
          <p:nvPr/>
        </p:nvPicPr>
        <p:blipFill>
          <a:blip r:embed="rId5" cstate="print"/>
          <a:srcRect l="9407" t="11759" r="3574"/>
          <a:stretch>
            <a:fillRect/>
          </a:stretch>
        </p:blipFill>
        <p:spPr bwMode="auto">
          <a:xfrm>
            <a:off x="4953000" y="3124200"/>
            <a:ext cx="330636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鉴别诊断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FFFF00"/>
                </a:solidFill>
              </a:rPr>
              <a:t>结节性动脉炎</a:t>
            </a:r>
            <a:endParaRPr lang="en-US" altLang="zh-CN" dirty="0" smtClean="0"/>
          </a:p>
          <a:p>
            <a:pPr lvl="1" eaLnBrk="1" hangingPunct="1"/>
            <a:r>
              <a:rPr lang="zh-CN" altLang="en-US" dirty="0" smtClean="0"/>
              <a:t>多发生于内脏中小动脉，表现为多发瘤样扩张呈串珠样</a:t>
            </a:r>
          </a:p>
          <a:p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t="2158"/>
          <a:stretch>
            <a:fillRect/>
          </a:stretch>
        </p:blipFill>
        <p:spPr bwMode="auto">
          <a:xfrm>
            <a:off x="564780" y="3276600"/>
            <a:ext cx="2859741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b="2913"/>
          <a:stretch>
            <a:fillRect/>
          </a:stretch>
        </p:blipFill>
        <p:spPr bwMode="auto">
          <a:xfrm>
            <a:off x="3536580" y="3276600"/>
            <a:ext cx="2406908" cy="33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 t="3738" b="10675"/>
          <a:stretch>
            <a:fillRect/>
          </a:stretch>
        </p:blipFill>
        <p:spPr bwMode="auto">
          <a:xfrm>
            <a:off x="6073590" y="3276600"/>
            <a:ext cx="2593575" cy="334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鉴别诊断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肾动脉纤维肌性发育不良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pPr lvl="1"/>
            <a:r>
              <a:rPr lang="zh-CN" altLang="en-US" dirty="0" smtClean="0"/>
              <a:t>不明原因的节段性、非动脉粥样硬化性、非炎症性血管疾病</a:t>
            </a:r>
            <a:endParaRPr lang="en-US" altLang="zh-CN" dirty="0" smtClean="0"/>
          </a:p>
          <a:p>
            <a:pPr lvl="1"/>
            <a:r>
              <a:rPr lang="zh-CN" altLang="zh-CN" dirty="0" smtClean="0"/>
              <a:t>肾动脉中远段，串珠样肾动脉狭窄</a:t>
            </a:r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2050" name="Picture 2" descr="CHEN_RONG_CAI"/>
          <p:cNvPicPr>
            <a:picLocks noChangeAspect="1" noChangeArrowheads="1"/>
          </p:cNvPicPr>
          <p:nvPr/>
        </p:nvPicPr>
        <p:blipFill>
          <a:blip r:embed="rId3" cstate="print"/>
          <a:srcRect l="13530" t="4118" b="8824"/>
          <a:stretch>
            <a:fillRect/>
          </a:stretch>
        </p:blipFill>
        <p:spPr bwMode="auto">
          <a:xfrm>
            <a:off x="559496" y="3657600"/>
            <a:ext cx="264090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HEN_RONG_CA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4100" y="3657599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HEN_RONG_CAI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657599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病理学改变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sz="2800" dirty="0" smtClean="0"/>
              <a:t>早期</a:t>
            </a:r>
            <a:endParaRPr lang="en-US" altLang="zh-CN" sz="2800" dirty="0" smtClean="0"/>
          </a:p>
          <a:p>
            <a:pPr lvl="1" eaLnBrk="1" hangingPunct="1"/>
            <a:r>
              <a:rPr lang="zh-CN" altLang="en-US" sz="2400" dirty="0" smtClean="0">
                <a:solidFill>
                  <a:srgbClr val="FFFF00"/>
                </a:solidFill>
              </a:rPr>
              <a:t>中膜</a:t>
            </a:r>
            <a:r>
              <a:rPr lang="zh-CN" altLang="en-US" sz="2400" dirty="0" smtClean="0"/>
              <a:t>基质粘液性变，胶原纤维肿胀、变性及纤维素性坏死；弹力纤维和平滑肌细胞变性、肿胀和坏死</a:t>
            </a:r>
          </a:p>
          <a:p>
            <a:pPr eaLnBrk="1" hangingPunct="1">
              <a:buFontTx/>
              <a:buNone/>
            </a:pPr>
            <a:endParaRPr lang="zh-CN" altLang="en-US" sz="2800" dirty="0" smtClean="0"/>
          </a:p>
          <a:p>
            <a:pPr eaLnBrk="1" hangingPunct="1"/>
            <a:r>
              <a:rPr lang="zh-CN" altLang="en-US" sz="2800" dirty="0" smtClean="0"/>
              <a:t> 晚期</a:t>
            </a:r>
            <a:endParaRPr lang="en-US" altLang="zh-CN" sz="2800" dirty="0" smtClean="0"/>
          </a:p>
          <a:p>
            <a:pPr lvl="1" eaLnBrk="1" hangingPunct="1"/>
            <a:r>
              <a:rPr lang="zh-CN" altLang="en-US" sz="2400" dirty="0" smtClean="0">
                <a:solidFill>
                  <a:srgbClr val="FFFF00"/>
                </a:solidFill>
              </a:rPr>
              <a:t>全层</a:t>
            </a:r>
            <a:r>
              <a:rPr lang="zh-CN" altLang="en-US" sz="2400" dirty="0" smtClean="0"/>
              <a:t>弥漫性或不规则增厚和纤维化</a:t>
            </a:r>
          </a:p>
          <a:p>
            <a:pPr eaLnBrk="1" hangingPunct="1"/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鉴别诊断</a:t>
            </a:r>
            <a:endParaRPr lang="zh-CN" altLang="en-US" dirty="0"/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FFFF00"/>
                </a:solidFill>
              </a:rPr>
              <a:t>慢性肺动脉血栓</a:t>
            </a:r>
            <a:endParaRPr lang="en-US" altLang="zh-CN" dirty="0" smtClean="0"/>
          </a:p>
          <a:p>
            <a:pPr lvl="1" eaLnBrk="1" hangingPunct="1"/>
            <a:r>
              <a:rPr lang="zh-CN" altLang="en-US" dirty="0" smtClean="0"/>
              <a:t>一般呈附壁改变，而大动脉炎一般呈环形管壁增厚</a:t>
            </a:r>
          </a:p>
        </p:txBody>
      </p:sp>
      <p:pic>
        <p:nvPicPr>
          <p:cNvPr id="10242" name="Picture 2" descr="LI_SHOU_XIA"/>
          <p:cNvPicPr>
            <a:picLocks noChangeAspect="1" noChangeArrowheads="1"/>
          </p:cNvPicPr>
          <p:nvPr/>
        </p:nvPicPr>
        <p:blipFill>
          <a:blip r:embed="rId2" cstate="print"/>
          <a:srcRect l="7831" t="8849" r="3406" b="9784"/>
          <a:stretch>
            <a:fillRect/>
          </a:stretch>
        </p:blipFill>
        <p:spPr bwMode="auto">
          <a:xfrm>
            <a:off x="457200" y="3435179"/>
            <a:ext cx="2895600" cy="266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LI_SHOU_XIA"/>
          <p:cNvPicPr>
            <a:picLocks noChangeAspect="1" noChangeArrowheads="1"/>
          </p:cNvPicPr>
          <p:nvPr/>
        </p:nvPicPr>
        <p:blipFill>
          <a:blip r:embed="rId3" cstate="print"/>
          <a:srcRect l="8806" t="2467" r="8850" b="2466"/>
          <a:stretch>
            <a:fillRect/>
          </a:stretch>
        </p:blipFill>
        <p:spPr bwMode="auto">
          <a:xfrm>
            <a:off x="3505200" y="3422823"/>
            <a:ext cx="2326789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 descr="LI_SHOU_XIA"/>
          <p:cNvPicPr>
            <a:picLocks noChangeAspect="1" noChangeArrowheads="1"/>
          </p:cNvPicPr>
          <p:nvPr/>
        </p:nvPicPr>
        <p:blipFill>
          <a:blip r:embed="rId4" cstate="print"/>
          <a:srcRect t="7577" r="8794" b="1271"/>
          <a:stretch>
            <a:fillRect/>
          </a:stretch>
        </p:blipFill>
        <p:spPr bwMode="auto">
          <a:xfrm>
            <a:off x="5943600" y="3422822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治疗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内科保守治疗</a:t>
            </a:r>
            <a:endParaRPr lang="en-US" altLang="zh-CN" dirty="0" smtClean="0"/>
          </a:p>
          <a:p>
            <a:pPr lvl="1" eaLnBrk="1" hangingPunct="1"/>
            <a:r>
              <a:rPr lang="zh-CN" altLang="en-US" dirty="0" smtClean="0">
                <a:solidFill>
                  <a:srgbClr val="FFFF00"/>
                </a:solidFill>
              </a:rPr>
              <a:t>大剂量激素</a:t>
            </a:r>
            <a:r>
              <a:rPr lang="zh-CN" altLang="en-US" dirty="0" smtClean="0"/>
              <a:t>治疗</a:t>
            </a:r>
            <a:endParaRPr lang="en-US" altLang="zh-CN" dirty="0" smtClean="0"/>
          </a:p>
          <a:p>
            <a:pPr lvl="1" eaLnBrk="1" hangingPunct="1"/>
            <a:r>
              <a:rPr lang="zh-CN" altLang="en-US" dirty="0" smtClean="0"/>
              <a:t>免疫抑制剂</a:t>
            </a:r>
            <a:endParaRPr lang="en-US" altLang="zh-CN" dirty="0" smtClean="0"/>
          </a:p>
          <a:p>
            <a:pPr lvl="1" eaLnBrk="1" hangingPunct="1"/>
            <a:r>
              <a:rPr lang="zh-CN" altLang="en-US" dirty="0" smtClean="0"/>
              <a:t>抗血小板抑制剂</a:t>
            </a:r>
            <a:endParaRPr lang="en-US" altLang="zh-CN" dirty="0" smtClean="0"/>
          </a:p>
          <a:p>
            <a:pPr lvl="1" eaLnBrk="1" hangingPunct="1"/>
            <a:r>
              <a:rPr lang="zh-CN" altLang="en-US" dirty="0" smtClean="0"/>
              <a:t>对症治疗</a:t>
            </a:r>
          </a:p>
          <a:p>
            <a:pPr eaLnBrk="1" hangingPunct="1">
              <a:buFontTx/>
              <a:buNone/>
            </a:pPr>
            <a:endParaRPr lang="zh-CN" alt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048000"/>
            <a:ext cx="4876800" cy="341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治疗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外科治疗</a:t>
            </a:r>
            <a:endParaRPr lang="en-US" altLang="zh-CN" dirty="0" smtClean="0"/>
          </a:p>
          <a:p>
            <a:pPr lvl="1"/>
            <a:r>
              <a:rPr lang="zh-CN" altLang="en-US" dirty="0" smtClean="0">
                <a:solidFill>
                  <a:srgbClr val="FFFF00"/>
                </a:solidFill>
              </a:rPr>
              <a:t>介入支架</a:t>
            </a:r>
            <a:r>
              <a:rPr lang="zh-CN" altLang="en-US" dirty="0" smtClean="0"/>
              <a:t>置入</a:t>
            </a:r>
            <a:endParaRPr lang="en-US" altLang="zh-CN" dirty="0" smtClean="0"/>
          </a:p>
          <a:p>
            <a:pPr lvl="1"/>
            <a:r>
              <a:rPr lang="zh-CN" altLang="en-US" dirty="0" smtClean="0">
                <a:solidFill>
                  <a:srgbClr val="FFFF00"/>
                </a:solidFill>
              </a:rPr>
              <a:t>外科旁路移植</a:t>
            </a:r>
            <a:r>
              <a:rPr lang="zh-CN" altLang="en-US" dirty="0" smtClean="0"/>
              <a:t>手术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处于活动期患者不宜外科手术治疗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WANG_HONG_JIE"/>
          <p:cNvPicPr>
            <a:picLocks noChangeAspect="1" noChangeArrowheads="1"/>
          </p:cNvPicPr>
          <p:nvPr/>
        </p:nvPicPr>
        <p:blipFill>
          <a:blip r:embed="rId2" cstate="print"/>
          <a:srcRect l="20300" t="22482" r="21739" b="1735"/>
          <a:stretch>
            <a:fillRect/>
          </a:stretch>
        </p:blipFill>
        <p:spPr bwMode="auto">
          <a:xfrm flipH="1">
            <a:off x="990600" y="2438400"/>
            <a:ext cx="2209800" cy="34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XIA_YAN"/>
          <p:cNvPicPr>
            <a:picLocks noChangeAspect="1" noChangeArrowheads="1"/>
          </p:cNvPicPr>
          <p:nvPr/>
        </p:nvPicPr>
        <p:blipFill>
          <a:blip r:embed="rId3" cstate="print"/>
          <a:srcRect l="24194" t="6253" r="25427" b="27046"/>
          <a:stretch>
            <a:fillRect/>
          </a:stretch>
        </p:blipFill>
        <p:spPr bwMode="auto">
          <a:xfrm>
            <a:off x="3352800" y="2478483"/>
            <a:ext cx="2327189" cy="3430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WANG_ZE_PING"/>
          <p:cNvPicPr>
            <a:picLocks noChangeAspect="1" noChangeArrowheads="1"/>
          </p:cNvPicPr>
          <p:nvPr/>
        </p:nvPicPr>
        <p:blipFill>
          <a:blip r:embed="rId4" cstate="print"/>
          <a:srcRect l="9523" t="11652" r="4762" b="8737"/>
          <a:stretch>
            <a:fillRect/>
          </a:stretch>
        </p:blipFill>
        <p:spPr bwMode="auto">
          <a:xfrm>
            <a:off x="5867400" y="2514600"/>
            <a:ext cx="2743200" cy="333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随访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400"/>
          </a:xfrm>
        </p:spPr>
        <p:txBody>
          <a:bodyPr/>
          <a:lstStyle/>
          <a:p>
            <a:r>
              <a:rPr lang="zh-CN" altLang="en-US" dirty="0" smtClean="0">
                <a:solidFill>
                  <a:srgbClr val="FFFF00"/>
                </a:solidFill>
              </a:rPr>
              <a:t>介入支架置入术后</a:t>
            </a:r>
          </a:p>
          <a:p>
            <a:endParaRPr lang="zh-CN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76664" y="60960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</a:rPr>
              <a:t>左侧颈总动脉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6096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</a:rPr>
              <a:t>腹主动脉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60960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</a:rPr>
              <a:t>左肾动脉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右箭头 11"/>
          <p:cNvSpPr/>
          <p:nvPr/>
        </p:nvSpPr>
        <p:spPr>
          <a:xfrm rot="20274992">
            <a:off x="3596421" y="4173454"/>
            <a:ext cx="762000" cy="2286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 rot="8261218">
            <a:off x="7405016" y="3922687"/>
            <a:ext cx="393554" cy="15183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随访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438400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CN" altLang="en-US" dirty="0" smtClean="0">
                <a:solidFill>
                  <a:srgbClr val="FFFF00"/>
                </a:solidFill>
              </a:rPr>
              <a:t>血管旁路置换术前术后</a:t>
            </a:r>
            <a:r>
              <a:rPr lang="zh-CN" altLang="en-US" dirty="0" smtClean="0"/>
              <a:t>：降主动脉</a:t>
            </a:r>
          </a:p>
          <a:p>
            <a:endParaRPr lang="zh-CN" altLang="en-US" dirty="0"/>
          </a:p>
        </p:txBody>
      </p:sp>
      <p:pic>
        <p:nvPicPr>
          <p:cNvPr id="14" name="Picture 2" descr="CHEN_YU_MENG"/>
          <p:cNvPicPr>
            <a:picLocks noChangeAspect="1" noChangeArrowheads="1"/>
          </p:cNvPicPr>
          <p:nvPr/>
        </p:nvPicPr>
        <p:blipFill>
          <a:blip r:embed="rId2" cstate="print"/>
          <a:srcRect l="18520" t="2202" r="24237" b="5329"/>
          <a:stretch>
            <a:fillRect/>
          </a:stretch>
        </p:blipFill>
        <p:spPr bwMode="auto">
          <a:xfrm>
            <a:off x="1981200" y="2438399"/>
            <a:ext cx="2286000" cy="369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CHEN_YU_MENG"/>
          <p:cNvPicPr>
            <a:picLocks noChangeAspect="1" noChangeArrowheads="1"/>
          </p:cNvPicPr>
          <p:nvPr/>
        </p:nvPicPr>
        <p:blipFill>
          <a:blip r:embed="rId3" cstate="print"/>
          <a:srcRect l="31308" t="5995" r="22042" b="2880"/>
          <a:stretch>
            <a:fillRect/>
          </a:stretch>
        </p:blipFill>
        <p:spPr bwMode="auto">
          <a:xfrm>
            <a:off x="4419600" y="2438400"/>
            <a:ext cx="2514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114800" y="4038600"/>
            <a:ext cx="152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FF00"/>
                </a:solidFill>
              </a:rPr>
              <a:t>原血管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7162800" y="3505200"/>
            <a:ext cx="6111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FFFF00"/>
                </a:solidFill>
              </a:rPr>
              <a:t>旁路血管</a:t>
            </a:r>
          </a:p>
        </p:txBody>
      </p:sp>
      <p:sp>
        <p:nvSpPr>
          <p:cNvPr id="18" name="AutoShape 5"/>
          <p:cNvSpPr>
            <a:spLocks noChangeArrowheads="1"/>
          </p:cNvSpPr>
          <p:nvPr/>
        </p:nvSpPr>
        <p:spPr bwMode="auto">
          <a:xfrm>
            <a:off x="5181600" y="414796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9" name="AutoShape 5"/>
          <p:cNvSpPr>
            <a:spLocks noChangeArrowheads="1"/>
          </p:cNvSpPr>
          <p:nvPr/>
        </p:nvSpPr>
        <p:spPr bwMode="auto">
          <a:xfrm rot="10438655">
            <a:off x="6716331" y="4138154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2590800" y="617220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术前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24400" y="6193716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chemeClr val="bg1"/>
                </a:solidFill>
              </a:rPr>
              <a:t>术后两年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rot="8671918">
            <a:off x="3833904" y="4531034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z="4800" b="1" smtClean="0"/>
              <a:t>总结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4800600"/>
          </a:xfrm>
        </p:spPr>
        <p:txBody>
          <a:bodyPr/>
          <a:lstStyle/>
          <a:p>
            <a:pPr eaLnBrk="1" hangingPunct="1"/>
            <a:r>
              <a:rPr lang="zh-CN" altLang="en-US" sz="2800" dirty="0" smtClean="0"/>
              <a:t>年轻</a:t>
            </a:r>
            <a:r>
              <a:rPr lang="zh-CN" altLang="en-US" sz="2800" dirty="0" smtClean="0">
                <a:solidFill>
                  <a:srgbClr val="FFFF00"/>
                </a:solidFill>
              </a:rPr>
              <a:t>女性</a:t>
            </a:r>
            <a:r>
              <a:rPr lang="zh-CN" altLang="en-US" sz="2800" dirty="0" smtClean="0"/>
              <a:t>（一般</a:t>
            </a:r>
            <a:r>
              <a:rPr lang="en-US" altLang="zh-CN" sz="2800" dirty="0" smtClean="0">
                <a:solidFill>
                  <a:srgbClr val="FFFF00"/>
                </a:solidFill>
              </a:rPr>
              <a:t>40</a:t>
            </a:r>
            <a:r>
              <a:rPr lang="zh-CN" altLang="en-US" sz="2800" dirty="0" smtClean="0"/>
              <a:t>岁以下），有大血管明显管壁较均匀</a:t>
            </a:r>
            <a:r>
              <a:rPr lang="zh-CN" altLang="en-US" sz="2800" dirty="0" smtClean="0">
                <a:solidFill>
                  <a:srgbClr val="FFFF00"/>
                </a:solidFill>
              </a:rPr>
              <a:t>环形</a:t>
            </a:r>
            <a:r>
              <a:rPr lang="zh-CN" altLang="en-US" sz="2800" dirty="0" smtClean="0"/>
              <a:t>增厚，管腔狭窄</a:t>
            </a:r>
          </a:p>
          <a:p>
            <a:pPr eaLnBrk="1" hangingPunct="1"/>
            <a:r>
              <a:rPr lang="zh-CN" altLang="en-US" sz="2800" dirty="0" smtClean="0">
                <a:solidFill>
                  <a:srgbClr val="FFFF00"/>
                </a:solidFill>
              </a:rPr>
              <a:t>肺动脉、冠状动脉</a:t>
            </a:r>
            <a:r>
              <a:rPr lang="zh-CN" altLang="en-US" sz="2800" dirty="0" smtClean="0"/>
              <a:t>病变容易忽略</a:t>
            </a:r>
          </a:p>
          <a:p>
            <a:pPr eaLnBrk="1" hangingPunct="1"/>
            <a:r>
              <a:rPr lang="zh-CN" altLang="en-US" sz="2800" dirty="0" smtClean="0"/>
              <a:t>观察侧枝循环形成情况，支架术后观察支架内是否血栓形成</a:t>
            </a:r>
          </a:p>
          <a:p>
            <a:pPr eaLnBrk="1" hangingPunct="1"/>
            <a:r>
              <a:rPr lang="zh-CN" altLang="en-US" sz="2800" dirty="0" smtClean="0"/>
              <a:t> </a:t>
            </a:r>
            <a:r>
              <a:rPr lang="en-US" altLang="zh-CN" sz="2800" dirty="0" smtClean="0"/>
              <a:t>CPR</a:t>
            </a:r>
            <a:r>
              <a:rPr lang="zh-CN" altLang="en-US" sz="2800" dirty="0" smtClean="0"/>
              <a:t>、</a:t>
            </a:r>
            <a:r>
              <a:rPr lang="en-US" altLang="zh-CN" sz="2800" dirty="0" smtClean="0"/>
              <a:t>VR</a:t>
            </a:r>
            <a:r>
              <a:rPr lang="zh-CN" altLang="en-US" sz="2800" dirty="0" smtClean="0"/>
              <a:t>、</a:t>
            </a:r>
            <a:r>
              <a:rPr lang="en-US" altLang="zh-CN" sz="2800" dirty="0" smtClean="0"/>
              <a:t>MIP</a:t>
            </a:r>
            <a:r>
              <a:rPr lang="zh-CN" altLang="en-US" sz="2800" dirty="0" smtClean="0"/>
              <a:t>多种后处理方式结合，重点</a:t>
            </a:r>
            <a:r>
              <a:rPr lang="zh-CN" altLang="en-US" sz="2800" dirty="0" smtClean="0">
                <a:solidFill>
                  <a:srgbClr val="FFFF00"/>
                </a:solidFill>
              </a:rPr>
              <a:t>横断面薄层</a:t>
            </a:r>
            <a:r>
              <a:rPr lang="zh-CN" altLang="en-US" sz="2800" dirty="0" smtClean="0"/>
              <a:t>观察</a:t>
            </a:r>
          </a:p>
          <a:p>
            <a:pPr eaLnBrk="1" hangingPunct="1"/>
            <a:r>
              <a:rPr lang="zh-CN" altLang="en-US" sz="2800" dirty="0" smtClean="0"/>
              <a:t>临床怀疑大动脉炎患者建议进行</a:t>
            </a:r>
            <a:r>
              <a:rPr lang="zh-CN" altLang="en-US" sz="2800" dirty="0" smtClean="0">
                <a:solidFill>
                  <a:srgbClr val="FFFF00"/>
                </a:solidFill>
              </a:rPr>
              <a:t>颈动脉</a:t>
            </a:r>
            <a:r>
              <a:rPr lang="en-US" altLang="zh-CN" sz="2800" dirty="0" smtClean="0">
                <a:solidFill>
                  <a:srgbClr val="FFFF00"/>
                </a:solidFill>
              </a:rPr>
              <a:t>+</a:t>
            </a:r>
            <a:r>
              <a:rPr lang="zh-CN" altLang="en-US" sz="2800" dirty="0" smtClean="0">
                <a:solidFill>
                  <a:srgbClr val="FFFF00"/>
                </a:solidFill>
              </a:rPr>
              <a:t>全主动脉</a:t>
            </a:r>
            <a:r>
              <a:rPr lang="zh-CN" altLang="en-US" sz="2800" dirty="0" smtClean="0"/>
              <a:t>扫描，可以考虑大螺距模式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住院大楼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99563" cy="6858000"/>
          </a:xfrm>
          <a:noFill/>
        </p:spPr>
      </p:pic>
      <p:sp>
        <p:nvSpPr>
          <p:cNvPr id="35842" name="WordArt 5"/>
          <p:cNvSpPr>
            <a:spLocks noChangeArrowheads="1" noChangeShapeType="1" noTextEdit="1"/>
          </p:cNvSpPr>
          <p:nvPr/>
        </p:nvSpPr>
        <p:spPr bwMode="auto">
          <a:xfrm>
            <a:off x="5486400" y="0"/>
            <a:ext cx="3657600" cy="26193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71315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zh-CN" alt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宋体"/>
                <a:ea typeface="宋体"/>
              </a:rPr>
              <a:t>谢谢！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dirty="0" smtClean="0"/>
              <a:t>临床表现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</p:spPr>
        <p:txBody>
          <a:bodyPr/>
          <a:lstStyle/>
          <a:p>
            <a:pPr eaLnBrk="1" hangingPunct="1"/>
            <a:r>
              <a:rPr lang="zh-CN" altLang="en-US" sz="2800" dirty="0" smtClean="0"/>
              <a:t>发病大多较缓慢，偶有自行缓解者。受累血管部位、程度和范围不同，症状轻重不一</a:t>
            </a:r>
            <a:endParaRPr lang="en-US" altLang="zh-CN" sz="2800" dirty="0" smtClean="0"/>
          </a:p>
          <a:p>
            <a:pPr eaLnBrk="1" hangingPunct="1"/>
            <a:endParaRPr lang="zh-CN" altLang="en-US" sz="2800" dirty="0" smtClean="0"/>
          </a:p>
          <a:p>
            <a:pPr eaLnBrk="1" hangingPunct="1"/>
            <a:r>
              <a:rPr lang="zh-CN" altLang="en-US" b="1" dirty="0" smtClean="0">
                <a:solidFill>
                  <a:srgbClr val="FFFF00"/>
                </a:solidFill>
              </a:rPr>
              <a:t>全身症状</a:t>
            </a:r>
            <a:endParaRPr lang="en-US" altLang="zh-CN" sz="2800" dirty="0" smtClean="0"/>
          </a:p>
          <a:p>
            <a:pPr lvl="1" eaLnBrk="1" hangingPunct="1"/>
            <a:r>
              <a:rPr lang="zh-CN" altLang="en-US" sz="2400" dirty="0" smtClean="0"/>
              <a:t>在发病早期少数大动脉炎患者有全身不适、发热、出汗、肌痛、严重胸痛或颈部疼痛、关节炎和结节红斑等症状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临床表现</a:t>
            </a:r>
            <a:endParaRPr lang="zh-CN" altLang="en-US" dirty="0"/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rgbClr val="FFFF00"/>
                </a:solidFill>
              </a:rPr>
              <a:t>局部症状和体征</a:t>
            </a:r>
            <a:endParaRPr lang="en-US" altLang="zh-CN" dirty="0" smtClean="0"/>
          </a:p>
          <a:p>
            <a:pPr lvl="1" eaLnBrk="1" hangingPunct="1"/>
            <a:r>
              <a:rPr lang="zh-CN" altLang="en-US" dirty="0" smtClean="0"/>
              <a:t>头臂干或锁骨下动脉：</a:t>
            </a:r>
            <a:r>
              <a:rPr lang="zh-CN" altLang="en-US" dirty="0" smtClean="0">
                <a:solidFill>
                  <a:srgbClr val="FFFF00"/>
                </a:solidFill>
              </a:rPr>
              <a:t>无脉症</a:t>
            </a:r>
            <a:r>
              <a:rPr lang="en-US" altLang="zh-CN" dirty="0" smtClean="0"/>
              <a:t>, </a:t>
            </a:r>
            <a:r>
              <a:rPr lang="zh-CN" altLang="en-US" dirty="0" smtClean="0"/>
              <a:t>上肢无力、发凉</a:t>
            </a:r>
            <a:r>
              <a:rPr lang="en-US" altLang="zh-CN" dirty="0" smtClean="0"/>
              <a:t>, </a:t>
            </a:r>
            <a:r>
              <a:rPr lang="zh-CN" altLang="en-US" dirty="0" smtClean="0"/>
              <a:t>脉搏微弱</a:t>
            </a:r>
            <a:r>
              <a:rPr lang="en-US" altLang="zh-CN" dirty="0" smtClean="0"/>
              <a:t>,</a:t>
            </a:r>
            <a:r>
              <a:rPr lang="zh-CN" altLang="en-US" dirty="0" smtClean="0"/>
              <a:t>血压低</a:t>
            </a:r>
            <a:endParaRPr lang="en-US" altLang="zh-CN" dirty="0" smtClean="0"/>
          </a:p>
          <a:p>
            <a:pPr lvl="1" eaLnBrk="1" hangingPunct="1"/>
            <a:endParaRPr lang="en-US" altLang="zh-CN" dirty="0" smtClean="0"/>
          </a:p>
          <a:p>
            <a:pPr lvl="1" eaLnBrk="1" hangingPunct="1"/>
            <a:r>
              <a:rPr lang="zh-CN" altLang="en-US" dirty="0" smtClean="0"/>
              <a:t>颈动脉和椎动脉：</a:t>
            </a:r>
            <a:r>
              <a:rPr lang="zh-CN" altLang="en-US" dirty="0" smtClean="0">
                <a:solidFill>
                  <a:srgbClr val="FFFF00"/>
                </a:solidFill>
              </a:rPr>
              <a:t>眩晕</a:t>
            </a:r>
            <a:r>
              <a:rPr lang="zh-CN" altLang="en-US" dirty="0" smtClean="0"/>
              <a:t>、视力减退甚至晕厥及脑卒中</a:t>
            </a:r>
            <a:r>
              <a:rPr lang="en-US" altLang="zh-CN" dirty="0" smtClean="0"/>
              <a:t>, </a:t>
            </a:r>
            <a:r>
              <a:rPr lang="zh-CN" altLang="en-US" dirty="0" smtClean="0"/>
              <a:t>颈动脉搏动减弱或消失</a:t>
            </a:r>
            <a:r>
              <a:rPr lang="en-US" altLang="zh-CN" dirty="0" smtClean="0"/>
              <a:t>; </a:t>
            </a:r>
            <a:r>
              <a:rPr lang="zh-CN" altLang="en-US" dirty="0" smtClean="0"/>
              <a:t>视网膜萎缩、色素沉着及静脉扩张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临床表现</a:t>
            </a:r>
            <a:endParaRPr lang="zh-CN" altLang="en-US" dirty="0"/>
          </a:p>
        </p:txBody>
      </p:sp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CN" altLang="en-US" sz="2800" dirty="0" smtClean="0"/>
              <a:t>胸腹主动脉</a:t>
            </a:r>
            <a:endParaRPr lang="en-US" altLang="zh-CN" sz="2800" dirty="0" smtClean="0"/>
          </a:p>
          <a:p>
            <a:pPr lvl="1" eaLnBrk="1" hangingPunct="1"/>
            <a:r>
              <a:rPr lang="zh-CN" altLang="en-US" sz="2400" dirty="0" smtClean="0">
                <a:solidFill>
                  <a:srgbClr val="FFFF00"/>
                </a:solidFill>
              </a:rPr>
              <a:t>血管杂音</a:t>
            </a:r>
            <a:r>
              <a:rPr lang="zh-CN" altLang="en-US" sz="2400" dirty="0" smtClean="0"/>
              <a:t>（肩胛骨间或脐周可），下肢动脉</a:t>
            </a:r>
            <a:r>
              <a:rPr lang="zh-CN" altLang="en-US" sz="2400" dirty="0" smtClean="0">
                <a:solidFill>
                  <a:srgbClr val="FFFF00"/>
                </a:solidFill>
              </a:rPr>
              <a:t>搏动及血压减弱或消失</a:t>
            </a:r>
            <a:endParaRPr lang="en-US" altLang="zh-CN" sz="2400" dirty="0" smtClean="0"/>
          </a:p>
          <a:p>
            <a:pPr eaLnBrk="1" hangingPunct="1"/>
            <a:endParaRPr lang="en-US" altLang="zh-CN" sz="2800" dirty="0" smtClean="0"/>
          </a:p>
          <a:p>
            <a:pPr eaLnBrk="1" hangingPunct="1"/>
            <a:r>
              <a:rPr lang="zh-CN" altLang="en-US" sz="2800" dirty="0" smtClean="0"/>
              <a:t>肾动脉</a:t>
            </a:r>
            <a:endParaRPr lang="en-US" altLang="zh-CN" sz="2800" dirty="0" smtClean="0"/>
          </a:p>
          <a:p>
            <a:pPr lvl="1" eaLnBrk="1" hangingPunct="1"/>
            <a:r>
              <a:rPr lang="zh-CN" altLang="en-US" sz="2400" dirty="0" smtClean="0">
                <a:solidFill>
                  <a:srgbClr val="FFFF00"/>
                </a:solidFill>
              </a:rPr>
              <a:t>高血压</a:t>
            </a:r>
            <a:r>
              <a:rPr lang="zh-CN" altLang="en-US" sz="2400" dirty="0" smtClean="0"/>
              <a:t>（肾血管性），蛋白尿、肾功能减低</a:t>
            </a:r>
            <a:endParaRPr lang="en-US" altLang="zh-CN" sz="2400" dirty="0" smtClean="0"/>
          </a:p>
          <a:p>
            <a:pPr eaLnBrk="1" hangingPunct="1"/>
            <a:endParaRPr lang="en-US" altLang="zh-CN" sz="2800" dirty="0" smtClean="0"/>
          </a:p>
          <a:p>
            <a:pPr eaLnBrk="1" hangingPunct="1"/>
            <a:r>
              <a:rPr lang="zh-CN" altLang="en-US" sz="2800" dirty="0" smtClean="0"/>
              <a:t>肺动脉</a:t>
            </a:r>
            <a:endParaRPr lang="en-US" altLang="zh-CN" sz="2800" dirty="0" smtClean="0"/>
          </a:p>
          <a:p>
            <a:pPr lvl="1" eaLnBrk="1" hangingPunct="1"/>
            <a:r>
              <a:rPr lang="zh-CN" altLang="en-US" sz="2400" dirty="0" smtClean="0"/>
              <a:t>肺动脉高压，</a:t>
            </a:r>
            <a:r>
              <a:rPr lang="en-US" altLang="zh-CN" sz="2400" dirty="0" smtClean="0"/>
              <a:t> </a:t>
            </a:r>
            <a:r>
              <a:rPr lang="zh-CN" altLang="en-US" sz="2400" dirty="0" smtClean="0"/>
              <a:t>心悸、气短，低氧血症甚至呼吸衰竭</a:t>
            </a:r>
          </a:p>
          <a:p>
            <a:pPr eaLnBrk="1" hangingPunct="1">
              <a:buFontTx/>
              <a:buNone/>
            </a:pPr>
            <a:endParaRPr lang="zh-CN" altLang="en-US" sz="2800" dirty="0" smtClean="0"/>
          </a:p>
          <a:p>
            <a:pPr eaLnBrk="1" hangingPunct="1"/>
            <a:endParaRPr lang="en-US" altLang="zh-C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2709</TotalTime>
  <Words>1509</Words>
  <Application>Microsoft Office PowerPoint</Application>
  <PresentationFormat>全屏显示(4:3)</PresentationFormat>
  <Paragraphs>246</Paragraphs>
  <Slides>66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67" baseType="lpstr">
      <vt:lpstr>默认设计模板</vt:lpstr>
      <vt:lpstr>大动脉炎分型及CT诊断</vt:lpstr>
      <vt:lpstr>幻灯片 2</vt:lpstr>
      <vt:lpstr>概念</vt:lpstr>
      <vt:lpstr>流行病学</vt:lpstr>
      <vt:lpstr>病理学改变</vt:lpstr>
      <vt:lpstr>病理学改变</vt:lpstr>
      <vt:lpstr>临床表现</vt:lpstr>
      <vt:lpstr>临床表现</vt:lpstr>
      <vt:lpstr>临床表现</vt:lpstr>
      <vt:lpstr>临床诊断</vt:lpstr>
      <vt:lpstr>临床诊断</vt:lpstr>
      <vt:lpstr>临床诊断</vt:lpstr>
      <vt:lpstr>临床诊断</vt:lpstr>
      <vt:lpstr>临床诊断</vt:lpstr>
      <vt:lpstr>分型</vt:lpstr>
      <vt:lpstr>分型</vt:lpstr>
      <vt:lpstr>分型</vt:lpstr>
      <vt:lpstr>影像学检查</vt:lpstr>
      <vt:lpstr>CTA表现</vt:lpstr>
      <vt:lpstr>CTA表现</vt:lpstr>
      <vt:lpstr>幻灯片 21</vt:lpstr>
      <vt:lpstr>幻灯片 22</vt:lpstr>
      <vt:lpstr>幻灯片 23</vt:lpstr>
      <vt:lpstr>幻灯片 24</vt:lpstr>
      <vt:lpstr>幻灯片 25</vt:lpstr>
      <vt:lpstr>幻灯片 26</vt:lpstr>
      <vt:lpstr>CTA表现</vt:lpstr>
      <vt:lpstr>CTA表现</vt:lpstr>
      <vt:lpstr>CTA表现</vt:lpstr>
      <vt:lpstr>CTA表现</vt:lpstr>
      <vt:lpstr>幻灯片 31</vt:lpstr>
      <vt:lpstr>CTA表现</vt:lpstr>
      <vt:lpstr>CTA表现</vt:lpstr>
      <vt:lpstr>幻灯片 34</vt:lpstr>
      <vt:lpstr>幻灯片 35</vt:lpstr>
      <vt:lpstr>CTA表现</vt:lpstr>
      <vt:lpstr>CTA表现</vt:lpstr>
      <vt:lpstr>幻灯片 38</vt:lpstr>
      <vt:lpstr>幻灯片 39</vt:lpstr>
      <vt:lpstr>CTA表现</vt:lpstr>
      <vt:lpstr>CTA表现</vt:lpstr>
      <vt:lpstr>幻灯片 42</vt:lpstr>
      <vt:lpstr>其他影像学检查</vt:lpstr>
      <vt:lpstr>其他影像学检查</vt:lpstr>
      <vt:lpstr>幻灯片 45</vt:lpstr>
      <vt:lpstr>其他影像学检查</vt:lpstr>
      <vt:lpstr>其他影像学检查</vt:lpstr>
      <vt:lpstr>幻灯片 48</vt:lpstr>
      <vt:lpstr>幻灯片 49</vt:lpstr>
      <vt:lpstr>其他影像学检查</vt:lpstr>
      <vt:lpstr>其他影像学检查</vt:lpstr>
      <vt:lpstr>鉴别诊断</vt:lpstr>
      <vt:lpstr>鉴别诊断</vt:lpstr>
      <vt:lpstr>鉴别诊断</vt:lpstr>
      <vt:lpstr>鉴别诊断</vt:lpstr>
      <vt:lpstr>鉴别诊断</vt:lpstr>
      <vt:lpstr>鉴别诊断</vt:lpstr>
      <vt:lpstr>鉴别诊断</vt:lpstr>
      <vt:lpstr>鉴别诊断</vt:lpstr>
      <vt:lpstr>鉴别诊断</vt:lpstr>
      <vt:lpstr>治疗</vt:lpstr>
      <vt:lpstr>治疗</vt:lpstr>
      <vt:lpstr>随访</vt:lpstr>
      <vt:lpstr>随访</vt:lpstr>
      <vt:lpstr>总结</vt:lpstr>
      <vt:lpstr>幻灯片 66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siximugong</dc:creator>
  <cp:lastModifiedBy>siximugong</cp:lastModifiedBy>
  <cp:revision>241</cp:revision>
  <cp:lastPrinted>1601-01-01T00:00:00Z</cp:lastPrinted>
  <dcterms:created xsi:type="dcterms:W3CDTF">1601-01-01T00:00:00Z</dcterms:created>
  <dcterms:modified xsi:type="dcterms:W3CDTF">2017-01-31T14:06:39Z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