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1"/>
  </p:notesMasterIdLst>
  <p:sldIdLst>
    <p:sldId id="256" r:id="rId2"/>
    <p:sldId id="257" r:id="rId3"/>
    <p:sldId id="287" r:id="rId4"/>
    <p:sldId id="261" r:id="rId5"/>
    <p:sldId id="262" r:id="rId6"/>
    <p:sldId id="263" r:id="rId7"/>
    <p:sldId id="259" r:id="rId8"/>
    <p:sldId id="264" r:id="rId9"/>
    <p:sldId id="389" r:id="rId10"/>
    <p:sldId id="270" r:id="rId11"/>
    <p:sldId id="285" r:id="rId12"/>
    <p:sldId id="392" r:id="rId13"/>
    <p:sldId id="273" r:id="rId14"/>
    <p:sldId id="290" r:id="rId15"/>
    <p:sldId id="374" r:id="rId16"/>
    <p:sldId id="291" r:id="rId17"/>
    <p:sldId id="310" r:id="rId18"/>
    <p:sldId id="269" r:id="rId19"/>
    <p:sldId id="289" r:id="rId20"/>
    <p:sldId id="293" r:id="rId21"/>
    <p:sldId id="510" r:id="rId22"/>
    <p:sldId id="275" r:id="rId23"/>
    <p:sldId id="295" r:id="rId24"/>
    <p:sldId id="634" r:id="rId25"/>
    <p:sldId id="296" r:id="rId26"/>
    <p:sldId id="267" r:id="rId27"/>
    <p:sldId id="277" r:id="rId28"/>
    <p:sldId id="297" r:id="rId29"/>
    <p:sldId id="312" r:id="rId30"/>
    <p:sldId id="271" r:id="rId31"/>
    <p:sldId id="276" r:id="rId32"/>
    <p:sldId id="302" r:id="rId33"/>
    <p:sldId id="311" r:id="rId34"/>
    <p:sldId id="315" r:id="rId35"/>
    <p:sldId id="711" r:id="rId36"/>
    <p:sldId id="278" r:id="rId37"/>
    <p:sldId id="303" r:id="rId38"/>
    <p:sldId id="268" r:id="rId39"/>
    <p:sldId id="300" r:id="rId40"/>
    <p:sldId id="308" r:id="rId41"/>
    <p:sldId id="375" r:id="rId42"/>
    <p:sldId id="306" r:id="rId43"/>
    <p:sldId id="346" r:id="rId44"/>
    <p:sldId id="316" r:id="rId45"/>
    <p:sldId id="305" r:id="rId46"/>
    <p:sldId id="317" r:id="rId47"/>
    <p:sldId id="283" r:id="rId48"/>
    <p:sldId id="378" r:id="rId49"/>
    <p:sldId id="284" r:id="rId50"/>
    <p:sldId id="388" r:id="rId51"/>
    <p:sldId id="387" r:id="rId52"/>
    <p:sldId id="379" r:id="rId53"/>
    <p:sldId id="319" r:id="rId54"/>
    <p:sldId id="320" r:id="rId55"/>
    <p:sldId id="321" r:id="rId56"/>
    <p:sldId id="322" r:id="rId57"/>
    <p:sldId id="323" r:id="rId58"/>
    <p:sldId id="592" r:id="rId59"/>
    <p:sldId id="336" r:id="rId60"/>
    <p:sldId id="330" r:id="rId61"/>
    <p:sldId id="339" r:id="rId62"/>
    <p:sldId id="332" r:id="rId63"/>
    <p:sldId id="351" r:id="rId64"/>
    <p:sldId id="355" r:id="rId65"/>
    <p:sldId id="333" r:id="rId66"/>
    <p:sldId id="353" r:id="rId67"/>
    <p:sldId id="354" r:id="rId68"/>
    <p:sldId id="331" r:id="rId69"/>
    <p:sldId id="324" r:id="rId70"/>
    <p:sldId id="327" r:id="rId71"/>
    <p:sldId id="341" r:id="rId72"/>
    <p:sldId id="342" r:id="rId73"/>
    <p:sldId id="343" r:id="rId74"/>
    <p:sldId id="335" r:id="rId75"/>
    <p:sldId id="334" r:id="rId76"/>
    <p:sldId id="356" r:id="rId77"/>
    <p:sldId id="357" r:id="rId78"/>
    <p:sldId id="358" r:id="rId79"/>
    <p:sldId id="359" r:id="rId80"/>
    <p:sldId id="360" r:id="rId81"/>
    <p:sldId id="361" r:id="rId82"/>
    <p:sldId id="491" r:id="rId83"/>
    <p:sldId id="362" r:id="rId84"/>
    <p:sldId id="363" r:id="rId85"/>
    <p:sldId id="364" r:id="rId86"/>
    <p:sldId id="366" r:id="rId87"/>
    <p:sldId id="367" r:id="rId88"/>
    <p:sldId id="368" r:id="rId89"/>
    <p:sldId id="370" r:id="rId90"/>
    <p:sldId id="369" r:id="rId91"/>
    <p:sldId id="371" r:id="rId92"/>
    <p:sldId id="381" r:id="rId93"/>
    <p:sldId id="372" r:id="rId94"/>
    <p:sldId id="373" r:id="rId95"/>
    <p:sldId id="376" r:id="rId96"/>
    <p:sldId id="377" r:id="rId97"/>
    <p:sldId id="318" r:id="rId98"/>
    <p:sldId id="383" r:id="rId99"/>
    <p:sldId id="385" r:id="rId100"/>
  </p:sldIdLst>
  <p:sldSz cx="9144000" cy="6858000" type="screen4x3"/>
  <p:notesSz cx="6858000" cy="9144000"/>
  <p:defaultTextStyle>
    <a:defPPr>
      <a:defRPr lang="en-US"/>
    </a:defPPr>
    <a:lvl1pPr algn="l" rtl="0" fontAlgn="base">
      <a:spcBef>
        <a:spcPct val="0"/>
      </a:spcBef>
      <a:spcAft>
        <a:spcPct val="0"/>
      </a:spcAft>
      <a:buFont typeface="Arial" pitchFamily="34" charset="0"/>
      <a:defRPr sz="24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buFont typeface="Arial" pitchFamily="34" charset="0"/>
      <a:defRPr sz="24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buFont typeface="Arial" pitchFamily="34" charset="0"/>
      <a:defRPr sz="24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buFont typeface="Arial" pitchFamily="34" charset="0"/>
      <a:defRPr sz="24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buFont typeface="Arial" pitchFamily="34" charset="0"/>
      <a:defRPr sz="2400" kern="1200">
        <a:solidFill>
          <a:schemeClr val="tx1"/>
        </a:solidFill>
        <a:latin typeface="Times New Roman" pitchFamily="18" charset="0"/>
        <a:ea typeface="宋体" pitchFamily="2" charset="-122"/>
        <a:cs typeface="+mn-cs"/>
      </a:defRPr>
    </a:lvl5pPr>
    <a:lvl6pPr marL="2286000" algn="l" defTabSz="914400" rtl="0" eaLnBrk="1" latinLnBrk="0" hangingPunct="1">
      <a:defRPr sz="2400" kern="1200">
        <a:solidFill>
          <a:schemeClr val="tx1"/>
        </a:solidFill>
        <a:latin typeface="Times New Roman" pitchFamily="18" charset="0"/>
        <a:ea typeface="宋体" pitchFamily="2" charset="-122"/>
        <a:cs typeface="+mn-cs"/>
      </a:defRPr>
    </a:lvl6pPr>
    <a:lvl7pPr marL="2743200" algn="l" defTabSz="914400" rtl="0" eaLnBrk="1" latinLnBrk="0" hangingPunct="1">
      <a:defRPr sz="2400" kern="1200">
        <a:solidFill>
          <a:schemeClr val="tx1"/>
        </a:solidFill>
        <a:latin typeface="Times New Roman" pitchFamily="18" charset="0"/>
        <a:ea typeface="宋体" pitchFamily="2" charset="-122"/>
        <a:cs typeface="+mn-cs"/>
      </a:defRPr>
    </a:lvl7pPr>
    <a:lvl8pPr marL="3200400" algn="l" defTabSz="914400" rtl="0" eaLnBrk="1" latinLnBrk="0" hangingPunct="1">
      <a:defRPr sz="2400" kern="1200">
        <a:solidFill>
          <a:schemeClr val="tx1"/>
        </a:solidFill>
        <a:latin typeface="Times New Roman" pitchFamily="18" charset="0"/>
        <a:ea typeface="宋体" pitchFamily="2" charset="-122"/>
        <a:cs typeface="+mn-cs"/>
      </a:defRPr>
    </a:lvl8pPr>
    <a:lvl9pPr marL="3657600" algn="l" defTabSz="914400" rtl="0" eaLnBrk="1" latinLnBrk="0" hangingPunct="1">
      <a:defRPr sz="24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7" d="100"/>
          <a:sy n="67" d="100"/>
        </p:scale>
        <p:origin x="-60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ChangeArrowheads="1"/>
          </p:cNvSpPr>
          <p:nvPr>
            <p:ph type="sldImg" idx="2"/>
          </p:nvPr>
        </p:nvSpPr>
        <p:spPr bwMode="auto">
          <a:xfrm>
            <a:off x="1143000" y="685800"/>
            <a:ext cx="4572000" cy="3429000"/>
          </a:xfrm>
          <a:prstGeom prst="rect">
            <a:avLst/>
          </a:prstGeom>
          <a:noFill/>
          <a:ln w="9525">
            <a:no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0DB2E57-4DC1-4616-ADE0-D0FFB055FBE4}" type="slidenum">
              <a:rPr lang="zh-CN" alt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fontAlgn="base">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fontAlgn="base">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fontAlgn="base">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fontAlgn="base">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050" name="Group 2"/>
          <p:cNvGrpSpPr>
            <a:grpSpLocks/>
          </p:cNvGrpSpPr>
          <p:nvPr/>
        </p:nvGrpSpPr>
        <p:grpSpPr bwMode="auto">
          <a:xfrm>
            <a:off x="-1020763" y="1552575"/>
            <a:ext cx="10164763" cy="5305425"/>
            <a:chOff x="0" y="0"/>
            <a:chExt cx="6412" cy="3342"/>
          </a:xfrm>
        </p:grpSpPr>
        <p:sp>
          <p:nvSpPr>
            <p:cNvPr id="2051" name="Freeform 3"/>
            <p:cNvSpPr>
              <a:spLocks/>
            </p:cNvSpPr>
            <p:nvPr/>
          </p:nvSpPr>
          <p:spPr bwMode="auto">
            <a:xfrm>
              <a:off x="2713" y="729"/>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a:noFill/>
              <a:round/>
              <a:headEnd/>
              <a:tailEnd/>
            </a:ln>
            <a:effectLst/>
          </p:spPr>
          <p:txBody>
            <a:bodyPr/>
            <a:lstStyle/>
            <a:p>
              <a:endParaRPr lang="zh-CN" altLang="en-US"/>
            </a:p>
          </p:txBody>
        </p:sp>
        <p:sp>
          <p:nvSpPr>
            <p:cNvPr id="2052" name="Arc 4"/>
            <p:cNvSpPr>
              <a:spLocks/>
            </p:cNvSpPr>
            <p:nvPr/>
          </p:nvSpPr>
          <p:spPr bwMode="auto">
            <a:xfrm>
              <a:off x="0" y="0"/>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cmpd="sng">
              <a:solidFill>
                <a:schemeClr val="accent2"/>
              </a:solidFill>
              <a:round/>
              <a:headEnd/>
              <a:tailEnd/>
            </a:ln>
            <a:effectLst/>
          </p:spPr>
          <p:txBody>
            <a:bodyPr wrap="none" anchor="ctr"/>
            <a:lstStyle/>
            <a:p>
              <a:endParaRPr lang="zh-CN" altLang="en-US"/>
            </a:p>
          </p:txBody>
        </p:sp>
      </p:grpSp>
      <p:sp>
        <p:nvSpPr>
          <p:cNvPr id="2053" name="Rectangle 5"/>
          <p:cNvSpPr>
            <a:spLocks noGrp="1" noChangeArrowheads="1"/>
          </p:cNvSpPr>
          <p:nvPr>
            <p:ph type="ctrTitle" sz="quarter"/>
          </p:nvPr>
        </p:nvSpPr>
        <p:spPr>
          <a:xfrm>
            <a:off x="1293813" y="762000"/>
            <a:ext cx="7772400" cy="1143000"/>
          </a:xfrm>
        </p:spPr>
        <p:txBody>
          <a:bodyPr anchor="b"/>
          <a:lstStyle>
            <a:lvl1pPr>
              <a:defRPr/>
            </a:lvl1pPr>
          </a:lstStyle>
          <a:p>
            <a:r>
              <a:rPr lang="zh-CN" altLang="en-US"/>
              <a:t>单击此处编辑母版标题样式</a:t>
            </a:r>
          </a:p>
        </p:txBody>
      </p:sp>
      <p:sp>
        <p:nvSpPr>
          <p:cNvPr id="205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zh-CN" altLang="en-US"/>
              <a:t>单击此处编辑母版副标题样式</a:t>
            </a:r>
          </a:p>
        </p:txBody>
      </p:sp>
      <p:sp>
        <p:nvSpPr>
          <p:cNvPr id="2055" name="Rectangle 7"/>
          <p:cNvSpPr>
            <a:spLocks noGrp="1" noChangeArrowheads="1"/>
          </p:cNvSpPr>
          <p:nvPr>
            <p:ph type="dt" sz="quarter" idx="2"/>
          </p:nvPr>
        </p:nvSpPr>
        <p:spPr/>
        <p:txBody>
          <a:bodyPr/>
          <a:lstStyle>
            <a:lvl1pPr>
              <a:defRPr/>
            </a:lvl1pPr>
          </a:lstStyle>
          <a:p>
            <a:endParaRPr lang="en-US"/>
          </a:p>
        </p:txBody>
      </p:sp>
      <p:sp>
        <p:nvSpPr>
          <p:cNvPr id="2056" name="Rectangle 8"/>
          <p:cNvSpPr>
            <a:spLocks noGrp="1" noChangeArrowheads="1"/>
          </p:cNvSpPr>
          <p:nvPr>
            <p:ph type="ftr" sz="quarter" idx="3"/>
          </p:nvPr>
        </p:nvSpPr>
        <p:spPr/>
        <p:txBody>
          <a:bodyPr/>
          <a:lstStyle>
            <a:lvl1pPr>
              <a:defRPr/>
            </a:lvl1pPr>
          </a:lstStyle>
          <a:p>
            <a:endParaRPr lang="en-US"/>
          </a:p>
        </p:txBody>
      </p:sp>
      <p:sp>
        <p:nvSpPr>
          <p:cNvPr id="2057" name="Rectangle 9"/>
          <p:cNvSpPr>
            <a:spLocks noGrp="1" noChangeArrowheads="1"/>
          </p:cNvSpPr>
          <p:nvPr>
            <p:ph type="sldNum" sz="quarter" idx="4"/>
          </p:nvPr>
        </p:nvSpPr>
        <p:spPr/>
        <p:txBody>
          <a:bodyPr/>
          <a:lstStyle>
            <a:lvl1pPr>
              <a:defRPr/>
            </a:lvl1pPr>
          </a:lstStyle>
          <a:p>
            <a:fld id="{1BB7AF07-A6F1-45D5-8ECA-A452D4442CF5}" type="slidenum">
              <a:rPr lang="zh-CN" alt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FF3B4FFC-F657-40F3-8BF7-8FD8463D6BB3}" type="slidenum">
              <a:rPr lang="zh-CN" alt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56C9C85C-F264-4352-8816-2B910C04E46F}" type="slidenum">
              <a:rPr lang="zh-CN" alt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95A539B1-0D09-49EB-BAE3-9A11B49B00CB}" type="slidenum">
              <a:rPr lang="zh-CN" alt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8BC65214-2918-45AA-A6BD-687CD27D534C}" type="slidenum">
              <a:rPr lang="zh-CN" alt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CF394F34-5D74-46E0-91C4-8C1B70B1E144}" type="slidenum">
              <a:rPr lang="zh-CN" alt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p>
        </p:txBody>
      </p:sp>
      <p:sp>
        <p:nvSpPr>
          <p:cNvPr id="8" name="页脚占位符 7"/>
          <p:cNvSpPr>
            <a:spLocks noGrp="1"/>
          </p:cNvSpPr>
          <p:nvPr>
            <p:ph type="ftr" sz="quarter" idx="11"/>
          </p:nvPr>
        </p:nvSpPr>
        <p:spPr/>
        <p:txBody>
          <a:bodyPr/>
          <a:lstStyle>
            <a:lvl1pPr>
              <a:defRPr/>
            </a:lvl1pPr>
          </a:lstStyle>
          <a:p>
            <a:endParaRPr lang="en-US"/>
          </a:p>
        </p:txBody>
      </p:sp>
      <p:sp>
        <p:nvSpPr>
          <p:cNvPr id="9" name="灯片编号占位符 8"/>
          <p:cNvSpPr>
            <a:spLocks noGrp="1"/>
          </p:cNvSpPr>
          <p:nvPr>
            <p:ph type="sldNum" sz="quarter" idx="12"/>
          </p:nvPr>
        </p:nvSpPr>
        <p:spPr/>
        <p:txBody>
          <a:bodyPr/>
          <a:lstStyle>
            <a:lvl1pPr>
              <a:defRPr/>
            </a:lvl1pPr>
          </a:lstStyle>
          <a:p>
            <a:fld id="{9D715FAF-0D1A-4DEA-9C9A-F4291B50D8EE}" type="slidenum">
              <a:rPr lang="zh-CN" alt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p>
        </p:txBody>
      </p:sp>
      <p:sp>
        <p:nvSpPr>
          <p:cNvPr id="4" name="页脚占位符 3"/>
          <p:cNvSpPr>
            <a:spLocks noGrp="1"/>
          </p:cNvSpPr>
          <p:nvPr>
            <p:ph type="ftr" sz="quarter" idx="11"/>
          </p:nvPr>
        </p:nvSpPr>
        <p:spPr/>
        <p:txBody>
          <a:bodyPr/>
          <a:lstStyle>
            <a:lvl1pPr>
              <a:defRPr/>
            </a:lvl1pPr>
          </a:lstStyle>
          <a:p>
            <a:endParaRPr lang="en-US"/>
          </a:p>
        </p:txBody>
      </p:sp>
      <p:sp>
        <p:nvSpPr>
          <p:cNvPr id="5" name="灯片编号占位符 4"/>
          <p:cNvSpPr>
            <a:spLocks noGrp="1"/>
          </p:cNvSpPr>
          <p:nvPr>
            <p:ph type="sldNum" sz="quarter" idx="12"/>
          </p:nvPr>
        </p:nvSpPr>
        <p:spPr/>
        <p:txBody>
          <a:bodyPr/>
          <a:lstStyle>
            <a:lvl1pPr>
              <a:defRPr/>
            </a:lvl1pPr>
          </a:lstStyle>
          <a:p>
            <a:fld id="{E66D9FD8-6C13-438C-ABCF-292329F45E18}" type="slidenum">
              <a:rPr lang="zh-CN" alt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p>
        </p:txBody>
      </p:sp>
      <p:sp>
        <p:nvSpPr>
          <p:cNvPr id="3" name="页脚占位符 2"/>
          <p:cNvSpPr>
            <a:spLocks noGrp="1"/>
          </p:cNvSpPr>
          <p:nvPr>
            <p:ph type="ftr" sz="quarter" idx="11"/>
          </p:nvPr>
        </p:nvSpPr>
        <p:spPr/>
        <p:txBody>
          <a:bodyPr/>
          <a:lstStyle>
            <a:lvl1pPr>
              <a:defRPr/>
            </a:lvl1pPr>
          </a:lstStyle>
          <a:p>
            <a:endParaRPr lang="en-US"/>
          </a:p>
        </p:txBody>
      </p:sp>
      <p:sp>
        <p:nvSpPr>
          <p:cNvPr id="4" name="灯片编号占位符 3"/>
          <p:cNvSpPr>
            <a:spLocks noGrp="1"/>
          </p:cNvSpPr>
          <p:nvPr>
            <p:ph type="sldNum" sz="quarter" idx="12"/>
          </p:nvPr>
        </p:nvSpPr>
        <p:spPr/>
        <p:txBody>
          <a:bodyPr/>
          <a:lstStyle>
            <a:lvl1pPr>
              <a:defRPr/>
            </a:lvl1pPr>
          </a:lstStyle>
          <a:p>
            <a:fld id="{76DA7969-DB70-4714-9400-696BDF4F79A1}" type="slidenum">
              <a:rPr lang="zh-CN" alt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FF4B5BB4-A34C-4240-966B-1073AEE5CD22}" type="slidenum">
              <a:rPr lang="zh-CN" alt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6DFBB8EE-96EA-4581-B054-2E999BB81D96}" type="slidenum">
              <a:rPr lang="zh-CN" alt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0"/>
            <a:chExt cx="5753" cy="4312"/>
          </a:xfrm>
        </p:grpSpPr>
        <p:sp>
          <p:nvSpPr>
            <p:cNvPr id="1027" name="Freeform 3"/>
            <p:cNvSpPr>
              <a:spLocks/>
            </p:cNvSpPr>
            <p:nvPr/>
          </p:nvSpPr>
          <p:spPr bwMode="auto">
            <a:xfrm>
              <a:off x="3394" y="998"/>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a:noFill/>
              <a:round/>
              <a:headEnd/>
              <a:tailEnd/>
            </a:ln>
            <a:effectLst/>
          </p:spPr>
          <p:txBody>
            <a:bodyPr/>
            <a:lstStyle/>
            <a:p>
              <a:endParaRPr lang="zh-CN" altLang="en-US"/>
            </a:p>
          </p:txBody>
        </p:sp>
        <p:sp>
          <p:nvSpPr>
            <p:cNvPr id="1028" name="Arc 4"/>
            <p:cNvSpPr>
              <a:spLocks/>
            </p:cNvSpPr>
            <p:nvPr/>
          </p:nvSpPr>
          <p:spPr bwMode="auto">
            <a:xfrm>
              <a:off x="0" y="0"/>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cmpd="sng">
              <a:solidFill>
                <a:schemeClr val="accent2"/>
              </a:solidFill>
              <a:round/>
              <a:headEnd/>
              <a:tailEnd/>
            </a:ln>
            <a:effectLst/>
          </p:spPr>
          <p:txBody>
            <a:bodyPr wrap="none" anchor="ctr"/>
            <a:lstStyle/>
            <a:p>
              <a:endParaRPr lang="zh-CN" altLang="en-US"/>
            </a:p>
          </p:txBody>
        </p:sp>
      </p:grpSp>
      <p:sp>
        <p:nvSpPr>
          <p:cNvPr id="102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zh-CN" altLang="en-US" smtClean="0"/>
              <a:t>单击此处编辑母版标题样式</a:t>
            </a:r>
          </a:p>
        </p:txBody>
      </p:sp>
      <p:sp>
        <p:nvSpPr>
          <p:cNvPr id="103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US"/>
          </a:p>
        </p:txBody>
      </p:sp>
      <p:sp>
        <p:nvSpPr>
          <p:cNvPr id="103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US"/>
          </a:p>
        </p:txBody>
      </p:sp>
      <p:sp>
        <p:nvSpPr>
          <p:cNvPr id="103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59200EF-84BF-4B02-9C34-EBE58D10B87B}" type="slidenum">
              <a:rPr lang="zh-CN" altLang="en-US"/>
              <a:pPr/>
              <a:t>‹#›</a:t>
            </a:fld>
            <a:endParaRPr lang="en-US"/>
          </a:p>
        </p:txBody>
      </p:sp>
      <p:sp>
        <p:nvSpPr>
          <p:cNvPr id="1033"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ea typeface="宋体" pitchFamily="2" charset="-122"/>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Font typeface="Wingdings" pitchFamily="2" charset="2"/>
        <a:buChar char="–"/>
        <a:defRPr sz="2800">
          <a:solidFill>
            <a:schemeClr val="tx1"/>
          </a:solidFill>
          <a:latin typeface="+mn-lt"/>
          <a:ea typeface="+mn-ea"/>
        </a:defRPr>
      </a:lvl2pPr>
      <a:lvl3pPr marL="1143000" indent="-228600" algn="l" rtl="0" fontAlgn="base">
        <a:spcBef>
          <a:spcPct val="20000"/>
        </a:spcBef>
        <a:spcAft>
          <a:spcPct val="0"/>
        </a:spcAft>
        <a:buClr>
          <a:schemeClr val="accent1"/>
        </a:buClr>
        <a:buSzPct val="60000"/>
        <a:buFont typeface="Wingdings" pitchFamily="2" charset="2"/>
        <a:buChar char="l"/>
        <a:defRPr sz="2400">
          <a:solidFill>
            <a:schemeClr val="tx1"/>
          </a:solidFill>
          <a:latin typeface="+mn-lt"/>
          <a:ea typeface="+mn-ea"/>
        </a:defRPr>
      </a:lvl3pPr>
      <a:lvl4pPr marL="1600200" indent="-228600" algn="l" rtl="0" fontAlgn="base">
        <a:spcBef>
          <a:spcPct val="20000"/>
        </a:spcBef>
        <a:spcAft>
          <a:spcPct val="0"/>
        </a:spcAft>
        <a:buClr>
          <a:schemeClr val="tx1"/>
        </a:buClr>
        <a:buFont typeface="Wingdings" pitchFamily="2" charset="2"/>
        <a:buChar char="–"/>
        <a:defRPr sz="2000">
          <a:solidFill>
            <a:schemeClr val="tx1"/>
          </a:solidFill>
          <a:latin typeface="+mn-lt"/>
          <a:ea typeface="+mn-ea"/>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762000"/>
            <a:ext cx="7543800" cy="1295400"/>
          </a:xfrm>
        </p:spPr>
        <p:txBody>
          <a:bodyPr/>
          <a:lstStyle/>
          <a:p>
            <a:r>
              <a:rPr lang="zh-CN" altLang="en-US"/>
              <a:t>肺水肿的影像学表现</a:t>
            </a:r>
          </a:p>
        </p:txBody>
      </p:sp>
      <p:sp>
        <p:nvSpPr>
          <p:cNvPr id="4099" name="Rectangle 3"/>
          <p:cNvSpPr>
            <a:spLocks noGrp="1" noChangeArrowheads="1"/>
          </p:cNvSpPr>
          <p:nvPr>
            <p:ph type="subTitle" idx="1"/>
          </p:nvPr>
        </p:nvSpPr>
        <p:spPr>
          <a:xfrm>
            <a:off x="1524000" y="3124200"/>
            <a:ext cx="6172200" cy="2057400"/>
          </a:xfrm>
        </p:spPr>
        <p:txBody>
          <a:bodyPr/>
          <a:lstStyle/>
          <a:p>
            <a:r>
              <a:rPr lang="zh-CN" altLang="en-US"/>
              <a:t>卫生部北京医院放射科</a:t>
            </a:r>
          </a:p>
          <a:p>
            <a:r>
              <a:rPr lang="zh-CN" altLang="en-US"/>
              <a:t>潘纪戍</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zh-CN" altLang="en-US"/>
              <a:t>（一）流体静力压增高肺水肿</a:t>
            </a:r>
          </a:p>
        </p:txBody>
      </p:sp>
      <p:sp>
        <p:nvSpPr>
          <p:cNvPr id="13315" name="Rectangle 3"/>
          <p:cNvSpPr>
            <a:spLocks noGrp="1" noChangeArrowheads="1"/>
          </p:cNvSpPr>
          <p:nvPr>
            <p:ph type="body" idx="1"/>
          </p:nvPr>
        </p:nvSpPr>
        <p:spPr/>
        <p:txBody>
          <a:bodyPr/>
          <a:lstStyle/>
          <a:p>
            <a:pPr>
              <a:lnSpc>
                <a:spcPct val="90000"/>
              </a:lnSpc>
            </a:pPr>
            <a:r>
              <a:rPr lang="zh-CN" altLang="en-US"/>
              <a:t>    间质性和肺泡性肺水肿的出现，及其严重程度和持续时间和肺毛细血管楔压有明确关系。</a:t>
            </a:r>
          </a:p>
          <a:p>
            <a:pPr>
              <a:lnSpc>
                <a:spcPct val="90000"/>
              </a:lnSpc>
            </a:pPr>
            <a:r>
              <a:rPr lang="zh-CN" altLang="en-US"/>
              <a:t>    肺毛细血管楔压对判断有无流体静力学增高肺水肿有重要意义，但它要求从肺动脉插入导管，有一定的创伤性。</a:t>
            </a:r>
          </a:p>
          <a:p>
            <a:pPr>
              <a:lnSpc>
                <a:spcPct val="90000"/>
              </a:lnSpc>
            </a:pPr>
            <a:r>
              <a:rPr lang="zh-CN" altLang="en-US"/>
              <a:t>    从胸片上了解肺血管的表现，可间接判断肺静脉的血液动力学。</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zh-CN" altLang="en-US" sz="4000"/>
              <a:t>肺毛细血管楔压和</a:t>
            </a:r>
            <a:r>
              <a:rPr lang="en-US" altLang="zh-CN" sz="4000"/>
              <a:t>X </a:t>
            </a:r>
            <a:r>
              <a:rPr lang="zh-CN" altLang="en-US" sz="4000"/>
              <a:t>线胸片表现的关系</a:t>
            </a:r>
          </a:p>
        </p:txBody>
      </p:sp>
      <p:sp>
        <p:nvSpPr>
          <p:cNvPr id="14339" name="Rectangle 3"/>
          <p:cNvSpPr>
            <a:spLocks noGrp="1" noChangeArrowheads="1"/>
          </p:cNvSpPr>
          <p:nvPr>
            <p:ph type="body" idx="1"/>
          </p:nvPr>
        </p:nvSpPr>
        <p:spPr/>
        <p:txBody>
          <a:bodyPr/>
          <a:lstStyle/>
          <a:p>
            <a:pPr>
              <a:lnSpc>
                <a:spcPct val="90000"/>
              </a:lnSpc>
              <a:spcBef>
                <a:spcPct val="0"/>
              </a:spcBef>
              <a:buClrTx/>
              <a:buSzTx/>
              <a:buFont typeface="Wingdings" pitchFamily="2" charset="2"/>
              <a:buNone/>
            </a:pPr>
            <a:r>
              <a:rPr lang="en-US" altLang="zh-CN" sz="2400"/>
              <a:t>       </a:t>
            </a:r>
            <a:r>
              <a:rPr lang="zh-CN" altLang="en-US" sz="2400">
                <a:solidFill>
                  <a:schemeClr val="folHlink"/>
                </a:solidFill>
              </a:rPr>
              <a:t>肺毛细血管楔压</a:t>
            </a:r>
            <a:r>
              <a:rPr lang="en-US" altLang="zh-CN" sz="2400">
                <a:solidFill>
                  <a:schemeClr val="folHlink"/>
                </a:solidFill>
              </a:rPr>
              <a:t>(mmHg)                 X</a:t>
            </a:r>
            <a:r>
              <a:rPr lang="zh-CN" altLang="en-US" sz="2400">
                <a:solidFill>
                  <a:schemeClr val="folHlink"/>
                </a:solidFill>
              </a:rPr>
              <a:t>线表现</a:t>
            </a:r>
          </a:p>
          <a:p>
            <a:pPr>
              <a:lnSpc>
                <a:spcPct val="90000"/>
              </a:lnSpc>
              <a:spcBef>
                <a:spcPct val="0"/>
              </a:spcBef>
              <a:buClrTx/>
              <a:buSzTx/>
              <a:buFont typeface="Wingdings" pitchFamily="2" charset="2"/>
              <a:buNone/>
            </a:pPr>
            <a:endParaRPr lang="zh-CN" altLang="en-US" sz="2400">
              <a:solidFill>
                <a:schemeClr val="folHlink"/>
              </a:solidFill>
            </a:endParaRPr>
          </a:p>
          <a:p>
            <a:pPr>
              <a:lnSpc>
                <a:spcPct val="90000"/>
              </a:lnSpc>
              <a:spcBef>
                <a:spcPct val="0"/>
              </a:spcBef>
              <a:buClrTx/>
              <a:buSzTx/>
              <a:buFont typeface="Wingdings" pitchFamily="2" charset="2"/>
              <a:buNone/>
            </a:pPr>
            <a:r>
              <a:rPr lang="zh-CN" altLang="en-US" sz="2400"/>
              <a:t>             </a:t>
            </a:r>
            <a:r>
              <a:rPr lang="en-US" altLang="zh-CN" sz="2400"/>
              <a:t>5-12                                        </a:t>
            </a:r>
            <a:r>
              <a:rPr lang="zh-CN" altLang="en-US" sz="2400"/>
              <a:t>正常</a:t>
            </a:r>
          </a:p>
          <a:p>
            <a:pPr>
              <a:lnSpc>
                <a:spcPct val="90000"/>
              </a:lnSpc>
              <a:spcBef>
                <a:spcPct val="0"/>
              </a:spcBef>
              <a:buClrTx/>
              <a:buSzTx/>
              <a:buFont typeface="Wingdings" pitchFamily="2" charset="2"/>
              <a:buNone/>
            </a:pPr>
            <a:r>
              <a:rPr lang="zh-CN" altLang="en-US" sz="2400"/>
              <a:t>            </a:t>
            </a:r>
            <a:r>
              <a:rPr lang="en-US" altLang="zh-CN" sz="2400"/>
              <a:t>15-17                                       </a:t>
            </a:r>
            <a:r>
              <a:rPr lang="zh-CN" altLang="en-US" sz="2400"/>
              <a:t>上肺血管扩张</a:t>
            </a:r>
          </a:p>
          <a:p>
            <a:pPr>
              <a:lnSpc>
                <a:spcPct val="90000"/>
              </a:lnSpc>
              <a:spcBef>
                <a:spcPct val="0"/>
              </a:spcBef>
              <a:buClrTx/>
              <a:buSzTx/>
              <a:buFont typeface="Wingdings" pitchFamily="2" charset="2"/>
              <a:buNone/>
            </a:pPr>
            <a:r>
              <a:rPr lang="zh-CN" altLang="en-US" sz="2400"/>
              <a:t>            </a:t>
            </a:r>
            <a:r>
              <a:rPr lang="en-US" altLang="zh-CN" sz="2400"/>
              <a:t>17-20                                       </a:t>
            </a:r>
            <a:r>
              <a:rPr lang="zh-CN" altLang="en-US" sz="2400"/>
              <a:t>间隔线，胸膜下水肿</a:t>
            </a:r>
          </a:p>
          <a:p>
            <a:pPr>
              <a:lnSpc>
                <a:spcPct val="90000"/>
              </a:lnSpc>
              <a:spcBef>
                <a:spcPct val="0"/>
              </a:spcBef>
              <a:buClrTx/>
              <a:buSzTx/>
              <a:buFont typeface="Wingdings" pitchFamily="2" charset="2"/>
              <a:buNone/>
            </a:pPr>
            <a:r>
              <a:rPr lang="zh-CN" altLang="en-US" sz="2400"/>
              <a:t>            </a:t>
            </a:r>
            <a:r>
              <a:rPr lang="en-US" altLang="zh-CN" sz="2400">
                <a:cs typeface="Times New Roman" pitchFamily="18" charset="0"/>
              </a:rPr>
              <a:t>&gt;25                                          </a:t>
            </a:r>
            <a:r>
              <a:rPr lang="zh-CN" altLang="en-US" sz="2400"/>
              <a:t>肺泡性肺水肿</a:t>
            </a:r>
          </a:p>
          <a:p>
            <a:pPr>
              <a:lnSpc>
                <a:spcPct val="90000"/>
              </a:lnSpc>
              <a:spcBef>
                <a:spcPct val="0"/>
              </a:spcBef>
              <a:buClrTx/>
              <a:buSzTx/>
              <a:buFont typeface="Wingdings" pitchFamily="2" charset="2"/>
              <a:buNone/>
            </a:pPr>
            <a:endParaRPr lang="zh-CN" altLang="en-US" sz="2400"/>
          </a:p>
          <a:p>
            <a:pPr>
              <a:lnSpc>
                <a:spcPct val="90000"/>
              </a:lnSpc>
              <a:spcBef>
                <a:spcPct val="0"/>
              </a:spcBef>
              <a:buClrTx/>
              <a:buSzTx/>
              <a:buFont typeface="Wingdings" pitchFamily="2" charset="2"/>
              <a:buNone/>
            </a:pPr>
            <a:r>
              <a:rPr lang="zh-CN" altLang="en-US" sz="2400"/>
              <a:t>     </a:t>
            </a:r>
            <a:r>
              <a:rPr lang="en-US" altLang="zh-CN" sz="2400"/>
              <a:t>15-25mmHg</a:t>
            </a:r>
            <a:r>
              <a:rPr lang="zh-CN" altLang="en-US" sz="2400"/>
              <a:t>时为间质性肺水肿， </a:t>
            </a:r>
            <a:r>
              <a:rPr lang="en-US" altLang="zh-CN" sz="2400">
                <a:cs typeface="Times New Roman" pitchFamily="18" charset="0"/>
              </a:rPr>
              <a:t>&gt;25</a:t>
            </a:r>
            <a:r>
              <a:rPr lang="en-US" altLang="zh-CN" sz="2400"/>
              <a:t>mmHg</a:t>
            </a:r>
            <a:r>
              <a:rPr lang="zh-CN" altLang="en-US" sz="2400"/>
              <a:t>时为肺泡性肺水肿</a:t>
            </a:r>
          </a:p>
          <a:p>
            <a:pPr>
              <a:lnSpc>
                <a:spcPct val="90000"/>
              </a:lnSpc>
              <a:spcBef>
                <a:spcPct val="0"/>
              </a:spcBef>
              <a:buClrTx/>
              <a:buSzTx/>
              <a:buFont typeface="Wingdings" pitchFamily="2" charset="2"/>
              <a:buNone/>
            </a:pPr>
            <a:endParaRPr lang="zh-CN" altLang="en-US" sz="2400"/>
          </a:p>
          <a:p>
            <a:pPr>
              <a:lnSpc>
                <a:spcPct val="90000"/>
              </a:lnSpc>
              <a:spcBef>
                <a:spcPct val="0"/>
              </a:spcBef>
              <a:buClrTx/>
              <a:buSzTx/>
              <a:buFont typeface="Wingdings" pitchFamily="2" charset="2"/>
              <a:buNone/>
            </a:pPr>
            <a:r>
              <a:rPr lang="zh-CN" altLang="en-US" sz="2400"/>
              <a:t>     肺毛细血管楔压可反映与其相应的左心衰和肺静脉高压，但在急性心衰时</a:t>
            </a:r>
            <a:r>
              <a:rPr lang="en-US" altLang="zh-CN" sz="2400"/>
              <a:t>X</a:t>
            </a:r>
            <a:r>
              <a:rPr lang="zh-CN" altLang="en-US" sz="2400"/>
              <a:t>线表现有滞后，在好转时也一样。</a:t>
            </a:r>
          </a:p>
          <a:p>
            <a:pPr>
              <a:lnSpc>
                <a:spcPct val="90000"/>
              </a:lnSpc>
              <a:spcBef>
                <a:spcPct val="0"/>
              </a:spcBef>
              <a:buClrTx/>
              <a:buSzTx/>
              <a:buFont typeface="Wingdings" pitchFamily="2" charset="2"/>
              <a:buNone/>
            </a:pPr>
            <a:endParaRPr lang="en-US" altLang="zh-CN"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443663" y="549275"/>
            <a:ext cx="2160587" cy="2282825"/>
          </a:xfrm>
          <a:prstGeom prst="rect">
            <a:avLst/>
          </a:prstGeom>
          <a:noFill/>
          <a:ln w="9525">
            <a:noFill/>
            <a:miter lim="800000"/>
            <a:headEnd/>
            <a:tailEnd/>
          </a:ln>
          <a:effectLst/>
        </p:spPr>
        <p:txBody>
          <a:bodyPr>
            <a:spAutoFit/>
          </a:bodyPr>
          <a:lstStyle/>
          <a:p>
            <a:r>
              <a:rPr lang="zh-CN" altLang="en-US"/>
              <a:t>正常直立后前位：下肺静脉大于上肺静脉，静脉指数&gt;1；第1前肋间血管&lt;3</a:t>
            </a:r>
            <a:r>
              <a:rPr lang="en-US"/>
              <a:t>mm。</a:t>
            </a:r>
            <a:endParaRPr lang="zh-CN" altLang="en-US"/>
          </a:p>
        </p:txBody>
      </p:sp>
      <p:pic>
        <p:nvPicPr>
          <p:cNvPr id="15363" name="Picture 3" descr="DSC08150"/>
          <p:cNvPicPr>
            <a:picLocks noChangeAspect="1" noChangeArrowheads="1"/>
          </p:cNvPicPr>
          <p:nvPr/>
        </p:nvPicPr>
        <p:blipFill>
          <a:blip r:embed="rId2" cstate="print"/>
          <a:srcRect/>
          <a:stretch>
            <a:fillRect/>
          </a:stretch>
        </p:blipFill>
        <p:spPr bwMode="auto">
          <a:xfrm>
            <a:off x="539750" y="338138"/>
            <a:ext cx="4946650" cy="3090862"/>
          </a:xfrm>
          <a:prstGeom prst="rect">
            <a:avLst/>
          </a:prstGeom>
          <a:noFill/>
          <a:ln w="9525">
            <a:noFill/>
            <a:miter lim="800000"/>
            <a:headEnd/>
            <a:tailEnd/>
          </a:ln>
        </p:spPr>
      </p:pic>
      <p:pic>
        <p:nvPicPr>
          <p:cNvPr id="15364" name="Picture 4" descr="DSC08151"/>
          <p:cNvPicPr>
            <a:picLocks noChangeAspect="1" noChangeArrowheads="1"/>
          </p:cNvPicPr>
          <p:nvPr/>
        </p:nvPicPr>
        <p:blipFill>
          <a:blip r:embed="rId3" cstate="print"/>
          <a:srcRect/>
          <a:stretch>
            <a:fillRect/>
          </a:stretch>
        </p:blipFill>
        <p:spPr bwMode="auto">
          <a:xfrm>
            <a:off x="3203575" y="3429000"/>
            <a:ext cx="5329238" cy="2997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zh-CN" altLang="en-US"/>
              <a:t>（一）流体静力压增高肺水肿</a:t>
            </a:r>
          </a:p>
        </p:txBody>
      </p:sp>
      <p:sp>
        <p:nvSpPr>
          <p:cNvPr id="16387" name="Rectangle 3"/>
          <p:cNvSpPr>
            <a:spLocks noGrp="1" noChangeArrowheads="1"/>
          </p:cNvSpPr>
          <p:nvPr>
            <p:ph type="body" idx="1"/>
          </p:nvPr>
        </p:nvSpPr>
        <p:spPr>
          <a:xfrm>
            <a:off x="685800" y="1447800"/>
            <a:ext cx="7772400" cy="4648200"/>
          </a:xfrm>
        </p:spPr>
        <p:txBody>
          <a:bodyPr/>
          <a:lstStyle/>
          <a:p>
            <a:pPr>
              <a:lnSpc>
                <a:spcPct val="90000"/>
              </a:lnSpc>
              <a:buFont typeface="Wingdings" pitchFamily="2" charset="2"/>
              <a:buNone/>
            </a:pPr>
            <a:endParaRPr lang="en-US" altLang="zh-CN" sz="2800"/>
          </a:p>
          <a:p>
            <a:pPr>
              <a:lnSpc>
                <a:spcPct val="90000"/>
              </a:lnSpc>
            </a:pPr>
            <a:r>
              <a:rPr lang="zh-CN" altLang="en-US" sz="2800">
                <a:solidFill>
                  <a:schemeClr val="accent1"/>
                </a:solidFill>
              </a:rPr>
              <a:t>间质性肺水肿</a:t>
            </a:r>
            <a:r>
              <a:rPr lang="zh-CN" altLang="en-US" sz="2800"/>
              <a:t>（肺静脉高压，</a:t>
            </a:r>
            <a:r>
              <a:rPr lang="en-US" altLang="zh-CN" sz="2800">
                <a:cs typeface="Times New Roman" pitchFamily="18" charset="0"/>
              </a:rPr>
              <a:t>&gt;10mmHg</a:t>
            </a:r>
            <a:r>
              <a:rPr lang="zh-CN" altLang="en-US" sz="2800"/>
              <a:t>）</a:t>
            </a:r>
          </a:p>
          <a:p>
            <a:pPr>
              <a:lnSpc>
                <a:spcPct val="90000"/>
              </a:lnSpc>
            </a:pPr>
            <a:r>
              <a:rPr lang="zh-CN" altLang="en-US" sz="2800"/>
              <a:t>    压力达</a:t>
            </a:r>
            <a:r>
              <a:rPr lang="en-US" altLang="zh-CN" sz="2800"/>
              <a:t>15-17mmHg</a:t>
            </a:r>
            <a:r>
              <a:rPr lang="zh-CN" altLang="en-US" sz="2800"/>
              <a:t>后，出现血流再分配。</a:t>
            </a:r>
          </a:p>
          <a:p>
            <a:pPr>
              <a:lnSpc>
                <a:spcPct val="90000"/>
              </a:lnSpc>
            </a:pPr>
            <a:r>
              <a:rPr lang="zh-CN" altLang="en-US" sz="2800"/>
              <a:t>    直立时下叶血管压力比上叶高</a:t>
            </a:r>
            <a:r>
              <a:rPr lang="en-US" altLang="zh-CN" sz="2800"/>
              <a:t>10mmHg,</a:t>
            </a:r>
            <a:r>
              <a:rPr lang="zh-CN" altLang="en-US" sz="2800"/>
              <a:t>当肺静脉压升高时该处首先发生胸片上不能认识的间质性肺水肿，间质压增加，使下叶血管收缩，血液分流到压力较低的肺上部，出现血流再分配，此时肺静脉压已</a:t>
            </a:r>
            <a:r>
              <a:rPr lang="en-US" altLang="zh-CN" sz="2800">
                <a:cs typeface="Times New Roman" pitchFamily="18" charset="0"/>
              </a:rPr>
              <a:t>&gt;15mmHg</a:t>
            </a:r>
            <a:r>
              <a:rPr lang="zh-CN" altLang="en-US" sz="2800"/>
              <a:t>。</a:t>
            </a:r>
          </a:p>
          <a:p>
            <a:pPr>
              <a:lnSpc>
                <a:spcPct val="90000"/>
              </a:lnSpc>
            </a:pPr>
            <a:r>
              <a:rPr lang="zh-CN" altLang="en-US" sz="2800"/>
              <a:t>    肺静脉压继续升高，达</a:t>
            </a:r>
            <a:r>
              <a:rPr lang="en-US" altLang="zh-CN" sz="2800">
                <a:cs typeface="Times New Roman" pitchFamily="18" charset="0"/>
              </a:rPr>
              <a:t>20mmHg</a:t>
            </a:r>
            <a:r>
              <a:rPr lang="zh-CN" altLang="en-US" sz="2800"/>
              <a:t>时</a:t>
            </a:r>
            <a:r>
              <a:rPr lang="en-US" altLang="zh-CN" sz="2800"/>
              <a:t>85%</a:t>
            </a:r>
            <a:r>
              <a:rPr lang="zh-CN" altLang="en-US" sz="2800"/>
              <a:t>有轻～明显的上肺静脉扩张，</a:t>
            </a:r>
            <a:r>
              <a:rPr lang="en-US" altLang="zh-CN" sz="2800">
                <a:cs typeface="Times New Roman" pitchFamily="18" charset="0"/>
              </a:rPr>
              <a:t>&gt; 20mmHg</a:t>
            </a:r>
            <a:r>
              <a:rPr lang="zh-CN" altLang="en-US" sz="2800"/>
              <a:t>时</a:t>
            </a:r>
            <a:r>
              <a:rPr lang="en-US" altLang="zh-CN" sz="2800"/>
              <a:t>100%</a:t>
            </a:r>
            <a:r>
              <a:rPr lang="zh-CN" altLang="en-US" sz="2800"/>
              <a:t>有上肺静脉扩张。</a:t>
            </a:r>
          </a:p>
          <a:p>
            <a:pPr>
              <a:lnSpc>
                <a:spcPct val="90000"/>
              </a:lnSpc>
            </a:pPr>
            <a:endParaRPr lang="en-US" altLang="zh-CN" sz="2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SC08153"/>
          <p:cNvPicPr>
            <a:picLocks noChangeAspect="1" noChangeArrowheads="1"/>
          </p:cNvPicPr>
          <p:nvPr/>
        </p:nvPicPr>
        <p:blipFill>
          <a:blip r:embed="rId2"/>
          <a:srcRect/>
          <a:stretch>
            <a:fillRect/>
          </a:stretch>
        </p:blipFill>
        <p:spPr bwMode="auto">
          <a:xfrm>
            <a:off x="304800" y="381000"/>
            <a:ext cx="5595938" cy="6248400"/>
          </a:xfrm>
          <a:prstGeom prst="rect">
            <a:avLst/>
          </a:prstGeom>
          <a:noFill/>
          <a:ln w="9525">
            <a:noFill/>
            <a:miter lim="800000"/>
            <a:headEnd/>
            <a:tailEnd/>
          </a:ln>
        </p:spPr>
      </p:pic>
      <p:sp>
        <p:nvSpPr>
          <p:cNvPr id="19459" name="Text Box 3"/>
          <p:cNvSpPr txBox="1">
            <a:spLocks noChangeArrowheads="1"/>
          </p:cNvSpPr>
          <p:nvPr/>
        </p:nvSpPr>
        <p:spPr bwMode="auto">
          <a:xfrm>
            <a:off x="6156325" y="935038"/>
            <a:ext cx="3079750" cy="3743325"/>
          </a:xfrm>
          <a:prstGeom prst="rect">
            <a:avLst/>
          </a:prstGeom>
          <a:noFill/>
          <a:ln w="9525">
            <a:noFill/>
            <a:miter lim="800000"/>
            <a:headEnd/>
            <a:tailEnd/>
          </a:ln>
          <a:effectLst/>
        </p:spPr>
        <p:txBody>
          <a:bodyPr wrap="none">
            <a:spAutoFit/>
          </a:bodyPr>
          <a:lstStyle/>
          <a:p>
            <a:r>
              <a:rPr lang="zh-CN" altLang="en-US"/>
              <a:t>血流再分配</a:t>
            </a:r>
          </a:p>
          <a:p>
            <a:endParaRPr lang="zh-CN" altLang="en-US"/>
          </a:p>
          <a:p>
            <a:r>
              <a:rPr lang="zh-CN" altLang="en-US"/>
              <a:t>1，正常</a:t>
            </a:r>
          </a:p>
          <a:p>
            <a:r>
              <a:rPr lang="zh-CN" altLang="en-US"/>
              <a:t>2，左心衰，右下肺泡</a:t>
            </a:r>
          </a:p>
          <a:p>
            <a:r>
              <a:rPr lang="zh-CN" altLang="en-US"/>
              <a:t>性水肿，左下轻，血</a:t>
            </a:r>
          </a:p>
          <a:p>
            <a:r>
              <a:rPr lang="zh-CN" altLang="en-US"/>
              <a:t>流再分配至上肺</a:t>
            </a:r>
          </a:p>
          <a:p>
            <a:r>
              <a:rPr lang="zh-CN" altLang="en-US"/>
              <a:t>3，右肺静脉压升高，</a:t>
            </a:r>
          </a:p>
          <a:p>
            <a:r>
              <a:rPr lang="zh-CN" altLang="en-US"/>
              <a:t>发生血流再分配至 </a:t>
            </a:r>
          </a:p>
          <a:p>
            <a:r>
              <a:rPr lang="zh-CN" altLang="en-US"/>
              <a:t>上肺</a:t>
            </a:r>
          </a:p>
          <a:p>
            <a:r>
              <a:rPr lang="zh-CN" altLang="en-US"/>
              <a:t>4，肺泡性水肿</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zh-CN" altLang="en-US"/>
              <a:t>（一）流体静力压增高肺水肿</a:t>
            </a:r>
          </a:p>
        </p:txBody>
      </p:sp>
      <p:sp>
        <p:nvSpPr>
          <p:cNvPr id="17411" name="Rectangle 3"/>
          <p:cNvSpPr>
            <a:spLocks noGrp="1" noChangeArrowheads="1"/>
          </p:cNvSpPr>
          <p:nvPr>
            <p:ph type="body" idx="1"/>
          </p:nvPr>
        </p:nvSpPr>
        <p:spPr/>
        <p:txBody>
          <a:bodyPr/>
          <a:lstStyle/>
          <a:p>
            <a:r>
              <a:rPr lang="zh-CN" altLang="en-US" sz="2800">
                <a:solidFill>
                  <a:schemeClr val="folHlink"/>
                </a:solidFill>
              </a:rPr>
              <a:t>间质性肺水肿胸片表现</a:t>
            </a:r>
            <a:r>
              <a:rPr lang="zh-CN" altLang="en-US" sz="2800"/>
              <a:t>，共8项：</a:t>
            </a:r>
          </a:p>
          <a:p>
            <a:r>
              <a:rPr lang="zh-CN" altLang="en-US" sz="2800"/>
              <a:t>    </a:t>
            </a:r>
            <a:r>
              <a:rPr lang="en-US" altLang="zh-CN" sz="2800"/>
              <a:t>1</a:t>
            </a:r>
            <a:r>
              <a:rPr lang="zh-CN" altLang="en-US" sz="2800"/>
              <a:t>，</a:t>
            </a:r>
            <a:r>
              <a:rPr lang="zh-CN" altLang="en-US" sz="2800">
                <a:solidFill>
                  <a:schemeClr val="accent1"/>
                </a:solidFill>
              </a:rPr>
              <a:t>下叶静脉变细，上叶静脉扩张</a:t>
            </a:r>
            <a:r>
              <a:rPr lang="zh-CN" altLang="en-US" sz="2800"/>
              <a:t>，呈</a:t>
            </a:r>
            <a:r>
              <a:rPr lang="en-US" altLang="zh-CN" sz="2800"/>
              <a:t>1</a:t>
            </a:r>
            <a:r>
              <a:rPr lang="zh-CN" altLang="en-US" sz="2800"/>
              <a:t>～</a:t>
            </a:r>
            <a:r>
              <a:rPr lang="en-US" altLang="zh-CN" sz="2800"/>
              <a:t>2</a:t>
            </a:r>
            <a:r>
              <a:rPr lang="zh-CN" altLang="en-US" sz="2800"/>
              <a:t>条长而宽的血管影，从肺野外上方引向肺门，走行方向较直，无分枝，静脉指数</a:t>
            </a:r>
            <a:r>
              <a:rPr lang="zh-CN" altLang="en-US"/>
              <a:t>﹤</a:t>
            </a:r>
            <a:r>
              <a:rPr lang="en-US" altLang="zh-CN" sz="2800"/>
              <a:t>1 </a:t>
            </a:r>
            <a:r>
              <a:rPr lang="zh-CN" altLang="en-US" sz="2800"/>
              <a:t>。</a:t>
            </a:r>
          </a:p>
          <a:p>
            <a:r>
              <a:rPr lang="zh-CN" altLang="en-US" sz="2800"/>
              <a:t>     </a:t>
            </a:r>
            <a:r>
              <a:rPr lang="en-US" altLang="zh-CN" sz="2800"/>
              <a:t>2</a:t>
            </a:r>
            <a:r>
              <a:rPr lang="zh-CN" altLang="en-US" sz="2800"/>
              <a:t>，第</a:t>
            </a:r>
            <a:r>
              <a:rPr lang="en-US" altLang="zh-CN" sz="2800"/>
              <a:t>1</a:t>
            </a:r>
            <a:r>
              <a:rPr lang="zh-CN" altLang="en-US" sz="2800">
                <a:solidFill>
                  <a:schemeClr val="accent1"/>
                </a:solidFill>
              </a:rPr>
              <a:t>肋间内静脉横径</a:t>
            </a:r>
            <a:r>
              <a:rPr lang="en-US" altLang="zh-CN" sz="2800">
                <a:solidFill>
                  <a:schemeClr val="accent1"/>
                </a:solidFill>
                <a:cs typeface="Times New Roman" pitchFamily="18" charset="0"/>
              </a:rPr>
              <a:t>&gt;</a:t>
            </a:r>
            <a:r>
              <a:rPr lang="en-US" altLang="zh-CN" sz="2800">
                <a:solidFill>
                  <a:schemeClr val="accent1"/>
                </a:solidFill>
              </a:rPr>
              <a:t>3mm</a:t>
            </a:r>
            <a:r>
              <a:rPr lang="zh-CN" altLang="en-US" sz="2800"/>
              <a:t>。</a:t>
            </a:r>
          </a:p>
          <a:p>
            <a:r>
              <a:rPr lang="zh-CN" altLang="en-US" sz="2800"/>
              <a:t>     </a:t>
            </a:r>
            <a:r>
              <a:rPr lang="en-US" altLang="zh-CN" sz="2800"/>
              <a:t>3</a:t>
            </a:r>
            <a:r>
              <a:rPr lang="zh-CN" altLang="en-US" sz="2800"/>
              <a:t>，</a:t>
            </a:r>
            <a:r>
              <a:rPr lang="zh-CN" altLang="en-US" sz="2800">
                <a:solidFill>
                  <a:schemeClr val="accent1"/>
                </a:solidFill>
              </a:rPr>
              <a:t>右上肺门增大，外缘平直或突出</a:t>
            </a:r>
            <a:r>
              <a:rPr lang="zh-CN" altLang="en-US" sz="2800"/>
              <a:t>，结构不清，边缘模糊，肺门角平直或突出。</a:t>
            </a:r>
          </a:p>
          <a:p>
            <a:endParaRPr lang="en-US" altLang="zh-CN" sz="2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7564"/>
          <p:cNvPicPr>
            <a:picLocks noChangeAspect="1" noChangeArrowheads="1"/>
          </p:cNvPicPr>
          <p:nvPr/>
        </p:nvPicPr>
        <p:blipFill>
          <a:blip r:embed="rId2"/>
          <a:srcRect/>
          <a:stretch>
            <a:fillRect/>
          </a:stretch>
        </p:blipFill>
        <p:spPr bwMode="auto">
          <a:xfrm>
            <a:off x="685800" y="381000"/>
            <a:ext cx="7696200" cy="4725988"/>
          </a:xfrm>
          <a:prstGeom prst="rect">
            <a:avLst/>
          </a:prstGeom>
          <a:noFill/>
          <a:ln w="9525">
            <a:noFill/>
            <a:miter lim="800000"/>
            <a:headEnd/>
            <a:tailEnd/>
          </a:ln>
        </p:spPr>
      </p:pic>
      <p:sp>
        <p:nvSpPr>
          <p:cNvPr id="18435" name="Text Box 3"/>
          <p:cNvSpPr txBox="1">
            <a:spLocks noChangeArrowheads="1"/>
          </p:cNvSpPr>
          <p:nvPr/>
        </p:nvSpPr>
        <p:spPr bwMode="auto">
          <a:xfrm>
            <a:off x="746125" y="5299075"/>
            <a:ext cx="7573963" cy="1279525"/>
          </a:xfrm>
          <a:prstGeom prst="rect">
            <a:avLst/>
          </a:prstGeom>
          <a:noFill/>
          <a:ln w="9525">
            <a:noFill/>
            <a:miter lim="800000"/>
            <a:headEnd/>
            <a:tailEnd/>
          </a:ln>
          <a:effectLst/>
        </p:spPr>
        <p:txBody>
          <a:bodyPr wrap="none">
            <a:spAutoFit/>
          </a:bodyPr>
          <a:lstStyle/>
          <a:p>
            <a:r>
              <a:rPr lang="zh-CN" altLang="en-US">
                <a:solidFill>
                  <a:schemeClr val="folHlink"/>
                </a:solidFill>
              </a:rPr>
              <a:t> </a:t>
            </a:r>
            <a:r>
              <a:rPr lang="zh-CN" altLang="en-US" sz="1800">
                <a:solidFill>
                  <a:schemeClr val="folHlink"/>
                </a:solidFill>
              </a:rPr>
              <a:t>正常                                            血流再分配</a:t>
            </a:r>
            <a:r>
              <a:rPr lang="zh-CN" altLang="en-US" sz="1800"/>
              <a:t>                        上下叶血管都扩张</a:t>
            </a:r>
          </a:p>
          <a:p>
            <a:r>
              <a:rPr lang="zh-CN" altLang="en-US" sz="1800"/>
              <a:t>                                                                                                      为</a:t>
            </a:r>
            <a:r>
              <a:rPr lang="en-US" sz="1800"/>
              <a:t>ASD</a:t>
            </a:r>
            <a:r>
              <a:rPr lang="zh-CN" altLang="en-US" sz="1800"/>
              <a:t>的结果</a:t>
            </a:r>
            <a:endParaRPr lang="zh-CN" altLang="en-US" sz="1600">
              <a:solidFill>
                <a:schemeClr val="folHlink"/>
              </a:solidFill>
            </a:endParaRPr>
          </a:p>
          <a:p>
            <a:r>
              <a:rPr lang="zh-CN" altLang="en-US" sz="1800">
                <a:solidFill>
                  <a:schemeClr val="folHlink"/>
                </a:solidFill>
              </a:rPr>
              <a:t>                                                  上叶血管扩张，下</a:t>
            </a:r>
            <a:endParaRPr lang="zh-CN" altLang="en-US" sz="1600">
              <a:solidFill>
                <a:schemeClr val="folHlink"/>
              </a:solidFill>
            </a:endParaRPr>
          </a:p>
          <a:p>
            <a:r>
              <a:rPr lang="zh-CN" altLang="en-US" sz="1800"/>
              <a:t>                                                  </a:t>
            </a:r>
            <a:r>
              <a:rPr lang="zh-CN" altLang="en-US" sz="1800">
                <a:solidFill>
                  <a:schemeClr val="folHlink"/>
                </a:solidFill>
              </a:rPr>
              <a:t>叶血管收缩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07615"/>
          <p:cNvPicPr>
            <a:picLocks noChangeAspect="1" noChangeArrowheads="1"/>
          </p:cNvPicPr>
          <p:nvPr/>
        </p:nvPicPr>
        <p:blipFill>
          <a:blip r:embed="rId2" cstate="print"/>
          <a:srcRect/>
          <a:stretch>
            <a:fillRect/>
          </a:stretch>
        </p:blipFill>
        <p:spPr bwMode="auto">
          <a:xfrm>
            <a:off x="609600" y="533400"/>
            <a:ext cx="3748088" cy="3956050"/>
          </a:xfrm>
          <a:prstGeom prst="rect">
            <a:avLst/>
          </a:prstGeom>
          <a:noFill/>
          <a:ln w="9525">
            <a:noFill/>
            <a:miter lim="800000"/>
            <a:headEnd/>
            <a:tailEnd/>
          </a:ln>
        </p:spPr>
      </p:pic>
      <p:sp>
        <p:nvSpPr>
          <p:cNvPr id="20483" name="Text Box 3"/>
          <p:cNvSpPr txBox="1">
            <a:spLocks noChangeArrowheads="1"/>
          </p:cNvSpPr>
          <p:nvPr/>
        </p:nvSpPr>
        <p:spPr bwMode="auto">
          <a:xfrm>
            <a:off x="4789488" y="549275"/>
            <a:ext cx="4206875" cy="1189038"/>
          </a:xfrm>
          <a:prstGeom prst="rect">
            <a:avLst/>
          </a:prstGeom>
          <a:noFill/>
          <a:ln w="9525">
            <a:noFill/>
            <a:miter lim="800000"/>
            <a:headEnd/>
            <a:tailEnd/>
          </a:ln>
          <a:effectLst/>
        </p:spPr>
        <p:txBody>
          <a:bodyPr>
            <a:spAutoFit/>
          </a:bodyPr>
          <a:lstStyle/>
          <a:p>
            <a:r>
              <a:rPr lang="zh-CN" altLang="en-US"/>
              <a:t>风心病</a:t>
            </a:r>
          </a:p>
          <a:p>
            <a:r>
              <a:rPr lang="zh-CN" altLang="en-US"/>
              <a:t>两肺上部静脉血管</a:t>
            </a:r>
          </a:p>
          <a:p>
            <a:r>
              <a:rPr lang="zh-CN" altLang="en-US"/>
              <a:t>影增粗</a:t>
            </a:r>
          </a:p>
        </p:txBody>
      </p:sp>
      <p:pic>
        <p:nvPicPr>
          <p:cNvPr id="20484" name="Picture 4" descr="DSC05833"/>
          <p:cNvPicPr>
            <a:picLocks noChangeAspect="1" noChangeArrowheads="1"/>
          </p:cNvPicPr>
          <p:nvPr/>
        </p:nvPicPr>
        <p:blipFill>
          <a:blip r:embed="rId3" cstate="print"/>
          <a:srcRect/>
          <a:stretch>
            <a:fillRect/>
          </a:stretch>
        </p:blipFill>
        <p:spPr bwMode="auto">
          <a:xfrm>
            <a:off x="4645025" y="2565400"/>
            <a:ext cx="3344863" cy="4032250"/>
          </a:xfrm>
          <a:prstGeom prst="rect">
            <a:avLst/>
          </a:prstGeom>
          <a:noFill/>
          <a:ln w="9525">
            <a:noFill/>
            <a:miter lim="800000"/>
            <a:headEnd/>
            <a:tailEnd/>
          </a:ln>
          <a:effectLst/>
        </p:spPr>
      </p:pic>
      <p:sp>
        <p:nvSpPr>
          <p:cNvPr id="20485" name="Text Box 5"/>
          <p:cNvSpPr txBox="1">
            <a:spLocks noChangeArrowheads="1"/>
          </p:cNvSpPr>
          <p:nvPr/>
        </p:nvSpPr>
        <p:spPr bwMode="auto">
          <a:xfrm>
            <a:off x="1281113" y="4652963"/>
            <a:ext cx="3005137" cy="1554162"/>
          </a:xfrm>
          <a:prstGeom prst="rect">
            <a:avLst/>
          </a:prstGeom>
          <a:noFill/>
          <a:ln w="9525">
            <a:noFill/>
            <a:miter lim="800000"/>
            <a:headEnd/>
            <a:tailEnd/>
          </a:ln>
        </p:spPr>
        <p:txBody>
          <a:bodyPr>
            <a:spAutoFit/>
          </a:bodyPr>
          <a:lstStyle/>
          <a:p>
            <a:r>
              <a:rPr lang="zh-CN" altLang="en-US"/>
              <a:t>风心病</a:t>
            </a:r>
          </a:p>
          <a:p>
            <a:r>
              <a:rPr lang="zh-CN" altLang="en-US"/>
              <a:t>右肺门增大，外缘平直，结构不清，肺门角消失</a:t>
            </a:r>
          </a:p>
        </p:txBody>
      </p:sp>
      <p:sp>
        <p:nvSpPr>
          <p:cNvPr id="20486" name="AutoShape 6"/>
          <p:cNvSpPr>
            <a:spLocks noChangeArrowheads="1"/>
          </p:cNvSpPr>
          <p:nvPr/>
        </p:nvSpPr>
        <p:spPr bwMode="auto">
          <a:xfrm>
            <a:off x="5508625" y="1917700"/>
            <a:ext cx="792163" cy="144463"/>
          </a:xfrm>
          <a:prstGeom prst="leftArrow">
            <a:avLst>
              <a:gd name="adj1" fmla="val 50000"/>
              <a:gd name="adj2" fmla="val 137088"/>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0487" name="AutoShape 7"/>
          <p:cNvSpPr>
            <a:spLocks noChangeArrowheads="1"/>
          </p:cNvSpPr>
          <p:nvPr/>
        </p:nvSpPr>
        <p:spPr bwMode="auto">
          <a:xfrm>
            <a:off x="2628900" y="6021388"/>
            <a:ext cx="792163" cy="144462"/>
          </a:xfrm>
          <a:prstGeom prst="rightArrow">
            <a:avLst>
              <a:gd name="adj1" fmla="val 50000"/>
              <a:gd name="adj2" fmla="val 137088"/>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0488" name="AutoShape 8"/>
          <p:cNvSpPr>
            <a:spLocks noChangeArrowheads="1"/>
          </p:cNvSpPr>
          <p:nvPr/>
        </p:nvSpPr>
        <p:spPr bwMode="auto">
          <a:xfrm flipV="1">
            <a:off x="1260475" y="1773238"/>
            <a:ext cx="574675" cy="76200"/>
          </a:xfrm>
          <a:prstGeom prst="rightArrow">
            <a:avLst>
              <a:gd name="adj1" fmla="val 50000"/>
              <a:gd name="adj2" fmla="val 188542"/>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zh-CN" altLang="en-US"/>
              <a:t>（一）流体静力压增高肺水肿</a:t>
            </a:r>
          </a:p>
        </p:txBody>
      </p:sp>
      <p:sp>
        <p:nvSpPr>
          <p:cNvPr id="21507" name="Rectangle 3"/>
          <p:cNvSpPr>
            <a:spLocks noGrp="1" noChangeArrowheads="1"/>
          </p:cNvSpPr>
          <p:nvPr>
            <p:ph type="body" idx="1"/>
          </p:nvPr>
        </p:nvSpPr>
        <p:spPr/>
        <p:txBody>
          <a:bodyPr/>
          <a:lstStyle/>
          <a:p>
            <a:pPr>
              <a:lnSpc>
                <a:spcPct val="80000"/>
              </a:lnSpc>
            </a:pPr>
            <a:r>
              <a:rPr lang="en-US" altLang="zh-CN" sz="2400"/>
              <a:t>     4</a:t>
            </a:r>
            <a:r>
              <a:rPr lang="zh-CN" altLang="en-US" sz="2400"/>
              <a:t>，早期肺段和肺亚段</a:t>
            </a:r>
            <a:r>
              <a:rPr lang="zh-CN" altLang="en-US" sz="2400">
                <a:solidFill>
                  <a:schemeClr val="accent1"/>
                </a:solidFill>
              </a:rPr>
              <a:t>血管轻度边缘模糊</a:t>
            </a:r>
            <a:r>
              <a:rPr lang="zh-CN" altLang="en-US" sz="2400"/>
              <a:t>，支气管血管束轻度增粗。如血管外液体量继续增多，水肿移向中央部，首先在下叶、以后在肺门部血管发生进行性边缘模糊。此时，肺透过度明显减少，不能分辨周围血管。</a:t>
            </a:r>
          </a:p>
          <a:p>
            <a:pPr>
              <a:lnSpc>
                <a:spcPct val="80000"/>
              </a:lnSpc>
            </a:pPr>
            <a:r>
              <a:rPr lang="zh-CN" altLang="en-US" sz="2400"/>
              <a:t>    </a:t>
            </a:r>
            <a:r>
              <a:rPr lang="en-US" altLang="zh-CN" sz="2400"/>
              <a:t>5</a:t>
            </a:r>
            <a:r>
              <a:rPr lang="zh-CN" altLang="en-US" sz="2400"/>
              <a:t>，</a:t>
            </a:r>
            <a:r>
              <a:rPr lang="zh-CN" altLang="en-US" sz="2400">
                <a:solidFill>
                  <a:schemeClr val="accent1"/>
                </a:solidFill>
              </a:rPr>
              <a:t>间隔线</a:t>
            </a:r>
            <a:r>
              <a:rPr lang="zh-CN" altLang="en-US" sz="2400"/>
              <a:t>：肺静脉压力达</a:t>
            </a:r>
            <a:r>
              <a:rPr lang="en-US" altLang="zh-CN" sz="2400"/>
              <a:t>17</a:t>
            </a:r>
            <a:r>
              <a:rPr lang="zh-CN" altLang="en-US" sz="2400"/>
              <a:t>～</a:t>
            </a:r>
            <a:r>
              <a:rPr lang="en-US" altLang="zh-CN" sz="2400"/>
              <a:t>20mmHg</a:t>
            </a:r>
            <a:r>
              <a:rPr lang="zh-CN" altLang="en-US" sz="2400"/>
              <a:t>后，出现间隔线。对间质性肺水肿诊断非常有用，如为一过性或迅速发生的有特异诊断性。偶尔在肺水肿已吸收后还继续存在。</a:t>
            </a:r>
          </a:p>
          <a:p>
            <a:pPr>
              <a:lnSpc>
                <a:spcPct val="80000"/>
              </a:lnSpc>
            </a:pPr>
            <a:r>
              <a:rPr lang="zh-CN" altLang="en-US" sz="2400"/>
              <a:t>    </a:t>
            </a:r>
            <a:r>
              <a:rPr lang="en-US" altLang="zh-CN" sz="2400"/>
              <a:t>6</a:t>
            </a:r>
            <a:r>
              <a:rPr lang="zh-CN" altLang="en-US" sz="2400"/>
              <a:t>，支气管壁增厚：水肿液位于支气管周围间质内，支气管外径增大、模糊，出现</a:t>
            </a:r>
            <a:r>
              <a:rPr lang="zh-CN" altLang="en-US" sz="2400">
                <a:solidFill>
                  <a:schemeClr val="accent1"/>
                </a:solidFill>
              </a:rPr>
              <a:t>套袖征</a:t>
            </a:r>
            <a:r>
              <a:rPr lang="zh-CN" altLang="en-US" sz="2400"/>
              <a:t>。侧位片上中间段支气管后壁增厚，</a:t>
            </a:r>
            <a:r>
              <a:rPr lang="en-US" altLang="zh-CN" sz="2400">
                <a:cs typeface="Times New Roman" pitchFamily="18" charset="0"/>
              </a:rPr>
              <a:t>&gt;3mm</a:t>
            </a:r>
            <a:r>
              <a:rPr lang="zh-CN" altLang="en-US" sz="2400"/>
              <a:t>。</a:t>
            </a:r>
          </a:p>
          <a:p>
            <a:pPr>
              <a:lnSpc>
                <a:spcPct val="80000"/>
              </a:lnSpc>
              <a:buFont typeface="Wingdings" pitchFamily="2" charset="2"/>
              <a:buNone/>
            </a:pPr>
            <a:endParaRPr lang="zh-CN" altLang="en-US" sz="2400"/>
          </a:p>
          <a:p>
            <a:pPr>
              <a:lnSpc>
                <a:spcPct val="80000"/>
              </a:lnSpc>
            </a:pPr>
            <a:endParaRPr lang="en-US" altLang="zh-CN"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04697"/>
          <p:cNvPicPr>
            <a:picLocks noChangeAspect="1" noChangeArrowheads="1"/>
          </p:cNvPicPr>
          <p:nvPr/>
        </p:nvPicPr>
        <p:blipFill>
          <a:blip r:embed="rId2" cstate="print"/>
          <a:srcRect/>
          <a:stretch>
            <a:fillRect/>
          </a:stretch>
        </p:blipFill>
        <p:spPr bwMode="auto">
          <a:xfrm>
            <a:off x="539750" y="404813"/>
            <a:ext cx="3995738" cy="4194175"/>
          </a:xfrm>
          <a:prstGeom prst="rect">
            <a:avLst/>
          </a:prstGeom>
          <a:noFill/>
          <a:ln w="9525">
            <a:noFill/>
            <a:miter lim="800000"/>
            <a:headEnd/>
            <a:tailEnd/>
          </a:ln>
        </p:spPr>
      </p:pic>
      <p:pic>
        <p:nvPicPr>
          <p:cNvPr id="22531" name="Picture 3" descr="DSC04698"/>
          <p:cNvPicPr>
            <a:picLocks noChangeAspect="1" noChangeArrowheads="1"/>
          </p:cNvPicPr>
          <p:nvPr/>
        </p:nvPicPr>
        <p:blipFill>
          <a:blip r:embed="rId3" cstate="print"/>
          <a:srcRect/>
          <a:stretch>
            <a:fillRect/>
          </a:stretch>
        </p:blipFill>
        <p:spPr bwMode="auto">
          <a:xfrm>
            <a:off x="4860925" y="2492375"/>
            <a:ext cx="3884613" cy="3990975"/>
          </a:xfrm>
          <a:prstGeom prst="rect">
            <a:avLst/>
          </a:prstGeom>
          <a:noFill/>
          <a:ln w="9525">
            <a:noFill/>
            <a:miter lim="800000"/>
            <a:headEnd/>
            <a:tailEnd/>
          </a:ln>
        </p:spPr>
      </p:pic>
      <p:sp>
        <p:nvSpPr>
          <p:cNvPr id="22532" name="Text Box 4"/>
          <p:cNvSpPr txBox="1">
            <a:spLocks noChangeArrowheads="1"/>
          </p:cNvSpPr>
          <p:nvPr/>
        </p:nvSpPr>
        <p:spPr bwMode="auto">
          <a:xfrm>
            <a:off x="2362200" y="5202238"/>
            <a:ext cx="1371600" cy="457200"/>
          </a:xfrm>
          <a:prstGeom prst="rect">
            <a:avLst/>
          </a:prstGeom>
          <a:noFill/>
          <a:ln w="9525">
            <a:noFill/>
            <a:miter lim="800000"/>
            <a:headEnd/>
            <a:tailEnd/>
          </a:ln>
          <a:effectLst/>
        </p:spPr>
        <p:txBody>
          <a:bodyPr>
            <a:spAutoFit/>
          </a:bodyPr>
          <a:lstStyle/>
          <a:p>
            <a:r>
              <a:rPr lang="zh-CN" altLang="en-US"/>
              <a:t>套袖征</a:t>
            </a:r>
          </a:p>
        </p:txBody>
      </p:sp>
      <p:sp>
        <p:nvSpPr>
          <p:cNvPr id="22533" name="AutoShape 5"/>
          <p:cNvSpPr>
            <a:spLocks noChangeArrowheads="1"/>
          </p:cNvSpPr>
          <p:nvPr/>
        </p:nvSpPr>
        <p:spPr bwMode="auto">
          <a:xfrm>
            <a:off x="3581400" y="5410200"/>
            <a:ext cx="366713" cy="152400"/>
          </a:xfrm>
          <a:prstGeom prst="rightArrow">
            <a:avLst>
              <a:gd name="adj1" fmla="val 50000"/>
              <a:gd name="adj2" fmla="val 60156"/>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2534" name="Text Box 6"/>
          <p:cNvSpPr txBox="1">
            <a:spLocks noChangeArrowheads="1"/>
          </p:cNvSpPr>
          <p:nvPr/>
        </p:nvSpPr>
        <p:spPr bwMode="auto">
          <a:xfrm>
            <a:off x="4937125" y="692150"/>
            <a:ext cx="2622550" cy="457200"/>
          </a:xfrm>
          <a:prstGeom prst="rect">
            <a:avLst/>
          </a:prstGeom>
          <a:noFill/>
          <a:ln w="9525">
            <a:noFill/>
            <a:miter lim="800000"/>
            <a:headEnd/>
            <a:tailEnd/>
          </a:ln>
          <a:effectLst/>
        </p:spPr>
        <p:txBody>
          <a:bodyPr>
            <a:spAutoFit/>
          </a:bodyPr>
          <a:lstStyle/>
          <a:p>
            <a:r>
              <a:rPr lang="zh-CN" altLang="en-US"/>
              <a:t>右上叶肺静脉扩张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zh-CN" altLang="en-US"/>
              <a:t>定义</a:t>
            </a:r>
          </a:p>
        </p:txBody>
      </p:sp>
      <p:sp>
        <p:nvSpPr>
          <p:cNvPr id="5123" name="Rectangle 3"/>
          <p:cNvSpPr>
            <a:spLocks noGrp="1" noChangeArrowheads="1"/>
          </p:cNvSpPr>
          <p:nvPr>
            <p:ph type="body" idx="1"/>
          </p:nvPr>
        </p:nvSpPr>
        <p:spPr>
          <a:xfrm>
            <a:off x="685800" y="2819400"/>
            <a:ext cx="7772400" cy="3276600"/>
          </a:xfrm>
        </p:spPr>
        <p:txBody>
          <a:bodyPr/>
          <a:lstStyle/>
          <a:p>
            <a:r>
              <a:rPr lang="en-US" altLang="zh-CN"/>
              <a:t>    </a:t>
            </a:r>
            <a:r>
              <a:rPr lang="zh-CN" altLang="en-US"/>
              <a:t>肺血管内液体渗入肺间质或肺泡，血管外腔隙内液体有异常蓄积，是漏出和吸收不平衡的结果。</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07568"/>
          <p:cNvPicPr>
            <a:picLocks noChangeAspect="1" noChangeArrowheads="1"/>
          </p:cNvPicPr>
          <p:nvPr/>
        </p:nvPicPr>
        <p:blipFill>
          <a:blip r:embed="rId2" cstate="print"/>
          <a:srcRect/>
          <a:stretch>
            <a:fillRect/>
          </a:stretch>
        </p:blipFill>
        <p:spPr bwMode="auto">
          <a:xfrm>
            <a:off x="828675" y="476250"/>
            <a:ext cx="4576763" cy="3167063"/>
          </a:xfrm>
          <a:prstGeom prst="rect">
            <a:avLst/>
          </a:prstGeom>
          <a:noFill/>
          <a:ln w="9525">
            <a:noFill/>
            <a:miter lim="800000"/>
            <a:headEnd/>
            <a:tailEnd/>
          </a:ln>
        </p:spPr>
      </p:pic>
      <p:sp>
        <p:nvSpPr>
          <p:cNvPr id="23555" name="Text Box 3"/>
          <p:cNvSpPr txBox="1">
            <a:spLocks noChangeArrowheads="1"/>
          </p:cNvSpPr>
          <p:nvPr/>
        </p:nvSpPr>
        <p:spPr bwMode="auto">
          <a:xfrm>
            <a:off x="5437188" y="620713"/>
            <a:ext cx="3168650" cy="1006475"/>
          </a:xfrm>
          <a:prstGeom prst="rect">
            <a:avLst/>
          </a:prstGeom>
          <a:noFill/>
          <a:ln w="9525">
            <a:noFill/>
            <a:miter lim="800000"/>
            <a:headEnd/>
            <a:tailEnd/>
          </a:ln>
          <a:effectLst/>
        </p:spPr>
        <p:txBody>
          <a:bodyPr>
            <a:spAutoFit/>
          </a:bodyPr>
          <a:lstStyle/>
          <a:p>
            <a:r>
              <a:rPr lang="zh-CN" altLang="en-US" sz="2000"/>
              <a:t>套袖征</a:t>
            </a:r>
          </a:p>
          <a:p>
            <a:r>
              <a:rPr lang="zh-CN" altLang="en-US" sz="2000"/>
              <a:t>支气管管壁增厚，治疗14天后支气管管壁恢复正常</a:t>
            </a:r>
          </a:p>
        </p:txBody>
      </p:sp>
      <p:sp>
        <p:nvSpPr>
          <p:cNvPr id="23556" name="Rectangle 4"/>
          <p:cNvSpPr>
            <a:spLocks noGrp="1" noChangeArrowheads="1"/>
          </p:cNvSpPr>
          <p:nvPr>
            <p:ph type="body" idx="4294967295"/>
          </p:nvPr>
        </p:nvSpPr>
        <p:spPr/>
        <p:txBody>
          <a:bodyPr/>
          <a:lstStyle/>
          <a:p>
            <a:pPr>
              <a:lnSpc>
                <a:spcPct val="90000"/>
              </a:lnSpc>
            </a:pPr>
            <a:endParaRPr lang="en-US" altLang="zh-CN" sz="2800"/>
          </a:p>
          <a:p>
            <a:pPr>
              <a:lnSpc>
                <a:spcPct val="90000"/>
              </a:lnSpc>
            </a:pPr>
            <a:endParaRPr lang="en-US" altLang="zh-CN" sz="2800"/>
          </a:p>
          <a:p>
            <a:pPr>
              <a:lnSpc>
                <a:spcPct val="90000"/>
              </a:lnSpc>
            </a:pPr>
            <a:endParaRPr lang="en-US" altLang="zh-CN" sz="2800"/>
          </a:p>
          <a:p>
            <a:pPr>
              <a:lnSpc>
                <a:spcPct val="90000"/>
              </a:lnSpc>
            </a:pPr>
            <a:endParaRPr lang="en-US" altLang="zh-CN" sz="2800"/>
          </a:p>
          <a:p>
            <a:pPr>
              <a:lnSpc>
                <a:spcPct val="90000"/>
              </a:lnSpc>
            </a:pPr>
            <a:endParaRPr lang="en-US" altLang="zh-CN" sz="2800"/>
          </a:p>
          <a:p>
            <a:pPr>
              <a:lnSpc>
                <a:spcPct val="90000"/>
              </a:lnSpc>
            </a:pPr>
            <a:endParaRPr lang="en-US" altLang="zh-CN" sz="2800"/>
          </a:p>
          <a:p>
            <a:pPr>
              <a:lnSpc>
                <a:spcPct val="90000"/>
              </a:lnSpc>
            </a:pPr>
            <a:endParaRPr lang="en-US" altLang="zh-CN" sz="2800"/>
          </a:p>
          <a:p>
            <a:pPr>
              <a:lnSpc>
                <a:spcPct val="90000"/>
              </a:lnSpc>
            </a:pPr>
            <a:endParaRPr lang="en-US" altLang="zh-CN" sz="2800"/>
          </a:p>
          <a:p>
            <a:pPr>
              <a:lnSpc>
                <a:spcPct val="90000"/>
              </a:lnSpc>
              <a:buFont typeface="Wingdings" pitchFamily="2" charset="2"/>
              <a:buNone/>
            </a:pPr>
            <a:endParaRPr lang="en-US" altLang="zh-CN" sz="2800"/>
          </a:p>
          <a:p>
            <a:pPr>
              <a:lnSpc>
                <a:spcPct val="90000"/>
              </a:lnSpc>
              <a:buFont typeface="Wingdings" pitchFamily="2" charset="2"/>
              <a:buNone/>
            </a:pPr>
            <a:endParaRPr lang="en-US" altLang="zh-CN" sz="2800"/>
          </a:p>
        </p:txBody>
      </p:sp>
      <p:pic>
        <p:nvPicPr>
          <p:cNvPr id="23557" name="Picture 5" descr="DSC07565"/>
          <p:cNvPicPr>
            <a:picLocks noChangeAspect="1" noChangeArrowheads="1"/>
          </p:cNvPicPr>
          <p:nvPr/>
        </p:nvPicPr>
        <p:blipFill>
          <a:blip r:embed="rId3"/>
          <a:srcRect/>
          <a:stretch>
            <a:fillRect/>
          </a:stretch>
        </p:blipFill>
        <p:spPr bwMode="auto">
          <a:xfrm>
            <a:off x="5726113" y="2276475"/>
            <a:ext cx="2735262" cy="4248150"/>
          </a:xfrm>
          <a:prstGeom prst="rect">
            <a:avLst/>
          </a:prstGeom>
          <a:noFill/>
          <a:ln w="9525">
            <a:noFill/>
            <a:miter lim="800000"/>
            <a:headEnd/>
            <a:tailEnd/>
          </a:ln>
          <a:effectLst/>
        </p:spPr>
      </p:pic>
      <p:sp>
        <p:nvSpPr>
          <p:cNvPr id="23558" name="Text Box 6"/>
          <p:cNvSpPr txBox="1">
            <a:spLocks noChangeArrowheads="1"/>
          </p:cNvSpPr>
          <p:nvPr/>
        </p:nvSpPr>
        <p:spPr bwMode="auto">
          <a:xfrm>
            <a:off x="2127250" y="4149725"/>
            <a:ext cx="3452813" cy="1189038"/>
          </a:xfrm>
          <a:prstGeom prst="rect">
            <a:avLst/>
          </a:prstGeom>
          <a:noFill/>
          <a:ln w="9525">
            <a:noFill/>
            <a:miter lim="800000"/>
            <a:headEnd/>
            <a:tailEnd/>
          </a:ln>
        </p:spPr>
        <p:txBody>
          <a:bodyPr>
            <a:spAutoFit/>
          </a:bodyPr>
          <a:lstStyle/>
          <a:p>
            <a:r>
              <a:rPr lang="zh-CN" altLang="en-US"/>
              <a:t>间质性肺水肿</a:t>
            </a:r>
          </a:p>
          <a:p>
            <a:r>
              <a:rPr lang="zh-CN" altLang="en-US"/>
              <a:t>1，</a:t>
            </a:r>
            <a:r>
              <a:rPr lang="en-US"/>
              <a:t>A</a:t>
            </a:r>
            <a:r>
              <a:rPr lang="zh-CN" altLang="en-US"/>
              <a:t>间隔线</a:t>
            </a:r>
          </a:p>
          <a:p>
            <a:r>
              <a:rPr lang="zh-CN" altLang="en-US"/>
              <a:t>2，</a:t>
            </a:r>
            <a:r>
              <a:rPr lang="en-US"/>
              <a:t>B</a:t>
            </a:r>
            <a:r>
              <a:rPr lang="zh-CN" altLang="en-US"/>
              <a:t>间隔线</a:t>
            </a:r>
          </a:p>
        </p:txBody>
      </p:sp>
      <p:sp>
        <p:nvSpPr>
          <p:cNvPr id="23559" name="AutoShape 7"/>
          <p:cNvSpPr>
            <a:spLocks noChangeArrowheads="1"/>
          </p:cNvSpPr>
          <p:nvPr/>
        </p:nvSpPr>
        <p:spPr bwMode="auto">
          <a:xfrm>
            <a:off x="6445250" y="1844675"/>
            <a:ext cx="863600" cy="144463"/>
          </a:xfrm>
          <a:prstGeom prst="leftArrow">
            <a:avLst>
              <a:gd name="adj1" fmla="val 50000"/>
              <a:gd name="adj2" fmla="val 149450"/>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3560" name="AutoShape 8"/>
          <p:cNvSpPr>
            <a:spLocks noChangeArrowheads="1"/>
          </p:cNvSpPr>
          <p:nvPr/>
        </p:nvSpPr>
        <p:spPr bwMode="auto">
          <a:xfrm>
            <a:off x="2989263" y="5518150"/>
            <a:ext cx="863600" cy="144463"/>
          </a:xfrm>
          <a:prstGeom prst="rightArrow">
            <a:avLst>
              <a:gd name="adj1" fmla="val 50000"/>
              <a:gd name="adj2" fmla="val 149450"/>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08231"/>
          <p:cNvPicPr>
            <a:picLocks noChangeAspect="1" noChangeArrowheads="1"/>
          </p:cNvPicPr>
          <p:nvPr/>
        </p:nvPicPr>
        <p:blipFill>
          <a:blip r:embed="rId2" cstate="print">
            <a:lum bright="6000" contrast="42000"/>
          </a:blip>
          <a:srcRect/>
          <a:stretch>
            <a:fillRect/>
          </a:stretch>
        </p:blipFill>
        <p:spPr bwMode="auto">
          <a:xfrm>
            <a:off x="252413" y="476250"/>
            <a:ext cx="3422650" cy="3144838"/>
          </a:xfrm>
          <a:prstGeom prst="rect">
            <a:avLst/>
          </a:prstGeom>
          <a:noFill/>
          <a:ln w="9525">
            <a:noFill/>
            <a:miter lim="800000"/>
            <a:headEnd/>
            <a:tailEnd/>
          </a:ln>
          <a:effectLst/>
        </p:spPr>
      </p:pic>
      <p:pic>
        <p:nvPicPr>
          <p:cNvPr id="24579" name="Picture 3" descr="DSC08232"/>
          <p:cNvPicPr>
            <a:picLocks noChangeAspect="1" noChangeArrowheads="1"/>
          </p:cNvPicPr>
          <p:nvPr/>
        </p:nvPicPr>
        <p:blipFill>
          <a:blip r:embed="rId3" cstate="print"/>
          <a:srcRect/>
          <a:stretch>
            <a:fillRect/>
          </a:stretch>
        </p:blipFill>
        <p:spPr bwMode="auto">
          <a:xfrm>
            <a:off x="3708400" y="406400"/>
            <a:ext cx="2376488" cy="3251200"/>
          </a:xfrm>
          <a:prstGeom prst="rect">
            <a:avLst/>
          </a:prstGeom>
          <a:noFill/>
          <a:ln w="9525">
            <a:noFill/>
            <a:miter lim="800000"/>
            <a:headEnd/>
            <a:tailEnd/>
          </a:ln>
          <a:effectLst/>
        </p:spPr>
      </p:pic>
      <p:pic>
        <p:nvPicPr>
          <p:cNvPr id="24580" name="Picture 4" descr="DSC07569"/>
          <p:cNvPicPr>
            <a:picLocks noChangeAspect="1" noChangeArrowheads="1"/>
          </p:cNvPicPr>
          <p:nvPr/>
        </p:nvPicPr>
        <p:blipFill>
          <a:blip r:embed="rId4" cstate="print"/>
          <a:srcRect/>
          <a:stretch>
            <a:fillRect/>
          </a:stretch>
        </p:blipFill>
        <p:spPr bwMode="auto">
          <a:xfrm>
            <a:off x="5292725" y="3717925"/>
            <a:ext cx="2592388" cy="2914650"/>
          </a:xfrm>
          <a:prstGeom prst="rect">
            <a:avLst/>
          </a:prstGeom>
          <a:noFill/>
          <a:ln w="9525">
            <a:noFill/>
            <a:miter lim="800000"/>
            <a:headEnd/>
            <a:tailEnd/>
          </a:ln>
          <a:effectLst/>
        </p:spPr>
      </p:pic>
      <p:sp>
        <p:nvSpPr>
          <p:cNvPr id="24581" name="Text Box 5"/>
          <p:cNvSpPr txBox="1">
            <a:spLocks noChangeArrowheads="1"/>
          </p:cNvSpPr>
          <p:nvPr/>
        </p:nvSpPr>
        <p:spPr bwMode="auto">
          <a:xfrm>
            <a:off x="6157913" y="692150"/>
            <a:ext cx="2735262" cy="2193925"/>
          </a:xfrm>
          <a:prstGeom prst="rect">
            <a:avLst/>
          </a:prstGeom>
          <a:noFill/>
          <a:ln w="9525">
            <a:noFill/>
            <a:miter lim="800000"/>
            <a:headEnd/>
            <a:tailEnd/>
          </a:ln>
        </p:spPr>
        <p:txBody>
          <a:bodyPr>
            <a:spAutoFit/>
          </a:bodyPr>
          <a:lstStyle/>
          <a:p>
            <a:r>
              <a:rPr lang="zh-CN" altLang="en-US" sz="1800"/>
              <a:t>病毒性心肌炎，间质性肺水肿</a:t>
            </a:r>
          </a:p>
          <a:p>
            <a:r>
              <a:rPr lang="zh-CN" altLang="en-US" sz="1800"/>
              <a:t>肺基底部间隔线，水平裂增厚，血管边缘模糊。</a:t>
            </a:r>
          </a:p>
          <a:p>
            <a:r>
              <a:rPr lang="zh-CN" altLang="en-US" sz="1800"/>
              <a:t>胸骨后间隔线，斜裂增厚</a:t>
            </a:r>
          </a:p>
          <a:p>
            <a:endParaRPr lang="zh-CN" altLang="en-US"/>
          </a:p>
          <a:p>
            <a:endParaRPr lang="zh-CN" altLang="en-US"/>
          </a:p>
        </p:txBody>
      </p:sp>
      <p:sp>
        <p:nvSpPr>
          <p:cNvPr id="24582" name="Text Box 6"/>
          <p:cNvSpPr txBox="1">
            <a:spLocks noChangeArrowheads="1"/>
          </p:cNvSpPr>
          <p:nvPr/>
        </p:nvSpPr>
        <p:spPr bwMode="auto">
          <a:xfrm>
            <a:off x="2374900" y="4106863"/>
            <a:ext cx="2846388" cy="396875"/>
          </a:xfrm>
          <a:prstGeom prst="rect">
            <a:avLst/>
          </a:prstGeom>
          <a:noFill/>
          <a:ln w="9525">
            <a:noFill/>
            <a:miter lim="800000"/>
            <a:headEnd/>
            <a:tailEnd/>
          </a:ln>
        </p:spPr>
        <p:txBody>
          <a:bodyPr>
            <a:spAutoFit/>
          </a:bodyPr>
          <a:lstStyle/>
          <a:p>
            <a:r>
              <a:rPr lang="zh-CN" altLang="en-US" sz="2000"/>
              <a:t>中间段支气管后壁增厚</a:t>
            </a:r>
          </a:p>
        </p:txBody>
      </p:sp>
      <p:sp>
        <p:nvSpPr>
          <p:cNvPr id="24583" name="AutoShape 7"/>
          <p:cNvSpPr>
            <a:spLocks noChangeArrowheads="1"/>
          </p:cNvSpPr>
          <p:nvPr/>
        </p:nvSpPr>
        <p:spPr bwMode="auto">
          <a:xfrm>
            <a:off x="3419475" y="4941888"/>
            <a:ext cx="793750" cy="142875"/>
          </a:xfrm>
          <a:prstGeom prst="rightArrow">
            <a:avLst>
              <a:gd name="adj1" fmla="val 50000"/>
              <a:gd name="adj2" fmla="val 138889"/>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4584" name="AutoShape 8"/>
          <p:cNvSpPr>
            <a:spLocks noChangeArrowheads="1"/>
          </p:cNvSpPr>
          <p:nvPr/>
        </p:nvSpPr>
        <p:spPr bwMode="auto">
          <a:xfrm>
            <a:off x="6445250" y="2420938"/>
            <a:ext cx="719138" cy="144462"/>
          </a:xfrm>
          <a:prstGeom prst="leftArrow">
            <a:avLst>
              <a:gd name="adj1" fmla="val 50000"/>
              <a:gd name="adj2" fmla="val 124451"/>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zh-CN" altLang="en-US"/>
              <a:t>（一）流体静力压增高肺水肿</a:t>
            </a:r>
          </a:p>
        </p:txBody>
      </p:sp>
      <p:sp>
        <p:nvSpPr>
          <p:cNvPr id="25603" name="Rectangle 3"/>
          <p:cNvSpPr>
            <a:spLocks noGrp="1" noChangeArrowheads="1"/>
          </p:cNvSpPr>
          <p:nvPr>
            <p:ph type="body" idx="1"/>
          </p:nvPr>
        </p:nvSpPr>
        <p:spPr/>
        <p:txBody>
          <a:bodyPr/>
          <a:lstStyle/>
          <a:p>
            <a:pPr>
              <a:lnSpc>
                <a:spcPct val="90000"/>
              </a:lnSpc>
              <a:buFont typeface="Wingdings" pitchFamily="2" charset="2"/>
              <a:buNone/>
            </a:pPr>
            <a:endParaRPr lang="en-US" altLang="zh-CN"/>
          </a:p>
          <a:p>
            <a:pPr>
              <a:lnSpc>
                <a:spcPct val="90000"/>
              </a:lnSpc>
            </a:pPr>
            <a:r>
              <a:rPr lang="en-US" altLang="zh-CN"/>
              <a:t>    7</a:t>
            </a:r>
            <a:r>
              <a:rPr lang="zh-CN" altLang="en-US"/>
              <a:t>，</a:t>
            </a:r>
            <a:r>
              <a:rPr lang="zh-CN" altLang="en-US">
                <a:solidFill>
                  <a:schemeClr val="accent1"/>
                </a:solidFill>
              </a:rPr>
              <a:t>胸膜下水肿</a:t>
            </a:r>
            <a:r>
              <a:rPr lang="zh-CN" altLang="en-US"/>
              <a:t>：水肿液累积于脏层胸膜下的疏松结缔组织内，表现为叶间裂增厚、薄片状似胸水的肋膈角致密影。</a:t>
            </a:r>
          </a:p>
          <a:p>
            <a:pPr>
              <a:lnSpc>
                <a:spcPct val="90000"/>
              </a:lnSpc>
            </a:pPr>
            <a:r>
              <a:rPr lang="zh-CN" altLang="en-US"/>
              <a:t>    </a:t>
            </a:r>
            <a:r>
              <a:rPr lang="en-US" altLang="zh-CN"/>
              <a:t>8</a:t>
            </a:r>
            <a:r>
              <a:rPr lang="zh-CN" altLang="en-US"/>
              <a:t>，</a:t>
            </a:r>
            <a:r>
              <a:rPr lang="zh-CN" altLang="en-US">
                <a:solidFill>
                  <a:schemeClr val="accent1"/>
                </a:solidFill>
              </a:rPr>
              <a:t>肺门模糊征</a:t>
            </a:r>
            <a:r>
              <a:rPr lang="zh-CN" altLang="en-US"/>
              <a:t>：由于血管周围水肿使肺门和肺血管模糊，也是最常见的表现之一。但不易评价，要和老片比较或在水肿吸收后回顾性诊断。</a:t>
            </a:r>
          </a:p>
          <a:p>
            <a:pPr>
              <a:lnSpc>
                <a:spcPct val="90000"/>
              </a:lnSpc>
            </a:pPr>
            <a:endParaRPr lang="en-US" alt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07570"/>
          <p:cNvPicPr>
            <a:picLocks noChangeAspect="1" noChangeArrowheads="1"/>
          </p:cNvPicPr>
          <p:nvPr/>
        </p:nvPicPr>
        <p:blipFill>
          <a:blip r:embed="rId2" cstate="print"/>
          <a:srcRect/>
          <a:stretch>
            <a:fillRect/>
          </a:stretch>
        </p:blipFill>
        <p:spPr bwMode="auto">
          <a:xfrm>
            <a:off x="252413" y="188913"/>
            <a:ext cx="3024187" cy="2708275"/>
          </a:xfrm>
          <a:prstGeom prst="rect">
            <a:avLst/>
          </a:prstGeom>
          <a:noFill/>
          <a:ln w="9525">
            <a:noFill/>
            <a:miter lim="800000"/>
            <a:headEnd/>
            <a:tailEnd/>
          </a:ln>
        </p:spPr>
      </p:pic>
      <p:pic>
        <p:nvPicPr>
          <p:cNvPr id="26627" name="Picture 3" descr="DSC07571"/>
          <p:cNvPicPr>
            <a:picLocks noChangeAspect="1" noChangeArrowheads="1"/>
          </p:cNvPicPr>
          <p:nvPr/>
        </p:nvPicPr>
        <p:blipFill>
          <a:blip r:embed="rId3" cstate="print"/>
          <a:srcRect/>
          <a:stretch>
            <a:fillRect/>
          </a:stretch>
        </p:blipFill>
        <p:spPr bwMode="auto">
          <a:xfrm>
            <a:off x="3492500" y="188913"/>
            <a:ext cx="2520950" cy="2706687"/>
          </a:xfrm>
          <a:prstGeom prst="rect">
            <a:avLst/>
          </a:prstGeom>
          <a:noFill/>
          <a:ln w="9525">
            <a:noFill/>
            <a:miter lim="800000"/>
            <a:headEnd/>
            <a:tailEnd/>
          </a:ln>
        </p:spPr>
      </p:pic>
      <p:sp>
        <p:nvSpPr>
          <p:cNvPr id="26628" name="Text Box 4"/>
          <p:cNvSpPr txBox="1">
            <a:spLocks noChangeArrowheads="1"/>
          </p:cNvSpPr>
          <p:nvPr/>
        </p:nvSpPr>
        <p:spPr bwMode="auto">
          <a:xfrm>
            <a:off x="288925" y="4364038"/>
            <a:ext cx="184150" cy="457200"/>
          </a:xfrm>
          <a:prstGeom prst="rect">
            <a:avLst/>
          </a:prstGeom>
          <a:noFill/>
          <a:ln w="9525">
            <a:noFill/>
            <a:miter lim="800000"/>
            <a:headEnd/>
            <a:tailEnd/>
          </a:ln>
          <a:effectLst/>
        </p:spPr>
        <p:txBody>
          <a:bodyPr wrap="none">
            <a:spAutoFit/>
          </a:bodyPr>
          <a:lstStyle/>
          <a:p>
            <a:endParaRPr lang="zh-CN" altLang="en-US"/>
          </a:p>
        </p:txBody>
      </p:sp>
      <p:sp>
        <p:nvSpPr>
          <p:cNvPr id="26629" name="Text Box 5"/>
          <p:cNvSpPr txBox="1">
            <a:spLocks noChangeArrowheads="1"/>
          </p:cNvSpPr>
          <p:nvPr/>
        </p:nvSpPr>
        <p:spPr bwMode="auto">
          <a:xfrm>
            <a:off x="838200" y="3141663"/>
            <a:ext cx="4724400" cy="396875"/>
          </a:xfrm>
          <a:prstGeom prst="rect">
            <a:avLst/>
          </a:prstGeom>
          <a:noFill/>
          <a:ln w="9525">
            <a:noFill/>
            <a:miter lim="800000"/>
            <a:headEnd/>
            <a:tailEnd/>
          </a:ln>
          <a:effectLst/>
        </p:spPr>
        <p:txBody>
          <a:bodyPr>
            <a:spAutoFit/>
          </a:bodyPr>
          <a:lstStyle/>
          <a:p>
            <a:r>
              <a:rPr lang="zh-CN" altLang="en-US" sz="2000"/>
              <a:t>胸膜下水肿，24小时后完全吸收</a:t>
            </a:r>
          </a:p>
        </p:txBody>
      </p:sp>
      <p:pic>
        <p:nvPicPr>
          <p:cNvPr id="26630" name="Picture 6" descr="DSC07572"/>
          <p:cNvPicPr>
            <a:picLocks noChangeAspect="1" noChangeArrowheads="1"/>
          </p:cNvPicPr>
          <p:nvPr/>
        </p:nvPicPr>
        <p:blipFill>
          <a:blip r:embed="rId4" cstate="print">
            <a:lum bright="18000" contrast="36000"/>
          </a:blip>
          <a:srcRect/>
          <a:stretch>
            <a:fillRect/>
          </a:stretch>
        </p:blipFill>
        <p:spPr bwMode="auto">
          <a:xfrm>
            <a:off x="6084888" y="188913"/>
            <a:ext cx="2376487" cy="2663825"/>
          </a:xfrm>
          <a:prstGeom prst="rect">
            <a:avLst/>
          </a:prstGeom>
          <a:noFill/>
          <a:ln w="9525">
            <a:noFill/>
            <a:miter lim="800000"/>
            <a:headEnd/>
            <a:tailEnd/>
          </a:ln>
        </p:spPr>
      </p:pic>
      <p:sp>
        <p:nvSpPr>
          <p:cNvPr id="26631" name="AutoShape 7"/>
          <p:cNvSpPr>
            <a:spLocks noChangeArrowheads="1"/>
          </p:cNvSpPr>
          <p:nvPr/>
        </p:nvSpPr>
        <p:spPr bwMode="auto">
          <a:xfrm>
            <a:off x="5437188" y="3141663"/>
            <a:ext cx="144462" cy="360362"/>
          </a:xfrm>
          <a:prstGeom prst="upArrow">
            <a:avLst>
              <a:gd name="adj1" fmla="val 50000"/>
              <a:gd name="adj2" fmla="val 62363"/>
            </a:avLst>
          </a:prstGeom>
          <a:solidFill>
            <a:schemeClr val="accent1"/>
          </a:solidFill>
          <a:ln w="9525" cmpd="sng">
            <a:solidFill>
              <a:schemeClr val="tx1"/>
            </a:solidFill>
            <a:miter lim="800000"/>
            <a:headEnd/>
            <a:tailEnd/>
          </a:ln>
          <a:effectLst/>
        </p:spPr>
        <p:txBody>
          <a:bodyPr vert="eaVert" wrap="none" anchor="ctr"/>
          <a:lstStyle/>
          <a:p>
            <a:endParaRPr lang="zh-CN" altLang="en-US"/>
          </a:p>
        </p:txBody>
      </p:sp>
      <p:pic>
        <p:nvPicPr>
          <p:cNvPr id="26632" name="Picture 8" descr="DSC07619"/>
          <p:cNvPicPr>
            <a:picLocks noChangeAspect="1" noChangeArrowheads="1"/>
          </p:cNvPicPr>
          <p:nvPr/>
        </p:nvPicPr>
        <p:blipFill>
          <a:blip r:embed="rId5" cstate="print"/>
          <a:srcRect/>
          <a:stretch>
            <a:fillRect/>
          </a:stretch>
        </p:blipFill>
        <p:spPr bwMode="auto">
          <a:xfrm>
            <a:off x="5797550" y="3213100"/>
            <a:ext cx="2374900" cy="3435350"/>
          </a:xfrm>
          <a:prstGeom prst="rect">
            <a:avLst/>
          </a:prstGeom>
          <a:noFill/>
          <a:ln w="9525">
            <a:noFill/>
            <a:miter lim="800000"/>
            <a:headEnd/>
            <a:tailEnd/>
          </a:ln>
          <a:effectLst/>
        </p:spPr>
      </p:pic>
      <p:sp>
        <p:nvSpPr>
          <p:cNvPr id="26633" name="Text Box 9"/>
          <p:cNvSpPr txBox="1">
            <a:spLocks noChangeArrowheads="1"/>
          </p:cNvSpPr>
          <p:nvPr/>
        </p:nvSpPr>
        <p:spPr bwMode="auto">
          <a:xfrm>
            <a:off x="2886075" y="4502150"/>
            <a:ext cx="2468563" cy="1279525"/>
          </a:xfrm>
          <a:prstGeom prst="rect">
            <a:avLst/>
          </a:prstGeom>
          <a:noFill/>
          <a:ln w="9525">
            <a:noFill/>
            <a:miter lim="800000"/>
            <a:headEnd/>
            <a:tailEnd/>
          </a:ln>
        </p:spPr>
        <p:txBody>
          <a:bodyPr wrap="none">
            <a:spAutoFit/>
          </a:bodyPr>
          <a:lstStyle/>
          <a:p>
            <a:r>
              <a:rPr lang="zh-CN" altLang="en-US" sz="2000"/>
              <a:t>胸膜下水肿</a:t>
            </a:r>
          </a:p>
          <a:p>
            <a:endParaRPr lang="zh-CN" altLang="en-US" sz="1800"/>
          </a:p>
          <a:p>
            <a:r>
              <a:rPr lang="zh-CN" altLang="en-US" sz="2000"/>
              <a:t>肋膈角薄片状与胸壁</a:t>
            </a:r>
          </a:p>
          <a:p>
            <a:r>
              <a:rPr lang="zh-CN" altLang="en-US" sz="2000"/>
              <a:t>平行的均匀致密影</a:t>
            </a:r>
          </a:p>
        </p:txBody>
      </p:sp>
      <p:sp>
        <p:nvSpPr>
          <p:cNvPr id="26634" name="AutoShape 10"/>
          <p:cNvSpPr>
            <a:spLocks noChangeArrowheads="1"/>
          </p:cNvSpPr>
          <p:nvPr/>
        </p:nvSpPr>
        <p:spPr bwMode="auto">
          <a:xfrm flipH="1">
            <a:off x="3924300" y="5949950"/>
            <a:ext cx="508000" cy="142875"/>
          </a:xfrm>
          <a:prstGeom prst="leftArrow">
            <a:avLst>
              <a:gd name="adj1" fmla="val 50000"/>
              <a:gd name="adj2" fmla="val 88889"/>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6635" name="AutoShape 11"/>
          <p:cNvSpPr>
            <a:spLocks noChangeArrowheads="1"/>
          </p:cNvSpPr>
          <p:nvPr/>
        </p:nvSpPr>
        <p:spPr bwMode="auto">
          <a:xfrm>
            <a:off x="6229350" y="6021388"/>
            <a:ext cx="574675" cy="144462"/>
          </a:xfrm>
          <a:prstGeom prst="leftArrow">
            <a:avLst>
              <a:gd name="adj1" fmla="val 50000"/>
              <a:gd name="adj2" fmla="val 99451"/>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80975" y="260350"/>
            <a:ext cx="6083300" cy="3074988"/>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a:srcRect/>
          <a:stretch>
            <a:fillRect/>
          </a:stretch>
        </p:blipFill>
        <p:spPr bwMode="auto">
          <a:xfrm>
            <a:off x="3563938" y="3357563"/>
            <a:ext cx="5040312" cy="3173412"/>
          </a:xfrm>
          <a:prstGeom prst="rect">
            <a:avLst/>
          </a:prstGeom>
          <a:noFill/>
          <a:ln w="9525">
            <a:noFill/>
            <a:miter lim="800000"/>
            <a:headEnd/>
            <a:tailEnd/>
          </a:ln>
          <a:effectLst/>
        </p:spPr>
      </p:pic>
      <p:sp>
        <p:nvSpPr>
          <p:cNvPr id="27652" name="Text Box 4"/>
          <p:cNvSpPr txBox="1">
            <a:spLocks noChangeArrowheads="1"/>
          </p:cNvSpPr>
          <p:nvPr/>
        </p:nvSpPr>
        <p:spPr bwMode="auto">
          <a:xfrm>
            <a:off x="539750" y="3644900"/>
            <a:ext cx="2736850" cy="1920875"/>
          </a:xfrm>
          <a:prstGeom prst="rect">
            <a:avLst/>
          </a:prstGeom>
          <a:noFill/>
          <a:ln w="9525">
            <a:noFill/>
            <a:miter lim="800000"/>
            <a:headEnd/>
            <a:tailEnd/>
          </a:ln>
        </p:spPr>
        <p:txBody>
          <a:bodyPr>
            <a:spAutoFit/>
          </a:bodyPr>
          <a:lstStyle/>
          <a:p>
            <a:r>
              <a:rPr lang="zh-CN" altLang="en-US" sz="2000"/>
              <a:t>风心病，二尖瓣区0.7cm</a:t>
            </a:r>
            <a:r>
              <a:rPr lang="zh-CN" altLang="en-US" sz="2000" baseline="30000"/>
              <a:t>2</a:t>
            </a:r>
            <a:r>
              <a:rPr lang="zh-CN" altLang="en-US" sz="2000"/>
              <a:t>，需外科干预</a:t>
            </a:r>
          </a:p>
          <a:p>
            <a:endParaRPr lang="zh-CN" altLang="en-US" sz="2000"/>
          </a:p>
          <a:p>
            <a:r>
              <a:rPr lang="zh-CN" altLang="en-US" sz="2000"/>
              <a:t>上肺部动静脉都扩张，下肺部血管收缩，出现B线</a:t>
            </a:r>
          </a:p>
        </p:txBody>
      </p:sp>
      <p:sp>
        <p:nvSpPr>
          <p:cNvPr id="27653" name="AutoShape 5"/>
          <p:cNvSpPr>
            <a:spLocks noChangeArrowheads="1"/>
          </p:cNvSpPr>
          <p:nvPr/>
        </p:nvSpPr>
        <p:spPr bwMode="auto">
          <a:xfrm>
            <a:off x="1908175" y="5661025"/>
            <a:ext cx="720725" cy="144463"/>
          </a:xfrm>
          <a:prstGeom prst="rightArrow">
            <a:avLst>
              <a:gd name="adj1" fmla="val 50000"/>
              <a:gd name="adj2" fmla="val 124725"/>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27654" name="Text Box 6"/>
          <p:cNvSpPr txBox="1">
            <a:spLocks noChangeArrowheads="1"/>
          </p:cNvSpPr>
          <p:nvPr/>
        </p:nvSpPr>
        <p:spPr bwMode="auto">
          <a:xfrm>
            <a:off x="6548438" y="333375"/>
            <a:ext cx="2273300" cy="2225675"/>
          </a:xfrm>
          <a:prstGeom prst="rect">
            <a:avLst/>
          </a:prstGeom>
          <a:noFill/>
          <a:ln w="9525">
            <a:noFill/>
            <a:miter lim="800000"/>
            <a:headEnd/>
            <a:tailEnd/>
          </a:ln>
        </p:spPr>
        <p:txBody>
          <a:bodyPr>
            <a:spAutoFit/>
          </a:bodyPr>
          <a:lstStyle/>
          <a:p>
            <a:r>
              <a:rPr lang="zh-CN" altLang="en-US" sz="2000"/>
              <a:t>风心病，二尖瓣区1.8cm</a:t>
            </a:r>
            <a:r>
              <a:rPr lang="zh-CN" altLang="en-US" sz="2000" baseline="30000"/>
              <a:t>2</a:t>
            </a:r>
            <a:r>
              <a:rPr lang="zh-CN" altLang="en-US" sz="2000"/>
              <a:t>，毋需外科干预</a:t>
            </a:r>
          </a:p>
          <a:p>
            <a:endParaRPr lang="zh-CN" altLang="en-US" sz="2000"/>
          </a:p>
          <a:p>
            <a:r>
              <a:rPr lang="zh-CN" altLang="en-US" sz="2000"/>
              <a:t>单纯上肺部肺静脉扩张，下肺部静脉收缩，肺动脉正常</a:t>
            </a:r>
          </a:p>
        </p:txBody>
      </p:sp>
      <p:sp>
        <p:nvSpPr>
          <p:cNvPr id="27655" name="AutoShape 7"/>
          <p:cNvSpPr>
            <a:spLocks noChangeArrowheads="1"/>
          </p:cNvSpPr>
          <p:nvPr/>
        </p:nvSpPr>
        <p:spPr bwMode="auto">
          <a:xfrm>
            <a:off x="6877050" y="2781300"/>
            <a:ext cx="792163" cy="142875"/>
          </a:xfrm>
          <a:prstGeom prst="leftArrow">
            <a:avLst>
              <a:gd name="adj1" fmla="val 50000"/>
              <a:gd name="adj2" fmla="val 138611"/>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zh-CN" altLang="en-US"/>
              <a:t>（一）流体静力压增高肺水肿</a:t>
            </a:r>
          </a:p>
        </p:txBody>
      </p:sp>
      <p:sp>
        <p:nvSpPr>
          <p:cNvPr id="28675" name="Rectangle 3"/>
          <p:cNvSpPr>
            <a:spLocks noGrp="1" noChangeArrowheads="1"/>
          </p:cNvSpPr>
          <p:nvPr>
            <p:ph type="body" idx="1"/>
          </p:nvPr>
        </p:nvSpPr>
        <p:spPr/>
        <p:txBody>
          <a:bodyPr/>
          <a:lstStyle/>
          <a:p>
            <a:r>
              <a:rPr lang="zh-CN" altLang="en-US"/>
              <a:t>间质性肺水肿胸片表现小结</a:t>
            </a:r>
          </a:p>
          <a:p>
            <a:r>
              <a:rPr lang="en-US" altLang="zh-CN"/>
              <a:t>1</a:t>
            </a:r>
            <a:r>
              <a:rPr lang="zh-CN" altLang="en-US"/>
              <a:t>，血流再分配     </a:t>
            </a:r>
            <a:r>
              <a:rPr lang="en-US" altLang="zh-CN"/>
              <a:t>15-17mmHg</a:t>
            </a:r>
          </a:p>
          <a:p>
            <a:r>
              <a:rPr lang="en-US" altLang="zh-CN"/>
              <a:t>2</a:t>
            </a:r>
            <a:r>
              <a:rPr lang="zh-CN" altLang="en-US"/>
              <a:t>，间隔线             </a:t>
            </a:r>
            <a:r>
              <a:rPr lang="en-US" altLang="zh-CN"/>
              <a:t>17-20mmHg</a:t>
            </a:r>
          </a:p>
          <a:p>
            <a:r>
              <a:rPr lang="en-US" altLang="zh-CN"/>
              <a:t>3</a:t>
            </a:r>
            <a:r>
              <a:rPr lang="zh-CN" altLang="en-US"/>
              <a:t>，肺门模糊</a:t>
            </a:r>
          </a:p>
          <a:p>
            <a:r>
              <a:rPr lang="en-US" altLang="zh-CN"/>
              <a:t>4</a:t>
            </a:r>
            <a:r>
              <a:rPr lang="zh-CN" altLang="en-US"/>
              <a:t>，胸膜下水肿</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zh-CN" altLang="en-US"/>
              <a:t>（一）流体静力压增高肺水肿</a:t>
            </a:r>
          </a:p>
        </p:txBody>
      </p:sp>
      <p:sp>
        <p:nvSpPr>
          <p:cNvPr id="29699" name="Rectangle 3"/>
          <p:cNvSpPr>
            <a:spLocks noGrp="1" noChangeArrowheads="1"/>
          </p:cNvSpPr>
          <p:nvPr>
            <p:ph type="body" idx="1"/>
          </p:nvPr>
        </p:nvSpPr>
        <p:spPr/>
        <p:txBody>
          <a:bodyPr/>
          <a:lstStyle/>
          <a:p>
            <a:r>
              <a:rPr lang="zh-CN" altLang="en-US" sz="2800"/>
              <a:t>间质性肺水肿     </a:t>
            </a:r>
            <a:r>
              <a:rPr lang="en-US" altLang="zh-CN" sz="2800">
                <a:solidFill>
                  <a:schemeClr val="accent1"/>
                </a:solidFill>
              </a:rPr>
              <a:t>CT</a:t>
            </a:r>
            <a:r>
              <a:rPr lang="zh-CN" altLang="en-US" sz="2800">
                <a:solidFill>
                  <a:schemeClr val="accent1"/>
                </a:solidFill>
              </a:rPr>
              <a:t>（</a:t>
            </a:r>
            <a:r>
              <a:rPr lang="en-US" altLang="zh-CN" sz="2800">
                <a:solidFill>
                  <a:schemeClr val="accent1"/>
                </a:solidFill>
              </a:rPr>
              <a:t>HRCT</a:t>
            </a:r>
            <a:r>
              <a:rPr lang="zh-CN" altLang="en-US" sz="2800">
                <a:solidFill>
                  <a:schemeClr val="accent1"/>
                </a:solidFill>
              </a:rPr>
              <a:t>）</a:t>
            </a:r>
          </a:p>
          <a:p>
            <a:r>
              <a:rPr lang="zh-CN" altLang="en-US" sz="2800"/>
              <a:t>    </a:t>
            </a:r>
            <a:r>
              <a:rPr lang="zh-CN" altLang="en-US" sz="2800">
                <a:solidFill>
                  <a:schemeClr val="accent1"/>
                </a:solidFill>
              </a:rPr>
              <a:t>光滑的小叶间隔增厚、支气管壁增厚、磨玻璃影</a:t>
            </a:r>
            <a:r>
              <a:rPr lang="zh-CN" altLang="en-US" sz="2800"/>
              <a:t>。</a:t>
            </a:r>
          </a:p>
          <a:p>
            <a:r>
              <a:rPr lang="zh-CN" altLang="en-US" sz="2800"/>
              <a:t>    在动物实验中，血管外液最早在支气管周围累积，以后发生小叶间隔增厚，最后出现磨玻璃影、肺实变。</a:t>
            </a:r>
          </a:p>
          <a:p>
            <a:r>
              <a:rPr lang="zh-CN" altLang="en-US" sz="2800"/>
              <a:t>    磨玻璃影反映了局部血容量增加或已有部分气腔充盈的肺水肿。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zh-CN" altLang="en-US"/>
              <a:t>（一）流体静力压增高肺水肿</a:t>
            </a:r>
          </a:p>
        </p:txBody>
      </p:sp>
      <p:sp>
        <p:nvSpPr>
          <p:cNvPr id="30723" name="Rectangle 3"/>
          <p:cNvSpPr>
            <a:spLocks noGrp="1" noChangeArrowheads="1"/>
          </p:cNvSpPr>
          <p:nvPr>
            <p:ph type="body" idx="1"/>
          </p:nvPr>
        </p:nvSpPr>
        <p:spPr/>
        <p:txBody>
          <a:bodyPr/>
          <a:lstStyle/>
          <a:p>
            <a:pPr>
              <a:lnSpc>
                <a:spcPct val="90000"/>
              </a:lnSpc>
            </a:pPr>
            <a:r>
              <a:rPr lang="zh-CN" altLang="en-US" sz="2800"/>
              <a:t>间质性肺水肿 </a:t>
            </a:r>
            <a:r>
              <a:rPr lang="en-US" altLang="zh-CN" sz="2800">
                <a:solidFill>
                  <a:schemeClr val="accent1"/>
                </a:solidFill>
              </a:rPr>
              <a:t>CT</a:t>
            </a:r>
            <a:r>
              <a:rPr lang="zh-CN" altLang="en-US" sz="2800">
                <a:solidFill>
                  <a:schemeClr val="accent1"/>
                </a:solidFill>
              </a:rPr>
              <a:t>（</a:t>
            </a:r>
            <a:r>
              <a:rPr lang="en-US" altLang="zh-CN" sz="2800">
                <a:solidFill>
                  <a:schemeClr val="accent1"/>
                </a:solidFill>
              </a:rPr>
              <a:t>HRCT</a:t>
            </a:r>
            <a:r>
              <a:rPr lang="zh-CN" altLang="en-US" sz="2800">
                <a:solidFill>
                  <a:schemeClr val="accent1"/>
                </a:solidFill>
              </a:rPr>
              <a:t>）</a:t>
            </a:r>
          </a:p>
          <a:p>
            <a:pPr>
              <a:lnSpc>
                <a:spcPct val="90000"/>
              </a:lnSpc>
            </a:pPr>
            <a:r>
              <a:rPr lang="zh-CN" altLang="en-US" sz="2800"/>
              <a:t>    </a:t>
            </a:r>
            <a:r>
              <a:rPr lang="en-US" altLang="zh-CN" sz="2800"/>
              <a:t>1</a:t>
            </a:r>
            <a:r>
              <a:rPr lang="zh-CN" altLang="en-US" sz="2800"/>
              <a:t>，间质线（小叶间隔、小叶内线）和叶间裂光滑的增厚</a:t>
            </a:r>
          </a:p>
          <a:p>
            <a:pPr>
              <a:lnSpc>
                <a:spcPct val="90000"/>
              </a:lnSpc>
            </a:pPr>
            <a:r>
              <a:rPr lang="zh-CN" altLang="en-US" sz="2800"/>
              <a:t>    </a:t>
            </a:r>
            <a:r>
              <a:rPr lang="en-US" altLang="zh-CN" sz="2800"/>
              <a:t>2</a:t>
            </a:r>
            <a:r>
              <a:rPr lang="zh-CN" altLang="en-US" sz="2800"/>
              <a:t>，支气管壁增厚</a:t>
            </a:r>
          </a:p>
          <a:p>
            <a:pPr>
              <a:lnSpc>
                <a:spcPct val="90000"/>
              </a:lnSpc>
            </a:pPr>
            <a:r>
              <a:rPr lang="zh-CN" altLang="en-US" sz="2800"/>
              <a:t>    </a:t>
            </a:r>
            <a:r>
              <a:rPr lang="en-US" altLang="zh-CN" sz="2800"/>
              <a:t>3</a:t>
            </a:r>
            <a:r>
              <a:rPr lang="zh-CN" altLang="en-US" sz="2800"/>
              <a:t>，弥漫性肺实质密度增加－磨玻璃影</a:t>
            </a:r>
          </a:p>
          <a:p>
            <a:pPr>
              <a:lnSpc>
                <a:spcPct val="90000"/>
              </a:lnSpc>
            </a:pPr>
            <a:r>
              <a:rPr lang="zh-CN" altLang="en-US" sz="2800"/>
              <a:t>    </a:t>
            </a:r>
            <a:r>
              <a:rPr lang="en-US" altLang="zh-CN" sz="2800"/>
              <a:t>4</a:t>
            </a:r>
            <a:r>
              <a:rPr lang="zh-CN" altLang="en-US" sz="2800"/>
              <a:t>，纵隔淋巴结增大（</a:t>
            </a:r>
            <a:r>
              <a:rPr lang="en-US" altLang="zh-CN" sz="2800"/>
              <a:t>55</a:t>
            </a:r>
            <a:r>
              <a:rPr lang="zh-CN" altLang="en-US" sz="2800"/>
              <a:t>％），纵隔脂肪模糊影（</a:t>
            </a:r>
            <a:r>
              <a:rPr lang="en-US" altLang="zh-CN" sz="2800"/>
              <a:t>33</a:t>
            </a:r>
            <a:r>
              <a:rPr lang="zh-CN" altLang="en-US" sz="2800"/>
              <a:t>％）。静脉压</a:t>
            </a:r>
            <a:r>
              <a:rPr lang="en-US" altLang="zh-CN" sz="2800"/>
              <a:t>33mmHg</a:t>
            </a:r>
            <a:r>
              <a:rPr lang="zh-CN" altLang="en-US" sz="2800"/>
              <a:t>时</a:t>
            </a:r>
            <a:r>
              <a:rPr lang="en-US" altLang="zh-CN" sz="2800"/>
              <a:t>82</a:t>
            </a:r>
            <a:r>
              <a:rPr lang="zh-CN" altLang="en-US" sz="2800"/>
              <a:t>％有纵隔淋巴肿，</a:t>
            </a:r>
            <a:r>
              <a:rPr lang="en-US" altLang="zh-CN" sz="2800"/>
              <a:t>59</a:t>
            </a:r>
            <a:r>
              <a:rPr lang="zh-CN" altLang="en-US" sz="2800"/>
              <a:t>％有纵隔脂肪模糊影。</a:t>
            </a:r>
          </a:p>
          <a:p>
            <a:pPr>
              <a:lnSpc>
                <a:spcPct val="90000"/>
              </a:lnSpc>
            </a:pPr>
            <a:endParaRPr lang="en-US" altLang="zh-CN"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SC04700"/>
          <p:cNvPicPr>
            <a:picLocks noChangeAspect="1" noChangeArrowheads="1"/>
          </p:cNvPicPr>
          <p:nvPr/>
        </p:nvPicPr>
        <p:blipFill>
          <a:blip r:embed="rId2" cstate="print"/>
          <a:srcRect/>
          <a:stretch>
            <a:fillRect/>
          </a:stretch>
        </p:blipFill>
        <p:spPr bwMode="auto">
          <a:xfrm>
            <a:off x="684213" y="549275"/>
            <a:ext cx="4148137" cy="3097213"/>
          </a:xfrm>
          <a:prstGeom prst="rect">
            <a:avLst/>
          </a:prstGeom>
          <a:noFill/>
          <a:ln w="9525">
            <a:noFill/>
            <a:miter lim="800000"/>
            <a:headEnd/>
            <a:tailEnd/>
          </a:ln>
        </p:spPr>
      </p:pic>
      <p:sp>
        <p:nvSpPr>
          <p:cNvPr id="31747" name="Text Box 3"/>
          <p:cNvSpPr txBox="1">
            <a:spLocks noChangeArrowheads="1"/>
          </p:cNvSpPr>
          <p:nvPr/>
        </p:nvSpPr>
        <p:spPr bwMode="auto">
          <a:xfrm>
            <a:off x="4932363" y="765175"/>
            <a:ext cx="3744912" cy="1920875"/>
          </a:xfrm>
          <a:prstGeom prst="rect">
            <a:avLst/>
          </a:prstGeom>
          <a:noFill/>
          <a:ln w="9525">
            <a:noFill/>
            <a:miter lim="800000"/>
            <a:headEnd/>
            <a:tailEnd/>
          </a:ln>
          <a:effectLst/>
        </p:spPr>
        <p:txBody>
          <a:bodyPr>
            <a:spAutoFit/>
          </a:bodyPr>
          <a:lstStyle/>
          <a:p>
            <a:r>
              <a:rPr lang="zh-CN" altLang="en-US" sz="2000"/>
              <a:t>间质性肺水肿</a:t>
            </a:r>
          </a:p>
          <a:p>
            <a:endParaRPr lang="zh-CN" altLang="en-US" sz="2000"/>
          </a:p>
          <a:p>
            <a:r>
              <a:rPr lang="zh-CN" altLang="en-US" sz="2000"/>
              <a:t>肺毛细血管楔压20</a:t>
            </a:r>
            <a:r>
              <a:rPr lang="en-US" sz="2000"/>
              <a:t>mmHg</a:t>
            </a:r>
          </a:p>
          <a:p>
            <a:r>
              <a:rPr lang="zh-CN" altLang="en-US" sz="2000"/>
              <a:t>左肺前部小叶间隔线增厚，</a:t>
            </a:r>
          </a:p>
          <a:p>
            <a:r>
              <a:rPr lang="zh-CN" altLang="en-US" sz="2000"/>
              <a:t>支气管套袖征（箭），弥漫性肺密度增加（磨玻璃影）</a:t>
            </a:r>
          </a:p>
        </p:txBody>
      </p:sp>
      <p:pic>
        <p:nvPicPr>
          <p:cNvPr id="31748" name="Picture 4" descr="3-3-29"/>
          <p:cNvPicPr>
            <a:picLocks noChangeAspect="1" noChangeArrowheads="1"/>
          </p:cNvPicPr>
          <p:nvPr/>
        </p:nvPicPr>
        <p:blipFill>
          <a:blip r:embed="rId3"/>
          <a:srcRect/>
          <a:stretch>
            <a:fillRect/>
          </a:stretch>
        </p:blipFill>
        <p:spPr bwMode="auto">
          <a:xfrm>
            <a:off x="4140200" y="3429000"/>
            <a:ext cx="4440238" cy="3165475"/>
          </a:xfrm>
          <a:prstGeom prst="rect">
            <a:avLst/>
          </a:prstGeom>
          <a:noFill/>
          <a:ln w="9525">
            <a:noFill/>
            <a:miter lim="800000"/>
            <a:headEnd/>
            <a:tailEnd/>
          </a:ln>
          <a:effectLst/>
        </p:spPr>
      </p:pic>
      <p:sp>
        <p:nvSpPr>
          <p:cNvPr id="31749" name="Text Box 5"/>
          <p:cNvSpPr txBox="1">
            <a:spLocks noChangeArrowheads="1"/>
          </p:cNvSpPr>
          <p:nvPr/>
        </p:nvSpPr>
        <p:spPr bwMode="auto">
          <a:xfrm>
            <a:off x="684213" y="4078288"/>
            <a:ext cx="3168650" cy="1004887"/>
          </a:xfrm>
          <a:prstGeom prst="rect">
            <a:avLst/>
          </a:prstGeom>
          <a:noFill/>
          <a:ln w="9525">
            <a:noFill/>
            <a:miter lim="800000"/>
            <a:headEnd/>
            <a:tailEnd/>
          </a:ln>
        </p:spPr>
        <p:txBody>
          <a:bodyPr>
            <a:spAutoFit/>
          </a:bodyPr>
          <a:lstStyle/>
          <a:p>
            <a:r>
              <a:rPr lang="zh-CN" altLang="en-US" sz="2000"/>
              <a:t>冠心病心衰</a:t>
            </a:r>
            <a:endParaRPr lang="zh-CN" altLang="en-US" sz="1800"/>
          </a:p>
          <a:p>
            <a:r>
              <a:rPr lang="zh-CN" altLang="en-US" sz="2000"/>
              <a:t>间质性肺水肿，光滑的小叶间隔增厚</a:t>
            </a:r>
          </a:p>
        </p:txBody>
      </p:sp>
      <p:sp>
        <p:nvSpPr>
          <p:cNvPr id="31750" name="AutoShape 6"/>
          <p:cNvSpPr>
            <a:spLocks noChangeArrowheads="1"/>
          </p:cNvSpPr>
          <p:nvPr/>
        </p:nvSpPr>
        <p:spPr bwMode="auto">
          <a:xfrm>
            <a:off x="2484438" y="5589588"/>
            <a:ext cx="649287" cy="144462"/>
          </a:xfrm>
          <a:prstGeom prst="rightArrow">
            <a:avLst>
              <a:gd name="adj1" fmla="val 50000"/>
              <a:gd name="adj2" fmla="val 112363"/>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31751" name="AutoShape 7"/>
          <p:cNvSpPr>
            <a:spLocks noChangeArrowheads="1"/>
          </p:cNvSpPr>
          <p:nvPr/>
        </p:nvSpPr>
        <p:spPr bwMode="auto">
          <a:xfrm flipV="1">
            <a:off x="5364163" y="2781300"/>
            <a:ext cx="863600" cy="149225"/>
          </a:xfrm>
          <a:prstGeom prst="leftArrow">
            <a:avLst>
              <a:gd name="adj1" fmla="val 50000"/>
              <a:gd name="adj2" fmla="val 144681"/>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07618"/>
          <p:cNvPicPr>
            <a:picLocks noChangeAspect="1" noChangeArrowheads="1"/>
          </p:cNvPicPr>
          <p:nvPr/>
        </p:nvPicPr>
        <p:blipFill>
          <a:blip r:embed="rId2" cstate="print"/>
          <a:srcRect/>
          <a:stretch>
            <a:fillRect/>
          </a:stretch>
        </p:blipFill>
        <p:spPr bwMode="auto">
          <a:xfrm>
            <a:off x="684213" y="404813"/>
            <a:ext cx="3600450" cy="2646362"/>
          </a:xfrm>
          <a:prstGeom prst="rect">
            <a:avLst/>
          </a:prstGeom>
          <a:noFill/>
          <a:ln w="9525">
            <a:noFill/>
            <a:miter lim="800000"/>
            <a:headEnd/>
            <a:tailEnd/>
          </a:ln>
        </p:spPr>
      </p:pic>
      <p:sp>
        <p:nvSpPr>
          <p:cNvPr id="32771" name="Text Box 3"/>
          <p:cNvSpPr txBox="1">
            <a:spLocks noChangeArrowheads="1"/>
          </p:cNvSpPr>
          <p:nvPr/>
        </p:nvSpPr>
        <p:spPr bwMode="auto">
          <a:xfrm>
            <a:off x="4356100" y="549275"/>
            <a:ext cx="3889375" cy="1279525"/>
          </a:xfrm>
          <a:prstGeom prst="rect">
            <a:avLst/>
          </a:prstGeom>
          <a:noFill/>
          <a:ln w="9525">
            <a:noFill/>
            <a:miter lim="800000"/>
            <a:headEnd/>
            <a:tailEnd/>
          </a:ln>
          <a:effectLst/>
        </p:spPr>
        <p:txBody>
          <a:bodyPr>
            <a:spAutoFit/>
          </a:bodyPr>
          <a:lstStyle/>
          <a:p>
            <a:r>
              <a:rPr lang="zh-CN" altLang="en-US" sz="2000"/>
              <a:t>心源性间质性肺水肿</a:t>
            </a:r>
          </a:p>
          <a:p>
            <a:endParaRPr lang="zh-CN" altLang="en-US" sz="1800"/>
          </a:p>
          <a:p>
            <a:r>
              <a:rPr lang="zh-CN" altLang="en-US" sz="2000"/>
              <a:t>弥漫性小叶间隔增厚，磨玻璃影，两侧脊柱旁胸水</a:t>
            </a:r>
          </a:p>
        </p:txBody>
      </p:sp>
      <p:pic>
        <p:nvPicPr>
          <p:cNvPr id="32772" name="Picture 4" descr="DSC08250"/>
          <p:cNvPicPr>
            <a:picLocks noChangeAspect="1" noChangeArrowheads="1"/>
          </p:cNvPicPr>
          <p:nvPr/>
        </p:nvPicPr>
        <p:blipFill>
          <a:blip r:embed="rId3" cstate="print"/>
          <a:srcRect/>
          <a:stretch>
            <a:fillRect/>
          </a:stretch>
        </p:blipFill>
        <p:spPr bwMode="auto">
          <a:xfrm>
            <a:off x="4429125" y="3357563"/>
            <a:ext cx="3959225" cy="2847975"/>
          </a:xfrm>
          <a:prstGeom prst="rect">
            <a:avLst/>
          </a:prstGeom>
          <a:noFill/>
          <a:ln w="9525">
            <a:noFill/>
            <a:miter lim="800000"/>
            <a:headEnd/>
            <a:tailEnd/>
          </a:ln>
          <a:effectLst/>
        </p:spPr>
      </p:pic>
      <p:sp>
        <p:nvSpPr>
          <p:cNvPr id="32773" name="Text Box 5"/>
          <p:cNvSpPr txBox="1">
            <a:spLocks noChangeArrowheads="1"/>
          </p:cNvSpPr>
          <p:nvPr/>
        </p:nvSpPr>
        <p:spPr bwMode="auto">
          <a:xfrm>
            <a:off x="900113" y="3717925"/>
            <a:ext cx="3308350" cy="700088"/>
          </a:xfrm>
          <a:prstGeom prst="rect">
            <a:avLst/>
          </a:prstGeom>
          <a:noFill/>
          <a:ln w="9525">
            <a:noFill/>
            <a:miter lim="800000"/>
            <a:headEnd/>
            <a:tailEnd/>
          </a:ln>
        </p:spPr>
        <p:txBody>
          <a:bodyPr>
            <a:spAutoFit/>
          </a:bodyPr>
          <a:lstStyle/>
          <a:p>
            <a:r>
              <a:rPr lang="zh-CN" altLang="en-US" sz="2000"/>
              <a:t>小叶间隔、叶间裂增厚，弥漫性磨玻璃影，均匀分布</a:t>
            </a:r>
          </a:p>
        </p:txBody>
      </p:sp>
      <p:sp>
        <p:nvSpPr>
          <p:cNvPr id="32774" name="AutoShape 6"/>
          <p:cNvSpPr>
            <a:spLocks noChangeArrowheads="1"/>
          </p:cNvSpPr>
          <p:nvPr/>
        </p:nvSpPr>
        <p:spPr bwMode="auto">
          <a:xfrm>
            <a:off x="2700338" y="5013325"/>
            <a:ext cx="719137" cy="144463"/>
          </a:xfrm>
          <a:prstGeom prst="rightArrow">
            <a:avLst>
              <a:gd name="adj1" fmla="val 50000"/>
              <a:gd name="adj2" fmla="val 124450"/>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32775" name="AutoShape 7"/>
          <p:cNvSpPr>
            <a:spLocks noChangeArrowheads="1"/>
          </p:cNvSpPr>
          <p:nvPr/>
        </p:nvSpPr>
        <p:spPr bwMode="auto">
          <a:xfrm>
            <a:off x="5148263" y="2133600"/>
            <a:ext cx="720725" cy="144463"/>
          </a:xfrm>
          <a:prstGeom prst="leftArrow">
            <a:avLst>
              <a:gd name="adj1" fmla="val 50000"/>
              <a:gd name="adj2" fmla="val 124725"/>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zh-CN" altLang="en-US"/>
              <a:t>病理生理</a:t>
            </a:r>
          </a:p>
        </p:txBody>
      </p:sp>
      <p:sp>
        <p:nvSpPr>
          <p:cNvPr id="6147" name="Rectangle 3"/>
          <p:cNvSpPr>
            <a:spLocks noGrp="1" noChangeArrowheads="1"/>
          </p:cNvSpPr>
          <p:nvPr>
            <p:ph type="body" idx="1"/>
          </p:nvPr>
        </p:nvSpPr>
        <p:spPr/>
        <p:txBody>
          <a:bodyPr/>
          <a:lstStyle/>
          <a:p>
            <a:pPr>
              <a:lnSpc>
                <a:spcPct val="90000"/>
              </a:lnSpc>
            </a:pPr>
            <a:r>
              <a:rPr lang="en-US" altLang="zh-CN" sz="2800"/>
              <a:t>    </a:t>
            </a:r>
            <a:r>
              <a:rPr lang="zh-CN" altLang="en-US" sz="2800">
                <a:solidFill>
                  <a:schemeClr val="accent1"/>
                </a:solidFill>
              </a:rPr>
              <a:t>肺气血屏障</a:t>
            </a:r>
            <a:r>
              <a:rPr lang="zh-CN" altLang="en-US" sz="2800"/>
              <a:t>－－</a:t>
            </a:r>
            <a:r>
              <a:rPr lang="en-US" altLang="zh-CN" sz="2800"/>
              <a:t>I</a:t>
            </a:r>
            <a:r>
              <a:rPr lang="zh-CN" altLang="en-US" sz="2800"/>
              <a:t>型肺泡上皮细胞覆盖肺泡，毛细血管的内皮细胞覆盖毛细血管，上述细胞下各有一层基底膜，构成肺的气血屏障，是进行气体交换之处。</a:t>
            </a:r>
          </a:p>
          <a:p>
            <a:pPr>
              <a:lnSpc>
                <a:spcPct val="90000"/>
              </a:lnSpc>
            </a:pPr>
            <a:r>
              <a:rPr lang="zh-CN" altLang="en-US" sz="2800"/>
              <a:t>    </a:t>
            </a:r>
            <a:r>
              <a:rPr lang="zh-CN" altLang="en-US" sz="2800">
                <a:solidFill>
                  <a:schemeClr val="tx2"/>
                </a:solidFill>
              </a:rPr>
              <a:t>毛细血管内的流体静力压</a:t>
            </a:r>
            <a:r>
              <a:rPr lang="zh-CN" altLang="en-US" sz="2800"/>
              <a:t>约</a:t>
            </a:r>
            <a:r>
              <a:rPr lang="en-US" altLang="zh-CN" sz="2800"/>
              <a:t>5~10mmHg</a:t>
            </a:r>
            <a:r>
              <a:rPr lang="zh-CN" altLang="en-US" sz="2800"/>
              <a:t>，和肺静脉，左心房压力相仿。</a:t>
            </a:r>
            <a:r>
              <a:rPr lang="zh-CN" altLang="en-US" sz="2800">
                <a:solidFill>
                  <a:schemeClr val="tx2"/>
                </a:solidFill>
              </a:rPr>
              <a:t>血管内血浆蛋白的胶体渗透压</a:t>
            </a:r>
            <a:r>
              <a:rPr lang="zh-CN" altLang="en-US" sz="2800"/>
              <a:t>约</a:t>
            </a:r>
            <a:r>
              <a:rPr lang="en-US" altLang="zh-CN" sz="2800"/>
              <a:t>25mmHg</a:t>
            </a:r>
            <a:r>
              <a:rPr lang="zh-CN" altLang="en-US" sz="2800"/>
              <a:t>。</a:t>
            </a:r>
          </a:p>
          <a:p>
            <a:pPr>
              <a:lnSpc>
                <a:spcPct val="90000"/>
              </a:lnSpc>
            </a:pPr>
            <a:r>
              <a:rPr lang="zh-CN" altLang="en-US" sz="2800"/>
              <a:t>    毛细血管内流体静力压和肺泡表面张力使液体流向肺泡。血浆蛋白的胶体渗透压和肺泡压使液体保持在血管内。</a:t>
            </a:r>
          </a:p>
          <a:p>
            <a:pPr>
              <a:lnSpc>
                <a:spcPct val="90000"/>
              </a:lnSpc>
            </a:pPr>
            <a:endParaRPr lang="zh-CN" altLang="en-US" sz="2800"/>
          </a:p>
          <a:p>
            <a:pPr>
              <a:lnSpc>
                <a:spcPct val="90000"/>
              </a:lnSpc>
            </a:pPr>
            <a:endParaRPr lang="zh-CN" altLang="en-US" sz="2800"/>
          </a:p>
          <a:p>
            <a:pPr>
              <a:lnSpc>
                <a:spcPct val="90000"/>
              </a:lnSpc>
            </a:pPr>
            <a:endParaRPr lang="en-US" altLang="zh-CN"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zh-CN" altLang="en-US"/>
              <a:t>（一）流体静力压增高肺水肿</a:t>
            </a:r>
          </a:p>
        </p:txBody>
      </p:sp>
      <p:sp>
        <p:nvSpPr>
          <p:cNvPr id="33795" name="Rectangle 3"/>
          <p:cNvSpPr>
            <a:spLocks noGrp="1" noChangeArrowheads="1"/>
          </p:cNvSpPr>
          <p:nvPr>
            <p:ph type="body" idx="1"/>
          </p:nvPr>
        </p:nvSpPr>
        <p:spPr/>
        <p:txBody>
          <a:bodyPr/>
          <a:lstStyle/>
          <a:p>
            <a:pPr>
              <a:lnSpc>
                <a:spcPct val="90000"/>
              </a:lnSpc>
            </a:pPr>
            <a:r>
              <a:rPr lang="zh-CN" altLang="en-US">
                <a:solidFill>
                  <a:schemeClr val="accent1"/>
                </a:solidFill>
              </a:rPr>
              <a:t>肺泡性肺水肿   </a:t>
            </a:r>
          </a:p>
          <a:p>
            <a:pPr>
              <a:lnSpc>
                <a:spcPct val="90000"/>
              </a:lnSpc>
            </a:pPr>
            <a:r>
              <a:rPr lang="zh-CN" altLang="en-US"/>
              <a:t>    肺静脉压力</a:t>
            </a:r>
            <a:r>
              <a:rPr lang="en-US" altLang="zh-CN">
                <a:cs typeface="Times New Roman" pitchFamily="18" charset="0"/>
              </a:rPr>
              <a:t>&gt;25mmHg</a:t>
            </a:r>
            <a:r>
              <a:rPr lang="zh-CN" altLang="en-US"/>
              <a:t>时，淋巴管从肺间质引流血管外液体的能力已达最大限度，液体进入肺泡腔，出现从细小结节或腺泡致密影到融合成大片的实变影。</a:t>
            </a:r>
          </a:p>
          <a:p>
            <a:pPr>
              <a:lnSpc>
                <a:spcPct val="90000"/>
              </a:lnSpc>
            </a:pPr>
            <a:r>
              <a:rPr lang="zh-CN" altLang="en-US"/>
              <a:t>    在肺泡性肺水肿开始时，常伴有因压力增高而直接造成了肺泡上皮细胞的损害。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zh-CN" altLang="en-US"/>
              <a:t>（一）流体静力压增高肺水肿</a:t>
            </a:r>
          </a:p>
        </p:txBody>
      </p:sp>
      <p:sp>
        <p:nvSpPr>
          <p:cNvPr id="34819" name="Rectangle 3"/>
          <p:cNvSpPr>
            <a:spLocks noGrp="1" noChangeArrowheads="1"/>
          </p:cNvSpPr>
          <p:nvPr>
            <p:ph type="body" idx="1"/>
          </p:nvPr>
        </p:nvSpPr>
        <p:spPr/>
        <p:txBody>
          <a:bodyPr/>
          <a:lstStyle/>
          <a:p>
            <a:pPr>
              <a:lnSpc>
                <a:spcPct val="90000"/>
              </a:lnSpc>
            </a:pPr>
            <a:r>
              <a:rPr lang="zh-CN" altLang="en-US" sz="2800">
                <a:solidFill>
                  <a:schemeClr val="accent1"/>
                </a:solidFill>
              </a:rPr>
              <a:t>肺泡性肺水肿    </a:t>
            </a:r>
          </a:p>
          <a:p>
            <a:pPr>
              <a:lnSpc>
                <a:spcPct val="90000"/>
              </a:lnSpc>
            </a:pPr>
            <a:r>
              <a:rPr lang="zh-CN" altLang="en-US" sz="2800"/>
              <a:t>    主要表现为磨玻璃影和/或</a:t>
            </a:r>
            <a:r>
              <a:rPr lang="zh-CN" altLang="en-US" sz="2800">
                <a:solidFill>
                  <a:schemeClr val="folHlink"/>
                </a:solidFill>
              </a:rPr>
              <a:t>气腔实变</a:t>
            </a:r>
            <a:r>
              <a:rPr lang="zh-CN" altLang="en-US" sz="2800"/>
              <a:t>，边缘模糊，大量水肿时则边缘清楚。</a:t>
            </a:r>
          </a:p>
          <a:p>
            <a:pPr>
              <a:lnSpc>
                <a:spcPct val="90000"/>
              </a:lnSpc>
            </a:pPr>
            <a:r>
              <a:rPr lang="zh-CN" altLang="en-US" sz="2800"/>
              <a:t>    常为两侧性，斑片状，弥漫分布，有融合倾向，可有空气支气管征或空气肺泡征。</a:t>
            </a:r>
          </a:p>
          <a:p>
            <a:pPr>
              <a:lnSpc>
                <a:spcPct val="90000"/>
              </a:lnSpc>
            </a:pPr>
            <a:r>
              <a:rPr lang="zh-CN" altLang="en-US" sz="2800"/>
              <a:t>    实变可在短期内迅速改变，如消失或因体位改变而位置改变。</a:t>
            </a:r>
          </a:p>
          <a:p>
            <a:pPr>
              <a:lnSpc>
                <a:spcPct val="90000"/>
              </a:lnSpc>
            </a:pPr>
            <a:r>
              <a:rPr lang="zh-CN" altLang="en-US" sz="2800"/>
              <a:t>    偶为一侧性，多位于右侧。二尖瓣关闭不全者的肺水肿位于右上叶者较多。</a:t>
            </a:r>
          </a:p>
          <a:p>
            <a:pPr>
              <a:lnSpc>
                <a:spcPct val="90000"/>
              </a:lnSpc>
              <a:buFont typeface="Wingdings" pitchFamily="2" charset="2"/>
              <a:buNone/>
            </a:pPr>
            <a:endParaRPr lang="en-US" altLang="zh-CN"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07573"/>
          <p:cNvPicPr>
            <a:picLocks noChangeAspect="1" noChangeArrowheads="1"/>
          </p:cNvPicPr>
          <p:nvPr/>
        </p:nvPicPr>
        <p:blipFill>
          <a:blip r:embed="rId2"/>
          <a:srcRect/>
          <a:stretch>
            <a:fillRect/>
          </a:stretch>
        </p:blipFill>
        <p:spPr bwMode="auto">
          <a:xfrm>
            <a:off x="1901825" y="477838"/>
            <a:ext cx="3390900" cy="6100762"/>
          </a:xfrm>
          <a:prstGeom prst="rect">
            <a:avLst/>
          </a:prstGeom>
          <a:noFill/>
          <a:ln w="9525">
            <a:noFill/>
            <a:miter lim="800000"/>
            <a:headEnd/>
            <a:tailEnd/>
          </a:ln>
        </p:spPr>
      </p:pic>
      <p:sp>
        <p:nvSpPr>
          <p:cNvPr id="35843" name="Text Box 3"/>
          <p:cNvSpPr txBox="1">
            <a:spLocks noChangeArrowheads="1"/>
          </p:cNvSpPr>
          <p:nvPr/>
        </p:nvSpPr>
        <p:spPr bwMode="auto">
          <a:xfrm>
            <a:off x="5851525" y="630238"/>
            <a:ext cx="3041650" cy="3017837"/>
          </a:xfrm>
          <a:prstGeom prst="rect">
            <a:avLst/>
          </a:prstGeom>
          <a:noFill/>
          <a:ln w="9525">
            <a:noFill/>
            <a:miter lim="800000"/>
            <a:headEnd/>
            <a:tailEnd/>
          </a:ln>
          <a:effectLst/>
        </p:spPr>
        <p:txBody>
          <a:bodyPr>
            <a:spAutoFit/>
          </a:bodyPr>
          <a:lstStyle/>
          <a:p>
            <a:r>
              <a:rPr lang="zh-CN" altLang="en-US"/>
              <a:t>从间质线肺水肿发展</a:t>
            </a:r>
          </a:p>
          <a:p>
            <a:r>
              <a:rPr lang="zh-CN" altLang="en-US"/>
              <a:t>到肺泡性肺水肿</a:t>
            </a:r>
          </a:p>
          <a:p>
            <a:endParaRPr lang="zh-CN" altLang="en-US"/>
          </a:p>
          <a:p>
            <a:r>
              <a:rPr lang="zh-CN" altLang="en-US"/>
              <a:t>肺纹理增加、模糊磨玻璃影及间隔线</a:t>
            </a:r>
          </a:p>
          <a:p>
            <a:r>
              <a:rPr lang="zh-CN" altLang="en-US"/>
              <a:t>3天后心影增大，两肺出现大片实变和磨玻璃影</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07616"/>
          <p:cNvPicPr>
            <a:picLocks noChangeAspect="1" noChangeArrowheads="1"/>
          </p:cNvPicPr>
          <p:nvPr/>
        </p:nvPicPr>
        <p:blipFill>
          <a:blip r:embed="rId2" cstate="print"/>
          <a:srcRect/>
          <a:stretch>
            <a:fillRect/>
          </a:stretch>
        </p:blipFill>
        <p:spPr bwMode="auto">
          <a:xfrm>
            <a:off x="107950" y="476250"/>
            <a:ext cx="3944938" cy="3452813"/>
          </a:xfrm>
          <a:prstGeom prst="rect">
            <a:avLst/>
          </a:prstGeom>
          <a:noFill/>
          <a:ln w="9525">
            <a:noFill/>
            <a:miter lim="800000"/>
            <a:headEnd/>
            <a:tailEnd/>
          </a:ln>
        </p:spPr>
      </p:pic>
      <p:pic>
        <p:nvPicPr>
          <p:cNvPr id="36867" name="Picture 3" descr="DSC07617"/>
          <p:cNvPicPr>
            <a:picLocks noChangeAspect="1" noChangeArrowheads="1"/>
          </p:cNvPicPr>
          <p:nvPr/>
        </p:nvPicPr>
        <p:blipFill>
          <a:blip r:embed="rId3" cstate="print"/>
          <a:srcRect/>
          <a:stretch>
            <a:fillRect/>
          </a:stretch>
        </p:blipFill>
        <p:spPr bwMode="auto">
          <a:xfrm>
            <a:off x="3997325" y="404813"/>
            <a:ext cx="3098800" cy="3816350"/>
          </a:xfrm>
          <a:prstGeom prst="rect">
            <a:avLst/>
          </a:prstGeom>
          <a:noFill/>
          <a:ln w="9525">
            <a:noFill/>
            <a:miter lim="800000"/>
            <a:headEnd/>
            <a:tailEnd/>
          </a:ln>
        </p:spPr>
      </p:pic>
      <p:sp>
        <p:nvSpPr>
          <p:cNvPr id="36868" name="Text Box 4"/>
          <p:cNvSpPr txBox="1">
            <a:spLocks noChangeArrowheads="1"/>
          </p:cNvSpPr>
          <p:nvPr/>
        </p:nvSpPr>
        <p:spPr bwMode="auto">
          <a:xfrm>
            <a:off x="7237413" y="620713"/>
            <a:ext cx="1697037" cy="2286000"/>
          </a:xfrm>
          <a:prstGeom prst="rect">
            <a:avLst/>
          </a:prstGeom>
          <a:noFill/>
          <a:ln w="9525">
            <a:noFill/>
            <a:miter lim="800000"/>
            <a:headEnd/>
            <a:tailEnd/>
          </a:ln>
          <a:effectLst/>
        </p:spPr>
        <p:txBody>
          <a:bodyPr>
            <a:spAutoFit/>
          </a:bodyPr>
          <a:lstStyle/>
          <a:p>
            <a:r>
              <a:rPr lang="zh-CN" altLang="en-US"/>
              <a:t>5</a:t>
            </a:r>
            <a:r>
              <a:rPr lang="zh-CN" altLang="en-US" sz="2000"/>
              <a:t>2岁，男</a:t>
            </a:r>
          </a:p>
          <a:p>
            <a:r>
              <a:rPr lang="zh-CN" altLang="en-US" sz="2000"/>
              <a:t>心梗</a:t>
            </a:r>
          </a:p>
          <a:p>
            <a:r>
              <a:rPr lang="zh-CN" altLang="en-US" sz="2000"/>
              <a:t>右下叶肺泡性肺水肿，叶间裂增厚为胸膜下水肿。</a:t>
            </a:r>
          </a:p>
        </p:txBody>
      </p:sp>
      <p:pic>
        <p:nvPicPr>
          <p:cNvPr id="36869" name="Picture 5" descr="DSC08240"/>
          <p:cNvPicPr>
            <a:picLocks noChangeAspect="1" noChangeArrowheads="1"/>
          </p:cNvPicPr>
          <p:nvPr/>
        </p:nvPicPr>
        <p:blipFill>
          <a:blip r:embed="rId4" cstate="print"/>
          <a:srcRect/>
          <a:stretch>
            <a:fillRect/>
          </a:stretch>
        </p:blipFill>
        <p:spPr bwMode="auto">
          <a:xfrm>
            <a:off x="1547813" y="3789363"/>
            <a:ext cx="3081337" cy="2933700"/>
          </a:xfrm>
          <a:prstGeom prst="rect">
            <a:avLst/>
          </a:prstGeom>
          <a:noFill/>
          <a:ln w="9525">
            <a:noFill/>
            <a:miter lim="800000"/>
            <a:headEnd/>
            <a:tailEnd/>
          </a:ln>
          <a:effectLst/>
        </p:spPr>
      </p:pic>
      <p:sp>
        <p:nvSpPr>
          <p:cNvPr id="36870" name="Text Box 6"/>
          <p:cNvSpPr txBox="1">
            <a:spLocks noChangeArrowheads="1"/>
          </p:cNvSpPr>
          <p:nvPr/>
        </p:nvSpPr>
        <p:spPr bwMode="auto">
          <a:xfrm>
            <a:off x="4910138" y="4733925"/>
            <a:ext cx="3838575" cy="1311275"/>
          </a:xfrm>
          <a:prstGeom prst="rect">
            <a:avLst/>
          </a:prstGeom>
          <a:noFill/>
          <a:ln w="9525">
            <a:noFill/>
            <a:miter lim="800000"/>
            <a:headEnd/>
            <a:tailEnd/>
          </a:ln>
        </p:spPr>
        <p:txBody>
          <a:bodyPr>
            <a:spAutoFit/>
          </a:bodyPr>
          <a:lstStyle/>
          <a:p>
            <a:r>
              <a:rPr lang="zh-CN" altLang="en-US" sz="2000"/>
              <a:t>二尖瓣关闭不全，而致不对称肺水肿。</a:t>
            </a:r>
          </a:p>
          <a:p>
            <a:r>
              <a:rPr lang="zh-CN" altLang="en-US" sz="2000"/>
              <a:t>反流射出的血液直接指向右侧肺的结果。</a:t>
            </a:r>
          </a:p>
        </p:txBody>
      </p:sp>
      <p:sp>
        <p:nvSpPr>
          <p:cNvPr id="36871" name="AutoShape 7"/>
          <p:cNvSpPr>
            <a:spLocks noChangeArrowheads="1"/>
          </p:cNvSpPr>
          <p:nvPr/>
        </p:nvSpPr>
        <p:spPr bwMode="auto">
          <a:xfrm>
            <a:off x="6013450" y="6094413"/>
            <a:ext cx="719138" cy="144462"/>
          </a:xfrm>
          <a:prstGeom prst="leftArrow">
            <a:avLst>
              <a:gd name="adj1" fmla="val 50000"/>
              <a:gd name="adj2" fmla="val 124451"/>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36872" name="AutoShape 8"/>
          <p:cNvSpPr>
            <a:spLocks noChangeArrowheads="1"/>
          </p:cNvSpPr>
          <p:nvPr/>
        </p:nvSpPr>
        <p:spPr bwMode="auto">
          <a:xfrm>
            <a:off x="7524750" y="3213100"/>
            <a:ext cx="649288" cy="76200"/>
          </a:xfrm>
          <a:prstGeom prst="leftArrow">
            <a:avLst>
              <a:gd name="adj1" fmla="val 50000"/>
              <a:gd name="adj2" fmla="val 213021"/>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07607"/>
          <p:cNvPicPr>
            <a:picLocks noChangeAspect="1" noChangeArrowheads="1"/>
          </p:cNvPicPr>
          <p:nvPr/>
        </p:nvPicPr>
        <p:blipFill>
          <a:blip r:embed="rId2" cstate="print"/>
          <a:srcRect/>
          <a:stretch>
            <a:fillRect/>
          </a:stretch>
        </p:blipFill>
        <p:spPr bwMode="auto">
          <a:xfrm>
            <a:off x="539750" y="620713"/>
            <a:ext cx="4911725" cy="2425700"/>
          </a:xfrm>
          <a:prstGeom prst="rect">
            <a:avLst/>
          </a:prstGeom>
          <a:noFill/>
          <a:ln w="9525">
            <a:noFill/>
            <a:miter lim="800000"/>
            <a:headEnd/>
            <a:tailEnd/>
          </a:ln>
        </p:spPr>
      </p:pic>
      <p:sp>
        <p:nvSpPr>
          <p:cNvPr id="37891" name="Text Box 3"/>
          <p:cNvSpPr txBox="1">
            <a:spLocks noChangeArrowheads="1"/>
          </p:cNvSpPr>
          <p:nvPr/>
        </p:nvSpPr>
        <p:spPr bwMode="auto">
          <a:xfrm>
            <a:off x="5653088" y="765175"/>
            <a:ext cx="3024187" cy="1584325"/>
          </a:xfrm>
          <a:prstGeom prst="rect">
            <a:avLst/>
          </a:prstGeom>
          <a:noFill/>
          <a:ln w="9525">
            <a:noFill/>
            <a:miter lim="800000"/>
            <a:headEnd/>
            <a:tailEnd/>
          </a:ln>
          <a:effectLst/>
        </p:spPr>
        <p:txBody>
          <a:bodyPr>
            <a:spAutoFit/>
          </a:bodyPr>
          <a:lstStyle/>
          <a:p>
            <a:r>
              <a:rPr lang="zh-CN" altLang="en-US" sz="2000"/>
              <a:t>心源性肺水肿</a:t>
            </a:r>
          </a:p>
          <a:p>
            <a:endParaRPr lang="zh-CN" altLang="en-US" sz="1800"/>
          </a:p>
          <a:p>
            <a:r>
              <a:rPr lang="zh-CN" altLang="en-US" sz="2000"/>
              <a:t>小叶间隔增厚，磨玻璃影，实变，叶间裂增厚，胸水</a:t>
            </a:r>
          </a:p>
        </p:txBody>
      </p:sp>
      <p:pic>
        <p:nvPicPr>
          <p:cNvPr id="37892" name="Picture 4" descr="DSC08249"/>
          <p:cNvPicPr>
            <a:picLocks noChangeAspect="1" noChangeArrowheads="1"/>
          </p:cNvPicPr>
          <p:nvPr/>
        </p:nvPicPr>
        <p:blipFill>
          <a:blip r:embed="rId3" cstate="print"/>
          <a:srcRect/>
          <a:stretch>
            <a:fillRect/>
          </a:stretch>
        </p:blipFill>
        <p:spPr bwMode="auto">
          <a:xfrm>
            <a:off x="4500563" y="3429000"/>
            <a:ext cx="3952875" cy="2674938"/>
          </a:xfrm>
          <a:prstGeom prst="rect">
            <a:avLst/>
          </a:prstGeom>
          <a:noFill/>
          <a:ln w="9525">
            <a:noFill/>
            <a:miter lim="800000"/>
            <a:headEnd/>
            <a:tailEnd/>
          </a:ln>
          <a:effectLst/>
        </p:spPr>
      </p:pic>
      <p:sp>
        <p:nvSpPr>
          <p:cNvPr id="37893" name="Text Box 5"/>
          <p:cNvSpPr txBox="1">
            <a:spLocks noChangeArrowheads="1"/>
          </p:cNvSpPr>
          <p:nvPr/>
        </p:nvSpPr>
        <p:spPr bwMode="auto">
          <a:xfrm>
            <a:off x="519113" y="3429000"/>
            <a:ext cx="3551237" cy="1616075"/>
          </a:xfrm>
          <a:prstGeom prst="rect">
            <a:avLst/>
          </a:prstGeom>
          <a:noFill/>
          <a:ln w="9525">
            <a:noFill/>
            <a:miter lim="800000"/>
            <a:headEnd/>
            <a:tailEnd/>
          </a:ln>
        </p:spPr>
        <p:txBody>
          <a:bodyPr>
            <a:spAutoFit/>
          </a:bodyPr>
          <a:lstStyle/>
          <a:p>
            <a:r>
              <a:rPr lang="zh-CN" altLang="en-US" sz="2000"/>
              <a:t>慢性心衰而致肺水肿</a:t>
            </a:r>
          </a:p>
          <a:p>
            <a:endParaRPr lang="zh-CN" altLang="en-US" sz="2000"/>
          </a:p>
          <a:p>
            <a:r>
              <a:rPr lang="zh-CN" altLang="en-US" sz="2000"/>
              <a:t>磨玻璃影反映肺泡为液体部分充盈，</a:t>
            </a:r>
          </a:p>
          <a:p>
            <a:r>
              <a:rPr lang="zh-CN" altLang="en-US" sz="2000"/>
              <a:t>中央性分布，还有大量胸水</a:t>
            </a:r>
          </a:p>
        </p:txBody>
      </p:sp>
      <p:sp>
        <p:nvSpPr>
          <p:cNvPr id="37894" name="AutoShape 6"/>
          <p:cNvSpPr>
            <a:spLocks noChangeArrowheads="1"/>
          </p:cNvSpPr>
          <p:nvPr/>
        </p:nvSpPr>
        <p:spPr bwMode="auto">
          <a:xfrm>
            <a:off x="2484438" y="5373688"/>
            <a:ext cx="719137" cy="144462"/>
          </a:xfrm>
          <a:prstGeom prst="rightArrow">
            <a:avLst>
              <a:gd name="adj1" fmla="val 50000"/>
              <a:gd name="adj2" fmla="val 124451"/>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37895" name="AutoShape 7"/>
          <p:cNvSpPr>
            <a:spLocks noChangeArrowheads="1"/>
          </p:cNvSpPr>
          <p:nvPr/>
        </p:nvSpPr>
        <p:spPr bwMode="auto">
          <a:xfrm>
            <a:off x="6372225" y="2493963"/>
            <a:ext cx="647700" cy="144462"/>
          </a:xfrm>
          <a:prstGeom prst="leftArrow">
            <a:avLst>
              <a:gd name="adj1" fmla="val 50000"/>
              <a:gd name="adj2" fmla="val 112088"/>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612775" y="333375"/>
            <a:ext cx="7667625" cy="5349875"/>
          </a:xfrm>
          <a:prstGeom prst="rect">
            <a:avLst/>
          </a:prstGeom>
          <a:noFill/>
          <a:ln w="9525">
            <a:noFill/>
            <a:miter lim="800000"/>
            <a:headEnd/>
            <a:tailEnd/>
          </a:ln>
          <a:effectLst/>
        </p:spPr>
      </p:pic>
      <p:sp>
        <p:nvSpPr>
          <p:cNvPr id="38915" name="Text Box 3"/>
          <p:cNvSpPr txBox="1">
            <a:spLocks noChangeArrowheads="1"/>
          </p:cNvSpPr>
          <p:nvPr/>
        </p:nvSpPr>
        <p:spPr bwMode="auto">
          <a:xfrm>
            <a:off x="573088" y="5840413"/>
            <a:ext cx="7599362" cy="914400"/>
          </a:xfrm>
          <a:prstGeom prst="rect">
            <a:avLst/>
          </a:prstGeom>
          <a:noFill/>
          <a:ln w="9525">
            <a:noFill/>
            <a:miter lim="800000"/>
            <a:headEnd/>
            <a:tailEnd/>
          </a:ln>
        </p:spPr>
        <p:txBody>
          <a:bodyPr>
            <a:spAutoFit/>
          </a:bodyPr>
          <a:lstStyle/>
          <a:p>
            <a:r>
              <a:rPr lang="zh-CN" altLang="en-US" sz="1800"/>
              <a:t>心源性肺水肿</a:t>
            </a:r>
          </a:p>
          <a:p>
            <a:r>
              <a:rPr lang="zh-CN" altLang="en-US" sz="1800"/>
              <a:t>A，中央型磨玻璃影；B，一侧中央型实变，两侧胸水；C，重力对肺水肿的影响（肺窗）；D，C的纵膈窗</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zh-CN" altLang="en-US"/>
              <a:t>（一）流体静力压增高肺水肿</a:t>
            </a:r>
          </a:p>
        </p:txBody>
      </p:sp>
      <p:sp>
        <p:nvSpPr>
          <p:cNvPr id="39939" name="Rectangle 3"/>
          <p:cNvSpPr>
            <a:spLocks noGrp="1" noChangeArrowheads="1"/>
          </p:cNvSpPr>
          <p:nvPr>
            <p:ph type="body" idx="1"/>
          </p:nvPr>
        </p:nvSpPr>
        <p:spPr/>
        <p:txBody>
          <a:bodyPr/>
          <a:lstStyle/>
          <a:p>
            <a:r>
              <a:rPr lang="zh-CN" altLang="en-US">
                <a:solidFill>
                  <a:schemeClr val="tx2"/>
                </a:solidFill>
              </a:rPr>
              <a:t>    特殊表现</a:t>
            </a:r>
            <a:endParaRPr lang="zh-CN" altLang="en-US"/>
          </a:p>
          <a:p>
            <a:r>
              <a:rPr lang="zh-CN" altLang="en-US"/>
              <a:t>    </a:t>
            </a:r>
            <a:r>
              <a:rPr lang="zh-CN" altLang="en-US">
                <a:solidFill>
                  <a:schemeClr val="accent1"/>
                </a:solidFill>
              </a:rPr>
              <a:t>腺泡性肺水肿</a:t>
            </a:r>
            <a:r>
              <a:rPr lang="zh-CN" altLang="en-US"/>
              <a:t>为充满液体的腺泡，周围绕以充气的腺泡，呈</a:t>
            </a:r>
            <a:r>
              <a:rPr lang="en-US" altLang="zh-CN"/>
              <a:t>5</a:t>
            </a:r>
            <a:r>
              <a:rPr lang="zh-CN" altLang="en-US"/>
              <a:t>～</a:t>
            </a:r>
            <a:r>
              <a:rPr lang="en-US" altLang="zh-CN"/>
              <a:t>10mm</a:t>
            </a:r>
            <a:r>
              <a:rPr lang="zh-CN" altLang="en-US"/>
              <a:t>大小、边缘模糊的结节，有时呈粟粒状。</a:t>
            </a:r>
          </a:p>
          <a:p>
            <a:pPr>
              <a:buFont typeface="Wingdings" pitchFamily="2" charset="2"/>
              <a:buNone/>
            </a:pPr>
            <a:r>
              <a:rPr lang="zh-CN" altLang="en-US"/>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07574"/>
          <p:cNvPicPr>
            <a:picLocks noChangeAspect="1" noChangeArrowheads="1"/>
          </p:cNvPicPr>
          <p:nvPr/>
        </p:nvPicPr>
        <p:blipFill>
          <a:blip r:embed="rId2" cstate="print"/>
          <a:srcRect/>
          <a:stretch>
            <a:fillRect/>
          </a:stretch>
        </p:blipFill>
        <p:spPr bwMode="auto">
          <a:xfrm>
            <a:off x="971550" y="549275"/>
            <a:ext cx="3600450" cy="3473450"/>
          </a:xfrm>
          <a:prstGeom prst="rect">
            <a:avLst/>
          </a:prstGeom>
          <a:noFill/>
          <a:ln w="9525">
            <a:noFill/>
            <a:miter lim="800000"/>
            <a:headEnd/>
            <a:tailEnd/>
          </a:ln>
        </p:spPr>
      </p:pic>
      <p:sp>
        <p:nvSpPr>
          <p:cNvPr id="40963" name="Text Box 3"/>
          <p:cNvSpPr txBox="1">
            <a:spLocks noChangeArrowheads="1"/>
          </p:cNvSpPr>
          <p:nvPr/>
        </p:nvSpPr>
        <p:spPr bwMode="auto">
          <a:xfrm>
            <a:off x="4718050" y="620713"/>
            <a:ext cx="3887788" cy="2500312"/>
          </a:xfrm>
          <a:prstGeom prst="rect">
            <a:avLst/>
          </a:prstGeom>
          <a:noFill/>
          <a:ln w="9525">
            <a:noFill/>
            <a:miter lim="800000"/>
            <a:headEnd/>
            <a:tailEnd/>
          </a:ln>
          <a:effectLst/>
        </p:spPr>
        <p:txBody>
          <a:bodyPr>
            <a:spAutoFit/>
          </a:bodyPr>
          <a:lstStyle/>
          <a:p>
            <a:r>
              <a:rPr lang="zh-CN" altLang="en-US" sz="2000">
                <a:solidFill>
                  <a:schemeClr val="accent1"/>
                </a:solidFill>
              </a:rPr>
              <a:t>急性腺泡性肺水肿</a:t>
            </a:r>
          </a:p>
          <a:p>
            <a:endParaRPr lang="zh-CN" altLang="en-US" sz="1800"/>
          </a:p>
          <a:p>
            <a:r>
              <a:rPr lang="zh-CN" altLang="en-US" sz="2000"/>
              <a:t>28岁，女</a:t>
            </a:r>
            <a:endParaRPr lang="zh-CN" altLang="en-US" sz="1800"/>
          </a:p>
          <a:p>
            <a:r>
              <a:rPr lang="zh-CN" altLang="en-US" sz="2000"/>
              <a:t>肾上腺嗜铬细胞瘤而致高血压，心衰</a:t>
            </a:r>
          </a:p>
          <a:p>
            <a:r>
              <a:rPr lang="zh-CN" altLang="en-US" sz="2000"/>
              <a:t>广泛分布斑片状气腔实变，腺泡实变</a:t>
            </a:r>
          </a:p>
          <a:p>
            <a:endParaRPr lang="zh-CN" altLang="en-US" sz="2000"/>
          </a:p>
        </p:txBody>
      </p:sp>
      <p:pic>
        <p:nvPicPr>
          <p:cNvPr id="40964" name="Picture 4" descr="DSC08251"/>
          <p:cNvPicPr>
            <a:picLocks noChangeAspect="1" noChangeArrowheads="1"/>
          </p:cNvPicPr>
          <p:nvPr/>
        </p:nvPicPr>
        <p:blipFill>
          <a:blip r:embed="rId3" cstate="print"/>
          <a:srcRect/>
          <a:stretch>
            <a:fillRect/>
          </a:stretch>
        </p:blipFill>
        <p:spPr bwMode="auto">
          <a:xfrm>
            <a:off x="4645025" y="3141663"/>
            <a:ext cx="4046538" cy="3314700"/>
          </a:xfrm>
          <a:prstGeom prst="rect">
            <a:avLst/>
          </a:prstGeom>
          <a:noFill/>
          <a:ln w="9525">
            <a:noFill/>
            <a:miter lim="800000"/>
            <a:headEnd/>
            <a:tailEnd/>
          </a:ln>
          <a:effectLst/>
        </p:spPr>
      </p:pic>
      <p:sp>
        <p:nvSpPr>
          <p:cNvPr id="40965" name="Text Box 5"/>
          <p:cNvSpPr txBox="1">
            <a:spLocks noChangeArrowheads="1"/>
          </p:cNvSpPr>
          <p:nvPr/>
        </p:nvSpPr>
        <p:spPr bwMode="auto">
          <a:xfrm>
            <a:off x="822325" y="4149725"/>
            <a:ext cx="3606800" cy="1309688"/>
          </a:xfrm>
          <a:prstGeom prst="rect">
            <a:avLst/>
          </a:prstGeom>
          <a:noFill/>
          <a:ln w="9525">
            <a:noFill/>
            <a:miter lim="800000"/>
            <a:headEnd/>
            <a:tailEnd/>
          </a:ln>
        </p:spPr>
        <p:txBody>
          <a:bodyPr>
            <a:spAutoFit/>
          </a:bodyPr>
          <a:lstStyle/>
          <a:p>
            <a:r>
              <a:rPr lang="zh-CN" altLang="en-US" sz="2000"/>
              <a:t>缺血性心肌病，肺水肿</a:t>
            </a:r>
          </a:p>
          <a:p>
            <a:endParaRPr lang="zh-CN" altLang="en-US" sz="2000"/>
          </a:p>
          <a:p>
            <a:r>
              <a:rPr lang="zh-CN" altLang="en-US" sz="2000"/>
              <a:t>腺泡性磨玻璃影，边缘模糊，</a:t>
            </a:r>
          </a:p>
          <a:p>
            <a:r>
              <a:rPr lang="zh-CN" altLang="en-US" sz="2000"/>
              <a:t>小叶间隔及叶间裂增厚。</a:t>
            </a:r>
          </a:p>
        </p:txBody>
      </p:sp>
      <p:sp>
        <p:nvSpPr>
          <p:cNvPr id="40966" name="AutoShape 6"/>
          <p:cNvSpPr>
            <a:spLocks noChangeArrowheads="1"/>
          </p:cNvSpPr>
          <p:nvPr/>
        </p:nvSpPr>
        <p:spPr bwMode="auto">
          <a:xfrm>
            <a:off x="2989263" y="5878513"/>
            <a:ext cx="792162" cy="144462"/>
          </a:xfrm>
          <a:prstGeom prst="rightArrow">
            <a:avLst>
              <a:gd name="adj1" fmla="val 50000"/>
              <a:gd name="adj2" fmla="val 137088"/>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40967" name="AutoShape 7"/>
          <p:cNvSpPr>
            <a:spLocks noChangeArrowheads="1"/>
          </p:cNvSpPr>
          <p:nvPr/>
        </p:nvSpPr>
        <p:spPr bwMode="auto">
          <a:xfrm>
            <a:off x="5868988" y="2565400"/>
            <a:ext cx="719137" cy="144463"/>
          </a:xfrm>
          <a:prstGeom prst="leftArrow">
            <a:avLst>
              <a:gd name="adj1" fmla="val 50000"/>
              <a:gd name="adj2" fmla="val 124450"/>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zh-CN" altLang="en-US"/>
              <a:t>（一）流体静力压增高肺水肿</a:t>
            </a:r>
          </a:p>
        </p:txBody>
      </p:sp>
      <p:sp>
        <p:nvSpPr>
          <p:cNvPr id="41987" name="Rectangle 3"/>
          <p:cNvSpPr>
            <a:spLocks noGrp="1" noChangeArrowheads="1"/>
          </p:cNvSpPr>
          <p:nvPr>
            <p:ph type="body" idx="1"/>
          </p:nvPr>
        </p:nvSpPr>
        <p:spPr>
          <a:xfrm>
            <a:off x="684213" y="1628775"/>
            <a:ext cx="7772400" cy="4114800"/>
          </a:xfrm>
        </p:spPr>
        <p:txBody>
          <a:bodyPr/>
          <a:lstStyle/>
          <a:p>
            <a:r>
              <a:rPr lang="zh-CN" altLang="en-US" sz="2400">
                <a:solidFill>
                  <a:schemeClr val="accent1"/>
                </a:solidFill>
              </a:rPr>
              <a:t>特殊表现</a:t>
            </a:r>
          </a:p>
          <a:p>
            <a:r>
              <a:rPr lang="zh-CN" altLang="en-US" sz="2400">
                <a:solidFill>
                  <a:schemeClr val="tx2"/>
                </a:solidFill>
              </a:rPr>
              <a:t>蝶翼状肺水肿</a:t>
            </a:r>
          </a:p>
          <a:p>
            <a:r>
              <a:rPr lang="zh-CN" altLang="en-US" sz="2400"/>
              <a:t>    发病率</a:t>
            </a:r>
            <a:r>
              <a:rPr lang="en-US" altLang="zh-CN" sz="2400">
                <a:cs typeface="Times New Roman" pitchFamily="18" charset="0"/>
              </a:rPr>
              <a:t>&lt;</a:t>
            </a:r>
            <a:r>
              <a:rPr lang="en-US" altLang="zh-CN" sz="2400"/>
              <a:t>10</a:t>
            </a:r>
            <a:r>
              <a:rPr lang="zh-CN" altLang="en-US" sz="2400"/>
              <a:t>％。</a:t>
            </a:r>
          </a:p>
          <a:p>
            <a:r>
              <a:rPr lang="zh-CN" altLang="en-US" sz="2400"/>
              <a:t>    多见于严重心衰者，如急性二尖瓣功能不全（乳头肌破裂、大面积心肌梗塞、坏死性心内膜炎而致心尖瓣破坏等）或肾衰。病变发展快，初诊时已为肺泡性肺水肿。</a:t>
            </a:r>
          </a:p>
          <a:p>
            <a:r>
              <a:rPr lang="zh-CN" altLang="en-US" sz="2400"/>
              <a:t>    呈中央性，两侧对称，与重力无关的肺泡水肿。</a:t>
            </a:r>
          </a:p>
          <a:p>
            <a:r>
              <a:rPr lang="zh-CN" altLang="en-US" sz="2400"/>
              <a:t>    肺皮质部无肺泡型或间质性肺水肿（可能与 皮质部 淋巴管较多有关）。</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SC04702"/>
          <p:cNvPicPr>
            <a:picLocks noChangeAspect="1" noChangeArrowheads="1"/>
          </p:cNvPicPr>
          <p:nvPr/>
        </p:nvPicPr>
        <p:blipFill>
          <a:blip r:embed="rId2" cstate="print"/>
          <a:srcRect/>
          <a:stretch>
            <a:fillRect/>
          </a:stretch>
        </p:blipFill>
        <p:spPr bwMode="auto">
          <a:xfrm>
            <a:off x="323850" y="357188"/>
            <a:ext cx="3756025" cy="4138612"/>
          </a:xfrm>
          <a:prstGeom prst="rect">
            <a:avLst/>
          </a:prstGeom>
          <a:noFill/>
          <a:ln w="9525">
            <a:noFill/>
            <a:miter lim="800000"/>
            <a:headEnd/>
            <a:tailEnd/>
          </a:ln>
        </p:spPr>
      </p:pic>
      <p:sp>
        <p:nvSpPr>
          <p:cNvPr id="43011" name="Text Box 3"/>
          <p:cNvSpPr txBox="1">
            <a:spLocks noChangeArrowheads="1"/>
          </p:cNvSpPr>
          <p:nvPr/>
        </p:nvSpPr>
        <p:spPr bwMode="auto">
          <a:xfrm>
            <a:off x="1279525" y="4953000"/>
            <a:ext cx="6889750" cy="822325"/>
          </a:xfrm>
          <a:prstGeom prst="rect">
            <a:avLst/>
          </a:prstGeom>
          <a:noFill/>
          <a:ln w="9525">
            <a:noFill/>
            <a:miter lim="800000"/>
            <a:headEnd/>
            <a:tailEnd/>
          </a:ln>
          <a:effectLst/>
        </p:spPr>
        <p:txBody>
          <a:bodyPr>
            <a:spAutoFit/>
          </a:bodyPr>
          <a:lstStyle/>
          <a:p>
            <a:r>
              <a:rPr lang="zh-CN" altLang="en-US"/>
              <a:t>71岁，女，心衰</a:t>
            </a:r>
          </a:p>
          <a:p>
            <a:r>
              <a:rPr lang="zh-CN" altLang="en-US"/>
              <a:t>中央性分布的蝶翼状肺泡性肺水肿，不累及肺皮质</a:t>
            </a:r>
          </a:p>
        </p:txBody>
      </p:sp>
      <p:pic>
        <p:nvPicPr>
          <p:cNvPr id="43012" name="Picture 4" descr="DSC04704"/>
          <p:cNvPicPr>
            <a:picLocks noChangeAspect="1" noChangeArrowheads="1"/>
          </p:cNvPicPr>
          <p:nvPr/>
        </p:nvPicPr>
        <p:blipFill>
          <a:blip r:embed="rId3" cstate="print"/>
          <a:srcRect/>
          <a:stretch>
            <a:fillRect/>
          </a:stretch>
        </p:blipFill>
        <p:spPr bwMode="auto">
          <a:xfrm>
            <a:off x="4114800" y="1066800"/>
            <a:ext cx="4703763" cy="26511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zh-CN" altLang="en-US"/>
              <a:t>病理生理</a:t>
            </a:r>
          </a:p>
        </p:txBody>
      </p:sp>
      <p:sp>
        <p:nvSpPr>
          <p:cNvPr id="7171" name="Rectangle 3"/>
          <p:cNvSpPr>
            <a:spLocks noGrp="1" noChangeArrowheads="1"/>
          </p:cNvSpPr>
          <p:nvPr>
            <p:ph type="body" idx="1"/>
          </p:nvPr>
        </p:nvSpPr>
        <p:spPr/>
        <p:txBody>
          <a:bodyPr/>
          <a:lstStyle/>
          <a:p>
            <a:pPr>
              <a:lnSpc>
                <a:spcPct val="90000"/>
              </a:lnSpc>
            </a:pPr>
            <a:r>
              <a:rPr lang="zh-CN" altLang="en-US" sz="2400"/>
              <a:t>毛细血管：</a:t>
            </a:r>
          </a:p>
          <a:p>
            <a:pPr>
              <a:lnSpc>
                <a:spcPct val="90000"/>
              </a:lnSpc>
            </a:pPr>
            <a:r>
              <a:rPr lang="zh-CN" altLang="en-US" sz="2400"/>
              <a:t>（</a:t>
            </a:r>
            <a:r>
              <a:rPr lang="en-US" altLang="zh-CN" sz="2400"/>
              <a:t>1</a:t>
            </a:r>
            <a:r>
              <a:rPr lang="zh-CN" altLang="en-US" sz="2400"/>
              <a:t>）流体静力压（静水压），</a:t>
            </a:r>
            <a:r>
              <a:rPr lang="en-US" altLang="zh-CN" sz="2400"/>
              <a:t>5-10mmHg</a:t>
            </a:r>
          </a:p>
          <a:p>
            <a:pPr>
              <a:lnSpc>
                <a:spcPct val="90000"/>
              </a:lnSpc>
            </a:pPr>
            <a:r>
              <a:rPr lang="zh-CN" altLang="en-US" sz="2400"/>
              <a:t>（</a:t>
            </a:r>
            <a:r>
              <a:rPr lang="en-US" altLang="zh-CN" sz="2400"/>
              <a:t>2</a:t>
            </a:r>
            <a:r>
              <a:rPr lang="zh-CN" altLang="en-US" sz="2400"/>
              <a:t>）胶体渗透压，</a:t>
            </a:r>
            <a:r>
              <a:rPr lang="en-US" altLang="zh-CN" sz="2400"/>
              <a:t>25mmHg</a:t>
            </a:r>
          </a:p>
          <a:p>
            <a:pPr>
              <a:lnSpc>
                <a:spcPct val="90000"/>
              </a:lnSpc>
            </a:pPr>
            <a:r>
              <a:rPr lang="zh-CN" altLang="en-US" sz="2400"/>
              <a:t>肺间质：</a:t>
            </a:r>
          </a:p>
          <a:p>
            <a:pPr>
              <a:lnSpc>
                <a:spcPct val="90000"/>
              </a:lnSpc>
            </a:pPr>
            <a:r>
              <a:rPr lang="zh-CN" altLang="en-US" sz="2400"/>
              <a:t>（</a:t>
            </a:r>
            <a:r>
              <a:rPr lang="en-US" altLang="zh-CN" sz="2400"/>
              <a:t>1</a:t>
            </a:r>
            <a:r>
              <a:rPr lang="zh-CN" altLang="en-US" sz="2400"/>
              <a:t>）流体静力压（静水压），</a:t>
            </a:r>
            <a:r>
              <a:rPr lang="en-US" altLang="zh-CN" sz="2400"/>
              <a:t>-10</a:t>
            </a:r>
            <a:r>
              <a:rPr lang="zh-CN" altLang="en-US" sz="2400"/>
              <a:t>～</a:t>
            </a:r>
            <a:r>
              <a:rPr lang="en-US" altLang="zh-CN" sz="2400"/>
              <a:t>-21mmHg(-1.33~-2.79kPa)</a:t>
            </a:r>
          </a:p>
          <a:p>
            <a:pPr>
              <a:lnSpc>
                <a:spcPct val="90000"/>
              </a:lnSpc>
            </a:pPr>
            <a:r>
              <a:rPr lang="zh-CN" altLang="en-US" sz="2400"/>
              <a:t>（</a:t>
            </a:r>
            <a:r>
              <a:rPr lang="en-US" altLang="zh-CN" sz="2400"/>
              <a:t>2</a:t>
            </a:r>
            <a:r>
              <a:rPr lang="zh-CN" altLang="en-US" sz="2400"/>
              <a:t>）胶体渗透压，</a:t>
            </a:r>
            <a:r>
              <a:rPr lang="en-US" altLang="zh-CN" sz="2400"/>
              <a:t>12-20mmHg</a:t>
            </a:r>
            <a:r>
              <a:rPr lang="zh-CN" altLang="en-US" sz="2400"/>
              <a:t>（</a:t>
            </a:r>
            <a:r>
              <a:rPr lang="en-US" altLang="zh-CN" sz="2400"/>
              <a:t>1.6~2.67kPa</a:t>
            </a:r>
            <a:r>
              <a:rPr lang="zh-CN" altLang="en-US" sz="2400"/>
              <a:t>）                               </a:t>
            </a:r>
          </a:p>
          <a:p>
            <a:pPr>
              <a:lnSpc>
                <a:spcPct val="90000"/>
              </a:lnSpc>
            </a:pPr>
            <a:r>
              <a:rPr lang="zh-CN" altLang="en-US" sz="2400"/>
              <a:t>淋巴管：</a:t>
            </a:r>
          </a:p>
          <a:p>
            <a:pPr>
              <a:lnSpc>
                <a:spcPct val="90000"/>
              </a:lnSpc>
            </a:pPr>
            <a:r>
              <a:rPr lang="zh-CN" altLang="en-US" sz="2400"/>
              <a:t>  流体静力压（静水压）为（－）值，正常值不清楚</a:t>
            </a:r>
          </a:p>
          <a:p>
            <a:pPr>
              <a:lnSpc>
                <a:spcPct val="90000"/>
              </a:lnSpc>
            </a:pPr>
            <a:r>
              <a:rPr lang="zh-CN" altLang="en-US" sz="2400"/>
              <a:t>  胶体渗透压正常值不清楚（</a:t>
            </a:r>
            <a:r>
              <a:rPr lang="en-US" altLang="zh-CN" sz="2400"/>
              <a:t>30~40g/L</a:t>
            </a:r>
            <a:r>
              <a:rPr lang="zh-CN" altLang="en-US" sz="2400"/>
              <a:t>蛋白质）</a:t>
            </a:r>
          </a:p>
          <a:p>
            <a:pPr>
              <a:lnSpc>
                <a:spcPct val="90000"/>
              </a:lnSpc>
            </a:pPr>
            <a:endParaRPr lang="zh-CN" altLang="en-US" sz="2400"/>
          </a:p>
          <a:p>
            <a:pPr>
              <a:lnSpc>
                <a:spcPct val="90000"/>
              </a:lnSpc>
            </a:pPr>
            <a:endParaRPr lang="zh-CN" altLang="en-US" sz="2400"/>
          </a:p>
          <a:p>
            <a:pPr>
              <a:lnSpc>
                <a:spcPct val="90000"/>
              </a:lnSpc>
            </a:pPr>
            <a:endParaRPr lang="en-US" altLang="zh-CN"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SC07586"/>
          <p:cNvPicPr>
            <a:picLocks noChangeAspect="1" noChangeArrowheads="1"/>
          </p:cNvPicPr>
          <p:nvPr/>
        </p:nvPicPr>
        <p:blipFill>
          <a:blip r:embed="rId2" cstate="print"/>
          <a:srcRect/>
          <a:stretch>
            <a:fillRect/>
          </a:stretch>
        </p:blipFill>
        <p:spPr bwMode="auto">
          <a:xfrm>
            <a:off x="900113" y="549275"/>
            <a:ext cx="3805237" cy="3030538"/>
          </a:xfrm>
          <a:prstGeom prst="rect">
            <a:avLst/>
          </a:prstGeom>
          <a:noFill/>
          <a:ln w="9525">
            <a:noFill/>
            <a:miter lim="800000"/>
            <a:headEnd/>
            <a:tailEnd/>
          </a:ln>
        </p:spPr>
      </p:pic>
      <p:sp>
        <p:nvSpPr>
          <p:cNvPr id="44035" name="Text Box 3"/>
          <p:cNvSpPr txBox="1">
            <a:spLocks noChangeArrowheads="1"/>
          </p:cNvSpPr>
          <p:nvPr/>
        </p:nvSpPr>
        <p:spPr bwMode="auto">
          <a:xfrm>
            <a:off x="5003800" y="836613"/>
            <a:ext cx="3827463" cy="1311275"/>
          </a:xfrm>
          <a:prstGeom prst="rect">
            <a:avLst/>
          </a:prstGeom>
          <a:noFill/>
          <a:ln w="9525">
            <a:noFill/>
            <a:miter lim="800000"/>
            <a:headEnd/>
            <a:tailEnd/>
          </a:ln>
          <a:effectLst/>
        </p:spPr>
        <p:txBody>
          <a:bodyPr>
            <a:spAutoFit/>
          </a:bodyPr>
          <a:lstStyle/>
          <a:p>
            <a:r>
              <a:rPr lang="zh-CN" altLang="en-US" sz="2000"/>
              <a:t>59岁，男，急性心梗48小时</a:t>
            </a:r>
          </a:p>
          <a:p>
            <a:endParaRPr lang="zh-CN" altLang="en-US" sz="2000"/>
          </a:p>
          <a:p>
            <a:r>
              <a:rPr lang="zh-CN" altLang="en-US" sz="2000"/>
              <a:t>蝶翼状肺水肿，边缘较清楚，内有空气支气管征，不累及肺皮质。   </a:t>
            </a:r>
          </a:p>
        </p:txBody>
      </p:sp>
      <p:pic>
        <p:nvPicPr>
          <p:cNvPr id="44036" name="Picture 4" descr="DSC07587"/>
          <p:cNvPicPr>
            <a:picLocks noChangeAspect="1" noChangeArrowheads="1"/>
          </p:cNvPicPr>
          <p:nvPr/>
        </p:nvPicPr>
        <p:blipFill>
          <a:blip r:embed="rId3" cstate="print"/>
          <a:srcRect/>
          <a:stretch>
            <a:fillRect/>
          </a:stretch>
        </p:blipFill>
        <p:spPr bwMode="auto">
          <a:xfrm>
            <a:off x="4716463" y="3068638"/>
            <a:ext cx="3671887" cy="3379787"/>
          </a:xfrm>
          <a:prstGeom prst="rect">
            <a:avLst/>
          </a:prstGeom>
          <a:noFill/>
          <a:ln w="9525">
            <a:noFill/>
            <a:miter lim="800000"/>
            <a:headEnd/>
            <a:tailEnd/>
          </a:ln>
          <a:effectLst/>
        </p:spPr>
      </p:pic>
      <p:sp>
        <p:nvSpPr>
          <p:cNvPr id="44037" name="Text Box 5"/>
          <p:cNvSpPr txBox="1">
            <a:spLocks noChangeArrowheads="1"/>
          </p:cNvSpPr>
          <p:nvPr/>
        </p:nvSpPr>
        <p:spPr bwMode="auto">
          <a:xfrm>
            <a:off x="1622425" y="4149725"/>
            <a:ext cx="2879725" cy="1066800"/>
          </a:xfrm>
          <a:prstGeom prst="rect">
            <a:avLst/>
          </a:prstGeom>
          <a:noFill/>
          <a:ln w="9525">
            <a:noFill/>
            <a:miter lim="800000"/>
            <a:headEnd/>
            <a:tailEnd/>
          </a:ln>
        </p:spPr>
        <p:txBody>
          <a:bodyPr>
            <a:spAutoFit/>
          </a:bodyPr>
          <a:lstStyle/>
          <a:p>
            <a:r>
              <a:rPr lang="zh-CN" altLang="en-US" sz="2000"/>
              <a:t>蝶翼状肺水肿，周围有腺泡状实变</a:t>
            </a:r>
          </a:p>
          <a:p>
            <a:endParaRPr lang="zh-CN" altLang="en-US"/>
          </a:p>
        </p:txBody>
      </p:sp>
      <p:sp>
        <p:nvSpPr>
          <p:cNvPr id="44038" name="AutoShape 6"/>
          <p:cNvSpPr>
            <a:spLocks noChangeArrowheads="1"/>
          </p:cNvSpPr>
          <p:nvPr/>
        </p:nvSpPr>
        <p:spPr bwMode="auto">
          <a:xfrm>
            <a:off x="2844800" y="5229225"/>
            <a:ext cx="719138" cy="144463"/>
          </a:xfrm>
          <a:prstGeom prst="rightArrow">
            <a:avLst>
              <a:gd name="adj1" fmla="val 50000"/>
              <a:gd name="adj2" fmla="val 124450"/>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44039" name="AutoShape 7"/>
          <p:cNvSpPr>
            <a:spLocks noChangeArrowheads="1"/>
          </p:cNvSpPr>
          <p:nvPr/>
        </p:nvSpPr>
        <p:spPr bwMode="auto">
          <a:xfrm>
            <a:off x="5724525" y="2349500"/>
            <a:ext cx="720725" cy="144463"/>
          </a:xfrm>
          <a:prstGeom prst="leftArrow">
            <a:avLst>
              <a:gd name="adj1" fmla="val 50000"/>
              <a:gd name="adj2" fmla="val 124725"/>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zh-CN" altLang="en-US"/>
              <a:t>（一）流体静力压增高肺水肿</a:t>
            </a:r>
          </a:p>
        </p:txBody>
      </p:sp>
      <p:sp>
        <p:nvSpPr>
          <p:cNvPr id="45059" name="Rectangle 3"/>
          <p:cNvSpPr>
            <a:spLocks noGrp="1" noChangeArrowheads="1"/>
          </p:cNvSpPr>
          <p:nvPr>
            <p:ph type="body" idx="1"/>
          </p:nvPr>
        </p:nvSpPr>
        <p:spPr/>
        <p:txBody>
          <a:bodyPr/>
          <a:lstStyle/>
          <a:p>
            <a:pPr>
              <a:lnSpc>
                <a:spcPct val="80000"/>
              </a:lnSpc>
            </a:pPr>
            <a:r>
              <a:rPr lang="zh-CN" altLang="en-US" sz="2800">
                <a:solidFill>
                  <a:schemeClr val="accent1"/>
                </a:solidFill>
              </a:rPr>
              <a:t>特殊表现</a:t>
            </a:r>
          </a:p>
          <a:p>
            <a:pPr>
              <a:lnSpc>
                <a:spcPct val="80000"/>
              </a:lnSpc>
            </a:pPr>
            <a:r>
              <a:rPr lang="zh-CN" altLang="en-US" sz="2800">
                <a:solidFill>
                  <a:schemeClr val="tx2"/>
                </a:solidFill>
              </a:rPr>
              <a:t>不对称分布肺水肿</a:t>
            </a:r>
            <a:r>
              <a:rPr lang="zh-CN" altLang="en-US" sz="2800"/>
              <a:t>     原因：</a:t>
            </a:r>
          </a:p>
          <a:p>
            <a:pPr>
              <a:lnSpc>
                <a:spcPct val="80000"/>
              </a:lnSpc>
            </a:pPr>
            <a:r>
              <a:rPr lang="zh-CN" altLang="en-US" sz="2800"/>
              <a:t>    </a:t>
            </a:r>
            <a:r>
              <a:rPr lang="en-US" altLang="zh-CN" sz="2800"/>
              <a:t>1</a:t>
            </a:r>
            <a:r>
              <a:rPr lang="zh-CN" altLang="en-US" sz="2800"/>
              <a:t>，最常见的是</a:t>
            </a:r>
            <a:r>
              <a:rPr lang="en-US" altLang="zh-CN" sz="2800"/>
              <a:t>COPD</a:t>
            </a:r>
            <a:r>
              <a:rPr lang="zh-CN" altLang="en-US" sz="2800"/>
              <a:t>，其次为晚期肺结核、结节病或石棉肺。水肿发生在上述病变中较轻的区域。</a:t>
            </a:r>
          </a:p>
          <a:p>
            <a:pPr>
              <a:lnSpc>
                <a:spcPct val="80000"/>
              </a:lnSpc>
            </a:pPr>
            <a:r>
              <a:rPr lang="zh-CN" altLang="en-US" sz="2800"/>
              <a:t>    </a:t>
            </a:r>
            <a:r>
              <a:rPr lang="en-US" altLang="zh-CN" sz="2800"/>
              <a:t>2</a:t>
            </a:r>
            <a:r>
              <a:rPr lang="zh-CN" altLang="en-US" sz="2800"/>
              <a:t>，血液动力学改变，如二尖瓣关闭不全，反流的血柱直接指向右上肺静脉，发生右上叶水肿，见于</a:t>
            </a:r>
            <a:r>
              <a:rPr lang="en-US" altLang="zh-CN" sz="2800"/>
              <a:t>9</a:t>
            </a:r>
            <a:r>
              <a:rPr lang="zh-CN" altLang="en-US" sz="2800"/>
              <a:t>％成人及</a:t>
            </a:r>
            <a:r>
              <a:rPr lang="en-US" altLang="zh-CN" sz="2800"/>
              <a:t>22</a:t>
            </a:r>
            <a:r>
              <a:rPr lang="zh-CN" altLang="en-US" sz="2800"/>
              <a:t>％儿童病例中。</a:t>
            </a:r>
          </a:p>
          <a:p>
            <a:pPr>
              <a:lnSpc>
                <a:spcPct val="80000"/>
              </a:lnSpc>
            </a:pPr>
            <a:r>
              <a:rPr lang="zh-CN" altLang="en-US" sz="2800"/>
              <a:t>    </a:t>
            </a:r>
            <a:r>
              <a:rPr lang="en-US" altLang="zh-CN" sz="2800"/>
              <a:t>3</a:t>
            </a:r>
            <a:r>
              <a:rPr lang="zh-CN" altLang="en-US" sz="2800"/>
              <a:t>，病人体位，影响血管内外液体的分布，长期仰卧水肿位于肺后部。</a:t>
            </a:r>
          </a:p>
          <a:p>
            <a:pPr>
              <a:lnSpc>
                <a:spcPct val="80000"/>
              </a:lnSpc>
            </a:pPr>
            <a:endParaRPr lang="en-US" altLang="zh-CN"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SC07579"/>
          <p:cNvPicPr>
            <a:picLocks noChangeAspect="1" noChangeArrowheads="1"/>
          </p:cNvPicPr>
          <p:nvPr/>
        </p:nvPicPr>
        <p:blipFill>
          <a:blip r:embed="rId2" cstate="print"/>
          <a:srcRect/>
          <a:stretch>
            <a:fillRect/>
          </a:stretch>
        </p:blipFill>
        <p:spPr bwMode="auto">
          <a:xfrm>
            <a:off x="539750" y="615950"/>
            <a:ext cx="4000500" cy="4565650"/>
          </a:xfrm>
          <a:prstGeom prst="rect">
            <a:avLst/>
          </a:prstGeom>
          <a:noFill/>
          <a:ln w="9525">
            <a:noFill/>
            <a:miter lim="800000"/>
            <a:headEnd/>
            <a:tailEnd/>
          </a:ln>
        </p:spPr>
      </p:pic>
      <p:pic>
        <p:nvPicPr>
          <p:cNvPr id="46083" name="Picture 3" descr="DSC07580"/>
          <p:cNvPicPr>
            <a:picLocks noChangeAspect="1" noChangeArrowheads="1"/>
          </p:cNvPicPr>
          <p:nvPr/>
        </p:nvPicPr>
        <p:blipFill>
          <a:blip r:embed="rId3" cstate="print"/>
          <a:srcRect/>
          <a:stretch>
            <a:fillRect/>
          </a:stretch>
        </p:blipFill>
        <p:spPr bwMode="auto">
          <a:xfrm>
            <a:off x="4552950" y="1600200"/>
            <a:ext cx="4124325" cy="4722813"/>
          </a:xfrm>
          <a:prstGeom prst="rect">
            <a:avLst/>
          </a:prstGeom>
          <a:noFill/>
          <a:ln w="9525">
            <a:noFill/>
            <a:miter lim="800000"/>
            <a:headEnd/>
            <a:tailEnd/>
          </a:ln>
        </p:spPr>
      </p:pic>
      <p:sp>
        <p:nvSpPr>
          <p:cNvPr id="46084" name="Text Box 4"/>
          <p:cNvSpPr txBox="1">
            <a:spLocks noChangeArrowheads="1"/>
          </p:cNvSpPr>
          <p:nvPr/>
        </p:nvSpPr>
        <p:spPr bwMode="auto">
          <a:xfrm>
            <a:off x="5257800" y="249238"/>
            <a:ext cx="2057400" cy="457200"/>
          </a:xfrm>
          <a:prstGeom prst="rect">
            <a:avLst/>
          </a:prstGeom>
          <a:noFill/>
          <a:ln w="9525">
            <a:noFill/>
            <a:miter lim="800000"/>
            <a:headEnd/>
            <a:tailEnd/>
          </a:ln>
          <a:effectLst/>
        </p:spPr>
        <p:txBody>
          <a:bodyPr>
            <a:spAutoFit/>
          </a:bodyPr>
          <a:lstStyle/>
          <a:p>
            <a:r>
              <a:rPr lang="zh-CN" altLang="en-US"/>
              <a:t>两侧肺气肿</a:t>
            </a:r>
          </a:p>
        </p:txBody>
      </p:sp>
      <p:sp>
        <p:nvSpPr>
          <p:cNvPr id="46085" name="Text Box 5"/>
          <p:cNvSpPr txBox="1">
            <a:spLocks noChangeArrowheads="1"/>
          </p:cNvSpPr>
          <p:nvPr/>
        </p:nvSpPr>
        <p:spPr bwMode="auto">
          <a:xfrm>
            <a:off x="212725" y="5430838"/>
            <a:ext cx="4451350" cy="822325"/>
          </a:xfrm>
          <a:prstGeom prst="rect">
            <a:avLst/>
          </a:prstGeom>
          <a:noFill/>
          <a:ln w="9525">
            <a:noFill/>
            <a:miter lim="800000"/>
            <a:headEnd/>
            <a:tailEnd/>
          </a:ln>
          <a:effectLst/>
        </p:spPr>
        <p:txBody>
          <a:bodyPr wrap="none">
            <a:spAutoFit/>
          </a:bodyPr>
          <a:lstStyle/>
          <a:p>
            <a:r>
              <a:rPr lang="zh-CN" altLang="en-US"/>
              <a:t>一年后胸片见两上肺血管增粗，</a:t>
            </a:r>
          </a:p>
          <a:p>
            <a:r>
              <a:rPr lang="zh-CN" altLang="en-US"/>
              <a:t>少量胸水，为间质性肺水肿</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SC08243"/>
          <p:cNvPicPr>
            <a:picLocks noChangeAspect="1" noChangeArrowheads="1"/>
          </p:cNvPicPr>
          <p:nvPr/>
        </p:nvPicPr>
        <p:blipFill>
          <a:blip r:embed="rId2"/>
          <a:srcRect/>
          <a:stretch>
            <a:fillRect/>
          </a:stretch>
        </p:blipFill>
        <p:spPr bwMode="auto">
          <a:xfrm>
            <a:off x="517525" y="622300"/>
            <a:ext cx="3973513" cy="4989513"/>
          </a:xfrm>
          <a:prstGeom prst="rect">
            <a:avLst/>
          </a:prstGeom>
          <a:noFill/>
          <a:ln w="9525">
            <a:noFill/>
            <a:miter lim="800000"/>
            <a:headEnd/>
            <a:tailEnd/>
          </a:ln>
        </p:spPr>
      </p:pic>
      <p:pic>
        <p:nvPicPr>
          <p:cNvPr id="47107" name="Picture 3" descr="DSC08244"/>
          <p:cNvPicPr>
            <a:picLocks noChangeAspect="1" noChangeArrowheads="1"/>
          </p:cNvPicPr>
          <p:nvPr/>
        </p:nvPicPr>
        <p:blipFill>
          <a:blip r:embed="rId3"/>
          <a:srcRect/>
          <a:stretch>
            <a:fillRect/>
          </a:stretch>
        </p:blipFill>
        <p:spPr bwMode="auto">
          <a:xfrm>
            <a:off x="4673600" y="620713"/>
            <a:ext cx="3978275" cy="5018087"/>
          </a:xfrm>
          <a:prstGeom prst="rect">
            <a:avLst/>
          </a:prstGeom>
          <a:noFill/>
          <a:ln w="9525">
            <a:noFill/>
            <a:miter lim="800000"/>
            <a:headEnd/>
            <a:tailEnd/>
          </a:ln>
        </p:spPr>
      </p:pic>
      <p:sp>
        <p:nvSpPr>
          <p:cNvPr id="47108" name="Text Box 4"/>
          <p:cNvSpPr txBox="1">
            <a:spLocks noChangeArrowheads="1"/>
          </p:cNvSpPr>
          <p:nvPr/>
        </p:nvSpPr>
        <p:spPr bwMode="auto">
          <a:xfrm>
            <a:off x="539750" y="5832475"/>
            <a:ext cx="7096125" cy="701675"/>
          </a:xfrm>
          <a:prstGeom prst="rect">
            <a:avLst/>
          </a:prstGeom>
          <a:noFill/>
          <a:ln w="9525">
            <a:noFill/>
            <a:miter lim="800000"/>
            <a:headEnd/>
            <a:tailEnd/>
          </a:ln>
          <a:effectLst/>
        </p:spPr>
        <p:txBody>
          <a:bodyPr>
            <a:spAutoFit/>
          </a:bodyPr>
          <a:lstStyle/>
          <a:p>
            <a:r>
              <a:rPr lang="zh-CN" altLang="en-US" sz="2000"/>
              <a:t>肺气肿合并急性心梗，肺水肿呈泡状（瑞士乳酪状），1天后水肿吸收，可见肺气肿。</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SC04707"/>
          <p:cNvPicPr>
            <a:picLocks noChangeAspect="1" noChangeArrowheads="1"/>
          </p:cNvPicPr>
          <p:nvPr/>
        </p:nvPicPr>
        <p:blipFill>
          <a:blip r:embed="rId2">
            <a:lum bright="18000" contrast="24000"/>
          </a:blip>
          <a:srcRect/>
          <a:stretch>
            <a:fillRect/>
          </a:stretch>
        </p:blipFill>
        <p:spPr bwMode="auto">
          <a:xfrm>
            <a:off x="1828800" y="228600"/>
            <a:ext cx="5486400" cy="4872038"/>
          </a:xfrm>
          <a:prstGeom prst="rect">
            <a:avLst/>
          </a:prstGeom>
          <a:noFill/>
          <a:ln w="9525">
            <a:noFill/>
            <a:miter lim="800000"/>
            <a:headEnd/>
            <a:tailEnd/>
          </a:ln>
        </p:spPr>
      </p:pic>
      <p:sp>
        <p:nvSpPr>
          <p:cNvPr id="48131" name="Text Box 3"/>
          <p:cNvSpPr txBox="1">
            <a:spLocks noChangeArrowheads="1"/>
          </p:cNvSpPr>
          <p:nvPr/>
        </p:nvSpPr>
        <p:spPr bwMode="auto">
          <a:xfrm>
            <a:off x="914400" y="5375275"/>
            <a:ext cx="8778875" cy="1006475"/>
          </a:xfrm>
          <a:prstGeom prst="rect">
            <a:avLst/>
          </a:prstGeom>
          <a:noFill/>
          <a:ln w="9525">
            <a:noFill/>
            <a:miter lim="800000"/>
            <a:headEnd/>
            <a:tailEnd/>
          </a:ln>
          <a:effectLst/>
        </p:spPr>
        <p:txBody>
          <a:bodyPr>
            <a:spAutoFit/>
          </a:bodyPr>
          <a:lstStyle/>
          <a:p>
            <a:r>
              <a:rPr lang="zh-CN" altLang="en-US" sz="2000"/>
              <a:t>70岁，男，</a:t>
            </a:r>
            <a:r>
              <a:rPr lang="en-US" sz="2000"/>
              <a:t>COPD</a:t>
            </a:r>
            <a:r>
              <a:rPr lang="zh-CN" altLang="en-US" sz="2000"/>
              <a:t>及石棉性间质纤维化</a:t>
            </a:r>
          </a:p>
          <a:p>
            <a:r>
              <a:rPr lang="zh-CN" altLang="en-US" sz="2000"/>
              <a:t>右上叶巨大肺大泡，血流转移到右下叶，在该处发生肺水肿。</a:t>
            </a:r>
          </a:p>
          <a:p>
            <a:r>
              <a:rPr lang="zh-CN" altLang="en-US" sz="2000"/>
              <a:t>左肺纤维化有利于水肿液进入肺泡气腔。</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SC07577"/>
          <p:cNvPicPr>
            <a:picLocks noChangeAspect="1" noChangeArrowheads="1"/>
          </p:cNvPicPr>
          <p:nvPr/>
        </p:nvPicPr>
        <p:blipFill>
          <a:blip r:embed="rId2" cstate="print"/>
          <a:srcRect/>
          <a:stretch>
            <a:fillRect/>
          </a:stretch>
        </p:blipFill>
        <p:spPr bwMode="auto">
          <a:xfrm>
            <a:off x="396875" y="377825"/>
            <a:ext cx="4098925" cy="3905250"/>
          </a:xfrm>
          <a:prstGeom prst="rect">
            <a:avLst/>
          </a:prstGeom>
          <a:noFill/>
          <a:ln w="9525">
            <a:noFill/>
            <a:miter lim="800000"/>
            <a:headEnd/>
            <a:tailEnd/>
          </a:ln>
        </p:spPr>
      </p:pic>
      <p:pic>
        <p:nvPicPr>
          <p:cNvPr id="49155" name="Picture 3" descr="DSC07578"/>
          <p:cNvPicPr>
            <a:picLocks noChangeAspect="1" noChangeArrowheads="1"/>
          </p:cNvPicPr>
          <p:nvPr/>
        </p:nvPicPr>
        <p:blipFill>
          <a:blip r:embed="rId3" cstate="print"/>
          <a:srcRect/>
          <a:stretch>
            <a:fillRect/>
          </a:stretch>
        </p:blipFill>
        <p:spPr bwMode="auto">
          <a:xfrm>
            <a:off x="4500563" y="2565400"/>
            <a:ext cx="4176712" cy="3925888"/>
          </a:xfrm>
          <a:prstGeom prst="rect">
            <a:avLst/>
          </a:prstGeom>
          <a:noFill/>
          <a:ln w="9525">
            <a:noFill/>
            <a:miter lim="800000"/>
            <a:headEnd/>
            <a:tailEnd/>
          </a:ln>
        </p:spPr>
      </p:pic>
      <p:sp>
        <p:nvSpPr>
          <p:cNvPr id="49156" name="Text Box 4"/>
          <p:cNvSpPr txBox="1">
            <a:spLocks noChangeArrowheads="1"/>
          </p:cNvSpPr>
          <p:nvPr/>
        </p:nvSpPr>
        <p:spPr bwMode="auto">
          <a:xfrm>
            <a:off x="288925" y="4460875"/>
            <a:ext cx="3230563" cy="1920875"/>
          </a:xfrm>
          <a:prstGeom prst="rect">
            <a:avLst/>
          </a:prstGeom>
          <a:noFill/>
          <a:ln w="9525">
            <a:noFill/>
            <a:miter lim="800000"/>
            <a:headEnd/>
            <a:tailEnd/>
          </a:ln>
          <a:effectLst/>
        </p:spPr>
        <p:txBody>
          <a:bodyPr wrap="none">
            <a:spAutoFit/>
          </a:bodyPr>
          <a:lstStyle/>
          <a:p>
            <a:r>
              <a:rPr lang="zh-CN" altLang="en-US" sz="2000"/>
              <a:t>70岁。男，急性心梗</a:t>
            </a:r>
          </a:p>
          <a:p>
            <a:r>
              <a:rPr lang="zh-CN" altLang="en-US" sz="2000"/>
              <a:t>曾长期取右侧卧位，发生一</a:t>
            </a:r>
          </a:p>
          <a:p>
            <a:r>
              <a:rPr lang="zh-CN" altLang="en-US" sz="2000"/>
              <a:t>侧性肺泡性肺水肿，左侧 </a:t>
            </a:r>
          </a:p>
          <a:p>
            <a:r>
              <a:rPr lang="zh-CN" altLang="en-US" sz="2000"/>
              <a:t>不累及。</a:t>
            </a:r>
          </a:p>
          <a:p>
            <a:r>
              <a:rPr lang="zh-CN" altLang="en-US" sz="2000"/>
              <a:t>2天后肺水肿吸收</a:t>
            </a:r>
          </a:p>
          <a:p>
            <a:endParaRPr lang="zh-CN" altLang="en-US" sz="2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SC04708"/>
          <p:cNvPicPr>
            <a:picLocks noChangeAspect="1" noChangeArrowheads="1"/>
          </p:cNvPicPr>
          <p:nvPr/>
        </p:nvPicPr>
        <p:blipFill>
          <a:blip r:embed="rId2" cstate="print"/>
          <a:srcRect/>
          <a:stretch>
            <a:fillRect/>
          </a:stretch>
        </p:blipFill>
        <p:spPr bwMode="auto">
          <a:xfrm>
            <a:off x="396875" y="476250"/>
            <a:ext cx="3054350" cy="2773363"/>
          </a:xfrm>
          <a:prstGeom prst="rect">
            <a:avLst/>
          </a:prstGeom>
          <a:noFill/>
          <a:ln w="9525">
            <a:noFill/>
            <a:miter lim="800000"/>
            <a:headEnd/>
            <a:tailEnd/>
          </a:ln>
        </p:spPr>
      </p:pic>
      <p:sp>
        <p:nvSpPr>
          <p:cNvPr id="50179" name="Text Box 3"/>
          <p:cNvSpPr txBox="1">
            <a:spLocks noChangeArrowheads="1"/>
          </p:cNvSpPr>
          <p:nvPr/>
        </p:nvSpPr>
        <p:spPr bwMode="auto">
          <a:xfrm>
            <a:off x="3636963" y="549275"/>
            <a:ext cx="5329237" cy="1006475"/>
          </a:xfrm>
          <a:prstGeom prst="rect">
            <a:avLst/>
          </a:prstGeom>
          <a:noFill/>
          <a:ln w="9525">
            <a:noFill/>
            <a:miter lim="800000"/>
            <a:headEnd/>
            <a:tailEnd/>
          </a:ln>
          <a:effectLst/>
        </p:spPr>
        <p:txBody>
          <a:bodyPr>
            <a:spAutoFit/>
          </a:bodyPr>
          <a:lstStyle/>
          <a:p>
            <a:r>
              <a:rPr lang="zh-CN" altLang="en-US" sz="2000"/>
              <a:t>37岁，女，因股骨头手术而取右侧卧位，术中曾输血10000升。</a:t>
            </a:r>
          </a:p>
          <a:p>
            <a:r>
              <a:rPr lang="zh-CN" altLang="en-US" sz="2000"/>
              <a:t>肺水肿主要位于右侧。</a:t>
            </a:r>
          </a:p>
        </p:txBody>
      </p:sp>
      <p:pic>
        <p:nvPicPr>
          <p:cNvPr id="50180" name="Picture 4"/>
          <p:cNvPicPr>
            <a:picLocks noChangeAspect="1" noChangeArrowheads="1"/>
          </p:cNvPicPr>
          <p:nvPr/>
        </p:nvPicPr>
        <p:blipFill>
          <a:blip r:embed="rId3"/>
          <a:srcRect/>
          <a:stretch>
            <a:fillRect/>
          </a:stretch>
        </p:blipFill>
        <p:spPr bwMode="auto">
          <a:xfrm>
            <a:off x="3492500" y="1701800"/>
            <a:ext cx="3240088" cy="2701925"/>
          </a:xfrm>
          <a:prstGeom prst="rect">
            <a:avLst/>
          </a:prstGeom>
          <a:noFill/>
          <a:ln w="9525">
            <a:noFill/>
            <a:miter lim="800000"/>
            <a:headEnd/>
            <a:tailEnd/>
          </a:ln>
          <a:effectLst/>
        </p:spPr>
      </p:pic>
      <p:pic>
        <p:nvPicPr>
          <p:cNvPr id="50181" name="Picture 5"/>
          <p:cNvPicPr>
            <a:picLocks noChangeAspect="1" noChangeArrowheads="1"/>
          </p:cNvPicPr>
          <p:nvPr/>
        </p:nvPicPr>
        <p:blipFill>
          <a:blip r:embed="rId4"/>
          <a:srcRect/>
          <a:stretch>
            <a:fillRect/>
          </a:stretch>
        </p:blipFill>
        <p:spPr bwMode="auto">
          <a:xfrm>
            <a:off x="5292725" y="3933825"/>
            <a:ext cx="3408363" cy="2743200"/>
          </a:xfrm>
          <a:prstGeom prst="rect">
            <a:avLst/>
          </a:prstGeom>
          <a:noFill/>
          <a:ln w="9525">
            <a:noFill/>
            <a:miter lim="800000"/>
            <a:headEnd/>
            <a:tailEnd/>
          </a:ln>
          <a:effectLst/>
        </p:spPr>
      </p:pic>
      <p:sp>
        <p:nvSpPr>
          <p:cNvPr id="50182" name="Text Box 6"/>
          <p:cNvSpPr txBox="1">
            <a:spLocks noChangeArrowheads="1"/>
          </p:cNvSpPr>
          <p:nvPr/>
        </p:nvSpPr>
        <p:spPr bwMode="auto">
          <a:xfrm>
            <a:off x="2124075" y="2422525"/>
            <a:ext cx="11072813" cy="457200"/>
          </a:xfrm>
          <a:prstGeom prst="rect">
            <a:avLst/>
          </a:prstGeom>
          <a:noFill/>
          <a:ln w="9525">
            <a:noFill/>
            <a:miter lim="800000"/>
            <a:headEnd/>
            <a:tailEnd/>
          </a:ln>
        </p:spPr>
        <p:txBody>
          <a:bodyPr>
            <a:spAutoFit/>
          </a:bodyPr>
          <a:lstStyle/>
          <a:p>
            <a:r>
              <a:rPr lang="zh-CN" altLang="en-US"/>
              <a:t>，</a:t>
            </a:r>
          </a:p>
        </p:txBody>
      </p:sp>
      <p:sp>
        <p:nvSpPr>
          <p:cNvPr id="50183" name="Text Box 7"/>
          <p:cNvSpPr txBox="1">
            <a:spLocks noChangeArrowheads="1"/>
          </p:cNvSpPr>
          <p:nvPr/>
        </p:nvSpPr>
        <p:spPr bwMode="auto">
          <a:xfrm>
            <a:off x="722313" y="4510088"/>
            <a:ext cx="4427537" cy="2011362"/>
          </a:xfrm>
          <a:prstGeom prst="rect">
            <a:avLst/>
          </a:prstGeom>
          <a:noFill/>
          <a:ln w="9525">
            <a:noFill/>
            <a:miter lim="800000"/>
            <a:headEnd/>
            <a:tailEnd/>
          </a:ln>
        </p:spPr>
        <p:txBody>
          <a:bodyPr>
            <a:spAutoFit/>
          </a:bodyPr>
          <a:lstStyle/>
          <a:p>
            <a:r>
              <a:rPr lang="zh-CN" altLang="en-US" sz="1800"/>
              <a:t>二尖瓣面向后、上和右，在严重的二尖瓣关闭不全中反流的血柱直接指向右上肺静脉，发生右上叶水肿，可误为肺炎；见于9％成人及22％儿童病例中。</a:t>
            </a:r>
          </a:p>
          <a:p>
            <a:endParaRPr lang="zh-CN" altLang="en-US" sz="1800"/>
          </a:p>
          <a:p>
            <a:r>
              <a:rPr lang="zh-CN" altLang="en-US" sz="1800"/>
              <a:t>60岁，男，冠脉搭桥术后1天，右上大片致密影，2天后大部吸收，提示为肺水肿</a:t>
            </a:r>
          </a:p>
        </p:txBody>
      </p:sp>
      <p:sp>
        <p:nvSpPr>
          <p:cNvPr id="50184" name="AutoShape 8"/>
          <p:cNvSpPr>
            <a:spLocks noChangeArrowheads="1"/>
          </p:cNvSpPr>
          <p:nvPr/>
        </p:nvSpPr>
        <p:spPr bwMode="auto">
          <a:xfrm>
            <a:off x="6516688" y="1125538"/>
            <a:ext cx="647700" cy="144462"/>
          </a:xfrm>
          <a:prstGeom prst="leftArrow">
            <a:avLst>
              <a:gd name="adj1" fmla="val 50000"/>
              <a:gd name="adj2" fmla="val 112088"/>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50185" name="AutoShape 9"/>
          <p:cNvSpPr>
            <a:spLocks noChangeArrowheads="1"/>
          </p:cNvSpPr>
          <p:nvPr/>
        </p:nvSpPr>
        <p:spPr bwMode="auto">
          <a:xfrm>
            <a:off x="1547813" y="3860800"/>
            <a:ext cx="715962" cy="76200"/>
          </a:xfrm>
          <a:prstGeom prst="rightArrow">
            <a:avLst>
              <a:gd name="adj1" fmla="val 50000"/>
              <a:gd name="adj2" fmla="val 234896"/>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zh-CN" altLang="en-US"/>
              <a:t>流体静力压增高肺水肿</a:t>
            </a:r>
          </a:p>
        </p:txBody>
      </p:sp>
      <p:sp>
        <p:nvSpPr>
          <p:cNvPr id="51203" name="Rectangle 3"/>
          <p:cNvSpPr>
            <a:spLocks noGrp="1" noChangeArrowheads="1"/>
          </p:cNvSpPr>
          <p:nvPr>
            <p:ph type="body" idx="1"/>
          </p:nvPr>
        </p:nvSpPr>
        <p:spPr/>
        <p:txBody>
          <a:bodyPr/>
          <a:lstStyle/>
          <a:p>
            <a:pPr>
              <a:lnSpc>
                <a:spcPct val="90000"/>
              </a:lnSpc>
            </a:pPr>
            <a:r>
              <a:rPr lang="zh-CN" altLang="en-US">
                <a:solidFill>
                  <a:schemeClr val="accent1"/>
                </a:solidFill>
              </a:rPr>
              <a:t>特殊病因类型</a:t>
            </a:r>
          </a:p>
          <a:p>
            <a:pPr>
              <a:lnSpc>
                <a:spcPct val="90000"/>
              </a:lnSpc>
            </a:pPr>
            <a:r>
              <a:rPr lang="zh-CN" altLang="en-US">
                <a:solidFill>
                  <a:schemeClr val="tx2"/>
                </a:solidFill>
              </a:rPr>
              <a:t>伴急、慢性肺栓塞的肺水肿</a:t>
            </a:r>
          </a:p>
          <a:p>
            <a:pPr>
              <a:lnSpc>
                <a:spcPct val="90000"/>
              </a:lnSpc>
            </a:pPr>
            <a:r>
              <a:rPr lang="zh-CN" altLang="en-US"/>
              <a:t>    见于</a:t>
            </a:r>
            <a:r>
              <a:rPr lang="en-US" altLang="zh-CN">
                <a:cs typeface="Times New Roman" pitchFamily="18" charset="0"/>
              </a:rPr>
              <a:t>&lt;</a:t>
            </a:r>
            <a:r>
              <a:rPr lang="en-US" altLang="zh-CN"/>
              <a:t>10</a:t>
            </a:r>
            <a:r>
              <a:rPr lang="zh-CN" altLang="en-US"/>
              <a:t>％病例。</a:t>
            </a:r>
          </a:p>
          <a:p>
            <a:pPr>
              <a:lnSpc>
                <a:spcPct val="90000"/>
              </a:lnSpc>
            </a:pPr>
            <a:r>
              <a:rPr lang="zh-CN" altLang="en-US"/>
              <a:t>    大量肺栓塞（</a:t>
            </a:r>
            <a:r>
              <a:rPr lang="en-US" altLang="zh-CN"/>
              <a:t>50</a:t>
            </a:r>
            <a:r>
              <a:rPr lang="zh-CN" altLang="en-US"/>
              <a:t>％肺动脉床闭塞）后的肺动脉高压，使无栓塞处的毛细血管静力压增高而出现肺水肿。</a:t>
            </a:r>
          </a:p>
          <a:p>
            <a:pPr>
              <a:lnSpc>
                <a:spcPct val="90000"/>
              </a:lnSpc>
            </a:pPr>
            <a:r>
              <a:rPr lang="zh-CN" altLang="en-US"/>
              <a:t>     </a:t>
            </a:r>
            <a:r>
              <a:rPr lang="en-US" altLang="zh-CN"/>
              <a:t>CT</a:t>
            </a:r>
            <a:r>
              <a:rPr lang="zh-CN" altLang="en-US"/>
              <a:t>见在栓塞处肺段或亚段内分布不均匀磨玻璃影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SC04712"/>
          <p:cNvPicPr>
            <a:picLocks noChangeAspect="1" noChangeArrowheads="1"/>
          </p:cNvPicPr>
          <p:nvPr/>
        </p:nvPicPr>
        <p:blipFill>
          <a:blip r:embed="rId2" cstate="print"/>
          <a:srcRect/>
          <a:stretch>
            <a:fillRect/>
          </a:stretch>
        </p:blipFill>
        <p:spPr bwMode="auto">
          <a:xfrm>
            <a:off x="396875" y="254000"/>
            <a:ext cx="4481513" cy="3179763"/>
          </a:xfrm>
          <a:prstGeom prst="rect">
            <a:avLst/>
          </a:prstGeom>
          <a:noFill/>
          <a:ln w="9525">
            <a:noFill/>
            <a:miter lim="800000"/>
            <a:headEnd/>
            <a:tailEnd/>
          </a:ln>
        </p:spPr>
      </p:pic>
      <p:pic>
        <p:nvPicPr>
          <p:cNvPr id="52227" name="Picture 3" descr="DSC04713"/>
          <p:cNvPicPr>
            <a:picLocks noChangeAspect="1" noChangeArrowheads="1"/>
          </p:cNvPicPr>
          <p:nvPr/>
        </p:nvPicPr>
        <p:blipFill>
          <a:blip r:embed="rId3" cstate="print"/>
          <a:srcRect/>
          <a:stretch>
            <a:fillRect/>
          </a:stretch>
        </p:blipFill>
        <p:spPr bwMode="auto">
          <a:xfrm>
            <a:off x="4954588" y="2438400"/>
            <a:ext cx="3865562" cy="4079875"/>
          </a:xfrm>
          <a:prstGeom prst="rect">
            <a:avLst/>
          </a:prstGeom>
          <a:noFill/>
          <a:ln w="9525">
            <a:noFill/>
            <a:miter lim="800000"/>
            <a:headEnd/>
            <a:tailEnd/>
          </a:ln>
        </p:spPr>
      </p:pic>
      <p:sp>
        <p:nvSpPr>
          <p:cNvPr id="52228" name="Text Box 4"/>
          <p:cNvSpPr txBox="1">
            <a:spLocks noChangeArrowheads="1"/>
          </p:cNvSpPr>
          <p:nvPr/>
        </p:nvSpPr>
        <p:spPr bwMode="auto">
          <a:xfrm>
            <a:off x="288925" y="3775075"/>
            <a:ext cx="4306888" cy="2282825"/>
          </a:xfrm>
          <a:prstGeom prst="rect">
            <a:avLst/>
          </a:prstGeom>
          <a:noFill/>
          <a:ln w="9525">
            <a:noFill/>
            <a:miter lim="800000"/>
            <a:headEnd/>
            <a:tailEnd/>
          </a:ln>
          <a:effectLst/>
        </p:spPr>
        <p:txBody>
          <a:bodyPr wrap="none">
            <a:spAutoFit/>
          </a:bodyPr>
          <a:lstStyle/>
          <a:p>
            <a:r>
              <a:rPr lang="zh-CN" altLang="en-US"/>
              <a:t>56岁，男，慢性肺栓塞</a:t>
            </a:r>
          </a:p>
          <a:p>
            <a:endParaRPr lang="en-US"/>
          </a:p>
          <a:p>
            <a:r>
              <a:rPr lang="en-US"/>
              <a:t>CT</a:t>
            </a:r>
            <a:r>
              <a:rPr lang="zh-CN" altLang="en-US"/>
              <a:t>见 右上叶磨玻璃影，肺动脉</a:t>
            </a:r>
          </a:p>
          <a:p>
            <a:r>
              <a:rPr lang="zh-CN" altLang="en-US"/>
              <a:t>增粗。</a:t>
            </a:r>
          </a:p>
          <a:p>
            <a:endParaRPr lang="zh-CN" altLang="en-US"/>
          </a:p>
          <a:p>
            <a:r>
              <a:rPr lang="zh-CN" altLang="en-US"/>
              <a:t>肺动脉造影见多处段血管狭窄</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zh-CN" altLang="en-US"/>
              <a:t>（一）流体静力压增高肺水肿</a:t>
            </a:r>
          </a:p>
        </p:txBody>
      </p:sp>
      <p:sp>
        <p:nvSpPr>
          <p:cNvPr id="53251" name="Rectangle 3"/>
          <p:cNvSpPr>
            <a:spLocks noGrp="1" noChangeArrowheads="1"/>
          </p:cNvSpPr>
          <p:nvPr>
            <p:ph type="body" idx="1"/>
          </p:nvPr>
        </p:nvSpPr>
        <p:spPr/>
        <p:txBody>
          <a:bodyPr/>
          <a:lstStyle/>
          <a:p>
            <a:pPr>
              <a:lnSpc>
                <a:spcPct val="90000"/>
              </a:lnSpc>
            </a:pPr>
            <a:r>
              <a:rPr lang="zh-CN" altLang="en-US" sz="2800">
                <a:solidFill>
                  <a:schemeClr val="accent1"/>
                </a:solidFill>
              </a:rPr>
              <a:t>特殊病因类型</a:t>
            </a:r>
          </a:p>
          <a:p>
            <a:pPr>
              <a:lnSpc>
                <a:spcPct val="90000"/>
              </a:lnSpc>
            </a:pPr>
            <a:r>
              <a:rPr lang="zh-CN" altLang="en-US" sz="2800">
                <a:solidFill>
                  <a:schemeClr val="tx2"/>
                </a:solidFill>
              </a:rPr>
              <a:t>伴肺静脉闭锁病的肺水肿</a:t>
            </a:r>
          </a:p>
          <a:p>
            <a:pPr>
              <a:lnSpc>
                <a:spcPct val="90000"/>
              </a:lnSpc>
            </a:pPr>
            <a:r>
              <a:rPr lang="zh-CN" altLang="en-US" sz="2800"/>
              <a:t>    累及广泛的小肺静脉，它们为机化性栓塞所狭窄或闭锁，而不累及大肺静脉。可致命，可能与口服避孕药有关。</a:t>
            </a:r>
          </a:p>
          <a:p>
            <a:pPr>
              <a:lnSpc>
                <a:spcPct val="90000"/>
              </a:lnSpc>
            </a:pPr>
            <a:r>
              <a:rPr lang="zh-CN" altLang="en-US" sz="2800"/>
              <a:t>    周围血管阻力增加，直接增加了静力压而导致肺水肿。</a:t>
            </a:r>
          </a:p>
          <a:p>
            <a:pPr>
              <a:lnSpc>
                <a:spcPct val="90000"/>
              </a:lnSpc>
            </a:pPr>
            <a:r>
              <a:rPr lang="zh-CN" altLang="en-US" sz="2800"/>
              <a:t>    伴多数间隔线的弥漫性间质性肺水肿、支气管套袖征和右心室扩大。</a:t>
            </a:r>
          </a:p>
          <a:p>
            <a:pPr>
              <a:lnSpc>
                <a:spcPct val="90000"/>
              </a:lnSpc>
            </a:pPr>
            <a:endParaRPr lang="en-US" altLang="zh-CN"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zh-CN" altLang="en-US"/>
              <a:t>病理生理</a:t>
            </a:r>
          </a:p>
        </p:txBody>
      </p:sp>
      <p:sp>
        <p:nvSpPr>
          <p:cNvPr id="8195" name="Rectangle 3"/>
          <p:cNvSpPr>
            <a:spLocks noGrp="1" noChangeArrowheads="1"/>
          </p:cNvSpPr>
          <p:nvPr>
            <p:ph type="body" idx="1"/>
          </p:nvPr>
        </p:nvSpPr>
        <p:spPr/>
        <p:txBody>
          <a:bodyPr/>
          <a:lstStyle/>
          <a:p>
            <a:pPr>
              <a:lnSpc>
                <a:spcPct val="80000"/>
              </a:lnSpc>
            </a:pPr>
            <a:r>
              <a:rPr lang="en-US" altLang="zh-CN" sz="2800"/>
              <a:t>Starling</a:t>
            </a:r>
            <a:r>
              <a:rPr lang="zh-CN" altLang="en-US" sz="2800"/>
              <a:t>公式</a:t>
            </a:r>
          </a:p>
          <a:p>
            <a:pPr>
              <a:lnSpc>
                <a:spcPct val="80000"/>
              </a:lnSpc>
            </a:pPr>
            <a:r>
              <a:rPr lang="en-US" altLang="zh-CN" sz="2800"/>
              <a:t>F=k</a:t>
            </a:r>
            <a:r>
              <a:rPr lang="zh-CN" altLang="en-US" sz="2800"/>
              <a:t>［（</a:t>
            </a:r>
            <a:r>
              <a:rPr lang="en-US" altLang="zh-CN" sz="2800"/>
              <a:t>P</a:t>
            </a:r>
            <a:r>
              <a:rPr lang="en-US" altLang="zh-CN" sz="2800" baseline="-25000"/>
              <a:t>cap</a:t>
            </a:r>
            <a:r>
              <a:rPr lang="en-US" altLang="zh-CN" sz="2800"/>
              <a:t>-P</a:t>
            </a:r>
            <a:r>
              <a:rPr lang="en-US" altLang="zh-CN" sz="2800" baseline="-25000"/>
              <a:t>is</a:t>
            </a:r>
            <a:r>
              <a:rPr lang="zh-CN" altLang="en-US" sz="2800"/>
              <a:t>）</a:t>
            </a:r>
            <a:r>
              <a:rPr lang="en-US" altLang="zh-CN" sz="2800"/>
              <a:t>-</a:t>
            </a:r>
            <a:r>
              <a:rPr lang="en-US" altLang="zh-CN" sz="2800">
                <a:sym typeface="Symbol" pitchFamily="18" charset="2"/>
              </a:rPr>
              <a:t></a:t>
            </a:r>
            <a:r>
              <a:rPr lang="zh-CN" altLang="en-US" sz="2800">
                <a:sym typeface="Symbol" pitchFamily="18" charset="2"/>
              </a:rPr>
              <a:t>（ </a:t>
            </a:r>
            <a:r>
              <a:rPr lang="en-US" altLang="zh-CN" sz="2800">
                <a:cs typeface="Times New Roman" pitchFamily="18" charset="0"/>
              </a:rPr>
              <a:t>π</a:t>
            </a:r>
            <a:r>
              <a:rPr lang="en-US" altLang="zh-CN" sz="2800">
                <a:sym typeface="Symbol" pitchFamily="18" charset="2"/>
              </a:rPr>
              <a:t> </a:t>
            </a:r>
            <a:r>
              <a:rPr lang="en-US" altLang="zh-CN" sz="2800" baseline="-25000">
                <a:ea typeface="Arial Unicode MS" pitchFamily="34" charset="-122"/>
                <a:cs typeface="Arial Unicode MS" pitchFamily="34" charset="-122"/>
                <a:sym typeface="Symbol" pitchFamily="18" charset="2"/>
              </a:rPr>
              <a:t>cap</a:t>
            </a:r>
            <a:r>
              <a:rPr lang="en-US" altLang="zh-CN" sz="2800">
                <a:cs typeface="Arial" pitchFamily="34" charset="0"/>
                <a:sym typeface="Symbol" pitchFamily="18" charset="2"/>
              </a:rPr>
              <a:t>-</a:t>
            </a:r>
            <a:r>
              <a:rPr lang="en-US" altLang="zh-CN" sz="2800">
                <a:sym typeface="Symbol" pitchFamily="18" charset="2"/>
              </a:rPr>
              <a:t> </a:t>
            </a:r>
            <a:r>
              <a:rPr lang="en-US" altLang="zh-CN" sz="2800">
                <a:cs typeface="Times New Roman" pitchFamily="18" charset="0"/>
              </a:rPr>
              <a:t>π</a:t>
            </a:r>
            <a:r>
              <a:rPr lang="en-US" altLang="zh-CN" sz="2800" baseline="-25000">
                <a:ea typeface="Arial Unicode MS" pitchFamily="34" charset="-122"/>
                <a:cs typeface="Arial Unicode MS" pitchFamily="34" charset="-122"/>
                <a:sym typeface="Symbol" pitchFamily="18" charset="2"/>
              </a:rPr>
              <a:t>is</a:t>
            </a:r>
            <a:r>
              <a:rPr lang="zh-CN" altLang="en-US" sz="2800">
                <a:sym typeface="Symbol" pitchFamily="18" charset="2"/>
              </a:rPr>
              <a:t>）］</a:t>
            </a:r>
          </a:p>
          <a:p>
            <a:pPr>
              <a:lnSpc>
                <a:spcPct val="80000"/>
              </a:lnSpc>
            </a:pPr>
            <a:r>
              <a:rPr lang="en-US" altLang="zh-CN" sz="2800">
                <a:sym typeface="Symbol" pitchFamily="18" charset="2"/>
              </a:rPr>
              <a:t>F        </a:t>
            </a:r>
            <a:r>
              <a:rPr lang="zh-CN" altLang="en-US" sz="2800">
                <a:sym typeface="Symbol" pitchFamily="18" charset="2"/>
              </a:rPr>
              <a:t>毛细血管液体滤出量</a:t>
            </a:r>
          </a:p>
          <a:p>
            <a:pPr>
              <a:lnSpc>
                <a:spcPct val="80000"/>
              </a:lnSpc>
            </a:pPr>
            <a:r>
              <a:rPr lang="en-US" altLang="zh-CN" sz="2800">
                <a:sym typeface="Symbol" pitchFamily="18" charset="2"/>
              </a:rPr>
              <a:t>k        </a:t>
            </a:r>
            <a:r>
              <a:rPr lang="zh-CN" altLang="en-US" sz="2800">
                <a:sym typeface="Symbol" pitchFamily="18" charset="2"/>
              </a:rPr>
              <a:t>通透性系数</a:t>
            </a:r>
          </a:p>
          <a:p>
            <a:pPr>
              <a:lnSpc>
                <a:spcPct val="80000"/>
              </a:lnSpc>
            </a:pPr>
            <a:r>
              <a:rPr lang="zh-CN" altLang="en-US" sz="2800">
                <a:sym typeface="Symbol" pitchFamily="18" charset="2"/>
              </a:rPr>
              <a:t>        回吸收系数</a:t>
            </a:r>
          </a:p>
          <a:p>
            <a:pPr>
              <a:lnSpc>
                <a:spcPct val="80000"/>
              </a:lnSpc>
            </a:pPr>
            <a:r>
              <a:rPr lang="en-US" altLang="zh-CN" sz="2800">
                <a:sym typeface="Symbol" pitchFamily="18" charset="2"/>
              </a:rPr>
              <a:t>P</a:t>
            </a:r>
            <a:r>
              <a:rPr lang="en-US" altLang="zh-CN" sz="2800" baseline="-25000">
                <a:sym typeface="Symbol" pitchFamily="18" charset="2"/>
              </a:rPr>
              <a:t>cap      </a:t>
            </a:r>
            <a:r>
              <a:rPr lang="zh-CN" altLang="en-US" sz="2800">
                <a:sym typeface="Symbol" pitchFamily="18" charset="2"/>
              </a:rPr>
              <a:t>毛细血管静力压</a:t>
            </a:r>
          </a:p>
          <a:p>
            <a:pPr>
              <a:lnSpc>
                <a:spcPct val="80000"/>
              </a:lnSpc>
            </a:pPr>
            <a:r>
              <a:rPr lang="en-US" altLang="zh-CN" sz="2800">
                <a:sym typeface="Symbol" pitchFamily="18" charset="2"/>
              </a:rPr>
              <a:t>P</a:t>
            </a:r>
            <a:r>
              <a:rPr lang="en-US" altLang="zh-CN" sz="2800" baseline="-25000">
                <a:sym typeface="Symbol" pitchFamily="18" charset="2"/>
              </a:rPr>
              <a:t>is </a:t>
            </a:r>
            <a:r>
              <a:rPr lang="en-US" altLang="zh-CN" sz="2800">
                <a:sym typeface="Symbol" pitchFamily="18" charset="2"/>
              </a:rPr>
              <a:t>      </a:t>
            </a:r>
            <a:r>
              <a:rPr lang="zh-CN" altLang="en-US" sz="2800">
                <a:sym typeface="Symbol" pitchFamily="18" charset="2"/>
              </a:rPr>
              <a:t>肺间质静力压</a:t>
            </a:r>
          </a:p>
          <a:p>
            <a:pPr>
              <a:lnSpc>
                <a:spcPct val="80000"/>
              </a:lnSpc>
            </a:pPr>
            <a:r>
              <a:rPr lang="en-US" altLang="zh-CN" sz="2800">
                <a:cs typeface="Times New Roman" pitchFamily="18" charset="0"/>
              </a:rPr>
              <a:t>π</a:t>
            </a:r>
            <a:r>
              <a:rPr lang="en-US" altLang="zh-CN" sz="2800">
                <a:cs typeface="Arial" pitchFamily="34" charset="0"/>
                <a:sym typeface="Symbol" pitchFamily="18" charset="2"/>
              </a:rPr>
              <a:t> </a:t>
            </a:r>
            <a:r>
              <a:rPr lang="en-US" altLang="zh-CN" sz="2800" baseline="-25000">
                <a:ea typeface="Arial Unicode MS" pitchFamily="34" charset="-122"/>
                <a:cs typeface="Arial Unicode MS" pitchFamily="34" charset="-122"/>
                <a:sym typeface="Symbol" pitchFamily="18" charset="2"/>
              </a:rPr>
              <a:t>cap      </a:t>
            </a:r>
            <a:r>
              <a:rPr lang="zh-CN" altLang="en-US" sz="2800">
                <a:sym typeface="Symbol" pitchFamily="18" charset="2"/>
              </a:rPr>
              <a:t>毛细血管胶体渗透压</a:t>
            </a:r>
            <a:endParaRPr lang="zh-CN" altLang="en-US" sz="2800" baseline="-25000">
              <a:ea typeface="Arial Unicode MS" pitchFamily="34" charset="-122"/>
              <a:cs typeface="Arial Unicode MS" pitchFamily="34" charset="-122"/>
              <a:sym typeface="Symbol" pitchFamily="18" charset="2"/>
            </a:endParaRPr>
          </a:p>
          <a:p>
            <a:pPr>
              <a:lnSpc>
                <a:spcPct val="80000"/>
              </a:lnSpc>
            </a:pPr>
            <a:r>
              <a:rPr lang="en-US" altLang="zh-CN" sz="2800">
                <a:cs typeface="Times New Roman" pitchFamily="18" charset="0"/>
              </a:rPr>
              <a:t>π</a:t>
            </a:r>
            <a:r>
              <a:rPr lang="en-US" altLang="zh-CN" sz="2800">
                <a:cs typeface="Arial" pitchFamily="34" charset="0"/>
                <a:sym typeface="Symbol" pitchFamily="18" charset="2"/>
              </a:rPr>
              <a:t> </a:t>
            </a:r>
            <a:r>
              <a:rPr lang="en-US" altLang="zh-CN" sz="2800" baseline="-25000">
                <a:ea typeface="Arial Unicode MS" pitchFamily="34" charset="-122"/>
                <a:cs typeface="Arial Unicode MS" pitchFamily="34" charset="-122"/>
                <a:sym typeface="Symbol" pitchFamily="18" charset="2"/>
              </a:rPr>
              <a:t>is          </a:t>
            </a:r>
            <a:r>
              <a:rPr lang="zh-CN" altLang="en-US" sz="2800">
                <a:sym typeface="Symbol" pitchFamily="18" charset="2"/>
              </a:rPr>
              <a:t>肺间质胶体渗透压</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252413" y="692150"/>
            <a:ext cx="8607425" cy="3973513"/>
          </a:xfrm>
          <a:prstGeom prst="rect">
            <a:avLst/>
          </a:prstGeom>
          <a:noFill/>
          <a:ln w="9525">
            <a:noFill/>
            <a:miter lim="800000"/>
            <a:headEnd/>
            <a:tailEnd/>
          </a:ln>
          <a:effectLst/>
        </p:spPr>
      </p:pic>
      <p:sp>
        <p:nvSpPr>
          <p:cNvPr id="54275" name="Text Box 3"/>
          <p:cNvSpPr txBox="1">
            <a:spLocks noChangeArrowheads="1"/>
          </p:cNvSpPr>
          <p:nvPr/>
        </p:nvSpPr>
        <p:spPr bwMode="auto">
          <a:xfrm>
            <a:off x="252413" y="4868863"/>
            <a:ext cx="9155112" cy="1616075"/>
          </a:xfrm>
          <a:prstGeom prst="rect">
            <a:avLst/>
          </a:prstGeom>
          <a:noFill/>
          <a:ln w="9525">
            <a:noFill/>
            <a:miter lim="800000"/>
            <a:headEnd/>
            <a:tailEnd/>
          </a:ln>
          <a:effectLst/>
        </p:spPr>
        <p:txBody>
          <a:bodyPr>
            <a:spAutoFit/>
          </a:bodyPr>
          <a:lstStyle/>
          <a:p>
            <a:pPr marL="914400" lvl="1" indent="-457200">
              <a:buFont typeface="Arial" pitchFamily="34" charset="0"/>
              <a:buAutoNum type="alphaLcParenBoth"/>
            </a:pPr>
            <a:r>
              <a:rPr lang="zh-CN" altLang="en-US" sz="2000"/>
              <a:t>正常的血液动力学肺小叶，小叶中心肺动脉（兰色），进入肺泡</a:t>
            </a:r>
          </a:p>
          <a:p>
            <a:pPr marL="457200" indent="-457200"/>
            <a:r>
              <a:rPr lang="zh-CN" altLang="en-US" sz="2000"/>
              <a:t>毛细血管网络，含氧的血液进入小叶间隔内的静脉（红色），周围</a:t>
            </a:r>
          </a:p>
          <a:p>
            <a:pPr marL="457200" indent="-457200"/>
            <a:r>
              <a:rPr lang="zh-CN" altLang="en-US" sz="2000"/>
              <a:t>有淋巴管（黄色）</a:t>
            </a:r>
            <a:r>
              <a:rPr lang="en-US" sz="2000"/>
              <a:t> </a:t>
            </a:r>
            <a:r>
              <a:rPr lang="zh-CN" altLang="en-US" sz="2000"/>
              <a:t>。</a:t>
            </a:r>
          </a:p>
          <a:p>
            <a:pPr marL="457200" indent="-457200"/>
            <a:r>
              <a:rPr lang="zh-CN" altLang="en-US" sz="2000"/>
              <a:t>    （</a:t>
            </a:r>
            <a:r>
              <a:rPr lang="en-US" sz="2000"/>
              <a:t>b)</a:t>
            </a:r>
            <a:r>
              <a:rPr lang="en-US" sz="2000" b="1"/>
              <a:t> </a:t>
            </a:r>
            <a:r>
              <a:rPr lang="en-US" sz="2000"/>
              <a:t>PVOD, </a:t>
            </a:r>
            <a:r>
              <a:rPr lang="zh-CN" altLang="en-US" sz="2000"/>
              <a:t>小叶间隔内静脉闭锁，导致毛细血管网络扩张，淋巴管</a:t>
            </a:r>
          </a:p>
          <a:p>
            <a:pPr marL="457200" indent="-457200"/>
            <a:r>
              <a:rPr lang="zh-CN" altLang="en-US" sz="2000"/>
              <a:t>增粗，小叶间隔水肿增厚。</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900113" y="476250"/>
            <a:ext cx="7429500" cy="4710113"/>
          </a:xfrm>
          <a:prstGeom prst="rect">
            <a:avLst/>
          </a:prstGeom>
          <a:noFill/>
          <a:ln w="9525">
            <a:noFill/>
            <a:miter lim="800000"/>
            <a:headEnd/>
            <a:tailEnd/>
          </a:ln>
          <a:effectLst/>
        </p:spPr>
      </p:pic>
      <p:sp>
        <p:nvSpPr>
          <p:cNvPr id="55299" name="Text Box 3"/>
          <p:cNvSpPr txBox="1">
            <a:spLocks noChangeArrowheads="1"/>
          </p:cNvSpPr>
          <p:nvPr/>
        </p:nvSpPr>
        <p:spPr bwMode="auto">
          <a:xfrm>
            <a:off x="1258888" y="5321300"/>
            <a:ext cx="6626225" cy="1187450"/>
          </a:xfrm>
          <a:prstGeom prst="rect">
            <a:avLst/>
          </a:prstGeom>
          <a:noFill/>
          <a:ln w="9525">
            <a:noFill/>
            <a:miter lim="800000"/>
            <a:headEnd/>
            <a:tailEnd/>
          </a:ln>
          <a:effectLst/>
        </p:spPr>
        <p:txBody>
          <a:bodyPr>
            <a:spAutoFit/>
          </a:bodyPr>
          <a:lstStyle/>
          <a:p>
            <a:r>
              <a:rPr lang="en-US"/>
              <a:t>56</a:t>
            </a:r>
            <a:r>
              <a:rPr lang="zh-CN" altLang="en-US"/>
              <a:t>岁，女</a:t>
            </a:r>
            <a:r>
              <a:rPr lang="en-US"/>
              <a:t>      </a:t>
            </a:r>
            <a:r>
              <a:rPr lang="zh-CN" altLang="en-US"/>
              <a:t>肺静脉闭锁</a:t>
            </a:r>
          </a:p>
          <a:p>
            <a:r>
              <a:rPr lang="zh-CN" altLang="en-US"/>
              <a:t>胸片箭右下叶</a:t>
            </a:r>
            <a:r>
              <a:rPr lang="en-US"/>
              <a:t>Kerley B </a:t>
            </a:r>
            <a:r>
              <a:rPr lang="zh-CN" altLang="en-US"/>
              <a:t>线 </a:t>
            </a:r>
            <a:r>
              <a:rPr lang="en-US"/>
              <a:t>(</a:t>
            </a:r>
            <a:r>
              <a:rPr lang="zh-CN" altLang="en-US"/>
              <a:t>箭</a:t>
            </a:r>
            <a:r>
              <a:rPr lang="en-US"/>
              <a:t>)</a:t>
            </a:r>
          </a:p>
          <a:p>
            <a:r>
              <a:rPr lang="en-US"/>
              <a:t> CT</a:t>
            </a:r>
            <a:r>
              <a:rPr lang="zh-CN" altLang="en-US"/>
              <a:t>见小叶间隔增厚和斑片状磨玻璃影</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SC04714"/>
          <p:cNvPicPr>
            <a:picLocks noChangeAspect="1" noChangeArrowheads="1"/>
          </p:cNvPicPr>
          <p:nvPr/>
        </p:nvPicPr>
        <p:blipFill>
          <a:blip r:embed="rId2" cstate="print"/>
          <a:srcRect/>
          <a:stretch>
            <a:fillRect/>
          </a:stretch>
        </p:blipFill>
        <p:spPr bwMode="auto">
          <a:xfrm>
            <a:off x="539750" y="476250"/>
            <a:ext cx="3025775" cy="2806700"/>
          </a:xfrm>
          <a:prstGeom prst="rect">
            <a:avLst/>
          </a:prstGeom>
          <a:noFill/>
          <a:ln w="9525">
            <a:noFill/>
            <a:miter lim="800000"/>
            <a:headEnd/>
            <a:tailEnd/>
          </a:ln>
        </p:spPr>
      </p:pic>
      <p:pic>
        <p:nvPicPr>
          <p:cNvPr id="56323" name="Picture 3" descr="DSC04715"/>
          <p:cNvPicPr>
            <a:picLocks noChangeAspect="1" noChangeArrowheads="1"/>
          </p:cNvPicPr>
          <p:nvPr/>
        </p:nvPicPr>
        <p:blipFill>
          <a:blip r:embed="rId3" cstate="print"/>
          <a:srcRect/>
          <a:stretch>
            <a:fillRect/>
          </a:stretch>
        </p:blipFill>
        <p:spPr bwMode="auto">
          <a:xfrm>
            <a:off x="3636963" y="477838"/>
            <a:ext cx="2527300" cy="2798762"/>
          </a:xfrm>
          <a:prstGeom prst="rect">
            <a:avLst/>
          </a:prstGeom>
          <a:noFill/>
          <a:ln w="9525">
            <a:noFill/>
            <a:miter lim="800000"/>
            <a:headEnd/>
            <a:tailEnd/>
          </a:ln>
        </p:spPr>
      </p:pic>
      <p:sp>
        <p:nvSpPr>
          <p:cNvPr id="56324" name="Text Box 4"/>
          <p:cNvSpPr txBox="1">
            <a:spLocks noChangeArrowheads="1"/>
          </p:cNvSpPr>
          <p:nvPr/>
        </p:nvSpPr>
        <p:spPr bwMode="auto">
          <a:xfrm>
            <a:off x="6445250" y="477838"/>
            <a:ext cx="2374900" cy="1309687"/>
          </a:xfrm>
          <a:prstGeom prst="rect">
            <a:avLst/>
          </a:prstGeom>
          <a:noFill/>
          <a:ln w="9525">
            <a:noFill/>
            <a:miter lim="800000"/>
            <a:headEnd/>
            <a:tailEnd/>
          </a:ln>
          <a:effectLst/>
        </p:spPr>
        <p:txBody>
          <a:bodyPr>
            <a:spAutoFit/>
          </a:bodyPr>
          <a:lstStyle/>
          <a:p>
            <a:r>
              <a:rPr lang="zh-CN" altLang="en-US" sz="2000"/>
              <a:t>28岁，女   </a:t>
            </a:r>
            <a:r>
              <a:rPr lang="en-US" sz="2000"/>
              <a:t>PVOD</a:t>
            </a:r>
          </a:p>
          <a:p>
            <a:r>
              <a:rPr lang="zh-CN" altLang="en-US" sz="2000"/>
              <a:t>胸片见肺水肿</a:t>
            </a:r>
          </a:p>
          <a:p>
            <a:r>
              <a:rPr lang="zh-CN" altLang="en-US" sz="2000"/>
              <a:t>肺动脉造影未见肺栓塞</a:t>
            </a:r>
          </a:p>
        </p:txBody>
      </p:sp>
      <p:pic>
        <p:nvPicPr>
          <p:cNvPr id="56325" name="Picture 5" descr="DSC04716"/>
          <p:cNvPicPr>
            <a:picLocks noChangeAspect="1" noChangeArrowheads="1"/>
          </p:cNvPicPr>
          <p:nvPr/>
        </p:nvPicPr>
        <p:blipFill>
          <a:blip r:embed="rId4" cstate="print"/>
          <a:srcRect/>
          <a:stretch>
            <a:fillRect/>
          </a:stretch>
        </p:blipFill>
        <p:spPr bwMode="auto">
          <a:xfrm>
            <a:off x="2628900" y="3573463"/>
            <a:ext cx="3175000" cy="2173287"/>
          </a:xfrm>
          <a:prstGeom prst="rect">
            <a:avLst/>
          </a:prstGeom>
          <a:noFill/>
          <a:ln w="9525">
            <a:noFill/>
            <a:miter lim="800000"/>
            <a:headEnd/>
            <a:tailEnd/>
          </a:ln>
          <a:effectLst/>
        </p:spPr>
      </p:pic>
      <p:pic>
        <p:nvPicPr>
          <p:cNvPr id="56326" name="Picture 6" descr="DSC04717"/>
          <p:cNvPicPr>
            <a:picLocks noChangeAspect="1" noChangeArrowheads="1"/>
          </p:cNvPicPr>
          <p:nvPr/>
        </p:nvPicPr>
        <p:blipFill>
          <a:blip r:embed="rId5" cstate="print"/>
          <a:srcRect/>
          <a:stretch>
            <a:fillRect/>
          </a:stretch>
        </p:blipFill>
        <p:spPr bwMode="auto">
          <a:xfrm>
            <a:off x="5940425" y="3573463"/>
            <a:ext cx="2879725" cy="2160587"/>
          </a:xfrm>
          <a:prstGeom prst="rect">
            <a:avLst/>
          </a:prstGeom>
          <a:noFill/>
          <a:ln w="9525">
            <a:noFill/>
            <a:miter lim="800000"/>
            <a:headEnd/>
            <a:tailEnd/>
          </a:ln>
          <a:effectLst/>
        </p:spPr>
      </p:pic>
      <p:sp>
        <p:nvSpPr>
          <p:cNvPr id="56327" name="Text Box 7"/>
          <p:cNvSpPr txBox="1">
            <a:spLocks noChangeArrowheads="1"/>
          </p:cNvSpPr>
          <p:nvPr/>
        </p:nvSpPr>
        <p:spPr bwMode="auto">
          <a:xfrm>
            <a:off x="684213" y="3573463"/>
            <a:ext cx="1951037" cy="2224087"/>
          </a:xfrm>
          <a:prstGeom prst="rect">
            <a:avLst/>
          </a:prstGeom>
          <a:noFill/>
          <a:ln w="9525">
            <a:noFill/>
            <a:miter lim="800000"/>
            <a:headEnd/>
            <a:tailEnd/>
          </a:ln>
        </p:spPr>
        <p:txBody>
          <a:bodyPr>
            <a:spAutoFit/>
          </a:bodyPr>
          <a:lstStyle/>
          <a:p>
            <a:r>
              <a:rPr lang="zh-CN" altLang="en-US" sz="2000"/>
              <a:t>上例2天后的</a:t>
            </a:r>
            <a:r>
              <a:rPr lang="en-US" sz="2000"/>
              <a:t>CT：</a:t>
            </a:r>
          </a:p>
          <a:p>
            <a:r>
              <a:rPr lang="zh-CN" altLang="en-US" sz="2000"/>
              <a:t>无数增厚的小叶间隔，</a:t>
            </a:r>
          </a:p>
          <a:p>
            <a:r>
              <a:rPr lang="zh-CN" altLang="en-US" sz="2000"/>
              <a:t>套袖征，少量胸水及残</a:t>
            </a:r>
          </a:p>
          <a:p>
            <a:r>
              <a:rPr lang="zh-CN" altLang="en-US" sz="2000"/>
              <a:t>留的磨玻璃影</a:t>
            </a:r>
          </a:p>
          <a:p>
            <a:endParaRPr lang="zh-CN" altLang="en-US"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57347" name="Rectangle 3"/>
          <p:cNvSpPr>
            <a:spLocks noGrp="1" noChangeArrowheads="1"/>
          </p:cNvSpPr>
          <p:nvPr>
            <p:ph type="body" idx="1"/>
          </p:nvPr>
        </p:nvSpPr>
        <p:spPr/>
        <p:txBody>
          <a:bodyPr/>
          <a:lstStyle/>
          <a:p>
            <a:pPr>
              <a:lnSpc>
                <a:spcPct val="90000"/>
              </a:lnSpc>
            </a:pPr>
            <a:r>
              <a:rPr lang="en-US" altLang="zh-CN" sz="2800"/>
              <a:t>    </a:t>
            </a:r>
            <a:r>
              <a:rPr lang="zh-CN" altLang="en-US" sz="2800"/>
              <a:t>弥漫性肺泡内膜损伤</a:t>
            </a:r>
            <a:r>
              <a:rPr lang="en-US" altLang="zh-CN" sz="2800"/>
              <a:t>(DAD)</a:t>
            </a:r>
            <a:r>
              <a:rPr lang="zh-CN" altLang="en-US" sz="2800"/>
              <a:t>，增加了血管通透性，使水和蛋白质容易漏入间质，并得以进入肺泡。</a:t>
            </a:r>
          </a:p>
          <a:p>
            <a:pPr>
              <a:lnSpc>
                <a:spcPct val="90000"/>
              </a:lnSpc>
            </a:pPr>
            <a:r>
              <a:rPr lang="zh-CN" altLang="en-US" sz="2800"/>
              <a:t>    非心源性，无肺静脉高压。</a:t>
            </a:r>
          </a:p>
          <a:p>
            <a:pPr>
              <a:lnSpc>
                <a:spcPct val="90000"/>
              </a:lnSpc>
            </a:pPr>
            <a:r>
              <a:rPr lang="zh-CN" altLang="en-US" sz="2800"/>
              <a:t>    </a:t>
            </a:r>
            <a:r>
              <a:rPr lang="zh-CN" altLang="en-US" sz="2800">
                <a:solidFill>
                  <a:schemeClr val="accent1"/>
                </a:solidFill>
              </a:rPr>
              <a:t>成人呼吸窘迫综合征</a:t>
            </a:r>
            <a:r>
              <a:rPr lang="en-US" altLang="zh-CN" sz="2800">
                <a:solidFill>
                  <a:schemeClr val="accent1"/>
                </a:solidFill>
              </a:rPr>
              <a:t>(ARDS)</a:t>
            </a:r>
            <a:r>
              <a:rPr lang="zh-CN" altLang="en-US" sz="2800"/>
              <a:t>是其中最典型、最严重的一种。</a:t>
            </a:r>
          </a:p>
          <a:p>
            <a:pPr>
              <a:lnSpc>
                <a:spcPct val="90000"/>
              </a:lnSpc>
            </a:pPr>
            <a:r>
              <a:rPr lang="zh-CN" altLang="en-US" sz="2800"/>
              <a:t>    </a:t>
            </a:r>
            <a:r>
              <a:rPr lang="en-US" altLang="zh-CN" sz="2800"/>
              <a:t>DAD</a:t>
            </a:r>
            <a:r>
              <a:rPr lang="zh-CN" altLang="en-US" sz="2800"/>
              <a:t>直接原因：肺泡上皮接触化学物、病原体、胃液、毒气等。</a:t>
            </a:r>
          </a:p>
          <a:p>
            <a:pPr>
              <a:lnSpc>
                <a:spcPct val="90000"/>
              </a:lnSpc>
            </a:pPr>
            <a:r>
              <a:rPr lang="zh-CN" altLang="en-US" sz="2800"/>
              <a:t>    </a:t>
            </a:r>
            <a:r>
              <a:rPr lang="en-US" altLang="zh-CN" sz="2800"/>
              <a:t>DAD</a:t>
            </a:r>
            <a:r>
              <a:rPr lang="zh-CN" altLang="en-US" sz="2800"/>
              <a:t>间接原因：脓毒症、肺炎、高血压、外伤、烧伤、胰腺炎、输液反应、药物反应、氧中毒等。</a:t>
            </a:r>
          </a:p>
          <a:p>
            <a:pPr>
              <a:lnSpc>
                <a:spcPct val="90000"/>
              </a:lnSpc>
            </a:pPr>
            <a:endParaRPr lang="en-US" altLang="zh-CN"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58371" name="Rectangle 3"/>
          <p:cNvSpPr>
            <a:spLocks noGrp="1" noChangeArrowheads="1"/>
          </p:cNvSpPr>
          <p:nvPr>
            <p:ph type="body" idx="1"/>
          </p:nvPr>
        </p:nvSpPr>
        <p:spPr/>
        <p:txBody>
          <a:bodyPr/>
          <a:lstStyle/>
          <a:p>
            <a:r>
              <a:rPr lang="zh-CN" altLang="en-US" sz="2800">
                <a:solidFill>
                  <a:schemeClr val="tx2"/>
                </a:solidFill>
              </a:rPr>
              <a:t>病理</a:t>
            </a:r>
          </a:p>
          <a:p>
            <a:r>
              <a:rPr lang="zh-CN" altLang="en-US" sz="2800"/>
              <a:t>第</a:t>
            </a:r>
            <a:r>
              <a:rPr lang="en-US" altLang="zh-CN" sz="2800"/>
              <a:t>1</a:t>
            </a:r>
            <a:r>
              <a:rPr lang="zh-CN" altLang="en-US" sz="2800"/>
              <a:t>期（渗出期）   </a:t>
            </a:r>
            <a:r>
              <a:rPr lang="en-US" altLang="zh-CN" sz="2800"/>
              <a:t>24</a:t>
            </a:r>
            <a:r>
              <a:rPr lang="zh-CN" altLang="en-US" sz="2800"/>
              <a:t>小时内，毛血管管充血，内皮细胞肿胀，少量液体限于间质内。</a:t>
            </a:r>
          </a:p>
          <a:p>
            <a:r>
              <a:rPr lang="zh-CN" altLang="en-US" sz="2800"/>
              <a:t>第</a:t>
            </a:r>
            <a:r>
              <a:rPr lang="en-US" altLang="zh-CN" sz="2800"/>
              <a:t>2</a:t>
            </a:r>
            <a:r>
              <a:rPr lang="zh-CN" altLang="en-US" sz="2800"/>
              <a:t>期（增生期）   </a:t>
            </a:r>
            <a:r>
              <a:rPr lang="en-US" altLang="zh-CN" sz="2800"/>
              <a:t>1~5</a:t>
            </a:r>
            <a:r>
              <a:rPr lang="zh-CN" altLang="en-US" sz="2800"/>
              <a:t>天内，液体漏入 肺泡内，纤维素沉着，透明膜形成，肺泡实变，低氧血症。</a:t>
            </a:r>
          </a:p>
          <a:p>
            <a:r>
              <a:rPr lang="zh-CN" altLang="en-US" sz="2800"/>
              <a:t>第</a:t>
            </a:r>
            <a:r>
              <a:rPr lang="en-US" altLang="zh-CN" sz="2800"/>
              <a:t>3</a:t>
            </a:r>
            <a:r>
              <a:rPr lang="zh-CN" altLang="en-US" sz="2800"/>
              <a:t>期（纤维期）   </a:t>
            </a:r>
            <a:r>
              <a:rPr lang="en-US" altLang="zh-CN" sz="2800"/>
              <a:t>5</a:t>
            </a:r>
            <a:r>
              <a:rPr lang="zh-CN" altLang="en-US" sz="2800"/>
              <a:t>天后，肺泡细胞过度增生，胶元沉着，微血管破坏。</a:t>
            </a:r>
          </a:p>
          <a:p>
            <a:endParaRPr lang="zh-CN" altLang="en-US" sz="2800"/>
          </a:p>
          <a:p>
            <a:endParaRPr lang="zh-CN" altLang="en-US" sz="2800"/>
          </a:p>
          <a:p>
            <a:endParaRPr lang="zh-CN" altLang="en-US" sz="2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59395" name="Rectangle 3"/>
          <p:cNvSpPr>
            <a:spLocks noGrp="1" noChangeArrowheads="1"/>
          </p:cNvSpPr>
          <p:nvPr>
            <p:ph type="body" idx="1"/>
          </p:nvPr>
        </p:nvSpPr>
        <p:spPr/>
        <p:txBody>
          <a:bodyPr/>
          <a:lstStyle/>
          <a:p>
            <a:pPr>
              <a:lnSpc>
                <a:spcPct val="90000"/>
              </a:lnSpc>
            </a:pPr>
            <a:r>
              <a:rPr lang="zh-CN" altLang="en-US">
                <a:solidFill>
                  <a:schemeClr val="tx2"/>
                </a:solidFill>
              </a:rPr>
              <a:t>临床</a:t>
            </a:r>
          </a:p>
          <a:p>
            <a:pPr>
              <a:lnSpc>
                <a:spcPct val="90000"/>
              </a:lnSpc>
            </a:pPr>
            <a:r>
              <a:rPr lang="zh-CN" altLang="en-US"/>
              <a:t>    初无症状，很快出现进行行呼吸困难、呼吸急促和紫绀。</a:t>
            </a:r>
          </a:p>
          <a:p>
            <a:pPr>
              <a:lnSpc>
                <a:spcPct val="90000"/>
              </a:lnSpc>
            </a:pPr>
            <a:r>
              <a:rPr lang="zh-CN" altLang="en-US"/>
              <a:t>     </a:t>
            </a:r>
            <a:r>
              <a:rPr lang="en-US" altLang="zh-CN"/>
              <a:t>24</a:t>
            </a:r>
            <a:r>
              <a:rPr lang="zh-CN" altLang="en-US"/>
              <a:t>小时内出现症状，</a:t>
            </a:r>
            <a:r>
              <a:rPr lang="en-US" altLang="zh-CN"/>
              <a:t>72</a:t>
            </a:r>
            <a:r>
              <a:rPr lang="zh-CN" altLang="en-US"/>
              <a:t>小时内加剧。</a:t>
            </a:r>
          </a:p>
          <a:p>
            <a:pPr>
              <a:lnSpc>
                <a:spcPct val="90000"/>
              </a:lnSpc>
            </a:pPr>
            <a:r>
              <a:rPr lang="zh-CN" altLang="en-US"/>
              <a:t>    低氧血症，</a:t>
            </a:r>
            <a:r>
              <a:rPr lang="en-US" altLang="zh-CN"/>
              <a:t>PaO</a:t>
            </a:r>
            <a:r>
              <a:rPr lang="en-US" altLang="zh-CN" baseline="-25000"/>
              <a:t>2</a:t>
            </a:r>
            <a:r>
              <a:rPr lang="en-US" altLang="zh-CN">
                <a:cs typeface="Times New Roman" pitchFamily="18" charset="0"/>
              </a:rPr>
              <a:t>&lt;</a:t>
            </a:r>
            <a:r>
              <a:rPr lang="en-US" altLang="zh-CN"/>
              <a:t>50mmHg</a:t>
            </a:r>
            <a:r>
              <a:rPr lang="zh-CN" altLang="en-US"/>
              <a:t>，氧合指数</a:t>
            </a:r>
            <a:r>
              <a:rPr lang="en-US" altLang="zh-CN">
                <a:cs typeface="Times New Roman" pitchFamily="18" charset="0"/>
              </a:rPr>
              <a:t>&lt;200mmHg</a:t>
            </a:r>
            <a:r>
              <a:rPr lang="zh-CN" altLang="en-US"/>
              <a:t>（正常</a:t>
            </a:r>
            <a:r>
              <a:rPr lang="en-US" altLang="zh-CN"/>
              <a:t>400~500mmHg)</a:t>
            </a:r>
            <a:r>
              <a:rPr lang="zh-CN" altLang="en-US"/>
              <a:t>。</a:t>
            </a:r>
          </a:p>
          <a:p>
            <a:pPr>
              <a:lnSpc>
                <a:spcPct val="90000"/>
              </a:lnSpc>
            </a:pPr>
            <a:r>
              <a:rPr lang="zh-CN" altLang="en-US"/>
              <a:t>    需用呼吸机作呼气末正压通气，扩张肺和增加氧的弥散 。</a:t>
            </a:r>
          </a:p>
          <a:p>
            <a:pPr>
              <a:lnSpc>
                <a:spcPct val="90000"/>
              </a:lnSpc>
            </a:pPr>
            <a:endParaRPr lang="en-US" altLang="zh-CN"/>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60419" name="Rectangle 3"/>
          <p:cNvSpPr>
            <a:spLocks noGrp="1" noChangeArrowheads="1"/>
          </p:cNvSpPr>
          <p:nvPr>
            <p:ph type="body" idx="1"/>
          </p:nvPr>
        </p:nvSpPr>
        <p:spPr/>
        <p:txBody>
          <a:bodyPr/>
          <a:lstStyle/>
          <a:p>
            <a:r>
              <a:rPr lang="zh-CN" altLang="en-US" sz="2800">
                <a:solidFill>
                  <a:schemeClr val="tx2"/>
                </a:solidFill>
              </a:rPr>
              <a:t>胸片表现</a:t>
            </a:r>
          </a:p>
          <a:p>
            <a:r>
              <a:rPr lang="zh-CN" altLang="en-US" sz="2800"/>
              <a:t>    第</a:t>
            </a:r>
            <a:r>
              <a:rPr lang="en-US" altLang="zh-CN" sz="2800"/>
              <a:t>1</a:t>
            </a:r>
            <a:r>
              <a:rPr lang="zh-CN" altLang="en-US" sz="2800"/>
              <a:t>期（渗出期）    早期无表现，</a:t>
            </a:r>
            <a:r>
              <a:rPr lang="en-US" altLang="zh-CN" sz="2800"/>
              <a:t>12</a:t>
            </a:r>
            <a:r>
              <a:rPr lang="zh-CN" altLang="en-US" sz="2800"/>
              <a:t>小时后首先见间质性肺水肿，后迅速出现肺门旁弥漫性、广泛分布、边缘模糊斑片状致密影，严重者呈内有支气管充气征的大片融合影。</a:t>
            </a:r>
          </a:p>
          <a:p>
            <a:r>
              <a:rPr lang="zh-CN" altLang="en-US" sz="2800"/>
              <a:t>    </a:t>
            </a:r>
            <a:r>
              <a:rPr lang="zh-CN" altLang="en-US" sz="2800">
                <a:solidFill>
                  <a:schemeClr val="tx2"/>
                </a:solidFill>
              </a:rPr>
              <a:t>和流体静力学增高肺水肿的区别</a:t>
            </a:r>
            <a:r>
              <a:rPr lang="zh-CN" altLang="en-US" sz="2800"/>
              <a:t>：肺皮质部更多，无心影增大、上肺静脉增粗、间隔线和胸水较少见。</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61443" name="Rectangle 3"/>
          <p:cNvSpPr>
            <a:spLocks noGrp="1" noChangeArrowheads="1"/>
          </p:cNvSpPr>
          <p:nvPr>
            <p:ph type="body" idx="1"/>
          </p:nvPr>
        </p:nvSpPr>
        <p:spPr/>
        <p:txBody>
          <a:bodyPr/>
          <a:lstStyle/>
          <a:p>
            <a:r>
              <a:rPr lang="zh-CN" altLang="en-US">
                <a:solidFill>
                  <a:schemeClr val="tx2"/>
                </a:solidFill>
              </a:rPr>
              <a:t>胸片表现</a:t>
            </a:r>
          </a:p>
          <a:p>
            <a:r>
              <a:rPr lang="zh-CN" altLang="en-US"/>
              <a:t>    第</a:t>
            </a:r>
            <a:r>
              <a:rPr lang="en-US" altLang="zh-CN"/>
              <a:t>2</a:t>
            </a:r>
            <a:r>
              <a:rPr lang="zh-CN" altLang="en-US"/>
              <a:t>期（增生期）     不均匀的磨玻璃影和实变影。</a:t>
            </a:r>
          </a:p>
          <a:p>
            <a:r>
              <a:rPr lang="zh-CN" altLang="en-US"/>
              <a:t>    第</a:t>
            </a:r>
            <a:r>
              <a:rPr lang="en-US" altLang="zh-CN"/>
              <a:t>3</a:t>
            </a:r>
            <a:r>
              <a:rPr lang="zh-CN" altLang="en-US"/>
              <a:t>期（纤维期）     胸膜下和肺内出现囊性病变，可造成气胸。</a:t>
            </a:r>
          </a:p>
          <a:p>
            <a:r>
              <a:rPr lang="zh-CN" altLang="en-US"/>
              <a:t>    在第</a:t>
            </a:r>
            <a:r>
              <a:rPr lang="en-US" altLang="zh-CN"/>
              <a:t>2</a:t>
            </a:r>
            <a:r>
              <a:rPr lang="zh-CN" altLang="en-US"/>
              <a:t>、</a:t>
            </a:r>
            <a:r>
              <a:rPr lang="en-US" altLang="zh-CN"/>
              <a:t>3</a:t>
            </a:r>
            <a:r>
              <a:rPr lang="zh-CN" altLang="en-US"/>
              <a:t>期时仍可有渗出改变。因此三期表现可同时出现，呈混合型改变。</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SC07588"/>
          <p:cNvPicPr>
            <a:picLocks noChangeAspect="1" noChangeArrowheads="1"/>
          </p:cNvPicPr>
          <p:nvPr/>
        </p:nvPicPr>
        <p:blipFill>
          <a:blip r:embed="rId2" cstate="print"/>
          <a:srcRect/>
          <a:stretch>
            <a:fillRect/>
          </a:stretch>
        </p:blipFill>
        <p:spPr bwMode="auto">
          <a:xfrm>
            <a:off x="180975" y="260350"/>
            <a:ext cx="3019425" cy="3048000"/>
          </a:xfrm>
          <a:prstGeom prst="rect">
            <a:avLst/>
          </a:prstGeom>
          <a:noFill/>
          <a:ln w="9525">
            <a:noFill/>
            <a:miter lim="800000"/>
            <a:headEnd/>
            <a:tailEnd/>
          </a:ln>
          <a:effectLst/>
        </p:spPr>
      </p:pic>
      <p:pic>
        <p:nvPicPr>
          <p:cNvPr id="62467" name="Picture 3" descr="DSC07589"/>
          <p:cNvPicPr>
            <a:picLocks noChangeAspect="1" noChangeArrowheads="1"/>
          </p:cNvPicPr>
          <p:nvPr/>
        </p:nvPicPr>
        <p:blipFill>
          <a:blip r:embed="rId3" cstate="print"/>
          <a:srcRect/>
          <a:stretch>
            <a:fillRect/>
          </a:stretch>
        </p:blipFill>
        <p:spPr bwMode="auto">
          <a:xfrm>
            <a:off x="3203575" y="1268413"/>
            <a:ext cx="2927350" cy="2881312"/>
          </a:xfrm>
          <a:prstGeom prst="rect">
            <a:avLst/>
          </a:prstGeom>
          <a:noFill/>
          <a:ln w="9525">
            <a:noFill/>
            <a:miter lim="800000"/>
            <a:headEnd/>
            <a:tailEnd/>
          </a:ln>
          <a:effectLst/>
        </p:spPr>
      </p:pic>
      <p:sp>
        <p:nvSpPr>
          <p:cNvPr id="62468" name="Text Box 4"/>
          <p:cNvSpPr txBox="1">
            <a:spLocks noChangeArrowheads="1"/>
          </p:cNvSpPr>
          <p:nvPr/>
        </p:nvSpPr>
        <p:spPr bwMode="auto">
          <a:xfrm>
            <a:off x="3924300" y="333375"/>
            <a:ext cx="4824413" cy="1279525"/>
          </a:xfrm>
          <a:prstGeom prst="rect">
            <a:avLst/>
          </a:prstGeom>
          <a:noFill/>
          <a:ln w="9525">
            <a:noFill/>
            <a:miter lim="800000"/>
            <a:headEnd/>
            <a:tailEnd/>
          </a:ln>
        </p:spPr>
        <p:txBody>
          <a:bodyPr>
            <a:spAutoFit/>
          </a:bodyPr>
          <a:lstStyle/>
          <a:p>
            <a:r>
              <a:rPr lang="zh-CN" altLang="en-US" sz="1800"/>
              <a:t>31岁，女，</a:t>
            </a:r>
            <a:r>
              <a:rPr lang="en-US" sz="1800"/>
              <a:t>Gram</a:t>
            </a:r>
            <a:r>
              <a:rPr lang="zh-CN" altLang="en-US" sz="1800"/>
              <a:t>氏阴性细菌</a:t>
            </a:r>
          </a:p>
          <a:p>
            <a:r>
              <a:rPr lang="zh-CN" altLang="en-US" sz="1800"/>
              <a:t>败血症呼吸窘迫，</a:t>
            </a:r>
            <a:r>
              <a:rPr lang="en-US" sz="1800"/>
              <a:t>PO</a:t>
            </a:r>
            <a:r>
              <a:rPr lang="en-US" sz="1800" baseline="-25000"/>
              <a:t>2</a:t>
            </a:r>
            <a:r>
              <a:rPr lang="en-US" sz="1800"/>
              <a:t>58mmHg</a:t>
            </a:r>
          </a:p>
          <a:p>
            <a:r>
              <a:rPr lang="zh-CN" altLang="en-US" sz="1800"/>
              <a:t>左肺间质改变</a:t>
            </a:r>
          </a:p>
          <a:p>
            <a:endParaRPr lang="zh-CN" altLang="en-US"/>
          </a:p>
        </p:txBody>
      </p:sp>
      <p:pic>
        <p:nvPicPr>
          <p:cNvPr id="62469" name="Picture 5" descr="DSC07590"/>
          <p:cNvPicPr>
            <a:picLocks noChangeAspect="1" noChangeArrowheads="1"/>
          </p:cNvPicPr>
          <p:nvPr/>
        </p:nvPicPr>
        <p:blipFill>
          <a:blip r:embed="rId4" cstate="print"/>
          <a:srcRect/>
          <a:stretch>
            <a:fillRect/>
          </a:stretch>
        </p:blipFill>
        <p:spPr bwMode="auto">
          <a:xfrm>
            <a:off x="6156325" y="3068638"/>
            <a:ext cx="2809875" cy="2722562"/>
          </a:xfrm>
          <a:prstGeom prst="rect">
            <a:avLst/>
          </a:prstGeom>
          <a:noFill/>
          <a:ln w="9525">
            <a:noFill/>
            <a:miter lim="800000"/>
            <a:headEnd/>
            <a:tailEnd/>
          </a:ln>
          <a:effectLst/>
        </p:spPr>
      </p:pic>
      <p:pic>
        <p:nvPicPr>
          <p:cNvPr id="62470" name="Picture 6" descr="DSC07591"/>
          <p:cNvPicPr>
            <a:picLocks noChangeAspect="1" noChangeArrowheads="1"/>
          </p:cNvPicPr>
          <p:nvPr/>
        </p:nvPicPr>
        <p:blipFill>
          <a:blip r:embed="rId5" cstate="print"/>
          <a:srcRect/>
          <a:stretch>
            <a:fillRect/>
          </a:stretch>
        </p:blipFill>
        <p:spPr bwMode="auto">
          <a:xfrm>
            <a:off x="468313" y="4076700"/>
            <a:ext cx="2592387" cy="2592388"/>
          </a:xfrm>
          <a:prstGeom prst="rect">
            <a:avLst/>
          </a:prstGeom>
          <a:noFill/>
          <a:ln w="9525">
            <a:noFill/>
            <a:miter lim="800000"/>
            <a:headEnd/>
            <a:tailEnd/>
          </a:ln>
          <a:effectLst/>
        </p:spPr>
      </p:pic>
      <p:sp>
        <p:nvSpPr>
          <p:cNvPr id="62471" name="Text Box 7"/>
          <p:cNvSpPr txBox="1">
            <a:spLocks noChangeArrowheads="1"/>
          </p:cNvSpPr>
          <p:nvPr/>
        </p:nvSpPr>
        <p:spPr bwMode="auto">
          <a:xfrm>
            <a:off x="3348038" y="4438650"/>
            <a:ext cx="2665412" cy="914400"/>
          </a:xfrm>
          <a:prstGeom prst="rect">
            <a:avLst/>
          </a:prstGeom>
          <a:noFill/>
          <a:ln w="9525">
            <a:noFill/>
            <a:miter lim="800000"/>
            <a:headEnd/>
            <a:tailEnd/>
          </a:ln>
        </p:spPr>
        <p:txBody>
          <a:bodyPr>
            <a:spAutoFit/>
          </a:bodyPr>
          <a:lstStyle/>
          <a:p>
            <a:r>
              <a:rPr lang="zh-CN" altLang="en-US" sz="1800"/>
              <a:t>用大量抗生素及呼吸机治疗48小时后病变范围增大，但呈斑片状</a:t>
            </a:r>
          </a:p>
        </p:txBody>
      </p:sp>
      <p:sp>
        <p:nvSpPr>
          <p:cNvPr id="62472" name="Text Box 8"/>
          <p:cNvSpPr txBox="1">
            <a:spLocks noChangeArrowheads="1"/>
          </p:cNvSpPr>
          <p:nvPr/>
        </p:nvSpPr>
        <p:spPr bwMode="auto">
          <a:xfrm>
            <a:off x="3276600" y="5805488"/>
            <a:ext cx="3024188" cy="1096962"/>
          </a:xfrm>
          <a:prstGeom prst="rect">
            <a:avLst/>
          </a:prstGeom>
          <a:noFill/>
          <a:ln w="9525">
            <a:noFill/>
            <a:miter lim="800000"/>
            <a:headEnd/>
            <a:tailEnd/>
          </a:ln>
        </p:spPr>
        <p:txBody>
          <a:bodyPr>
            <a:spAutoFit/>
          </a:bodyPr>
          <a:lstStyle/>
          <a:p>
            <a:r>
              <a:rPr lang="zh-CN" altLang="en-US" sz="1800"/>
              <a:t>5天后实变大部已消散</a:t>
            </a:r>
          </a:p>
          <a:p>
            <a:endParaRPr lang="zh-CN" altLang="en-US"/>
          </a:p>
          <a:p>
            <a:endParaRPr lang="zh-CN" altLang="en-US"/>
          </a:p>
        </p:txBody>
      </p:sp>
      <p:sp>
        <p:nvSpPr>
          <p:cNvPr id="62473" name="Text Box 9"/>
          <p:cNvSpPr txBox="1">
            <a:spLocks noChangeArrowheads="1"/>
          </p:cNvSpPr>
          <p:nvPr/>
        </p:nvSpPr>
        <p:spPr bwMode="auto">
          <a:xfrm>
            <a:off x="6340475" y="1570038"/>
            <a:ext cx="2409825" cy="365125"/>
          </a:xfrm>
          <a:prstGeom prst="rect">
            <a:avLst/>
          </a:prstGeom>
          <a:noFill/>
          <a:ln w="9525">
            <a:noFill/>
            <a:miter lim="800000"/>
            <a:headEnd/>
            <a:tailEnd/>
          </a:ln>
        </p:spPr>
        <p:txBody>
          <a:bodyPr>
            <a:spAutoFit/>
          </a:bodyPr>
          <a:lstStyle/>
          <a:p>
            <a:r>
              <a:rPr lang="zh-CN" altLang="en-US" sz="1800"/>
              <a:t>一天后左肺实变</a:t>
            </a:r>
          </a:p>
        </p:txBody>
      </p:sp>
      <p:sp>
        <p:nvSpPr>
          <p:cNvPr id="62474" name="AutoShape 10"/>
          <p:cNvSpPr>
            <a:spLocks noChangeArrowheads="1"/>
          </p:cNvSpPr>
          <p:nvPr/>
        </p:nvSpPr>
        <p:spPr bwMode="auto">
          <a:xfrm>
            <a:off x="6588125" y="2133600"/>
            <a:ext cx="720725" cy="144463"/>
          </a:xfrm>
          <a:prstGeom prst="leftArrow">
            <a:avLst>
              <a:gd name="adj1" fmla="val 50000"/>
              <a:gd name="adj2" fmla="val 124725"/>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62475" name="AutoShape 11"/>
          <p:cNvSpPr>
            <a:spLocks noChangeArrowheads="1"/>
          </p:cNvSpPr>
          <p:nvPr/>
        </p:nvSpPr>
        <p:spPr bwMode="auto">
          <a:xfrm>
            <a:off x="4500563" y="5445125"/>
            <a:ext cx="865187" cy="144463"/>
          </a:xfrm>
          <a:prstGeom prst="rightArrow">
            <a:avLst>
              <a:gd name="adj1" fmla="val 50000"/>
              <a:gd name="adj2" fmla="val 149725"/>
            </a:avLst>
          </a:prstGeom>
          <a:solidFill>
            <a:schemeClr val="accent1"/>
          </a:solidFill>
          <a:ln w="9525" cmpd="sng">
            <a:solidFill>
              <a:schemeClr val="tx1"/>
            </a:solidFill>
            <a:miter lim="800000"/>
            <a:headEnd/>
            <a:tailEnd/>
          </a:ln>
          <a:effectLst/>
        </p:spPr>
        <p:txBody>
          <a:bodyPr wrap="none" anchor="ctr"/>
          <a:lstStyle/>
          <a:p>
            <a:endParaRPr lang="zh-CN" altLang="en-US"/>
          </a:p>
        </p:txBody>
      </p:sp>
      <p:sp>
        <p:nvSpPr>
          <p:cNvPr id="62476" name="AutoShape 12"/>
          <p:cNvSpPr>
            <a:spLocks noChangeArrowheads="1"/>
          </p:cNvSpPr>
          <p:nvPr/>
        </p:nvSpPr>
        <p:spPr bwMode="auto">
          <a:xfrm>
            <a:off x="3852863" y="6310313"/>
            <a:ext cx="865187" cy="144462"/>
          </a:xfrm>
          <a:prstGeom prst="leftArrow">
            <a:avLst>
              <a:gd name="adj1" fmla="val 50000"/>
              <a:gd name="adj2" fmla="val 149726"/>
            </a:avLst>
          </a:prstGeom>
          <a:solidFill>
            <a:schemeClr val="accent1"/>
          </a:solidFill>
          <a:ln w="9525" cmpd="sng">
            <a:solidFill>
              <a:schemeClr val="tx1"/>
            </a:solidFill>
            <a:miter lim="800000"/>
            <a:headEnd/>
            <a:tailEnd/>
          </a:ln>
          <a:effectLst/>
        </p:spPr>
        <p:txBody>
          <a:bodyPr wrap="none" anchor="ctr"/>
          <a:lstStyle/>
          <a:p>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SC07593"/>
          <p:cNvPicPr>
            <a:picLocks noChangeAspect="1" noChangeArrowheads="1"/>
          </p:cNvPicPr>
          <p:nvPr/>
        </p:nvPicPr>
        <p:blipFill>
          <a:blip r:embed="rId2" cstate="print"/>
          <a:srcRect/>
          <a:stretch>
            <a:fillRect/>
          </a:stretch>
        </p:blipFill>
        <p:spPr bwMode="auto">
          <a:xfrm>
            <a:off x="323850" y="255588"/>
            <a:ext cx="2879725" cy="2265362"/>
          </a:xfrm>
          <a:prstGeom prst="rect">
            <a:avLst/>
          </a:prstGeom>
          <a:noFill/>
          <a:ln w="9525">
            <a:noFill/>
            <a:miter lim="800000"/>
            <a:headEnd/>
            <a:tailEnd/>
          </a:ln>
        </p:spPr>
      </p:pic>
      <p:pic>
        <p:nvPicPr>
          <p:cNvPr id="63491" name="Picture 3" descr="DSC07594"/>
          <p:cNvPicPr>
            <a:picLocks noChangeAspect="1" noChangeArrowheads="1"/>
          </p:cNvPicPr>
          <p:nvPr/>
        </p:nvPicPr>
        <p:blipFill>
          <a:blip r:embed="rId3" cstate="print"/>
          <a:srcRect/>
          <a:stretch>
            <a:fillRect/>
          </a:stretch>
        </p:blipFill>
        <p:spPr bwMode="auto">
          <a:xfrm>
            <a:off x="3132138" y="1268413"/>
            <a:ext cx="2740025" cy="2232025"/>
          </a:xfrm>
          <a:prstGeom prst="rect">
            <a:avLst/>
          </a:prstGeom>
          <a:noFill/>
          <a:ln w="9525">
            <a:noFill/>
            <a:miter lim="800000"/>
            <a:headEnd/>
            <a:tailEnd/>
          </a:ln>
        </p:spPr>
      </p:pic>
      <p:sp>
        <p:nvSpPr>
          <p:cNvPr id="63492" name="Text Box 4"/>
          <p:cNvSpPr txBox="1">
            <a:spLocks noChangeArrowheads="1"/>
          </p:cNvSpPr>
          <p:nvPr/>
        </p:nvSpPr>
        <p:spPr bwMode="auto">
          <a:xfrm>
            <a:off x="3421063" y="188913"/>
            <a:ext cx="5426075" cy="700087"/>
          </a:xfrm>
          <a:prstGeom prst="rect">
            <a:avLst/>
          </a:prstGeom>
          <a:noFill/>
          <a:ln w="9525">
            <a:noFill/>
            <a:miter lim="800000"/>
            <a:headEnd/>
            <a:tailEnd/>
          </a:ln>
          <a:effectLst/>
        </p:spPr>
        <p:txBody>
          <a:bodyPr>
            <a:spAutoFit/>
          </a:bodyPr>
          <a:lstStyle/>
          <a:p>
            <a:r>
              <a:rPr lang="zh-CN" altLang="en-US" sz="2000"/>
              <a:t>18岁，女，车祸后严重休克</a:t>
            </a:r>
          </a:p>
          <a:p>
            <a:r>
              <a:rPr lang="zh-CN" altLang="en-US" sz="2000"/>
              <a:t>入院胸片两下均匀实变</a:t>
            </a:r>
          </a:p>
        </p:txBody>
      </p:sp>
      <p:pic>
        <p:nvPicPr>
          <p:cNvPr id="63493" name="Picture 5" descr="DSC07595"/>
          <p:cNvPicPr>
            <a:picLocks noChangeAspect="1" noChangeArrowheads="1"/>
          </p:cNvPicPr>
          <p:nvPr/>
        </p:nvPicPr>
        <p:blipFill>
          <a:blip r:embed="rId4" cstate="print"/>
          <a:srcRect/>
          <a:stretch>
            <a:fillRect/>
          </a:stretch>
        </p:blipFill>
        <p:spPr bwMode="auto">
          <a:xfrm>
            <a:off x="5868988" y="1917700"/>
            <a:ext cx="2876550" cy="2232025"/>
          </a:xfrm>
          <a:prstGeom prst="rect">
            <a:avLst/>
          </a:prstGeom>
          <a:noFill/>
          <a:ln w="9525">
            <a:noFill/>
            <a:miter lim="800000"/>
            <a:headEnd/>
            <a:tailEnd/>
          </a:ln>
          <a:effectLst/>
        </p:spPr>
      </p:pic>
      <p:sp>
        <p:nvSpPr>
          <p:cNvPr id="63494" name="Text Box 6"/>
          <p:cNvSpPr txBox="1">
            <a:spLocks noChangeArrowheads="1"/>
          </p:cNvSpPr>
          <p:nvPr/>
        </p:nvSpPr>
        <p:spPr bwMode="auto">
          <a:xfrm>
            <a:off x="6075363" y="1125538"/>
            <a:ext cx="2744787" cy="700087"/>
          </a:xfrm>
          <a:prstGeom prst="rect">
            <a:avLst/>
          </a:prstGeom>
          <a:noFill/>
          <a:ln w="9525">
            <a:noFill/>
            <a:miter lim="800000"/>
            <a:headEnd/>
            <a:tailEnd/>
          </a:ln>
        </p:spPr>
        <p:txBody>
          <a:bodyPr>
            <a:spAutoFit/>
          </a:bodyPr>
          <a:lstStyle/>
          <a:p>
            <a:r>
              <a:rPr lang="zh-CN" altLang="en-US" sz="2000"/>
              <a:t>2天后广泛实变，内有支气管充气征</a:t>
            </a:r>
          </a:p>
        </p:txBody>
      </p:sp>
      <p:pic>
        <p:nvPicPr>
          <p:cNvPr id="63495" name="Picture 7" descr="DSC07596"/>
          <p:cNvPicPr>
            <a:picLocks noChangeAspect="1" noChangeArrowheads="1"/>
          </p:cNvPicPr>
          <p:nvPr/>
        </p:nvPicPr>
        <p:blipFill>
          <a:blip r:embed="rId5" cstate="print"/>
          <a:srcRect/>
          <a:stretch>
            <a:fillRect/>
          </a:stretch>
        </p:blipFill>
        <p:spPr bwMode="auto">
          <a:xfrm>
            <a:off x="5868988" y="4222750"/>
            <a:ext cx="2852737" cy="2232025"/>
          </a:xfrm>
          <a:prstGeom prst="rect">
            <a:avLst/>
          </a:prstGeom>
          <a:noFill/>
          <a:ln w="9525">
            <a:noFill/>
            <a:miter lim="800000"/>
            <a:headEnd/>
            <a:tailEnd/>
          </a:ln>
          <a:effectLst/>
        </p:spPr>
      </p:pic>
      <p:pic>
        <p:nvPicPr>
          <p:cNvPr id="63496" name="Picture 8" descr="DSC07597"/>
          <p:cNvPicPr>
            <a:picLocks noChangeAspect="1" noChangeArrowheads="1"/>
          </p:cNvPicPr>
          <p:nvPr/>
        </p:nvPicPr>
        <p:blipFill>
          <a:blip r:embed="rId6" cstate="print"/>
          <a:srcRect/>
          <a:stretch>
            <a:fillRect/>
          </a:stretch>
        </p:blipFill>
        <p:spPr bwMode="auto">
          <a:xfrm>
            <a:off x="1908175" y="4221163"/>
            <a:ext cx="2817813" cy="2232025"/>
          </a:xfrm>
          <a:prstGeom prst="rect">
            <a:avLst/>
          </a:prstGeom>
          <a:noFill/>
          <a:ln w="9525">
            <a:noFill/>
            <a:miter lim="800000"/>
            <a:headEnd/>
            <a:tailEnd/>
          </a:ln>
          <a:effectLst/>
        </p:spPr>
      </p:pic>
      <p:sp>
        <p:nvSpPr>
          <p:cNvPr id="63497" name="Text Box 9"/>
          <p:cNvSpPr txBox="1">
            <a:spLocks noChangeArrowheads="1"/>
          </p:cNvSpPr>
          <p:nvPr/>
        </p:nvSpPr>
        <p:spPr bwMode="auto">
          <a:xfrm>
            <a:off x="4787900" y="4365625"/>
            <a:ext cx="1009650" cy="1919288"/>
          </a:xfrm>
          <a:prstGeom prst="rect">
            <a:avLst/>
          </a:prstGeom>
          <a:noFill/>
          <a:ln w="9525">
            <a:noFill/>
            <a:miter lim="800000"/>
            <a:headEnd/>
            <a:tailEnd/>
          </a:ln>
        </p:spPr>
        <p:txBody>
          <a:bodyPr>
            <a:spAutoFit/>
          </a:bodyPr>
          <a:lstStyle/>
          <a:p>
            <a:r>
              <a:rPr lang="zh-CN" altLang="en-US" sz="2000"/>
              <a:t>8天后复查</a:t>
            </a:r>
          </a:p>
          <a:p>
            <a:r>
              <a:rPr lang="zh-CN" altLang="en-US" sz="2000"/>
              <a:t>病变化，斑片状实变</a:t>
            </a:r>
          </a:p>
        </p:txBody>
      </p:sp>
      <p:sp>
        <p:nvSpPr>
          <p:cNvPr id="63498" name="Text Box 10"/>
          <p:cNvSpPr txBox="1">
            <a:spLocks noChangeArrowheads="1"/>
          </p:cNvSpPr>
          <p:nvPr/>
        </p:nvSpPr>
        <p:spPr bwMode="auto">
          <a:xfrm>
            <a:off x="396875" y="2565400"/>
            <a:ext cx="1439863" cy="4114800"/>
          </a:xfrm>
          <a:prstGeom prst="rect">
            <a:avLst/>
          </a:prstGeom>
          <a:noFill/>
          <a:ln w="9525">
            <a:noFill/>
            <a:miter lim="800000"/>
            <a:headEnd/>
            <a:tailEnd/>
          </a:ln>
        </p:spPr>
        <p:txBody>
          <a:bodyPr>
            <a:spAutoFit/>
          </a:bodyPr>
          <a:lstStyle/>
          <a:p>
            <a:r>
              <a:rPr lang="zh-CN" altLang="en-US" sz="2000"/>
              <a:t>入院后13天，两肺大片实变，为肺水肿合并肺炎。</a:t>
            </a:r>
          </a:p>
          <a:p>
            <a:r>
              <a:rPr lang="zh-CN" altLang="en-US" sz="2000">
                <a:solidFill>
                  <a:schemeClr val="accent1"/>
                </a:solidFill>
              </a:rPr>
              <a:t>尸解</a:t>
            </a:r>
            <a:r>
              <a:rPr lang="zh-CN" altLang="en-US" sz="2000"/>
              <a:t>：两肺间质和肺泡内广泛成纤维过度增生和胶元沉着</a:t>
            </a:r>
            <a:r>
              <a:rPr lang="zh-CN" altLang="en-US"/>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zh-CN" altLang="en-US"/>
              <a:t>病理生理</a:t>
            </a:r>
          </a:p>
        </p:txBody>
      </p:sp>
      <p:sp>
        <p:nvSpPr>
          <p:cNvPr id="9219" name="Rectangle 3"/>
          <p:cNvSpPr>
            <a:spLocks noGrp="1" noChangeArrowheads="1"/>
          </p:cNvSpPr>
          <p:nvPr>
            <p:ph type="body" idx="1"/>
          </p:nvPr>
        </p:nvSpPr>
        <p:spPr/>
        <p:txBody>
          <a:bodyPr/>
          <a:lstStyle/>
          <a:p>
            <a:r>
              <a:rPr lang="en-US" altLang="zh-CN" sz="2800"/>
              <a:t>    </a:t>
            </a:r>
            <a:r>
              <a:rPr lang="zh-CN" altLang="en-US" sz="2800"/>
              <a:t>上述各种压力的差异使液体不断从肺毛细血管滤出，导向包括肺泡壁的肺间质内。</a:t>
            </a:r>
          </a:p>
          <a:p>
            <a:r>
              <a:rPr lang="zh-CN" altLang="en-US" sz="2800"/>
              <a:t>    </a:t>
            </a:r>
            <a:r>
              <a:rPr lang="zh-CN" altLang="en-US" sz="2800">
                <a:solidFill>
                  <a:schemeClr val="accent1"/>
                </a:solidFill>
              </a:rPr>
              <a:t>淋巴系统又不断从肺间质把液体引出</a:t>
            </a:r>
            <a:r>
              <a:rPr lang="en-US" altLang="zh-CN" sz="2800"/>
              <a:t>,</a:t>
            </a:r>
            <a:r>
              <a:rPr lang="zh-CN" altLang="en-US" sz="2800"/>
              <a:t>淋巴管以</a:t>
            </a:r>
            <a:r>
              <a:rPr lang="en-US" altLang="zh-CN" sz="2800"/>
              <a:t>20ml</a:t>
            </a:r>
            <a:r>
              <a:rPr lang="zh-CN" altLang="en-US" sz="2800"/>
              <a:t>／小时速度把液体从右胸导管送回静脉系统以保持平衡，每</a:t>
            </a:r>
            <a:r>
              <a:rPr lang="en-US" altLang="zh-CN" sz="2800"/>
              <a:t>1000mL</a:t>
            </a:r>
            <a:r>
              <a:rPr lang="zh-CN" altLang="en-US" sz="2800"/>
              <a:t>肺组织约含</a:t>
            </a:r>
            <a:r>
              <a:rPr lang="en-US" altLang="zh-CN" sz="2800"/>
              <a:t>15~35mL</a:t>
            </a:r>
            <a:r>
              <a:rPr lang="zh-CN" altLang="en-US" sz="2800"/>
              <a:t>液体。</a:t>
            </a:r>
          </a:p>
          <a:p>
            <a:r>
              <a:rPr lang="zh-CN" altLang="en-US" sz="2800"/>
              <a:t>    任何病理因素使滤出的液体多于回收时，形成肺水肿。</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07592"/>
          <p:cNvPicPr>
            <a:picLocks noChangeAspect="1" noChangeArrowheads="1"/>
          </p:cNvPicPr>
          <p:nvPr/>
        </p:nvPicPr>
        <p:blipFill>
          <a:blip r:embed="rId2" cstate="print"/>
          <a:srcRect/>
          <a:stretch>
            <a:fillRect/>
          </a:stretch>
        </p:blipFill>
        <p:spPr bwMode="auto">
          <a:xfrm>
            <a:off x="2057400" y="533400"/>
            <a:ext cx="5410200" cy="4935538"/>
          </a:xfrm>
          <a:prstGeom prst="rect">
            <a:avLst/>
          </a:prstGeom>
          <a:noFill/>
          <a:ln w="9525">
            <a:noFill/>
            <a:miter lim="800000"/>
            <a:headEnd/>
            <a:tailEnd/>
          </a:ln>
        </p:spPr>
      </p:pic>
      <p:sp>
        <p:nvSpPr>
          <p:cNvPr id="64515" name="Text Box 3"/>
          <p:cNvSpPr txBox="1">
            <a:spLocks noChangeArrowheads="1"/>
          </p:cNvSpPr>
          <p:nvPr/>
        </p:nvSpPr>
        <p:spPr bwMode="auto">
          <a:xfrm>
            <a:off x="1127125" y="5527675"/>
            <a:ext cx="7499350" cy="1187450"/>
          </a:xfrm>
          <a:prstGeom prst="rect">
            <a:avLst/>
          </a:prstGeom>
          <a:noFill/>
          <a:ln w="9525">
            <a:noFill/>
            <a:miter lim="800000"/>
            <a:headEnd/>
            <a:tailEnd/>
          </a:ln>
          <a:effectLst/>
        </p:spPr>
        <p:txBody>
          <a:bodyPr wrap="none">
            <a:spAutoFit/>
          </a:bodyPr>
          <a:lstStyle/>
          <a:p>
            <a:r>
              <a:rPr lang="zh-CN" altLang="en-US"/>
              <a:t>女，车祸后外伤性休克12小时。</a:t>
            </a:r>
          </a:p>
          <a:p>
            <a:r>
              <a:rPr lang="zh-CN" altLang="en-US"/>
              <a:t>两肺广泛性气腔实变，心脏大小在正常范围内。尸解见</a:t>
            </a:r>
          </a:p>
          <a:p>
            <a:r>
              <a:rPr lang="zh-CN" altLang="en-US"/>
              <a:t>肺内有蛋白样水肿、出血、透明膜形成和轻度纤维化。</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SC07598"/>
          <p:cNvPicPr>
            <a:picLocks noChangeAspect="1" noChangeArrowheads="1"/>
          </p:cNvPicPr>
          <p:nvPr/>
        </p:nvPicPr>
        <p:blipFill>
          <a:blip r:embed="rId2" cstate="print"/>
          <a:srcRect/>
          <a:stretch>
            <a:fillRect/>
          </a:stretch>
        </p:blipFill>
        <p:spPr bwMode="auto">
          <a:xfrm>
            <a:off x="612775" y="117475"/>
            <a:ext cx="3527425" cy="3259138"/>
          </a:xfrm>
          <a:prstGeom prst="rect">
            <a:avLst/>
          </a:prstGeom>
          <a:noFill/>
          <a:ln w="9525">
            <a:noFill/>
            <a:miter lim="800000"/>
            <a:headEnd/>
            <a:tailEnd/>
          </a:ln>
        </p:spPr>
      </p:pic>
      <p:pic>
        <p:nvPicPr>
          <p:cNvPr id="65539" name="Picture 3" descr="DSC07599"/>
          <p:cNvPicPr>
            <a:picLocks noChangeAspect="1" noChangeArrowheads="1"/>
          </p:cNvPicPr>
          <p:nvPr/>
        </p:nvPicPr>
        <p:blipFill>
          <a:blip r:embed="rId3" cstate="print"/>
          <a:srcRect/>
          <a:stretch>
            <a:fillRect/>
          </a:stretch>
        </p:blipFill>
        <p:spPr bwMode="auto">
          <a:xfrm>
            <a:off x="4284663" y="1773238"/>
            <a:ext cx="3579812" cy="3021012"/>
          </a:xfrm>
          <a:prstGeom prst="rect">
            <a:avLst/>
          </a:prstGeom>
          <a:noFill/>
          <a:ln w="9525">
            <a:noFill/>
            <a:miter lim="800000"/>
            <a:headEnd/>
            <a:tailEnd/>
          </a:ln>
        </p:spPr>
      </p:pic>
      <p:sp>
        <p:nvSpPr>
          <p:cNvPr id="65540" name="Text Box 4"/>
          <p:cNvSpPr txBox="1">
            <a:spLocks noChangeArrowheads="1"/>
          </p:cNvSpPr>
          <p:nvPr/>
        </p:nvSpPr>
        <p:spPr bwMode="auto">
          <a:xfrm>
            <a:off x="4284663" y="404813"/>
            <a:ext cx="4875212" cy="976312"/>
          </a:xfrm>
          <a:prstGeom prst="rect">
            <a:avLst/>
          </a:prstGeom>
          <a:noFill/>
          <a:ln w="9525">
            <a:noFill/>
            <a:miter lim="800000"/>
            <a:headEnd/>
            <a:tailEnd/>
          </a:ln>
          <a:effectLst/>
        </p:spPr>
        <p:txBody>
          <a:bodyPr>
            <a:spAutoFit/>
          </a:bodyPr>
          <a:lstStyle/>
          <a:p>
            <a:r>
              <a:rPr lang="zh-CN" altLang="en-US" sz="2000"/>
              <a:t>女，车祸而致多发骨折20小时</a:t>
            </a:r>
          </a:p>
          <a:p>
            <a:endParaRPr lang="zh-CN" altLang="en-US" sz="1800"/>
          </a:p>
          <a:p>
            <a:r>
              <a:rPr lang="zh-CN" altLang="en-US" sz="2000"/>
              <a:t>两肺不对称分布网影和实变</a:t>
            </a:r>
          </a:p>
        </p:txBody>
      </p:sp>
      <p:sp>
        <p:nvSpPr>
          <p:cNvPr id="65541" name="Text Box 5"/>
          <p:cNvSpPr txBox="1">
            <a:spLocks noChangeArrowheads="1"/>
          </p:cNvSpPr>
          <p:nvPr/>
        </p:nvSpPr>
        <p:spPr bwMode="auto">
          <a:xfrm>
            <a:off x="7956550" y="1917700"/>
            <a:ext cx="1009650" cy="2224088"/>
          </a:xfrm>
          <a:prstGeom prst="rect">
            <a:avLst/>
          </a:prstGeom>
          <a:noFill/>
          <a:ln w="9525">
            <a:noFill/>
            <a:miter lim="800000"/>
            <a:headEnd/>
            <a:tailEnd/>
          </a:ln>
          <a:effectLst/>
        </p:spPr>
        <p:txBody>
          <a:bodyPr>
            <a:spAutoFit/>
          </a:bodyPr>
          <a:lstStyle/>
          <a:p>
            <a:r>
              <a:rPr lang="zh-CN" altLang="en-US" sz="2000"/>
              <a:t>4天后，气腔实变恶化，</a:t>
            </a:r>
          </a:p>
          <a:p>
            <a:r>
              <a:rPr lang="zh-CN" altLang="en-US" sz="2000"/>
              <a:t>这在</a:t>
            </a:r>
            <a:r>
              <a:rPr lang="en-US" sz="2000"/>
              <a:t>ARDS</a:t>
            </a:r>
            <a:r>
              <a:rPr lang="zh-CN" altLang="en-US" sz="2000"/>
              <a:t>中常见。</a:t>
            </a:r>
          </a:p>
        </p:txBody>
      </p:sp>
      <p:pic>
        <p:nvPicPr>
          <p:cNvPr id="65542" name="Picture 6" descr="DSC07600"/>
          <p:cNvPicPr>
            <a:picLocks noChangeAspect="1" noChangeArrowheads="1"/>
          </p:cNvPicPr>
          <p:nvPr/>
        </p:nvPicPr>
        <p:blipFill>
          <a:blip r:embed="rId4" cstate="print"/>
          <a:srcRect/>
          <a:stretch>
            <a:fillRect/>
          </a:stretch>
        </p:blipFill>
        <p:spPr bwMode="auto">
          <a:xfrm>
            <a:off x="612775" y="3573463"/>
            <a:ext cx="3527425" cy="3106737"/>
          </a:xfrm>
          <a:prstGeom prst="rect">
            <a:avLst/>
          </a:prstGeom>
          <a:noFill/>
          <a:ln w="9525">
            <a:noFill/>
            <a:miter lim="800000"/>
            <a:headEnd/>
            <a:tailEnd/>
          </a:ln>
          <a:effectLst/>
        </p:spPr>
      </p:pic>
      <p:sp>
        <p:nvSpPr>
          <p:cNvPr id="65543" name="Text Box 7"/>
          <p:cNvSpPr txBox="1">
            <a:spLocks noChangeArrowheads="1"/>
          </p:cNvSpPr>
          <p:nvPr/>
        </p:nvSpPr>
        <p:spPr bwMode="auto">
          <a:xfrm>
            <a:off x="4357688" y="4941888"/>
            <a:ext cx="4392612" cy="1004887"/>
          </a:xfrm>
          <a:prstGeom prst="rect">
            <a:avLst/>
          </a:prstGeom>
          <a:noFill/>
          <a:ln w="9525">
            <a:noFill/>
            <a:miter lim="800000"/>
            <a:headEnd/>
            <a:tailEnd/>
          </a:ln>
        </p:spPr>
        <p:txBody>
          <a:bodyPr>
            <a:spAutoFit/>
          </a:bodyPr>
          <a:lstStyle/>
          <a:p>
            <a:r>
              <a:rPr lang="zh-CN" altLang="en-US" sz="2000"/>
              <a:t>2个月后，大部分气腔实变吸收，残存粗糙的网影，为实质纤维化，以后随访仅有轻度吸收。</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66563" name="Rectangle 3"/>
          <p:cNvSpPr>
            <a:spLocks noGrp="1" noChangeArrowheads="1"/>
          </p:cNvSpPr>
          <p:nvPr>
            <p:ph type="body" idx="1"/>
          </p:nvPr>
        </p:nvSpPr>
        <p:spPr/>
        <p:txBody>
          <a:bodyPr/>
          <a:lstStyle/>
          <a:p>
            <a:pPr>
              <a:lnSpc>
                <a:spcPct val="90000"/>
              </a:lnSpc>
            </a:pPr>
            <a:r>
              <a:rPr lang="en-US" altLang="zh-CN" sz="2800">
                <a:solidFill>
                  <a:schemeClr val="tx2"/>
                </a:solidFill>
              </a:rPr>
              <a:t>CT</a:t>
            </a:r>
            <a:r>
              <a:rPr lang="zh-CN" altLang="en-US" sz="2800">
                <a:solidFill>
                  <a:schemeClr val="tx2"/>
                </a:solidFill>
              </a:rPr>
              <a:t>表现</a:t>
            </a:r>
          </a:p>
          <a:p>
            <a:pPr>
              <a:lnSpc>
                <a:spcPct val="90000"/>
              </a:lnSpc>
            </a:pPr>
            <a:r>
              <a:rPr lang="zh-CN" altLang="en-US" sz="2800"/>
              <a:t>    动物实验中，肺部急性损伤后几小时</a:t>
            </a:r>
            <a:r>
              <a:rPr lang="en-US" altLang="zh-CN" sz="2800"/>
              <a:t>CT</a:t>
            </a:r>
            <a:r>
              <a:rPr lang="zh-CN" altLang="en-US" sz="2800"/>
              <a:t>出现两侧、周围分布的肺泡性水肿。</a:t>
            </a:r>
          </a:p>
          <a:p>
            <a:pPr>
              <a:lnSpc>
                <a:spcPct val="90000"/>
              </a:lnSpc>
            </a:pPr>
            <a:r>
              <a:rPr lang="zh-CN" altLang="en-US" sz="2800"/>
              <a:t>    </a:t>
            </a:r>
            <a:r>
              <a:rPr lang="zh-CN" altLang="en-US" sz="2800">
                <a:solidFill>
                  <a:schemeClr val="accent1"/>
                </a:solidFill>
              </a:rPr>
              <a:t>第</a:t>
            </a:r>
            <a:r>
              <a:rPr lang="en-US" altLang="zh-CN" sz="2800">
                <a:solidFill>
                  <a:schemeClr val="accent1"/>
                </a:solidFill>
              </a:rPr>
              <a:t>1</a:t>
            </a:r>
            <a:r>
              <a:rPr lang="zh-CN" altLang="en-US" sz="2800">
                <a:solidFill>
                  <a:schemeClr val="accent1"/>
                </a:solidFill>
              </a:rPr>
              <a:t>期</a:t>
            </a:r>
            <a:r>
              <a:rPr lang="zh-CN" altLang="en-US" sz="2800"/>
              <a:t>见磨玻璃影和实变，斑片状，周围分布，后部为著。反映了肺内肺泡损伤的不均匀，和肺泡内重量增加而致的下肺部压迫性肺不张。</a:t>
            </a:r>
          </a:p>
          <a:p>
            <a:pPr>
              <a:lnSpc>
                <a:spcPct val="90000"/>
              </a:lnSpc>
            </a:pPr>
            <a:r>
              <a:rPr lang="zh-CN" altLang="en-US" sz="2800"/>
              <a:t>    有时可见网影重叠在磨玻璃影上，反映了间质性水肿和细胞浸润；也可见胸水，这些在胸片上都不易见到。</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SC08252"/>
          <p:cNvPicPr>
            <a:picLocks noChangeAspect="1" noChangeArrowheads="1"/>
          </p:cNvPicPr>
          <p:nvPr/>
        </p:nvPicPr>
        <p:blipFill>
          <a:blip r:embed="rId2" cstate="print"/>
          <a:srcRect/>
          <a:stretch>
            <a:fillRect/>
          </a:stretch>
        </p:blipFill>
        <p:spPr bwMode="auto">
          <a:xfrm>
            <a:off x="466725" y="404813"/>
            <a:ext cx="3724275" cy="3233737"/>
          </a:xfrm>
          <a:prstGeom prst="rect">
            <a:avLst/>
          </a:prstGeom>
          <a:noFill/>
          <a:ln w="9525">
            <a:noFill/>
            <a:miter lim="800000"/>
            <a:headEnd/>
            <a:tailEnd/>
          </a:ln>
        </p:spPr>
      </p:pic>
      <p:pic>
        <p:nvPicPr>
          <p:cNvPr id="67587" name="Picture 3" descr="DSC08253"/>
          <p:cNvPicPr>
            <a:picLocks noChangeAspect="1" noChangeArrowheads="1"/>
          </p:cNvPicPr>
          <p:nvPr/>
        </p:nvPicPr>
        <p:blipFill>
          <a:blip r:embed="rId3" cstate="print"/>
          <a:srcRect/>
          <a:stretch>
            <a:fillRect/>
          </a:stretch>
        </p:blipFill>
        <p:spPr bwMode="auto">
          <a:xfrm>
            <a:off x="4284663" y="404813"/>
            <a:ext cx="4464050" cy="3046412"/>
          </a:xfrm>
          <a:prstGeom prst="rect">
            <a:avLst/>
          </a:prstGeom>
          <a:noFill/>
          <a:ln w="9525">
            <a:noFill/>
            <a:miter lim="800000"/>
            <a:headEnd/>
            <a:tailEnd/>
          </a:ln>
        </p:spPr>
      </p:pic>
      <p:pic>
        <p:nvPicPr>
          <p:cNvPr id="67588" name="Picture 4" descr="DSC08254"/>
          <p:cNvPicPr>
            <a:picLocks noChangeAspect="1" noChangeArrowheads="1"/>
          </p:cNvPicPr>
          <p:nvPr/>
        </p:nvPicPr>
        <p:blipFill>
          <a:blip r:embed="rId4" cstate="print"/>
          <a:srcRect/>
          <a:stretch>
            <a:fillRect/>
          </a:stretch>
        </p:blipFill>
        <p:spPr bwMode="auto">
          <a:xfrm>
            <a:off x="4191000" y="3506788"/>
            <a:ext cx="4557713" cy="3084512"/>
          </a:xfrm>
          <a:prstGeom prst="rect">
            <a:avLst/>
          </a:prstGeom>
          <a:noFill/>
          <a:ln w="9525">
            <a:noFill/>
            <a:miter lim="800000"/>
            <a:headEnd/>
            <a:tailEnd/>
          </a:ln>
        </p:spPr>
      </p:pic>
      <p:sp>
        <p:nvSpPr>
          <p:cNvPr id="67589" name="Text Box 5"/>
          <p:cNvSpPr txBox="1">
            <a:spLocks noChangeArrowheads="1"/>
          </p:cNvSpPr>
          <p:nvPr/>
        </p:nvSpPr>
        <p:spPr bwMode="auto">
          <a:xfrm>
            <a:off x="539750" y="3754438"/>
            <a:ext cx="3260725" cy="2895600"/>
          </a:xfrm>
          <a:prstGeom prst="rect">
            <a:avLst/>
          </a:prstGeom>
          <a:noFill/>
          <a:ln w="9525">
            <a:noFill/>
            <a:miter lim="800000"/>
            <a:headEnd/>
            <a:tailEnd/>
          </a:ln>
          <a:effectLst/>
        </p:spPr>
        <p:txBody>
          <a:bodyPr>
            <a:spAutoFit/>
          </a:bodyPr>
          <a:lstStyle/>
          <a:p>
            <a:r>
              <a:rPr lang="zh-CN" altLang="en-US" sz="1800"/>
              <a:t>嗜铬细胞瘤急性高血压而致</a:t>
            </a:r>
          </a:p>
          <a:p>
            <a:r>
              <a:rPr lang="en-US" sz="1800"/>
              <a:t>ARDS，</a:t>
            </a:r>
            <a:r>
              <a:rPr lang="zh-CN" altLang="en-US" sz="1800"/>
              <a:t>先有静水压增高，以</a:t>
            </a:r>
          </a:p>
          <a:p>
            <a:r>
              <a:rPr lang="zh-CN" altLang="en-US" sz="1800"/>
              <a:t>后血管内皮损伤，通透性增加。</a:t>
            </a:r>
          </a:p>
          <a:p>
            <a:endParaRPr lang="zh-CN" altLang="en-US" sz="1600"/>
          </a:p>
          <a:p>
            <a:r>
              <a:rPr lang="zh-CN" altLang="en-US" sz="1800"/>
              <a:t>第1期网影重叠在磨玻璃影上，</a:t>
            </a:r>
          </a:p>
          <a:p>
            <a:r>
              <a:rPr lang="zh-CN" altLang="en-US" sz="1800"/>
              <a:t>第2期弥漫性实变，肺后部为</a:t>
            </a:r>
          </a:p>
          <a:p>
            <a:r>
              <a:rPr lang="zh-CN" altLang="en-US" sz="1800"/>
              <a:t>著</a:t>
            </a:r>
          </a:p>
          <a:p>
            <a:endParaRPr lang="zh-CN" altLang="en-US" sz="1800"/>
          </a:p>
          <a:p>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SC08260"/>
          <p:cNvPicPr>
            <a:picLocks noChangeAspect="1" noChangeArrowheads="1"/>
          </p:cNvPicPr>
          <p:nvPr/>
        </p:nvPicPr>
        <p:blipFill>
          <a:blip r:embed="rId2" cstate="print"/>
          <a:srcRect/>
          <a:stretch>
            <a:fillRect/>
          </a:stretch>
        </p:blipFill>
        <p:spPr bwMode="auto">
          <a:xfrm>
            <a:off x="1981200" y="762000"/>
            <a:ext cx="5638800" cy="4178300"/>
          </a:xfrm>
          <a:prstGeom prst="rect">
            <a:avLst/>
          </a:prstGeom>
          <a:noFill/>
          <a:ln w="9525">
            <a:noFill/>
            <a:miter lim="800000"/>
            <a:headEnd/>
            <a:tailEnd/>
          </a:ln>
        </p:spPr>
      </p:pic>
      <p:sp>
        <p:nvSpPr>
          <p:cNvPr id="68611" name="Text Box 3"/>
          <p:cNvSpPr txBox="1">
            <a:spLocks noChangeArrowheads="1"/>
          </p:cNvSpPr>
          <p:nvPr/>
        </p:nvSpPr>
        <p:spPr bwMode="auto">
          <a:xfrm>
            <a:off x="1295400" y="5278438"/>
            <a:ext cx="6789738" cy="822325"/>
          </a:xfrm>
          <a:prstGeom prst="rect">
            <a:avLst/>
          </a:prstGeom>
          <a:noFill/>
          <a:ln w="9525">
            <a:noFill/>
            <a:miter lim="800000"/>
            <a:headEnd/>
            <a:tailEnd/>
          </a:ln>
          <a:effectLst/>
        </p:spPr>
        <p:txBody>
          <a:bodyPr wrap="none">
            <a:spAutoFit/>
          </a:bodyPr>
          <a:lstStyle/>
          <a:p>
            <a:r>
              <a:rPr lang="en-US"/>
              <a:t>ARDS，</a:t>
            </a:r>
            <a:r>
              <a:rPr lang="zh-CN" altLang="en-US"/>
              <a:t>实变主要在肺后部，肺泡内的液体重量使</a:t>
            </a:r>
          </a:p>
          <a:p>
            <a:r>
              <a:rPr lang="zh-CN" altLang="en-US"/>
              <a:t>肺泡萎陷，致实变更明显，前部可见磨玻璃影。</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69635" name="Rectangle 3"/>
          <p:cNvSpPr>
            <a:spLocks noGrp="1" noChangeArrowheads="1"/>
          </p:cNvSpPr>
          <p:nvPr>
            <p:ph type="body" idx="1"/>
          </p:nvPr>
        </p:nvSpPr>
        <p:spPr/>
        <p:txBody>
          <a:bodyPr/>
          <a:lstStyle/>
          <a:p>
            <a:r>
              <a:rPr lang="en-US" altLang="zh-CN">
                <a:solidFill>
                  <a:schemeClr val="folHlink"/>
                </a:solidFill>
              </a:rPr>
              <a:t>CT</a:t>
            </a:r>
            <a:r>
              <a:rPr lang="zh-CN" altLang="en-US">
                <a:solidFill>
                  <a:schemeClr val="folHlink"/>
                </a:solidFill>
              </a:rPr>
              <a:t>表现</a:t>
            </a:r>
          </a:p>
          <a:p>
            <a:r>
              <a:rPr lang="zh-CN" altLang="en-US"/>
              <a:t>    </a:t>
            </a:r>
            <a:r>
              <a:rPr lang="zh-CN" altLang="en-US">
                <a:solidFill>
                  <a:schemeClr val="hlink"/>
                </a:solidFill>
              </a:rPr>
              <a:t>第</a:t>
            </a:r>
            <a:r>
              <a:rPr lang="en-US" altLang="zh-CN">
                <a:solidFill>
                  <a:schemeClr val="hlink"/>
                </a:solidFill>
              </a:rPr>
              <a:t>2</a:t>
            </a:r>
            <a:r>
              <a:rPr lang="zh-CN" altLang="en-US">
                <a:solidFill>
                  <a:schemeClr val="hlink"/>
                </a:solidFill>
              </a:rPr>
              <a:t>，</a:t>
            </a:r>
            <a:r>
              <a:rPr lang="en-US" altLang="zh-CN">
                <a:solidFill>
                  <a:schemeClr val="hlink"/>
                </a:solidFill>
              </a:rPr>
              <a:t>3</a:t>
            </a:r>
            <a:r>
              <a:rPr lang="zh-CN" altLang="en-US">
                <a:solidFill>
                  <a:schemeClr val="hlink"/>
                </a:solidFill>
              </a:rPr>
              <a:t>期</a:t>
            </a:r>
            <a:r>
              <a:rPr lang="zh-CN" altLang="en-US"/>
              <a:t>的表现多种多样。斑片状或弥漫性实变或磨玻璃影，有或无空气支气管征，分布可在后部或无规则。</a:t>
            </a:r>
          </a:p>
          <a:p>
            <a:r>
              <a:rPr lang="zh-CN" altLang="en-US"/>
              <a:t>    实变可在一定时间后吸收，但磨玻璃影、疤痕、囊影可持续存在，反映了炎症和纤维化。</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SC08255"/>
          <p:cNvPicPr>
            <a:picLocks noChangeAspect="1" noChangeArrowheads="1"/>
          </p:cNvPicPr>
          <p:nvPr/>
        </p:nvPicPr>
        <p:blipFill>
          <a:blip r:embed="rId2" cstate="print"/>
          <a:srcRect/>
          <a:stretch>
            <a:fillRect/>
          </a:stretch>
        </p:blipFill>
        <p:spPr bwMode="auto">
          <a:xfrm>
            <a:off x="468313" y="404813"/>
            <a:ext cx="3687762" cy="3552825"/>
          </a:xfrm>
          <a:prstGeom prst="rect">
            <a:avLst/>
          </a:prstGeom>
          <a:noFill/>
          <a:ln w="9525">
            <a:noFill/>
            <a:miter lim="800000"/>
            <a:headEnd/>
            <a:tailEnd/>
          </a:ln>
        </p:spPr>
      </p:pic>
      <p:pic>
        <p:nvPicPr>
          <p:cNvPr id="70659" name="Picture 3" descr="DSC08256"/>
          <p:cNvPicPr>
            <a:picLocks noChangeAspect="1" noChangeArrowheads="1"/>
          </p:cNvPicPr>
          <p:nvPr/>
        </p:nvPicPr>
        <p:blipFill>
          <a:blip r:embed="rId3" cstate="print"/>
          <a:srcRect/>
          <a:stretch>
            <a:fillRect/>
          </a:stretch>
        </p:blipFill>
        <p:spPr bwMode="auto">
          <a:xfrm>
            <a:off x="4284663" y="404813"/>
            <a:ext cx="4305300" cy="2979737"/>
          </a:xfrm>
          <a:prstGeom prst="rect">
            <a:avLst/>
          </a:prstGeom>
          <a:noFill/>
          <a:ln w="9525">
            <a:noFill/>
            <a:miter lim="800000"/>
            <a:headEnd/>
            <a:tailEnd/>
          </a:ln>
        </p:spPr>
      </p:pic>
      <p:pic>
        <p:nvPicPr>
          <p:cNvPr id="70660" name="Picture 4" descr="DSC08257"/>
          <p:cNvPicPr>
            <a:picLocks noChangeAspect="1" noChangeArrowheads="1"/>
          </p:cNvPicPr>
          <p:nvPr/>
        </p:nvPicPr>
        <p:blipFill>
          <a:blip r:embed="rId4" cstate="print"/>
          <a:srcRect/>
          <a:stretch>
            <a:fillRect/>
          </a:stretch>
        </p:blipFill>
        <p:spPr bwMode="auto">
          <a:xfrm>
            <a:off x="4284663" y="3502025"/>
            <a:ext cx="4319587" cy="2973388"/>
          </a:xfrm>
          <a:prstGeom prst="rect">
            <a:avLst/>
          </a:prstGeom>
          <a:noFill/>
          <a:ln w="9525">
            <a:noFill/>
            <a:miter lim="800000"/>
            <a:headEnd/>
            <a:tailEnd/>
          </a:ln>
        </p:spPr>
      </p:pic>
      <p:sp>
        <p:nvSpPr>
          <p:cNvPr id="70661" name="Text Box 5"/>
          <p:cNvSpPr txBox="1">
            <a:spLocks noChangeArrowheads="1"/>
          </p:cNvSpPr>
          <p:nvPr/>
        </p:nvSpPr>
        <p:spPr bwMode="auto">
          <a:xfrm>
            <a:off x="468313" y="4384675"/>
            <a:ext cx="3455987" cy="2255838"/>
          </a:xfrm>
          <a:prstGeom prst="rect">
            <a:avLst/>
          </a:prstGeom>
          <a:noFill/>
          <a:ln w="9525">
            <a:noFill/>
            <a:miter lim="800000"/>
            <a:headEnd/>
            <a:tailEnd/>
          </a:ln>
          <a:effectLst/>
        </p:spPr>
        <p:txBody>
          <a:bodyPr>
            <a:spAutoFit/>
          </a:bodyPr>
          <a:lstStyle/>
          <a:p>
            <a:r>
              <a:rPr lang="zh-CN" altLang="en-US" sz="2000"/>
              <a:t>心脏手术后空气栓塞，</a:t>
            </a:r>
            <a:r>
              <a:rPr lang="en-US" sz="2000"/>
              <a:t>ARDS</a:t>
            </a:r>
          </a:p>
          <a:p>
            <a:endParaRPr lang="en-US" sz="1800"/>
          </a:p>
          <a:p>
            <a:r>
              <a:rPr lang="zh-CN" altLang="en-US" sz="2000"/>
              <a:t>右肺实变，左肺间质改变多</a:t>
            </a:r>
          </a:p>
          <a:p>
            <a:r>
              <a:rPr lang="en-US" sz="2000"/>
              <a:t>CT</a:t>
            </a:r>
            <a:r>
              <a:rPr lang="zh-CN" altLang="en-US" sz="2000"/>
              <a:t>见实变和间质改变，下部</a:t>
            </a:r>
          </a:p>
          <a:p>
            <a:r>
              <a:rPr lang="zh-CN" altLang="en-US" sz="2000"/>
              <a:t>可见多发囊变，可能为气压</a:t>
            </a:r>
          </a:p>
          <a:p>
            <a:r>
              <a:rPr lang="zh-CN" altLang="en-US" sz="2000"/>
              <a:t>伤的结果。</a:t>
            </a:r>
          </a:p>
          <a:p>
            <a:endParaRPr lang="zh-CN"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SC08259"/>
          <p:cNvPicPr>
            <a:picLocks noChangeAspect="1" noChangeArrowheads="1"/>
          </p:cNvPicPr>
          <p:nvPr/>
        </p:nvPicPr>
        <p:blipFill>
          <a:blip r:embed="rId2"/>
          <a:srcRect/>
          <a:stretch>
            <a:fillRect/>
          </a:stretch>
        </p:blipFill>
        <p:spPr bwMode="auto">
          <a:xfrm>
            <a:off x="1295400" y="457200"/>
            <a:ext cx="6477000" cy="4837113"/>
          </a:xfrm>
          <a:prstGeom prst="rect">
            <a:avLst/>
          </a:prstGeom>
          <a:noFill/>
          <a:ln w="9525">
            <a:noFill/>
            <a:miter lim="800000"/>
            <a:headEnd/>
            <a:tailEnd/>
          </a:ln>
        </p:spPr>
      </p:pic>
      <p:sp>
        <p:nvSpPr>
          <p:cNvPr id="71683" name="Text Box 3"/>
          <p:cNvSpPr txBox="1">
            <a:spLocks noChangeArrowheads="1"/>
          </p:cNvSpPr>
          <p:nvPr/>
        </p:nvSpPr>
        <p:spPr bwMode="auto">
          <a:xfrm>
            <a:off x="1279525" y="5603875"/>
            <a:ext cx="6789738" cy="822325"/>
          </a:xfrm>
          <a:prstGeom prst="rect">
            <a:avLst/>
          </a:prstGeom>
          <a:noFill/>
          <a:ln w="9525">
            <a:noFill/>
            <a:miter lim="800000"/>
            <a:headEnd/>
            <a:tailEnd/>
          </a:ln>
          <a:effectLst/>
        </p:spPr>
        <p:txBody>
          <a:bodyPr wrap="none">
            <a:spAutoFit/>
          </a:bodyPr>
          <a:lstStyle/>
          <a:p>
            <a:r>
              <a:rPr lang="en-US"/>
              <a:t>ARDS</a:t>
            </a:r>
            <a:r>
              <a:rPr lang="zh-CN" altLang="en-US"/>
              <a:t>晚期，含气囊肿，随机分布，可能为缺血的</a:t>
            </a:r>
          </a:p>
          <a:p>
            <a:r>
              <a:rPr lang="zh-CN" altLang="en-US"/>
              <a:t>结果。</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zh-CN" altLang="en-US">
                <a:latin typeface="宋体" pitchFamily="2" charset="-122"/>
              </a:rPr>
              <a:t>（二）弥漫性肺泡损伤而致的通透性肺水肿</a:t>
            </a:r>
          </a:p>
        </p:txBody>
      </p:sp>
      <p:sp>
        <p:nvSpPr>
          <p:cNvPr id="72707" name="Rectangle 3"/>
          <p:cNvSpPr>
            <a:spLocks noGrp="1" noChangeArrowheads="1"/>
          </p:cNvSpPr>
          <p:nvPr>
            <p:ph type="body" idx="1"/>
          </p:nvPr>
        </p:nvSpPr>
        <p:spPr/>
        <p:txBody>
          <a:bodyPr/>
          <a:lstStyle/>
          <a:p>
            <a:r>
              <a:rPr lang="en-US" altLang="zh-CN" sz="2400">
                <a:solidFill>
                  <a:schemeClr val="folHlink"/>
                </a:solidFill>
              </a:rPr>
              <a:t>ARDS</a:t>
            </a:r>
            <a:r>
              <a:rPr lang="zh-CN" altLang="en-US" sz="2400">
                <a:solidFill>
                  <a:schemeClr val="folHlink"/>
                </a:solidFill>
              </a:rPr>
              <a:t>和</a:t>
            </a:r>
            <a:r>
              <a:rPr lang="zh-CN" altLang="en-US" sz="2400">
                <a:solidFill>
                  <a:schemeClr val="folHlink"/>
                </a:solidFill>
                <a:latin typeface="宋体" pitchFamily="2" charset="-122"/>
              </a:rPr>
              <a:t>流体静力学增高肺水肿的影像区别</a:t>
            </a:r>
          </a:p>
          <a:p>
            <a:r>
              <a:rPr lang="zh-CN" altLang="en-US" sz="2400">
                <a:latin typeface="宋体" pitchFamily="2" charset="-122"/>
              </a:rPr>
              <a:t>  </a:t>
            </a:r>
            <a:r>
              <a:rPr lang="en-US" altLang="zh-CN" sz="2400">
                <a:latin typeface="宋体" pitchFamily="2" charset="-122"/>
              </a:rPr>
              <a:t>1</a:t>
            </a:r>
            <a:r>
              <a:rPr lang="zh-CN" altLang="en-US" sz="2400">
                <a:latin typeface="宋体" pitchFamily="2" charset="-122"/>
              </a:rPr>
              <a:t>，</a:t>
            </a:r>
            <a:r>
              <a:rPr lang="en-US" altLang="zh-CN" sz="2400">
                <a:latin typeface="宋体" pitchFamily="2" charset="-122"/>
              </a:rPr>
              <a:t>ARDS</a:t>
            </a:r>
            <a:r>
              <a:rPr lang="zh-CN" altLang="en-US" sz="2400">
                <a:solidFill>
                  <a:schemeClr val="accent1"/>
                </a:solidFill>
                <a:latin typeface="宋体" pitchFamily="2" charset="-122"/>
              </a:rPr>
              <a:t>周围性</a:t>
            </a:r>
            <a:r>
              <a:rPr lang="zh-CN" altLang="en-US" sz="2400">
                <a:latin typeface="宋体" pitchFamily="2" charset="-122"/>
              </a:rPr>
              <a:t>分布多于流体静力学增高性肺水肿。</a:t>
            </a:r>
          </a:p>
          <a:p>
            <a:r>
              <a:rPr lang="zh-CN" altLang="en-US" sz="2400">
                <a:latin typeface="宋体" pitchFamily="2" charset="-122"/>
              </a:rPr>
              <a:t>  </a:t>
            </a:r>
            <a:r>
              <a:rPr lang="en-US" altLang="zh-CN" sz="2400">
                <a:latin typeface="宋体" pitchFamily="2" charset="-122"/>
              </a:rPr>
              <a:t>2</a:t>
            </a:r>
            <a:r>
              <a:rPr lang="zh-CN" altLang="en-US" sz="2400">
                <a:latin typeface="宋体" pitchFamily="2" charset="-122"/>
              </a:rPr>
              <a:t>，</a:t>
            </a:r>
            <a:r>
              <a:rPr lang="en-US" altLang="zh-CN" sz="2400">
                <a:latin typeface="宋体" pitchFamily="2" charset="-122"/>
              </a:rPr>
              <a:t>ARDS</a:t>
            </a:r>
            <a:r>
              <a:rPr lang="zh-CN" altLang="en-US" sz="2400">
                <a:solidFill>
                  <a:schemeClr val="accent1"/>
                </a:solidFill>
                <a:latin typeface="宋体" pitchFamily="2" charset="-122"/>
              </a:rPr>
              <a:t>无</a:t>
            </a:r>
            <a:r>
              <a:rPr lang="zh-CN" altLang="en-US" sz="2400">
                <a:latin typeface="宋体" pitchFamily="2" charset="-122"/>
              </a:rPr>
              <a:t>心影增大、肺上部血流在分配、间隔线等典型的流体静力学增高性肺水肿改变及胸水较少见。</a:t>
            </a:r>
          </a:p>
          <a:p>
            <a:r>
              <a:rPr lang="zh-CN" altLang="en-US" sz="2400">
                <a:latin typeface="宋体" pitchFamily="2" charset="-122"/>
              </a:rPr>
              <a:t>  </a:t>
            </a:r>
            <a:r>
              <a:rPr lang="en-US" altLang="zh-CN" sz="2400">
                <a:latin typeface="宋体" pitchFamily="2" charset="-122"/>
              </a:rPr>
              <a:t>3</a:t>
            </a:r>
            <a:r>
              <a:rPr lang="zh-CN" altLang="en-US" sz="2400">
                <a:latin typeface="宋体" pitchFamily="2" charset="-122"/>
              </a:rPr>
              <a:t>，</a:t>
            </a:r>
            <a:r>
              <a:rPr lang="en-US" altLang="zh-CN" sz="2400">
                <a:latin typeface="宋体" pitchFamily="2" charset="-122"/>
              </a:rPr>
              <a:t>ARDS</a:t>
            </a:r>
            <a:r>
              <a:rPr lang="zh-CN" altLang="en-US" sz="2400">
                <a:latin typeface="宋体" pitchFamily="2" charset="-122"/>
              </a:rPr>
              <a:t>的水肿即使能完全吸收也很</a:t>
            </a:r>
            <a:r>
              <a:rPr lang="zh-CN" altLang="en-US" sz="2400">
                <a:solidFill>
                  <a:schemeClr val="accent1"/>
                </a:solidFill>
                <a:latin typeface="宋体" pitchFamily="2" charset="-122"/>
              </a:rPr>
              <a:t>慢</a:t>
            </a:r>
            <a:r>
              <a:rPr lang="zh-CN" altLang="en-US" sz="2400">
                <a:latin typeface="宋体" pitchFamily="2" charset="-122"/>
              </a:rPr>
              <a:t>，流体静力学增高性肺水肿吸收快。</a:t>
            </a:r>
          </a:p>
          <a:p>
            <a:r>
              <a:rPr lang="zh-CN" altLang="en-US" sz="2400">
                <a:latin typeface="宋体" pitchFamily="2" charset="-122"/>
              </a:rPr>
              <a:t>  </a:t>
            </a:r>
            <a:r>
              <a:rPr lang="en-US" altLang="zh-CN" sz="2400">
                <a:latin typeface="宋体" pitchFamily="2" charset="-122"/>
              </a:rPr>
              <a:t>4</a:t>
            </a:r>
            <a:r>
              <a:rPr lang="zh-CN" altLang="en-US" sz="2400">
                <a:latin typeface="宋体" pitchFamily="2" charset="-122"/>
              </a:rPr>
              <a:t>，</a:t>
            </a:r>
            <a:r>
              <a:rPr lang="en-US" altLang="zh-CN" sz="2400">
                <a:latin typeface="宋体" pitchFamily="2" charset="-122"/>
              </a:rPr>
              <a:t>ARDS</a:t>
            </a:r>
            <a:r>
              <a:rPr lang="zh-CN" altLang="en-US" sz="2400">
                <a:latin typeface="宋体" pitchFamily="2" charset="-122"/>
              </a:rPr>
              <a:t>的分布受重力影响较流体静力学增高性肺水肿更大。</a:t>
            </a:r>
          </a:p>
          <a:p>
            <a:r>
              <a:rPr lang="zh-CN" altLang="en-US" sz="2400">
                <a:latin typeface="宋体" pitchFamily="2" charset="-122"/>
              </a:rPr>
              <a:t>  </a:t>
            </a:r>
            <a:r>
              <a:rPr lang="en-US" altLang="zh-CN" sz="2400">
                <a:latin typeface="宋体" pitchFamily="2" charset="-122"/>
              </a:rPr>
              <a:t>5</a:t>
            </a:r>
            <a:r>
              <a:rPr lang="zh-CN" altLang="en-US" sz="2400">
                <a:latin typeface="宋体" pitchFamily="2" charset="-122"/>
              </a:rPr>
              <a:t>，尽管范围不大的</a:t>
            </a:r>
            <a:r>
              <a:rPr lang="en-US" altLang="zh-CN" sz="2400">
                <a:latin typeface="宋体" pitchFamily="2" charset="-122"/>
              </a:rPr>
              <a:t>ARDS </a:t>
            </a:r>
            <a:r>
              <a:rPr lang="zh-CN" altLang="en-US" sz="2400">
                <a:latin typeface="宋体" pitchFamily="2" charset="-122"/>
              </a:rPr>
              <a:t>，因低氧也必需插管；而流体静力学增高肺水肿不一定需要插管。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SC04721"/>
          <p:cNvPicPr>
            <a:picLocks noChangeAspect="1" noChangeArrowheads="1"/>
          </p:cNvPicPr>
          <p:nvPr/>
        </p:nvPicPr>
        <p:blipFill>
          <a:blip r:embed="rId2" cstate="print"/>
          <a:srcRect/>
          <a:stretch>
            <a:fillRect/>
          </a:stretch>
        </p:blipFill>
        <p:spPr bwMode="auto">
          <a:xfrm>
            <a:off x="828675" y="260350"/>
            <a:ext cx="3455988" cy="3214688"/>
          </a:xfrm>
          <a:prstGeom prst="rect">
            <a:avLst/>
          </a:prstGeom>
          <a:noFill/>
          <a:ln w="9525">
            <a:noFill/>
            <a:miter lim="800000"/>
            <a:headEnd/>
            <a:tailEnd/>
          </a:ln>
        </p:spPr>
      </p:pic>
      <p:sp>
        <p:nvSpPr>
          <p:cNvPr id="73731" name="Text Box 3"/>
          <p:cNvSpPr txBox="1">
            <a:spLocks noChangeArrowheads="1"/>
          </p:cNvSpPr>
          <p:nvPr/>
        </p:nvSpPr>
        <p:spPr bwMode="auto">
          <a:xfrm>
            <a:off x="684213" y="3644900"/>
            <a:ext cx="3600450" cy="1890713"/>
          </a:xfrm>
          <a:prstGeom prst="rect">
            <a:avLst/>
          </a:prstGeom>
          <a:noFill/>
          <a:ln w="9525">
            <a:noFill/>
            <a:miter lim="800000"/>
            <a:headEnd/>
            <a:tailEnd/>
          </a:ln>
          <a:effectLst/>
        </p:spPr>
        <p:txBody>
          <a:bodyPr>
            <a:spAutoFit/>
          </a:bodyPr>
          <a:lstStyle/>
          <a:p>
            <a:r>
              <a:rPr lang="zh-CN" altLang="en-US" sz="2000"/>
              <a:t>20岁，男，车祸而致</a:t>
            </a:r>
            <a:r>
              <a:rPr lang="en-US" sz="2000"/>
              <a:t>ARDS</a:t>
            </a:r>
            <a:endParaRPr lang="en-US" sz="1800"/>
          </a:p>
          <a:p>
            <a:r>
              <a:rPr lang="zh-CN" altLang="en-US" sz="2000"/>
              <a:t>两肺弥漫性气腔实变</a:t>
            </a:r>
          </a:p>
          <a:p>
            <a:endParaRPr lang="zh-CN" altLang="en-US" sz="1800"/>
          </a:p>
          <a:p>
            <a:r>
              <a:rPr lang="en-US" sz="2000"/>
              <a:t>CT</a:t>
            </a:r>
          </a:p>
          <a:p>
            <a:r>
              <a:rPr lang="zh-CN" altLang="en-US" sz="2000"/>
              <a:t>肺后部较前部严重，无间隔线，胸水较少。</a:t>
            </a:r>
          </a:p>
        </p:txBody>
      </p:sp>
      <p:pic>
        <p:nvPicPr>
          <p:cNvPr id="73732" name="Picture 4" descr="DSC04722"/>
          <p:cNvPicPr>
            <a:picLocks noChangeAspect="1" noChangeArrowheads="1"/>
          </p:cNvPicPr>
          <p:nvPr/>
        </p:nvPicPr>
        <p:blipFill>
          <a:blip r:embed="rId3" cstate="print"/>
          <a:srcRect/>
          <a:stretch>
            <a:fillRect/>
          </a:stretch>
        </p:blipFill>
        <p:spPr bwMode="auto">
          <a:xfrm>
            <a:off x="4645025" y="692150"/>
            <a:ext cx="3348038" cy="2511425"/>
          </a:xfrm>
          <a:prstGeom prst="rect">
            <a:avLst/>
          </a:prstGeom>
          <a:noFill/>
          <a:ln w="9525">
            <a:noFill/>
            <a:miter lim="800000"/>
            <a:headEnd/>
            <a:tailEnd/>
          </a:ln>
          <a:effectLst/>
        </p:spPr>
      </p:pic>
      <p:pic>
        <p:nvPicPr>
          <p:cNvPr id="73733" name="Picture 5" descr="DSC04723"/>
          <p:cNvPicPr>
            <a:picLocks noChangeAspect="1" noChangeArrowheads="1"/>
          </p:cNvPicPr>
          <p:nvPr/>
        </p:nvPicPr>
        <p:blipFill>
          <a:blip r:embed="rId4" cstate="print"/>
          <a:srcRect/>
          <a:stretch>
            <a:fillRect/>
          </a:stretch>
        </p:blipFill>
        <p:spPr bwMode="auto">
          <a:xfrm>
            <a:off x="4572000" y="3524250"/>
            <a:ext cx="3457575" cy="252095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zh-CN" altLang="en-US"/>
              <a:t>病理生理</a:t>
            </a:r>
          </a:p>
        </p:txBody>
      </p:sp>
      <p:sp>
        <p:nvSpPr>
          <p:cNvPr id="10243" name="Rectangle 3"/>
          <p:cNvSpPr>
            <a:spLocks noGrp="1" noChangeArrowheads="1"/>
          </p:cNvSpPr>
          <p:nvPr>
            <p:ph type="body" idx="1"/>
          </p:nvPr>
        </p:nvSpPr>
        <p:spPr/>
        <p:txBody>
          <a:bodyPr/>
          <a:lstStyle/>
          <a:p>
            <a:r>
              <a:rPr lang="zh-CN" altLang="en-US" sz="2800"/>
              <a:t>发生肺水肿的机理：</a:t>
            </a:r>
          </a:p>
          <a:p>
            <a:r>
              <a:rPr lang="zh-CN" altLang="en-US" sz="2800"/>
              <a:t>    </a:t>
            </a:r>
            <a:r>
              <a:rPr lang="en-US" altLang="zh-CN" sz="2800"/>
              <a:t>1</a:t>
            </a:r>
            <a:r>
              <a:rPr lang="zh-CN" altLang="en-US" sz="2800"/>
              <a:t>，肺静脉压力增高导致毛细血管压力增高</a:t>
            </a:r>
          </a:p>
          <a:p>
            <a:r>
              <a:rPr lang="zh-CN" altLang="en-US" sz="2800"/>
              <a:t>    </a:t>
            </a:r>
            <a:r>
              <a:rPr lang="en-US" altLang="zh-CN" sz="2800"/>
              <a:t>2</a:t>
            </a:r>
            <a:r>
              <a:rPr lang="zh-CN" altLang="en-US" sz="2800"/>
              <a:t>，肺泡－毛细血管膜对血浆蛋白的通透性增加</a:t>
            </a:r>
          </a:p>
          <a:p>
            <a:r>
              <a:rPr lang="zh-CN" altLang="en-US" sz="2800"/>
              <a:t>    </a:t>
            </a:r>
            <a:r>
              <a:rPr lang="en-US" altLang="zh-CN" sz="2800"/>
              <a:t>3</a:t>
            </a:r>
            <a:r>
              <a:rPr lang="zh-CN" altLang="en-US" sz="2800"/>
              <a:t>，血浆胶体渗透压降低</a:t>
            </a:r>
          </a:p>
          <a:p>
            <a:r>
              <a:rPr lang="zh-CN" altLang="en-US" sz="2800"/>
              <a:t>    </a:t>
            </a:r>
            <a:r>
              <a:rPr lang="en-US" altLang="zh-CN" sz="2800"/>
              <a:t>4</a:t>
            </a:r>
            <a:r>
              <a:rPr lang="zh-CN" altLang="en-US" sz="2800"/>
              <a:t>，淋巴机能不全，引流回收能力减少</a:t>
            </a:r>
          </a:p>
          <a:p>
            <a:r>
              <a:rPr lang="zh-CN" altLang="en-US" sz="2800"/>
              <a:t>    </a:t>
            </a:r>
            <a:r>
              <a:rPr lang="en-US" altLang="zh-CN" sz="2800"/>
              <a:t>5</a:t>
            </a:r>
            <a:r>
              <a:rPr lang="zh-CN" altLang="en-US" sz="2800"/>
              <a:t>，原因不明，血管通透性增加可能为最大的因素</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SC04726"/>
          <p:cNvPicPr>
            <a:picLocks noChangeAspect="1" noChangeArrowheads="1"/>
          </p:cNvPicPr>
          <p:nvPr/>
        </p:nvPicPr>
        <p:blipFill>
          <a:blip r:embed="rId2" cstate="print"/>
          <a:srcRect/>
          <a:stretch>
            <a:fillRect/>
          </a:stretch>
        </p:blipFill>
        <p:spPr bwMode="auto">
          <a:xfrm>
            <a:off x="684213" y="471488"/>
            <a:ext cx="4192587" cy="3063875"/>
          </a:xfrm>
          <a:prstGeom prst="rect">
            <a:avLst/>
          </a:prstGeom>
          <a:noFill/>
          <a:ln w="9525">
            <a:noFill/>
            <a:miter lim="800000"/>
            <a:headEnd/>
            <a:tailEnd/>
          </a:ln>
        </p:spPr>
      </p:pic>
      <p:pic>
        <p:nvPicPr>
          <p:cNvPr id="74755" name="Picture 3" descr="DSC04727"/>
          <p:cNvPicPr>
            <a:picLocks noChangeAspect="1" noChangeArrowheads="1"/>
          </p:cNvPicPr>
          <p:nvPr/>
        </p:nvPicPr>
        <p:blipFill>
          <a:blip r:embed="rId3" cstate="print"/>
          <a:srcRect/>
          <a:stretch>
            <a:fillRect/>
          </a:stretch>
        </p:blipFill>
        <p:spPr bwMode="auto">
          <a:xfrm>
            <a:off x="4724400" y="3257550"/>
            <a:ext cx="3835400" cy="3124200"/>
          </a:xfrm>
          <a:prstGeom prst="rect">
            <a:avLst/>
          </a:prstGeom>
          <a:noFill/>
          <a:ln w="9525">
            <a:noFill/>
            <a:miter lim="800000"/>
            <a:headEnd/>
            <a:tailEnd/>
          </a:ln>
        </p:spPr>
      </p:pic>
      <p:sp>
        <p:nvSpPr>
          <p:cNvPr id="74756" name="Text Box 4"/>
          <p:cNvSpPr txBox="1">
            <a:spLocks noChangeArrowheads="1"/>
          </p:cNvSpPr>
          <p:nvPr/>
        </p:nvSpPr>
        <p:spPr bwMode="auto">
          <a:xfrm>
            <a:off x="757238" y="4003675"/>
            <a:ext cx="3382962" cy="1584325"/>
          </a:xfrm>
          <a:prstGeom prst="rect">
            <a:avLst/>
          </a:prstGeom>
          <a:noFill/>
          <a:ln w="9525">
            <a:noFill/>
            <a:miter lim="800000"/>
            <a:headEnd/>
            <a:tailEnd/>
          </a:ln>
          <a:effectLst/>
        </p:spPr>
        <p:txBody>
          <a:bodyPr>
            <a:spAutoFit/>
          </a:bodyPr>
          <a:lstStyle/>
          <a:p>
            <a:r>
              <a:rPr lang="zh-CN" altLang="en-US" sz="2000"/>
              <a:t>47岁，男，脓毒症休克</a:t>
            </a:r>
          </a:p>
          <a:p>
            <a:r>
              <a:rPr lang="zh-CN" altLang="en-US" sz="2000">
                <a:solidFill>
                  <a:schemeClr val="accent1"/>
                </a:solidFill>
              </a:rPr>
              <a:t>不典型</a:t>
            </a:r>
            <a:r>
              <a:rPr lang="en-US" sz="2000">
                <a:solidFill>
                  <a:schemeClr val="accent1"/>
                </a:solidFill>
              </a:rPr>
              <a:t>ARDS</a:t>
            </a:r>
            <a:r>
              <a:rPr lang="zh-CN" altLang="en-US" sz="2000"/>
              <a:t>，原因不明</a:t>
            </a:r>
          </a:p>
          <a:p>
            <a:endParaRPr lang="zh-CN" altLang="en-US" sz="1800"/>
          </a:p>
          <a:p>
            <a:r>
              <a:rPr lang="zh-CN" altLang="en-US" sz="2000"/>
              <a:t>两肺前部气腔实变，无俯卧位病史。</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zh-CN" altLang="en-US" sz="4000"/>
              <a:t>三，</a:t>
            </a:r>
            <a:r>
              <a:rPr lang="zh-CN" altLang="en-US" sz="4000">
                <a:latin typeface="宋体" pitchFamily="2" charset="-122"/>
              </a:rPr>
              <a:t>无弥漫性肺泡损伤的</a:t>
            </a:r>
            <a:br>
              <a:rPr lang="zh-CN" altLang="en-US" sz="4000">
                <a:latin typeface="宋体" pitchFamily="2" charset="-122"/>
              </a:rPr>
            </a:br>
            <a:r>
              <a:rPr lang="zh-CN" altLang="en-US" sz="4000">
                <a:latin typeface="宋体" pitchFamily="2" charset="-122"/>
              </a:rPr>
              <a:t>通透性肺水肿</a:t>
            </a:r>
            <a:r>
              <a:rPr lang="zh-CN" altLang="en-US" sz="4000"/>
              <a:t/>
            </a:r>
            <a:br>
              <a:rPr lang="zh-CN" altLang="en-US" sz="4000"/>
            </a:br>
            <a:endParaRPr lang="zh-CN" altLang="en-US" sz="4000"/>
          </a:p>
        </p:txBody>
      </p:sp>
      <p:sp>
        <p:nvSpPr>
          <p:cNvPr id="75779" name="Rectangle 3"/>
          <p:cNvSpPr>
            <a:spLocks noGrp="1" noChangeArrowheads="1"/>
          </p:cNvSpPr>
          <p:nvPr>
            <p:ph type="body" idx="1"/>
          </p:nvPr>
        </p:nvSpPr>
        <p:spPr/>
        <p:txBody>
          <a:bodyPr/>
          <a:lstStyle/>
          <a:p>
            <a:pPr>
              <a:lnSpc>
                <a:spcPct val="90000"/>
              </a:lnSpc>
            </a:pPr>
            <a:r>
              <a:rPr lang="en-US" altLang="zh-CN"/>
              <a:t>    </a:t>
            </a:r>
            <a:r>
              <a:rPr lang="zh-CN" altLang="en-US"/>
              <a:t>无或仅有轻度弥漫性肺泡损伤，临床过程较轻，恢复也快。</a:t>
            </a:r>
          </a:p>
          <a:p>
            <a:pPr>
              <a:lnSpc>
                <a:spcPct val="90000"/>
              </a:lnSpc>
            </a:pPr>
            <a:r>
              <a:rPr lang="zh-CN" altLang="en-US"/>
              <a:t>    病理机转不清，可能只有血管内膜损伤，而肺泡上皮损伤轻微。</a:t>
            </a:r>
          </a:p>
          <a:p>
            <a:pPr>
              <a:lnSpc>
                <a:spcPct val="90000"/>
              </a:lnSpc>
            </a:pPr>
            <a:r>
              <a:rPr lang="zh-CN" altLang="en-US"/>
              <a:t>    可以是对药物或输液的急性反应（如白细胞凝集素反应），或免疫治疗（如白细胞介素</a:t>
            </a:r>
            <a:r>
              <a:rPr lang="en-US" altLang="zh-CN"/>
              <a:t>-2 </a:t>
            </a:r>
            <a:r>
              <a:rPr lang="zh-CN" altLang="en-US"/>
              <a:t>（</a:t>
            </a:r>
            <a:r>
              <a:rPr lang="en-US" altLang="zh-CN"/>
              <a:t>IL-2</a:t>
            </a:r>
            <a:r>
              <a:rPr lang="zh-CN" altLang="en-US"/>
              <a:t>） ），和感染（如</a:t>
            </a:r>
            <a:r>
              <a:rPr lang="en-US" altLang="zh-CN"/>
              <a:t>Hanta </a:t>
            </a:r>
            <a:r>
              <a:rPr lang="zh-CN" altLang="en-US"/>
              <a:t>病毒肺综合征）的结果。</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zh-CN" altLang="en-US"/>
              <a:t>三，</a:t>
            </a:r>
            <a:r>
              <a:rPr lang="zh-CN" altLang="en-US">
                <a:latin typeface="宋体" pitchFamily="2" charset="-122"/>
              </a:rPr>
              <a:t>无弥漫性肺泡损伤的通透性肺水肿</a:t>
            </a:r>
            <a:r>
              <a:rPr lang="zh-CN" altLang="en-US"/>
              <a:t/>
            </a:r>
            <a:br>
              <a:rPr lang="zh-CN" altLang="en-US"/>
            </a:br>
            <a:endParaRPr lang="zh-CN" altLang="en-US"/>
          </a:p>
        </p:txBody>
      </p:sp>
      <p:sp>
        <p:nvSpPr>
          <p:cNvPr id="76803" name="Rectangle 3"/>
          <p:cNvSpPr>
            <a:spLocks noGrp="1" noChangeArrowheads="1"/>
          </p:cNvSpPr>
          <p:nvPr>
            <p:ph type="body" idx="1"/>
          </p:nvPr>
        </p:nvSpPr>
        <p:spPr/>
        <p:txBody>
          <a:bodyPr/>
          <a:lstStyle/>
          <a:p>
            <a:pPr>
              <a:lnSpc>
                <a:spcPct val="90000"/>
              </a:lnSpc>
            </a:pPr>
            <a:r>
              <a:rPr lang="en-US" altLang="zh-CN"/>
              <a:t>    </a:t>
            </a:r>
            <a:r>
              <a:rPr lang="zh-CN" altLang="en-US"/>
              <a:t>临床和胸片表现更像流体静力学肺水肿，而不像</a:t>
            </a:r>
            <a:r>
              <a:rPr lang="en-US" altLang="zh-CN"/>
              <a:t>ARDS</a:t>
            </a:r>
            <a:r>
              <a:rPr lang="zh-CN" altLang="en-US"/>
              <a:t>，病变</a:t>
            </a:r>
            <a:r>
              <a:rPr lang="zh-CN" altLang="en-US">
                <a:solidFill>
                  <a:schemeClr val="accent1"/>
                </a:solidFill>
              </a:rPr>
              <a:t>吸收快</a:t>
            </a:r>
            <a:r>
              <a:rPr lang="zh-CN" altLang="en-US"/>
              <a:t>。</a:t>
            </a:r>
          </a:p>
          <a:p>
            <a:pPr>
              <a:lnSpc>
                <a:spcPct val="90000"/>
              </a:lnSpc>
            </a:pPr>
            <a:r>
              <a:rPr lang="zh-CN" altLang="en-US"/>
              <a:t>    </a:t>
            </a:r>
            <a:r>
              <a:rPr lang="en-US" altLang="zh-CN"/>
              <a:t>CT</a:t>
            </a:r>
            <a:r>
              <a:rPr lang="zh-CN" altLang="en-US"/>
              <a:t>上</a:t>
            </a:r>
            <a:r>
              <a:rPr lang="zh-CN" altLang="en-US">
                <a:solidFill>
                  <a:schemeClr val="accent1"/>
                </a:solidFill>
              </a:rPr>
              <a:t>间质性改变突出</a:t>
            </a:r>
            <a:r>
              <a:rPr lang="zh-CN" altLang="en-US"/>
              <a:t>，如小叶间隔、支气管血管鞘增厚和叶间裂增厚，胸膜水肿等。</a:t>
            </a:r>
          </a:p>
          <a:p>
            <a:pPr>
              <a:lnSpc>
                <a:spcPct val="90000"/>
              </a:lnSpc>
            </a:pPr>
            <a:r>
              <a:rPr lang="zh-CN" altLang="en-US"/>
              <a:t>    仅有中度肺泡实变，</a:t>
            </a:r>
            <a:r>
              <a:rPr lang="zh-CN" altLang="en-US">
                <a:solidFill>
                  <a:schemeClr val="accent1"/>
                </a:solidFill>
              </a:rPr>
              <a:t>病变随体位而变动。</a:t>
            </a:r>
          </a:p>
          <a:p>
            <a:pPr>
              <a:lnSpc>
                <a:spcPct val="90000"/>
              </a:lnSpc>
            </a:pPr>
            <a:r>
              <a:rPr lang="zh-CN" altLang="en-US"/>
              <a:t>   </a:t>
            </a:r>
            <a:r>
              <a:rPr lang="zh-CN" altLang="en-US">
                <a:solidFill>
                  <a:schemeClr val="accent1"/>
                </a:solidFill>
              </a:rPr>
              <a:t>无</a:t>
            </a:r>
            <a:r>
              <a:rPr lang="zh-CN" altLang="en-US"/>
              <a:t>上肺部血流再分配和心影增大。</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zh-CN" altLang="en-US"/>
              <a:t>三，</a:t>
            </a:r>
            <a:r>
              <a:rPr lang="zh-CN" altLang="en-US">
                <a:latin typeface="宋体" pitchFamily="2" charset="-122"/>
              </a:rPr>
              <a:t>无弥漫性肺泡损伤的通透性肺水肿</a:t>
            </a:r>
            <a:r>
              <a:rPr lang="zh-CN" altLang="en-US"/>
              <a:t/>
            </a:r>
            <a:br>
              <a:rPr lang="zh-CN" altLang="en-US"/>
            </a:br>
            <a:endParaRPr lang="zh-CN" altLang="en-US"/>
          </a:p>
        </p:txBody>
      </p:sp>
      <p:sp>
        <p:nvSpPr>
          <p:cNvPr id="77827" name="Rectangle 3"/>
          <p:cNvSpPr>
            <a:spLocks noGrp="1" noChangeArrowheads="1"/>
          </p:cNvSpPr>
          <p:nvPr>
            <p:ph type="body" idx="1"/>
          </p:nvPr>
        </p:nvSpPr>
        <p:spPr/>
        <p:txBody>
          <a:bodyPr/>
          <a:lstStyle/>
          <a:p>
            <a:pPr>
              <a:lnSpc>
                <a:spcPct val="90000"/>
              </a:lnSpc>
            </a:pPr>
            <a:r>
              <a:rPr lang="zh-CN" altLang="en-US" sz="2800">
                <a:solidFill>
                  <a:schemeClr val="folHlink"/>
                </a:solidFill>
              </a:rPr>
              <a:t>海洛因所致肺水肿</a:t>
            </a:r>
          </a:p>
          <a:p>
            <a:pPr>
              <a:lnSpc>
                <a:spcPct val="90000"/>
              </a:lnSpc>
            </a:pPr>
            <a:r>
              <a:rPr lang="zh-CN" altLang="en-US" sz="2800"/>
              <a:t>    因鸦片制剂过度摄入的肺水肿中大多为海洛因，少数为可卡因所致。</a:t>
            </a:r>
          </a:p>
          <a:p>
            <a:pPr>
              <a:lnSpc>
                <a:spcPct val="90000"/>
              </a:lnSpc>
            </a:pPr>
            <a:r>
              <a:rPr lang="zh-CN" altLang="en-US" sz="2800"/>
              <a:t>    </a:t>
            </a:r>
            <a:r>
              <a:rPr lang="en-US" altLang="zh-CN" sz="2800"/>
              <a:t>15</a:t>
            </a:r>
            <a:r>
              <a:rPr lang="zh-CN" altLang="en-US" sz="2800"/>
              <a:t>％海洛因过量者发生肺水肿，死亡率</a:t>
            </a:r>
            <a:r>
              <a:rPr lang="en-US" altLang="zh-CN" sz="2800"/>
              <a:t>10%</a:t>
            </a:r>
            <a:r>
              <a:rPr lang="zh-CN" altLang="en-US" sz="2800"/>
              <a:t>。</a:t>
            </a:r>
          </a:p>
          <a:p>
            <a:pPr>
              <a:lnSpc>
                <a:spcPct val="90000"/>
              </a:lnSpc>
            </a:pPr>
            <a:r>
              <a:rPr lang="zh-CN" altLang="en-US" sz="2800"/>
              <a:t>    直接抑制了呼吸中枢，导致低氧和酸中毒，两者都造成无</a:t>
            </a:r>
            <a:r>
              <a:rPr lang="en-US" altLang="zh-CN" sz="2800"/>
              <a:t>DAD</a:t>
            </a:r>
            <a:r>
              <a:rPr lang="zh-CN" altLang="en-US" sz="2800"/>
              <a:t>的肺水肿。</a:t>
            </a:r>
          </a:p>
          <a:p>
            <a:pPr>
              <a:lnSpc>
                <a:spcPct val="90000"/>
              </a:lnSpc>
            </a:pPr>
            <a:r>
              <a:rPr lang="zh-CN" altLang="en-US" sz="2800"/>
              <a:t>    病人常保持某体位几小时或几天，导致肺水肿的不对称分布。</a:t>
            </a:r>
          </a:p>
          <a:p>
            <a:pPr>
              <a:lnSpc>
                <a:spcPct val="90000"/>
              </a:lnSpc>
            </a:pPr>
            <a:r>
              <a:rPr lang="zh-CN" altLang="en-US" sz="2800"/>
              <a:t>    影像表现呈无</a:t>
            </a:r>
            <a:r>
              <a:rPr lang="en-US" altLang="zh-CN" sz="2800"/>
              <a:t>DAD</a:t>
            </a:r>
            <a:r>
              <a:rPr lang="zh-CN" altLang="en-US" sz="2800"/>
              <a:t>的肺水肿，无并发症时，</a:t>
            </a:r>
            <a:r>
              <a:rPr lang="en-US" altLang="zh-CN" sz="2800"/>
              <a:t>1~2</a:t>
            </a:r>
            <a:r>
              <a:rPr lang="zh-CN" altLang="en-US" sz="2800"/>
              <a:t>天后快速吸收，无后遗症。</a:t>
            </a:r>
          </a:p>
          <a:p>
            <a:pPr>
              <a:lnSpc>
                <a:spcPct val="90000"/>
              </a:lnSpc>
            </a:pPr>
            <a:endParaRPr lang="en-US" altLang="zh-CN" sz="2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SC04728"/>
          <p:cNvPicPr>
            <a:picLocks noChangeAspect="1" noChangeArrowheads="1"/>
          </p:cNvPicPr>
          <p:nvPr/>
        </p:nvPicPr>
        <p:blipFill>
          <a:blip r:embed="rId2" cstate="print"/>
          <a:srcRect/>
          <a:stretch>
            <a:fillRect/>
          </a:stretch>
        </p:blipFill>
        <p:spPr bwMode="auto">
          <a:xfrm>
            <a:off x="539750" y="403225"/>
            <a:ext cx="3768725" cy="3281363"/>
          </a:xfrm>
          <a:prstGeom prst="rect">
            <a:avLst/>
          </a:prstGeom>
          <a:noFill/>
          <a:ln w="9525">
            <a:noFill/>
            <a:miter lim="800000"/>
            <a:headEnd/>
            <a:tailEnd/>
          </a:ln>
        </p:spPr>
      </p:pic>
      <p:pic>
        <p:nvPicPr>
          <p:cNvPr id="78851" name="Picture 3" descr="DSC04729"/>
          <p:cNvPicPr>
            <a:picLocks noChangeAspect="1" noChangeArrowheads="1"/>
          </p:cNvPicPr>
          <p:nvPr/>
        </p:nvPicPr>
        <p:blipFill>
          <a:blip r:embed="rId3" cstate="print"/>
          <a:srcRect/>
          <a:stretch>
            <a:fillRect/>
          </a:stretch>
        </p:blipFill>
        <p:spPr bwMode="auto">
          <a:xfrm>
            <a:off x="4429125" y="2638425"/>
            <a:ext cx="4176713" cy="3687763"/>
          </a:xfrm>
          <a:prstGeom prst="rect">
            <a:avLst/>
          </a:prstGeom>
          <a:noFill/>
          <a:ln w="9525">
            <a:noFill/>
            <a:miter lim="800000"/>
            <a:headEnd/>
            <a:tailEnd/>
          </a:ln>
        </p:spPr>
      </p:pic>
      <p:sp>
        <p:nvSpPr>
          <p:cNvPr id="78852" name="Text Box 4"/>
          <p:cNvSpPr txBox="1">
            <a:spLocks noChangeArrowheads="1"/>
          </p:cNvSpPr>
          <p:nvPr/>
        </p:nvSpPr>
        <p:spPr bwMode="auto">
          <a:xfrm>
            <a:off x="4632325" y="422275"/>
            <a:ext cx="3841750" cy="1187450"/>
          </a:xfrm>
          <a:prstGeom prst="rect">
            <a:avLst/>
          </a:prstGeom>
          <a:noFill/>
          <a:ln w="9525">
            <a:noFill/>
            <a:miter lim="800000"/>
            <a:headEnd/>
            <a:tailEnd/>
          </a:ln>
          <a:effectLst/>
        </p:spPr>
        <p:txBody>
          <a:bodyPr wrap="none">
            <a:spAutoFit/>
          </a:bodyPr>
          <a:lstStyle/>
          <a:p>
            <a:r>
              <a:rPr lang="zh-CN" altLang="en-US"/>
              <a:t>19岁，男，</a:t>
            </a:r>
          </a:p>
          <a:p>
            <a:r>
              <a:rPr lang="zh-CN" altLang="en-US"/>
              <a:t>海洛因所致肺水肿</a:t>
            </a:r>
          </a:p>
          <a:p>
            <a:r>
              <a:rPr lang="zh-CN" altLang="en-US"/>
              <a:t>胸片示广泛弥漫大片肺水肿</a:t>
            </a:r>
          </a:p>
        </p:txBody>
      </p:sp>
      <p:sp>
        <p:nvSpPr>
          <p:cNvPr id="78853" name="Text Box 5"/>
          <p:cNvSpPr txBox="1">
            <a:spLocks noChangeArrowheads="1"/>
          </p:cNvSpPr>
          <p:nvPr/>
        </p:nvSpPr>
        <p:spPr bwMode="auto">
          <a:xfrm>
            <a:off x="441325" y="4384675"/>
            <a:ext cx="2927350" cy="457200"/>
          </a:xfrm>
          <a:prstGeom prst="rect">
            <a:avLst/>
          </a:prstGeom>
          <a:noFill/>
          <a:ln w="9525">
            <a:noFill/>
            <a:miter lim="800000"/>
            <a:headEnd/>
            <a:tailEnd/>
          </a:ln>
          <a:effectLst/>
        </p:spPr>
        <p:txBody>
          <a:bodyPr wrap="none">
            <a:spAutoFit/>
          </a:bodyPr>
          <a:lstStyle/>
          <a:p>
            <a:r>
              <a:rPr lang="zh-CN" altLang="en-US"/>
              <a:t>27小时后，明显吸收</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SC04730"/>
          <p:cNvPicPr>
            <a:picLocks noChangeAspect="1" noChangeArrowheads="1"/>
          </p:cNvPicPr>
          <p:nvPr/>
        </p:nvPicPr>
        <p:blipFill>
          <a:blip r:embed="rId2" cstate="print"/>
          <a:srcRect/>
          <a:stretch>
            <a:fillRect/>
          </a:stretch>
        </p:blipFill>
        <p:spPr bwMode="auto">
          <a:xfrm>
            <a:off x="323850" y="231775"/>
            <a:ext cx="4071938" cy="4549775"/>
          </a:xfrm>
          <a:prstGeom prst="rect">
            <a:avLst/>
          </a:prstGeom>
          <a:noFill/>
          <a:ln w="9525">
            <a:noFill/>
            <a:miter lim="800000"/>
            <a:headEnd/>
            <a:tailEnd/>
          </a:ln>
        </p:spPr>
      </p:pic>
      <p:pic>
        <p:nvPicPr>
          <p:cNvPr id="79875" name="Picture 3" descr="DSC04731"/>
          <p:cNvPicPr>
            <a:picLocks noChangeAspect="1" noChangeArrowheads="1"/>
          </p:cNvPicPr>
          <p:nvPr/>
        </p:nvPicPr>
        <p:blipFill>
          <a:blip r:embed="rId3" cstate="print"/>
          <a:srcRect/>
          <a:stretch>
            <a:fillRect/>
          </a:stretch>
        </p:blipFill>
        <p:spPr bwMode="auto">
          <a:xfrm>
            <a:off x="4452938" y="1981200"/>
            <a:ext cx="4224337" cy="4391025"/>
          </a:xfrm>
          <a:prstGeom prst="rect">
            <a:avLst/>
          </a:prstGeom>
          <a:noFill/>
          <a:ln w="9525">
            <a:noFill/>
            <a:miter lim="800000"/>
            <a:headEnd/>
            <a:tailEnd/>
          </a:ln>
        </p:spPr>
      </p:pic>
      <p:sp>
        <p:nvSpPr>
          <p:cNvPr id="79876" name="Text Box 4"/>
          <p:cNvSpPr txBox="1">
            <a:spLocks noChangeArrowheads="1"/>
          </p:cNvSpPr>
          <p:nvPr/>
        </p:nvSpPr>
        <p:spPr bwMode="auto">
          <a:xfrm>
            <a:off x="4708525" y="346075"/>
            <a:ext cx="4146550" cy="1187450"/>
          </a:xfrm>
          <a:prstGeom prst="rect">
            <a:avLst/>
          </a:prstGeom>
          <a:noFill/>
          <a:ln w="9525">
            <a:noFill/>
            <a:miter lim="800000"/>
            <a:headEnd/>
            <a:tailEnd/>
          </a:ln>
          <a:effectLst/>
        </p:spPr>
        <p:txBody>
          <a:bodyPr wrap="none">
            <a:spAutoFit/>
          </a:bodyPr>
          <a:lstStyle/>
          <a:p>
            <a:r>
              <a:rPr lang="zh-CN" altLang="en-US"/>
              <a:t>24岁，男，海洛因所致肺水肿</a:t>
            </a:r>
          </a:p>
          <a:p>
            <a:r>
              <a:rPr lang="zh-CN" altLang="en-US"/>
              <a:t>右肺融合性水肿，为入院前24</a:t>
            </a:r>
          </a:p>
          <a:p>
            <a:r>
              <a:rPr lang="zh-CN" altLang="en-US"/>
              <a:t>小时右侧卧位的结果</a:t>
            </a:r>
          </a:p>
        </p:txBody>
      </p:sp>
      <p:sp>
        <p:nvSpPr>
          <p:cNvPr id="79877" name="Text Box 5"/>
          <p:cNvSpPr txBox="1">
            <a:spLocks noChangeArrowheads="1"/>
          </p:cNvSpPr>
          <p:nvPr/>
        </p:nvSpPr>
        <p:spPr bwMode="auto">
          <a:xfrm>
            <a:off x="288925" y="5222875"/>
            <a:ext cx="2927350" cy="457200"/>
          </a:xfrm>
          <a:prstGeom prst="rect">
            <a:avLst/>
          </a:prstGeom>
          <a:noFill/>
          <a:ln w="9525">
            <a:noFill/>
            <a:miter lim="800000"/>
            <a:headEnd/>
            <a:tailEnd/>
          </a:ln>
          <a:effectLst/>
        </p:spPr>
        <p:txBody>
          <a:bodyPr wrap="none">
            <a:spAutoFit/>
          </a:bodyPr>
          <a:lstStyle/>
          <a:p>
            <a:r>
              <a:rPr lang="zh-CN" altLang="en-US"/>
              <a:t>28小时后，明显吸收</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zh-CN" altLang="en-US"/>
              <a:t>三，</a:t>
            </a:r>
            <a:r>
              <a:rPr lang="zh-CN" altLang="en-US">
                <a:latin typeface="宋体" pitchFamily="2" charset="-122"/>
              </a:rPr>
              <a:t>无弥漫性肺泡损伤的通透性肺水肿</a:t>
            </a:r>
            <a:r>
              <a:rPr lang="zh-CN" altLang="en-US">
                <a:solidFill>
                  <a:schemeClr val="tx1"/>
                </a:solidFill>
              </a:rPr>
              <a:t/>
            </a:r>
            <a:br>
              <a:rPr lang="zh-CN" altLang="en-US">
                <a:solidFill>
                  <a:schemeClr val="tx1"/>
                </a:solidFill>
              </a:rPr>
            </a:br>
            <a:endParaRPr lang="zh-CN" altLang="en-US">
              <a:solidFill>
                <a:schemeClr val="tx1"/>
              </a:solidFill>
            </a:endParaRPr>
          </a:p>
        </p:txBody>
      </p:sp>
      <p:sp>
        <p:nvSpPr>
          <p:cNvPr id="80899" name="Rectangle 3"/>
          <p:cNvSpPr>
            <a:spLocks noGrp="1" noChangeArrowheads="1"/>
          </p:cNvSpPr>
          <p:nvPr>
            <p:ph type="body" idx="1"/>
          </p:nvPr>
        </p:nvSpPr>
        <p:spPr/>
        <p:txBody>
          <a:bodyPr/>
          <a:lstStyle/>
          <a:p>
            <a:pPr>
              <a:lnSpc>
                <a:spcPct val="90000"/>
              </a:lnSpc>
            </a:pPr>
            <a:r>
              <a:rPr lang="zh-CN" altLang="en-US" sz="2800">
                <a:solidFill>
                  <a:schemeClr val="folHlink"/>
                </a:solidFill>
              </a:rPr>
              <a:t>白细胞介素</a:t>
            </a:r>
            <a:r>
              <a:rPr lang="en-US" altLang="zh-CN" sz="2800">
                <a:solidFill>
                  <a:schemeClr val="folHlink"/>
                </a:solidFill>
              </a:rPr>
              <a:t>-2(IL-2)</a:t>
            </a:r>
            <a:r>
              <a:rPr lang="zh-CN" altLang="en-US" sz="2800">
                <a:solidFill>
                  <a:schemeClr val="folHlink"/>
                </a:solidFill>
              </a:rPr>
              <a:t>肺水肿</a:t>
            </a:r>
          </a:p>
          <a:p>
            <a:pPr>
              <a:lnSpc>
                <a:spcPct val="90000"/>
              </a:lnSpc>
            </a:pPr>
            <a:r>
              <a:rPr lang="zh-CN" altLang="en-US" sz="2800"/>
              <a:t>     </a:t>
            </a:r>
            <a:r>
              <a:rPr lang="en-US" altLang="zh-CN" sz="2800"/>
              <a:t>IL-2</a:t>
            </a:r>
            <a:r>
              <a:rPr lang="zh-CN" altLang="en-US" sz="2800"/>
              <a:t>是内源性糖蛋白，能增加天然的杀肿瘤细胞的活力，用于治疗转移瘤，特别是肾癌和黑色素瘤。</a:t>
            </a:r>
          </a:p>
          <a:p>
            <a:pPr>
              <a:lnSpc>
                <a:spcPct val="90000"/>
              </a:lnSpc>
            </a:pPr>
            <a:r>
              <a:rPr lang="zh-CN" altLang="en-US" sz="2800"/>
              <a:t>    </a:t>
            </a:r>
            <a:r>
              <a:rPr lang="en-US" altLang="zh-CN" sz="2800"/>
              <a:t>IL-2</a:t>
            </a:r>
            <a:r>
              <a:rPr lang="zh-CN" altLang="en-US" sz="2800"/>
              <a:t>水肿的主要原因是血管通透性增加，血管上皮仅轻度损害。</a:t>
            </a:r>
          </a:p>
          <a:p>
            <a:pPr>
              <a:lnSpc>
                <a:spcPct val="90000"/>
              </a:lnSpc>
            </a:pPr>
            <a:r>
              <a:rPr lang="zh-CN" altLang="en-US" sz="2800"/>
              <a:t>    在</a:t>
            </a:r>
            <a:r>
              <a:rPr lang="en-US" altLang="zh-CN" sz="2800"/>
              <a:t>IL-2</a:t>
            </a:r>
            <a:r>
              <a:rPr lang="zh-CN" altLang="en-US" sz="2800"/>
              <a:t>治疗中</a:t>
            </a:r>
            <a:r>
              <a:rPr lang="en-US" altLang="zh-CN" sz="2800"/>
              <a:t>25%</a:t>
            </a:r>
            <a:r>
              <a:rPr lang="zh-CN" altLang="en-US" sz="2800"/>
              <a:t>发生肺水肿，</a:t>
            </a:r>
            <a:r>
              <a:rPr lang="en-US" altLang="zh-CN" sz="2800"/>
              <a:t>7</a:t>
            </a:r>
            <a:r>
              <a:rPr lang="zh-CN" altLang="en-US" sz="2800"/>
              <a:t>％需用呼吸机。</a:t>
            </a:r>
          </a:p>
          <a:p>
            <a:pPr>
              <a:lnSpc>
                <a:spcPct val="90000"/>
              </a:lnSpc>
            </a:pPr>
            <a:r>
              <a:rPr lang="zh-CN" altLang="en-US" sz="2800"/>
              <a:t>    </a:t>
            </a:r>
            <a:r>
              <a:rPr lang="en-US" altLang="zh-CN" sz="2800"/>
              <a:t>3/4</a:t>
            </a:r>
            <a:r>
              <a:rPr lang="zh-CN" altLang="en-US" sz="2800"/>
              <a:t>可见间质性肺水肿（间隔线、套袖征），少数发生弥漫性肺泡性肺水肿和胸水。</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SC08266"/>
          <p:cNvPicPr>
            <a:picLocks noChangeAspect="1" noChangeArrowheads="1"/>
          </p:cNvPicPr>
          <p:nvPr/>
        </p:nvPicPr>
        <p:blipFill>
          <a:blip r:embed="rId2" cstate="print"/>
          <a:srcRect/>
          <a:stretch>
            <a:fillRect/>
          </a:stretch>
        </p:blipFill>
        <p:spPr bwMode="auto">
          <a:xfrm>
            <a:off x="468313" y="449263"/>
            <a:ext cx="3951287" cy="3794125"/>
          </a:xfrm>
          <a:prstGeom prst="rect">
            <a:avLst/>
          </a:prstGeom>
          <a:noFill/>
          <a:ln w="9525">
            <a:noFill/>
            <a:miter lim="800000"/>
            <a:headEnd/>
            <a:tailEnd/>
          </a:ln>
        </p:spPr>
      </p:pic>
      <p:pic>
        <p:nvPicPr>
          <p:cNvPr id="81923" name="Picture 3" descr="DSC08267"/>
          <p:cNvPicPr>
            <a:picLocks noChangeAspect="1" noChangeArrowheads="1"/>
          </p:cNvPicPr>
          <p:nvPr/>
        </p:nvPicPr>
        <p:blipFill>
          <a:blip r:embed="rId3" cstate="print"/>
          <a:srcRect/>
          <a:stretch>
            <a:fillRect/>
          </a:stretch>
        </p:blipFill>
        <p:spPr bwMode="auto">
          <a:xfrm>
            <a:off x="4429125" y="3933825"/>
            <a:ext cx="4319588" cy="2717800"/>
          </a:xfrm>
          <a:prstGeom prst="rect">
            <a:avLst/>
          </a:prstGeom>
          <a:noFill/>
          <a:ln w="9525">
            <a:noFill/>
            <a:miter lim="800000"/>
            <a:headEnd/>
            <a:tailEnd/>
          </a:ln>
        </p:spPr>
      </p:pic>
      <p:sp>
        <p:nvSpPr>
          <p:cNvPr id="81924" name="Text Box 4"/>
          <p:cNvSpPr txBox="1">
            <a:spLocks noChangeArrowheads="1"/>
          </p:cNvSpPr>
          <p:nvPr/>
        </p:nvSpPr>
        <p:spPr bwMode="auto">
          <a:xfrm>
            <a:off x="4784725" y="727075"/>
            <a:ext cx="3232150" cy="1187450"/>
          </a:xfrm>
          <a:prstGeom prst="rect">
            <a:avLst/>
          </a:prstGeom>
          <a:noFill/>
          <a:ln w="9525">
            <a:noFill/>
            <a:miter lim="800000"/>
            <a:headEnd/>
            <a:tailEnd/>
          </a:ln>
          <a:effectLst/>
        </p:spPr>
        <p:txBody>
          <a:bodyPr wrap="none">
            <a:spAutoFit/>
          </a:bodyPr>
          <a:lstStyle/>
          <a:p>
            <a:r>
              <a:rPr lang="zh-CN" altLang="en-US"/>
              <a:t>用</a:t>
            </a:r>
            <a:r>
              <a:rPr lang="en-US"/>
              <a:t>IL-2</a:t>
            </a:r>
            <a:r>
              <a:rPr lang="zh-CN" altLang="en-US"/>
              <a:t>治疗转移性肾癌</a:t>
            </a:r>
          </a:p>
          <a:p>
            <a:endParaRPr lang="zh-CN" altLang="en-US"/>
          </a:p>
          <a:p>
            <a:r>
              <a:rPr lang="zh-CN" altLang="en-US"/>
              <a:t>两侧肺门周围气腔实变</a:t>
            </a:r>
          </a:p>
        </p:txBody>
      </p:sp>
      <p:sp>
        <p:nvSpPr>
          <p:cNvPr id="81925" name="Text Box 5"/>
          <p:cNvSpPr txBox="1">
            <a:spLocks noChangeArrowheads="1"/>
          </p:cNvSpPr>
          <p:nvPr/>
        </p:nvSpPr>
        <p:spPr bwMode="auto">
          <a:xfrm>
            <a:off x="365125" y="4537075"/>
            <a:ext cx="3919538" cy="1616075"/>
          </a:xfrm>
          <a:prstGeom prst="rect">
            <a:avLst/>
          </a:prstGeom>
          <a:noFill/>
          <a:ln w="9525">
            <a:noFill/>
            <a:miter lim="800000"/>
            <a:headEnd/>
            <a:tailEnd/>
          </a:ln>
          <a:effectLst/>
        </p:spPr>
        <p:txBody>
          <a:bodyPr>
            <a:spAutoFit/>
          </a:bodyPr>
          <a:lstStyle/>
          <a:p>
            <a:r>
              <a:rPr lang="en-US" sz="2000"/>
              <a:t>CT</a:t>
            </a:r>
            <a:r>
              <a:rPr lang="zh-CN" altLang="en-US" sz="2000"/>
              <a:t>见磨玻璃影为气腔水肿，</a:t>
            </a:r>
          </a:p>
          <a:p>
            <a:r>
              <a:rPr lang="zh-CN" altLang="en-US" sz="2000"/>
              <a:t>周围部不累及，有小叶间隔</a:t>
            </a:r>
          </a:p>
          <a:p>
            <a:r>
              <a:rPr lang="zh-CN" altLang="en-US" sz="2000"/>
              <a:t>增厚，后者为间质性肺水肿。1-2天后吸收。</a:t>
            </a:r>
          </a:p>
          <a:p>
            <a:r>
              <a:rPr lang="zh-CN" altLang="en-US" sz="2000"/>
              <a:t>两肺还可见转移瘤。</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SC08268"/>
          <p:cNvPicPr>
            <a:picLocks noChangeAspect="1" noChangeArrowheads="1"/>
          </p:cNvPicPr>
          <p:nvPr/>
        </p:nvPicPr>
        <p:blipFill>
          <a:blip r:embed="rId2" cstate="print"/>
          <a:srcRect/>
          <a:stretch>
            <a:fillRect/>
          </a:stretch>
        </p:blipFill>
        <p:spPr bwMode="auto">
          <a:xfrm>
            <a:off x="755650" y="908050"/>
            <a:ext cx="3760788" cy="3316288"/>
          </a:xfrm>
          <a:prstGeom prst="rect">
            <a:avLst/>
          </a:prstGeom>
          <a:noFill/>
          <a:ln w="9525">
            <a:noFill/>
            <a:miter lim="800000"/>
            <a:headEnd/>
            <a:tailEnd/>
          </a:ln>
        </p:spPr>
      </p:pic>
      <p:pic>
        <p:nvPicPr>
          <p:cNvPr id="82947" name="Picture 3" descr="DSC08269"/>
          <p:cNvPicPr>
            <a:picLocks noChangeAspect="1" noChangeArrowheads="1"/>
          </p:cNvPicPr>
          <p:nvPr/>
        </p:nvPicPr>
        <p:blipFill>
          <a:blip r:embed="rId3" cstate="print"/>
          <a:srcRect/>
          <a:stretch>
            <a:fillRect/>
          </a:stretch>
        </p:blipFill>
        <p:spPr bwMode="auto">
          <a:xfrm>
            <a:off x="4860925" y="836613"/>
            <a:ext cx="3971925" cy="3386137"/>
          </a:xfrm>
          <a:prstGeom prst="rect">
            <a:avLst/>
          </a:prstGeom>
          <a:noFill/>
          <a:ln w="9525">
            <a:noFill/>
            <a:miter lim="800000"/>
            <a:headEnd/>
            <a:tailEnd/>
          </a:ln>
        </p:spPr>
      </p:pic>
      <p:sp>
        <p:nvSpPr>
          <p:cNvPr id="82948" name="Text Box 4"/>
          <p:cNvSpPr txBox="1">
            <a:spLocks noChangeArrowheads="1"/>
          </p:cNvSpPr>
          <p:nvPr/>
        </p:nvSpPr>
        <p:spPr bwMode="auto">
          <a:xfrm>
            <a:off x="304800" y="4508500"/>
            <a:ext cx="8931275" cy="1189038"/>
          </a:xfrm>
          <a:prstGeom prst="rect">
            <a:avLst/>
          </a:prstGeom>
          <a:noFill/>
          <a:ln w="9525">
            <a:noFill/>
            <a:miter lim="800000"/>
            <a:headEnd/>
            <a:tailEnd/>
          </a:ln>
          <a:effectLst/>
        </p:spPr>
        <p:txBody>
          <a:bodyPr>
            <a:spAutoFit/>
          </a:bodyPr>
          <a:lstStyle/>
          <a:p>
            <a:r>
              <a:rPr lang="zh-CN" altLang="en-US"/>
              <a:t>用</a:t>
            </a:r>
            <a:r>
              <a:rPr lang="en-US"/>
              <a:t>IL-2</a:t>
            </a:r>
            <a:r>
              <a:rPr lang="zh-CN" altLang="en-US"/>
              <a:t>治疗急性骨髓性白血病</a:t>
            </a:r>
          </a:p>
          <a:p>
            <a:r>
              <a:rPr lang="zh-CN" altLang="en-US"/>
              <a:t>严重的气腔实变，4天后气腔水肿迅速吸收，但仍残留有间质性</a:t>
            </a:r>
          </a:p>
          <a:p>
            <a:r>
              <a:rPr lang="zh-CN" altLang="en-US"/>
              <a:t>肺水肿，表现为血管边缘模糊，叶间裂增厚。</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zh-CN" altLang="en-US"/>
              <a:t>三，</a:t>
            </a:r>
            <a:r>
              <a:rPr lang="zh-CN" altLang="en-US">
                <a:latin typeface="宋体" pitchFamily="2" charset="-122"/>
              </a:rPr>
              <a:t>无弥漫性肺泡损伤的通透性肺水肿</a:t>
            </a:r>
          </a:p>
        </p:txBody>
      </p:sp>
      <p:sp>
        <p:nvSpPr>
          <p:cNvPr id="83971" name="Rectangle 3"/>
          <p:cNvSpPr>
            <a:spLocks noGrp="1" noChangeArrowheads="1"/>
          </p:cNvSpPr>
          <p:nvPr>
            <p:ph type="body" idx="1"/>
          </p:nvPr>
        </p:nvSpPr>
        <p:spPr/>
        <p:txBody>
          <a:bodyPr/>
          <a:lstStyle/>
          <a:p>
            <a:pPr>
              <a:lnSpc>
                <a:spcPct val="90000"/>
              </a:lnSpc>
            </a:pPr>
            <a:r>
              <a:rPr lang="en-US" altLang="zh-CN" sz="2800">
                <a:solidFill>
                  <a:schemeClr val="folHlink"/>
                </a:solidFill>
              </a:rPr>
              <a:t>Hanta</a:t>
            </a:r>
            <a:r>
              <a:rPr lang="zh-CN" altLang="en-US" sz="2800">
                <a:solidFill>
                  <a:schemeClr val="folHlink"/>
                </a:solidFill>
              </a:rPr>
              <a:t>病毒肺综合征</a:t>
            </a:r>
          </a:p>
          <a:p>
            <a:pPr>
              <a:lnSpc>
                <a:spcPct val="90000"/>
              </a:lnSpc>
            </a:pPr>
            <a:r>
              <a:rPr lang="zh-CN" altLang="en-US" sz="2800"/>
              <a:t>    本病是一种病毒性动物传染病（如炭疽、鹦鹉热），可传染于人。</a:t>
            </a:r>
          </a:p>
          <a:p>
            <a:pPr>
              <a:lnSpc>
                <a:spcPct val="90000"/>
              </a:lnSpc>
            </a:pPr>
            <a:r>
              <a:rPr lang="zh-CN" altLang="en-US" sz="2800"/>
              <a:t>    </a:t>
            </a:r>
            <a:r>
              <a:rPr lang="en-US" altLang="zh-CN" sz="2800"/>
              <a:t>Hanta</a:t>
            </a:r>
            <a:r>
              <a:rPr lang="zh-CN" altLang="en-US" sz="2800"/>
              <a:t>病毒感染造成非心源性肺水肿和心功能障碍，血容量减少和血液浓缩导致弥漫性毛细血管漏出，在呼吸衰竭后几天死亡，死亡率达</a:t>
            </a:r>
            <a:r>
              <a:rPr lang="en-US" altLang="zh-CN" sz="2800"/>
              <a:t>40%</a:t>
            </a:r>
            <a:r>
              <a:rPr lang="zh-CN" altLang="en-US" sz="2800"/>
              <a:t>。</a:t>
            </a:r>
          </a:p>
          <a:p>
            <a:pPr>
              <a:lnSpc>
                <a:spcPct val="90000"/>
              </a:lnSpc>
            </a:pPr>
            <a:r>
              <a:rPr lang="zh-CN" altLang="en-US" sz="2800"/>
              <a:t>    在发生肺泡性水肿前出现常有间质性肺水肿和胸水。</a:t>
            </a:r>
          </a:p>
          <a:p>
            <a:pPr>
              <a:lnSpc>
                <a:spcPct val="90000"/>
              </a:lnSpc>
            </a:pPr>
            <a:endParaRPr lang="en-US" altLang="zh-CN"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zh-CN" altLang="en-US"/>
              <a:t>分类</a:t>
            </a:r>
          </a:p>
        </p:txBody>
      </p:sp>
      <p:sp>
        <p:nvSpPr>
          <p:cNvPr id="11267" name="Rectangle 3"/>
          <p:cNvSpPr>
            <a:spLocks noGrp="1" noChangeArrowheads="1"/>
          </p:cNvSpPr>
          <p:nvPr>
            <p:ph type="body" idx="1"/>
          </p:nvPr>
        </p:nvSpPr>
        <p:spPr/>
        <p:txBody>
          <a:bodyPr/>
          <a:lstStyle/>
          <a:p>
            <a:pPr algn="just">
              <a:lnSpc>
                <a:spcPct val="90000"/>
              </a:lnSpc>
            </a:pPr>
            <a:r>
              <a:rPr lang="zh-CN" altLang="en-US" sz="2800">
                <a:latin typeface="宋体" pitchFamily="2" charset="-122"/>
              </a:rPr>
              <a:t>  传统上，把肺水肿分为心源性和非心源性两种，有明显不足，许多病例并不能断然就能分清。</a:t>
            </a:r>
          </a:p>
          <a:p>
            <a:pPr algn="just">
              <a:lnSpc>
                <a:spcPct val="90000"/>
              </a:lnSpc>
            </a:pPr>
            <a:r>
              <a:rPr lang="zh-CN" altLang="en-US" sz="2800">
                <a:latin typeface="宋体" pitchFamily="2" charset="-122"/>
              </a:rPr>
              <a:t>  现在多把它们分为以下</a:t>
            </a:r>
            <a:r>
              <a:rPr lang="en-US" altLang="zh-CN" sz="2800">
                <a:latin typeface="宋体" pitchFamily="2" charset="-122"/>
              </a:rPr>
              <a:t>4</a:t>
            </a:r>
            <a:r>
              <a:rPr lang="zh-CN" altLang="en-US" sz="2800">
                <a:latin typeface="宋体" pitchFamily="2" charset="-122"/>
              </a:rPr>
              <a:t>种：</a:t>
            </a:r>
          </a:p>
          <a:p>
            <a:pPr algn="just">
              <a:lnSpc>
                <a:spcPct val="90000"/>
              </a:lnSpc>
            </a:pPr>
            <a:r>
              <a:rPr lang="zh-CN" altLang="en-US" sz="2800">
                <a:latin typeface="宋体" pitchFamily="2" charset="-122"/>
              </a:rPr>
              <a:t>  </a:t>
            </a:r>
            <a:r>
              <a:rPr lang="en-US" altLang="zh-CN" sz="2800">
                <a:solidFill>
                  <a:schemeClr val="accent1"/>
                </a:solidFill>
                <a:latin typeface="宋体" pitchFamily="2" charset="-122"/>
              </a:rPr>
              <a:t>1</a:t>
            </a:r>
            <a:r>
              <a:rPr lang="zh-CN" altLang="en-US" sz="2800">
                <a:solidFill>
                  <a:schemeClr val="accent1"/>
                </a:solidFill>
                <a:latin typeface="宋体" pitchFamily="2" charset="-122"/>
              </a:rPr>
              <a:t>，流体静力学增高肺水肿</a:t>
            </a:r>
          </a:p>
          <a:p>
            <a:pPr algn="just">
              <a:lnSpc>
                <a:spcPct val="90000"/>
              </a:lnSpc>
            </a:pPr>
            <a:r>
              <a:rPr lang="zh-CN" altLang="en-US" sz="2800">
                <a:solidFill>
                  <a:schemeClr val="accent1"/>
                </a:solidFill>
                <a:latin typeface="宋体" pitchFamily="2" charset="-122"/>
              </a:rPr>
              <a:t>  </a:t>
            </a:r>
            <a:r>
              <a:rPr lang="en-US" altLang="zh-CN" sz="2800">
                <a:solidFill>
                  <a:schemeClr val="accent1"/>
                </a:solidFill>
                <a:latin typeface="宋体" pitchFamily="2" charset="-122"/>
              </a:rPr>
              <a:t>2</a:t>
            </a:r>
            <a:r>
              <a:rPr lang="zh-CN" altLang="en-US" sz="2800">
                <a:solidFill>
                  <a:schemeClr val="accent1"/>
                </a:solidFill>
                <a:latin typeface="宋体" pitchFamily="2" charset="-122"/>
              </a:rPr>
              <a:t>，弥漫性肺泡损伤而致的通透性增加肺水肿</a:t>
            </a:r>
          </a:p>
          <a:p>
            <a:pPr algn="just">
              <a:lnSpc>
                <a:spcPct val="90000"/>
              </a:lnSpc>
            </a:pPr>
            <a:r>
              <a:rPr lang="zh-CN" altLang="en-US" sz="2800">
                <a:solidFill>
                  <a:schemeClr val="accent1"/>
                </a:solidFill>
                <a:latin typeface="宋体" pitchFamily="2" charset="-122"/>
              </a:rPr>
              <a:t>  </a:t>
            </a:r>
            <a:r>
              <a:rPr lang="en-US" altLang="zh-CN" sz="2800">
                <a:solidFill>
                  <a:schemeClr val="accent1"/>
                </a:solidFill>
                <a:latin typeface="宋体" pitchFamily="2" charset="-122"/>
              </a:rPr>
              <a:t>3</a:t>
            </a:r>
            <a:r>
              <a:rPr lang="zh-CN" altLang="en-US" sz="2800">
                <a:solidFill>
                  <a:schemeClr val="accent1"/>
                </a:solidFill>
                <a:latin typeface="宋体" pitchFamily="2" charset="-122"/>
              </a:rPr>
              <a:t>，无弥漫性肺泡损伤的通透性增加肺水肿</a:t>
            </a:r>
            <a:endParaRPr lang="zh-CN" altLang="en-US" sz="2800">
              <a:solidFill>
                <a:schemeClr val="accent1"/>
              </a:solidFill>
            </a:endParaRPr>
          </a:p>
          <a:p>
            <a:pPr algn="just">
              <a:lnSpc>
                <a:spcPct val="90000"/>
              </a:lnSpc>
            </a:pPr>
            <a:r>
              <a:rPr lang="zh-CN" altLang="en-US" sz="2800">
                <a:solidFill>
                  <a:schemeClr val="accent1"/>
                </a:solidFill>
                <a:latin typeface="宋体" pitchFamily="2" charset="-122"/>
              </a:rPr>
              <a:t>  </a:t>
            </a:r>
            <a:r>
              <a:rPr lang="en-US" altLang="zh-CN" sz="2800">
                <a:solidFill>
                  <a:schemeClr val="accent1"/>
                </a:solidFill>
                <a:latin typeface="宋体" pitchFamily="2" charset="-122"/>
              </a:rPr>
              <a:t>4</a:t>
            </a:r>
            <a:r>
              <a:rPr lang="zh-CN" altLang="en-US" sz="2800">
                <a:solidFill>
                  <a:schemeClr val="accent1"/>
                </a:solidFill>
                <a:latin typeface="宋体" pitchFamily="2" charset="-122"/>
              </a:rPr>
              <a:t>，混合性肺水肿</a:t>
            </a:r>
            <a:endParaRPr lang="zh-CN" altLang="en-US" sz="2800">
              <a:solidFill>
                <a:schemeClr val="accen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zh-CN" altLang="en-US">
                <a:solidFill>
                  <a:schemeClr val="tx1"/>
                </a:solidFill>
              </a:rPr>
              <a:t>三，</a:t>
            </a:r>
            <a:r>
              <a:rPr lang="zh-CN" altLang="en-US">
                <a:solidFill>
                  <a:schemeClr val="tx1"/>
                </a:solidFill>
                <a:latin typeface="宋体" pitchFamily="2" charset="-122"/>
              </a:rPr>
              <a:t>无弥漫性肺泡损伤的通透性肺水肿</a:t>
            </a:r>
          </a:p>
        </p:txBody>
      </p:sp>
      <p:sp>
        <p:nvSpPr>
          <p:cNvPr id="84995" name="Rectangle 3"/>
          <p:cNvSpPr>
            <a:spLocks noGrp="1" noChangeArrowheads="1"/>
          </p:cNvSpPr>
          <p:nvPr>
            <p:ph type="body" idx="1"/>
          </p:nvPr>
        </p:nvSpPr>
        <p:spPr/>
        <p:txBody>
          <a:bodyPr/>
          <a:lstStyle/>
          <a:p>
            <a:pPr>
              <a:lnSpc>
                <a:spcPct val="90000"/>
              </a:lnSpc>
            </a:pPr>
            <a:r>
              <a:rPr lang="en-US" altLang="zh-CN" sz="2800">
                <a:solidFill>
                  <a:schemeClr val="folHlink"/>
                </a:solidFill>
              </a:rPr>
              <a:t>Hanta</a:t>
            </a:r>
            <a:r>
              <a:rPr lang="zh-CN" altLang="en-US" sz="2800">
                <a:solidFill>
                  <a:schemeClr val="folHlink"/>
                </a:solidFill>
              </a:rPr>
              <a:t>病毒肺综合征</a:t>
            </a:r>
          </a:p>
          <a:p>
            <a:pPr>
              <a:lnSpc>
                <a:spcPct val="90000"/>
              </a:lnSpc>
            </a:pPr>
            <a:r>
              <a:rPr lang="zh-CN" altLang="en-US" sz="2800">
                <a:solidFill>
                  <a:schemeClr val="folHlink"/>
                </a:solidFill>
              </a:rPr>
              <a:t>胸片</a:t>
            </a:r>
          </a:p>
          <a:p>
            <a:pPr>
              <a:lnSpc>
                <a:spcPct val="90000"/>
              </a:lnSpc>
            </a:pPr>
            <a:r>
              <a:rPr lang="zh-CN" altLang="en-US" sz="2800"/>
              <a:t>    早期在发生肺泡性水肿前出现常有间质性肺水肿和胸水，提示至少在早期无</a:t>
            </a:r>
            <a:r>
              <a:rPr lang="en-US" altLang="zh-CN" sz="2800"/>
              <a:t>DAD</a:t>
            </a:r>
            <a:r>
              <a:rPr lang="zh-CN" altLang="en-US" sz="2800"/>
              <a:t>。</a:t>
            </a:r>
          </a:p>
          <a:p>
            <a:pPr>
              <a:lnSpc>
                <a:spcPct val="90000"/>
              </a:lnSpc>
            </a:pPr>
            <a:r>
              <a:rPr lang="zh-CN" altLang="en-US" sz="2800"/>
              <a:t>    如间质性肺水肿持续</a:t>
            </a:r>
            <a:r>
              <a:rPr lang="en-US" altLang="zh-CN" sz="2800"/>
              <a:t>24-48</a:t>
            </a:r>
            <a:r>
              <a:rPr lang="zh-CN" altLang="en-US" sz="2800"/>
              <a:t>小时不发展，临床过程好。</a:t>
            </a:r>
          </a:p>
          <a:p>
            <a:pPr>
              <a:lnSpc>
                <a:spcPct val="90000"/>
              </a:lnSpc>
            </a:pPr>
            <a:r>
              <a:rPr lang="zh-CN" altLang="en-US" sz="2800"/>
              <a:t>    如发生气腔实变，常同时有呼衰。</a:t>
            </a:r>
          </a:p>
          <a:p>
            <a:pPr>
              <a:lnSpc>
                <a:spcPct val="90000"/>
              </a:lnSpc>
            </a:pPr>
            <a:r>
              <a:rPr lang="zh-CN" altLang="en-US" sz="2800"/>
              <a:t>    呼衰后的幸存者有较长的临床过程，提示此时有</a:t>
            </a:r>
            <a:r>
              <a:rPr lang="en-US" altLang="zh-CN" sz="2800"/>
              <a:t>DAD</a:t>
            </a:r>
            <a:r>
              <a:rPr lang="zh-CN" altLang="en-US" sz="2800"/>
              <a:t>的发生。</a:t>
            </a:r>
          </a:p>
          <a:p>
            <a:pPr>
              <a:lnSpc>
                <a:spcPct val="90000"/>
              </a:lnSpc>
            </a:pPr>
            <a:endParaRPr lang="en-US" altLang="zh-CN"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SC08268"/>
          <p:cNvPicPr>
            <a:picLocks noChangeAspect="1" noChangeArrowheads="1"/>
          </p:cNvPicPr>
          <p:nvPr/>
        </p:nvPicPr>
        <p:blipFill>
          <a:blip r:embed="rId2" cstate="print"/>
          <a:srcRect/>
          <a:stretch>
            <a:fillRect/>
          </a:stretch>
        </p:blipFill>
        <p:spPr bwMode="auto">
          <a:xfrm>
            <a:off x="539750" y="463550"/>
            <a:ext cx="3929063" cy="3463925"/>
          </a:xfrm>
          <a:prstGeom prst="rect">
            <a:avLst/>
          </a:prstGeom>
          <a:noFill/>
          <a:ln w="9525">
            <a:noFill/>
            <a:miter lim="800000"/>
            <a:headEnd/>
            <a:tailEnd/>
          </a:ln>
        </p:spPr>
      </p:pic>
      <p:pic>
        <p:nvPicPr>
          <p:cNvPr id="86019" name="Picture 3" descr="DSC08271"/>
          <p:cNvPicPr>
            <a:picLocks noChangeAspect="1" noChangeArrowheads="1"/>
          </p:cNvPicPr>
          <p:nvPr/>
        </p:nvPicPr>
        <p:blipFill>
          <a:blip r:embed="rId3" cstate="print"/>
          <a:srcRect/>
          <a:stretch>
            <a:fillRect/>
          </a:stretch>
        </p:blipFill>
        <p:spPr bwMode="auto">
          <a:xfrm>
            <a:off x="4718050" y="2422525"/>
            <a:ext cx="3948113" cy="3887788"/>
          </a:xfrm>
          <a:prstGeom prst="rect">
            <a:avLst/>
          </a:prstGeom>
          <a:noFill/>
          <a:ln w="9525">
            <a:noFill/>
            <a:miter lim="800000"/>
            <a:headEnd/>
            <a:tailEnd/>
          </a:ln>
        </p:spPr>
      </p:pic>
      <p:sp>
        <p:nvSpPr>
          <p:cNvPr id="86020" name="Text Box 4"/>
          <p:cNvSpPr txBox="1">
            <a:spLocks noChangeArrowheads="1"/>
          </p:cNvSpPr>
          <p:nvPr/>
        </p:nvSpPr>
        <p:spPr bwMode="auto">
          <a:xfrm>
            <a:off x="4937125" y="346075"/>
            <a:ext cx="3536950" cy="1187450"/>
          </a:xfrm>
          <a:prstGeom prst="rect">
            <a:avLst/>
          </a:prstGeom>
          <a:noFill/>
          <a:ln w="9525">
            <a:noFill/>
            <a:miter lim="800000"/>
            <a:headEnd/>
            <a:tailEnd/>
          </a:ln>
          <a:effectLst/>
        </p:spPr>
        <p:txBody>
          <a:bodyPr wrap="none">
            <a:spAutoFit/>
          </a:bodyPr>
          <a:lstStyle/>
          <a:p>
            <a:r>
              <a:rPr lang="en-US"/>
              <a:t>Hanta</a:t>
            </a:r>
            <a:r>
              <a:rPr lang="zh-CN" altLang="en-US"/>
              <a:t>病毒肺综合征</a:t>
            </a:r>
          </a:p>
          <a:p>
            <a:endParaRPr lang="zh-CN" altLang="en-US"/>
          </a:p>
          <a:p>
            <a:r>
              <a:rPr lang="zh-CN" altLang="en-US"/>
              <a:t>早期呈两侧间质性肺水肿</a:t>
            </a:r>
          </a:p>
        </p:txBody>
      </p:sp>
      <p:sp>
        <p:nvSpPr>
          <p:cNvPr id="86021" name="Text Box 5"/>
          <p:cNvSpPr txBox="1">
            <a:spLocks noChangeArrowheads="1"/>
          </p:cNvSpPr>
          <p:nvPr/>
        </p:nvSpPr>
        <p:spPr bwMode="auto">
          <a:xfrm>
            <a:off x="441325" y="4689475"/>
            <a:ext cx="4146550" cy="822325"/>
          </a:xfrm>
          <a:prstGeom prst="rect">
            <a:avLst/>
          </a:prstGeom>
          <a:noFill/>
          <a:ln w="9525">
            <a:noFill/>
            <a:miter lim="800000"/>
            <a:headEnd/>
            <a:tailEnd/>
          </a:ln>
          <a:effectLst/>
        </p:spPr>
        <p:txBody>
          <a:bodyPr wrap="none">
            <a:spAutoFit/>
          </a:bodyPr>
          <a:lstStyle/>
          <a:p>
            <a:r>
              <a:rPr lang="zh-CN" altLang="en-US"/>
              <a:t>24小时后，肺门周围发生致密</a:t>
            </a:r>
          </a:p>
          <a:p>
            <a:r>
              <a:rPr lang="zh-CN" altLang="en-US"/>
              <a:t>泡性肺水肿，有空气支气管征</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zh-CN" altLang="en-US"/>
              <a:t>四，混合性肺水肿</a:t>
            </a:r>
          </a:p>
        </p:txBody>
      </p:sp>
      <p:sp>
        <p:nvSpPr>
          <p:cNvPr id="87043" name="Rectangle 3"/>
          <p:cNvSpPr>
            <a:spLocks noGrp="1" noChangeArrowheads="1"/>
          </p:cNvSpPr>
          <p:nvPr>
            <p:ph type="body" idx="1"/>
          </p:nvPr>
        </p:nvSpPr>
        <p:spPr/>
        <p:txBody>
          <a:bodyPr/>
          <a:lstStyle/>
          <a:p>
            <a:r>
              <a:rPr lang="zh-CN" altLang="en-US"/>
              <a:t>兼有流体静力学和通透性肺水肿的特点</a:t>
            </a:r>
          </a:p>
          <a:p>
            <a:r>
              <a:rPr lang="zh-CN" altLang="en-US"/>
              <a:t>1，高原性肺水肿</a:t>
            </a:r>
          </a:p>
          <a:p>
            <a:r>
              <a:rPr lang="zh-CN" altLang="en-US"/>
              <a:t>2，神经源性肺水肿</a:t>
            </a:r>
          </a:p>
          <a:p>
            <a:r>
              <a:rPr lang="zh-CN" altLang="en-US"/>
              <a:t>3，复张性肺水肿</a:t>
            </a:r>
          </a:p>
          <a:p>
            <a:r>
              <a:rPr lang="zh-CN" altLang="en-US"/>
              <a:t>4，上气道阻塞后肺水肿</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zh-CN" altLang="en-US"/>
              <a:t>四，混合性肺水肿</a:t>
            </a:r>
          </a:p>
        </p:txBody>
      </p:sp>
      <p:sp>
        <p:nvSpPr>
          <p:cNvPr id="88067" name="Rectangle 3"/>
          <p:cNvSpPr>
            <a:spLocks noGrp="1" noChangeArrowheads="1"/>
          </p:cNvSpPr>
          <p:nvPr>
            <p:ph type="body" idx="1"/>
          </p:nvPr>
        </p:nvSpPr>
        <p:spPr/>
        <p:txBody>
          <a:bodyPr/>
          <a:lstStyle/>
          <a:p>
            <a:pPr>
              <a:lnSpc>
                <a:spcPct val="80000"/>
              </a:lnSpc>
            </a:pPr>
            <a:r>
              <a:rPr lang="en-US" altLang="zh-CN" sz="2800"/>
              <a:t>1</a:t>
            </a:r>
            <a:r>
              <a:rPr lang="zh-CN" altLang="en-US" sz="2800"/>
              <a:t>，</a:t>
            </a:r>
            <a:r>
              <a:rPr lang="zh-CN" altLang="en-US" sz="2800">
                <a:solidFill>
                  <a:schemeClr val="accent1"/>
                </a:solidFill>
              </a:rPr>
              <a:t>高原性肺水肿</a:t>
            </a:r>
          </a:p>
          <a:p>
            <a:pPr>
              <a:lnSpc>
                <a:spcPct val="80000"/>
              </a:lnSpc>
            </a:pPr>
            <a:r>
              <a:rPr lang="zh-CN" altLang="en-US" sz="2800"/>
              <a:t>    发生在原先健康，而较长地生活在低大气压力环境中的人，进入高原地区后。多见于进入</a:t>
            </a:r>
            <a:r>
              <a:rPr lang="en-US" altLang="zh-CN" sz="2800"/>
              <a:t>2500m</a:t>
            </a:r>
            <a:r>
              <a:rPr lang="zh-CN" altLang="en-US" sz="2800"/>
              <a:t>以上高原</a:t>
            </a:r>
            <a:r>
              <a:rPr lang="en-US" altLang="zh-CN" sz="2800"/>
              <a:t>2~5</a:t>
            </a:r>
            <a:r>
              <a:rPr lang="zh-CN" altLang="en-US" sz="2800"/>
              <a:t>天后的儿童和年青人，回到平原或给氧后很快好转。</a:t>
            </a:r>
          </a:p>
          <a:p>
            <a:pPr>
              <a:lnSpc>
                <a:spcPct val="80000"/>
              </a:lnSpc>
            </a:pPr>
            <a:r>
              <a:rPr lang="zh-CN" altLang="en-US" sz="2800"/>
              <a:t>    缺氧引起血管收缩，导致不均匀的肺动脉高压，某些部位血液灌注不足，有些部位则过度灌注，有发生肺水肿的倾向。</a:t>
            </a:r>
          </a:p>
          <a:p>
            <a:pPr>
              <a:lnSpc>
                <a:spcPct val="80000"/>
              </a:lnSpc>
            </a:pPr>
            <a:r>
              <a:rPr lang="zh-CN" altLang="en-US" sz="2800"/>
              <a:t>    病理上毛细血管内膜因过度灌注、压力增高而损伤。临床有呼吸困难，咳粉色痰。</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zh-CN" altLang="en-US"/>
              <a:t>四，混合性肺水肿</a:t>
            </a:r>
          </a:p>
        </p:txBody>
      </p:sp>
      <p:sp>
        <p:nvSpPr>
          <p:cNvPr id="89091" name="Rectangle 3"/>
          <p:cNvSpPr>
            <a:spLocks noGrp="1" noChangeArrowheads="1"/>
          </p:cNvSpPr>
          <p:nvPr>
            <p:ph type="body" idx="1"/>
          </p:nvPr>
        </p:nvSpPr>
        <p:spPr/>
        <p:txBody>
          <a:bodyPr/>
          <a:lstStyle/>
          <a:p>
            <a:r>
              <a:rPr lang="en-US" altLang="zh-CN" sz="2800"/>
              <a:t>1</a:t>
            </a:r>
            <a:r>
              <a:rPr lang="zh-CN" altLang="en-US" sz="2800"/>
              <a:t>，</a:t>
            </a:r>
            <a:r>
              <a:rPr lang="zh-CN" altLang="en-US" sz="2800">
                <a:solidFill>
                  <a:schemeClr val="accent1"/>
                </a:solidFill>
              </a:rPr>
              <a:t>高原性肺水肿</a:t>
            </a:r>
          </a:p>
          <a:p>
            <a:r>
              <a:rPr lang="zh-CN" altLang="en-US" sz="2800"/>
              <a:t>胸片、</a:t>
            </a:r>
            <a:r>
              <a:rPr lang="en-US" altLang="zh-CN" sz="2800"/>
              <a:t>CT</a:t>
            </a:r>
            <a:r>
              <a:rPr lang="zh-CN" altLang="en-US" sz="2800"/>
              <a:t>表现和低氧程度有关。</a:t>
            </a:r>
          </a:p>
          <a:p>
            <a:r>
              <a:rPr lang="zh-CN" altLang="en-US" sz="2800"/>
              <a:t>    早期为中央性间质性肺水肿，血管边缘模糊，套袖征，少数小叶间隔增厚。</a:t>
            </a:r>
          </a:p>
          <a:p>
            <a:r>
              <a:rPr lang="zh-CN" altLang="en-US" sz="2800"/>
              <a:t>    进展期为实变，轻者呈斑片状磨玻璃影，下叶后部多见，对称分布或右侧较重；以后密度增高、融合，并发展到上叶和前部。</a:t>
            </a:r>
          </a:p>
          <a:p>
            <a:r>
              <a:rPr lang="zh-CN" altLang="en-US" sz="2800"/>
              <a:t>    恢复期以间质改变为主。</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SC08272"/>
          <p:cNvPicPr>
            <a:picLocks noChangeAspect="1" noChangeArrowheads="1"/>
          </p:cNvPicPr>
          <p:nvPr/>
        </p:nvPicPr>
        <p:blipFill>
          <a:blip r:embed="rId2" cstate="print"/>
          <a:srcRect/>
          <a:stretch>
            <a:fillRect/>
          </a:stretch>
        </p:blipFill>
        <p:spPr bwMode="auto">
          <a:xfrm>
            <a:off x="1331913" y="404813"/>
            <a:ext cx="3313112" cy="3843337"/>
          </a:xfrm>
          <a:prstGeom prst="rect">
            <a:avLst/>
          </a:prstGeom>
          <a:noFill/>
          <a:ln w="9525">
            <a:noFill/>
            <a:miter lim="800000"/>
            <a:headEnd/>
            <a:tailEnd/>
          </a:ln>
        </p:spPr>
      </p:pic>
      <p:sp>
        <p:nvSpPr>
          <p:cNvPr id="90115" name="Text Box 3"/>
          <p:cNvSpPr txBox="1">
            <a:spLocks noChangeArrowheads="1"/>
          </p:cNvSpPr>
          <p:nvPr/>
        </p:nvSpPr>
        <p:spPr bwMode="auto">
          <a:xfrm>
            <a:off x="4933950" y="693738"/>
            <a:ext cx="3743325" cy="1189037"/>
          </a:xfrm>
          <a:prstGeom prst="rect">
            <a:avLst/>
          </a:prstGeom>
          <a:noFill/>
          <a:ln w="9525">
            <a:noFill/>
            <a:miter lim="800000"/>
            <a:headEnd/>
            <a:tailEnd/>
          </a:ln>
          <a:effectLst/>
        </p:spPr>
        <p:txBody>
          <a:bodyPr>
            <a:spAutoFit/>
          </a:bodyPr>
          <a:lstStyle/>
          <a:p>
            <a:r>
              <a:rPr lang="zh-CN" altLang="en-US"/>
              <a:t>高原性肺水肿。</a:t>
            </a:r>
          </a:p>
          <a:p>
            <a:r>
              <a:rPr lang="zh-CN" altLang="en-US"/>
              <a:t>气腔水肿，右侧为重，回到平原后迅速消失。</a:t>
            </a:r>
          </a:p>
        </p:txBody>
      </p:sp>
      <p:pic>
        <p:nvPicPr>
          <p:cNvPr id="90116" name="Picture 4" descr="DSC08273"/>
          <p:cNvPicPr>
            <a:picLocks noChangeAspect="1" noChangeArrowheads="1"/>
          </p:cNvPicPr>
          <p:nvPr/>
        </p:nvPicPr>
        <p:blipFill>
          <a:blip r:embed="rId3" cstate="print"/>
          <a:srcRect/>
          <a:stretch>
            <a:fillRect/>
          </a:stretch>
        </p:blipFill>
        <p:spPr bwMode="auto">
          <a:xfrm>
            <a:off x="4932363" y="2276475"/>
            <a:ext cx="3187700" cy="4167188"/>
          </a:xfrm>
          <a:prstGeom prst="rect">
            <a:avLst/>
          </a:prstGeom>
          <a:noFill/>
          <a:ln w="9525">
            <a:noFill/>
            <a:miter lim="800000"/>
            <a:headEnd/>
            <a:tailEnd/>
          </a:ln>
          <a:effectLst/>
        </p:spPr>
      </p:pic>
      <p:sp>
        <p:nvSpPr>
          <p:cNvPr id="90117" name="Text Box 5"/>
          <p:cNvSpPr txBox="1">
            <a:spLocks noChangeArrowheads="1"/>
          </p:cNvSpPr>
          <p:nvPr/>
        </p:nvSpPr>
        <p:spPr bwMode="auto">
          <a:xfrm>
            <a:off x="1490663" y="4826000"/>
            <a:ext cx="3081337" cy="822325"/>
          </a:xfrm>
          <a:prstGeom prst="rect">
            <a:avLst/>
          </a:prstGeom>
          <a:noFill/>
          <a:ln w="9525">
            <a:noFill/>
            <a:miter lim="800000"/>
            <a:headEnd/>
            <a:tailEnd/>
          </a:ln>
        </p:spPr>
        <p:txBody>
          <a:bodyPr>
            <a:spAutoFit/>
          </a:bodyPr>
          <a:lstStyle/>
          <a:p>
            <a:r>
              <a:rPr lang="zh-CN" altLang="en-US"/>
              <a:t>高原性肺水肿，与上例不同，左侧为著。</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SC04733"/>
          <p:cNvPicPr>
            <a:picLocks noChangeAspect="1" noChangeArrowheads="1"/>
          </p:cNvPicPr>
          <p:nvPr/>
        </p:nvPicPr>
        <p:blipFill>
          <a:blip r:embed="rId2" cstate="print"/>
          <a:srcRect/>
          <a:stretch>
            <a:fillRect/>
          </a:stretch>
        </p:blipFill>
        <p:spPr bwMode="auto">
          <a:xfrm>
            <a:off x="525463" y="476250"/>
            <a:ext cx="3970337" cy="3821113"/>
          </a:xfrm>
          <a:prstGeom prst="rect">
            <a:avLst/>
          </a:prstGeom>
          <a:noFill/>
          <a:ln w="9525">
            <a:noFill/>
            <a:miter lim="800000"/>
            <a:headEnd/>
            <a:tailEnd/>
          </a:ln>
        </p:spPr>
      </p:pic>
      <p:pic>
        <p:nvPicPr>
          <p:cNvPr id="91139" name="Picture 3" descr="DSC04734"/>
          <p:cNvPicPr>
            <a:picLocks noChangeAspect="1" noChangeArrowheads="1"/>
          </p:cNvPicPr>
          <p:nvPr/>
        </p:nvPicPr>
        <p:blipFill>
          <a:blip r:embed="rId3" cstate="print"/>
          <a:srcRect/>
          <a:stretch>
            <a:fillRect/>
          </a:stretch>
        </p:blipFill>
        <p:spPr bwMode="auto">
          <a:xfrm>
            <a:off x="4500563" y="3284538"/>
            <a:ext cx="4103687" cy="3187700"/>
          </a:xfrm>
          <a:prstGeom prst="rect">
            <a:avLst/>
          </a:prstGeom>
          <a:noFill/>
          <a:ln w="9525">
            <a:noFill/>
            <a:miter lim="800000"/>
            <a:headEnd/>
            <a:tailEnd/>
          </a:ln>
        </p:spPr>
      </p:pic>
      <p:sp>
        <p:nvSpPr>
          <p:cNvPr id="91140" name="Text Box 4"/>
          <p:cNvSpPr txBox="1">
            <a:spLocks noChangeArrowheads="1"/>
          </p:cNvSpPr>
          <p:nvPr/>
        </p:nvSpPr>
        <p:spPr bwMode="auto">
          <a:xfrm>
            <a:off x="4860925" y="908050"/>
            <a:ext cx="3427413" cy="1281113"/>
          </a:xfrm>
          <a:prstGeom prst="rect">
            <a:avLst/>
          </a:prstGeom>
          <a:noFill/>
          <a:ln w="9525">
            <a:noFill/>
            <a:miter lim="800000"/>
            <a:headEnd/>
            <a:tailEnd/>
          </a:ln>
          <a:effectLst/>
        </p:spPr>
        <p:txBody>
          <a:bodyPr>
            <a:spAutoFit/>
          </a:bodyPr>
          <a:lstStyle/>
          <a:p>
            <a:r>
              <a:rPr lang="zh-CN" altLang="en-US" sz="2000"/>
              <a:t>高原性肺水肿</a:t>
            </a:r>
          </a:p>
          <a:p>
            <a:endParaRPr lang="zh-CN" altLang="en-US" sz="1800"/>
          </a:p>
          <a:p>
            <a:r>
              <a:rPr lang="zh-CN" altLang="en-US" sz="2000"/>
              <a:t>30岁，女登山者，在4500</a:t>
            </a:r>
            <a:r>
              <a:rPr lang="en-US" sz="2000"/>
              <a:t>m</a:t>
            </a:r>
            <a:r>
              <a:rPr lang="zh-CN" altLang="en-US" sz="2000"/>
              <a:t>处</a:t>
            </a:r>
          </a:p>
          <a:p>
            <a:r>
              <a:rPr lang="zh-CN" altLang="en-US" sz="2000"/>
              <a:t>发生急性肺部症状和脑水肿</a:t>
            </a:r>
          </a:p>
        </p:txBody>
      </p:sp>
      <p:sp>
        <p:nvSpPr>
          <p:cNvPr id="91141" name="Text Box 5"/>
          <p:cNvSpPr txBox="1">
            <a:spLocks noChangeArrowheads="1"/>
          </p:cNvSpPr>
          <p:nvPr/>
        </p:nvSpPr>
        <p:spPr bwMode="auto">
          <a:xfrm>
            <a:off x="539750" y="4581525"/>
            <a:ext cx="3738563" cy="1616075"/>
          </a:xfrm>
          <a:prstGeom prst="rect">
            <a:avLst/>
          </a:prstGeom>
          <a:noFill/>
          <a:ln w="9525">
            <a:noFill/>
            <a:miter lim="800000"/>
            <a:headEnd/>
            <a:tailEnd/>
          </a:ln>
          <a:effectLst/>
        </p:spPr>
        <p:txBody>
          <a:bodyPr wrap="none">
            <a:spAutoFit/>
          </a:bodyPr>
          <a:lstStyle/>
          <a:p>
            <a:r>
              <a:rPr lang="en-US" sz="2000"/>
              <a:t>CT</a:t>
            </a:r>
            <a:r>
              <a:rPr lang="zh-CN" altLang="en-US" sz="2000"/>
              <a:t>示多发性小、融合性气腔</a:t>
            </a:r>
          </a:p>
          <a:p>
            <a:r>
              <a:rPr lang="zh-CN" altLang="en-US" sz="2000"/>
              <a:t>实变，肺尖及周围部少，气腔</a:t>
            </a:r>
          </a:p>
          <a:p>
            <a:r>
              <a:rPr lang="zh-CN" altLang="en-US" sz="2000"/>
              <a:t>实变分布不均匀，反映血管收缩</a:t>
            </a:r>
          </a:p>
          <a:p>
            <a:r>
              <a:rPr lang="zh-CN" altLang="en-US" sz="2000"/>
              <a:t>的不均匀。</a:t>
            </a:r>
          </a:p>
          <a:p>
            <a:r>
              <a:rPr lang="zh-CN" altLang="en-US" sz="2000"/>
              <a:t>24小时后实变消失。</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zh-CN" altLang="en-US"/>
              <a:t>四，混合性肺水肿</a:t>
            </a:r>
          </a:p>
        </p:txBody>
      </p:sp>
      <p:sp>
        <p:nvSpPr>
          <p:cNvPr id="92163" name="Rectangle 3"/>
          <p:cNvSpPr>
            <a:spLocks noGrp="1" noChangeArrowheads="1"/>
          </p:cNvSpPr>
          <p:nvPr>
            <p:ph type="body" idx="1"/>
          </p:nvPr>
        </p:nvSpPr>
        <p:spPr/>
        <p:txBody>
          <a:bodyPr/>
          <a:lstStyle/>
          <a:p>
            <a:r>
              <a:rPr lang="en-US" altLang="zh-CN" sz="2400"/>
              <a:t>2</a:t>
            </a:r>
            <a:r>
              <a:rPr lang="zh-CN" altLang="en-US" sz="2400"/>
              <a:t>，</a:t>
            </a:r>
            <a:r>
              <a:rPr lang="zh-CN" altLang="en-US" sz="2400">
                <a:solidFill>
                  <a:schemeClr val="accent1"/>
                </a:solidFill>
              </a:rPr>
              <a:t>神经源性肺水肿</a:t>
            </a:r>
          </a:p>
          <a:p>
            <a:r>
              <a:rPr lang="zh-CN" altLang="en-US" sz="2400"/>
              <a:t>   </a:t>
            </a:r>
            <a:r>
              <a:rPr lang="en-US" altLang="zh-CN" sz="2400"/>
              <a:t>50%</a:t>
            </a:r>
            <a:r>
              <a:rPr lang="zh-CN" altLang="en-US" sz="2400"/>
              <a:t>的严重中枢神经损伤后发生弥漫性肺水肿。</a:t>
            </a:r>
          </a:p>
          <a:p>
            <a:r>
              <a:rPr lang="zh-CN" altLang="en-US" sz="2400"/>
              <a:t>    损伤后神经活性突然发作，刺激交感神经，使肺血管血容量增加，增高了肺静脉压，非缺氧所致。</a:t>
            </a:r>
          </a:p>
          <a:p>
            <a:r>
              <a:rPr lang="zh-CN" altLang="en-US" sz="2400"/>
              <a:t>    水肿液中蛋白含量高提示血管内膜也有损伤，血管通透性增加。</a:t>
            </a:r>
          </a:p>
          <a:p>
            <a:r>
              <a:rPr lang="zh-CN" altLang="en-US" sz="2400"/>
              <a:t>    需除外心梗、吸入、液体过载等后才能作出诊断。</a:t>
            </a:r>
          </a:p>
          <a:p>
            <a:r>
              <a:rPr lang="zh-CN" altLang="en-US" sz="2400"/>
              <a:t>    临床有呼吸困难、紫绀，但很快消失。</a:t>
            </a:r>
          </a:p>
          <a:p>
            <a:endParaRPr lang="en-US" altLang="zh-CN" sz="2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zh-CN" altLang="en-US"/>
              <a:t>四，混合性肺水肿</a:t>
            </a:r>
          </a:p>
        </p:txBody>
      </p:sp>
      <p:sp>
        <p:nvSpPr>
          <p:cNvPr id="93187" name="Rectangle 3"/>
          <p:cNvSpPr>
            <a:spLocks noGrp="1" noChangeArrowheads="1"/>
          </p:cNvSpPr>
          <p:nvPr>
            <p:ph type="body" idx="1"/>
          </p:nvPr>
        </p:nvSpPr>
        <p:spPr/>
        <p:txBody>
          <a:bodyPr/>
          <a:lstStyle/>
          <a:p>
            <a:r>
              <a:rPr lang="en-US" altLang="zh-CN"/>
              <a:t>2</a:t>
            </a:r>
            <a:r>
              <a:rPr lang="zh-CN" altLang="en-US"/>
              <a:t>，</a:t>
            </a:r>
            <a:r>
              <a:rPr lang="zh-CN" altLang="en-US">
                <a:solidFill>
                  <a:schemeClr val="accent1"/>
                </a:solidFill>
              </a:rPr>
              <a:t>神经源性肺水肿</a:t>
            </a:r>
          </a:p>
          <a:p>
            <a:r>
              <a:rPr lang="zh-CN" altLang="en-US"/>
              <a:t>    胸片、</a:t>
            </a:r>
            <a:r>
              <a:rPr lang="en-US" altLang="zh-CN"/>
              <a:t>CT</a:t>
            </a:r>
            <a:r>
              <a:rPr lang="zh-CN" altLang="en-US"/>
              <a:t>表现为两侧性、分布不均匀的气腔实变，</a:t>
            </a:r>
            <a:r>
              <a:rPr lang="en-US" altLang="zh-CN"/>
              <a:t>50</a:t>
            </a:r>
            <a:r>
              <a:rPr lang="zh-CN" altLang="en-US"/>
              <a:t>％以上肺为重，也可表现为弥漫性分布。</a:t>
            </a:r>
          </a:p>
          <a:p>
            <a:r>
              <a:rPr lang="zh-CN" altLang="en-US"/>
              <a:t>    和其它非流体静力学增高肺水肿不同的是常在</a:t>
            </a:r>
            <a:r>
              <a:rPr lang="en-US" altLang="zh-CN"/>
              <a:t>24~48</a:t>
            </a:r>
            <a:r>
              <a:rPr lang="zh-CN" altLang="en-US"/>
              <a:t>小时内很快消失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SC08274"/>
          <p:cNvPicPr>
            <a:picLocks noChangeAspect="1" noChangeArrowheads="1"/>
          </p:cNvPicPr>
          <p:nvPr/>
        </p:nvPicPr>
        <p:blipFill>
          <a:blip r:embed="rId2"/>
          <a:srcRect/>
          <a:stretch>
            <a:fillRect/>
          </a:stretch>
        </p:blipFill>
        <p:spPr bwMode="auto">
          <a:xfrm>
            <a:off x="1828800" y="609600"/>
            <a:ext cx="5715000" cy="4564063"/>
          </a:xfrm>
          <a:prstGeom prst="rect">
            <a:avLst/>
          </a:prstGeom>
          <a:noFill/>
          <a:ln w="9525">
            <a:noFill/>
            <a:miter lim="800000"/>
            <a:headEnd/>
            <a:tailEnd/>
          </a:ln>
        </p:spPr>
      </p:pic>
      <p:sp>
        <p:nvSpPr>
          <p:cNvPr id="94211" name="Text Box 3"/>
          <p:cNvSpPr txBox="1">
            <a:spLocks noChangeArrowheads="1"/>
          </p:cNvSpPr>
          <p:nvPr/>
        </p:nvSpPr>
        <p:spPr bwMode="auto">
          <a:xfrm>
            <a:off x="1905000" y="5430838"/>
            <a:ext cx="5273675" cy="457200"/>
          </a:xfrm>
          <a:prstGeom prst="rect">
            <a:avLst/>
          </a:prstGeom>
          <a:noFill/>
          <a:ln w="9525">
            <a:noFill/>
            <a:miter lim="800000"/>
            <a:headEnd/>
            <a:tailEnd/>
          </a:ln>
          <a:effectLst/>
        </p:spPr>
        <p:txBody>
          <a:bodyPr>
            <a:spAutoFit/>
          </a:bodyPr>
          <a:lstStyle/>
          <a:p>
            <a:r>
              <a:rPr lang="zh-CN" altLang="en-US"/>
              <a:t>神经源性肺水肿，肺泡实变以上肺著。</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zh-CN" altLang="en-US"/>
              <a:t>（一）流体静力压增高肺水肿</a:t>
            </a:r>
          </a:p>
        </p:txBody>
      </p:sp>
      <p:sp>
        <p:nvSpPr>
          <p:cNvPr id="12291" name="Rectangle 3"/>
          <p:cNvSpPr>
            <a:spLocks noGrp="1" noChangeArrowheads="1"/>
          </p:cNvSpPr>
          <p:nvPr>
            <p:ph type="body" idx="1"/>
          </p:nvPr>
        </p:nvSpPr>
        <p:spPr/>
        <p:txBody>
          <a:bodyPr/>
          <a:lstStyle/>
          <a:p>
            <a:pPr algn="just">
              <a:lnSpc>
                <a:spcPct val="80000"/>
              </a:lnSpc>
            </a:pPr>
            <a:r>
              <a:rPr lang="zh-CN" altLang="en-US" sz="2800">
                <a:latin typeface="宋体" pitchFamily="2" charset="-122"/>
              </a:rPr>
              <a:t>  即</a:t>
            </a:r>
            <a:r>
              <a:rPr lang="zh-CN" altLang="en-US" sz="2800">
                <a:solidFill>
                  <a:schemeClr val="accent1"/>
                </a:solidFill>
                <a:latin typeface="宋体" pitchFamily="2" charset="-122"/>
              </a:rPr>
              <a:t>心源性肺水肿</a:t>
            </a:r>
            <a:r>
              <a:rPr lang="zh-CN" altLang="en-US" sz="2800">
                <a:latin typeface="宋体" pitchFamily="2" charset="-122"/>
              </a:rPr>
              <a:t>，是左心衰时肺毛细血管和肺静脉压力增高的结果。</a:t>
            </a:r>
          </a:p>
          <a:p>
            <a:pPr algn="just">
              <a:lnSpc>
                <a:spcPct val="80000"/>
              </a:lnSpc>
            </a:pPr>
            <a:r>
              <a:rPr lang="zh-CN" altLang="en-US" sz="2800">
                <a:latin typeface="宋体" pitchFamily="2" charset="-122"/>
              </a:rPr>
              <a:t>  在大多数病例中，左心室心力衰竭或血管内血容量过载的流体静力压的升高是引起本型肺水肿的主要原因，而血白蛋白减少症也是原因之一。</a:t>
            </a:r>
          </a:p>
          <a:p>
            <a:pPr algn="just">
              <a:lnSpc>
                <a:spcPct val="80000"/>
              </a:lnSpc>
            </a:pPr>
            <a:r>
              <a:rPr lang="zh-CN" altLang="en-US" sz="2800">
                <a:latin typeface="宋体" pitchFamily="2" charset="-122"/>
              </a:rPr>
              <a:t>  在临床和影像学上常分为间质性和肺泡性肺水肿两期，但这两期不一定都是连续的。</a:t>
            </a:r>
          </a:p>
          <a:p>
            <a:pPr algn="just">
              <a:lnSpc>
                <a:spcPct val="80000"/>
              </a:lnSpc>
            </a:pPr>
            <a:r>
              <a:rPr lang="zh-CN" altLang="en-US" sz="2800">
                <a:latin typeface="宋体" pitchFamily="2" charset="-122"/>
              </a:rPr>
              <a:t>  间质性肺水肿时肺泡内无液体，而在肺泡性肺水肿时其间质内一定有水肿。</a:t>
            </a:r>
            <a:endParaRPr lang="zh-CN" altLang="en-US" sz="2800"/>
          </a:p>
          <a:p>
            <a:pPr>
              <a:lnSpc>
                <a:spcPct val="80000"/>
              </a:lnSpc>
            </a:pPr>
            <a:endParaRPr lang="zh-CN" altLang="en-US" sz="2800"/>
          </a:p>
          <a:p>
            <a:pPr>
              <a:lnSpc>
                <a:spcPct val="80000"/>
              </a:lnSpc>
            </a:pPr>
            <a:endParaRPr lang="en-US" altLang="zh-CN" sz="28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SC04735"/>
          <p:cNvPicPr>
            <a:picLocks noChangeAspect="1" noChangeArrowheads="1"/>
          </p:cNvPicPr>
          <p:nvPr/>
        </p:nvPicPr>
        <p:blipFill>
          <a:blip r:embed="rId2" cstate="print"/>
          <a:srcRect/>
          <a:stretch>
            <a:fillRect/>
          </a:stretch>
        </p:blipFill>
        <p:spPr bwMode="auto">
          <a:xfrm>
            <a:off x="396875" y="620713"/>
            <a:ext cx="3922713" cy="3987800"/>
          </a:xfrm>
          <a:prstGeom prst="rect">
            <a:avLst/>
          </a:prstGeom>
          <a:noFill/>
          <a:ln w="9525">
            <a:noFill/>
            <a:miter lim="800000"/>
            <a:headEnd/>
            <a:tailEnd/>
          </a:ln>
        </p:spPr>
      </p:pic>
      <p:pic>
        <p:nvPicPr>
          <p:cNvPr id="95235" name="Picture 3" descr="DSC04736"/>
          <p:cNvPicPr>
            <a:picLocks noChangeAspect="1" noChangeArrowheads="1"/>
          </p:cNvPicPr>
          <p:nvPr/>
        </p:nvPicPr>
        <p:blipFill>
          <a:blip r:embed="rId3" cstate="print"/>
          <a:srcRect/>
          <a:stretch>
            <a:fillRect/>
          </a:stretch>
        </p:blipFill>
        <p:spPr bwMode="auto">
          <a:xfrm>
            <a:off x="4429125" y="1989138"/>
            <a:ext cx="4025900" cy="4103687"/>
          </a:xfrm>
          <a:prstGeom prst="rect">
            <a:avLst/>
          </a:prstGeom>
          <a:noFill/>
          <a:ln w="9525">
            <a:noFill/>
            <a:miter lim="800000"/>
            <a:headEnd/>
            <a:tailEnd/>
          </a:ln>
        </p:spPr>
      </p:pic>
      <p:sp>
        <p:nvSpPr>
          <p:cNvPr id="95236" name="Text Box 4"/>
          <p:cNvSpPr txBox="1">
            <a:spLocks noChangeArrowheads="1"/>
          </p:cNvSpPr>
          <p:nvPr/>
        </p:nvSpPr>
        <p:spPr bwMode="auto">
          <a:xfrm>
            <a:off x="4632325" y="346075"/>
            <a:ext cx="2976563" cy="762000"/>
          </a:xfrm>
          <a:prstGeom prst="rect">
            <a:avLst/>
          </a:prstGeom>
          <a:noFill/>
          <a:ln w="9525">
            <a:noFill/>
            <a:miter lim="800000"/>
            <a:headEnd/>
            <a:tailEnd/>
          </a:ln>
          <a:effectLst/>
        </p:spPr>
        <p:txBody>
          <a:bodyPr wrap="none">
            <a:spAutoFit/>
          </a:bodyPr>
          <a:lstStyle/>
          <a:p>
            <a:endParaRPr lang="zh-CN" altLang="en-US"/>
          </a:p>
          <a:p>
            <a:r>
              <a:rPr lang="zh-CN" altLang="en-US" sz="2000"/>
              <a:t>54岁，女，高血压脑出血</a:t>
            </a:r>
          </a:p>
        </p:txBody>
      </p:sp>
      <p:sp>
        <p:nvSpPr>
          <p:cNvPr id="95237" name="Text Box 5"/>
          <p:cNvSpPr txBox="1">
            <a:spLocks noChangeArrowheads="1"/>
          </p:cNvSpPr>
          <p:nvPr/>
        </p:nvSpPr>
        <p:spPr bwMode="auto">
          <a:xfrm>
            <a:off x="396875" y="4668838"/>
            <a:ext cx="4191000" cy="2255837"/>
          </a:xfrm>
          <a:prstGeom prst="rect">
            <a:avLst/>
          </a:prstGeom>
          <a:noFill/>
          <a:ln w="9525">
            <a:noFill/>
            <a:miter lim="800000"/>
            <a:headEnd/>
            <a:tailEnd/>
          </a:ln>
          <a:effectLst/>
        </p:spPr>
        <p:txBody>
          <a:bodyPr>
            <a:spAutoFit/>
          </a:bodyPr>
          <a:lstStyle/>
          <a:p>
            <a:r>
              <a:rPr lang="zh-CN" altLang="en-US" sz="2000"/>
              <a:t>胸片示气腔实变，上肺为著，</a:t>
            </a:r>
          </a:p>
          <a:p>
            <a:r>
              <a:rPr lang="zh-CN" altLang="en-US" sz="2000"/>
              <a:t>心影不大，无间隔线。</a:t>
            </a:r>
          </a:p>
          <a:p>
            <a:endParaRPr lang="zh-CN" altLang="en-US" sz="1800"/>
          </a:p>
          <a:p>
            <a:r>
              <a:rPr lang="en-US" sz="2000"/>
              <a:t>CT</a:t>
            </a:r>
            <a:r>
              <a:rPr lang="zh-CN" altLang="en-US" sz="2000"/>
              <a:t>见除实变外，还有少许小叶间隔增厚。</a:t>
            </a:r>
          </a:p>
          <a:p>
            <a:endParaRPr lang="zh-CN" altLang="en-US" sz="2000"/>
          </a:p>
          <a:p>
            <a:endParaRPr lang="zh-CN"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zh-CN" altLang="en-US">
                <a:solidFill>
                  <a:schemeClr val="folHlink"/>
                </a:solidFill>
              </a:rPr>
              <a:t>（四）混合性肺水肿</a:t>
            </a:r>
          </a:p>
        </p:txBody>
      </p:sp>
      <p:sp>
        <p:nvSpPr>
          <p:cNvPr id="96259" name="Rectangle 3"/>
          <p:cNvSpPr>
            <a:spLocks noGrp="1" noChangeArrowheads="1"/>
          </p:cNvSpPr>
          <p:nvPr>
            <p:ph type="body" idx="1"/>
          </p:nvPr>
        </p:nvSpPr>
        <p:spPr/>
        <p:txBody>
          <a:bodyPr/>
          <a:lstStyle/>
          <a:p>
            <a:pPr>
              <a:lnSpc>
                <a:spcPct val="90000"/>
              </a:lnSpc>
            </a:pPr>
            <a:r>
              <a:rPr lang="en-US" altLang="zh-CN" sz="2800"/>
              <a:t>3</a:t>
            </a:r>
            <a:r>
              <a:rPr lang="zh-CN" altLang="en-US" sz="2800"/>
              <a:t>，</a:t>
            </a:r>
            <a:r>
              <a:rPr lang="zh-CN" altLang="en-US" sz="2800">
                <a:solidFill>
                  <a:schemeClr val="accent1"/>
                </a:solidFill>
              </a:rPr>
              <a:t>复张性肺水肿</a:t>
            </a:r>
          </a:p>
          <a:p>
            <a:pPr>
              <a:lnSpc>
                <a:spcPct val="90000"/>
              </a:lnSpc>
            </a:pPr>
            <a:r>
              <a:rPr lang="zh-CN" altLang="en-US" sz="2800"/>
              <a:t>    发生在被大量气胸或胸水压迫</a:t>
            </a:r>
            <a:r>
              <a:rPr lang="en-US" altLang="zh-CN" sz="2800"/>
              <a:t>3</a:t>
            </a:r>
            <a:r>
              <a:rPr lang="zh-CN" altLang="en-US" sz="2800"/>
              <a:t>天后的肺被快速复张（一次抽吸量在</a:t>
            </a:r>
            <a:r>
              <a:rPr lang="en-US" altLang="zh-CN" sz="2800"/>
              <a:t>2000mL</a:t>
            </a:r>
            <a:r>
              <a:rPr lang="zh-CN" altLang="en-US" sz="2800"/>
              <a:t>以上）后。</a:t>
            </a:r>
          </a:p>
          <a:p>
            <a:pPr>
              <a:lnSpc>
                <a:spcPct val="90000"/>
              </a:lnSpc>
            </a:pPr>
            <a:r>
              <a:rPr lang="zh-CN" altLang="en-US" sz="2800"/>
              <a:t>    可能与肺组织长期缺氧后，胸膜腔负压突然增加，肺血流突然恢复，增加了静脉压，也损伤了肺血管内皮。但在肺泡液内有大量蛋白及红血球提示同时也有</a:t>
            </a:r>
            <a:r>
              <a:rPr lang="en-US" altLang="zh-CN" sz="2800"/>
              <a:t>DAD</a:t>
            </a:r>
            <a:r>
              <a:rPr lang="zh-CN" altLang="en-US" sz="2800"/>
              <a:t>。</a:t>
            </a:r>
          </a:p>
          <a:p>
            <a:pPr>
              <a:lnSpc>
                <a:spcPct val="90000"/>
              </a:lnSpc>
            </a:pPr>
            <a:r>
              <a:rPr lang="zh-CN" altLang="en-US" sz="2800"/>
              <a:t>    </a:t>
            </a:r>
            <a:r>
              <a:rPr lang="en-US" altLang="zh-CN" sz="2800"/>
              <a:t>64%</a:t>
            </a:r>
            <a:r>
              <a:rPr lang="zh-CN" altLang="en-US" sz="2800"/>
              <a:t>在复张后</a:t>
            </a:r>
            <a:r>
              <a:rPr lang="en-US" altLang="zh-CN" sz="2800"/>
              <a:t>1</a:t>
            </a:r>
            <a:r>
              <a:rPr lang="zh-CN" altLang="en-US" sz="2800"/>
              <a:t>小时突然发生，</a:t>
            </a:r>
            <a:r>
              <a:rPr lang="en-US" altLang="zh-CN" sz="2800"/>
              <a:t>1~2</a:t>
            </a:r>
            <a:r>
              <a:rPr lang="zh-CN" altLang="en-US" sz="2800"/>
              <a:t>天内继续进展，</a:t>
            </a:r>
            <a:r>
              <a:rPr lang="en-US" altLang="zh-CN" sz="2800"/>
              <a:t>5~7</a:t>
            </a:r>
            <a:r>
              <a:rPr lang="zh-CN" altLang="en-US" sz="2800"/>
              <a:t>天后吸收。</a:t>
            </a:r>
          </a:p>
          <a:p>
            <a:pPr>
              <a:lnSpc>
                <a:spcPct val="90000"/>
              </a:lnSpc>
              <a:buFont typeface="Wingdings" pitchFamily="2" charset="2"/>
              <a:buNone/>
            </a:pPr>
            <a:endParaRPr lang="en-US" altLang="zh-CN" sz="2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zh-CN" altLang="en-US">
                <a:solidFill>
                  <a:schemeClr val="folHlink"/>
                </a:solidFill>
              </a:rPr>
              <a:t>（四）混合性肺水肿</a:t>
            </a:r>
          </a:p>
        </p:txBody>
      </p:sp>
      <p:sp>
        <p:nvSpPr>
          <p:cNvPr id="97283" name="Rectangle 3"/>
          <p:cNvSpPr>
            <a:spLocks noGrp="1" noChangeArrowheads="1"/>
          </p:cNvSpPr>
          <p:nvPr>
            <p:ph type="body" idx="1"/>
          </p:nvPr>
        </p:nvSpPr>
        <p:spPr/>
        <p:txBody>
          <a:bodyPr/>
          <a:lstStyle/>
          <a:p>
            <a:r>
              <a:rPr lang="en-US" altLang="zh-CN"/>
              <a:t>3</a:t>
            </a:r>
            <a:r>
              <a:rPr lang="zh-CN" altLang="en-US"/>
              <a:t>，</a:t>
            </a:r>
            <a:r>
              <a:rPr lang="zh-CN" altLang="en-US">
                <a:solidFill>
                  <a:schemeClr val="accent1"/>
                </a:solidFill>
              </a:rPr>
              <a:t>复张性肺水肿</a:t>
            </a:r>
          </a:p>
          <a:p>
            <a:r>
              <a:rPr lang="zh-CN" altLang="en-US"/>
              <a:t>影像表现</a:t>
            </a:r>
          </a:p>
          <a:p>
            <a:r>
              <a:rPr lang="zh-CN" altLang="en-US"/>
              <a:t>    一侧肺持续几天的气腔实变，有时为两侧，可能为损伤肺释放的介质损伤了对侧肺血管使其通透性增加结果。</a:t>
            </a:r>
          </a:p>
          <a:p>
            <a:endParaRPr lang="zh-CN" altLang="en-US">
              <a:solidFill>
                <a:schemeClr val="folHlink"/>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DSC08275"/>
          <p:cNvPicPr>
            <a:picLocks noChangeAspect="1" noChangeArrowheads="1"/>
          </p:cNvPicPr>
          <p:nvPr/>
        </p:nvPicPr>
        <p:blipFill>
          <a:blip r:embed="rId2" cstate="print"/>
          <a:srcRect/>
          <a:stretch>
            <a:fillRect/>
          </a:stretch>
        </p:blipFill>
        <p:spPr bwMode="auto">
          <a:xfrm>
            <a:off x="612775" y="574675"/>
            <a:ext cx="4037013" cy="3978275"/>
          </a:xfrm>
          <a:prstGeom prst="rect">
            <a:avLst/>
          </a:prstGeom>
          <a:noFill/>
          <a:ln w="9525">
            <a:noFill/>
            <a:miter lim="800000"/>
            <a:headEnd/>
            <a:tailEnd/>
          </a:ln>
        </p:spPr>
      </p:pic>
      <p:pic>
        <p:nvPicPr>
          <p:cNvPr id="98307" name="Picture 3" descr="DSC08276"/>
          <p:cNvPicPr>
            <a:picLocks noChangeAspect="1" noChangeArrowheads="1"/>
          </p:cNvPicPr>
          <p:nvPr/>
        </p:nvPicPr>
        <p:blipFill>
          <a:blip r:embed="rId3" cstate="print"/>
          <a:srcRect/>
          <a:stretch>
            <a:fillRect/>
          </a:stretch>
        </p:blipFill>
        <p:spPr bwMode="auto">
          <a:xfrm>
            <a:off x="4716463" y="2420938"/>
            <a:ext cx="3960812" cy="3906837"/>
          </a:xfrm>
          <a:prstGeom prst="rect">
            <a:avLst/>
          </a:prstGeom>
          <a:noFill/>
          <a:ln w="9525">
            <a:noFill/>
            <a:miter lim="800000"/>
            <a:headEnd/>
            <a:tailEnd/>
          </a:ln>
        </p:spPr>
      </p:pic>
      <p:sp>
        <p:nvSpPr>
          <p:cNvPr id="98308" name="Text Box 4"/>
          <p:cNvSpPr txBox="1">
            <a:spLocks noChangeArrowheads="1"/>
          </p:cNvSpPr>
          <p:nvPr/>
        </p:nvSpPr>
        <p:spPr bwMode="auto">
          <a:xfrm>
            <a:off x="5089525" y="401638"/>
            <a:ext cx="3536950" cy="1552575"/>
          </a:xfrm>
          <a:prstGeom prst="rect">
            <a:avLst/>
          </a:prstGeom>
          <a:noFill/>
          <a:ln w="9525">
            <a:noFill/>
            <a:miter lim="800000"/>
            <a:headEnd/>
            <a:tailEnd/>
          </a:ln>
          <a:effectLst/>
        </p:spPr>
        <p:txBody>
          <a:bodyPr wrap="none">
            <a:spAutoFit/>
          </a:bodyPr>
          <a:lstStyle/>
          <a:p>
            <a:r>
              <a:rPr lang="zh-CN" altLang="en-US"/>
              <a:t>复张性肺水肿</a:t>
            </a:r>
          </a:p>
          <a:p>
            <a:endParaRPr lang="zh-CN" altLang="en-US"/>
          </a:p>
          <a:p>
            <a:r>
              <a:rPr lang="zh-CN" altLang="en-US"/>
              <a:t>右侧长期大量胸水，抽水</a:t>
            </a:r>
          </a:p>
          <a:p>
            <a:r>
              <a:rPr lang="zh-CN" altLang="en-US"/>
              <a:t>后当时右肺清朗。</a:t>
            </a:r>
          </a:p>
        </p:txBody>
      </p:sp>
      <p:sp>
        <p:nvSpPr>
          <p:cNvPr id="98309" name="Text Box 5"/>
          <p:cNvSpPr txBox="1">
            <a:spLocks noChangeArrowheads="1"/>
          </p:cNvSpPr>
          <p:nvPr/>
        </p:nvSpPr>
        <p:spPr bwMode="auto">
          <a:xfrm>
            <a:off x="288925" y="4841875"/>
            <a:ext cx="3994150" cy="457200"/>
          </a:xfrm>
          <a:prstGeom prst="rect">
            <a:avLst/>
          </a:prstGeom>
          <a:noFill/>
          <a:ln w="9525">
            <a:noFill/>
            <a:miter lim="800000"/>
            <a:headEnd/>
            <a:tailEnd/>
          </a:ln>
          <a:effectLst/>
        </p:spPr>
        <p:txBody>
          <a:bodyPr wrap="none">
            <a:spAutoFit/>
          </a:bodyPr>
          <a:lstStyle/>
          <a:p>
            <a:r>
              <a:rPr lang="zh-CN" altLang="en-US"/>
              <a:t>2小时半后右肺发生肺水肿。</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SC08277"/>
          <p:cNvPicPr>
            <a:picLocks noChangeAspect="1" noChangeArrowheads="1"/>
          </p:cNvPicPr>
          <p:nvPr/>
        </p:nvPicPr>
        <p:blipFill>
          <a:blip r:embed="rId2" cstate="print"/>
          <a:srcRect/>
          <a:stretch>
            <a:fillRect/>
          </a:stretch>
        </p:blipFill>
        <p:spPr bwMode="auto">
          <a:xfrm>
            <a:off x="252413" y="255588"/>
            <a:ext cx="2830512" cy="2868612"/>
          </a:xfrm>
          <a:prstGeom prst="rect">
            <a:avLst/>
          </a:prstGeom>
          <a:noFill/>
          <a:ln w="9525">
            <a:noFill/>
            <a:miter lim="800000"/>
            <a:headEnd/>
            <a:tailEnd/>
          </a:ln>
        </p:spPr>
      </p:pic>
      <p:pic>
        <p:nvPicPr>
          <p:cNvPr id="99331" name="Picture 3" descr="DSC08278"/>
          <p:cNvPicPr>
            <a:picLocks noChangeAspect="1" noChangeArrowheads="1"/>
          </p:cNvPicPr>
          <p:nvPr/>
        </p:nvPicPr>
        <p:blipFill>
          <a:blip r:embed="rId3" cstate="print"/>
          <a:srcRect/>
          <a:stretch>
            <a:fillRect/>
          </a:stretch>
        </p:blipFill>
        <p:spPr bwMode="auto">
          <a:xfrm>
            <a:off x="3203575" y="188913"/>
            <a:ext cx="2879725" cy="2905125"/>
          </a:xfrm>
          <a:prstGeom prst="rect">
            <a:avLst/>
          </a:prstGeom>
          <a:noFill/>
          <a:ln w="9525">
            <a:noFill/>
            <a:miter lim="800000"/>
            <a:headEnd/>
            <a:tailEnd/>
          </a:ln>
        </p:spPr>
      </p:pic>
      <p:pic>
        <p:nvPicPr>
          <p:cNvPr id="99332" name="Picture 4" descr="DSC08279"/>
          <p:cNvPicPr>
            <a:picLocks noChangeAspect="1" noChangeArrowheads="1"/>
          </p:cNvPicPr>
          <p:nvPr/>
        </p:nvPicPr>
        <p:blipFill>
          <a:blip r:embed="rId4" cstate="print"/>
          <a:srcRect/>
          <a:stretch>
            <a:fillRect/>
          </a:stretch>
        </p:blipFill>
        <p:spPr bwMode="auto">
          <a:xfrm>
            <a:off x="6300788" y="260350"/>
            <a:ext cx="2598737" cy="2836863"/>
          </a:xfrm>
          <a:prstGeom prst="rect">
            <a:avLst/>
          </a:prstGeom>
          <a:noFill/>
          <a:ln w="9525">
            <a:noFill/>
            <a:miter lim="800000"/>
            <a:headEnd/>
            <a:tailEnd/>
          </a:ln>
        </p:spPr>
      </p:pic>
      <p:pic>
        <p:nvPicPr>
          <p:cNvPr id="99333" name="Picture 5" descr="DSC08280"/>
          <p:cNvPicPr>
            <a:picLocks noChangeAspect="1" noChangeArrowheads="1"/>
          </p:cNvPicPr>
          <p:nvPr/>
        </p:nvPicPr>
        <p:blipFill>
          <a:blip r:embed="rId5" cstate="print"/>
          <a:srcRect/>
          <a:stretch>
            <a:fillRect/>
          </a:stretch>
        </p:blipFill>
        <p:spPr bwMode="auto">
          <a:xfrm>
            <a:off x="6229350" y="3357563"/>
            <a:ext cx="2667000" cy="2592387"/>
          </a:xfrm>
          <a:prstGeom prst="rect">
            <a:avLst/>
          </a:prstGeom>
          <a:noFill/>
          <a:ln w="9525">
            <a:noFill/>
            <a:miter lim="800000"/>
            <a:headEnd/>
            <a:tailEnd/>
          </a:ln>
        </p:spPr>
      </p:pic>
      <p:sp>
        <p:nvSpPr>
          <p:cNvPr id="99334" name="Text Box 6"/>
          <p:cNvSpPr txBox="1">
            <a:spLocks noChangeArrowheads="1"/>
          </p:cNvSpPr>
          <p:nvPr/>
        </p:nvSpPr>
        <p:spPr bwMode="auto">
          <a:xfrm>
            <a:off x="517525" y="3602038"/>
            <a:ext cx="5518150" cy="2282825"/>
          </a:xfrm>
          <a:prstGeom prst="rect">
            <a:avLst/>
          </a:prstGeom>
          <a:noFill/>
          <a:ln w="9525">
            <a:noFill/>
            <a:miter lim="800000"/>
            <a:headEnd/>
            <a:tailEnd/>
          </a:ln>
          <a:effectLst/>
        </p:spPr>
        <p:txBody>
          <a:bodyPr wrap="none">
            <a:spAutoFit/>
          </a:bodyPr>
          <a:lstStyle/>
          <a:p>
            <a:r>
              <a:rPr lang="zh-CN" altLang="en-US"/>
              <a:t>复张性肺水肿</a:t>
            </a:r>
          </a:p>
          <a:p>
            <a:endParaRPr lang="zh-CN" altLang="en-US"/>
          </a:p>
          <a:p>
            <a:r>
              <a:rPr lang="zh-CN" altLang="en-US"/>
              <a:t>右侧大量胸水，抽水后仅见右肺少些</a:t>
            </a:r>
          </a:p>
          <a:p>
            <a:r>
              <a:rPr lang="zh-CN" altLang="en-US"/>
              <a:t>实变，6小时后右肺大片实变，对侧也有</a:t>
            </a:r>
          </a:p>
          <a:p>
            <a:r>
              <a:rPr lang="zh-CN" altLang="en-US"/>
              <a:t>实变，9小时后实变范围增大。</a:t>
            </a:r>
          </a:p>
          <a:p>
            <a:endParaRPr lang="zh-CN"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zh-CN" altLang="en-US"/>
              <a:t>四，混合性肺水肿</a:t>
            </a:r>
          </a:p>
        </p:txBody>
      </p:sp>
      <p:sp>
        <p:nvSpPr>
          <p:cNvPr id="100355" name="Rectangle 3"/>
          <p:cNvSpPr>
            <a:spLocks noGrp="1" noChangeArrowheads="1"/>
          </p:cNvSpPr>
          <p:nvPr>
            <p:ph type="body" idx="1"/>
          </p:nvPr>
        </p:nvSpPr>
        <p:spPr/>
        <p:txBody>
          <a:bodyPr/>
          <a:lstStyle/>
          <a:p>
            <a:pPr>
              <a:lnSpc>
                <a:spcPct val="80000"/>
              </a:lnSpc>
            </a:pPr>
            <a:r>
              <a:rPr lang="en-US" altLang="zh-CN" sz="2800"/>
              <a:t>4</a:t>
            </a:r>
            <a:r>
              <a:rPr lang="zh-CN" altLang="en-US" sz="2800"/>
              <a:t>，</a:t>
            </a:r>
            <a:r>
              <a:rPr lang="zh-CN" altLang="en-US" sz="2800">
                <a:solidFill>
                  <a:schemeClr val="accent1"/>
                </a:solidFill>
              </a:rPr>
              <a:t>上气道阻塞解除后肺水肿</a:t>
            </a:r>
          </a:p>
          <a:p>
            <a:pPr>
              <a:lnSpc>
                <a:spcPct val="80000"/>
              </a:lnSpc>
            </a:pPr>
            <a:r>
              <a:rPr lang="zh-CN" altLang="en-US" sz="2800"/>
              <a:t>    发生在上气道阻塞，如异物、喉痉挛、声带炎和窒息等解除后。</a:t>
            </a:r>
          </a:p>
          <a:p>
            <a:pPr>
              <a:lnSpc>
                <a:spcPct val="80000"/>
              </a:lnSpc>
            </a:pPr>
            <a:r>
              <a:rPr lang="zh-CN" altLang="en-US" sz="2800"/>
              <a:t>    当阻塞发生在用力吸气时，将造成高的胸腔内负压，增加了静脉回流，在解除阻塞后胸内负压突然下降，将导致血管内外之间的流体静力压梯度增高，发生肺水肿。</a:t>
            </a:r>
          </a:p>
          <a:p>
            <a:pPr>
              <a:lnSpc>
                <a:spcPct val="80000"/>
              </a:lnSpc>
            </a:pPr>
            <a:r>
              <a:rPr lang="zh-CN" altLang="en-US" sz="2800"/>
              <a:t>    典型表现为间隔线，支气管周围套袖征。严重者出现肺泡性水肿。心影无增大，提示水肿和血液量过载无关。吸收快，</a:t>
            </a:r>
            <a:r>
              <a:rPr lang="en-US" altLang="zh-CN" sz="2800"/>
              <a:t>2</a:t>
            </a:r>
            <a:r>
              <a:rPr lang="zh-CN" altLang="en-US" sz="2800"/>
              <a:t>－</a:t>
            </a:r>
            <a:r>
              <a:rPr lang="en-US" altLang="zh-CN" sz="2800"/>
              <a:t>3</a:t>
            </a:r>
            <a:r>
              <a:rPr lang="zh-CN" altLang="en-US" sz="2800"/>
              <a:t>天吸收。</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SC08281"/>
          <p:cNvPicPr>
            <a:picLocks noChangeAspect="1" noChangeArrowheads="1"/>
          </p:cNvPicPr>
          <p:nvPr/>
        </p:nvPicPr>
        <p:blipFill>
          <a:blip r:embed="rId2" cstate="print"/>
          <a:srcRect/>
          <a:stretch>
            <a:fillRect/>
          </a:stretch>
        </p:blipFill>
        <p:spPr bwMode="auto">
          <a:xfrm>
            <a:off x="539750" y="404813"/>
            <a:ext cx="3744913" cy="2967037"/>
          </a:xfrm>
          <a:prstGeom prst="rect">
            <a:avLst/>
          </a:prstGeom>
          <a:noFill/>
          <a:ln w="9525">
            <a:noFill/>
            <a:miter lim="800000"/>
            <a:headEnd/>
            <a:tailEnd/>
          </a:ln>
        </p:spPr>
      </p:pic>
      <p:pic>
        <p:nvPicPr>
          <p:cNvPr id="101379" name="Picture 3" descr="DSC08282"/>
          <p:cNvPicPr>
            <a:picLocks noChangeAspect="1" noChangeArrowheads="1"/>
          </p:cNvPicPr>
          <p:nvPr/>
        </p:nvPicPr>
        <p:blipFill>
          <a:blip r:embed="rId3" cstate="print"/>
          <a:srcRect/>
          <a:stretch>
            <a:fillRect/>
          </a:stretch>
        </p:blipFill>
        <p:spPr bwMode="auto">
          <a:xfrm>
            <a:off x="4356100" y="3357563"/>
            <a:ext cx="3644900" cy="2736850"/>
          </a:xfrm>
          <a:prstGeom prst="rect">
            <a:avLst/>
          </a:prstGeom>
          <a:noFill/>
          <a:ln w="9525">
            <a:noFill/>
            <a:miter lim="800000"/>
            <a:headEnd/>
            <a:tailEnd/>
          </a:ln>
        </p:spPr>
      </p:pic>
      <p:sp>
        <p:nvSpPr>
          <p:cNvPr id="101380" name="Text Box 4"/>
          <p:cNvSpPr txBox="1">
            <a:spLocks noChangeArrowheads="1"/>
          </p:cNvSpPr>
          <p:nvPr/>
        </p:nvSpPr>
        <p:spPr bwMode="auto">
          <a:xfrm>
            <a:off x="4645025" y="650875"/>
            <a:ext cx="4103688" cy="1311275"/>
          </a:xfrm>
          <a:prstGeom prst="rect">
            <a:avLst/>
          </a:prstGeom>
          <a:noFill/>
          <a:ln w="9525">
            <a:noFill/>
            <a:miter lim="800000"/>
            <a:headEnd/>
            <a:tailEnd/>
          </a:ln>
          <a:effectLst/>
        </p:spPr>
        <p:txBody>
          <a:bodyPr>
            <a:spAutoFit/>
          </a:bodyPr>
          <a:lstStyle/>
          <a:p>
            <a:r>
              <a:rPr lang="zh-CN" altLang="en-US" sz="2000"/>
              <a:t>重症肌无力患者，进食时吸入气管</a:t>
            </a:r>
          </a:p>
          <a:p>
            <a:endParaRPr lang="zh-CN" altLang="en-US" sz="2000"/>
          </a:p>
          <a:p>
            <a:r>
              <a:rPr lang="zh-CN" altLang="en-US" sz="2000"/>
              <a:t>异物解除后胸片示间质性和肺泡性肺水肿</a:t>
            </a:r>
          </a:p>
        </p:txBody>
      </p:sp>
      <p:sp>
        <p:nvSpPr>
          <p:cNvPr id="101381" name="Text Box 5"/>
          <p:cNvSpPr txBox="1">
            <a:spLocks noChangeArrowheads="1"/>
          </p:cNvSpPr>
          <p:nvPr/>
        </p:nvSpPr>
        <p:spPr bwMode="auto">
          <a:xfrm>
            <a:off x="757238" y="4184650"/>
            <a:ext cx="3311525" cy="396875"/>
          </a:xfrm>
          <a:prstGeom prst="rect">
            <a:avLst/>
          </a:prstGeom>
          <a:noFill/>
          <a:ln w="9525">
            <a:noFill/>
            <a:miter lim="800000"/>
            <a:headEnd/>
            <a:tailEnd/>
          </a:ln>
          <a:effectLst/>
        </p:spPr>
        <p:txBody>
          <a:bodyPr>
            <a:spAutoFit/>
          </a:bodyPr>
          <a:lstStyle/>
          <a:p>
            <a:r>
              <a:rPr lang="en-US" sz="2000"/>
              <a:t>CT</a:t>
            </a:r>
            <a:r>
              <a:rPr lang="zh-CN" altLang="en-US" sz="2000"/>
              <a:t>示广泛的实变和磨玻璃影</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SC04711"/>
          <p:cNvPicPr>
            <a:picLocks noChangeAspect="1" noChangeArrowheads="1"/>
          </p:cNvPicPr>
          <p:nvPr/>
        </p:nvPicPr>
        <p:blipFill>
          <a:blip r:embed="rId2" cstate="print"/>
          <a:srcRect/>
          <a:stretch>
            <a:fillRect/>
          </a:stretch>
        </p:blipFill>
        <p:spPr bwMode="auto">
          <a:xfrm>
            <a:off x="3924300" y="3284538"/>
            <a:ext cx="4565650" cy="2849562"/>
          </a:xfrm>
          <a:prstGeom prst="rect">
            <a:avLst/>
          </a:prstGeom>
          <a:noFill/>
          <a:ln w="9525">
            <a:noFill/>
            <a:miter lim="800000"/>
            <a:headEnd/>
            <a:tailEnd/>
          </a:ln>
        </p:spPr>
      </p:pic>
      <p:sp>
        <p:nvSpPr>
          <p:cNvPr id="102403" name="Text Box 3"/>
          <p:cNvSpPr txBox="1">
            <a:spLocks noChangeArrowheads="1"/>
          </p:cNvSpPr>
          <p:nvPr/>
        </p:nvSpPr>
        <p:spPr bwMode="auto">
          <a:xfrm>
            <a:off x="828675" y="4294188"/>
            <a:ext cx="2951163" cy="1004887"/>
          </a:xfrm>
          <a:prstGeom prst="rect">
            <a:avLst/>
          </a:prstGeom>
          <a:noFill/>
          <a:ln w="9525">
            <a:noFill/>
            <a:miter lim="800000"/>
            <a:headEnd/>
            <a:tailEnd/>
          </a:ln>
          <a:effectLst/>
        </p:spPr>
        <p:txBody>
          <a:bodyPr>
            <a:spAutoFit/>
          </a:bodyPr>
          <a:lstStyle/>
          <a:p>
            <a:r>
              <a:rPr lang="zh-CN" altLang="en-US" sz="2000"/>
              <a:t>CT</a:t>
            </a:r>
          </a:p>
          <a:p>
            <a:r>
              <a:rPr lang="zh-CN" altLang="en-US" sz="2000"/>
              <a:t>肺髓质肺水肿，支气管壁增厚</a:t>
            </a:r>
          </a:p>
        </p:txBody>
      </p:sp>
      <p:pic>
        <p:nvPicPr>
          <p:cNvPr id="102404" name="Picture 4" descr="DSC08283"/>
          <p:cNvPicPr>
            <a:picLocks noChangeAspect="1" noChangeArrowheads="1"/>
          </p:cNvPicPr>
          <p:nvPr/>
        </p:nvPicPr>
        <p:blipFill>
          <a:blip r:embed="rId3" cstate="print"/>
          <a:srcRect/>
          <a:stretch>
            <a:fillRect/>
          </a:stretch>
        </p:blipFill>
        <p:spPr bwMode="auto">
          <a:xfrm>
            <a:off x="684213" y="549275"/>
            <a:ext cx="3975100" cy="3094038"/>
          </a:xfrm>
          <a:prstGeom prst="rect">
            <a:avLst/>
          </a:prstGeom>
          <a:noFill/>
          <a:ln w="9525">
            <a:noFill/>
            <a:miter lim="800000"/>
            <a:headEnd/>
            <a:tailEnd/>
          </a:ln>
          <a:effectLst/>
        </p:spPr>
      </p:pic>
      <p:sp>
        <p:nvSpPr>
          <p:cNvPr id="102405" name="Text Box 5"/>
          <p:cNvSpPr txBox="1">
            <a:spLocks noChangeArrowheads="1"/>
          </p:cNvSpPr>
          <p:nvPr/>
        </p:nvSpPr>
        <p:spPr bwMode="auto">
          <a:xfrm>
            <a:off x="4902200" y="692150"/>
            <a:ext cx="3703638" cy="1920875"/>
          </a:xfrm>
          <a:prstGeom prst="rect">
            <a:avLst/>
          </a:prstGeom>
          <a:noFill/>
          <a:ln w="9525">
            <a:noFill/>
            <a:miter lim="800000"/>
            <a:headEnd/>
            <a:tailEnd/>
          </a:ln>
        </p:spPr>
        <p:txBody>
          <a:bodyPr>
            <a:spAutoFit/>
          </a:bodyPr>
          <a:lstStyle/>
          <a:p>
            <a:r>
              <a:rPr lang="zh-CN" altLang="en-US" sz="2000"/>
              <a:t>31岁，男，气管插管后喉痉挛解除后</a:t>
            </a:r>
          </a:p>
          <a:p>
            <a:endParaRPr lang="zh-CN" altLang="en-US" sz="2000"/>
          </a:p>
          <a:p>
            <a:r>
              <a:rPr lang="zh-CN" altLang="en-US" sz="2000"/>
              <a:t>两侧肺门周围大片实变，上部胸腔负压较高，故 水肿在上中部为著。</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zh-CN" altLang="en-US"/>
              <a:t>小结1</a:t>
            </a:r>
            <a:endParaRPr lang="en-US" altLang="zh-CN"/>
          </a:p>
        </p:txBody>
      </p:sp>
      <p:sp>
        <p:nvSpPr>
          <p:cNvPr id="103427" name="Rectangle 3"/>
          <p:cNvSpPr>
            <a:spLocks noGrp="1" noChangeArrowheads="1"/>
          </p:cNvSpPr>
          <p:nvPr>
            <p:ph type="body" idx="1"/>
          </p:nvPr>
        </p:nvSpPr>
        <p:spPr/>
        <p:txBody>
          <a:bodyPr/>
          <a:lstStyle/>
          <a:p>
            <a:r>
              <a:rPr lang="en-US" altLang="zh-CN" sz="2800"/>
              <a:t>    </a:t>
            </a:r>
            <a:r>
              <a:rPr lang="zh-CN" altLang="en-US" sz="2800"/>
              <a:t>在过去十几年种形成的上述肺水肿的概念中，认识到毛细血管内皮和肺泡上皮组成的血气屏障在肺水肿的形成和分布上的重要性。</a:t>
            </a:r>
          </a:p>
          <a:p>
            <a:r>
              <a:rPr lang="zh-CN" altLang="en-US" sz="2800"/>
              <a:t>    肺泡上皮在静力学增高肺水肿和通透性肺水肿的临床和影像表现上都有重要作用。完整的肺泡上皮限制水肿液在间质内，而</a:t>
            </a:r>
            <a:r>
              <a:rPr lang="en-US" altLang="zh-CN" sz="2800"/>
              <a:t>DAD</a:t>
            </a:r>
            <a:r>
              <a:rPr lang="zh-CN" altLang="en-US" sz="2800"/>
              <a:t>将允许水肿液进入肺泡内。</a:t>
            </a:r>
          </a:p>
          <a:p>
            <a:r>
              <a:rPr lang="zh-CN" altLang="en-US" sz="2800"/>
              <a:t>    血管内皮损伤的程度则决定了通透性肺水肿的严重程度（轻度还是</a:t>
            </a:r>
            <a:r>
              <a:rPr lang="en-US" altLang="zh-CN" sz="2800"/>
              <a:t>ARDS</a:t>
            </a:r>
            <a:r>
              <a:rPr lang="zh-CN" altLang="en-US" sz="2800"/>
              <a:t>）。</a:t>
            </a:r>
          </a:p>
          <a:p>
            <a:endParaRPr lang="en-US" altLang="zh-CN" sz="28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zh-CN" altLang="en-US"/>
              <a:t>小结2</a:t>
            </a:r>
            <a:endParaRPr lang="en-US" altLang="zh-CN"/>
          </a:p>
        </p:txBody>
      </p:sp>
      <p:sp>
        <p:nvSpPr>
          <p:cNvPr id="104451" name="Rectangle 3"/>
          <p:cNvSpPr>
            <a:spLocks noGrp="1" noChangeArrowheads="1"/>
          </p:cNvSpPr>
          <p:nvPr>
            <p:ph type="body" idx="1"/>
          </p:nvPr>
        </p:nvSpPr>
        <p:spPr/>
        <p:txBody>
          <a:bodyPr/>
          <a:lstStyle/>
          <a:p>
            <a:r>
              <a:rPr lang="en-US" altLang="zh-CN" sz="2800"/>
              <a:t>    </a:t>
            </a:r>
            <a:r>
              <a:rPr lang="zh-CN" altLang="en-US" sz="2800"/>
              <a:t>肺水肿是临床常见病，需要全力加以诊断和治疗。</a:t>
            </a:r>
          </a:p>
          <a:p>
            <a:r>
              <a:rPr lang="zh-CN" altLang="en-US" sz="2800"/>
              <a:t>    虽然胸片是肺水肿诊断中的主要依据，</a:t>
            </a:r>
            <a:r>
              <a:rPr lang="en-US" altLang="zh-CN" sz="2800"/>
              <a:t>CT</a:t>
            </a:r>
            <a:r>
              <a:rPr lang="zh-CN" altLang="en-US" sz="2800"/>
              <a:t>在临床和实验研究中的重要性也愈来愈大。</a:t>
            </a:r>
          </a:p>
          <a:p>
            <a:r>
              <a:rPr lang="zh-CN" altLang="en-US" sz="2800"/>
              <a:t>    在病理生理基础上把肺水肿分为</a:t>
            </a:r>
            <a:r>
              <a:rPr lang="en-US" altLang="zh-CN" sz="2800"/>
              <a:t>4</a:t>
            </a:r>
            <a:r>
              <a:rPr lang="zh-CN" altLang="en-US" sz="2800"/>
              <a:t>类，认识它们的相对的临床和影像特点，将有助于缩小鉴别诊断范围，提高诊断正确性。</a:t>
            </a:r>
          </a:p>
        </p:txBody>
      </p:sp>
    </p:spTree>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61</TotalTime>
  <Pages>0</Pages>
  <Words>5856</Words>
  <Characters>0</Characters>
  <Application>Microsoft PowerPoint</Application>
  <DocSecurity>0</DocSecurity>
  <PresentationFormat>全屏显示(4:3)</PresentationFormat>
  <Lines>0</Lines>
  <Paragraphs>514</Paragraphs>
  <Slides>99</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99</vt:i4>
      </vt:variant>
    </vt:vector>
  </HeadingPairs>
  <TitlesOfParts>
    <vt:vector size="106" baseType="lpstr">
      <vt:lpstr>Arial</vt:lpstr>
      <vt:lpstr>宋体</vt:lpstr>
      <vt:lpstr>Wingdings</vt:lpstr>
      <vt:lpstr>Times New Roman</vt:lpstr>
      <vt:lpstr>Symbol</vt:lpstr>
      <vt:lpstr>Arial Unicode MS</vt:lpstr>
      <vt:lpstr>Soaring</vt:lpstr>
      <vt:lpstr>肺水肿的影像学表现</vt:lpstr>
      <vt:lpstr>定义</vt:lpstr>
      <vt:lpstr>病理生理</vt:lpstr>
      <vt:lpstr>病理生理</vt:lpstr>
      <vt:lpstr>病理生理</vt:lpstr>
      <vt:lpstr>病理生理</vt:lpstr>
      <vt:lpstr>病理生理</vt:lpstr>
      <vt:lpstr>分类</vt:lpstr>
      <vt:lpstr>（一）流体静力压增高肺水肿</vt:lpstr>
      <vt:lpstr>（一）流体静力压增高肺水肿</vt:lpstr>
      <vt:lpstr>肺毛细血管楔压和X 线胸片表现的关系</vt:lpstr>
      <vt:lpstr>幻灯片 12</vt:lpstr>
      <vt:lpstr>（一）流体静力压增高肺水肿</vt:lpstr>
      <vt:lpstr>幻灯片 14</vt:lpstr>
      <vt:lpstr>（一）流体静力压增高肺水肿</vt:lpstr>
      <vt:lpstr>幻灯片 16</vt:lpstr>
      <vt:lpstr>幻灯片 17</vt:lpstr>
      <vt:lpstr>（一）流体静力压增高肺水肿</vt:lpstr>
      <vt:lpstr>幻灯片 19</vt:lpstr>
      <vt:lpstr>幻灯片 20</vt:lpstr>
      <vt:lpstr>幻灯片 21</vt:lpstr>
      <vt:lpstr>（一）流体静力压增高肺水肿</vt:lpstr>
      <vt:lpstr>幻灯片 23</vt:lpstr>
      <vt:lpstr>幻灯片 24</vt:lpstr>
      <vt:lpstr>（一）流体静力压增高肺水肿</vt:lpstr>
      <vt:lpstr>（一）流体静力压增高肺水肿</vt:lpstr>
      <vt:lpstr>（一）流体静力压增高肺水肿</vt:lpstr>
      <vt:lpstr>幻灯片 28</vt:lpstr>
      <vt:lpstr>幻灯片 29</vt:lpstr>
      <vt:lpstr>（一）流体静力压增高肺水肿</vt:lpstr>
      <vt:lpstr>（一）流体静力压增高肺水肿</vt:lpstr>
      <vt:lpstr>幻灯片 32</vt:lpstr>
      <vt:lpstr>幻灯片 33</vt:lpstr>
      <vt:lpstr>幻灯片 34</vt:lpstr>
      <vt:lpstr>幻灯片 35</vt:lpstr>
      <vt:lpstr>（一）流体静力压增高肺水肿</vt:lpstr>
      <vt:lpstr>幻灯片 37</vt:lpstr>
      <vt:lpstr>（一）流体静力压增高肺水肿</vt:lpstr>
      <vt:lpstr>幻灯片 39</vt:lpstr>
      <vt:lpstr>幻灯片 40</vt:lpstr>
      <vt:lpstr>（一）流体静力压增高肺水肿</vt:lpstr>
      <vt:lpstr>幻灯片 42</vt:lpstr>
      <vt:lpstr>幻灯片 43</vt:lpstr>
      <vt:lpstr>幻灯片 44</vt:lpstr>
      <vt:lpstr>幻灯片 45</vt:lpstr>
      <vt:lpstr>幻灯片 46</vt:lpstr>
      <vt:lpstr>流体静力压增高肺水肿</vt:lpstr>
      <vt:lpstr>幻灯片 48</vt:lpstr>
      <vt:lpstr>（一）流体静力压增高肺水肿</vt:lpstr>
      <vt:lpstr>幻灯片 50</vt:lpstr>
      <vt:lpstr>幻灯片 51</vt:lpstr>
      <vt:lpstr>幻灯片 52</vt:lpstr>
      <vt:lpstr>（二）弥漫性肺泡损伤而致的通透性肺水肿</vt:lpstr>
      <vt:lpstr>（二）弥漫性肺泡损伤而致的通透性肺水肿</vt:lpstr>
      <vt:lpstr>（二）弥漫性肺泡损伤而致的通透性肺水肿</vt:lpstr>
      <vt:lpstr>（二）弥漫性肺泡损伤而致的通透性肺水肿</vt:lpstr>
      <vt:lpstr>（二）弥漫性肺泡损伤而致的通透性肺水肿</vt:lpstr>
      <vt:lpstr>幻灯片 58</vt:lpstr>
      <vt:lpstr>幻灯片 59</vt:lpstr>
      <vt:lpstr>幻灯片 60</vt:lpstr>
      <vt:lpstr>幻灯片 61</vt:lpstr>
      <vt:lpstr>（二）弥漫性肺泡损伤而致的通透性肺水肿</vt:lpstr>
      <vt:lpstr>幻灯片 63</vt:lpstr>
      <vt:lpstr>幻灯片 64</vt:lpstr>
      <vt:lpstr>（二）弥漫性肺泡损伤而致的通透性肺水肿</vt:lpstr>
      <vt:lpstr>幻灯片 66</vt:lpstr>
      <vt:lpstr>幻灯片 67</vt:lpstr>
      <vt:lpstr>（二）弥漫性肺泡损伤而致的通透性肺水肿</vt:lpstr>
      <vt:lpstr>幻灯片 69</vt:lpstr>
      <vt:lpstr>幻灯片 70</vt:lpstr>
      <vt:lpstr>三，无弥漫性肺泡损伤的 通透性肺水肿 </vt:lpstr>
      <vt:lpstr>三，无弥漫性肺泡损伤的通透性肺水肿 </vt:lpstr>
      <vt:lpstr>三，无弥漫性肺泡损伤的通透性肺水肿 </vt:lpstr>
      <vt:lpstr>幻灯片 74</vt:lpstr>
      <vt:lpstr>幻灯片 75</vt:lpstr>
      <vt:lpstr>三，无弥漫性肺泡损伤的通透性肺水肿 </vt:lpstr>
      <vt:lpstr>幻灯片 77</vt:lpstr>
      <vt:lpstr>幻灯片 78</vt:lpstr>
      <vt:lpstr>三，无弥漫性肺泡损伤的通透性肺水肿</vt:lpstr>
      <vt:lpstr>三，无弥漫性肺泡损伤的通透性肺水肿</vt:lpstr>
      <vt:lpstr>幻灯片 81</vt:lpstr>
      <vt:lpstr>四，混合性肺水肿</vt:lpstr>
      <vt:lpstr>四，混合性肺水肿</vt:lpstr>
      <vt:lpstr>四，混合性肺水肿</vt:lpstr>
      <vt:lpstr>幻灯片 85</vt:lpstr>
      <vt:lpstr>幻灯片 86</vt:lpstr>
      <vt:lpstr>四，混合性肺水肿</vt:lpstr>
      <vt:lpstr>四，混合性肺水肿</vt:lpstr>
      <vt:lpstr>幻灯片 89</vt:lpstr>
      <vt:lpstr>幻灯片 90</vt:lpstr>
      <vt:lpstr>（四）混合性肺水肿</vt:lpstr>
      <vt:lpstr>（四）混合性肺水肿</vt:lpstr>
      <vt:lpstr>幻灯片 93</vt:lpstr>
      <vt:lpstr>幻灯片 94</vt:lpstr>
      <vt:lpstr>四，混合性肺水肿</vt:lpstr>
      <vt:lpstr>幻灯片 96</vt:lpstr>
      <vt:lpstr>幻灯片 97</vt:lpstr>
      <vt:lpstr>小结1</vt:lpstr>
      <vt:lpstr>小结2</vt:lpstr>
    </vt:vector>
  </TitlesOfParts>
  <Manager/>
  <Company>BJ</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肺水肿的临床和影像学表现</dc:title>
  <dc:subject/>
  <dc:creator>PANJISHU</dc:creator>
  <cp:keywords/>
  <dc:description/>
  <cp:lastModifiedBy>admin</cp:lastModifiedBy>
  <cp:revision>78</cp:revision>
  <dcterms:created xsi:type="dcterms:W3CDTF">2004-07-18T03:30:36Z</dcterms:created>
  <dcterms:modified xsi:type="dcterms:W3CDTF">2014-10-28T06:45:33Z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2052-9.1.0.4856</vt:lpwstr>
  </property>
</Properties>
</file>