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1"/>
  </p:notesMasterIdLst>
  <p:sldIdLst>
    <p:sldId id="256" r:id="rId2"/>
    <p:sldId id="258" r:id="rId3"/>
    <p:sldId id="30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3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278" r:id="rId29"/>
    <p:sldId id="280" r:id="rId30"/>
    <p:sldId id="281" r:id="rId31"/>
    <p:sldId id="282" r:id="rId32"/>
    <p:sldId id="287" r:id="rId33"/>
    <p:sldId id="283" r:id="rId34"/>
    <p:sldId id="284" r:id="rId35"/>
    <p:sldId id="285" r:id="rId36"/>
    <p:sldId id="290" r:id="rId37"/>
    <p:sldId id="291" r:id="rId38"/>
    <p:sldId id="292" r:id="rId39"/>
    <p:sldId id="259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7F485-0C18-4862-B772-D49383EC5BC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597C-7BF7-44F3-B11A-CBCCECDC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85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13657-2DA2-4E04-8D50-CF00ED198109}" type="slidenum">
              <a:rPr lang="zh-CN" altLang="en-US"/>
              <a:pPr/>
              <a:t>21</a:t>
            </a:fld>
            <a:endParaRPr lang="en-US" altLang="zh-CN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女，</a:t>
            </a:r>
            <a:r>
              <a:rPr lang="en-US" altLang="zh-CN"/>
              <a:t>28</a:t>
            </a:r>
            <a:r>
              <a:rPr lang="zh-CN" altLang="en-US"/>
              <a:t>岁，因间断低热、咳嗽伴左侧胸痛、气短</a:t>
            </a:r>
            <a:r>
              <a:rPr lang="en-US" altLang="zh-CN"/>
              <a:t>2</a:t>
            </a:r>
            <a:r>
              <a:rPr lang="zh-CN" altLang="en-US"/>
              <a:t>个月 。半年前突发</a:t>
            </a:r>
            <a:r>
              <a:rPr lang="zh-CN" altLang="en-US">
                <a:latin typeface="Arial"/>
              </a:rPr>
              <a:t>“</a:t>
            </a:r>
            <a:r>
              <a:rPr lang="zh-CN" altLang="en-US"/>
              <a:t>左侧气胸</a:t>
            </a:r>
            <a:r>
              <a:rPr lang="zh-CN" altLang="en-US">
                <a:latin typeface="Arial"/>
              </a:rPr>
              <a:t>”</a:t>
            </a:r>
            <a:r>
              <a:rPr lang="zh-CN" altLang="en-US"/>
              <a:t>，经保守治疗后好转。</a:t>
            </a:r>
          </a:p>
          <a:p>
            <a:r>
              <a:rPr lang="zh-CN" altLang="en-US"/>
              <a:t>经手术肺活检病理检查确诊为肺淋巴管肌瘤病</a:t>
            </a:r>
            <a:r>
              <a:rPr lang="en-US" altLang="zh-CN"/>
              <a:t>(LAM) </a:t>
            </a:r>
            <a:r>
              <a:rPr lang="zh-CN" altLang="en-US"/>
              <a:t>。</a:t>
            </a:r>
            <a:br>
              <a:rPr lang="zh-CN" altLang="en-US"/>
            </a:b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01152-77D3-4211-BB90-14A4A5EBFEE0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女，</a:t>
            </a:r>
            <a:r>
              <a:rPr lang="en-US" altLang="zh-CN"/>
              <a:t>28</a:t>
            </a:r>
            <a:r>
              <a:rPr lang="zh-CN" altLang="en-US"/>
              <a:t>岁，因间断低热、咳嗽伴左侧胸痛、气短</a:t>
            </a:r>
            <a:r>
              <a:rPr lang="en-US" altLang="zh-CN"/>
              <a:t>2</a:t>
            </a:r>
            <a:r>
              <a:rPr lang="zh-CN" altLang="en-US"/>
              <a:t>个月 。半年前突发</a:t>
            </a:r>
            <a:r>
              <a:rPr lang="zh-CN" altLang="en-US">
                <a:latin typeface="Arial"/>
              </a:rPr>
              <a:t>“</a:t>
            </a:r>
            <a:r>
              <a:rPr lang="zh-CN" altLang="en-US"/>
              <a:t>左侧气胸</a:t>
            </a:r>
            <a:r>
              <a:rPr lang="zh-CN" altLang="en-US">
                <a:latin typeface="Arial"/>
              </a:rPr>
              <a:t>”</a:t>
            </a:r>
            <a:r>
              <a:rPr lang="zh-CN" altLang="en-US"/>
              <a:t>，经保守治疗后好转。</a:t>
            </a:r>
          </a:p>
          <a:p>
            <a:r>
              <a:rPr lang="zh-CN" altLang="en-US"/>
              <a:t>经手术肺活检病理检查确诊为肺淋巴管肌瘤病</a:t>
            </a:r>
            <a:r>
              <a:rPr lang="en-US" altLang="zh-CN"/>
              <a:t>(LAM) </a:t>
            </a:r>
            <a:r>
              <a:rPr lang="zh-CN" altLang="en-US"/>
              <a:t>。</a:t>
            </a:r>
            <a:br>
              <a:rPr lang="zh-CN" altLang="en-US"/>
            </a:b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6268F-9F5B-45D8-BD74-9C787A21357F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女，</a:t>
            </a:r>
            <a:r>
              <a:rPr lang="en-US" altLang="zh-CN"/>
              <a:t>28</a:t>
            </a:r>
            <a:r>
              <a:rPr lang="zh-CN" altLang="en-US"/>
              <a:t>岁。腹部不适，</a:t>
            </a:r>
            <a:r>
              <a:rPr lang="en-US" altLang="zh-CN"/>
              <a:t>B</a:t>
            </a:r>
            <a:r>
              <a:rPr lang="zh-CN" altLang="en-US"/>
              <a:t>超发现腹膜后囊性病变。患者同时有咳嗽、气短。</a:t>
            </a:r>
            <a:br>
              <a:rPr lang="zh-CN" altLang="en-US"/>
            </a:br>
            <a:r>
              <a:rPr lang="zh-CN" altLang="en-US"/>
              <a:t>腹膜后淋巴管瘤，胸部为淋巴管肌瘤病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3D4D3-8BE5-4C66-B629-124A3734D3FA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女，</a:t>
            </a:r>
            <a:r>
              <a:rPr lang="en-US" altLang="zh-CN"/>
              <a:t>28</a:t>
            </a:r>
            <a:r>
              <a:rPr lang="zh-CN" altLang="en-US"/>
              <a:t>岁。腹部不适，</a:t>
            </a:r>
            <a:r>
              <a:rPr lang="en-US" altLang="zh-CN"/>
              <a:t>B</a:t>
            </a:r>
            <a:r>
              <a:rPr lang="zh-CN" altLang="en-US"/>
              <a:t>超发现腹膜后囊性病变。患者同时有咳嗽、气短。</a:t>
            </a:r>
            <a:br>
              <a:rPr lang="zh-CN" altLang="en-US"/>
            </a:br>
            <a:r>
              <a:rPr lang="zh-CN" altLang="en-US"/>
              <a:t>腹膜后淋巴管瘤，胸部为淋巴管肌瘤病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EC1BB-8DD2-4954-96BB-AB387EAE913C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女，</a:t>
            </a:r>
            <a:r>
              <a:rPr lang="en-US" altLang="zh-CN"/>
              <a:t>24</a:t>
            </a:r>
            <a:r>
              <a:rPr lang="zh-CN" altLang="en-US"/>
              <a:t>岁。两肺广泛分布小气囊影，无上下肺区别。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32497-13B2-49B0-8387-3E7ED30BCD20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女，</a:t>
            </a:r>
            <a:r>
              <a:rPr lang="en-US" altLang="zh-CN"/>
              <a:t>24</a:t>
            </a:r>
            <a:r>
              <a:rPr lang="zh-CN" altLang="en-US"/>
              <a:t>岁。两肺广泛分布薄壁小气囊影，无上下肺区别，左侧气胸。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77FCC-BDAC-4126-9AB9-DD66FB860003}" type="slidenum">
              <a:rPr lang="zh-CN" altLang="en-US"/>
              <a:pPr/>
              <a:t>27</a:t>
            </a:fld>
            <a:endParaRPr lang="en-US" altLang="zh-CN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同上病例：两年后复查，两肺囊状影明显增大。两肺多个薄壁囊状透光影，右侧气胸。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28D09-5298-42A9-B573-9757CE6F7EAB}" type="slidenum">
              <a:rPr lang="zh-CN" altLang="en-US"/>
              <a:pPr/>
              <a:t>32</a:t>
            </a:fld>
            <a:endParaRPr lang="en-US" altLang="zh-CN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</a:t>
            </a:r>
            <a:r>
              <a:rPr lang="zh-CN" altLang="en-US"/>
              <a:t>、肺间质纤维化晚期：可有广泛蜂窝状影，囊壁厚，形态不规则，以两下肺胸膜下分布为主，囊状影之间纤维化明显。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63145-B3D1-4EC7-B9A0-D9196284AA2C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囊状影沿支气管分布，壁厚。同时有管状影及气液面。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D13F080C-31C1-4853-B0EB-6D462966E3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715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19672" y="1268760"/>
            <a:ext cx="6624736" cy="2808312"/>
          </a:xfrm>
        </p:spPr>
        <p:txBody>
          <a:bodyPr/>
          <a:lstStyle/>
          <a:p>
            <a:r>
              <a:rPr lang="zh-CN" altLang="en-US" dirty="0" smtClean="0"/>
              <a:t>肺淋巴管肌瘤病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6400800" cy="1752600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83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924800" cy="914400"/>
          </a:xfrm>
        </p:spPr>
        <p:txBody>
          <a:bodyPr/>
          <a:lstStyle/>
          <a:p>
            <a:r>
              <a:rPr lang="zh-CN" altLang="en-US" dirty="0"/>
              <a:t>双肺多发囊腔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b="1" dirty="0"/>
              <a:t>最常见的影像学表现，其出现率为</a:t>
            </a:r>
            <a:r>
              <a:rPr lang="en-US" altLang="zh-CN" b="1" dirty="0"/>
              <a:t>100%</a:t>
            </a:r>
            <a:r>
              <a:rPr lang="zh-CN" altLang="en-US" b="1" dirty="0"/>
              <a:t>。</a:t>
            </a:r>
          </a:p>
          <a:p>
            <a:pPr>
              <a:lnSpc>
                <a:spcPct val="90000"/>
              </a:lnSpc>
            </a:pPr>
            <a:r>
              <a:rPr lang="zh-CN" altLang="en-US" b="1" dirty="0"/>
              <a:t>双肺广泛分布的囊状影，</a:t>
            </a:r>
            <a:r>
              <a:rPr lang="zh-CN" altLang="en-US" b="1" dirty="0" smtClean="0"/>
              <a:t>直径多数</a:t>
            </a:r>
            <a:r>
              <a:rPr lang="zh-CN" altLang="en-US" b="1" dirty="0"/>
              <a:t>小于</a:t>
            </a:r>
            <a:r>
              <a:rPr lang="en-US" altLang="zh-CN" b="1" dirty="0"/>
              <a:t>10mm</a:t>
            </a:r>
            <a:r>
              <a:rPr lang="zh-CN" altLang="en-US" b="1" dirty="0"/>
              <a:t>，囊壁多小于</a:t>
            </a:r>
            <a:r>
              <a:rPr lang="en-US" altLang="zh-CN" b="1" dirty="0"/>
              <a:t>3mm</a:t>
            </a:r>
            <a:r>
              <a:rPr lang="zh-CN" altLang="en-US" b="1" dirty="0"/>
              <a:t>，囊壁间组织相对正常，弥漫性分布，无分布规律。</a:t>
            </a:r>
          </a:p>
          <a:p>
            <a:pPr>
              <a:lnSpc>
                <a:spcPct val="90000"/>
              </a:lnSpc>
            </a:pPr>
            <a:r>
              <a:rPr lang="zh-CN" altLang="en-US" b="1" dirty="0" smtClean="0"/>
              <a:t>随着</a:t>
            </a:r>
            <a:r>
              <a:rPr lang="zh-CN" altLang="en-US" b="1" dirty="0"/>
              <a:t>病程进展，囊状影有增大增多趋势，部分融合为肺大泡。</a:t>
            </a:r>
          </a:p>
        </p:txBody>
      </p:sp>
    </p:spTree>
    <p:extLst>
      <p:ext uri="{BB962C8B-B14F-4D97-AF65-F5344CB8AC3E}">
        <p14:creationId xmlns:p14="http://schemas.microsoft.com/office/powerpoint/2010/main" val="20125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图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638425"/>
            <a:ext cx="4608512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3" name="Picture 3" descr="图片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38525"/>
            <a:ext cx="3455987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4" name="Picture 4" descr="图片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9100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5" name="Rectangle 5"/>
          <p:cNvSpPr>
            <a:spLocks noRot="1" noChangeArrowheads="1"/>
          </p:cNvSpPr>
          <p:nvPr/>
        </p:nvSpPr>
        <p:spPr bwMode="auto">
          <a:xfrm>
            <a:off x="6770688" y="2781300"/>
            <a:ext cx="237331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/>
              <a:t>女，</a:t>
            </a:r>
            <a:r>
              <a:rPr lang="en-US" altLang="zh-CN"/>
              <a:t>52</a:t>
            </a:r>
            <a:r>
              <a:rPr lang="zh-CN" altLang="en-US"/>
              <a:t>岁</a:t>
            </a:r>
          </a:p>
        </p:txBody>
      </p:sp>
      <p:sp>
        <p:nvSpPr>
          <p:cNvPr id="138247" name="Rectangle 7"/>
          <p:cNvSpPr>
            <a:spLocks noRot="1" noChangeArrowheads="1"/>
          </p:cNvSpPr>
          <p:nvPr/>
        </p:nvSpPr>
        <p:spPr bwMode="auto">
          <a:xfrm>
            <a:off x="2195513" y="6092825"/>
            <a:ext cx="237331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/>
              <a:t>女，</a:t>
            </a:r>
            <a:r>
              <a:rPr lang="en-US" altLang="zh-CN"/>
              <a:t>38</a:t>
            </a:r>
            <a:r>
              <a:rPr lang="zh-CN" altLang="en-US"/>
              <a:t>岁</a:t>
            </a:r>
          </a:p>
        </p:txBody>
      </p:sp>
      <p:sp>
        <p:nvSpPr>
          <p:cNvPr id="138248" name="Rectangle 8"/>
          <p:cNvSpPr>
            <a:spLocks noRot="1" noChangeArrowheads="1"/>
          </p:cNvSpPr>
          <p:nvPr/>
        </p:nvSpPr>
        <p:spPr bwMode="auto">
          <a:xfrm>
            <a:off x="2051050" y="2708275"/>
            <a:ext cx="23733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/>
              <a:t>女，</a:t>
            </a:r>
            <a:r>
              <a:rPr lang="en-US" altLang="zh-CN"/>
              <a:t>34</a:t>
            </a:r>
            <a:r>
              <a:rPr lang="zh-CN" altLang="en-US"/>
              <a:t>岁</a:t>
            </a:r>
          </a:p>
        </p:txBody>
      </p:sp>
      <p:sp>
        <p:nvSpPr>
          <p:cNvPr id="138249" name="Rectangle 9"/>
          <p:cNvSpPr>
            <a:spLocks noRot="1" noChangeArrowheads="1"/>
          </p:cNvSpPr>
          <p:nvPr/>
        </p:nvSpPr>
        <p:spPr bwMode="auto">
          <a:xfrm>
            <a:off x="4572000" y="1052513"/>
            <a:ext cx="41989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/>
              <a:t>双肺多发囊腔</a:t>
            </a:r>
          </a:p>
        </p:txBody>
      </p:sp>
    </p:spTree>
    <p:extLst>
      <p:ext uri="{BB962C8B-B14F-4D97-AF65-F5344CB8AC3E}">
        <p14:creationId xmlns:p14="http://schemas.microsoft.com/office/powerpoint/2010/main" val="42265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双肺网格状改变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/>
              <a:t>由于小叶间隔增厚，淋巴管水肿，双肺呈网格状改变。</a:t>
            </a:r>
          </a:p>
          <a:p>
            <a:r>
              <a:rPr lang="zh-CN" altLang="en-US" b="1"/>
              <a:t>此征象多见于双肺下叶基底段，肺尖报道少见。</a:t>
            </a:r>
          </a:p>
        </p:txBody>
      </p:sp>
    </p:spTree>
    <p:extLst>
      <p:ext uri="{BB962C8B-B14F-4D97-AF65-F5344CB8AC3E}">
        <p14:creationId xmlns:p14="http://schemas.microsoft.com/office/powerpoint/2010/main" val="31428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4343400"/>
            <a:ext cx="7620000" cy="106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/>
              <a:t>        </a:t>
            </a:r>
            <a:r>
              <a:rPr lang="zh-CN" altLang="en-US" sz="2400" b="1"/>
              <a:t>女，</a:t>
            </a:r>
            <a:r>
              <a:rPr lang="en-US" altLang="zh-CN" sz="2400" b="1"/>
              <a:t>38</a:t>
            </a:r>
            <a:r>
              <a:rPr lang="zh-CN" altLang="en-US" sz="2400" b="1"/>
              <a:t>岁，急性呼吸困难，</a:t>
            </a:r>
            <a:r>
              <a:rPr lang="en-US" altLang="zh-CN" sz="2400" b="1"/>
              <a:t>LAM</a:t>
            </a:r>
            <a:r>
              <a:rPr lang="zh-CN" altLang="en-US" sz="2400" b="1"/>
              <a:t>病史</a:t>
            </a:r>
            <a:r>
              <a:rPr lang="en-US" altLang="zh-CN" sz="2400" b="1"/>
              <a:t>3</a:t>
            </a:r>
            <a:r>
              <a:rPr lang="zh-CN" altLang="en-US" sz="2400" b="1"/>
              <a:t>年</a:t>
            </a:r>
          </a:p>
        </p:txBody>
      </p:sp>
      <p:pic>
        <p:nvPicPr>
          <p:cNvPr id="46083" name="Picture 3" descr="g02oc13g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3505200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g02oc13g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5814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43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双肺斑片状密度增高影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/>
              <a:t>原因：</a:t>
            </a:r>
          </a:p>
          <a:p>
            <a:pPr>
              <a:buFont typeface="Wingdings" pitchFamily="2" charset="2"/>
              <a:buNone/>
            </a:pPr>
            <a:r>
              <a:rPr lang="zh-CN" altLang="en-US" b="1"/>
              <a:t>   肺小静脉狭窄阻塞     淤血、破裂、出血     含铁血黄素沉积</a:t>
            </a:r>
          </a:p>
          <a:p>
            <a:r>
              <a:rPr lang="zh-CN" altLang="en-US" b="1"/>
              <a:t>表现：</a:t>
            </a:r>
          </a:p>
          <a:p>
            <a:pPr>
              <a:buFont typeface="Wingdings" pitchFamily="2" charset="2"/>
              <a:buNone/>
            </a:pPr>
            <a:r>
              <a:rPr lang="zh-CN" altLang="en-US" b="1"/>
              <a:t>    双肺斑片状密度增高影，边界欠清楚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4211960" y="249289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8028384" y="249289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0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1371600" y="4191000"/>
            <a:ext cx="7023100" cy="53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1800"/>
              <a:t>        </a:t>
            </a:r>
            <a:r>
              <a:rPr lang="zh-CN" altLang="en-US" sz="2400" b="1"/>
              <a:t>女，</a:t>
            </a:r>
            <a:r>
              <a:rPr lang="en-US" altLang="zh-CN" sz="2400" b="1"/>
              <a:t>36</a:t>
            </a:r>
            <a:r>
              <a:rPr lang="zh-CN" altLang="en-US" sz="2400" b="1"/>
              <a:t>岁，</a:t>
            </a:r>
            <a:r>
              <a:rPr lang="en-US" altLang="zh-CN" sz="2400" b="1"/>
              <a:t>LAM</a:t>
            </a:r>
            <a:r>
              <a:rPr lang="zh-CN" altLang="en-US" sz="2400" b="1"/>
              <a:t>患者，左肺移植术后</a:t>
            </a:r>
            <a:r>
              <a:rPr lang="en-US" altLang="zh-CN" sz="2400" b="1"/>
              <a:t>10</a:t>
            </a:r>
            <a:r>
              <a:rPr lang="zh-CN" altLang="en-US" sz="2400" b="1"/>
              <a:t>个月</a:t>
            </a:r>
          </a:p>
        </p:txBody>
      </p:sp>
      <p:pic>
        <p:nvPicPr>
          <p:cNvPr id="59395" name="Picture 3" descr="g02oc13g6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2068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7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乳糜性胸水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3200"/>
              <a:t>          </a:t>
            </a:r>
            <a:r>
              <a:rPr lang="zh-CN" altLang="en-US" b="1"/>
              <a:t>双侧或单侧乳糜性胸腔积液在</a:t>
            </a:r>
            <a:r>
              <a:rPr lang="en-US" altLang="zh-CN" b="1"/>
              <a:t>LAM</a:t>
            </a:r>
            <a:r>
              <a:rPr lang="zh-CN" altLang="en-US" b="1"/>
              <a:t>的疾病过程中可反复见到。通过胸水化验其蛋白含量明显高于正常，可确诊。在</a:t>
            </a:r>
            <a:r>
              <a:rPr lang="en-US" altLang="zh-CN" b="1"/>
              <a:t>CT</a:t>
            </a:r>
            <a:r>
              <a:rPr lang="zh-CN" altLang="en-US" b="1"/>
              <a:t>图像上与其他类型的胸水无法鉴别。</a:t>
            </a:r>
          </a:p>
        </p:txBody>
      </p:sp>
    </p:spTree>
    <p:extLst>
      <p:ext uri="{BB962C8B-B14F-4D97-AF65-F5344CB8AC3E}">
        <p14:creationId xmlns:p14="http://schemas.microsoft.com/office/powerpoint/2010/main" val="142087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g02oc13g8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1783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AutoShape 5"/>
          <p:cNvSpPr>
            <a:spLocks noGrp="1" noChangeArrowheads="1"/>
          </p:cNvSpPr>
          <p:nvPr>
            <p:ph type="title"/>
          </p:nvPr>
        </p:nvSpPr>
        <p:spPr>
          <a:xfrm>
            <a:off x="3048000" y="4495800"/>
            <a:ext cx="27432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zh-CN" altLang="en-US"/>
              <a:t>乳糜性胸水</a:t>
            </a:r>
          </a:p>
        </p:txBody>
      </p:sp>
    </p:spTree>
    <p:extLst>
      <p:ext uri="{BB962C8B-B14F-4D97-AF65-F5344CB8AC3E}">
        <p14:creationId xmlns:p14="http://schemas.microsoft.com/office/powerpoint/2010/main" val="382638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肺外表现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/>
              <a:t>肺内病变越严重，合并腹部病变的可能性越大。</a:t>
            </a:r>
          </a:p>
          <a:p>
            <a:r>
              <a:rPr lang="zh-CN" altLang="en-US" b="1"/>
              <a:t>最多见于腹部，包括肝脏、肾脏的血管平滑肌脂肪瘤</a:t>
            </a:r>
            <a:r>
              <a:rPr lang="zh-CN" altLang="en-US"/>
              <a:t>，</a:t>
            </a:r>
            <a:r>
              <a:rPr lang="zh-CN" altLang="en-US" b="1"/>
              <a:t>腹腔及腹膜后淋巴结肿大、腹膜后淋巴管肌瘤。</a:t>
            </a:r>
          </a:p>
        </p:txBody>
      </p:sp>
    </p:spTree>
    <p:extLst>
      <p:ext uri="{BB962C8B-B14F-4D97-AF65-F5344CB8AC3E}">
        <p14:creationId xmlns:p14="http://schemas.microsoft.com/office/powerpoint/2010/main" val="32029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6"/>
          <a:stretch>
            <a:fillRect/>
          </a:stretch>
        </p:blipFill>
        <p:spPr bwMode="auto">
          <a:xfrm>
            <a:off x="2514600" y="3200400"/>
            <a:ext cx="3657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9" r="33051"/>
          <a:stretch>
            <a:fillRect/>
          </a:stretch>
        </p:blipFill>
        <p:spPr bwMode="auto">
          <a:xfrm>
            <a:off x="4876800" y="381000"/>
            <a:ext cx="35814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9"/>
          <a:stretch>
            <a:fillRect/>
          </a:stretch>
        </p:blipFill>
        <p:spPr bwMode="auto">
          <a:xfrm>
            <a:off x="533400" y="381000"/>
            <a:ext cx="3657600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248400" y="52578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/>
              <a:t>患者，女，</a:t>
            </a:r>
            <a:r>
              <a:rPr lang="en-US" altLang="zh-CN" sz="2800"/>
              <a:t>28</a:t>
            </a:r>
            <a:r>
              <a:rPr lang="zh-CN" altLang="en-US" sz="2800"/>
              <a:t>岁</a:t>
            </a:r>
          </a:p>
        </p:txBody>
      </p:sp>
    </p:spTree>
    <p:extLst>
      <p:ext uri="{BB962C8B-B14F-4D97-AF65-F5344CB8AC3E}">
        <p14:creationId xmlns:p14="http://schemas.microsoft.com/office/powerpoint/2010/main" val="19601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概述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buFont typeface="Wingdings" pitchFamily="2" charset="2"/>
              <a:buChar char="Ø"/>
            </a:pPr>
            <a:r>
              <a:rPr lang="zh-CN" altLang="en-US" sz="2000" b="1" dirty="0">
                <a:latin typeface="宋体" pitchFamily="2" charset="-122"/>
              </a:rPr>
              <a:t>淋巴管肌瘤病（</a:t>
            </a:r>
            <a:r>
              <a:rPr lang="en-US" altLang="zh-CN" sz="2000" b="1" dirty="0" err="1">
                <a:latin typeface="Times New Roman" pitchFamily="18" charset="0"/>
              </a:rPr>
              <a:t>Lymphangioleiomyomatosis</a:t>
            </a:r>
            <a:r>
              <a:rPr lang="zh-CN" altLang="en-US" sz="2000" b="1" dirty="0">
                <a:latin typeface="Times New Roman" pitchFamily="18" charset="0"/>
              </a:rPr>
              <a:t>，</a:t>
            </a:r>
            <a:r>
              <a:rPr lang="en-US" altLang="zh-CN" sz="2000" b="1" dirty="0">
                <a:latin typeface="Times New Roman" pitchFamily="18" charset="0"/>
              </a:rPr>
              <a:t>LAM</a:t>
            </a:r>
            <a:r>
              <a:rPr lang="zh-CN" altLang="en-US" sz="2000" b="1" dirty="0">
                <a:latin typeface="宋体" pitchFamily="2" charset="-122"/>
              </a:rPr>
              <a:t>）是一种罕见疾病，是一种病因不明、持续发展的弥漫性肺间质疾病，表现为不典型增生的平滑肌细胞侵袭肺组织，包括气道、血管和淋巴管。 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Ø"/>
            </a:pPr>
            <a:r>
              <a:rPr lang="zh-CN" altLang="en-US" sz="2000" b="1" dirty="0">
                <a:latin typeface="宋体" pitchFamily="2" charset="-122"/>
              </a:rPr>
              <a:t>我国报道的病例数较少，约</a:t>
            </a:r>
            <a:r>
              <a:rPr lang="en-US" altLang="zh-CN" sz="2000" b="1" dirty="0">
                <a:latin typeface="宋体" pitchFamily="2" charset="-122"/>
              </a:rPr>
              <a:t>100</a:t>
            </a:r>
            <a:r>
              <a:rPr lang="zh-CN" altLang="en-US" sz="2000" b="1" dirty="0">
                <a:latin typeface="宋体" pitchFamily="2" charset="-122"/>
              </a:rPr>
              <a:t>多例，其中</a:t>
            </a:r>
            <a:r>
              <a:rPr lang="en-US" altLang="zh-CN" sz="2000" b="1" dirty="0">
                <a:latin typeface="宋体" pitchFamily="2" charset="-122"/>
              </a:rPr>
              <a:t>63%</a:t>
            </a:r>
            <a:r>
              <a:rPr lang="zh-CN" altLang="en-US" sz="2000" b="1" dirty="0">
                <a:latin typeface="宋体" pitchFamily="2" charset="-122"/>
              </a:rPr>
              <a:t>为</a:t>
            </a:r>
            <a:r>
              <a:rPr lang="en-US" altLang="zh-CN" sz="2000" b="1" dirty="0">
                <a:latin typeface="宋体" pitchFamily="2" charset="-122"/>
              </a:rPr>
              <a:t>2001</a:t>
            </a:r>
            <a:r>
              <a:rPr lang="zh-CN" altLang="en-US" sz="2000" b="1" dirty="0">
                <a:latin typeface="宋体" pitchFamily="2" charset="-122"/>
              </a:rPr>
              <a:t>年以后报告。几乎所有的</a:t>
            </a:r>
            <a:r>
              <a:rPr lang="en-US" altLang="zh-CN" sz="2000" b="1" dirty="0">
                <a:latin typeface="宋体" pitchFamily="2" charset="-122"/>
              </a:rPr>
              <a:t>LAM </a:t>
            </a:r>
            <a:r>
              <a:rPr lang="zh-CN" altLang="en-US" sz="2000" b="1" dirty="0">
                <a:latin typeface="宋体" pitchFamily="2" charset="-122"/>
              </a:rPr>
              <a:t>病例均发生在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</a:rPr>
              <a:t>女性</a:t>
            </a:r>
            <a:r>
              <a:rPr lang="zh-CN" altLang="en-US" sz="2000" b="1" dirty="0">
                <a:latin typeface="宋体" pitchFamily="2" charset="-122"/>
              </a:rPr>
              <a:t>，</a:t>
            </a:r>
            <a:r>
              <a:rPr lang="zh-CN" altLang="en-US" sz="2000" b="1" dirty="0">
                <a:solidFill>
                  <a:srgbClr val="7030A0"/>
                </a:solidFill>
                <a:latin typeface="宋体" pitchFamily="2" charset="-122"/>
              </a:rPr>
              <a:t>平均年龄</a:t>
            </a:r>
            <a:r>
              <a:rPr lang="en-US" altLang="zh-CN" sz="2000" b="1" dirty="0" smtClean="0">
                <a:solidFill>
                  <a:srgbClr val="7030A0"/>
                </a:solidFill>
                <a:latin typeface="宋体" pitchFamily="2" charset="-122"/>
              </a:rPr>
              <a:t>30-40</a:t>
            </a:r>
            <a:r>
              <a:rPr lang="zh-CN" altLang="en-US" sz="2000" b="1" dirty="0" smtClean="0">
                <a:solidFill>
                  <a:srgbClr val="7030A0"/>
                </a:solidFill>
                <a:latin typeface="宋体" pitchFamily="2" charset="-122"/>
              </a:rPr>
              <a:t>岁</a:t>
            </a:r>
            <a:r>
              <a:rPr lang="zh-CN" altLang="en-US" sz="2000" b="1" dirty="0" smtClean="0">
                <a:latin typeface="宋体" pitchFamily="2" charset="-122"/>
              </a:rPr>
              <a:t>。</a:t>
            </a:r>
            <a:endParaRPr lang="en-US" altLang="zh-CN" sz="2000" b="1" dirty="0" smtClean="0">
              <a:latin typeface="宋体" pitchFamily="2" charset="-122"/>
            </a:endParaRPr>
          </a:p>
          <a:p>
            <a:pPr algn="just">
              <a:lnSpc>
                <a:spcPct val="115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latin typeface="宋体" pitchFamily="2" charset="-122"/>
              </a:rPr>
              <a:t>由于</a:t>
            </a:r>
            <a:r>
              <a:rPr lang="zh-CN" altLang="en-US" sz="2000" b="1" dirty="0">
                <a:latin typeface="宋体" pitchFamily="2" charset="-122"/>
              </a:rPr>
              <a:t>肺部常常出现特征性的</a:t>
            </a:r>
            <a:r>
              <a:rPr lang="zh-CN" altLang="en-US" sz="2000" b="1" dirty="0">
                <a:solidFill>
                  <a:srgbClr val="92D050"/>
                </a:solidFill>
                <a:latin typeface="宋体" pitchFamily="2" charset="-122"/>
              </a:rPr>
              <a:t>薄壁囊性改变</a:t>
            </a:r>
            <a:r>
              <a:rPr lang="zh-CN" altLang="en-US" sz="2000" b="1" dirty="0">
                <a:latin typeface="宋体" pitchFamily="2" charset="-122"/>
              </a:rPr>
              <a:t>，通常又称为肺淋巴管肌瘤病。</a:t>
            </a:r>
          </a:p>
        </p:txBody>
      </p:sp>
    </p:spTree>
    <p:extLst>
      <p:ext uri="{BB962C8B-B14F-4D97-AF65-F5344CB8AC3E}">
        <p14:creationId xmlns:p14="http://schemas.microsoft.com/office/powerpoint/2010/main" val="19877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6000"/>
              <a:t>典型病例</a:t>
            </a:r>
          </a:p>
        </p:txBody>
      </p:sp>
    </p:spTree>
    <p:extLst>
      <p:ext uri="{BB962C8B-B14F-4D97-AF65-F5344CB8AC3E}">
        <p14:creationId xmlns:p14="http://schemas.microsoft.com/office/powerpoint/2010/main" val="28997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 descr="图片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5148262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图片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959225" cy="478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924300" y="836613"/>
            <a:ext cx="4608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/>
              <a:t>病例</a:t>
            </a:r>
            <a:r>
              <a:rPr lang="en-US" altLang="zh-CN" sz="3200"/>
              <a:t>1</a:t>
            </a:r>
            <a:r>
              <a:rPr lang="zh-CN" altLang="en-US" sz="3200"/>
              <a:t>、女，</a:t>
            </a:r>
            <a:r>
              <a:rPr lang="en-US" altLang="zh-CN" sz="3200"/>
              <a:t>28</a:t>
            </a:r>
            <a:r>
              <a:rPr lang="zh-CN" altLang="en-US" sz="3200"/>
              <a:t>岁</a:t>
            </a:r>
          </a:p>
        </p:txBody>
      </p:sp>
    </p:spTree>
    <p:extLst>
      <p:ext uri="{BB962C8B-B14F-4D97-AF65-F5344CB8AC3E}">
        <p14:creationId xmlns:p14="http://schemas.microsoft.com/office/powerpoint/2010/main" val="7487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肺淋巴管肌瘤病 气胸 乳糜胸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" b="8315"/>
          <a:stretch>
            <a:fillRect/>
          </a:stretch>
        </p:blipFill>
        <p:spPr bwMode="auto">
          <a:xfrm>
            <a:off x="0" y="1557338"/>
            <a:ext cx="45339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5295900"/>
            <a:ext cx="4427538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2800">
                <a:latin typeface="Garamond" pitchFamily="18" charset="0"/>
              </a:rPr>
              <a:t>肺组织病理显示扩张的淋巴管及异常增生的平滑肌 </a:t>
            </a:r>
          </a:p>
        </p:txBody>
      </p:sp>
      <p:pic>
        <p:nvPicPr>
          <p:cNvPr id="37897" name="Picture 9" descr="肺淋巴管肌瘤病 气胸 乳糜胸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" b="11650"/>
          <a:stretch>
            <a:fillRect/>
          </a:stretch>
        </p:blipFill>
        <p:spPr bwMode="auto">
          <a:xfrm>
            <a:off x="4610100" y="1557338"/>
            <a:ext cx="4533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500563" y="5300663"/>
            <a:ext cx="4643437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>
                <a:latin typeface="Garamond" pitchFamily="18" charset="0"/>
              </a:rPr>
              <a:t>LAM</a:t>
            </a:r>
            <a:r>
              <a:rPr lang="zh-CN" altLang="en-US" sz="2800">
                <a:latin typeface="Garamond" pitchFamily="18" charset="0"/>
              </a:rPr>
              <a:t>的标记抗体</a:t>
            </a:r>
            <a:r>
              <a:rPr lang="en-US" altLang="zh-CN" sz="2800">
                <a:latin typeface="Garamond" pitchFamily="18" charset="0"/>
              </a:rPr>
              <a:t>HMB-45</a:t>
            </a:r>
            <a:r>
              <a:rPr lang="zh-CN" altLang="en-US" sz="2800">
                <a:latin typeface="Garamond" pitchFamily="18" charset="0"/>
              </a:rPr>
              <a:t>在增生的平滑肌细胞染色阳性</a:t>
            </a:r>
            <a:r>
              <a:rPr lang="zh-CN" altLang="en-US" sz="2800">
                <a:latin typeface="Arial"/>
              </a:rPr>
              <a:t> </a:t>
            </a:r>
            <a:r>
              <a:rPr lang="zh-CN" altLang="en-US" sz="2800">
                <a:latin typeface="Garamond" pitchFamily="18" charset="0"/>
              </a:rPr>
              <a:t> 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924300" y="692150"/>
            <a:ext cx="4608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/>
              <a:t>同上病例、女，</a:t>
            </a:r>
            <a:r>
              <a:rPr lang="en-US" altLang="zh-CN" sz="3200"/>
              <a:t>28</a:t>
            </a:r>
            <a:r>
              <a:rPr lang="zh-CN" altLang="en-US" sz="3200"/>
              <a:t>岁</a:t>
            </a:r>
          </a:p>
        </p:txBody>
      </p:sp>
    </p:spTree>
    <p:extLst>
      <p:ext uri="{BB962C8B-B14F-4D97-AF65-F5344CB8AC3E}">
        <p14:creationId xmlns:p14="http://schemas.microsoft.com/office/powerpoint/2010/main" val="22810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图片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8525"/>
            <a:ext cx="4533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图片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图片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38525"/>
            <a:ext cx="4533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535488" y="1341438"/>
            <a:ext cx="4608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/>
              <a:t>病例</a:t>
            </a:r>
            <a:r>
              <a:rPr lang="en-US" altLang="zh-CN" sz="3200"/>
              <a:t>2</a:t>
            </a:r>
            <a:r>
              <a:rPr lang="zh-CN" altLang="en-US" sz="3200"/>
              <a:t>、女，</a:t>
            </a:r>
            <a:r>
              <a:rPr lang="en-US" altLang="zh-CN" sz="3200"/>
              <a:t>28</a:t>
            </a:r>
            <a:r>
              <a:rPr lang="zh-CN" altLang="en-US" sz="3200"/>
              <a:t>岁</a:t>
            </a:r>
          </a:p>
        </p:txBody>
      </p:sp>
    </p:spTree>
    <p:extLst>
      <p:ext uri="{BB962C8B-B14F-4D97-AF65-F5344CB8AC3E}">
        <p14:creationId xmlns:p14="http://schemas.microsoft.com/office/powerpoint/2010/main" val="32344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图片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8525"/>
            <a:ext cx="4533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图片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38525"/>
            <a:ext cx="4533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图片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图片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0"/>
            <a:ext cx="4533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339975" y="3141663"/>
            <a:ext cx="4608513" cy="1076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/>
              <a:t>同上病例、女，</a:t>
            </a:r>
            <a:r>
              <a:rPr lang="en-US" altLang="zh-CN" sz="3200"/>
              <a:t>28</a:t>
            </a:r>
            <a:r>
              <a:rPr lang="zh-CN" altLang="en-US" sz="3200"/>
              <a:t>岁。腹部</a:t>
            </a:r>
          </a:p>
        </p:txBody>
      </p:sp>
    </p:spTree>
    <p:extLst>
      <p:ext uri="{BB962C8B-B14F-4D97-AF65-F5344CB8AC3E}">
        <p14:creationId xmlns:p14="http://schemas.microsoft.com/office/powerpoint/2010/main" val="10459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1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45339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1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276475"/>
            <a:ext cx="45339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92275" y="1052513"/>
            <a:ext cx="4608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 smtClean="0"/>
              <a:t>病例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、</a:t>
            </a:r>
            <a:r>
              <a:rPr lang="zh-CN" altLang="en-US" sz="3200" dirty="0"/>
              <a:t>女，</a:t>
            </a:r>
            <a:r>
              <a:rPr lang="en-US" altLang="zh-CN" sz="3200" dirty="0"/>
              <a:t>24</a:t>
            </a:r>
            <a:r>
              <a:rPr lang="zh-CN" altLang="en-US" sz="3200" dirty="0"/>
              <a:t>岁</a:t>
            </a:r>
          </a:p>
        </p:txBody>
      </p:sp>
    </p:spTree>
    <p:extLst>
      <p:ext uri="{BB962C8B-B14F-4D97-AF65-F5344CB8AC3E}">
        <p14:creationId xmlns:p14="http://schemas.microsoft.com/office/powerpoint/2010/main" val="30083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图片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45339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图片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420938"/>
            <a:ext cx="45339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692275" y="1052513"/>
            <a:ext cx="4608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/>
              <a:t>同上病例、女，</a:t>
            </a:r>
            <a:r>
              <a:rPr lang="en-US" altLang="zh-CN" sz="3200"/>
              <a:t>24</a:t>
            </a:r>
            <a:r>
              <a:rPr lang="zh-CN" altLang="en-US" sz="3200"/>
              <a:t>岁</a:t>
            </a:r>
          </a:p>
        </p:txBody>
      </p:sp>
    </p:spTree>
    <p:extLst>
      <p:ext uri="{BB962C8B-B14F-4D97-AF65-F5344CB8AC3E}">
        <p14:creationId xmlns:p14="http://schemas.microsoft.com/office/powerpoint/2010/main" val="14874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15副本"/>
          <p:cNvPicPr>
            <a:picLocks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420938"/>
            <a:ext cx="45339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692275" y="836613"/>
            <a:ext cx="46085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/>
              <a:t>同上病例、女，</a:t>
            </a:r>
            <a:r>
              <a:rPr lang="en-US" altLang="zh-CN" sz="3200"/>
              <a:t>24</a:t>
            </a:r>
            <a:r>
              <a:rPr lang="zh-CN" altLang="en-US" sz="3200"/>
              <a:t>岁。两年后</a:t>
            </a:r>
          </a:p>
        </p:txBody>
      </p:sp>
      <p:pic>
        <p:nvPicPr>
          <p:cNvPr id="55304" name="Picture 8" descr="16副本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r="4723"/>
          <a:stretch>
            <a:fillRect/>
          </a:stretch>
        </p:blipFill>
        <p:spPr bwMode="auto">
          <a:xfrm>
            <a:off x="0" y="2420938"/>
            <a:ext cx="4500563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776" y="2564904"/>
            <a:ext cx="3810000" cy="1143000"/>
          </a:xfrm>
        </p:spPr>
        <p:txBody>
          <a:bodyPr/>
          <a:lstStyle/>
          <a:p>
            <a:r>
              <a:rPr lang="zh-CN" altLang="en-US" sz="4800" dirty="0"/>
              <a:t>鉴别诊断</a:t>
            </a:r>
          </a:p>
        </p:txBody>
      </p:sp>
    </p:spTree>
    <p:extLst>
      <p:ext uri="{BB962C8B-B14F-4D97-AF65-F5344CB8AC3E}">
        <p14:creationId xmlns:p14="http://schemas.microsoft.com/office/powerpoint/2010/main" val="814164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、组织细胞</a:t>
            </a:r>
            <a:r>
              <a:rPr lang="zh-CN" altLang="en-US" dirty="0"/>
              <a:t>增多症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6962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2600" b="1" dirty="0"/>
              <a:t>肺组织细胞增生症是一种不明原因罕见的肉芽肿性疾病，可发生于任何器官，最常发生于</a:t>
            </a:r>
            <a:r>
              <a:rPr lang="zh-CN" altLang="en-US" sz="2600" b="1" dirty="0" smtClean="0"/>
              <a:t>肺。</a:t>
            </a:r>
            <a:endParaRPr lang="zh-CN" altLang="en-US" sz="2600" b="1" dirty="0">
              <a:latin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600" b="1" dirty="0">
                <a:latin typeface="Times New Roman" pitchFamily="18" charset="0"/>
              </a:rPr>
              <a:t>90 %</a:t>
            </a:r>
            <a:r>
              <a:rPr lang="zh-CN" altLang="en-US" sz="2600" b="1" dirty="0">
                <a:latin typeface="宋体" pitchFamily="2" charset="-122"/>
              </a:rPr>
              <a:t>见于有规律吸烟者。</a:t>
            </a:r>
            <a:r>
              <a:rPr lang="en-US" altLang="zh-CN" sz="2600" b="1" dirty="0">
                <a:latin typeface="Times New Roman" pitchFamily="18" charset="0"/>
              </a:rPr>
              <a:t>CT</a:t>
            </a:r>
            <a:r>
              <a:rPr lang="zh-CN" altLang="en-US" sz="2600" b="1" dirty="0">
                <a:latin typeface="宋体" pitchFamily="2" charset="-122"/>
              </a:rPr>
              <a:t>表现为多发结节、空洞结节和厚壁囊肿</a:t>
            </a:r>
            <a:r>
              <a:rPr lang="en-US" altLang="zh-CN" sz="2600" b="1" dirty="0">
                <a:latin typeface="宋体" pitchFamily="2" charset="-122"/>
              </a:rPr>
              <a:t>,</a:t>
            </a:r>
            <a:r>
              <a:rPr lang="zh-CN" altLang="en-US" sz="2600" b="1" dirty="0">
                <a:latin typeface="宋体" pitchFamily="2" charset="-122"/>
              </a:rPr>
              <a:t>以两上肺为甚</a:t>
            </a:r>
            <a:r>
              <a:rPr lang="en-US" altLang="zh-CN" sz="2600" b="1" dirty="0">
                <a:latin typeface="宋体" pitchFamily="2" charset="-122"/>
              </a:rPr>
              <a:t>,</a:t>
            </a:r>
            <a:r>
              <a:rPr lang="zh-CN" altLang="en-US" sz="2600" b="1" dirty="0">
                <a:latin typeface="宋体" pitchFamily="2" charset="-122"/>
              </a:rPr>
              <a:t>两下肺病变相对轻。一定时间内结节影逐渐出现空洞并向囊性病变进展</a:t>
            </a:r>
            <a:r>
              <a:rPr lang="en-US" altLang="zh-CN" sz="2600" b="1" dirty="0">
                <a:latin typeface="宋体" pitchFamily="2" charset="-122"/>
              </a:rPr>
              <a:t>,</a:t>
            </a:r>
            <a:r>
              <a:rPr lang="zh-CN" altLang="en-US" sz="2600" b="1" dirty="0">
                <a:latin typeface="宋体" pitchFamily="2" charset="-122"/>
              </a:rPr>
              <a:t>有别于</a:t>
            </a:r>
            <a:r>
              <a:rPr lang="en-US" altLang="zh-CN" sz="2600" b="1" dirty="0">
                <a:latin typeface="Times New Roman" pitchFamily="18" charset="0"/>
              </a:rPr>
              <a:t>PLAM</a:t>
            </a:r>
            <a:r>
              <a:rPr lang="zh-CN" altLang="en-US" sz="2600" b="1" dirty="0">
                <a:latin typeface="宋体" pitchFamily="2" charset="-122"/>
              </a:rPr>
              <a:t>。</a:t>
            </a:r>
          </a:p>
          <a:p>
            <a:pPr>
              <a:lnSpc>
                <a:spcPct val="90000"/>
              </a:lnSpc>
            </a:pPr>
            <a:r>
              <a:rPr lang="zh-CN" altLang="en-US" sz="2600" b="1" dirty="0">
                <a:latin typeface="宋体" pitchFamily="2" charset="-122"/>
              </a:rPr>
              <a:t>病变主要位于两肺中上部。下肺及肋膈角区相对正常；囊壁厚薄不均，同时常伴有多发结节影；无乳糜胸水。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b="1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94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流行病学</a:t>
            </a:r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552" y="1772816"/>
            <a:ext cx="7769225" cy="41148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000" b="1" dirty="0">
                <a:latin typeface="Times New Roman" pitchFamily="18" charset="0"/>
              </a:rPr>
              <a:t>LAM</a:t>
            </a:r>
            <a:r>
              <a:rPr lang="zh-CN" altLang="en-US" sz="2000" b="1" dirty="0">
                <a:latin typeface="Times New Roman" pitchFamily="18" charset="0"/>
              </a:rPr>
              <a:t>是一种罕见的疾病，它可以散发或与遗传病结节性硬化症（</a:t>
            </a:r>
            <a:r>
              <a:rPr lang="en-US" altLang="zh-CN" sz="2000" b="1" dirty="0">
                <a:latin typeface="Times New Roman" pitchFamily="18" charset="0"/>
              </a:rPr>
              <a:t>TSC</a:t>
            </a:r>
            <a:r>
              <a:rPr lang="zh-CN" altLang="en-US" sz="2000" b="1" dirty="0">
                <a:latin typeface="Times New Roman" pitchFamily="18" charset="0"/>
              </a:rPr>
              <a:t>）有关。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b="1" dirty="0">
                <a:latin typeface="Times New Roman" pitchFamily="18" charset="0"/>
              </a:rPr>
              <a:t>成年女性散发的</a:t>
            </a:r>
            <a:r>
              <a:rPr lang="en-US" altLang="zh-CN" sz="2000" b="1" dirty="0">
                <a:latin typeface="Times New Roman" pitchFamily="18" charset="0"/>
              </a:rPr>
              <a:t>LAM</a:t>
            </a:r>
            <a:r>
              <a:rPr lang="zh-CN" altLang="en-US" sz="2000" b="1" dirty="0">
                <a:latin typeface="Times New Roman" pitchFamily="18" charset="0"/>
              </a:rPr>
              <a:t>发病率大约</a:t>
            </a:r>
            <a:r>
              <a:rPr lang="en-US" altLang="zh-CN" sz="2000" b="1" dirty="0">
                <a:latin typeface="Times New Roman" pitchFamily="18" charset="0"/>
              </a:rPr>
              <a:t>1/400,000</a:t>
            </a:r>
            <a:r>
              <a:rPr lang="zh-CN" altLang="en-US" sz="2000" b="1" dirty="0">
                <a:latin typeface="Times New Roman" pitchFamily="18" charset="0"/>
              </a:rPr>
              <a:t>；成年女性</a:t>
            </a:r>
            <a:r>
              <a:rPr lang="en-US" altLang="zh-CN" sz="2000" b="1" dirty="0">
                <a:latin typeface="Times New Roman" pitchFamily="18" charset="0"/>
              </a:rPr>
              <a:t>TSC</a:t>
            </a:r>
            <a:r>
              <a:rPr lang="zh-CN" altLang="en-US" sz="2000" b="1" dirty="0">
                <a:latin typeface="Times New Roman" pitchFamily="18" charset="0"/>
              </a:rPr>
              <a:t>患者</a:t>
            </a:r>
            <a:r>
              <a:rPr lang="en-US" altLang="zh-CN" sz="2000" b="1" dirty="0">
                <a:latin typeface="Times New Roman" pitchFamily="18" charset="0"/>
              </a:rPr>
              <a:t>LAM</a:t>
            </a:r>
            <a:r>
              <a:rPr lang="zh-CN" altLang="en-US" sz="2000" b="1" dirty="0">
                <a:latin typeface="Times New Roman" pitchFamily="18" charset="0"/>
              </a:rPr>
              <a:t>的发病率大约是</a:t>
            </a:r>
            <a:r>
              <a:rPr lang="en-US" altLang="zh-CN" sz="2000" b="1" dirty="0">
                <a:latin typeface="Times New Roman" pitchFamily="18" charset="0"/>
              </a:rPr>
              <a:t>30-40%</a:t>
            </a:r>
            <a:r>
              <a:rPr lang="zh-CN" altLang="en-US" sz="2000" b="1" dirty="0">
                <a:latin typeface="Times New Roman" pitchFamily="18" charset="0"/>
              </a:rPr>
              <a:t>。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b="1" dirty="0">
                <a:latin typeface="Times New Roman" pitchFamily="18" charset="0"/>
              </a:rPr>
              <a:t>男性和儿童</a:t>
            </a:r>
            <a:r>
              <a:rPr lang="en-US" altLang="zh-CN" sz="2000" b="1" dirty="0">
                <a:latin typeface="Times New Roman" pitchFamily="18" charset="0"/>
              </a:rPr>
              <a:t>TSC</a:t>
            </a:r>
            <a:r>
              <a:rPr lang="zh-CN" altLang="en-US" sz="2000" b="1" dirty="0">
                <a:latin typeface="Times New Roman" pitchFamily="18" charset="0"/>
              </a:rPr>
              <a:t>患者中几乎没有</a:t>
            </a:r>
            <a:r>
              <a:rPr lang="en-US" altLang="zh-CN" sz="2000" b="1" dirty="0">
                <a:latin typeface="Times New Roman" pitchFamily="18" charset="0"/>
              </a:rPr>
              <a:t>LAM</a:t>
            </a:r>
            <a:r>
              <a:rPr lang="zh-CN" altLang="en-US" sz="2000" b="1" dirty="0">
                <a:latin typeface="Times New Roman" pitchFamily="18" charset="0"/>
              </a:rPr>
              <a:t>的报道</a:t>
            </a:r>
            <a:r>
              <a:rPr lang="zh-CN" altLang="en-US" sz="2000" b="1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9701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3505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33528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3505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3429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88840"/>
            <a:ext cx="7086600" cy="30511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/>
              <a:t>肺间质纤维化末期可呈广泛蜂窝状影，但囊状影呈厚壁，形状不规则，囊状影间纤维化明显。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b="1" dirty="0"/>
              <a:t>病变分布不均匀，以两下肺胸膜下分布为主。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043608" y="574438"/>
            <a:ext cx="7467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dirty="0"/>
              <a:t> </a:t>
            </a:r>
            <a:r>
              <a:rPr lang="en-US" altLang="zh-CN" sz="4400" dirty="0" smtClean="0"/>
              <a:t>        </a:t>
            </a:r>
            <a:r>
              <a:rPr lang="zh-CN" altLang="en-US" sz="4400" dirty="0"/>
              <a:t>二</a:t>
            </a:r>
            <a:r>
              <a:rPr lang="zh-CN" altLang="en-US" sz="4400" dirty="0" smtClean="0"/>
              <a:t>、肺间质纤维化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51346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1" name="Picture 5" descr="图片3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628775"/>
            <a:ext cx="4533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2" name="Picture 6" descr="图片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4533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3" name="Rectangle 7"/>
          <p:cNvSpPr>
            <a:spLocks noRot="1" noChangeArrowheads="1"/>
          </p:cNvSpPr>
          <p:nvPr/>
        </p:nvSpPr>
        <p:spPr bwMode="auto">
          <a:xfrm>
            <a:off x="2843213" y="5589588"/>
            <a:ext cx="3803650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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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800">
                <a:solidFill>
                  <a:schemeClr val="tx2"/>
                </a:solidFill>
              </a:rPr>
              <a:t>肺间质纤维化</a:t>
            </a:r>
            <a:r>
              <a:rPr lang="zh-CN" altLang="en-US" b="1"/>
              <a:t> </a:t>
            </a:r>
            <a:r>
              <a:rPr lang="zh-CN" altLang="en-US" sz="240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718744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5943600" y="3886200"/>
            <a:ext cx="2362200" cy="609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/>
              <a:t>肺间质纤维化 </a:t>
            </a:r>
            <a:r>
              <a:rPr lang="zh-CN" altLang="en-US" sz="2000"/>
              <a:t>      </a:t>
            </a:r>
          </a:p>
        </p:txBody>
      </p:sp>
      <p:pic>
        <p:nvPicPr>
          <p:cNvPr id="70661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3438" r="21875" b="23438"/>
          <a:stretch>
            <a:fillRect/>
          </a:stretch>
        </p:blipFill>
        <p:spPr bwMode="auto">
          <a:xfrm>
            <a:off x="457200" y="3276600"/>
            <a:ext cx="3886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1250" r="23438" b="29688"/>
          <a:stretch>
            <a:fillRect/>
          </a:stretch>
        </p:blipFill>
        <p:spPr bwMode="auto">
          <a:xfrm>
            <a:off x="457200" y="304800"/>
            <a:ext cx="3886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2813" r="23438" b="31250"/>
          <a:stretch>
            <a:fillRect/>
          </a:stretch>
        </p:blipFill>
        <p:spPr bwMode="auto">
          <a:xfrm>
            <a:off x="4648200" y="304800"/>
            <a:ext cx="4114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8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、肺气肿</a:t>
            </a:r>
            <a:endParaRPr lang="zh-CN" alt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001000" cy="3429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b="1" dirty="0">
                <a:latin typeface="宋体" pitchFamily="2" charset="-122"/>
              </a:rPr>
              <a:t>小叶中心性肺气肿：呼吸性细支气管的肺泡扩张，周围部分不受累，病变位于小叶中心。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CN" b="1" dirty="0">
                <a:latin typeface="Times New Roman" pitchFamily="18" charset="0"/>
              </a:rPr>
              <a:t>CT</a:t>
            </a:r>
            <a:r>
              <a:rPr lang="zh-CN" altLang="en-US" b="1" dirty="0">
                <a:latin typeface="宋体" pitchFamily="2" charset="-122"/>
              </a:rPr>
              <a:t>表现为小圆型含气低密度区，但无明确的壁，分布不均匀，多见于上肺，</a:t>
            </a:r>
            <a:r>
              <a:rPr lang="zh-CN" altLang="en-US" b="1" dirty="0">
                <a:latin typeface="Times New Roman" pitchFamily="18" charset="0"/>
              </a:rPr>
              <a:t>囊</a:t>
            </a:r>
            <a:r>
              <a:rPr lang="zh-CN" altLang="en-US" b="1" dirty="0">
                <a:latin typeface="宋体" pitchFamily="2" charset="-122"/>
              </a:rPr>
              <a:t>一般较小，多介于</a:t>
            </a:r>
            <a:r>
              <a:rPr lang="en-US" altLang="zh-CN" b="1" dirty="0">
                <a:latin typeface="宋体" pitchFamily="2" charset="-122"/>
              </a:rPr>
              <a:t>5-10mm</a:t>
            </a:r>
            <a:r>
              <a:rPr lang="zh-CN" altLang="en-US" b="1" dirty="0">
                <a:latin typeface="宋体" pitchFamily="2" charset="-122"/>
              </a:rPr>
              <a:t>之间，部分融合成团。</a:t>
            </a:r>
            <a:r>
              <a:rPr lang="zh-CN" altLang="en-US" b="1" dirty="0">
                <a:latin typeface="Times New Roman" pitchFamily="18" charset="0"/>
              </a:rPr>
              <a:t>薄层</a:t>
            </a:r>
            <a:r>
              <a:rPr lang="en-US" altLang="zh-CN" b="1" dirty="0">
                <a:latin typeface="Times New Roman" pitchFamily="18" charset="0"/>
              </a:rPr>
              <a:t>CT</a:t>
            </a:r>
            <a:r>
              <a:rPr lang="zh-CN" altLang="en-US" b="1" dirty="0">
                <a:latin typeface="宋体" pitchFamily="2" charset="-122"/>
              </a:rPr>
              <a:t>上低密度区中可见小叶中央动脉血管影。</a:t>
            </a:r>
          </a:p>
        </p:txBody>
      </p:sp>
    </p:spTree>
    <p:extLst>
      <p:ext uri="{BB962C8B-B14F-4D97-AF65-F5344CB8AC3E}">
        <p14:creationId xmlns:p14="http://schemas.microsoft.com/office/powerpoint/2010/main" val="3501798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5625" r="9375" b="14063"/>
          <a:stretch>
            <a:fillRect/>
          </a:stretch>
        </p:blipFill>
        <p:spPr bwMode="auto">
          <a:xfrm>
            <a:off x="1371600" y="3581400"/>
            <a:ext cx="4038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1250" r="15625" b="28125"/>
          <a:stretch>
            <a:fillRect/>
          </a:stretch>
        </p:blipFill>
        <p:spPr bwMode="auto">
          <a:xfrm>
            <a:off x="762000" y="152400"/>
            <a:ext cx="4191000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4063" r="10938" b="15625"/>
          <a:stretch>
            <a:fillRect/>
          </a:stretch>
        </p:blipFill>
        <p:spPr bwMode="auto">
          <a:xfrm>
            <a:off x="5029200" y="152400"/>
            <a:ext cx="3962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638800" y="51816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/>
              <a:t>小叶中心性肺气肿</a:t>
            </a:r>
          </a:p>
        </p:txBody>
      </p:sp>
    </p:spTree>
    <p:extLst>
      <p:ext uri="{BB962C8B-B14F-4D97-AF65-F5344CB8AC3E}">
        <p14:creationId xmlns:p14="http://schemas.microsoft.com/office/powerpoint/2010/main" val="2692946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en-US" dirty="0" smtClean="0"/>
              <a:t>、</a:t>
            </a:r>
            <a:r>
              <a:rPr lang="zh-CN" altLang="en-US" dirty="0"/>
              <a:t>囊状支气管扩张</a:t>
            </a:r>
          </a:p>
        </p:txBody>
      </p:sp>
      <p:sp>
        <p:nvSpPr>
          <p:cNvPr id="2017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支气管扩张囊状影沿支气管分布，壁厚。同时有管状影及气液面。</a:t>
            </a:r>
          </a:p>
        </p:txBody>
      </p:sp>
    </p:spTree>
    <p:extLst>
      <p:ext uri="{BB962C8B-B14F-4D97-AF65-F5344CB8AC3E}">
        <p14:creationId xmlns:p14="http://schemas.microsoft.com/office/powerpoint/2010/main" val="2271851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图片40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5530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Rectangle 9"/>
          <p:cNvSpPr>
            <a:spLocks noRot="1" noChangeArrowheads="1"/>
          </p:cNvSpPr>
          <p:nvPr/>
        </p:nvSpPr>
        <p:spPr bwMode="auto">
          <a:xfrm>
            <a:off x="2987675" y="5661025"/>
            <a:ext cx="3549650" cy="65881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/>
              <a:t>囊状支气管扩张</a:t>
            </a:r>
          </a:p>
        </p:txBody>
      </p:sp>
    </p:spTree>
    <p:extLst>
      <p:ext uri="{BB962C8B-B14F-4D97-AF65-F5344CB8AC3E}">
        <p14:creationId xmlns:p14="http://schemas.microsoft.com/office/powerpoint/2010/main" val="4104186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902" name="Group 126"/>
          <p:cNvGraphicFramePr>
            <a:graphicFrameLocks noGrp="1"/>
          </p:cNvGraphicFramePr>
          <p:nvPr/>
        </p:nvGraphicFramePr>
        <p:xfrm>
          <a:off x="0" y="1052513"/>
          <a:ext cx="9144000" cy="5331080"/>
        </p:xfrm>
        <a:graphic>
          <a:graphicData uri="http://schemas.openxmlformats.org/drawingml/2006/table">
            <a:tbl>
              <a:tblPr/>
              <a:tblGrid>
                <a:gridCol w="1547813"/>
                <a:gridCol w="1152525"/>
                <a:gridCol w="1295400"/>
                <a:gridCol w="1439862"/>
                <a:gridCol w="1081088"/>
                <a:gridCol w="1511300"/>
                <a:gridCol w="1116012"/>
              </a:tblGrid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肺部囊性病变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分布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囊壁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囊的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大小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囊的数量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血管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结节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淋巴管肌瘤病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弥漫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薄而均一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较小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较多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显示不清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组织细胞增多症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上肺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为主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不规则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大小不一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较多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增生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肺间质纤维化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下肺，胸膜下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薄，与网状影共存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大小不一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有增生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肺气肿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上肺或弥漫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薄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较小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多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血管数量及直径减少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很少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囊性支扩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下肺重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较大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相对少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有增生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少见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3903" name="Rectangle 127"/>
          <p:cNvSpPr>
            <a:spLocks noRot="1" noChangeArrowheads="1"/>
          </p:cNvSpPr>
          <p:nvPr/>
        </p:nvSpPr>
        <p:spPr bwMode="auto">
          <a:xfrm>
            <a:off x="250825" y="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/>
              <a:t>总结</a:t>
            </a:r>
            <a:r>
              <a:rPr lang="en-US" altLang="zh-CN"/>
              <a:t>-</a:t>
            </a:r>
            <a:r>
              <a:rPr lang="zh-CN" altLang="en-US" sz="3600"/>
              <a:t>肺部多囊性病变的鉴别诊断</a:t>
            </a:r>
          </a:p>
        </p:txBody>
      </p:sp>
    </p:spTree>
    <p:extLst>
      <p:ext uri="{BB962C8B-B14F-4D97-AF65-F5344CB8AC3E}">
        <p14:creationId xmlns:p14="http://schemas.microsoft.com/office/powerpoint/2010/main" val="3040969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 smtClean="0"/>
              <a:t>            </a:t>
            </a:r>
            <a:endParaRPr lang="en-US" altLang="zh-CN" sz="7200" dirty="0" smtClean="0"/>
          </a:p>
          <a:p>
            <a:pPr marL="0" indent="0">
              <a:buNone/>
            </a:pPr>
            <a:r>
              <a:rPr lang="en-US" altLang="zh-CN" sz="7200" dirty="0"/>
              <a:t> </a:t>
            </a:r>
            <a:r>
              <a:rPr lang="en-US" altLang="zh-CN" sz="7200" dirty="0" smtClean="0"/>
              <a:t>            </a:t>
            </a:r>
            <a:r>
              <a:rPr lang="zh-CN" altLang="en-US" sz="7200" dirty="0" smtClean="0"/>
              <a:t>谢谢</a:t>
            </a:r>
            <a:r>
              <a:rPr lang="en-US" altLang="zh-CN" sz="7200" dirty="0" smtClean="0"/>
              <a:t>~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34832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病理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>
                <a:latin typeface="Times New Roman" pitchFamily="18" charset="0"/>
              </a:rPr>
              <a:t>基本病理变化为淋巴管、小血管及小气道壁及其周围的平滑肌细胞增生，引起管腔的狭窄与阻塞</a:t>
            </a:r>
            <a:r>
              <a:rPr lang="zh-CN" altLang="en-US" sz="2400" b="1" dirty="0">
                <a:latin typeface="宋体" pitchFamily="2" charset="-122"/>
              </a:rPr>
              <a:t>。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b="1" dirty="0">
                <a:latin typeface="宋体" pitchFamily="2" charset="-122"/>
              </a:rPr>
              <a:t>组织内可见一定程度的含铁血黄素。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b="1" dirty="0">
                <a:latin typeface="宋体" pitchFamily="2" charset="-122"/>
              </a:rPr>
              <a:t>免疫组织化学染色显示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平滑肌标记阳性</a:t>
            </a:r>
            <a:r>
              <a:rPr lang="zh-CN" altLang="en-US" sz="2400" b="1" dirty="0">
                <a:latin typeface="宋体" pitchFamily="2" charset="-122"/>
              </a:rPr>
              <a:t>及特征性的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HMB-45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抗体阳性</a:t>
            </a:r>
            <a:r>
              <a:rPr lang="zh-CN" altLang="en-US" sz="2400" b="1" dirty="0">
                <a:latin typeface="宋体" pitchFamily="2" charset="-122"/>
              </a:rPr>
              <a:t>，这对于标本较小时尤其有诊断价值</a:t>
            </a:r>
            <a:r>
              <a:rPr lang="zh-CN" altLang="en-US" sz="2400" b="1" dirty="0" smtClean="0">
                <a:latin typeface="宋体" pitchFamily="2" charset="-122"/>
              </a:rPr>
              <a:t>。</a:t>
            </a:r>
            <a:endParaRPr lang="en-US" altLang="zh-CN" sz="2400" b="1" dirty="0" smtClean="0">
              <a:latin typeface="宋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b="1" dirty="0" smtClean="0">
                <a:latin typeface="Times New Roman" pitchFamily="18" charset="0"/>
              </a:rPr>
              <a:t>LAM</a:t>
            </a:r>
            <a:r>
              <a:rPr lang="zh-CN" altLang="en-US" sz="2400" b="1" dirty="0">
                <a:latin typeface="宋体" pitchFamily="2" charset="-122"/>
              </a:rPr>
              <a:t>细胞的细胞核雌激素受体常为阳性。</a:t>
            </a:r>
          </a:p>
          <a:p>
            <a:pPr>
              <a:buFont typeface="Wingdings" pitchFamily="2" charset="2"/>
              <a:buChar char="Ø"/>
            </a:pPr>
            <a:endParaRPr lang="en-US" altLang="zh-CN" sz="2400" b="1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10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41725" y="697706"/>
            <a:ext cx="88392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600" dirty="0">
                <a:solidFill>
                  <a:schemeClr val="tx2"/>
                </a:solidFill>
                <a:latin typeface="Times New Roman" pitchFamily="18" charset="0"/>
                <a:sym typeface="Webdings" pitchFamily="18" charset="2"/>
              </a:rPr>
              <a:t>临床 </a:t>
            </a:r>
            <a:r>
              <a:rPr kumimoji="1" lang="en-US" altLang="zh-CN" sz="3600" dirty="0">
                <a:solidFill>
                  <a:schemeClr val="tx2"/>
                </a:solidFill>
                <a:latin typeface="Times New Roman" pitchFamily="18" charset="0"/>
                <a:sym typeface="Webdings" pitchFamily="18" charset="2"/>
              </a:rPr>
              <a:t>&amp; </a:t>
            </a:r>
            <a:r>
              <a:rPr kumimoji="1" lang="zh-CN" altLang="en-US" sz="3600" dirty="0">
                <a:solidFill>
                  <a:schemeClr val="tx2"/>
                </a:solidFill>
                <a:latin typeface="Times New Roman" pitchFamily="18" charset="0"/>
                <a:sym typeface="Webdings" pitchFamily="18" charset="2"/>
              </a:rPr>
              <a:t>病理</a:t>
            </a:r>
            <a:endParaRPr kumimoji="1" lang="zh-CN" altLang="en-US" sz="3600" dirty="0">
              <a:solidFill>
                <a:srgbClr val="00FF00"/>
              </a:solidFill>
              <a:latin typeface="Times New Roman" pitchFamily="18" charset="0"/>
              <a:sym typeface="Webdings" pitchFamily="18" charset="2"/>
            </a:endParaRPr>
          </a:p>
          <a:p>
            <a:pPr>
              <a:lnSpc>
                <a:spcPct val="40000"/>
              </a:lnSpc>
            </a:pPr>
            <a:endParaRPr kumimoji="1" lang="en-US" altLang="zh-CN" sz="4800" dirty="0">
              <a:latin typeface="Times New Roman" pitchFamily="18" charset="0"/>
              <a:sym typeface="Webdings" pitchFamily="18" charset="2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67544" y="2060848"/>
            <a:ext cx="8382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kumimoji="1" lang="zh-CN" altLang="en-US" sz="2800" dirty="0">
                <a:latin typeface="Times New Roman" pitchFamily="18" charset="0"/>
                <a:sym typeface="Webdings" pitchFamily="18" charset="2"/>
              </a:rPr>
              <a:t>气短：</a:t>
            </a:r>
            <a:r>
              <a:rPr kumimoji="1" lang="zh-CN" altLang="en-US" sz="2800" dirty="0">
                <a:latin typeface="Times New Roman" pitchFamily="18" charset="0"/>
              </a:rPr>
              <a:t>细支气管壁平滑肌增生 </a:t>
            </a:r>
            <a:r>
              <a:rPr kumimoji="1" lang="zh-CN" altLang="en-US" sz="2800" dirty="0">
                <a:latin typeface="Times New Roman" pitchFamily="18" charset="0"/>
                <a:sym typeface="Symbol" pitchFamily="18" charset="2"/>
              </a:rPr>
              <a:t> </a:t>
            </a:r>
            <a:r>
              <a:rPr kumimoji="1" lang="zh-CN" altLang="en-US" sz="2800" dirty="0">
                <a:latin typeface="Times New Roman" pitchFamily="18" charset="0"/>
              </a:rPr>
              <a:t>气道狭窄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kumimoji="1" lang="zh-CN" altLang="en-US" sz="2800" dirty="0"/>
              <a:t>气胸：胸膜下小气囊腔破裂、反复多发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kumimoji="1" lang="zh-CN" altLang="en-US" sz="2800" dirty="0"/>
              <a:t>咯血：肺小静脉阻塞、扩张、破裂、出血</a:t>
            </a:r>
            <a:endParaRPr kumimoji="1" lang="zh-CN" altLang="en-US" sz="2800" b="0" dirty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kumimoji="1" lang="zh-CN" altLang="en-US" sz="2800" dirty="0"/>
              <a:t>胸水：淋巴管或胸导管阻塞 </a:t>
            </a:r>
            <a:r>
              <a:rPr kumimoji="1" lang="en-US" altLang="zh-CN" sz="2800" dirty="0"/>
              <a:t>+ </a:t>
            </a:r>
            <a:r>
              <a:rPr kumimoji="1" lang="zh-CN" altLang="en-US" sz="2800" dirty="0"/>
              <a:t>破裂、乳糜性胸水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kumimoji="1" lang="zh-CN" altLang="en-US" sz="2800" dirty="0"/>
              <a:t>肺外表现：肾血管平滑肌脂肪瘤、腹腔及腹膜后淋巴结肿大、腹部淋巴管肌瘤</a:t>
            </a:r>
          </a:p>
          <a:p>
            <a:pPr>
              <a:lnSpc>
                <a:spcPct val="110000"/>
              </a:lnSpc>
            </a:pPr>
            <a:endParaRPr kumimoji="1" lang="en-US" altLang="zh-CN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itchFamily="18" charset="0"/>
              </a:rPr>
              <a:t>LAM</a:t>
            </a:r>
            <a:r>
              <a:rPr lang="zh-CN" altLang="en-US"/>
              <a:t>与</a:t>
            </a:r>
            <a:r>
              <a:rPr lang="en-US" altLang="zh-CN">
                <a:latin typeface="Times New Roman" pitchFamily="18" charset="0"/>
              </a:rPr>
              <a:t>TSC</a:t>
            </a:r>
            <a:r>
              <a:rPr lang="zh-CN" altLang="en-US"/>
              <a:t>的关系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077200" cy="3724275"/>
          </a:xfrm>
        </p:spPr>
        <p:txBody>
          <a:bodyPr/>
          <a:lstStyle/>
          <a:p>
            <a:r>
              <a:rPr lang="zh-CN" altLang="en-US" sz="2400" b="1" dirty="0"/>
              <a:t>结节性硬化症</a:t>
            </a:r>
            <a:r>
              <a:rPr lang="en-US" altLang="zh-CN" sz="2400" b="1" dirty="0"/>
              <a:t>(</a:t>
            </a:r>
            <a:r>
              <a:rPr lang="en-US" altLang="zh-CN" sz="2400" b="1" dirty="0">
                <a:latin typeface="Times New Roman" pitchFamily="18" charset="0"/>
              </a:rPr>
              <a:t>Tuberous Sclerosis Complex</a:t>
            </a:r>
            <a:r>
              <a:rPr lang="zh-CN" altLang="en-US" sz="2400" b="1" dirty="0">
                <a:latin typeface="Times New Roman" pitchFamily="18" charset="0"/>
              </a:rPr>
              <a:t>，</a:t>
            </a:r>
            <a:r>
              <a:rPr lang="en-US" altLang="zh-CN" sz="2400" b="1" dirty="0">
                <a:latin typeface="Times New Roman" pitchFamily="18" charset="0"/>
              </a:rPr>
              <a:t>TSC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是一种多系统受累的常染色体显性遗传病，儿童和成人均可受累，主要表现为癫痫、皮肤病变、良性肿瘤。</a:t>
            </a:r>
          </a:p>
          <a:p>
            <a:r>
              <a:rPr lang="en-US" altLang="zh-CN" sz="2400" b="1" dirty="0"/>
              <a:t>TSC</a:t>
            </a:r>
            <a:r>
              <a:rPr lang="zh-CN" altLang="en-US" sz="2400" b="1" dirty="0"/>
              <a:t>和</a:t>
            </a:r>
            <a:r>
              <a:rPr lang="en-US" altLang="zh-CN" sz="2400" b="1" dirty="0"/>
              <a:t>LAM</a:t>
            </a:r>
            <a:r>
              <a:rPr lang="zh-CN" altLang="en-US" sz="2400" b="1" dirty="0"/>
              <a:t>均可发生</a:t>
            </a:r>
            <a:r>
              <a:rPr lang="en-US" altLang="zh-CN" sz="2400" b="1" dirty="0"/>
              <a:t>TSC1</a:t>
            </a:r>
            <a:r>
              <a:rPr lang="zh-CN" altLang="en-US" sz="2400" b="1" dirty="0"/>
              <a:t>或</a:t>
            </a:r>
            <a:r>
              <a:rPr lang="en-US" altLang="zh-CN" sz="2400" b="1" dirty="0"/>
              <a:t>TSC2</a:t>
            </a:r>
            <a:r>
              <a:rPr lang="zh-CN" altLang="en-US" sz="2400" b="1" dirty="0"/>
              <a:t>基因突变，所以</a:t>
            </a:r>
            <a:r>
              <a:rPr lang="en-US" altLang="zh-CN" sz="2400" b="1" dirty="0"/>
              <a:t>TSC</a:t>
            </a:r>
            <a:r>
              <a:rPr lang="zh-CN" altLang="en-US" sz="2400" b="1" dirty="0"/>
              <a:t>的女性患者有高达</a:t>
            </a:r>
            <a:r>
              <a:rPr lang="en-US" altLang="zh-CN" sz="2400" b="1" dirty="0"/>
              <a:t>1/3</a:t>
            </a:r>
            <a:r>
              <a:rPr lang="zh-CN" altLang="en-US" sz="2400" b="1" dirty="0"/>
              <a:t>在肺部有</a:t>
            </a:r>
            <a:r>
              <a:rPr lang="en-US" altLang="zh-CN" sz="2400" b="1" dirty="0"/>
              <a:t>LAM</a:t>
            </a:r>
            <a:r>
              <a:rPr lang="zh-CN" altLang="en-US" sz="2400" b="1" dirty="0"/>
              <a:t>表现。但一般认为，</a:t>
            </a:r>
            <a:r>
              <a:rPr lang="en-US" altLang="zh-CN" sz="2400" b="1" dirty="0"/>
              <a:t>LAM</a:t>
            </a:r>
            <a:r>
              <a:rPr lang="zh-CN" altLang="en-US" sz="2400" b="1" dirty="0"/>
              <a:t>并非遗传性疾病，基因突变为体细胞突变。</a:t>
            </a:r>
            <a:r>
              <a:rPr lang="zh-CN" altLang="en-US" sz="2400" dirty="0"/>
              <a:t> </a:t>
            </a:r>
          </a:p>
          <a:p>
            <a:r>
              <a:rPr lang="zh-CN" altLang="en-US" sz="2400" b="1" dirty="0"/>
              <a:t>有人认为，</a:t>
            </a:r>
            <a:r>
              <a:rPr lang="en-US" altLang="zh-CN" sz="2400" b="1" dirty="0"/>
              <a:t>LAM</a:t>
            </a:r>
            <a:r>
              <a:rPr lang="zh-CN" altLang="en-US" sz="2400" b="1" dirty="0"/>
              <a:t>为</a:t>
            </a:r>
            <a:r>
              <a:rPr lang="en-US" altLang="zh-CN" sz="2400" b="1" dirty="0"/>
              <a:t>TSC</a:t>
            </a:r>
            <a:r>
              <a:rPr lang="zh-CN" altLang="en-US" sz="2400" b="1" dirty="0"/>
              <a:t>的顿挫型（不典型表现）。</a:t>
            </a:r>
          </a:p>
        </p:txBody>
      </p:sp>
    </p:spTree>
    <p:extLst>
      <p:ext uri="{BB962C8B-B14F-4D97-AF65-F5344CB8AC3E}">
        <p14:creationId xmlns:p14="http://schemas.microsoft.com/office/powerpoint/2010/main" val="3020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772400" cy="762000"/>
          </a:xfrm>
        </p:spPr>
        <p:txBody>
          <a:bodyPr/>
          <a:lstStyle/>
          <a:p>
            <a:r>
              <a:rPr lang="zh-CN" altLang="en-US" dirty="0">
                <a:latin typeface="宋体" pitchFamily="2" charset="-122"/>
              </a:rPr>
              <a:t>诊断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7772400" cy="4724400"/>
          </a:xfrm>
        </p:spPr>
        <p:txBody>
          <a:bodyPr/>
          <a:lstStyle/>
          <a:p>
            <a:r>
              <a:rPr lang="zh-CN" altLang="en-US" b="1" dirty="0">
                <a:latin typeface="宋体" pitchFamily="2" charset="-122"/>
              </a:rPr>
              <a:t>育龄期年轻女性</a:t>
            </a:r>
          </a:p>
          <a:p>
            <a:r>
              <a:rPr lang="zh-CN" altLang="en-US" b="1" dirty="0">
                <a:latin typeface="宋体" pitchFamily="2" charset="-122"/>
              </a:rPr>
              <a:t>原因不明的渐进性呼吸困难、咯血</a:t>
            </a:r>
          </a:p>
          <a:p>
            <a:r>
              <a:rPr lang="zh-CN" altLang="en-US" b="1" dirty="0">
                <a:latin typeface="宋体" pitchFamily="2" charset="-122"/>
              </a:rPr>
              <a:t>反复气胸或乳糜胸液</a:t>
            </a:r>
          </a:p>
          <a:p>
            <a:r>
              <a:rPr lang="en-US" altLang="zh-CN" b="1" dirty="0">
                <a:latin typeface="Times New Roman" pitchFamily="18" charset="0"/>
              </a:rPr>
              <a:t>CT</a:t>
            </a:r>
            <a:r>
              <a:rPr lang="zh-CN" altLang="en-US" b="1" dirty="0">
                <a:latin typeface="宋体" pitchFamily="2" charset="-122"/>
              </a:rPr>
              <a:t>显示</a:t>
            </a:r>
            <a:r>
              <a:rPr lang="zh-CN" altLang="en-US" b="1" dirty="0">
                <a:latin typeface="AdobeSongStd-Light-Acro" charset="-122"/>
              </a:rPr>
              <a:t>两肺弥漫性分布的薄壁小囊状阴影</a:t>
            </a:r>
          </a:p>
          <a:p>
            <a:pPr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FF9900"/>
                </a:solidFill>
                <a:latin typeface="宋体" pitchFamily="2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</a:rPr>
              <a:t>出现上述情况应高度疑诊为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LAM</a:t>
            </a:r>
          </a:p>
          <a:p>
            <a:pPr>
              <a:buFont typeface="Wingdings" pitchFamily="2" charset="2"/>
              <a:buNone/>
            </a:pPr>
            <a:endParaRPr lang="en-US" altLang="zh-CN" b="1" dirty="0">
              <a:solidFill>
                <a:srgbClr val="FF0000"/>
              </a:solidFill>
              <a:latin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b="1" dirty="0">
              <a:solidFill>
                <a:srgbClr val="FF990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65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宋体" pitchFamily="2" charset="-122"/>
              </a:rPr>
              <a:t>诊断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91816"/>
            <a:ext cx="7772400" cy="3581400"/>
          </a:xfrm>
        </p:spPr>
        <p:txBody>
          <a:bodyPr/>
          <a:lstStyle/>
          <a:p>
            <a:r>
              <a:rPr lang="zh-CN" altLang="en-US" sz="2400" b="1" dirty="0">
                <a:latin typeface="宋体" pitchFamily="2" charset="-122"/>
              </a:rPr>
              <a:t>肺组织病理检查：诊断困难时应作纤维支气管镜肺活检、开胸肺活检或胸腔镜肺活检。镜下如见到极具特点的平滑肌细胞侵袭肺小气道、小血管和淋巴管即可确诊。</a:t>
            </a:r>
          </a:p>
          <a:p>
            <a:r>
              <a:rPr lang="en-US" altLang="zh-CN" sz="2400" b="1" dirty="0">
                <a:latin typeface="Times New Roman" pitchFamily="18" charset="0"/>
              </a:rPr>
              <a:t>HMB-45</a:t>
            </a:r>
            <a:r>
              <a:rPr lang="zh-CN" altLang="en-US" sz="2400" b="1" dirty="0">
                <a:latin typeface="宋体" pitchFamily="2" charset="-122"/>
              </a:rPr>
              <a:t>免疫组化染色阳性可增加诊断的敏感性和特异性。</a:t>
            </a:r>
          </a:p>
        </p:txBody>
      </p:sp>
    </p:spTree>
    <p:extLst>
      <p:ext uri="{BB962C8B-B14F-4D97-AF65-F5344CB8AC3E}">
        <p14:creationId xmlns:p14="http://schemas.microsoft.com/office/powerpoint/2010/main" val="17735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2209800" y="2590800"/>
            <a:ext cx="4648200" cy="1143000"/>
          </a:xfrm>
        </p:spPr>
        <p:txBody>
          <a:bodyPr/>
          <a:lstStyle/>
          <a:p>
            <a:r>
              <a:rPr lang="en-US" altLang="zh-CN" sz="4800">
                <a:latin typeface="Times New Roman" pitchFamily="18" charset="0"/>
              </a:rPr>
              <a:t>LAM</a:t>
            </a:r>
            <a:r>
              <a:rPr lang="zh-CN" altLang="en-US" sz="4800"/>
              <a:t>的</a:t>
            </a:r>
            <a:r>
              <a:rPr lang="en-US" altLang="zh-CN" sz="4800">
                <a:latin typeface="Times New Roman" pitchFamily="18" charset="0"/>
              </a:rPr>
              <a:t>CT</a:t>
            </a:r>
            <a:r>
              <a:rPr lang="zh-CN" altLang="en-US" sz="4800"/>
              <a:t>表现</a:t>
            </a:r>
          </a:p>
        </p:txBody>
      </p:sp>
    </p:spTree>
    <p:extLst>
      <p:ext uri="{BB962C8B-B14F-4D97-AF65-F5344CB8AC3E}">
        <p14:creationId xmlns:p14="http://schemas.microsoft.com/office/powerpoint/2010/main" val="23417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54</TotalTime>
  <Words>1505</Words>
  <Application>Microsoft Office PowerPoint</Application>
  <PresentationFormat>全屏显示(4:3)</PresentationFormat>
  <Paragraphs>153</Paragraphs>
  <Slides>39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暗香扑面</vt:lpstr>
      <vt:lpstr>肺淋巴管肌瘤病</vt:lpstr>
      <vt:lpstr>概述</vt:lpstr>
      <vt:lpstr>流行病学</vt:lpstr>
      <vt:lpstr>病理</vt:lpstr>
      <vt:lpstr>PowerPoint 演示文稿</vt:lpstr>
      <vt:lpstr>LAM与TSC的关系</vt:lpstr>
      <vt:lpstr>诊断</vt:lpstr>
      <vt:lpstr>诊断</vt:lpstr>
      <vt:lpstr>LAM的CT表现</vt:lpstr>
      <vt:lpstr>双肺多发囊腔</vt:lpstr>
      <vt:lpstr>PowerPoint 演示文稿</vt:lpstr>
      <vt:lpstr>双肺网格状改变</vt:lpstr>
      <vt:lpstr>PowerPoint 演示文稿</vt:lpstr>
      <vt:lpstr>双肺斑片状密度增高影</vt:lpstr>
      <vt:lpstr>PowerPoint 演示文稿</vt:lpstr>
      <vt:lpstr>乳糜性胸水</vt:lpstr>
      <vt:lpstr>乳糜性胸水</vt:lpstr>
      <vt:lpstr>肺外表现</vt:lpstr>
      <vt:lpstr>PowerPoint 演示文稿</vt:lpstr>
      <vt:lpstr>典型病例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鉴别诊断</vt:lpstr>
      <vt:lpstr>一、组织细胞增多症</vt:lpstr>
      <vt:lpstr>PowerPoint 演示文稿</vt:lpstr>
      <vt:lpstr>PowerPoint 演示文稿</vt:lpstr>
      <vt:lpstr>PowerPoint 演示文稿</vt:lpstr>
      <vt:lpstr>PowerPoint 演示文稿</vt:lpstr>
      <vt:lpstr>三、肺气肿</vt:lpstr>
      <vt:lpstr>PowerPoint 演示文稿</vt:lpstr>
      <vt:lpstr>四、囊状支气管扩张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肺淋巴管肌瘤病</dc:title>
  <dc:creator>apple</dc:creator>
  <cp:lastModifiedBy>apple</cp:lastModifiedBy>
  <cp:revision>7</cp:revision>
  <dcterms:created xsi:type="dcterms:W3CDTF">2014-05-18T14:06:49Z</dcterms:created>
  <dcterms:modified xsi:type="dcterms:W3CDTF">2014-06-05T11:45:05Z</dcterms:modified>
</cp:coreProperties>
</file>