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680700" cy="7556500"/>
  <p:notesSz cx="10680700" cy="7556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74063" y="2551683"/>
            <a:ext cx="3858767" cy="2715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64919" y="2542539"/>
            <a:ext cx="3877055" cy="2734056"/>
          </a:xfrm>
          <a:custGeom>
            <a:avLst/>
            <a:gdLst/>
            <a:ahLst/>
            <a:cxnLst/>
            <a:rect l="l" t="t" r="r" b="b"/>
            <a:pathLst>
              <a:path w="3877055" h="2734055">
                <a:moveTo>
                  <a:pt x="0" y="2734056"/>
                </a:moveTo>
                <a:lnTo>
                  <a:pt x="3877055" y="2734056"/>
                </a:lnTo>
                <a:lnTo>
                  <a:pt x="3877055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239511" y="2551683"/>
            <a:ext cx="4035551" cy="2715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30367" y="2542539"/>
            <a:ext cx="4053840" cy="2734056"/>
          </a:xfrm>
          <a:custGeom>
            <a:avLst/>
            <a:gdLst/>
            <a:ahLst/>
            <a:cxnLst/>
            <a:rect l="l" t="t" r="r" b="b"/>
            <a:pathLst>
              <a:path w="4053840" h="2734055">
                <a:moveTo>
                  <a:pt x="0" y="2734056"/>
                </a:moveTo>
                <a:lnTo>
                  <a:pt x="4053840" y="2734056"/>
                </a:lnTo>
                <a:lnTo>
                  <a:pt x="4053840" y="0"/>
                </a:lnTo>
                <a:lnTo>
                  <a:pt x="0" y="0"/>
                </a:lnTo>
                <a:lnTo>
                  <a:pt x="0" y="273405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42515"/>
            <a:ext cx="9078595" cy="1586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89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13688" y="2292604"/>
            <a:ext cx="3672840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304544" y="2283460"/>
            <a:ext cx="3691128" cy="3304032"/>
          </a:xfrm>
          <a:custGeom>
            <a:avLst/>
            <a:gdLst/>
            <a:ahLst/>
            <a:cxnLst/>
            <a:rect l="l" t="t" r="r" b="b"/>
            <a:pathLst>
              <a:path w="3691128" h="3304032">
                <a:moveTo>
                  <a:pt x="0" y="3304032"/>
                </a:moveTo>
                <a:lnTo>
                  <a:pt x="3691128" y="3304032"/>
                </a:lnTo>
                <a:lnTo>
                  <a:pt x="3691128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519928" y="2292604"/>
            <a:ext cx="3785616" cy="3285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510784" y="2283460"/>
            <a:ext cx="3803904" cy="3304032"/>
          </a:xfrm>
          <a:custGeom>
            <a:avLst/>
            <a:gdLst/>
            <a:ahLst/>
            <a:cxnLst/>
            <a:rect l="l" t="t" r="r" b="b"/>
            <a:pathLst>
              <a:path w="3803904" h="3304032">
                <a:moveTo>
                  <a:pt x="0" y="3304032"/>
                </a:moveTo>
                <a:lnTo>
                  <a:pt x="3803904" y="3304032"/>
                </a:lnTo>
                <a:lnTo>
                  <a:pt x="3803904" y="0"/>
                </a:lnTo>
                <a:lnTo>
                  <a:pt x="0" y="0"/>
                </a:lnTo>
                <a:lnTo>
                  <a:pt x="0" y="330403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199" y="752347"/>
            <a:ext cx="5194300" cy="13258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0483" y="1579331"/>
            <a:ext cx="6999732" cy="46630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1438" y="7027545"/>
            <a:ext cx="3417823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9" Type="http://schemas.openxmlformats.org/officeDocument/2006/relationships/image" Target="../media/image101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38" Type="http://schemas.openxmlformats.org/officeDocument/2006/relationships/image" Target="../media/image100.png"/><Relationship Id="rId2" Type="http://schemas.openxmlformats.org/officeDocument/2006/relationships/image" Target="../media/image64.jpe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37" Type="http://schemas.openxmlformats.org/officeDocument/2006/relationships/image" Target="../media/image99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36" Type="http://schemas.openxmlformats.org/officeDocument/2006/relationships/image" Target="../media/image98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1548" y="2350515"/>
            <a:ext cx="6749415" cy="956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530"/>
              </a:lnSpc>
            </a:pPr>
            <a:r>
              <a:rPr sz="6600" spc="20" dirty="0" smtClean="0">
                <a:solidFill>
                  <a:srgbClr val="FF9900"/>
                </a:solidFill>
                <a:latin typeface="宋体"/>
                <a:cs typeface="宋体"/>
              </a:rPr>
              <a:t>盆腔</a:t>
            </a:r>
            <a:r>
              <a:rPr sz="6600" spc="0" dirty="0" smtClean="0">
                <a:solidFill>
                  <a:srgbClr val="FF9900"/>
                </a:solidFill>
                <a:latin typeface="宋体"/>
                <a:cs typeface="宋体"/>
              </a:rPr>
              <a:t>肿</a:t>
            </a:r>
            <a:r>
              <a:rPr sz="6600" spc="20" dirty="0" smtClean="0">
                <a:solidFill>
                  <a:srgbClr val="FF9900"/>
                </a:solidFill>
                <a:latin typeface="宋体"/>
                <a:cs typeface="宋体"/>
              </a:rPr>
              <a:t>块鉴</a:t>
            </a:r>
            <a:r>
              <a:rPr sz="6600" spc="0" dirty="0" smtClean="0">
                <a:solidFill>
                  <a:srgbClr val="FF9900"/>
                </a:solidFill>
                <a:latin typeface="宋体"/>
                <a:cs typeface="宋体"/>
              </a:rPr>
              <a:t>别</a:t>
            </a:r>
            <a:r>
              <a:rPr sz="6600" spc="20" dirty="0" smtClean="0">
                <a:solidFill>
                  <a:srgbClr val="FF9900"/>
                </a:solidFill>
                <a:latin typeface="宋体"/>
                <a:cs typeface="宋体"/>
              </a:rPr>
              <a:t>诊断</a:t>
            </a:r>
            <a:endParaRPr sz="6600" dirty="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7700" y="3674364"/>
            <a:ext cx="4091940" cy="1915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0020" marR="12700" indent="-1417320">
              <a:lnSpc>
                <a:spcPts val="8059"/>
              </a:lnSpc>
            </a:pPr>
            <a:r>
              <a:rPr sz="4000" dirty="0" smtClean="0">
                <a:solidFill>
                  <a:srgbClr val="FFFFFF"/>
                </a:solidFill>
                <a:latin typeface="宋体"/>
                <a:cs typeface="宋体"/>
              </a:rPr>
              <a:t>四川大</a:t>
            </a:r>
            <a:r>
              <a:rPr sz="4000" spc="-25" dirty="0" smtClean="0">
                <a:solidFill>
                  <a:srgbClr val="FFFFFF"/>
                </a:solidFill>
                <a:latin typeface="宋体"/>
                <a:cs typeface="宋体"/>
              </a:rPr>
              <a:t>学</a:t>
            </a:r>
            <a:r>
              <a:rPr sz="4000" spc="0" dirty="0" smtClean="0">
                <a:solidFill>
                  <a:srgbClr val="FFFFFF"/>
                </a:solidFill>
                <a:latin typeface="宋体"/>
                <a:cs typeface="宋体"/>
              </a:rPr>
              <a:t>华</a:t>
            </a:r>
            <a:r>
              <a:rPr sz="4000" spc="-25" dirty="0" smtClean="0">
                <a:solidFill>
                  <a:srgbClr val="FFFFFF"/>
                </a:solidFill>
                <a:latin typeface="宋体"/>
                <a:cs typeface="宋体"/>
              </a:rPr>
              <a:t>西</a:t>
            </a:r>
            <a:r>
              <a:rPr sz="4000" spc="0" dirty="0" smtClean="0">
                <a:solidFill>
                  <a:srgbClr val="FFFFFF"/>
                </a:solidFill>
                <a:latin typeface="宋体"/>
                <a:cs typeface="宋体"/>
              </a:rPr>
              <a:t>医院 宋</a:t>
            </a:r>
            <a:r>
              <a:rPr sz="4000" spc="15" dirty="0" smtClean="0">
                <a:solidFill>
                  <a:srgbClr val="FFFFFF"/>
                </a:solidFill>
                <a:latin typeface="宋体"/>
                <a:cs typeface="宋体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宋体"/>
                <a:cs typeface="宋体"/>
              </a:rPr>
              <a:t>彬</a:t>
            </a:r>
            <a:endParaRPr sz="40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7719" y="1256283"/>
            <a:ext cx="3337560" cy="615696"/>
          </a:xfrm>
          <a:custGeom>
            <a:avLst/>
            <a:gdLst/>
            <a:ahLst/>
            <a:cxnLst/>
            <a:rect l="l" t="t" r="r" b="b"/>
            <a:pathLst>
              <a:path w="3337560" h="615696">
                <a:moveTo>
                  <a:pt x="0" y="615696"/>
                </a:moveTo>
                <a:lnTo>
                  <a:pt x="3337560" y="615696"/>
                </a:lnTo>
                <a:lnTo>
                  <a:pt x="3337560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ln w="39624">
            <a:solidFill>
              <a:srgbClr val="CC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7796" y="1310132"/>
            <a:ext cx="3141345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360" dirty="0" smtClean="0">
                <a:solidFill>
                  <a:srgbClr val="FFFF00"/>
                </a:solidFill>
                <a:latin typeface="Arial"/>
                <a:cs typeface="Arial"/>
              </a:rPr>
              <a:t>Case</a:t>
            </a:r>
            <a:r>
              <a:rPr sz="3200" b="1" spc="-215" dirty="0" smtClean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3200" b="1" spc="-345" dirty="0" smtClean="0">
                <a:solidFill>
                  <a:srgbClr val="FFFF00"/>
                </a:solidFill>
                <a:latin typeface="Arial"/>
                <a:cs typeface="Arial"/>
              </a:rPr>
              <a:t>base</a:t>
            </a:r>
            <a:r>
              <a:rPr sz="3200" b="1" spc="-375" dirty="0" smtClean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3200" b="1" spc="-16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370" dirty="0" smtClean="0">
                <a:solidFill>
                  <a:srgbClr val="FFFF00"/>
                </a:solidFill>
                <a:latin typeface="Arial"/>
                <a:cs typeface="Arial"/>
              </a:rPr>
              <a:t>Rev</a:t>
            </a:r>
            <a:r>
              <a:rPr sz="3200" b="1" spc="-180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3200" b="1" spc="-405" dirty="0" smtClean="0">
                <a:solidFill>
                  <a:srgbClr val="FFFF00"/>
                </a:solidFill>
                <a:latin typeface="Arial"/>
                <a:cs typeface="Arial"/>
              </a:rPr>
              <a:t>ew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244" y="2306828"/>
            <a:ext cx="6435725" cy="1683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18360" algn="l"/>
              </a:tabLst>
            </a:pPr>
            <a:r>
              <a:rPr sz="44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400" b="1" spc="-3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4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4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4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5	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患者男，</a:t>
            </a:r>
            <a:r>
              <a:rPr sz="4400" spc="-15" dirty="0" smtClean="0">
                <a:solidFill>
                  <a:srgbClr val="FFFF00"/>
                </a:solidFill>
                <a:latin typeface="宋体"/>
                <a:cs typeface="宋体"/>
              </a:rPr>
              <a:t>65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岁</a:t>
            </a:r>
            <a:endParaRPr sz="4400">
              <a:latin typeface="宋体"/>
              <a:cs typeface="宋体"/>
            </a:endParaRPr>
          </a:p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400" spc="-25" dirty="0" smtClean="0">
                <a:solidFill>
                  <a:srgbClr val="FFFF00"/>
                </a:solidFill>
                <a:latin typeface="新宋体"/>
                <a:cs typeface="新宋体"/>
              </a:rPr>
              <a:t>腹</a:t>
            </a:r>
            <a:r>
              <a:rPr sz="4400" spc="-45" dirty="0" smtClean="0">
                <a:solidFill>
                  <a:srgbClr val="FFFF00"/>
                </a:solidFill>
                <a:latin typeface="新宋体"/>
                <a:cs typeface="新宋体"/>
              </a:rPr>
              <a:t>胀、</a:t>
            </a:r>
            <a:r>
              <a:rPr sz="4400" spc="-25" dirty="0" smtClean="0">
                <a:solidFill>
                  <a:srgbClr val="FFFF00"/>
                </a:solidFill>
                <a:latin typeface="新宋体"/>
                <a:cs typeface="新宋体"/>
              </a:rPr>
              <a:t>发</a:t>
            </a:r>
            <a:r>
              <a:rPr sz="4400" spc="-45" dirty="0" smtClean="0">
                <a:solidFill>
                  <a:srgbClr val="FFFF00"/>
                </a:solidFill>
                <a:latin typeface="新宋体"/>
                <a:cs typeface="新宋体"/>
              </a:rPr>
              <a:t>现</a:t>
            </a:r>
            <a:r>
              <a:rPr sz="4400" spc="-25" dirty="0" smtClean="0">
                <a:solidFill>
                  <a:srgbClr val="FFFF00"/>
                </a:solidFill>
                <a:latin typeface="新宋体"/>
                <a:cs typeface="新宋体"/>
              </a:rPr>
              <a:t>下</a:t>
            </a:r>
            <a:r>
              <a:rPr sz="4400" spc="-45" dirty="0" smtClean="0">
                <a:solidFill>
                  <a:srgbClr val="FFFF00"/>
                </a:solidFill>
                <a:latin typeface="新宋体"/>
                <a:cs typeface="新宋体"/>
              </a:rPr>
              <a:t>腹部</a:t>
            </a:r>
            <a:r>
              <a:rPr sz="4400" spc="-25" dirty="0" smtClean="0">
                <a:solidFill>
                  <a:srgbClr val="FFFF00"/>
                </a:solidFill>
                <a:latin typeface="新宋体"/>
                <a:cs typeface="新宋体"/>
              </a:rPr>
              <a:t>包块</a:t>
            </a:r>
            <a:r>
              <a:rPr sz="4400" spc="-175" dirty="0" smtClean="0">
                <a:solidFill>
                  <a:srgbClr val="FFFF00"/>
                </a:solidFill>
                <a:latin typeface="Times New Roman"/>
                <a:cs typeface="Times New Roman"/>
              </a:rPr>
              <a:t>7</a:t>
            </a:r>
            <a:r>
              <a:rPr sz="4400" spc="-45" dirty="0" smtClean="0">
                <a:solidFill>
                  <a:srgbClr val="FFFF00"/>
                </a:solidFill>
                <a:latin typeface="新宋体"/>
                <a:cs typeface="新宋体"/>
              </a:rPr>
              <a:t>月</a:t>
            </a:r>
            <a:endParaRPr sz="44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424" y="991108"/>
            <a:ext cx="3584448" cy="264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8280" y="981963"/>
            <a:ext cx="3602736" cy="2660904"/>
          </a:xfrm>
          <a:custGeom>
            <a:avLst/>
            <a:gdLst/>
            <a:ahLst/>
            <a:cxnLst/>
            <a:rect l="l" t="t" r="r" b="b"/>
            <a:pathLst>
              <a:path w="3602736" h="2660904">
                <a:moveTo>
                  <a:pt x="0" y="2660904"/>
                </a:moveTo>
                <a:lnTo>
                  <a:pt x="3602736" y="2660904"/>
                </a:lnTo>
                <a:lnTo>
                  <a:pt x="3602736" y="0"/>
                </a:lnTo>
                <a:lnTo>
                  <a:pt x="0" y="0"/>
                </a:lnTo>
                <a:lnTo>
                  <a:pt x="0" y="2660904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76088" y="991108"/>
            <a:ext cx="3709416" cy="2642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6944" y="981963"/>
            <a:ext cx="3727704" cy="2660904"/>
          </a:xfrm>
          <a:custGeom>
            <a:avLst/>
            <a:gdLst/>
            <a:ahLst/>
            <a:cxnLst/>
            <a:rect l="l" t="t" r="r" b="b"/>
            <a:pathLst>
              <a:path w="3727704" h="2660904">
                <a:moveTo>
                  <a:pt x="0" y="2660904"/>
                </a:moveTo>
                <a:lnTo>
                  <a:pt x="3727704" y="2660904"/>
                </a:lnTo>
                <a:lnTo>
                  <a:pt x="3727704" y="0"/>
                </a:lnTo>
                <a:lnTo>
                  <a:pt x="0" y="0"/>
                </a:lnTo>
                <a:lnTo>
                  <a:pt x="0" y="2660904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7424" y="3990340"/>
            <a:ext cx="3572255" cy="2502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8280" y="3981196"/>
            <a:ext cx="3590544" cy="2520695"/>
          </a:xfrm>
          <a:custGeom>
            <a:avLst/>
            <a:gdLst/>
            <a:ahLst/>
            <a:cxnLst/>
            <a:rect l="l" t="t" r="r" b="b"/>
            <a:pathLst>
              <a:path w="3590544" h="2520695">
                <a:moveTo>
                  <a:pt x="0" y="2520695"/>
                </a:moveTo>
                <a:lnTo>
                  <a:pt x="3590544" y="2520695"/>
                </a:lnTo>
                <a:lnTo>
                  <a:pt x="3590544" y="0"/>
                </a:lnTo>
                <a:lnTo>
                  <a:pt x="0" y="0"/>
                </a:lnTo>
                <a:lnTo>
                  <a:pt x="0" y="2520695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76088" y="3990340"/>
            <a:ext cx="3785616" cy="2484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66944" y="3981196"/>
            <a:ext cx="3803904" cy="2502407"/>
          </a:xfrm>
          <a:custGeom>
            <a:avLst/>
            <a:gdLst/>
            <a:ahLst/>
            <a:cxnLst/>
            <a:rect l="l" t="t" r="r" b="b"/>
            <a:pathLst>
              <a:path w="3803904" h="2502407">
                <a:moveTo>
                  <a:pt x="0" y="2502407"/>
                </a:moveTo>
                <a:lnTo>
                  <a:pt x="3803904" y="2502407"/>
                </a:lnTo>
                <a:lnTo>
                  <a:pt x="3803904" y="0"/>
                </a:lnTo>
                <a:lnTo>
                  <a:pt x="0" y="0"/>
                </a:lnTo>
                <a:lnTo>
                  <a:pt x="0" y="2502407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3320" y="3490467"/>
            <a:ext cx="2929128" cy="643127"/>
          </a:xfrm>
          <a:custGeom>
            <a:avLst/>
            <a:gdLst/>
            <a:ahLst/>
            <a:cxnLst/>
            <a:rect l="l" t="t" r="r" b="b"/>
            <a:pathLst>
              <a:path w="2929128" h="643127">
                <a:moveTo>
                  <a:pt x="0" y="643127"/>
                </a:moveTo>
                <a:lnTo>
                  <a:pt x="2929128" y="643127"/>
                </a:lnTo>
                <a:lnTo>
                  <a:pt x="2929128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3320" y="3490467"/>
            <a:ext cx="2929128" cy="643127"/>
          </a:xfrm>
          <a:custGeom>
            <a:avLst/>
            <a:gdLst/>
            <a:ahLst/>
            <a:cxnLst/>
            <a:rect l="l" t="t" r="r" b="b"/>
            <a:pathLst>
              <a:path w="2929128" h="643127">
                <a:moveTo>
                  <a:pt x="0" y="643127"/>
                </a:moveTo>
                <a:lnTo>
                  <a:pt x="2929128" y="643127"/>
                </a:lnTo>
                <a:lnTo>
                  <a:pt x="2929128" y="0"/>
                </a:lnTo>
                <a:lnTo>
                  <a:pt x="0" y="0"/>
                </a:lnTo>
                <a:lnTo>
                  <a:pt x="0" y="643127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97171" y="3503676"/>
            <a:ext cx="173545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4" dirty="0" smtClean="0">
                <a:solidFill>
                  <a:srgbClr val="FF742D"/>
                </a:solidFill>
                <a:latin typeface="Times New Roman"/>
                <a:cs typeface="Times New Roman"/>
              </a:rPr>
              <a:t>C</a:t>
            </a:r>
            <a:r>
              <a:rPr sz="4000" b="1" spc="60" dirty="0" smtClean="0">
                <a:solidFill>
                  <a:srgbClr val="FF742D"/>
                </a:solidFill>
                <a:latin typeface="Times New Roman"/>
                <a:cs typeface="Times New Roman"/>
              </a:rPr>
              <a:t>T</a:t>
            </a:r>
            <a:r>
              <a:rPr sz="4000" spc="0" dirty="0" smtClean="0">
                <a:solidFill>
                  <a:srgbClr val="FF742D"/>
                </a:solidFill>
                <a:latin typeface="宋体"/>
                <a:cs typeface="宋体"/>
              </a:rPr>
              <a:t>平扫</a:t>
            </a:r>
            <a:endParaRPr sz="4000">
              <a:latin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8423" y="704595"/>
            <a:ext cx="2715768" cy="19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9279" y="695451"/>
            <a:ext cx="2734056" cy="1950720"/>
          </a:xfrm>
          <a:custGeom>
            <a:avLst/>
            <a:gdLst/>
            <a:ahLst/>
            <a:cxnLst/>
            <a:rect l="l" t="t" r="r" b="b"/>
            <a:pathLst>
              <a:path w="2734055" h="1950720">
                <a:moveTo>
                  <a:pt x="0" y="1950720"/>
                </a:moveTo>
                <a:lnTo>
                  <a:pt x="2734056" y="1950720"/>
                </a:lnTo>
                <a:lnTo>
                  <a:pt x="2734056" y="0"/>
                </a:lnTo>
                <a:lnTo>
                  <a:pt x="0" y="0"/>
                </a:lnTo>
                <a:lnTo>
                  <a:pt x="0" y="1950720"/>
                </a:lnTo>
                <a:close/>
              </a:path>
            </a:pathLst>
          </a:custGeom>
          <a:ln w="18287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7447" y="704595"/>
            <a:ext cx="2834640" cy="1929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8303" y="695451"/>
            <a:ext cx="2852928" cy="1947672"/>
          </a:xfrm>
          <a:custGeom>
            <a:avLst/>
            <a:gdLst/>
            <a:ahLst/>
            <a:cxnLst/>
            <a:rect l="l" t="t" r="r" b="b"/>
            <a:pathLst>
              <a:path w="2852928" h="1947672">
                <a:moveTo>
                  <a:pt x="0" y="1947672"/>
                </a:moveTo>
                <a:lnTo>
                  <a:pt x="2852928" y="1947672"/>
                </a:lnTo>
                <a:lnTo>
                  <a:pt x="2852928" y="0"/>
                </a:lnTo>
                <a:lnTo>
                  <a:pt x="0" y="0"/>
                </a:lnTo>
                <a:lnTo>
                  <a:pt x="0" y="1947672"/>
                </a:lnTo>
                <a:close/>
              </a:path>
            </a:pathLst>
          </a:custGeom>
          <a:ln w="18287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8423" y="2777235"/>
            <a:ext cx="2737104" cy="178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9279" y="2768092"/>
            <a:ext cx="2755392" cy="1804416"/>
          </a:xfrm>
          <a:custGeom>
            <a:avLst/>
            <a:gdLst/>
            <a:ahLst/>
            <a:cxnLst/>
            <a:rect l="l" t="t" r="r" b="b"/>
            <a:pathLst>
              <a:path w="2755392" h="1804416">
                <a:moveTo>
                  <a:pt x="0" y="1804416"/>
                </a:moveTo>
                <a:lnTo>
                  <a:pt x="2755392" y="1804416"/>
                </a:lnTo>
                <a:lnTo>
                  <a:pt x="2755392" y="0"/>
                </a:lnTo>
                <a:lnTo>
                  <a:pt x="0" y="0"/>
                </a:lnTo>
                <a:lnTo>
                  <a:pt x="0" y="180441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7447" y="2777235"/>
            <a:ext cx="2819400" cy="1786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8303" y="2768092"/>
            <a:ext cx="2837688" cy="1804416"/>
          </a:xfrm>
          <a:custGeom>
            <a:avLst/>
            <a:gdLst/>
            <a:ahLst/>
            <a:cxnLst/>
            <a:rect l="l" t="t" r="r" b="b"/>
            <a:pathLst>
              <a:path w="2837688" h="1804416">
                <a:moveTo>
                  <a:pt x="0" y="1804416"/>
                </a:moveTo>
                <a:lnTo>
                  <a:pt x="2837688" y="1804416"/>
                </a:lnTo>
                <a:lnTo>
                  <a:pt x="2837688" y="0"/>
                </a:lnTo>
                <a:lnTo>
                  <a:pt x="0" y="0"/>
                </a:lnTo>
                <a:lnTo>
                  <a:pt x="0" y="180441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8423" y="4706620"/>
            <a:ext cx="2715768" cy="1856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9279" y="4697476"/>
            <a:ext cx="2734056" cy="1874520"/>
          </a:xfrm>
          <a:custGeom>
            <a:avLst/>
            <a:gdLst/>
            <a:ahLst/>
            <a:cxnLst/>
            <a:rect l="l" t="t" r="r" b="b"/>
            <a:pathLst>
              <a:path w="2734055" h="1874520">
                <a:moveTo>
                  <a:pt x="0" y="1874520"/>
                </a:moveTo>
                <a:lnTo>
                  <a:pt x="2734056" y="1874520"/>
                </a:lnTo>
                <a:lnTo>
                  <a:pt x="2734056" y="0"/>
                </a:lnTo>
                <a:lnTo>
                  <a:pt x="0" y="0"/>
                </a:lnTo>
                <a:lnTo>
                  <a:pt x="0" y="1874520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7447" y="4706620"/>
            <a:ext cx="2828544" cy="1856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8303" y="4697476"/>
            <a:ext cx="2846831" cy="1874520"/>
          </a:xfrm>
          <a:custGeom>
            <a:avLst/>
            <a:gdLst/>
            <a:ahLst/>
            <a:cxnLst/>
            <a:rect l="l" t="t" r="r" b="b"/>
            <a:pathLst>
              <a:path w="2846831" h="1874520">
                <a:moveTo>
                  <a:pt x="0" y="1874520"/>
                </a:moveTo>
                <a:lnTo>
                  <a:pt x="2846831" y="1874520"/>
                </a:lnTo>
                <a:lnTo>
                  <a:pt x="2846831" y="0"/>
                </a:lnTo>
                <a:lnTo>
                  <a:pt x="0" y="0"/>
                </a:lnTo>
                <a:lnTo>
                  <a:pt x="0" y="1874520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018780" y="2211892"/>
            <a:ext cx="635000" cy="290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200"/>
              </a:lnSpc>
            </a:pPr>
            <a:r>
              <a:rPr sz="4800" dirty="0" smtClean="0">
                <a:solidFill>
                  <a:srgbClr val="FF742D"/>
                </a:solidFill>
                <a:latin typeface="宋体"/>
                <a:cs typeface="宋体"/>
              </a:rPr>
              <a:t>增 强 扫</a:t>
            </a:r>
            <a:endParaRPr sz="4800">
              <a:latin typeface="宋体"/>
              <a:cs typeface="宋体"/>
            </a:endParaRPr>
          </a:p>
          <a:p>
            <a:pPr marL="12700" marR="12700" algn="just">
              <a:lnSpc>
                <a:spcPts val="5575"/>
              </a:lnSpc>
            </a:pPr>
            <a:r>
              <a:rPr sz="4800" dirty="0" smtClean="0">
                <a:solidFill>
                  <a:srgbClr val="FF742D"/>
                </a:solidFill>
                <a:latin typeface="宋体"/>
                <a:cs typeface="宋体"/>
              </a:rPr>
              <a:t>描</a:t>
            </a:r>
            <a:endParaRPr sz="4800">
              <a:latin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6088" y="991108"/>
            <a:ext cx="3874008" cy="275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6944" y="981963"/>
            <a:ext cx="3892296" cy="2776728"/>
          </a:xfrm>
          <a:custGeom>
            <a:avLst/>
            <a:gdLst/>
            <a:ahLst/>
            <a:cxnLst/>
            <a:rect l="l" t="t" r="r" b="b"/>
            <a:pathLst>
              <a:path w="3892296" h="2776728">
                <a:moveTo>
                  <a:pt x="0" y="2776728"/>
                </a:moveTo>
                <a:lnTo>
                  <a:pt x="3892296" y="2776728"/>
                </a:lnTo>
                <a:lnTo>
                  <a:pt x="3892296" y="0"/>
                </a:lnTo>
                <a:lnTo>
                  <a:pt x="0" y="0"/>
                </a:lnTo>
                <a:lnTo>
                  <a:pt x="0" y="277672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60" y="991108"/>
            <a:ext cx="3706367" cy="2749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4919" y="981963"/>
            <a:ext cx="3733800" cy="2767583"/>
          </a:xfrm>
          <a:custGeom>
            <a:avLst/>
            <a:gdLst/>
            <a:ahLst/>
            <a:cxnLst/>
            <a:rect l="l" t="t" r="r" b="b"/>
            <a:pathLst>
              <a:path w="3733800" h="2767583">
                <a:moveTo>
                  <a:pt x="0" y="2767583"/>
                </a:moveTo>
                <a:lnTo>
                  <a:pt x="3733800" y="2767583"/>
                </a:lnTo>
                <a:lnTo>
                  <a:pt x="3733800" y="0"/>
                </a:lnTo>
                <a:lnTo>
                  <a:pt x="0" y="0"/>
                </a:lnTo>
                <a:lnTo>
                  <a:pt x="0" y="2767583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4828" y="3912107"/>
            <a:ext cx="4347845" cy="1986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742D"/>
                </a:solidFill>
                <a:latin typeface="新宋体"/>
                <a:cs typeface="新宋体"/>
              </a:rPr>
              <a:t>强化表</a:t>
            </a:r>
            <a:r>
              <a:rPr sz="4000" spc="-25" dirty="0" smtClean="0">
                <a:solidFill>
                  <a:srgbClr val="FF742D"/>
                </a:solidFill>
                <a:latin typeface="新宋体"/>
                <a:cs typeface="新宋体"/>
              </a:rPr>
              <a:t>现：</a:t>
            </a:r>
            <a:endParaRPr sz="4000">
              <a:latin typeface="新宋体"/>
              <a:cs typeface="新宋体"/>
            </a:endParaRPr>
          </a:p>
          <a:p>
            <a:pPr marL="12700">
              <a:lnSpc>
                <a:spcPts val="3229"/>
              </a:lnSpc>
            </a:pPr>
            <a:r>
              <a:rPr sz="3000" spc="-640" dirty="0" smtClean="0">
                <a:solidFill>
                  <a:srgbClr val="FFFFFF"/>
                </a:solidFill>
                <a:latin typeface="Gulim"/>
                <a:cs typeface="Gulim"/>
              </a:rPr>
              <a:t>》</a:t>
            </a:r>
            <a:r>
              <a:rPr sz="3000" spc="0" dirty="0" smtClean="0">
                <a:solidFill>
                  <a:srgbClr val="FFFFFF"/>
                </a:solidFill>
                <a:latin typeface="新宋体"/>
                <a:cs typeface="新宋体"/>
              </a:rPr>
              <a:t>不均匀斑</a:t>
            </a:r>
            <a:r>
              <a:rPr sz="3000" spc="20" dirty="0" smtClean="0">
                <a:solidFill>
                  <a:srgbClr val="FFFFFF"/>
                </a:solidFill>
                <a:latin typeface="新宋体"/>
                <a:cs typeface="新宋体"/>
              </a:rPr>
              <a:t>片</a:t>
            </a:r>
            <a:r>
              <a:rPr sz="3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3000" b="1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新宋体"/>
                <a:cs typeface="新宋体"/>
              </a:rPr>
              <a:t>漩涡状强化</a:t>
            </a:r>
            <a:endParaRPr sz="30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3000" spc="-640" dirty="0" smtClean="0">
                <a:solidFill>
                  <a:srgbClr val="FFFFFF"/>
                </a:solidFill>
                <a:latin typeface="Gulim"/>
                <a:cs typeface="Gulim"/>
              </a:rPr>
              <a:t>》</a:t>
            </a:r>
            <a:r>
              <a:rPr sz="3000" spc="0" dirty="0" smtClean="0">
                <a:solidFill>
                  <a:srgbClr val="FFFFFF"/>
                </a:solidFill>
                <a:latin typeface="新宋体"/>
                <a:cs typeface="新宋体"/>
              </a:rPr>
              <a:t>强化程度中等</a:t>
            </a:r>
            <a:endParaRPr sz="30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</a:pPr>
            <a:r>
              <a:rPr sz="3000" spc="-640" dirty="0" smtClean="0">
                <a:solidFill>
                  <a:srgbClr val="FFFFFF"/>
                </a:solidFill>
                <a:latin typeface="Gulim"/>
                <a:cs typeface="Gulim"/>
              </a:rPr>
              <a:t>》</a:t>
            </a:r>
            <a:r>
              <a:rPr sz="3000" spc="0" dirty="0" smtClean="0">
                <a:solidFill>
                  <a:srgbClr val="FFFFFF"/>
                </a:solidFill>
                <a:latin typeface="新宋体"/>
                <a:cs typeface="新宋体"/>
              </a:rPr>
              <a:t>液化坏死不明显</a:t>
            </a:r>
            <a:endParaRPr sz="3000">
              <a:latin typeface="新宋体"/>
              <a:cs typeface="新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324" y="3838955"/>
            <a:ext cx="2564765" cy="57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65"/>
              </a:lnSpc>
            </a:pPr>
            <a:r>
              <a:rPr sz="4000" dirty="0" smtClean="0">
                <a:solidFill>
                  <a:srgbClr val="FF742D"/>
                </a:solidFill>
                <a:latin typeface="新宋体"/>
                <a:cs typeface="新宋体"/>
              </a:rPr>
              <a:t>平扫表</a:t>
            </a:r>
            <a:r>
              <a:rPr sz="4000" spc="-25" dirty="0" smtClean="0">
                <a:solidFill>
                  <a:srgbClr val="FF742D"/>
                </a:solidFill>
                <a:latin typeface="新宋体"/>
                <a:cs typeface="新宋体"/>
              </a:rPr>
              <a:t>现：</a:t>
            </a:r>
            <a:endParaRPr sz="4000">
              <a:latin typeface="新宋体"/>
              <a:cs typeface="新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2324" y="4446523"/>
            <a:ext cx="238506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670" dirty="0" smtClean="0">
                <a:solidFill>
                  <a:srgbClr val="FFFFFF"/>
                </a:solidFill>
                <a:latin typeface="Gulim"/>
                <a:cs typeface="Gulim"/>
              </a:rPr>
              <a:t>》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性肿块</a:t>
            </a:r>
            <a:endParaRPr sz="32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</a:pPr>
            <a:r>
              <a:rPr sz="3200" spc="-670" dirty="0" smtClean="0">
                <a:solidFill>
                  <a:srgbClr val="FFFFFF"/>
                </a:solidFill>
                <a:latin typeface="Gulim"/>
                <a:cs typeface="Gulim"/>
              </a:rPr>
              <a:t>》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密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度较低</a:t>
            </a:r>
            <a:endParaRPr sz="3200">
              <a:latin typeface="新宋体"/>
              <a:cs typeface="新宋体"/>
            </a:endParaRPr>
          </a:p>
          <a:p>
            <a:pPr marL="12700">
              <a:lnSpc>
                <a:spcPts val="3804"/>
              </a:lnSpc>
            </a:pPr>
            <a:r>
              <a:rPr sz="3200" spc="-670" dirty="0" smtClean="0">
                <a:solidFill>
                  <a:srgbClr val="FFFFFF"/>
                </a:solidFill>
                <a:latin typeface="Gulim"/>
                <a:cs typeface="Gulim"/>
              </a:rPr>
              <a:t>》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密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度较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均匀</a:t>
            </a:r>
            <a:endParaRPr sz="32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2" rIns="0" bIns="0" rtlCol="0">
            <a:noAutofit/>
          </a:bodyPr>
          <a:lstStyle/>
          <a:p>
            <a:pPr marL="1228090">
              <a:lnSpc>
                <a:spcPts val="6260"/>
              </a:lnSpc>
            </a:pPr>
            <a:r>
              <a:rPr sz="5400" dirty="0" smtClean="0">
                <a:solidFill>
                  <a:srgbClr val="FFFF66"/>
                </a:solidFill>
                <a:latin typeface="宋体"/>
                <a:cs typeface="宋体"/>
              </a:rPr>
              <a:t>肿块特点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39620">
              <a:lnSpc>
                <a:spcPct val="119800"/>
              </a:lnSpc>
            </a:pP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老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年男性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病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程较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长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，无明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显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临床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症状</a:t>
            </a:r>
            <a:r>
              <a:rPr sz="3200" spc="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盆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腔实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性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占位病变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单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发病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灶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，体积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较大</a:t>
            </a:r>
            <a:r>
              <a:rPr sz="3200" spc="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中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等程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度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强化</a:t>
            </a:r>
            <a:endParaRPr sz="3200">
              <a:latin typeface="新宋体"/>
              <a:cs typeface="新宋体"/>
            </a:endParaRPr>
          </a:p>
          <a:p>
            <a:pPr marL="12700" marR="12700">
              <a:lnSpc>
                <a:spcPts val="4610"/>
              </a:lnSpc>
              <a:spcBef>
                <a:spcPts val="254"/>
              </a:spcBef>
            </a:pP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类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圆形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，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边缘光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滑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，周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围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脂肪间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隙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清晰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邻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近器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官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压迫改变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无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转移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病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灶，无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淋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巴结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肿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大</a:t>
            </a:r>
            <a:endParaRPr sz="32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651" y="1302003"/>
            <a:ext cx="6197600" cy="782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160"/>
              </a:lnSpc>
            </a:pPr>
            <a:r>
              <a:rPr sz="5400" dirty="0" smtClean="0">
                <a:solidFill>
                  <a:srgbClr val="FF9900"/>
                </a:solidFill>
                <a:latin typeface="新宋体"/>
                <a:cs typeface="新宋体"/>
              </a:rPr>
              <a:t>诊断分析：</a:t>
            </a:r>
            <a:r>
              <a:rPr sz="5400" dirty="0" smtClean="0">
                <a:solidFill>
                  <a:srgbClr val="FF9900"/>
                </a:solidFill>
                <a:latin typeface="宋体"/>
                <a:cs typeface="宋体"/>
              </a:rPr>
              <a:t>盆腔肿块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1988" y="2185923"/>
            <a:ext cx="4960620" cy="423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u="heavy" dirty="0" smtClean="0">
                <a:solidFill>
                  <a:srgbClr val="FFFF00"/>
                </a:solidFill>
                <a:latin typeface="新宋体"/>
                <a:cs typeface="新宋体"/>
              </a:rPr>
              <a:t>定性：</a:t>
            </a:r>
            <a:endParaRPr sz="48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13843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良性或低度恶性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4800" u="heavy" dirty="0" smtClean="0">
                <a:solidFill>
                  <a:srgbClr val="FFFF00"/>
                </a:solidFill>
                <a:latin typeface="新宋体"/>
                <a:cs typeface="新宋体"/>
              </a:rPr>
              <a:t>定位：</a:t>
            </a:r>
            <a:endParaRPr sz="48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13843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盆腔脏器来源？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3843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腹腔内来源？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 marL="1384300">
              <a:lnSpc>
                <a:spcPts val="4285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腹膜后来源？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2" rIns="0" bIns="0" rtlCol="0">
            <a:noAutofit/>
          </a:bodyPr>
          <a:lstStyle/>
          <a:p>
            <a:pPr marL="200660">
              <a:lnSpc>
                <a:spcPts val="6260"/>
              </a:lnSpc>
            </a:pPr>
            <a:r>
              <a:rPr sz="5400" dirty="0" smtClean="0">
                <a:solidFill>
                  <a:srgbClr val="FFFF00"/>
                </a:solidFill>
                <a:latin typeface="宋体"/>
                <a:cs typeface="宋体"/>
              </a:rPr>
              <a:t>与盆腔脏器关系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89064" y="1920748"/>
            <a:ext cx="2505455" cy="4072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2968" y="1914651"/>
            <a:ext cx="2517648" cy="4084320"/>
          </a:xfrm>
          <a:custGeom>
            <a:avLst/>
            <a:gdLst/>
            <a:ahLst/>
            <a:cxnLst/>
            <a:rect l="l" t="t" r="r" b="b"/>
            <a:pathLst>
              <a:path w="2517648" h="4084320">
                <a:moveTo>
                  <a:pt x="0" y="4084320"/>
                </a:moveTo>
                <a:lnTo>
                  <a:pt x="2517648" y="4084320"/>
                </a:lnTo>
                <a:lnTo>
                  <a:pt x="2517648" y="0"/>
                </a:lnTo>
                <a:lnTo>
                  <a:pt x="0" y="0"/>
                </a:lnTo>
                <a:lnTo>
                  <a:pt x="0" y="408432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3296" y="1920748"/>
            <a:ext cx="2578607" cy="409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1914651"/>
            <a:ext cx="2590800" cy="4102608"/>
          </a:xfrm>
          <a:custGeom>
            <a:avLst/>
            <a:gdLst/>
            <a:ahLst/>
            <a:cxnLst/>
            <a:rect l="l" t="t" r="r" b="b"/>
            <a:pathLst>
              <a:path w="2590800" h="4102608">
                <a:moveTo>
                  <a:pt x="0" y="4102608"/>
                </a:moveTo>
                <a:lnTo>
                  <a:pt x="2590800" y="4102608"/>
                </a:lnTo>
                <a:lnTo>
                  <a:pt x="2590800" y="0"/>
                </a:lnTo>
                <a:lnTo>
                  <a:pt x="0" y="0"/>
                </a:lnTo>
                <a:lnTo>
                  <a:pt x="0" y="4102608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4167" y="1847595"/>
            <a:ext cx="2770632" cy="2142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8072" y="1841500"/>
            <a:ext cx="2782824" cy="2154936"/>
          </a:xfrm>
          <a:custGeom>
            <a:avLst/>
            <a:gdLst/>
            <a:ahLst/>
            <a:cxnLst/>
            <a:rect l="l" t="t" r="r" b="b"/>
            <a:pathLst>
              <a:path w="2782824" h="2154936">
                <a:moveTo>
                  <a:pt x="0" y="2154936"/>
                </a:moveTo>
                <a:lnTo>
                  <a:pt x="2782824" y="2154936"/>
                </a:lnTo>
                <a:lnTo>
                  <a:pt x="2782824" y="0"/>
                </a:lnTo>
                <a:lnTo>
                  <a:pt x="0" y="0"/>
                </a:lnTo>
                <a:lnTo>
                  <a:pt x="0" y="2154936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2803" y="4194555"/>
            <a:ext cx="2768600" cy="16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与膀胱的关系 </a:t>
            </a: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膀胱内充盈造 影剂</a:t>
            </a:r>
            <a:endParaRPr sz="3600">
              <a:latin typeface="新宋体"/>
              <a:cs typeface="新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3448" y="1990851"/>
            <a:ext cx="426719" cy="213360"/>
          </a:xfrm>
          <a:custGeom>
            <a:avLst/>
            <a:gdLst/>
            <a:ahLst/>
            <a:cxnLst/>
            <a:rect l="l" t="t" r="r" b="b"/>
            <a:pathLst>
              <a:path w="426719" h="213360">
                <a:moveTo>
                  <a:pt x="106679" y="0"/>
                </a:moveTo>
                <a:lnTo>
                  <a:pt x="0" y="106680"/>
                </a:lnTo>
                <a:lnTo>
                  <a:pt x="106679" y="213360"/>
                </a:lnTo>
                <a:lnTo>
                  <a:pt x="106679" y="161544"/>
                </a:lnTo>
                <a:lnTo>
                  <a:pt x="426719" y="161544"/>
                </a:lnTo>
                <a:lnTo>
                  <a:pt x="426719" y="54863"/>
                </a:lnTo>
                <a:lnTo>
                  <a:pt x="106679" y="54863"/>
                </a:lnTo>
                <a:lnTo>
                  <a:pt x="10667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3448" y="1990851"/>
            <a:ext cx="426719" cy="213360"/>
          </a:xfrm>
          <a:custGeom>
            <a:avLst/>
            <a:gdLst/>
            <a:ahLst/>
            <a:cxnLst/>
            <a:rect l="l" t="t" r="r" b="b"/>
            <a:pathLst>
              <a:path w="426719" h="213360">
                <a:moveTo>
                  <a:pt x="106679" y="0"/>
                </a:moveTo>
                <a:lnTo>
                  <a:pt x="106679" y="54863"/>
                </a:lnTo>
                <a:lnTo>
                  <a:pt x="426719" y="54863"/>
                </a:lnTo>
                <a:lnTo>
                  <a:pt x="426719" y="161544"/>
                </a:lnTo>
                <a:lnTo>
                  <a:pt x="106679" y="161544"/>
                </a:lnTo>
                <a:lnTo>
                  <a:pt x="106679" y="213360"/>
                </a:lnTo>
                <a:lnTo>
                  <a:pt x="0" y="106680"/>
                </a:lnTo>
                <a:lnTo>
                  <a:pt x="106679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73552" y="2847339"/>
            <a:ext cx="429768" cy="216408"/>
          </a:xfrm>
          <a:custGeom>
            <a:avLst/>
            <a:gdLst/>
            <a:ahLst/>
            <a:cxnLst/>
            <a:rect l="l" t="t" r="r" b="b"/>
            <a:pathLst>
              <a:path w="429768" h="216408">
                <a:moveTo>
                  <a:pt x="106680" y="0"/>
                </a:moveTo>
                <a:lnTo>
                  <a:pt x="0" y="106680"/>
                </a:lnTo>
                <a:lnTo>
                  <a:pt x="106680" y="216408"/>
                </a:lnTo>
                <a:lnTo>
                  <a:pt x="106680" y="161544"/>
                </a:lnTo>
                <a:lnTo>
                  <a:pt x="429768" y="161544"/>
                </a:lnTo>
                <a:lnTo>
                  <a:pt x="429768" y="54863"/>
                </a:lnTo>
                <a:lnTo>
                  <a:pt x="106680" y="54863"/>
                </a:lnTo>
                <a:lnTo>
                  <a:pt x="10668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73552" y="2847339"/>
            <a:ext cx="429768" cy="216408"/>
          </a:xfrm>
          <a:custGeom>
            <a:avLst/>
            <a:gdLst/>
            <a:ahLst/>
            <a:cxnLst/>
            <a:rect l="l" t="t" r="r" b="b"/>
            <a:pathLst>
              <a:path w="429768" h="216408">
                <a:moveTo>
                  <a:pt x="106680" y="0"/>
                </a:moveTo>
                <a:lnTo>
                  <a:pt x="106680" y="54863"/>
                </a:lnTo>
                <a:lnTo>
                  <a:pt x="429768" y="54863"/>
                </a:lnTo>
                <a:lnTo>
                  <a:pt x="429768" y="161544"/>
                </a:lnTo>
                <a:lnTo>
                  <a:pt x="106680" y="161544"/>
                </a:lnTo>
                <a:lnTo>
                  <a:pt x="106680" y="216408"/>
                </a:lnTo>
                <a:lnTo>
                  <a:pt x="0" y="106680"/>
                </a:lnTo>
                <a:lnTo>
                  <a:pt x="10668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2959" y="4919979"/>
            <a:ext cx="356615" cy="213359"/>
          </a:xfrm>
          <a:custGeom>
            <a:avLst/>
            <a:gdLst/>
            <a:ahLst/>
            <a:cxnLst/>
            <a:rect l="l" t="t" r="r" b="b"/>
            <a:pathLst>
              <a:path w="356615" h="213359">
                <a:moveTo>
                  <a:pt x="249936" y="0"/>
                </a:moveTo>
                <a:lnTo>
                  <a:pt x="249936" y="54864"/>
                </a:lnTo>
                <a:lnTo>
                  <a:pt x="0" y="54864"/>
                </a:lnTo>
                <a:lnTo>
                  <a:pt x="0" y="161544"/>
                </a:lnTo>
                <a:lnTo>
                  <a:pt x="249936" y="161544"/>
                </a:lnTo>
                <a:lnTo>
                  <a:pt x="249936" y="213360"/>
                </a:lnTo>
                <a:lnTo>
                  <a:pt x="356615" y="106680"/>
                </a:lnTo>
                <a:lnTo>
                  <a:pt x="249936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32959" y="4919979"/>
            <a:ext cx="356615" cy="213359"/>
          </a:xfrm>
          <a:custGeom>
            <a:avLst/>
            <a:gdLst/>
            <a:ahLst/>
            <a:cxnLst/>
            <a:rect l="l" t="t" r="r" b="b"/>
            <a:pathLst>
              <a:path w="356615" h="213359">
                <a:moveTo>
                  <a:pt x="249936" y="0"/>
                </a:moveTo>
                <a:lnTo>
                  <a:pt x="249936" y="54864"/>
                </a:lnTo>
                <a:lnTo>
                  <a:pt x="0" y="54864"/>
                </a:lnTo>
                <a:lnTo>
                  <a:pt x="0" y="161544"/>
                </a:lnTo>
                <a:lnTo>
                  <a:pt x="249936" y="161544"/>
                </a:lnTo>
                <a:lnTo>
                  <a:pt x="249936" y="213360"/>
                </a:lnTo>
                <a:lnTo>
                  <a:pt x="356615" y="106680"/>
                </a:lnTo>
                <a:lnTo>
                  <a:pt x="249936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45680" y="4919979"/>
            <a:ext cx="356616" cy="213359"/>
          </a:xfrm>
          <a:custGeom>
            <a:avLst/>
            <a:gdLst/>
            <a:ahLst/>
            <a:cxnLst/>
            <a:rect l="l" t="t" r="r" b="b"/>
            <a:pathLst>
              <a:path w="356616" h="213359">
                <a:moveTo>
                  <a:pt x="249936" y="0"/>
                </a:moveTo>
                <a:lnTo>
                  <a:pt x="249936" y="54864"/>
                </a:lnTo>
                <a:lnTo>
                  <a:pt x="0" y="54864"/>
                </a:lnTo>
                <a:lnTo>
                  <a:pt x="0" y="161544"/>
                </a:lnTo>
                <a:lnTo>
                  <a:pt x="249936" y="161544"/>
                </a:lnTo>
                <a:lnTo>
                  <a:pt x="249936" y="213360"/>
                </a:lnTo>
                <a:lnTo>
                  <a:pt x="356616" y="106680"/>
                </a:lnTo>
                <a:lnTo>
                  <a:pt x="249936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45680" y="4919979"/>
            <a:ext cx="356616" cy="213359"/>
          </a:xfrm>
          <a:custGeom>
            <a:avLst/>
            <a:gdLst/>
            <a:ahLst/>
            <a:cxnLst/>
            <a:rect l="l" t="t" r="r" b="b"/>
            <a:pathLst>
              <a:path w="356616" h="213359">
                <a:moveTo>
                  <a:pt x="249936" y="0"/>
                </a:moveTo>
                <a:lnTo>
                  <a:pt x="249936" y="54864"/>
                </a:lnTo>
                <a:lnTo>
                  <a:pt x="0" y="54864"/>
                </a:lnTo>
                <a:lnTo>
                  <a:pt x="0" y="161544"/>
                </a:lnTo>
                <a:lnTo>
                  <a:pt x="249936" y="161544"/>
                </a:lnTo>
                <a:lnTo>
                  <a:pt x="249936" y="213360"/>
                </a:lnTo>
                <a:lnTo>
                  <a:pt x="356616" y="106680"/>
                </a:lnTo>
                <a:lnTo>
                  <a:pt x="249936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2" rIns="0" bIns="0" rtlCol="0">
            <a:noAutofit/>
          </a:bodyPr>
          <a:lstStyle/>
          <a:p>
            <a:pPr marL="200660">
              <a:lnSpc>
                <a:spcPts val="6260"/>
              </a:lnSpc>
            </a:pPr>
            <a:r>
              <a:rPr sz="5400" dirty="0" smtClean="0">
                <a:solidFill>
                  <a:srgbClr val="FFFF00"/>
                </a:solidFill>
                <a:latin typeface="宋体"/>
                <a:cs typeface="宋体"/>
              </a:rPr>
              <a:t>与盆腔脏器关系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3191" y="1777492"/>
            <a:ext cx="3645408" cy="478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94047" y="1768348"/>
            <a:ext cx="3663696" cy="4803648"/>
          </a:xfrm>
          <a:custGeom>
            <a:avLst/>
            <a:gdLst/>
            <a:ahLst/>
            <a:cxnLst/>
            <a:rect l="l" t="t" r="r" b="b"/>
            <a:pathLst>
              <a:path w="3663696" h="4803648">
                <a:moveTo>
                  <a:pt x="0" y="4803648"/>
                </a:moveTo>
                <a:lnTo>
                  <a:pt x="3663696" y="4803648"/>
                </a:lnTo>
                <a:lnTo>
                  <a:pt x="3663696" y="0"/>
                </a:lnTo>
                <a:lnTo>
                  <a:pt x="0" y="0"/>
                </a:lnTo>
                <a:lnTo>
                  <a:pt x="0" y="480364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4063" y="4206747"/>
            <a:ext cx="2740152" cy="2356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919" y="4197603"/>
            <a:ext cx="2758439" cy="2374392"/>
          </a:xfrm>
          <a:custGeom>
            <a:avLst/>
            <a:gdLst/>
            <a:ahLst/>
            <a:cxnLst/>
            <a:rect l="l" t="t" r="r" b="b"/>
            <a:pathLst>
              <a:path w="2758439" h="2374392">
                <a:moveTo>
                  <a:pt x="0" y="2374392"/>
                </a:moveTo>
                <a:lnTo>
                  <a:pt x="2758439" y="2374392"/>
                </a:lnTo>
                <a:lnTo>
                  <a:pt x="2758439" y="0"/>
                </a:lnTo>
                <a:lnTo>
                  <a:pt x="0" y="0"/>
                </a:lnTo>
                <a:lnTo>
                  <a:pt x="0" y="237439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4063" y="1777492"/>
            <a:ext cx="2752343" cy="2212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4919" y="1768348"/>
            <a:ext cx="2770632" cy="2231136"/>
          </a:xfrm>
          <a:custGeom>
            <a:avLst/>
            <a:gdLst/>
            <a:ahLst/>
            <a:cxnLst/>
            <a:rect l="l" t="t" r="r" b="b"/>
            <a:pathLst>
              <a:path w="2770631" h="2231136">
                <a:moveTo>
                  <a:pt x="0" y="2231136"/>
                </a:moveTo>
                <a:lnTo>
                  <a:pt x="2770632" y="2231136"/>
                </a:lnTo>
                <a:lnTo>
                  <a:pt x="2770632" y="0"/>
                </a:lnTo>
                <a:lnTo>
                  <a:pt x="0" y="0"/>
                </a:lnTo>
                <a:lnTo>
                  <a:pt x="0" y="223113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7443" y="2550667"/>
            <a:ext cx="1650364" cy="2426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200" spc="-15" dirty="0" smtClean="0">
                <a:solidFill>
                  <a:srgbClr val="FF742D"/>
                </a:solidFill>
                <a:latin typeface="新宋体"/>
                <a:cs typeface="新宋体"/>
              </a:rPr>
              <a:t>与</a:t>
            </a:r>
            <a:r>
              <a:rPr sz="3200" spc="-35" dirty="0" smtClean="0">
                <a:solidFill>
                  <a:srgbClr val="FF742D"/>
                </a:solidFill>
                <a:latin typeface="新宋体"/>
                <a:cs typeface="新宋体"/>
              </a:rPr>
              <a:t>输尿管</a:t>
            </a:r>
            <a:r>
              <a:rPr sz="3200" spc="-20" dirty="0" smtClean="0">
                <a:solidFill>
                  <a:srgbClr val="FF742D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742D"/>
                </a:solidFill>
                <a:latin typeface="新宋体"/>
                <a:cs typeface="新宋体"/>
              </a:rPr>
              <a:t>的</a:t>
            </a:r>
            <a:r>
              <a:rPr sz="3200" spc="-35" dirty="0" smtClean="0">
                <a:solidFill>
                  <a:srgbClr val="FF742D"/>
                </a:solidFill>
                <a:latin typeface="新宋体"/>
                <a:cs typeface="新宋体"/>
              </a:rPr>
              <a:t>关系</a:t>
            </a:r>
            <a:r>
              <a:rPr sz="3200" spc="-20" dirty="0" smtClean="0">
                <a:solidFill>
                  <a:srgbClr val="FF742D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右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侧输尿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管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受压，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右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肾积水</a:t>
            </a:r>
            <a:endParaRPr sz="3200">
              <a:latin typeface="新宋体"/>
              <a:cs typeface="新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17319" y="2847339"/>
            <a:ext cx="643128" cy="286512"/>
          </a:xfrm>
          <a:custGeom>
            <a:avLst/>
            <a:gdLst/>
            <a:ahLst/>
            <a:cxnLst/>
            <a:rect l="l" t="t" r="r" b="b"/>
            <a:pathLst>
              <a:path w="643128" h="286512">
                <a:moveTo>
                  <a:pt x="499872" y="0"/>
                </a:moveTo>
                <a:lnTo>
                  <a:pt x="499872" y="73151"/>
                </a:lnTo>
                <a:lnTo>
                  <a:pt x="0" y="73151"/>
                </a:lnTo>
                <a:lnTo>
                  <a:pt x="0" y="216408"/>
                </a:lnTo>
                <a:lnTo>
                  <a:pt x="499872" y="216408"/>
                </a:lnTo>
                <a:lnTo>
                  <a:pt x="499872" y="286512"/>
                </a:lnTo>
                <a:lnTo>
                  <a:pt x="643128" y="143256"/>
                </a:lnTo>
                <a:lnTo>
                  <a:pt x="49987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7319" y="2847339"/>
            <a:ext cx="643128" cy="286512"/>
          </a:xfrm>
          <a:custGeom>
            <a:avLst/>
            <a:gdLst/>
            <a:ahLst/>
            <a:cxnLst/>
            <a:rect l="l" t="t" r="r" b="b"/>
            <a:pathLst>
              <a:path w="643128" h="286512">
                <a:moveTo>
                  <a:pt x="499872" y="0"/>
                </a:moveTo>
                <a:lnTo>
                  <a:pt x="499872" y="73151"/>
                </a:lnTo>
                <a:lnTo>
                  <a:pt x="0" y="73151"/>
                </a:lnTo>
                <a:lnTo>
                  <a:pt x="0" y="216408"/>
                </a:lnTo>
                <a:lnTo>
                  <a:pt x="499872" y="216408"/>
                </a:lnTo>
                <a:lnTo>
                  <a:pt x="499872" y="286512"/>
                </a:lnTo>
                <a:lnTo>
                  <a:pt x="643128" y="143256"/>
                </a:lnTo>
                <a:lnTo>
                  <a:pt x="49987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0575" y="4706620"/>
            <a:ext cx="643128" cy="283463"/>
          </a:xfrm>
          <a:custGeom>
            <a:avLst/>
            <a:gdLst/>
            <a:ahLst/>
            <a:cxnLst/>
            <a:rect l="l" t="t" r="r" b="b"/>
            <a:pathLst>
              <a:path w="643128" h="283463">
                <a:moveTo>
                  <a:pt x="499872" y="0"/>
                </a:moveTo>
                <a:lnTo>
                  <a:pt x="499872" y="70103"/>
                </a:lnTo>
                <a:lnTo>
                  <a:pt x="0" y="70103"/>
                </a:lnTo>
                <a:lnTo>
                  <a:pt x="0" y="213359"/>
                </a:lnTo>
                <a:lnTo>
                  <a:pt x="499872" y="213359"/>
                </a:lnTo>
                <a:lnTo>
                  <a:pt x="499872" y="283463"/>
                </a:lnTo>
                <a:lnTo>
                  <a:pt x="643128" y="143255"/>
                </a:lnTo>
                <a:lnTo>
                  <a:pt x="49987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0575" y="4706620"/>
            <a:ext cx="643128" cy="283463"/>
          </a:xfrm>
          <a:custGeom>
            <a:avLst/>
            <a:gdLst/>
            <a:ahLst/>
            <a:cxnLst/>
            <a:rect l="l" t="t" r="r" b="b"/>
            <a:pathLst>
              <a:path w="643128" h="283463">
                <a:moveTo>
                  <a:pt x="499872" y="0"/>
                </a:moveTo>
                <a:lnTo>
                  <a:pt x="499872" y="70103"/>
                </a:lnTo>
                <a:lnTo>
                  <a:pt x="0" y="70103"/>
                </a:lnTo>
                <a:lnTo>
                  <a:pt x="0" y="213359"/>
                </a:lnTo>
                <a:lnTo>
                  <a:pt x="499872" y="213359"/>
                </a:lnTo>
                <a:lnTo>
                  <a:pt x="499872" y="283463"/>
                </a:lnTo>
                <a:lnTo>
                  <a:pt x="643128" y="143255"/>
                </a:lnTo>
                <a:lnTo>
                  <a:pt x="49987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03064" y="4133596"/>
            <a:ext cx="643127" cy="286511"/>
          </a:xfrm>
          <a:custGeom>
            <a:avLst/>
            <a:gdLst/>
            <a:ahLst/>
            <a:cxnLst/>
            <a:rect l="l" t="t" r="r" b="b"/>
            <a:pathLst>
              <a:path w="643127" h="286511">
                <a:moveTo>
                  <a:pt x="499872" y="0"/>
                </a:moveTo>
                <a:lnTo>
                  <a:pt x="499872" y="73151"/>
                </a:lnTo>
                <a:lnTo>
                  <a:pt x="0" y="73151"/>
                </a:lnTo>
                <a:lnTo>
                  <a:pt x="0" y="213359"/>
                </a:lnTo>
                <a:lnTo>
                  <a:pt x="499872" y="213359"/>
                </a:lnTo>
                <a:lnTo>
                  <a:pt x="499872" y="286511"/>
                </a:lnTo>
                <a:lnTo>
                  <a:pt x="643127" y="143255"/>
                </a:lnTo>
                <a:lnTo>
                  <a:pt x="49987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3064" y="4133596"/>
            <a:ext cx="643127" cy="286511"/>
          </a:xfrm>
          <a:custGeom>
            <a:avLst/>
            <a:gdLst/>
            <a:ahLst/>
            <a:cxnLst/>
            <a:rect l="l" t="t" r="r" b="b"/>
            <a:pathLst>
              <a:path w="643127" h="286511">
                <a:moveTo>
                  <a:pt x="499872" y="0"/>
                </a:moveTo>
                <a:lnTo>
                  <a:pt x="499872" y="73151"/>
                </a:lnTo>
                <a:lnTo>
                  <a:pt x="0" y="73151"/>
                </a:lnTo>
                <a:lnTo>
                  <a:pt x="0" y="213359"/>
                </a:lnTo>
                <a:lnTo>
                  <a:pt x="499872" y="213359"/>
                </a:lnTo>
                <a:lnTo>
                  <a:pt x="499872" y="286511"/>
                </a:lnTo>
                <a:lnTo>
                  <a:pt x="643127" y="143255"/>
                </a:lnTo>
                <a:lnTo>
                  <a:pt x="49987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48" rIns="0" bIns="0" rtlCol="0">
            <a:noAutofit/>
          </a:bodyPr>
          <a:lstStyle/>
          <a:p>
            <a:pPr marL="213360">
              <a:lnSpc>
                <a:spcPts val="6260"/>
              </a:lnSpc>
            </a:pPr>
            <a:r>
              <a:rPr sz="5400" dirty="0" smtClean="0">
                <a:solidFill>
                  <a:srgbClr val="FFFF00"/>
                </a:solidFill>
                <a:latin typeface="宋体"/>
                <a:cs typeface="宋体"/>
              </a:rPr>
              <a:t>与盆腔脏器关系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3448" y="1990851"/>
            <a:ext cx="2999231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4304" y="1981707"/>
            <a:ext cx="3017520" cy="2161032"/>
          </a:xfrm>
          <a:custGeom>
            <a:avLst/>
            <a:gdLst/>
            <a:ahLst/>
            <a:cxnLst/>
            <a:rect l="l" t="t" r="r" b="b"/>
            <a:pathLst>
              <a:path w="3017520" h="2161032">
                <a:moveTo>
                  <a:pt x="0" y="2161032"/>
                </a:moveTo>
                <a:lnTo>
                  <a:pt x="3017520" y="2161032"/>
                </a:lnTo>
                <a:lnTo>
                  <a:pt x="3017520" y="0"/>
                </a:lnTo>
                <a:lnTo>
                  <a:pt x="0" y="0"/>
                </a:lnTo>
                <a:lnTo>
                  <a:pt x="0" y="216103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5935" y="1990851"/>
            <a:ext cx="3002280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6791" y="1981707"/>
            <a:ext cx="3020567" cy="2161032"/>
          </a:xfrm>
          <a:custGeom>
            <a:avLst/>
            <a:gdLst/>
            <a:ahLst/>
            <a:cxnLst/>
            <a:rect l="l" t="t" r="r" b="b"/>
            <a:pathLst>
              <a:path w="3020567" h="2161032">
                <a:moveTo>
                  <a:pt x="0" y="2161032"/>
                </a:moveTo>
                <a:lnTo>
                  <a:pt x="3020567" y="2161032"/>
                </a:lnTo>
                <a:lnTo>
                  <a:pt x="3020567" y="0"/>
                </a:lnTo>
                <a:lnTo>
                  <a:pt x="0" y="0"/>
                </a:lnTo>
                <a:lnTo>
                  <a:pt x="0" y="216103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3448" y="4276852"/>
            <a:ext cx="2999231" cy="2383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4304" y="4267708"/>
            <a:ext cx="3017520" cy="2401824"/>
          </a:xfrm>
          <a:custGeom>
            <a:avLst/>
            <a:gdLst/>
            <a:ahLst/>
            <a:cxnLst/>
            <a:rect l="l" t="t" r="r" b="b"/>
            <a:pathLst>
              <a:path w="3017520" h="2401824">
                <a:moveTo>
                  <a:pt x="0" y="2401824"/>
                </a:moveTo>
                <a:lnTo>
                  <a:pt x="3017520" y="2401824"/>
                </a:lnTo>
                <a:lnTo>
                  <a:pt x="3017520" y="0"/>
                </a:lnTo>
                <a:lnTo>
                  <a:pt x="0" y="0"/>
                </a:lnTo>
                <a:lnTo>
                  <a:pt x="0" y="2401824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5935" y="4276852"/>
            <a:ext cx="3002280" cy="2359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6791" y="4267708"/>
            <a:ext cx="3020567" cy="2377440"/>
          </a:xfrm>
          <a:custGeom>
            <a:avLst/>
            <a:gdLst/>
            <a:ahLst/>
            <a:cxnLst/>
            <a:rect l="l" t="t" r="r" b="b"/>
            <a:pathLst>
              <a:path w="3020567" h="2377440">
                <a:moveTo>
                  <a:pt x="0" y="2377440"/>
                </a:moveTo>
                <a:lnTo>
                  <a:pt x="3020567" y="2377440"/>
                </a:lnTo>
                <a:lnTo>
                  <a:pt x="3020567" y="0"/>
                </a:lnTo>
                <a:lnTo>
                  <a:pt x="0" y="0"/>
                </a:lnTo>
                <a:lnTo>
                  <a:pt x="0" y="2377440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5916" y="3188715"/>
            <a:ext cx="1854200" cy="16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与直肠和 乙状结肠 的关系</a:t>
            </a:r>
            <a:endParaRPr sz="3600">
              <a:latin typeface="新宋体"/>
              <a:cs typeface="新宋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76088" y="3563620"/>
            <a:ext cx="283463" cy="283463"/>
          </a:xfrm>
          <a:custGeom>
            <a:avLst/>
            <a:gdLst/>
            <a:ahLst/>
            <a:cxnLst/>
            <a:rect l="l" t="t" r="r" b="b"/>
            <a:pathLst>
              <a:path w="283463" h="283463">
                <a:moveTo>
                  <a:pt x="140208" y="0"/>
                </a:moveTo>
                <a:lnTo>
                  <a:pt x="0" y="143255"/>
                </a:lnTo>
                <a:lnTo>
                  <a:pt x="140208" y="283463"/>
                </a:lnTo>
                <a:lnTo>
                  <a:pt x="140208" y="213359"/>
                </a:lnTo>
                <a:lnTo>
                  <a:pt x="283463" y="213359"/>
                </a:lnTo>
                <a:lnTo>
                  <a:pt x="283463" y="70103"/>
                </a:lnTo>
                <a:lnTo>
                  <a:pt x="140208" y="70103"/>
                </a:lnTo>
                <a:lnTo>
                  <a:pt x="140208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6088" y="3563620"/>
            <a:ext cx="283463" cy="283463"/>
          </a:xfrm>
          <a:custGeom>
            <a:avLst/>
            <a:gdLst/>
            <a:ahLst/>
            <a:cxnLst/>
            <a:rect l="l" t="t" r="r" b="b"/>
            <a:pathLst>
              <a:path w="283463" h="283463">
                <a:moveTo>
                  <a:pt x="140208" y="0"/>
                </a:moveTo>
                <a:lnTo>
                  <a:pt x="140208" y="70103"/>
                </a:lnTo>
                <a:lnTo>
                  <a:pt x="283463" y="70103"/>
                </a:lnTo>
                <a:lnTo>
                  <a:pt x="283463" y="213359"/>
                </a:lnTo>
                <a:lnTo>
                  <a:pt x="140208" y="213359"/>
                </a:lnTo>
                <a:lnTo>
                  <a:pt x="140208" y="283463"/>
                </a:lnTo>
                <a:lnTo>
                  <a:pt x="0" y="143255"/>
                </a:lnTo>
                <a:lnTo>
                  <a:pt x="14020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28488" y="2420620"/>
            <a:ext cx="283463" cy="283463"/>
          </a:xfrm>
          <a:custGeom>
            <a:avLst/>
            <a:gdLst/>
            <a:ahLst/>
            <a:cxnLst/>
            <a:rect l="l" t="t" r="r" b="b"/>
            <a:pathLst>
              <a:path w="283463" h="283463">
                <a:moveTo>
                  <a:pt x="140208" y="0"/>
                </a:moveTo>
                <a:lnTo>
                  <a:pt x="0" y="143255"/>
                </a:lnTo>
                <a:lnTo>
                  <a:pt x="140208" y="283463"/>
                </a:lnTo>
                <a:lnTo>
                  <a:pt x="140208" y="213359"/>
                </a:lnTo>
                <a:lnTo>
                  <a:pt x="283463" y="213359"/>
                </a:lnTo>
                <a:lnTo>
                  <a:pt x="283463" y="70103"/>
                </a:lnTo>
                <a:lnTo>
                  <a:pt x="140208" y="70103"/>
                </a:lnTo>
                <a:lnTo>
                  <a:pt x="140208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8488" y="2420620"/>
            <a:ext cx="283463" cy="283463"/>
          </a:xfrm>
          <a:custGeom>
            <a:avLst/>
            <a:gdLst/>
            <a:ahLst/>
            <a:cxnLst/>
            <a:rect l="l" t="t" r="r" b="b"/>
            <a:pathLst>
              <a:path w="283463" h="283463">
                <a:moveTo>
                  <a:pt x="140208" y="0"/>
                </a:moveTo>
                <a:lnTo>
                  <a:pt x="140208" y="70103"/>
                </a:lnTo>
                <a:lnTo>
                  <a:pt x="283463" y="70103"/>
                </a:lnTo>
                <a:lnTo>
                  <a:pt x="283463" y="213359"/>
                </a:lnTo>
                <a:lnTo>
                  <a:pt x="140208" y="213359"/>
                </a:lnTo>
                <a:lnTo>
                  <a:pt x="140208" y="283463"/>
                </a:lnTo>
                <a:lnTo>
                  <a:pt x="0" y="143255"/>
                </a:lnTo>
                <a:lnTo>
                  <a:pt x="14020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8576" y="3277108"/>
            <a:ext cx="286512" cy="286512"/>
          </a:xfrm>
          <a:custGeom>
            <a:avLst/>
            <a:gdLst/>
            <a:ahLst/>
            <a:cxnLst/>
            <a:rect l="l" t="t" r="r" b="b"/>
            <a:pathLst>
              <a:path w="286512" h="286512">
                <a:moveTo>
                  <a:pt x="143255" y="0"/>
                </a:moveTo>
                <a:lnTo>
                  <a:pt x="0" y="143255"/>
                </a:lnTo>
                <a:lnTo>
                  <a:pt x="143255" y="286512"/>
                </a:lnTo>
                <a:lnTo>
                  <a:pt x="143255" y="213359"/>
                </a:lnTo>
                <a:lnTo>
                  <a:pt x="286512" y="213359"/>
                </a:lnTo>
                <a:lnTo>
                  <a:pt x="286512" y="70103"/>
                </a:lnTo>
                <a:lnTo>
                  <a:pt x="143255" y="70103"/>
                </a:lnTo>
                <a:lnTo>
                  <a:pt x="14325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8576" y="3277108"/>
            <a:ext cx="286512" cy="286512"/>
          </a:xfrm>
          <a:custGeom>
            <a:avLst/>
            <a:gdLst/>
            <a:ahLst/>
            <a:cxnLst/>
            <a:rect l="l" t="t" r="r" b="b"/>
            <a:pathLst>
              <a:path w="286512" h="286512">
                <a:moveTo>
                  <a:pt x="143255" y="0"/>
                </a:moveTo>
                <a:lnTo>
                  <a:pt x="143255" y="70103"/>
                </a:lnTo>
                <a:lnTo>
                  <a:pt x="286512" y="70103"/>
                </a:lnTo>
                <a:lnTo>
                  <a:pt x="286512" y="213359"/>
                </a:lnTo>
                <a:lnTo>
                  <a:pt x="143255" y="213359"/>
                </a:lnTo>
                <a:lnTo>
                  <a:pt x="143255" y="286512"/>
                </a:lnTo>
                <a:lnTo>
                  <a:pt x="0" y="143255"/>
                </a:lnTo>
                <a:lnTo>
                  <a:pt x="1432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8680" y="2277364"/>
            <a:ext cx="286512" cy="286512"/>
          </a:xfrm>
          <a:custGeom>
            <a:avLst/>
            <a:gdLst/>
            <a:ahLst/>
            <a:cxnLst/>
            <a:rect l="l" t="t" r="r" b="b"/>
            <a:pathLst>
              <a:path w="286512" h="286512">
                <a:moveTo>
                  <a:pt x="143255" y="0"/>
                </a:moveTo>
                <a:lnTo>
                  <a:pt x="0" y="143256"/>
                </a:lnTo>
                <a:lnTo>
                  <a:pt x="143255" y="286512"/>
                </a:lnTo>
                <a:lnTo>
                  <a:pt x="143255" y="213360"/>
                </a:lnTo>
                <a:lnTo>
                  <a:pt x="286512" y="213360"/>
                </a:lnTo>
                <a:lnTo>
                  <a:pt x="286512" y="70103"/>
                </a:lnTo>
                <a:lnTo>
                  <a:pt x="143255" y="70103"/>
                </a:lnTo>
                <a:lnTo>
                  <a:pt x="14325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8680" y="2277364"/>
            <a:ext cx="286512" cy="286512"/>
          </a:xfrm>
          <a:custGeom>
            <a:avLst/>
            <a:gdLst/>
            <a:ahLst/>
            <a:cxnLst/>
            <a:rect l="l" t="t" r="r" b="b"/>
            <a:pathLst>
              <a:path w="286512" h="286512">
                <a:moveTo>
                  <a:pt x="143255" y="0"/>
                </a:moveTo>
                <a:lnTo>
                  <a:pt x="143255" y="70103"/>
                </a:lnTo>
                <a:lnTo>
                  <a:pt x="286512" y="70103"/>
                </a:lnTo>
                <a:lnTo>
                  <a:pt x="286512" y="213360"/>
                </a:lnTo>
                <a:lnTo>
                  <a:pt x="143255" y="213360"/>
                </a:lnTo>
                <a:lnTo>
                  <a:pt x="143255" y="286512"/>
                </a:lnTo>
                <a:lnTo>
                  <a:pt x="0" y="143256"/>
                </a:lnTo>
                <a:lnTo>
                  <a:pt x="1432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9447" y="5419852"/>
            <a:ext cx="286512" cy="286512"/>
          </a:xfrm>
          <a:custGeom>
            <a:avLst/>
            <a:gdLst/>
            <a:ahLst/>
            <a:cxnLst/>
            <a:rect l="l" t="t" r="r" b="b"/>
            <a:pathLst>
              <a:path w="286512" h="286512">
                <a:moveTo>
                  <a:pt x="143255" y="0"/>
                </a:moveTo>
                <a:lnTo>
                  <a:pt x="0" y="143256"/>
                </a:lnTo>
                <a:lnTo>
                  <a:pt x="143255" y="286512"/>
                </a:lnTo>
                <a:lnTo>
                  <a:pt x="143255" y="213360"/>
                </a:lnTo>
                <a:lnTo>
                  <a:pt x="286512" y="213360"/>
                </a:lnTo>
                <a:lnTo>
                  <a:pt x="286512" y="70104"/>
                </a:lnTo>
                <a:lnTo>
                  <a:pt x="143255" y="70104"/>
                </a:lnTo>
                <a:lnTo>
                  <a:pt x="14325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9447" y="5419852"/>
            <a:ext cx="286512" cy="286512"/>
          </a:xfrm>
          <a:custGeom>
            <a:avLst/>
            <a:gdLst/>
            <a:ahLst/>
            <a:cxnLst/>
            <a:rect l="l" t="t" r="r" b="b"/>
            <a:pathLst>
              <a:path w="286512" h="286512">
                <a:moveTo>
                  <a:pt x="143255" y="0"/>
                </a:moveTo>
                <a:lnTo>
                  <a:pt x="143255" y="70104"/>
                </a:lnTo>
                <a:lnTo>
                  <a:pt x="286512" y="70104"/>
                </a:lnTo>
                <a:lnTo>
                  <a:pt x="286512" y="213360"/>
                </a:lnTo>
                <a:lnTo>
                  <a:pt x="143255" y="213360"/>
                </a:lnTo>
                <a:lnTo>
                  <a:pt x="143255" y="286512"/>
                </a:lnTo>
                <a:lnTo>
                  <a:pt x="0" y="143256"/>
                </a:lnTo>
                <a:lnTo>
                  <a:pt x="143255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32064" y="5919723"/>
            <a:ext cx="213359" cy="286512"/>
          </a:xfrm>
          <a:custGeom>
            <a:avLst/>
            <a:gdLst/>
            <a:ahLst/>
            <a:cxnLst/>
            <a:rect l="l" t="t" r="r" b="b"/>
            <a:pathLst>
              <a:path w="213359" h="286512">
                <a:moveTo>
                  <a:pt x="213359" y="143256"/>
                </a:moveTo>
                <a:lnTo>
                  <a:pt x="70103" y="143256"/>
                </a:lnTo>
                <a:lnTo>
                  <a:pt x="70103" y="286512"/>
                </a:lnTo>
                <a:lnTo>
                  <a:pt x="213359" y="286512"/>
                </a:lnTo>
                <a:lnTo>
                  <a:pt x="213359" y="143256"/>
                </a:lnTo>
                <a:close/>
              </a:path>
              <a:path w="213359" h="286512">
                <a:moveTo>
                  <a:pt x="143255" y="0"/>
                </a:moveTo>
                <a:lnTo>
                  <a:pt x="0" y="143256"/>
                </a:lnTo>
                <a:lnTo>
                  <a:pt x="286511" y="143256"/>
                </a:lnTo>
                <a:lnTo>
                  <a:pt x="143255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2064" y="5919723"/>
            <a:ext cx="286511" cy="286512"/>
          </a:xfrm>
          <a:custGeom>
            <a:avLst/>
            <a:gdLst/>
            <a:ahLst/>
            <a:cxnLst/>
            <a:rect l="l" t="t" r="r" b="b"/>
            <a:pathLst>
              <a:path w="286511" h="286512">
                <a:moveTo>
                  <a:pt x="0" y="143256"/>
                </a:moveTo>
                <a:lnTo>
                  <a:pt x="70103" y="143256"/>
                </a:lnTo>
                <a:lnTo>
                  <a:pt x="70103" y="286512"/>
                </a:lnTo>
                <a:lnTo>
                  <a:pt x="213359" y="286512"/>
                </a:lnTo>
                <a:lnTo>
                  <a:pt x="213359" y="143256"/>
                </a:lnTo>
                <a:lnTo>
                  <a:pt x="286511" y="143256"/>
                </a:lnTo>
                <a:lnTo>
                  <a:pt x="143255" y="0"/>
                </a:lnTo>
                <a:lnTo>
                  <a:pt x="0" y="14325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5807" y="5563108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106680" y="0"/>
                </a:moveTo>
                <a:lnTo>
                  <a:pt x="106680" y="51816"/>
                </a:lnTo>
                <a:lnTo>
                  <a:pt x="0" y="51816"/>
                </a:lnTo>
                <a:lnTo>
                  <a:pt x="0" y="161544"/>
                </a:lnTo>
                <a:lnTo>
                  <a:pt x="106680" y="161544"/>
                </a:lnTo>
                <a:lnTo>
                  <a:pt x="106680" y="213360"/>
                </a:lnTo>
                <a:lnTo>
                  <a:pt x="213360" y="106680"/>
                </a:lnTo>
                <a:lnTo>
                  <a:pt x="10668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5807" y="5563108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106680" y="0"/>
                </a:moveTo>
                <a:lnTo>
                  <a:pt x="106680" y="51816"/>
                </a:lnTo>
                <a:lnTo>
                  <a:pt x="0" y="51816"/>
                </a:lnTo>
                <a:lnTo>
                  <a:pt x="0" y="161544"/>
                </a:lnTo>
                <a:lnTo>
                  <a:pt x="106680" y="161544"/>
                </a:lnTo>
                <a:lnTo>
                  <a:pt x="106680" y="213360"/>
                </a:lnTo>
                <a:lnTo>
                  <a:pt x="213360" y="106680"/>
                </a:lnTo>
                <a:lnTo>
                  <a:pt x="10668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3296" y="4633467"/>
            <a:ext cx="3044952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4152" y="4624323"/>
            <a:ext cx="3063240" cy="2161032"/>
          </a:xfrm>
          <a:custGeom>
            <a:avLst/>
            <a:gdLst/>
            <a:ahLst/>
            <a:cxnLst/>
            <a:rect l="l" t="t" r="r" b="b"/>
            <a:pathLst>
              <a:path w="3063240" h="2161031">
                <a:moveTo>
                  <a:pt x="0" y="2161032"/>
                </a:moveTo>
                <a:lnTo>
                  <a:pt x="3063240" y="2161032"/>
                </a:lnTo>
                <a:lnTo>
                  <a:pt x="3063240" y="0"/>
                </a:lnTo>
                <a:lnTo>
                  <a:pt x="0" y="0"/>
                </a:lnTo>
                <a:lnTo>
                  <a:pt x="0" y="216103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5935" y="2847339"/>
            <a:ext cx="3072384" cy="216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6791" y="2838195"/>
            <a:ext cx="3090671" cy="2182367"/>
          </a:xfrm>
          <a:custGeom>
            <a:avLst/>
            <a:gdLst/>
            <a:ahLst/>
            <a:cxnLst/>
            <a:rect l="l" t="t" r="r" b="b"/>
            <a:pathLst>
              <a:path w="3090671" h="2182367">
                <a:moveTo>
                  <a:pt x="0" y="2182367"/>
                </a:moveTo>
                <a:lnTo>
                  <a:pt x="3090671" y="2182367"/>
                </a:lnTo>
                <a:lnTo>
                  <a:pt x="3090671" y="0"/>
                </a:lnTo>
                <a:lnTo>
                  <a:pt x="0" y="0"/>
                </a:lnTo>
                <a:lnTo>
                  <a:pt x="0" y="2182367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30808" y="1777492"/>
            <a:ext cx="2429255" cy="2429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1663" y="1768348"/>
            <a:ext cx="2447543" cy="2447543"/>
          </a:xfrm>
          <a:custGeom>
            <a:avLst/>
            <a:gdLst/>
            <a:ahLst/>
            <a:cxnLst/>
            <a:rect l="l" t="t" r="r" b="b"/>
            <a:pathLst>
              <a:path w="2447543" h="2447543">
                <a:moveTo>
                  <a:pt x="0" y="2447543"/>
                </a:moveTo>
                <a:lnTo>
                  <a:pt x="2447543" y="2447543"/>
                </a:lnTo>
                <a:lnTo>
                  <a:pt x="2447543" y="0"/>
                </a:lnTo>
                <a:lnTo>
                  <a:pt x="0" y="0"/>
                </a:lnTo>
                <a:lnTo>
                  <a:pt x="0" y="2447543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0192" y="561340"/>
            <a:ext cx="2429256" cy="2023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1048" y="552195"/>
            <a:ext cx="2447544" cy="2042159"/>
          </a:xfrm>
          <a:custGeom>
            <a:avLst/>
            <a:gdLst/>
            <a:ahLst/>
            <a:cxnLst/>
            <a:rect l="l" t="t" r="r" b="b"/>
            <a:pathLst>
              <a:path w="2447544" h="2042159">
                <a:moveTo>
                  <a:pt x="0" y="2042159"/>
                </a:moveTo>
                <a:lnTo>
                  <a:pt x="2447544" y="2042159"/>
                </a:lnTo>
                <a:lnTo>
                  <a:pt x="2447544" y="0"/>
                </a:lnTo>
                <a:lnTo>
                  <a:pt x="0" y="0"/>
                </a:lnTo>
                <a:lnTo>
                  <a:pt x="0" y="2042159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6576" y="2990595"/>
            <a:ext cx="1909572" cy="1286255"/>
          </a:xfrm>
          <a:custGeom>
            <a:avLst/>
            <a:gdLst/>
            <a:ahLst/>
            <a:cxnLst/>
            <a:rect l="l" t="t" r="r" b="b"/>
            <a:pathLst>
              <a:path w="1909572" h="1286255">
                <a:moveTo>
                  <a:pt x="1533144" y="804671"/>
                </a:moveTo>
                <a:lnTo>
                  <a:pt x="536448" y="804671"/>
                </a:lnTo>
                <a:lnTo>
                  <a:pt x="536448" y="1286255"/>
                </a:lnTo>
                <a:lnTo>
                  <a:pt x="1533144" y="1286255"/>
                </a:lnTo>
                <a:lnTo>
                  <a:pt x="1533144" y="804671"/>
                </a:lnTo>
                <a:close/>
              </a:path>
              <a:path w="1909572" h="1286255">
                <a:moveTo>
                  <a:pt x="320039" y="323088"/>
                </a:moveTo>
                <a:lnTo>
                  <a:pt x="0" y="643127"/>
                </a:lnTo>
                <a:lnTo>
                  <a:pt x="320039" y="966215"/>
                </a:lnTo>
                <a:lnTo>
                  <a:pt x="320039" y="804671"/>
                </a:lnTo>
                <a:lnTo>
                  <a:pt x="1909572" y="804671"/>
                </a:lnTo>
                <a:lnTo>
                  <a:pt x="2069591" y="643127"/>
                </a:lnTo>
                <a:lnTo>
                  <a:pt x="1908047" y="481583"/>
                </a:lnTo>
                <a:lnTo>
                  <a:pt x="320039" y="481583"/>
                </a:lnTo>
                <a:lnTo>
                  <a:pt x="320039" y="323088"/>
                </a:lnTo>
                <a:close/>
              </a:path>
              <a:path w="1909572" h="1286255">
                <a:moveTo>
                  <a:pt x="1909572" y="804671"/>
                </a:moveTo>
                <a:lnTo>
                  <a:pt x="1749552" y="804671"/>
                </a:lnTo>
                <a:lnTo>
                  <a:pt x="1749552" y="966215"/>
                </a:lnTo>
                <a:lnTo>
                  <a:pt x="1909572" y="804671"/>
                </a:lnTo>
                <a:close/>
              </a:path>
              <a:path w="1909572" h="1286255">
                <a:moveTo>
                  <a:pt x="1533144" y="0"/>
                </a:moveTo>
                <a:lnTo>
                  <a:pt x="536448" y="0"/>
                </a:lnTo>
                <a:lnTo>
                  <a:pt x="536448" y="481583"/>
                </a:lnTo>
                <a:lnTo>
                  <a:pt x="1533144" y="481583"/>
                </a:lnTo>
                <a:lnTo>
                  <a:pt x="1533144" y="0"/>
                </a:lnTo>
                <a:close/>
              </a:path>
              <a:path w="1909572" h="1286255">
                <a:moveTo>
                  <a:pt x="1749552" y="323088"/>
                </a:moveTo>
                <a:lnTo>
                  <a:pt x="1749552" y="481583"/>
                </a:lnTo>
                <a:lnTo>
                  <a:pt x="1908047" y="481583"/>
                </a:lnTo>
                <a:lnTo>
                  <a:pt x="1749552" y="32308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6576" y="2990595"/>
            <a:ext cx="2069591" cy="1286255"/>
          </a:xfrm>
          <a:custGeom>
            <a:avLst/>
            <a:gdLst/>
            <a:ahLst/>
            <a:cxnLst/>
            <a:rect l="l" t="t" r="r" b="b"/>
            <a:pathLst>
              <a:path w="2069591" h="1286255">
                <a:moveTo>
                  <a:pt x="536448" y="0"/>
                </a:moveTo>
                <a:lnTo>
                  <a:pt x="536448" y="481583"/>
                </a:lnTo>
                <a:lnTo>
                  <a:pt x="320039" y="481583"/>
                </a:lnTo>
                <a:lnTo>
                  <a:pt x="320039" y="323088"/>
                </a:lnTo>
                <a:lnTo>
                  <a:pt x="0" y="643127"/>
                </a:lnTo>
                <a:lnTo>
                  <a:pt x="320039" y="966215"/>
                </a:lnTo>
                <a:lnTo>
                  <a:pt x="320039" y="804671"/>
                </a:lnTo>
                <a:lnTo>
                  <a:pt x="536448" y="804671"/>
                </a:lnTo>
                <a:lnTo>
                  <a:pt x="536448" y="1286255"/>
                </a:lnTo>
                <a:lnTo>
                  <a:pt x="1533144" y="1286255"/>
                </a:lnTo>
                <a:lnTo>
                  <a:pt x="1533144" y="804671"/>
                </a:lnTo>
                <a:lnTo>
                  <a:pt x="1749552" y="804671"/>
                </a:lnTo>
                <a:lnTo>
                  <a:pt x="1749552" y="966215"/>
                </a:lnTo>
                <a:lnTo>
                  <a:pt x="2069591" y="643127"/>
                </a:lnTo>
                <a:lnTo>
                  <a:pt x="1749552" y="323088"/>
                </a:lnTo>
                <a:lnTo>
                  <a:pt x="1749552" y="481583"/>
                </a:lnTo>
                <a:lnTo>
                  <a:pt x="1533144" y="481583"/>
                </a:lnTo>
                <a:lnTo>
                  <a:pt x="1533144" y="0"/>
                </a:lnTo>
                <a:lnTo>
                  <a:pt x="536448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09547" y="1047374"/>
            <a:ext cx="7983855" cy="5135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27320" marR="12700">
              <a:lnSpc>
                <a:spcPct val="100299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子宫肌瘤： </a:t>
            </a: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与子宫颈分界 不清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750"/>
              </a:lnSpc>
              <a:spcBef>
                <a:spcPts val="34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441700" marR="4084320" indent="0" algn="ctr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对 比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7"/>
              </a:spcBef>
            </a:pPr>
            <a:endParaRPr sz="1100"/>
          </a:p>
          <a:p>
            <a:pPr marL="12700" marR="5227320">
              <a:lnSpc>
                <a:spcPct val="100000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本例： </a:t>
            </a: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与盆腔脏器分 界清晰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2959" y="634491"/>
            <a:ext cx="4355592" cy="3090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23815" y="625348"/>
            <a:ext cx="4373880" cy="3108960"/>
          </a:xfrm>
          <a:custGeom>
            <a:avLst/>
            <a:gdLst/>
            <a:ahLst/>
            <a:cxnLst/>
            <a:rect l="l" t="t" r="r" b="b"/>
            <a:pathLst>
              <a:path w="4373880" h="3108960">
                <a:moveTo>
                  <a:pt x="0" y="3108960"/>
                </a:moveTo>
                <a:lnTo>
                  <a:pt x="4373880" y="3108960"/>
                </a:lnTo>
                <a:lnTo>
                  <a:pt x="4373880" y="0"/>
                </a:lnTo>
                <a:lnTo>
                  <a:pt x="0" y="0"/>
                </a:lnTo>
                <a:lnTo>
                  <a:pt x="0" y="3108960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2959" y="3847084"/>
            <a:ext cx="4358640" cy="2929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3815" y="3837940"/>
            <a:ext cx="4376928" cy="2947416"/>
          </a:xfrm>
          <a:custGeom>
            <a:avLst/>
            <a:gdLst/>
            <a:ahLst/>
            <a:cxnLst/>
            <a:rect l="l" t="t" r="r" b="b"/>
            <a:pathLst>
              <a:path w="4376928" h="2947416">
                <a:moveTo>
                  <a:pt x="0" y="2947416"/>
                </a:moveTo>
                <a:lnTo>
                  <a:pt x="4376928" y="2947416"/>
                </a:lnTo>
                <a:lnTo>
                  <a:pt x="4376928" y="0"/>
                </a:lnTo>
                <a:lnTo>
                  <a:pt x="0" y="0"/>
                </a:lnTo>
                <a:lnTo>
                  <a:pt x="0" y="294741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6060" y="1781555"/>
            <a:ext cx="2564765" cy="3006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725">
              <a:lnSpc>
                <a:spcPct val="100000"/>
              </a:lnSpc>
            </a:pPr>
            <a:r>
              <a:rPr sz="4000" b="1" spc="-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000" b="1" spc="-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000" b="1" spc="-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000" b="1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4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4000" dirty="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55"/>
              </a:spcBef>
            </a:pPr>
            <a:endParaRPr sz="1200" dirty="0"/>
          </a:p>
          <a:p>
            <a:pPr marL="85725">
              <a:lnSpc>
                <a:spcPct val="100000"/>
              </a:lnSpc>
            </a:pPr>
            <a:r>
              <a:rPr sz="4000" dirty="0" smtClean="0">
                <a:solidFill>
                  <a:srgbClr val="FFFF66"/>
                </a:solidFill>
                <a:latin typeface="宋体"/>
                <a:cs typeface="宋体"/>
              </a:rPr>
              <a:t>女，</a:t>
            </a:r>
            <a:r>
              <a:rPr sz="4000" spc="-15" dirty="0" smtClean="0">
                <a:solidFill>
                  <a:srgbClr val="FFFF66"/>
                </a:solidFill>
                <a:latin typeface="宋体"/>
                <a:cs typeface="宋体"/>
              </a:rPr>
              <a:t>7</a:t>
            </a:r>
            <a:r>
              <a:rPr sz="4000" spc="0" dirty="0" smtClean="0">
                <a:solidFill>
                  <a:srgbClr val="FFFF66"/>
                </a:solidFill>
                <a:latin typeface="宋体"/>
                <a:cs typeface="宋体"/>
              </a:rPr>
              <a:t>岁</a:t>
            </a:r>
            <a:endParaRPr sz="4000" dirty="0">
              <a:latin typeface="宋体"/>
              <a:cs typeface="宋体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 dirty="0"/>
          </a:p>
          <a:p>
            <a:pPr marL="12700">
              <a:lnSpc>
                <a:spcPts val="4665"/>
              </a:lnSpc>
            </a:pPr>
            <a:r>
              <a:rPr sz="4000" spc="5" dirty="0" smtClean="0">
                <a:solidFill>
                  <a:srgbClr val="FF742D"/>
                </a:solidFill>
                <a:latin typeface="宋体"/>
                <a:cs typeface="宋体"/>
              </a:rPr>
              <a:t>C</a:t>
            </a:r>
            <a:r>
              <a:rPr sz="4000" spc="-10" dirty="0" smtClean="0">
                <a:solidFill>
                  <a:srgbClr val="FF742D"/>
                </a:solidFill>
                <a:latin typeface="宋体"/>
                <a:cs typeface="宋体"/>
              </a:rPr>
              <a:t>T</a:t>
            </a:r>
            <a:r>
              <a:rPr sz="4000" spc="0" dirty="0" smtClean="0">
                <a:solidFill>
                  <a:srgbClr val="FF742D"/>
                </a:solidFill>
                <a:latin typeface="宋体"/>
                <a:cs typeface="宋体"/>
              </a:rPr>
              <a:t>增强</a:t>
            </a:r>
            <a:r>
              <a:rPr sz="4000" spc="-25" dirty="0" smtClean="0">
                <a:solidFill>
                  <a:srgbClr val="FF742D"/>
                </a:solidFill>
                <a:latin typeface="宋体"/>
                <a:cs typeface="宋体"/>
              </a:rPr>
              <a:t>扫描</a:t>
            </a:r>
            <a:endParaRPr sz="4000" dirty="0">
              <a:latin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572" y="1780540"/>
            <a:ext cx="4225925" cy="956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530"/>
              </a:lnSpc>
            </a:pPr>
            <a:r>
              <a:rPr sz="6600" spc="20" dirty="0" smtClean="0">
                <a:solidFill>
                  <a:srgbClr val="FFFF00"/>
                </a:solidFill>
                <a:latin typeface="宋体"/>
                <a:cs typeface="宋体"/>
              </a:rPr>
              <a:t>定位</a:t>
            </a:r>
            <a:r>
              <a:rPr sz="6600" spc="0" dirty="0" smtClean="0">
                <a:solidFill>
                  <a:srgbClr val="FFFF00"/>
                </a:solidFill>
                <a:latin typeface="宋体"/>
                <a:cs typeface="宋体"/>
              </a:rPr>
              <a:t>诊</a:t>
            </a:r>
            <a:r>
              <a:rPr sz="6600" spc="20" dirty="0" smtClean="0">
                <a:solidFill>
                  <a:srgbClr val="FFFF00"/>
                </a:solidFill>
                <a:latin typeface="宋体"/>
                <a:cs typeface="宋体"/>
              </a:rPr>
              <a:t>断</a:t>
            </a:r>
            <a:r>
              <a:rPr sz="6600" spc="0" dirty="0" smtClean="0">
                <a:solidFill>
                  <a:srgbClr val="FFFF00"/>
                </a:solidFill>
                <a:latin typeface="新宋体"/>
                <a:cs typeface="新宋体"/>
              </a:rPr>
              <a:t>：</a:t>
            </a:r>
            <a:endParaRPr sz="6600">
              <a:latin typeface="新宋体"/>
              <a:cs typeface="新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4172" y="2923540"/>
            <a:ext cx="4777740" cy="2481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10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4800" spc="-1010" dirty="0" smtClean="0">
                <a:solidFill>
                  <a:srgbClr val="FFFFFF"/>
                </a:solidFill>
                <a:latin typeface="新宋体"/>
                <a:cs typeface="新宋体"/>
              </a:rPr>
              <a:t>盆腔脏器来源？</a:t>
            </a:r>
            <a:endParaRPr sz="4800">
              <a:latin typeface="新宋体"/>
              <a:cs typeface="新宋体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4800" spc="-1010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4800" spc="-1010" dirty="0" smtClean="0">
                <a:solidFill>
                  <a:srgbClr val="FFFFFF"/>
                </a:solidFill>
                <a:latin typeface="新宋体"/>
                <a:cs typeface="新宋体"/>
              </a:rPr>
              <a:t>腹腔内来源？</a:t>
            </a:r>
            <a:endParaRPr sz="4800">
              <a:latin typeface="新宋体"/>
              <a:cs typeface="新宋体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12700">
              <a:lnSpc>
                <a:spcPts val="5710"/>
              </a:lnSpc>
            </a:pPr>
            <a:r>
              <a:rPr sz="4800" spc="-1010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4800" spc="-1010" dirty="0" smtClean="0">
                <a:solidFill>
                  <a:srgbClr val="FFFFFF"/>
                </a:solidFill>
                <a:latin typeface="新宋体"/>
                <a:cs typeface="新宋体"/>
              </a:rPr>
              <a:t>腹膜后来源？</a:t>
            </a:r>
            <a:endParaRPr sz="48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424" y="1277619"/>
            <a:ext cx="3145536" cy="2069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8280" y="1268475"/>
            <a:ext cx="3163823" cy="2087879"/>
          </a:xfrm>
          <a:custGeom>
            <a:avLst/>
            <a:gdLst/>
            <a:ahLst/>
            <a:cxnLst/>
            <a:rect l="l" t="t" r="r" b="b"/>
            <a:pathLst>
              <a:path w="3163824" h="2087879">
                <a:moveTo>
                  <a:pt x="0" y="2087879"/>
                </a:moveTo>
                <a:lnTo>
                  <a:pt x="3163823" y="2087879"/>
                </a:lnTo>
                <a:lnTo>
                  <a:pt x="3163823" y="0"/>
                </a:lnTo>
                <a:lnTo>
                  <a:pt x="0" y="0"/>
                </a:lnTo>
                <a:lnTo>
                  <a:pt x="0" y="2087879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7424" y="3706876"/>
            <a:ext cx="3145536" cy="2069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8280" y="3697732"/>
            <a:ext cx="3163823" cy="2087880"/>
          </a:xfrm>
          <a:custGeom>
            <a:avLst/>
            <a:gdLst/>
            <a:ahLst/>
            <a:cxnLst/>
            <a:rect l="l" t="t" r="r" b="b"/>
            <a:pathLst>
              <a:path w="3163824" h="2087880">
                <a:moveTo>
                  <a:pt x="0" y="2087880"/>
                </a:moveTo>
                <a:lnTo>
                  <a:pt x="3163823" y="2087880"/>
                </a:lnTo>
                <a:lnTo>
                  <a:pt x="3163823" y="0"/>
                </a:lnTo>
                <a:lnTo>
                  <a:pt x="0" y="0"/>
                </a:lnTo>
                <a:lnTo>
                  <a:pt x="0" y="2087880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11571" y="1340611"/>
            <a:ext cx="3378200" cy="63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20"/>
              </a:lnSpc>
            </a:pPr>
            <a:r>
              <a:rPr sz="4400" spc="-25" dirty="0" smtClean="0">
                <a:solidFill>
                  <a:srgbClr val="FF742D"/>
                </a:solidFill>
                <a:latin typeface="宋体"/>
                <a:cs typeface="宋体"/>
              </a:rPr>
              <a:t>与</a:t>
            </a:r>
            <a:r>
              <a:rPr sz="4400" spc="-45" dirty="0" smtClean="0">
                <a:solidFill>
                  <a:srgbClr val="FF742D"/>
                </a:solidFill>
                <a:latin typeface="宋体"/>
                <a:cs typeface="宋体"/>
              </a:rPr>
              <a:t>骶孔</a:t>
            </a:r>
            <a:r>
              <a:rPr sz="4400" spc="-25" dirty="0" smtClean="0">
                <a:solidFill>
                  <a:srgbClr val="FF742D"/>
                </a:solidFill>
                <a:latin typeface="宋体"/>
                <a:cs typeface="宋体"/>
              </a:rPr>
              <a:t>的</a:t>
            </a:r>
            <a:r>
              <a:rPr sz="4400" spc="-45" dirty="0" smtClean="0">
                <a:solidFill>
                  <a:srgbClr val="FF742D"/>
                </a:solidFill>
                <a:latin typeface="宋体"/>
                <a:cs typeface="宋体"/>
              </a:rPr>
              <a:t>关系</a:t>
            </a:r>
            <a:endParaRPr sz="44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1571" y="2115820"/>
            <a:ext cx="2674620" cy="186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伸入骶孔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骶孔无扩大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ts val="4285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无骨质破坏</a:t>
            </a:r>
            <a:endParaRPr sz="3600">
              <a:latin typeface="新宋体"/>
              <a:cs typeface="新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87167" y="2633979"/>
            <a:ext cx="216407" cy="213360"/>
          </a:xfrm>
          <a:custGeom>
            <a:avLst/>
            <a:gdLst/>
            <a:ahLst/>
            <a:cxnLst/>
            <a:rect l="l" t="t" r="r" b="b"/>
            <a:pathLst>
              <a:path w="216407" h="213360">
                <a:moveTo>
                  <a:pt x="109727" y="0"/>
                </a:moveTo>
                <a:lnTo>
                  <a:pt x="109727" y="54864"/>
                </a:lnTo>
                <a:lnTo>
                  <a:pt x="0" y="54864"/>
                </a:lnTo>
                <a:lnTo>
                  <a:pt x="0" y="161544"/>
                </a:lnTo>
                <a:lnTo>
                  <a:pt x="109727" y="161544"/>
                </a:lnTo>
                <a:lnTo>
                  <a:pt x="109727" y="213360"/>
                </a:lnTo>
                <a:lnTo>
                  <a:pt x="216407" y="106680"/>
                </a:lnTo>
                <a:lnTo>
                  <a:pt x="109727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7167" y="2633979"/>
            <a:ext cx="216407" cy="213360"/>
          </a:xfrm>
          <a:custGeom>
            <a:avLst/>
            <a:gdLst/>
            <a:ahLst/>
            <a:cxnLst/>
            <a:rect l="l" t="t" r="r" b="b"/>
            <a:pathLst>
              <a:path w="216407" h="213360">
                <a:moveTo>
                  <a:pt x="109727" y="0"/>
                </a:moveTo>
                <a:lnTo>
                  <a:pt x="109727" y="54864"/>
                </a:lnTo>
                <a:lnTo>
                  <a:pt x="0" y="54864"/>
                </a:lnTo>
                <a:lnTo>
                  <a:pt x="0" y="161544"/>
                </a:lnTo>
                <a:lnTo>
                  <a:pt x="109727" y="161544"/>
                </a:lnTo>
                <a:lnTo>
                  <a:pt x="109727" y="213360"/>
                </a:lnTo>
                <a:lnTo>
                  <a:pt x="216407" y="106680"/>
                </a:lnTo>
                <a:lnTo>
                  <a:pt x="109727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7167" y="5206491"/>
            <a:ext cx="216407" cy="213359"/>
          </a:xfrm>
          <a:custGeom>
            <a:avLst/>
            <a:gdLst/>
            <a:ahLst/>
            <a:cxnLst/>
            <a:rect l="l" t="t" r="r" b="b"/>
            <a:pathLst>
              <a:path w="216407" h="213359">
                <a:moveTo>
                  <a:pt x="109727" y="0"/>
                </a:moveTo>
                <a:lnTo>
                  <a:pt x="109727" y="51815"/>
                </a:lnTo>
                <a:lnTo>
                  <a:pt x="0" y="51815"/>
                </a:lnTo>
                <a:lnTo>
                  <a:pt x="0" y="158495"/>
                </a:lnTo>
                <a:lnTo>
                  <a:pt x="109727" y="158495"/>
                </a:lnTo>
                <a:lnTo>
                  <a:pt x="109727" y="213359"/>
                </a:lnTo>
                <a:lnTo>
                  <a:pt x="216407" y="106679"/>
                </a:lnTo>
                <a:lnTo>
                  <a:pt x="109727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7167" y="5206491"/>
            <a:ext cx="216407" cy="213359"/>
          </a:xfrm>
          <a:custGeom>
            <a:avLst/>
            <a:gdLst/>
            <a:ahLst/>
            <a:cxnLst/>
            <a:rect l="l" t="t" r="r" b="b"/>
            <a:pathLst>
              <a:path w="216407" h="213359">
                <a:moveTo>
                  <a:pt x="109727" y="0"/>
                </a:moveTo>
                <a:lnTo>
                  <a:pt x="109727" y="51815"/>
                </a:lnTo>
                <a:lnTo>
                  <a:pt x="0" y="51815"/>
                </a:lnTo>
                <a:lnTo>
                  <a:pt x="0" y="158495"/>
                </a:lnTo>
                <a:lnTo>
                  <a:pt x="109727" y="158495"/>
                </a:lnTo>
                <a:lnTo>
                  <a:pt x="109727" y="213359"/>
                </a:lnTo>
                <a:lnTo>
                  <a:pt x="216407" y="106679"/>
                </a:lnTo>
                <a:lnTo>
                  <a:pt x="10972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2319" y="4206747"/>
            <a:ext cx="2072639" cy="156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3176" y="4197603"/>
            <a:ext cx="2090927" cy="1588008"/>
          </a:xfrm>
          <a:custGeom>
            <a:avLst/>
            <a:gdLst/>
            <a:ahLst/>
            <a:cxnLst/>
            <a:rect l="l" t="t" r="r" b="b"/>
            <a:pathLst>
              <a:path w="2090927" h="1588008">
                <a:moveTo>
                  <a:pt x="0" y="1588008"/>
                </a:moveTo>
                <a:lnTo>
                  <a:pt x="2090927" y="1588008"/>
                </a:lnTo>
                <a:lnTo>
                  <a:pt x="2090927" y="0"/>
                </a:lnTo>
                <a:lnTo>
                  <a:pt x="0" y="0"/>
                </a:lnTo>
                <a:lnTo>
                  <a:pt x="0" y="158800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9576" y="4206747"/>
            <a:ext cx="1929383" cy="1569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0432" y="4197603"/>
            <a:ext cx="1947671" cy="1588008"/>
          </a:xfrm>
          <a:custGeom>
            <a:avLst/>
            <a:gdLst/>
            <a:ahLst/>
            <a:cxnLst/>
            <a:rect l="l" t="t" r="r" b="b"/>
            <a:pathLst>
              <a:path w="1947671" h="1588008">
                <a:moveTo>
                  <a:pt x="0" y="1588008"/>
                </a:moveTo>
                <a:lnTo>
                  <a:pt x="1947671" y="1588008"/>
                </a:lnTo>
                <a:lnTo>
                  <a:pt x="1947671" y="0"/>
                </a:lnTo>
                <a:lnTo>
                  <a:pt x="0" y="0"/>
                </a:lnTo>
                <a:lnTo>
                  <a:pt x="0" y="158800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96060" y="5975603"/>
            <a:ext cx="4283710" cy="951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1035" dirty="0" smtClean="0">
                <a:solidFill>
                  <a:srgbClr val="FFFF00"/>
                </a:solidFill>
                <a:latin typeface="Gulim"/>
                <a:cs typeface="Gulim"/>
              </a:rPr>
              <a:t>·</a:t>
            </a:r>
            <a:r>
              <a:rPr sz="2800" spc="-320" dirty="0" smtClean="0">
                <a:solidFill>
                  <a:srgbClr val="FFFF00"/>
                </a:solidFill>
                <a:latin typeface="Gulim"/>
                <a:cs typeface="Gulim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腹腔内</a:t>
            </a:r>
            <a:r>
              <a:rPr sz="2800" spc="-25" dirty="0" smtClean="0">
                <a:solidFill>
                  <a:srgbClr val="FFFF00"/>
                </a:solidFill>
                <a:latin typeface="新宋体"/>
                <a:cs typeface="新宋体"/>
              </a:rPr>
              <a:t>？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腹膜</a:t>
            </a:r>
            <a:r>
              <a:rPr sz="2800" spc="-25" dirty="0" smtClean="0">
                <a:solidFill>
                  <a:srgbClr val="FFFF00"/>
                </a:solidFill>
                <a:latin typeface="新宋体"/>
                <a:cs typeface="新宋体"/>
              </a:rPr>
              <a:t>后？</a:t>
            </a:r>
            <a:endParaRPr sz="2800">
              <a:latin typeface="新宋体"/>
              <a:cs typeface="新宋体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800" spc="1035" dirty="0" smtClean="0">
                <a:solidFill>
                  <a:srgbClr val="FFFF00"/>
                </a:solidFill>
                <a:latin typeface="Gulim"/>
                <a:cs typeface="Gulim"/>
              </a:rPr>
              <a:t>·</a:t>
            </a:r>
            <a:r>
              <a:rPr sz="2800" spc="-320" dirty="0" smtClean="0">
                <a:solidFill>
                  <a:srgbClr val="FFFF00"/>
                </a:solidFill>
                <a:latin typeface="Gulim"/>
                <a:cs typeface="Gulim"/>
              </a:rPr>
              <a:t> 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神经源</a:t>
            </a:r>
            <a:r>
              <a:rPr sz="2800" spc="-25" dirty="0" smtClean="0">
                <a:solidFill>
                  <a:srgbClr val="FFFF00"/>
                </a:solidFill>
                <a:latin typeface="新宋体"/>
                <a:cs typeface="新宋体"/>
              </a:rPr>
              <a:t>性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？非</a:t>
            </a:r>
            <a:r>
              <a:rPr sz="2800" spc="-25" dirty="0" smtClean="0">
                <a:solidFill>
                  <a:srgbClr val="FFFF00"/>
                </a:solidFill>
                <a:latin typeface="新宋体"/>
                <a:cs typeface="新宋体"/>
              </a:rPr>
              <a:t>神经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源性？</a:t>
            </a:r>
            <a:endParaRPr sz="28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8296" y="1561083"/>
            <a:ext cx="3169920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69152" y="1551939"/>
            <a:ext cx="3188207" cy="4376928"/>
          </a:xfrm>
          <a:custGeom>
            <a:avLst/>
            <a:gdLst/>
            <a:ahLst/>
            <a:cxnLst/>
            <a:rect l="l" t="t" r="r" b="b"/>
            <a:pathLst>
              <a:path w="3188207" h="4376928">
                <a:moveTo>
                  <a:pt x="0" y="4376928"/>
                </a:moveTo>
                <a:lnTo>
                  <a:pt x="3188207" y="4376928"/>
                </a:lnTo>
                <a:lnTo>
                  <a:pt x="3188207" y="0"/>
                </a:lnTo>
                <a:lnTo>
                  <a:pt x="0" y="0"/>
                </a:lnTo>
                <a:lnTo>
                  <a:pt x="0" y="437692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7319" y="1561083"/>
            <a:ext cx="3288791" cy="435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8175" y="1551939"/>
            <a:ext cx="3307079" cy="4376928"/>
          </a:xfrm>
          <a:custGeom>
            <a:avLst/>
            <a:gdLst/>
            <a:ahLst/>
            <a:cxnLst/>
            <a:rect l="l" t="t" r="r" b="b"/>
            <a:pathLst>
              <a:path w="3307079" h="4376928">
                <a:moveTo>
                  <a:pt x="0" y="4376928"/>
                </a:moveTo>
                <a:lnTo>
                  <a:pt x="3307079" y="4376928"/>
                </a:lnTo>
                <a:lnTo>
                  <a:pt x="3307079" y="0"/>
                </a:lnTo>
                <a:lnTo>
                  <a:pt x="0" y="0"/>
                </a:lnTo>
                <a:lnTo>
                  <a:pt x="0" y="437692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6552" y="3203955"/>
            <a:ext cx="1912634" cy="1286256"/>
          </a:xfrm>
          <a:custGeom>
            <a:avLst/>
            <a:gdLst/>
            <a:ahLst/>
            <a:cxnLst/>
            <a:rect l="l" t="t" r="r" b="b"/>
            <a:pathLst>
              <a:path w="1912634" h="1286256">
                <a:moveTo>
                  <a:pt x="1536192" y="804672"/>
                </a:moveTo>
                <a:lnTo>
                  <a:pt x="539496" y="804672"/>
                </a:lnTo>
                <a:lnTo>
                  <a:pt x="539496" y="1286256"/>
                </a:lnTo>
                <a:lnTo>
                  <a:pt x="1536192" y="1286256"/>
                </a:lnTo>
                <a:lnTo>
                  <a:pt x="1536192" y="804672"/>
                </a:lnTo>
                <a:close/>
              </a:path>
              <a:path w="1912634" h="1286256">
                <a:moveTo>
                  <a:pt x="323088" y="323088"/>
                </a:moveTo>
                <a:lnTo>
                  <a:pt x="0" y="643128"/>
                </a:lnTo>
                <a:lnTo>
                  <a:pt x="323088" y="966216"/>
                </a:lnTo>
                <a:lnTo>
                  <a:pt x="323088" y="804672"/>
                </a:lnTo>
                <a:lnTo>
                  <a:pt x="1911096" y="804672"/>
                </a:lnTo>
                <a:lnTo>
                  <a:pt x="2072639" y="643128"/>
                </a:lnTo>
                <a:lnTo>
                  <a:pt x="1912634" y="484632"/>
                </a:lnTo>
                <a:lnTo>
                  <a:pt x="323088" y="484632"/>
                </a:lnTo>
                <a:lnTo>
                  <a:pt x="323088" y="323088"/>
                </a:lnTo>
                <a:close/>
              </a:path>
              <a:path w="1912634" h="1286256">
                <a:moveTo>
                  <a:pt x="1911096" y="804672"/>
                </a:moveTo>
                <a:lnTo>
                  <a:pt x="1749552" y="804672"/>
                </a:lnTo>
                <a:lnTo>
                  <a:pt x="1749552" y="966216"/>
                </a:lnTo>
                <a:lnTo>
                  <a:pt x="1911096" y="804672"/>
                </a:lnTo>
                <a:close/>
              </a:path>
              <a:path w="1912634" h="1286256">
                <a:moveTo>
                  <a:pt x="1536192" y="0"/>
                </a:moveTo>
                <a:lnTo>
                  <a:pt x="539496" y="0"/>
                </a:lnTo>
                <a:lnTo>
                  <a:pt x="539496" y="484632"/>
                </a:lnTo>
                <a:lnTo>
                  <a:pt x="1536192" y="484632"/>
                </a:lnTo>
                <a:lnTo>
                  <a:pt x="1536192" y="0"/>
                </a:lnTo>
                <a:close/>
              </a:path>
              <a:path w="1912634" h="1286256">
                <a:moveTo>
                  <a:pt x="1749552" y="323088"/>
                </a:moveTo>
                <a:lnTo>
                  <a:pt x="1749552" y="484632"/>
                </a:lnTo>
                <a:lnTo>
                  <a:pt x="1912634" y="484632"/>
                </a:lnTo>
                <a:lnTo>
                  <a:pt x="1749552" y="32308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6552" y="3203955"/>
            <a:ext cx="2072639" cy="1286256"/>
          </a:xfrm>
          <a:custGeom>
            <a:avLst/>
            <a:gdLst/>
            <a:ahLst/>
            <a:cxnLst/>
            <a:rect l="l" t="t" r="r" b="b"/>
            <a:pathLst>
              <a:path w="2072639" h="1286256">
                <a:moveTo>
                  <a:pt x="539496" y="0"/>
                </a:moveTo>
                <a:lnTo>
                  <a:pt x="539496" y="484632"/>
                </a:lnTo>
                <a:lnTo>
                  <a:pt x="323088" y="484632"/>
                </a:lnTo>
                <a:lnTo>
                  <a:pt x="323088" y="323088"/>
                </a:lnTo>
                <a:lnTo>
                  <a:pt x="0" y="643128"/>
                </a:lnTo>
                <a:lnTo>
                  <a:pt x="323088" y="966216"/>
                </a:lnTo>
                <a:lnTo>
                  <a:pt x="323088" y="804672"/>
                </a:lnTo>
                <a:lnTo>
                  <a:pt x="539496" y="804672"/>
                </a:lnTo>
                <a:lnTo>
                  <a:pt x="539496" y="1286256"/>
                </a:lnTo>
                <a:lnTo>
                  <a:pt x="1536192" y="1286256"/>
                </a:lnTo>
                <a:lnTo>
                  <a:pt x="1536192" y="804672"/>
                </a:lnTo>
                <a:lnTo>
                  <a:pt x="1749552" y="804672"/>
                </a:lnTo>
                <a:lnTo>
                  <a:pt x="1749552" y="966216"/>
                </a:lnTo>
                <a:lnTo>
                  <a:pt x="2072639" y="643128"/>
                </a:lnTo>
                <a:lnTo>
                  <a:pt x="1749552" y="323088"/>
                </a:lnTo>
                <a:lnTo>
                  <a:pt x="1749552" y="484632"/>
                </a:lnTo>
                <a:lnTo>
                  <a:pt x="1536192" y="484632"/>
                </a:lnTo>
                <a:lnTo>
                  <a:pt x="1536192" y="0"/>
                </a:lnTo>
                <a:lnTo>
                  <a:pt x="539496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11571" y="3264915"/>
            <a:ext cx="482600" cy="1083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对 比</a:t>
            </a:r>
            <a:endParaRPr sz="3600">
              <a:latin typeface="新宋体"/>
              <a:cs typeface="新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3459" y="674115"/>
            <a:ext cx="3683000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575"/>
              </a:lnSpc>
            </a:pPr>
            <a:r>
              <a:rPr sz="4800" dirty="0" smtClean="0">
                <a:solidFill>
                  <a:srgbClr val="FF742D"/>
                </a:solidFill>
                <a:latin typeface="宋体"/>
                <a:cs typeface="宋体"/>
              </a:rPr>
              <a:t>与骶骨的关系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5340" y="6198108"/>
            <a:ext cx="4091940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665"/>
              </a:lnSpc>
            </a:pPr>
            <a:r>
              <a:rPr sz="4000" dirty="0" smtClean="0">
                <a:solidFill>
                  <a:srgbClr val="FFFF00"/>
                </a:solidFill>
                <a:latin typeface="新宋体"/>
                <a:cs typeface="新宋体"/>
              </a:rPr>
              <a:t>腹腔内</a:t>
            </a:r>
            <a:r>
              <a:rPr sz="4000" spc="-25" dirty="0" smtClean="0">
                <a:solidFill>
                  <a:srgbClr val="FFFF00"/>
                </a:solidFill>
                <a:latin typeface="新宋体"/>
                <a:cs typeface="新宋体"/>
              </a:rPr>
              <a:t>？</a:t>
            </a:r>
            <a:r>
              <a:rPr sz="4000" spc="0" dirty="0" smtClean="0">
                <a:solidFill>
                  <a:srgbClr val="FFFF00"/>
                </a:solidFill>
                <a:latin typeface="新宋体"/>
                <a:cs typeface="新宋体"/>
              </a:rPr>
              <a:t>腹</a:t>
            </a:r>
            <a:r>
              <a:rPr sz="4000" spc="-25" dirty="0" smtClean="0">
                <a:solidFill>
                  <a:srgbClr val="FFFF00"/>
                </a:solidFill>
                <a:latin typeface="新宋体"/>
                <a:cs typeface="新宋体"/>
              </a:rPr>
              <a:t>膜</a:t>
            </a:r>
            <a:r>
              <a:rPr sz="4000" spc="0" dirty="0" smtClean="0">
                <a:solidFill>
                  <a:srgbClr val="FFFF00"/>
                </a:solidFill>
                <a:latin typeface="新宋体"/>
                <a:cs typeface="新宋体"/>
              </a:rPr>
              <a:t>后？</a:t>
            </a:r>
            <a:endParaRPr sz="40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960" y="634491"/>
            <a:ext cx="2499360" cy="1999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625348"/>
            <a:ext cx="2517648" cy="2017776"/>
          </a:xfrm>
          <a:custGeom>
            <a:avLst/>
            <a:gdLst/>
            <a:ahLst/>
            <a:cxnLst/>
            <a:rect l="l" t="t" r="r" b="b"/>
            <a:pathLst>
              <a:path w="2517648" h="2017776">
                <a:moveTo>
                  <a:pt x="0" y="2017776"/>
                </a:moveTo>
                <a:lnTo>
                  <a:pt x="2517648" y="2017776"/>
                </a:lnTo>
                <a:lnTo>
                  <a:pt x="2517648" y="0"/>
                </a:lnTo>
                <a:lnTo>
                  <a:pt x="0" y="0"/>
                </a:lnTo>
                <a:lnTo>
                  <a:pt x="0" y="201777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3960" y="2777235"/>
            <a:ext cx="2499360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4816" y="2768092"/>
            <a:ext cx="2517648" cy="2017775"/>
          </a:xfrm>
          <a:custGeom>
            <a:avLst/>
            <a:gdLst/>
            <a:ahLst/>
            <a:cxnLst/>
            <a:rect l="l" t="t" r="r" b="b"/>
            <a:pathLst>
              <a:path w="2517648" h="2017776">
                <a:moveTo>
                  <a:pt x="0" y="2017775"/>
                </a:moveTo>
                <a:lnTo>
                  <a:pt x="2517648" y="2017775"/>
                </a:lnTo>
                <a:lnTo>
                  <a:pt x="2517648" y="0"/>
                </a:lnTo>
                <a:lnTo>
                  <a:pt x="0" y="0"/>
                </a:lnTo>
                <a:lnTo>
                  <a:pt x="0" y="2017775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3960" y="4919979"/>
            <a:ext cx="2499360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4816" y="4910835"/>
            <a:ext cx="2517648" cy="2017776"/>
          </a:xfrm>
          <a:custGeom>
            <a:avLst/>
            <a:gdLst/>
            <a:ahLst/>
            <a:cxnLst/>
            <a:rect l="l" t="t" r="r" b="b"/>
            <a:pathLst>
              <a:path w="2517648" h="2017776">
                <a:moveTo>
                  <a:pt x="0" y="2017776"/>
                </a:moveTo>
                <a:lnTo>
                  <a:pt x="2517648" y="2017776"/>
                </a:lnTo>
                <a:lnTo>
                  <a:pt x="2517648" y="0"/>
                </a:lnTo>
                <a:lnTo>
                  <a:pt x="0" y="0"/>
                </a:lnTo>
                <a:lnTo>
                  <a:pt x="0" y="201777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5959" y="1061211"/>
            <a:ext cx="3355847" cy="2584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6815" y="1052067"/>
            <a:ext cx="3374136" cy="2602991"/>
          </a:xfrm>
          <a:custGeom>
            <a:avLst/>
            <a:gdLst/>
            <a:ahLst/>
            <a:cxnLst/>
            <a:rect l="l" t="t" r="r" b="b"/>
            <a:pathLst>
              <a:path w="3374136" h="2602991">
                <a:moveTo>
                  <a:pt x="0" y="2602991"/>
                </a:moveTo>
                <a:lnTo>
                  <a:pt x="3374136" y="2602991"/>
                </a:lnTo>
                <a:lnTo>
                  <a:pt x="3374136" y="0"/>
                </a:lnTo>
                <a:lnTo>
                  <a:pt x="0" y="0"/>
                </a:lnTo>
                <a:lnTo>
                  <a:pt x="0" y="2602991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5959" y="3990340"/>
            <a:ext cx="3355847" cy="2715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6815" y="3981196"/>
            <a:ext cx="3374136" cy="2734055"/>
          </a:xfrm>
          <a:custGeom>
            <a:avLst/>
            <a:gdLst/>
            <a:ahLst/>
            <a:cxnLst/>
            <a:rect l="l" t="t" r="r" b="b"/>
            <a:pathLst>
              <a:path w="3374136" h="2734055">
                <a:moveTo>
                  <a:pt x="0" y="2734055"/>
                </a:moveTo>
                <a:lnTo>
                  <a:pt x="3374136" y="2734055"/>
                </a:lnTo>
                <a:lnTo>
                  <a:pt x="3374136" y="0"/>
                </a:lnTo>
                <a:lnTo>
                  <a:pt x="0" y="0"/>
                </a:lnTo>
                <a:lnTo>
                  <a:pt x="0" y="2734055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3320" y="3203955"/>
            <a:ext cx="1912634" cy="1286256"/>
          </a:xfrm>
          <a:custGeom>
            <a:avLst/>
            <a:gdLst/>
            <a:ahLst/>
            <a:cxnLst/>
            <a:rect l="l" t="t" r="r" b="b"/>
            <a:pathLst>
              <a:path w="1912634" h="1286256">
                <a:moveTo>
                  <a:pt x="1533143" y="804672"/>
                </a:moveTo>
                <a:lnTo>
                  <a:pt x="536447" y="804672"/>
                </a:lnTo>
                <a:lnTo>
                  <a:pt x="536447" y="1286256"/>
                </a:lnTo>
                <a:lnTo>
                  <a:pt x="1533143" y="1286256"/>
                </a:lnTo>
                <a:lnTo>
                  <a:pt x="1533143" y="804672"/>
                </a:lnTo>
                <a:close/>
              </a:path>
              <a:path w="1912634" h="1286256">
                <a:moveTo>
                  <a:pt x="320039" y="323088"/>
                </a:moveTo>
                <a:lnTo>
                  <a:pt x="0" y="643128"/>
                </a:lnTo>
                <a:lnTo>
                  <a:pt x="320039" y="966216"/>
                </a:lnTo>
                <a:lnTo>
                  <a:pt x="320039" y="804672"/>
                </a:lnTo>
                <a:lnTo>
                  <a:pt x="1911096" y="804672"/>
                </a:lnTo>
                <a:lnTo>
                  <a:pt x="2072639" y="643128"/>
                </a:lnTo>
                <a:lnTo>
                  <a:pt x="1912634" y="484632"/>
                </a:lnTo>
                <a:lnTo>
                  <a:pt x="320039" y="484632"/>
                </a:lnTo>
                <a:lnTo>
                  <a:pt x="320039" y="323088"/>
                </a:lnTo>
                <a:close/>
              </a:path>
              <a:path w="1912634" h="1286256">
                <a:moveTo>
                  <a:pt x="1911096" y="804672"/>
                </a:moveTo>
                <a:lnTo>
                  <a:pt x="1749552" y="804672"/>
                </a:lnTo>
                <a:lnTo>
                  <a:pt x="1749552" y="966216"/>
                </a:lnTo>
                <a:lnTo>
                  <a:pt x="1911096" y="804672"/>
                </a:lnTo>
                <a:close/>
              </a:path>
              <a:path w="1912634" h="1286256">
                <a:moveTo>
                  <a:pt x="1533143" y="0"/>
                </a:moveTo>
                <a:lnTo>
                  <a:pt x="536447" y="0"/>
                </a:lnTo>
                <a:lnTo>
                  <a:pt x="536447" y="484632"/>
                </a:lnTo>
                <a:lnTo>
                  <a:pt x="1533143" y="484632"/>
                </a:lnTo>
                <a:lnTo>
                  <a:pt x="1533143" y="0"/>
                </a:lnTo>
                <a:close/>
              </a:path>
              <a:path w="1912634" h="1286256">
                <a:moveTo>
                  <a:pt x="1749552" y="323088"/>
                </a:moveTo>
                <a:lnTo>
                  <a:pt x="1749552" y="484632"/>
                </a:lnTo>
                <a:lnTo>
                  <a:pt x="1912634" y="484632"/>
                </a:lnTo>
                <a:lnTo>
                  <a:pt x="1749552" y="32308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3320" y="3203955"/>
            <a:ext cx="2072639" cy="1286256"/>
          </a:xfrm>
          <a:custGeom>
            <a:avLst/>
            <a:gdLst/>
            <a:ahLst/>
            <a:cxnLst/>
            <a:rect l="l" t="t" r="r" b="b"/>
            <a:pathLst>
              <a:path w="2072639" h="1286256">
                <a:moveTo>
                  <a:pt x="536447" y="0"/>
                </a:moveTo>
                <a:lnTo>
                  <a:pt x="536447" y="484632"/>
                </a:lnTo>
                <a:lnTo>
                  <a:pt x="320039" y="484632"/>
                </a:lnTo>
                <a:lnTo>
                  <a:pt x="320039" y="323088"/>
                </a:lnTo>
                <a:lnTo>
                  <a:pt x="0" y="643128"/>
                </a:lnTo>
                <a:lnTo>
                  <a:pt x="320039" y="966216"/>
                </a:lnTo>
                <a:lnTo>
                  <a:pt x="320039" y="804672"/>
                </a:lnTo>
                <a:lnTo>
                  <a:pt x="536447" y="804672"/>
                </a:lnTo>
                <a:lnTo>
                  <a:pt x="536447" y="1286256"/>
                </a:lnTo>
                <a:lnTo>
                  <a:pt x="1533143" y="1286256"/>
                </a:lnTo>
                <a:lnTo>
                  <a:pt x="1533143" y="804672"/>
                </a:lnTo>
                <a:lnTo>
                  <a:pt x="1749552" y="804672"/>
                </a:lnTo>
                <a:lnTo>
                  <a:pt x="1749552" y="966216"/>
                </a:lnTo>
                <a:lnTo>
                  <a:pt x="2072639" y="643128"/>
                </a:lnTo>
                <a:lnTo>
                  <a:pt x="1749552" y="323088"/>
                </a:lnTo>
                <a:lnTo>
                  <a:pt x="1749552" y="484632"/>
                </a:lnTo>
                <a:lnTo>
                  <a:pt x="1533143" y="484632"/>
                </a:lnTo>
                <a:lnTo>
                  <a:pt x="1533143" y="0"/>
                </a:lnTo>
                <a:lnTo>
                  <a:pt x="53644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55211" y="1190630"/>
            <a:ext cx="1854200" cy="315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299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与髂内、 髂外动脉 的关系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35"/>
              </a:spcBef>
            </a:pPr>
            <a:endParaRPr sz="1300"/>
          </a:p>
          <a:p>
            <a:pPr marL="655320" marR="741045" indent="0" algn="ctr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对 比</a:t>
            </a:r>
            <a:endParaRPr sz="3600">
              <a:latin typeface="新宋体"/>
              <a:cs typeface="新宋体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03832" y="1561083"/>
            <a:ext cx="283463" cy="216407"/>
          </a:xfrm>
          <a:custGeom>
            <a:avLst/>
            <a:gdLst/>
            <a:ahLst/>
            <a:cxnLst/>
            <a:rect l="l" t="t" r="r" b="b"/>
            <a:pathLst>
              <a:path w="283463" h="216407">
                <a:moveTo>
                  <a:pt x="176784" y="0"/>
                </a:moveTo>
                <a:lnTo>
                  <a:pt x="176784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6784" y="161543"/>
                </a:lnTo>
                <a:lnTo>
                  <a:pt x="176784" y="216407"/>
                </a:lnTo>
                <a:lnTo>
                  <a:pt x="283463" y="109727"/>
                </a:lnTo>
                <a:lnTo>
                  <a:pt x="17678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3832" y="1561083"/>
            <a:ext cx="283463" cy="216407"/>
          </a:xfrm>
          <a:custGeom>
            <a:avLst/>
            <a:gdLst/>
            <a:ahLst/>
            <a:cxnLst/>
            <a:rect l="l" t="t" r="r" b="b"/>
            <a:pathLst>
              <a:path w="283463" h="216407">
                <a:moveTo>
                  <a:pt x="176784" y="0"/>
                </a:moveTo>
                <a:lnTo>
                  <a:pt x="176784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6784" y="161543"/>
                </a:lnTo>
                <a:lnTo>
                  <a:pt x="176784" y="216407"/>
                </a:lnTo>
                <a:lnTo>
                  <a:pt x="283463" y="109727"/>
                </a:lnTo>
                <a:lnTo>
                  <a:pt x="176784" y="0"/>
                </a:lnTo>
                <a:close/>
              </a:path>
            </a:pathLst>
          </a:custGeom>
          <a:ln w="914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4063" y="3347211"/>
            <a:ext cx="286512" cy="216408"/>
          </a:xfrm>
          <a:custGeom>
            <a:avLst/>
            <a:gdLst/>
            <a:ahLst/>
            <a:cxnLst/>
            <a:rect l="l" t="t" r="r" b="b"/>
            <a:pathLst>
              <a:path w="286512" h="216408">
                <a:moveTo>
                  <a:pt x="179832" y="0"/>
                </a:moveTo>
                <a:lnTo>
                  <a:pt x="179832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9832" y="161543"/>
                </a:lnTo>
                <a:lnTo>
                  <a:pt x="179832" y="216408"/>
                </a:lnTo>
                <a:lnTo>
                  <a:pt x="286512" y="109727"/>
                </a:lnTo>
                <a:lnTo>
                  <a:pt x="17983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4063" y="3347211"/>
            <a:ext cx="286512" cy="216408"/>
          </a:xfrm>
          <a:custGeom>
            <a:avLst/>
            <a:gdLst/>
            <a:ahLst/>
            <a:cxnLst/>
            <a:rect l="l" t="t" r="r" b="b"/>
            <a:pathLst>
              <a:path w="286512" h="216408">
                <a:moveTo>
                  <a:pt x="179832" y="0"/>
                </a:moveTo>
                <a:lnTo>
                  <a:pt x="179832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9832" y="161543"/>
                </a:lnTo>
                <a:lnTo>
                  <a:pt x="179832" y="216408"/>
                </a:lnTo>
                <a:lnTo>
                  <a:pt x="286512" y="109727"/>
                </a:lnTo>
                <a:lnTo>
                  <a:pt x="17983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7424" y="3920235"/>
            <a:ext cx="286512" cy="213360"/>
          </a:xfrm>
          <a:custGeom>
            <a:avLst/>
            <a:gdLst/>
            <a:ahLst/>
            <a:cxnLst/>
            <a:rect l="l" t="t" r="r" b="b"/>
            <a:pathLst>
              <a:path w="286512" h="213360">
                <a:moveTo>
                  <a:pt x="179831" y="0"/>
                </a:moveTo>
                <a:lnTo>
                  <a:pt x="179831" y="51815"/>
                </a:lnTo>
                <a:lnTo>
                  <a:pt x="0" y="51815"/>
                </a:lnTo>
                <a:lnTo>
                  <a:pt x="0" y="161543"/>
                </a:lnTo>
                <a:lnTo>
                  <a:pt x="179831" y="161543"/>
                </a:lnTo>
                <a:lnTo>
                  <a:pt x="179831" y="213360"/>
                </a:lnTo>
                <a:lnTo>
                  <a:pt x="286512" y="106679"/>
                </a:lnTo>
                <a:lnTo>
                  <a:pt x="179831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7424" y="3920235"/>
            <a:ext cx="286512" cy="213360"/>
          </a:xfrm>
          <a:custGeom>
            <a:avLst/>
            <a:gdLst/>
            <a:ahLst/>
            <a:cxnLst/>
            <a:rect l="l" t="t" r="r" b="b"/>
            <a:pathLst>
              <a:path w="286512" h="213360">
                <a:moveTo>
                  <a:pt x="179831" y="0"/>
                </a:moveTo>
                <a:lnTo>
                  <a:pt x="179831" y="51815"/>
                </a:lnTo>
                <a:lnTo>
                  <a:pt x="0" y="51815"/>
                </a:lnTo>
                <a:lnTo>
                  <a:pt x="0" y="161543"/>
                </a:lnTo>
                <a:lnTo>
                  <a:pt x="179831" y="161543"/>
                </a:lnTo>
                <a:lnTo>
                  <a:pt x="179831" y="213360"/>
                </a:lnTo>
                <a:lnTo>
                  <a:pt x="286512" y="106679"/>
                </a:lnTo>
                <a:lnTo>
                  <a:pt x="17983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3935" y="6349491"/>
            <a:ext cx="286512" cy="213360"/>
          </a:xfrm>
          <a:custGeom>
            <a:avLst/>
            <a:gdLst/>
            <a:ahLst/>
            <a:cxnLst/>
            <a:rect l="l" t="t" r="r" b="b"/>
            <a:pathLst>
              <a:path w="286512" h="213359">
                <a:moveTo>
                  <a:pt x="179831" y="0"/>
                </a:moveTo>
                <a:lnTo>
                  <a:pt x="179831" y="51816"/>
                </a:lnTo>
                <a:lnTo>
                  <a:pt x="0" y="51816"/>
                </a:lnTo>
                <a:lnTo>
                  <a:pt x="0" y="158496"/>
                </a:lnTo>
                <a:lnTo>
                  <a:pt x="179831" y="158496"/>
                </a:lnTo>
                <a:lnTo>
                  <a:pt x="179831" y="213360"/>
                </a:lnTo>
                <a:lnTo>
                  <a:pt x="286512" y="106680"/>
                </a:lnTo>
                <a:lnTo>
                  <a:pt x="179831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3935" y="6349491"/>
            <a:ext cx="286512" cy="213360"/>
          </a:xfrm>
          <a:custGeom>
            <a:avLst/>
            <a:gdLst/>
            <a:ahLst/>
            <a:cxnLst/>
            <a:rect l="l" t="t" r="r" b="b"/>
            <a:pathLst>
              <a:path w="286512" h="213359">
                <a:moveTo>
                  <a:pt x="179831" y="0"/>
                </a:moveTo>
                <a:lnTo>
                  <a:pt x="179831" y="51816"/>
                </a:lnTo>
                <a:lnTo>
                  <a:pt x="0" y="51816"/>
                </a:lnTo>
                <a:lnTo>
                  <a:pt x="0" y="158496"/>
                </a:lnTo>
                <a:lnTo>
                  <a:pt x="179831" y="158496"/>
                </a:lnTo>
                <a:lnTo>
                  <a:pt x="179831" y="213360"/>
                </a:lnTo>
                <a:lnTo>
                  <a:pt x="286512" y="106680"/>
                </a:lnTo>
                <a:lnTo>
                  <a:pt x="17983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4167" y="5419852"/>
            <a:ext cx="286512" cy="213360"/>
          </a:xfrm>
          <a:custGeom>
            <a:avLst/>
            <a:gdLst/>
            <a:ahLst/>
            <a:cxnLst/>
            <a:rect l="l" t="t" r="r" b="b"/>
            <a:pathLst>
              <a:path w="286512" h="213360">
                <a:moveTo>
                  <a:pt x="179831" y="0"/>
                </a:moveTo>
                <a:lnTo>
                  <a:pt x="179831" y="54864"/>
                </a:lnTo>
                <a:lnTo>
                  <a:pt x="0" y="54864"/>
                </a:lnTo>
                <a:lnTo>
                  <a:pt x="0" y="161544"/>
                </a:lnTo>
                <a:lnTo>
                  <a:pt x="179831" y="161544"/>
                </a:lnTo>
                <a:lnTo>
                  <a:pt x="179831" y="213360"/>
                </a:lnTo>
                <a:lnTo>
                  <a:pt x="286512" y="106680"/>
                </a:lnTo>
                <a:lnTo>
                  <a:pt x="179831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4167" y="5419852"/>
            <a:ext cx="286512" cy="213360"/>
          </a:xfrm>
          <a:custGeom>
            <a:avLst/>
            <a:gdLst/>
            <a:ahLst/>
            <a:cxnLst/>
            <a:rect l="l" t="t" r="r" b="b"/>
            <a:pathLst>
              <a:path w="286512" h="213360">
                <a:moveTo>
                  <a:pt x="179831" y="0"/>
                </a:moveTo>
                <a:lnTo>
                  <a:pt x="179831" y="54864"/>
                </a:lnTo>
                <a:lnTo>
                  <a:pt x="0" y="54864"/>
                </a:lnTo>
                <a:lnTo>
                  <a:pt x="0" y="161544"/>
                </a:lnTo>
                <a:lnTo>
                  <a:pt x="179831" y="161544"/>
                </a:lnTo>
                <a:lnTo>
                  <a:pt x="179831" y="213360"/>
                </a:lnTo>
                <a:lnTo>
                  <a:pt x="286512" y="106680"/>
                </a:lnTo>
                <a:lnTo>
                  <a:pt x="179831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9088" y="2204211"/>
            <a:ext cx="283463" cy="216408"/>
          </a:xfrm>
          <a:custGeom>
            <a:avLst/>
            <a:gdLst/>
            <a:ahLst/>
            <a:cxnLst/>
            <a:rect l="l" t="t" r="r" b="b"/>
            <a:pathLst>
              <a:path w="283463" h="216408">
                <a:moveTo>
                  <a:pt x="176784" y="0"/>
                </a:moveTo>
                <a:lnTo>
                  <a:pt x="176784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6784" y="161543"/>
                </a:lnTo>
                <a:lnTo>
                  <a:pt x="176784" y="216408"/>
                </a:lnTo>
                <a:lnTo>
                  <a:pt x="283463" y="109727"/>
                </a:lnTo>
                <a:lnTo>
                  <a:pt x="176784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9088" y="2204211"/>
            <a:ext cx="283463" cy="216408"/>
          </a:xfrm>
          <a:custGeom>
            <a:avLst/>
            <a:gdLst/>
            <a:ahLst/>
            <a:cxnLst/>
            <a:rect l="l" t="t" r="r" b="b"/>
            <a:pathLst>
              <a:path w="283463" h="216408">
                <a:moveTo>
                  <a:pt x="176784" y="0"/>
                </a:moveTo>
                <a:lnTo>
                  <a:pt x="176784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6784" y="161543"/>
                </a:lnTo>
                <a:lnTo>
                  <a:pt x="176784" y="216408"/>
                </a:lnTo>
                <a:lnTo>
                  <a:pt x="283463" y="109727"/>
                </a:lnTo>
                <a:lnTo>
                  <a:pt x="176784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32447" y="2847339"/>
            <a:ext cx="286511" cy="216408"/>
          </a:xfrm>
          <a:custGeom>
            <a:avLst/>
            <a:gdLst/>
            <a:ahLst/>
            <a:cxnLst/>
            <a:rect l="l" t="t" r="r" b="b"/>
            <a:pathLst>
              <a:path w="286511" h="216408">
                <a:moveTo>
                  <a:pt x="176783" y="0"/>
                </a:moveTo>
                <a:lnTo>
                  <a:pt x="176783" y="54863"/>
                </a:lnTo>
                <a:lnTo>
                  <a:pt x="0" y="54863"/>
                </a:lnTo>
                <a:lnTo>
                  <a:pt x="0" y="161544"/>
                </a:lnTo>
                <a:lnTo>
                  <a:pt x="176783" y="161544"/>
                </a:lnTo>
                <a:lnTo>
                  <a:pt x="176783" y="216408"/>
                </a:lnTo>
                <a:lnTo>
                  <a:pt x="286511" y="106680"/>
                </a:lnTo>
                <a:lnTo>
                  <a:pt x="176783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32447" y="2847339"/>
            <a:ext cx="286511" cy="216408"/>
          </a:xfrm>
          <a:custGeom>
            <a:avLst/>
            <a:gdLst/>
            <a:ahLst/>
            <a:cxnLst/>
            <a:rect l="l" t="t" r="r" b="b"/>
            <a:pathLst>
              <a:path w="286511" h="216408">
                <a:moveTo>
                  <a:pt x="176783" y="0"/>
                </a:moveTo>
                <a:lnTo>
                  <a:pt x="176783" y="54863"/>
                </a:lnTo>
                <a:lnTo>
                  <a:pt x="0" y="54863"/>
                </a:lnTo>
                <a:lnTo>
                  <a:pt x="0" y="161544"/>
                </a:lnTo>
                <a:lnTo>
                  <a:pt x="176783" y="161544"/>
                </a:lnTo>
                <a:lnTo>
                  <a:pt x="176783" y="216408"/>
                </a:lnTo>
                <a:lnTo>
                  <a:pt x="286511" y="106680"/>
                </a:lnTo>
                <a:lnTo>
                  <a:pt x="17678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5832" y="5349747"/>
            <a:ext cx="283463" cy="213359"/>
          </a:xfrm>
          <a:custGeom>
            <a:avLst/>
            <a:gdLst/>
            <a:ahLst/>
            <a:cxnLst/>
            <a:rect l="l" t="t" r="r" b="b"/>
            <a:pathLst>
              <a:path w="283463" h="213359">
                <a:moveTo>
                  <a:pt x="176783" y="0"/>
                </a:moveTo>
                <a:lnTo>
                  <a:pt x="176783" y="51815"/>
                </a:lnTo>
                <a:lnTo>
                  <a:pt x="0" y="51815"/>
                </a:lnTo>
                <a:lnTo>
                  <a:pt x="0" y="158495"/>
                </a:lnTo>
                <a:lnTo>
                  <a:pt x="176783" y="158495"/>
                </a:lnTo>
                <a:lnTo>
                  <a:pt x="176783" y="213359"/>
                </a:lnTo>
                <a:lnTo>
                  <a:pt x="283463" y="106679"/>
                </a:lnTo>
                <a:lnTo>
                  <a:pt x="176783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75832" y="5349747"/>
            <a:ext cx="283463" cy="213359"/>
          </a:xfrm>
          <a:custGeom>
            <a:avLst/>
            <a:gdLst/>
            <a:ahLst/>
            <a:cxnLst/>
            <a:rect l="l" t="t" r="r" b="b"/>
            <a:pathLst>
              <a:path w="283463" h="213359">
                <a:moveTo>
                  <a:pt x="176783" y="0"/>
                </a:moveTo>
                <a:lnTo>
                  <a:pt x="176783" y="51815"/>
                </a:lnTo>
                <a:lnTo>
                  <a:pt x="0" y="51815"/>
                </a:lnTo>
                <a:lnTo>
                  <a:pt x="0" y="158495"/>
                </a:lnTo>
                <a:lnTo>
                  <a:pt x="176783" y="158495"/>
                </a:lnTo>
                <a:lnTo>
                  <a:pt x="176783" y="213359"/>
                </a:lnTo>
                <a:lnTo>
                  <a:pt x="283463" y="106679"/>
                </a:lnTo>
                <a:lnTo>
                  <a:pt x="176783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5807" y="5776467"/>
            <a:ext cx="286512" cy="216407"/>
          </a:xfrm>
          <a:custGeom>
            <a:avLst/>
            <a:gdLst/>
            <a:ahLst/>
            <a:cxnLst/>
            <a:rect l="l" t="t" r="r" b="b"/>
            <a:pathLst>
              <a:path w="286512" h="216407">
                <a:moveTo>
                  <a:pt x="179832" y="0"/>
                </a:moveTo>
                <a:lnTo>
                  <a:pt x="179832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9832" y="161543"/>
                </a:lnTo>
                <a:lnTo>
                  <a:pt x="179832" y="216407"/>
                </a:lnTo>
                <a:lnTo>
                  <a:pt x="286512" y="106679"/>
                </a:lnTo>
                <a:lnTo>
                  <a:pt x="179832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45807" y="5776467"/>
            <a:ext cx="286512" cy="216407"/>
          </a:xfrm>
          <a:custGeom>
            <a:avLst/>
            <a:gdLst/>
            <a:ahLst/>
            <a:cxnLst/>
            <a:rect l="l" t="t" r="r" b="b"/>
            <a:pathLst>
              <a:path w="286512" h="216407">
                <a:moveTo>
                  <a:pt x="179832" y="0"/>
                </a:moveTo>
                <a:lnTo>
                  <a:pt x="179832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79832" y="161543"/>
                </a:lnTo>
                <a:lnTo>
                  <a:pt x="179832" y="216407"/>
                </a:lnTo>
                <a:lnTo>
                  <a:pt x="286512" y="106679"/>
                </a:lnTo>
                <a:lnTo>
                  <a:pt x="179832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7216" y="847852"/>
            <a:ext cx="2499360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8072" y="838708"/>
            <a:ext cx="2517648" cy="2017776"/>
          </a:xfrm>
          <a:custGeom>
            <a:avLst/>
            <a:gdLst/>
            <a:ahLst/>
            <a:cxnLst/>
            <a:rect l="l" t="t" r="r" b="b"/>
            <a:pathLst>
              <a:path w="2517648" h="2017776">
                <a:moveTo>
                  <a:pt x="0" y="2017776"/>
                </a:moveTo>
                <a:lnTo>
                  <a:pt x="2517648" y="2017776"/>
                </a:lnTo>
                <a:lnTo>
                  <a:pt x="2517648" y="0"/>
                </a:lnTo>
                <a:lnTo>
                  <a:pt x="0" y="0"/>
                </a:lnTo>
                <a:lnTo>
                  <a:pt x="0" y="201777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0088" y="1777492"/>
            <a:ext cx="2499360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0944" y="1768348"/>
            <a:ext cx="2517648" cy="2017776"/>
          </a:xfrm>
          <a:custGeom>
            <a:avLst/>
            <a:gdLst/>
            <a:ahLst/>
            <a:cxnLst/>
            <a:rect l="l" t="t" r="r" b="b"/>
            <a:pathLst>
              <a:path w="2517648" h="2017776">
                <a:moveTo>
                  <a:pt x="0" y="2017776"/>
                </a:moveTo>
                <a:lnTo>
                  <a:pt x="2517648" y="2017776"/>
                </a:lnTo>
                <a:lnTo>
                  <a:pt x="2517648" y="0"/>
                </a:lnTo>
                <a:lnTo>
                  <a:pt x="0" y="0"/>
                </a:lnTo>
                <a:lnTo>
                  <a:pt x="0" y="2017776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6320" y="2990595"/>
            <a:ext cx="2523744" cy="2173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7176" y="2981451"/>
            <a:ext cx="2542031" cy="2191512"/>
          </a:xfrm>
          <a:custGeom>
            <a:avLst/>
            <a:gdLst/>
            <a:ahLst/>
            <a:cxnLst/>
            <a:rect l="l" t="t" r="r" b="b"/>
            <a:pathLst>
              <a:path w="2542031" h="2191512">
                <a:moveTo>
                  <a:pt x="0" y="2191512"/>
                </a:moveTo>
                <a:lnTo>
                  <a:pt x="2542031" y="2191512"/>
                </a:lnTo>
                <a:lnTo>
                  <a:pt x="2542031" y="0"/>
                </a:lnTo>
                <a:lnTo>
                  <a:pt x="0" y="0"/>
                </a:lnTo>
                <a:lnTo>
                  <a:pt x="0" y="219151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02552" y="4276852"/>
            <a:ext cx="2572511" cy="2142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3407" y="4267708"/>
            <a:ext cx="2590800" cy="2161031"/>
          </a:xfrm>
          <a:custGeom>
            <a:avLst/>
            <a:gdLst/>
            <a:ahLst/>
            <a:cxnLst/>
            <a:rect l="l" t="t" r="r" b="b"/>
            <a:pathLst>
              <a:path w="2590800" h="2161031">
                <a:moveTo>
                  <a:pt x="0" y="2161031"/>
                </a:moveTo>
                <a:lnTo>
                  <a:pt x="2590800" y="2161031"/>
                </a:lnTo>
                <a:lnTo>
                  <a:pt x="2590800" y="0"/>
                </a:lnTo>
                <a:lnTo>
                  <a:pt x="0" y="0"/>
                </a:lnTo>
                <a:lnTo>
                  <a:pt x="0" y="2161031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39316" y="5700267"/>
            <a:ext cx="4292600" cy="708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575"/>
              </a:lnSpc>
            </a:pPr>
            <a:r>
              <a:rPr sz="4800" dirty="0" smtClean="0">
                <a:solidFill>
                  <a:srgbClr val="FF742D"/>
                </a:solidFill>
                <a:latin typeface="宋体"/>
                <a:cs typeface="宋体"/>
              </a:rPr>
              <a:t>受压输尿管走行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3832" y="142087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106680" y="0"/>
                </a:moveTo>
                <a:lnTo>
                  <a:pt x="106680" y="51815"/>
                </a:lnTo>
                <a:lnTo>
                  <a:pt x="0" y="51815"/>
                </a:lnTo>
                <a:lnTo>
                  <a:pt x="0" y="158496"/>
                </a:lnTo>
                <a:lnTo>
                  <a:pt x="106680" y="158496"/>
                </a:lnTo>
                <a:lnTo>
                  <a:pt x="106680" y="213360"/>
                </a:lnTo>
                <a:lnTo>
                  <a:pt x="213360" y="106679"/>
                </a:lnTo>
                <a:lnTo>
                  <a:pt x="10668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3832" y="1420875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106680" y="0"/>
                </a:moveTo>
                <a:lnTo>
                  <a:pt x="106680" y="51815"/>
                </a:lnTo>
                <a:lnTo>
                  <a:pt x="0" y="51815"/>
                </a:lnTo>
                <a:lnTo>
                  <a:pt x="0" y="158496"/>
                </a:lnTo>
                <a:lnTo>
                  <a:pt x="106680" y="158496"/>
                </a:lnTo>
                <a:lnTo>
                  <a:pt x="106680" y="213360"/>
                </a:lnTo>
                <a:lnTo>
                  <a:pt x="213360" y="106679"/>
                </a:lnTo>
                <a:lnTo>
                  <a:pt x="10668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3448" y="2204211"/>
            <a:ext cx="213360" cy="216408"/>
          </a:xfrm>
          <a:custGeom>
            <a:avLst/>
            <a:gdLst/>
            <a:ahLst/>
            <a:cxnLst/>
            <a:rect l="l" t="t" r="r" b="b"/>
            <a:pathLst>
              <a:path w="213360" h="216408">
                <a:moveTo>
                  <a:pt x="106679" y="0"/>
                </a:moveTo>
                <a:lnTo>
                  <a:pt x="106679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06679" y="161543"/>
                </a:lnTo>
                <a:lnTo>
                  <a:pt x="106679" y="216408"/>
                </a:lnTo>
                <a:lnTo>
                  <a:pt x="213360" y="109727"/>
                </a:lnTo>
                <a:lnTo>
                  <a:pt x="10667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2204211"/>
            <a:ext cx="213360" cy="216408"/>
          </a:xfrm>
          <a:custGeom>
            <a:avLst/>
            <a:gdLst/>
            <a:ahLst/>
            <a:cxnLst/>
            <a:rect l="l" t="t" r="r" b="b"/>
            <a:pathLst>
              <a:path w="213360" h="216408">
                <a:moveTo>
                  <a:pt x="106679" y="0"/>
                </a:moveTo>
                <a:lnTo>
                  <a:pt x="106679" y="54863"/>
                </a:lnTo>
                <a:lnTo>
                  <a:pt x="0" y="54863"/>
                </a:lnTo>
                <a:lnTo>
                  <a:pt x="0" y="161543"/>
                </a:lnTo>
                <a:lnTo>
                  <a:pt x="106679" y="161543"/>
                </a:lnTo>
                <a:lnTo>
                  <a:pt x="106679" y="216408"/>
                </a:lnTo>
                <a:lnTo>
                  <a:pt x="213360" y="109727"/>
                </a:lnTo>
                <a:lnTo>
                  <a:pt x="10667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9447" y="3490467"/>
            <a:ext cx="213360" cy="216408"/>
          </a:xfrm>
          <a:custGeom>
            <a:avLst/>
            <a:gdLst/>
            <a:ahLst/>
            <a:cxnLst/>
            <a:rect l="l" t="t" r="r" b="b"/>
            <a:pathLst>
              <a:path w="213360" h="216408">
                <a:moveTo>
                  <a:pt x="106679" y="0"/>
                </a:moveTo>
                <a:lnTo>
                  <a:pt x="106679" y="54864"/>
                </a:lnTo>
                <a:lnTo>
                  <a:pt x="0" y="54864"/>
                </a:lnTo>
                <a:lnTo>
                  <a:pt x="0" y="161544"/>
                </a:lnTo>
                <a:lnTo>
                  <a:pt x="106679" y="161544"/>
                </a:lnTo>
                <a:lnTo>
                  <a:pt x="106679" y="216408"/>
                </a:lnTo>
                <a:lnTo>
                  <a:pt x="213360" y="106680"/>
                </a:lnTo>
                <a:lnTo>
                  <a:pt x="106679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9447" y="3490467"/>
            <a:ext cx="213360" cy="216408"/>
          </a:xfrm>
          <a:custGeom>
            <a:avLst/>
            <a:gdLst/>
            <a:ahLst/>
            <a:cxnLst/>
            <a:rect l="l" t="t" r="r" b="b"/>
            <a:pathLst>
              <a:path w="213360" h="216408">
                <a:moveTo>
                  <a:pt x="106679" y="0"/>
                </a:moveTo>
                <a:lnTo>
                  <a:pt x="106679" y="54864"/>
                </a:lnTo>
                <a:lnTo>
                  <a:pt x="0" y="54864"/>
                </a:lnTo>
                <a:lnTo>
                  <a:pt x="0" y="161544"/>
                </a:lnTo>
                <a:lnTo>
                  <a:pt x="106679" y="161544"/>
                </a:lnTo>
                <a:lnTo>
                  <a:pt x="106679" y="216408"/>
                </a:lnTo>
                <a:lnTo>
                  <a:pt x="213360" y="106680"/>
                </a:lnTo>
                <a:lnTo>
                  <a:pt x="106679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02423" y="4776723"/>
            <a:ext cx="216407" cy="213359"/>
          </a:xfrm>
          <a:custGeom>
            <a:avLst/>
            <a:gdLst/>
            <a:ahLst/>
            <a:cxnLst/>
            <a:rect l="l" t="t" r="r" b="b"/>
            <a:pathLst>
              <a:path w="216407" h="213359">
                <a:moveTo>
                  <a:pt x="109727" y="0"/>
                </a:moveTo>
                <a:lnTo>
                  <a:pt x="109727" y="54863"/>
                </a:lnTo>
                <a:lnTo>
                  <a:pt x="0" y="54863"/>
                </a:lnTo>
                <a:lnTo>
                  <a:pt x="0" y="161544"/>
                </a:lnTo>
                <a:lnTo>
                  <a:pt x="109727" y="161544"/>
                </a:lnTo>
                <a:lnTo>
                  <a:pt x="109727" y="213359"/>
                </a:lnTo>
                <a:lnTo>
                  <a:pt x="216407" y="106680"/>
                </a:lnTo>
                <a:lnTo>
                  <a:pt x="109727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2423" y="4776723"/>
            <a:ext cx="216407" cy="213359"/>
          </a:xfrm>
          <a:custGeom>
            <a:avLst/>
            <a:gdLst/>
            <a:ahLst/>
            <a:cxnLst/>
            <a:rect l="l" t="t" r="r" b="b"/>
            <a:pathLst>
              <a:path w="216407" h="213359">
                <a:moveTo>
                  <a:pt x="109727" y="0"/>
                </a:moveTo>
                <a:lnTo>
                  <a:pt x="109727" y="54863"/>
                </a:lnTo>
                <a:lnTo>
                  <a:pt x="0" y="54863"/>
                </a:lnTo>
                <a:lnTo>
                  <a:pt x="0" y="161544"/>
                </a:lnTo>
                <a:lnTo>
                  <a:pt x="109727" y="161544"/>
                </a:lnTo>
                <a:lnTo>
                  <a:pt x="109727" y="213359"/>
                </a:lnTo>
                <a:lnTo>
                  <a:pt x="216407" y="106680"/>
                </a:lnTo>
                <a:lnTo>
                  <a:pt x="109727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4532" y="2374900"/>
            <a:ext cx="6121400" cy="1747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dirty="0" smtClean="0">
                <a:solidFill>
                  <a:srgbClr val="FFFFFF"/>
                </a:solidFill>
                <a:latin typeface="新宋体"/>
                <a:cs typeface="新宋体"/>
              </a:rPr>
              <a:t>诊断考虑：</a:t>
            </a:r>
            <a:endParaRPr sz="4800">
              <a:latin typeface="新宋体"/>
              <a:cs typeface="新宋体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3"/>
              </a:spcBef>
            </a:pPr>
            <a:endParaRPr sz="1400"/>
          </a:p>
          <a:p>
            <a:pPr marL="12700">
              <a:lnSpc>
                <a:spcPts val="55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原发性腹膜后实性肿瘤</a:t>
            </a:r>
            <a:endParaRPr sz="4800">
              <a:latin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520" rIns="0" bIns="0" rtlCol="0">
            <a:noAutofit/>
          </a:bodyPr>
          <a:lstStyle/>
          <a:p>
            <a:pPr marL="173355">
              <a:lnSpc>
                <a:spcPts val="54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原发性腹膜后肿瘤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4555" y="1959680"/>
            <a:ext cx="7849870" cy="4297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68935" algn="just">
              <a:lnSpc>
                <a:spcPct val="1104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原发性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腹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膜后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肿瘤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是指发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生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在腹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膜后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间隙的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肿瘤 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主要来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自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腹膜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后间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隙的脂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肪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、疏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松结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缔组织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、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肌 肉、筋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膜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、血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管、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神经、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淋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巴组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织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等</a:t>
            </a:r>
            <a:endParaRPr sz="2800">
              <a:latin typeface="新宋体"/>
              <a:cs typeface="新宋体"/>
            </a:endParaRPr>
          </a:p>
          <a:p>
            <a:pPr marL="12700" marR="12700" indent="0">
              <a:lnSpc>
                <a:spcPct val="110000"/>
              </a:lnSpc>
              <a:spcBef>
                <a:spcPts val="335"/>
              </a:spcBef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恶性肿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约占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６０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－８０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％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，常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见者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有脂肪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肉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瘤、 纤维肉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、神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经纤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维肉瘤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及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恶性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淋巴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瘤等 良性肿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中以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纤维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瘤、畸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胎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瘤等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为常见</a:t>
            </a:r>
            <a:endParaRPr sz="2800">
              <a:latin typeface="新宋体"/>
              <a:cs typeface="新宋体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囊性者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常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为良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性，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实性者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多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为恶性</a:t>
            </a:r>
            <a:endParaRPr sz="2800">
              <a:latin typeface="新宋体"/>
              <a:cs typeface="新宋体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绝大多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数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腹膜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后肿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瘤初起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时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无症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状，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当肿瘤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逐渐</a:t>
            </a:r>
            <a:endParaRPr sz="2800">
              <a:latin typeface="新宋体"/>
              <a:cs typeface="新宋体"/>
            </a:endParaRPr>
          </a:p>
          <a:p>
            <a:pPr marL="12700">
              <a:lnSpc>
                <a:spcPts val="3195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长大，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产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生压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迫症状</a:t>
            </a:r>
            <a:endParaRPr sz="28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7152" rIns="0" bIns="0" rtlCol="0">
            <a:noAutofit/>
          </a:bodyPr>
          <a:lstStyle/>
          <a:p>
            <a:pPr marL="899160">
              <a:lnSpc>
                <a:spcPts val="6160"/>
              </a:lnSpc>
            </a:pPr>
            <a:r>
              <a:rPr sz="5400" dirty="0" smtClean="0">
                <a:solidFill>
                  <a:srgbClr val="FFFF00"/>
                </a:solidFill>
                <a:latin typeface="宋体"/>
                <a:cs typeface="宋体"/>
              </a:rPr>
              <a:t>组织学来源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70835" y="1896546"/>
            <a:ext cx="5969000" cy="368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69900">
              <a:lnSpc>
                <a:spcPct val="163300"/>
              </a:lnSpc>
            </a:pP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来自胚胎生殖泌尿残留组织 来自间叶组织 来自神经组织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4205"/>
              </a:lnSpc>
            </a:pPr>
            <a:r>
              <a:rPr sz="3600" dirty="0" smtClean="0">
                <a:solidFill>
                  <a:srgbClr val="FFFFFF"/>
                </a:solidFill>
                <a:latin typeface="新宋体"/>
                <a:cs typeface="新宋体"/>
              </a:rPr>
              <a:t>来源不明的肿瘤和肿瘤样病变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035" y="1192276"/>
            <a:ext cx="7340600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来自胚胎生殖泌尿残留组织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9916" y="2183323"/>
            <a:ext cx="5158740" cy="347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07005">
              <a:lnSpc>
                <a:spcPct val="119700"/>
              </a:lnSpc>
            </a:pP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畸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胎瘤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绒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毛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膜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上皮瘤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内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胚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窦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endParaRPr sz="3200">
              <a:latin typeface="新宋体"/>
              <a:cs typeface="新宋体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浆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液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性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和黏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液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性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囊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性瘤</a:t>
            </a:r>
            <a:endParaRPr sz="3200">
              <a:latin typeface="新宋体"/>
              <a:cs typeface="新宋体"/>
            </a:endParaRPr>
          </a:p>
          <a:p>
            <a:pPr>
              <a:lnSpc>
                <a:spcPts val="700"/>
              </a:lnSpc>
              <a:spcBef>
                <a:spcPts val="44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子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宫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内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膜瘤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及</a:t>
            </a:r>
            <a:r>
              <a:rPr sz="3200" spc="-1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3200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200" spc="-1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00" spc="-1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200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32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3200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管囊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肿</a:t>
            </a:r>
            <a:endParaRPr sz="3200">
              <a:latin typeface="新宋体"/>
              <a:cs typeface="新宋体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ts val="3650"/>
              </a:lnSpc>
            </a:pP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脊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索瘤</a:t>
            </a:r>
            <a:endParaRPr sz="32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96" rIns="0" bIns="0" rtlCol="0">
            <a:noAutofit/>
          </a:bodyPr>
          <a:lstStyle/>
          <a:p>
            <a:pPr marL="694690">
              <a:lnSpc>
                <a:spcPts val="5700"/>
              </a:lnSpc>
            </a:pPr>
            <a:r>
              <a:rPr sz="5000" spc="-30" dirty="0" smtClean="0">
                <a:solidFill>
                  <a:srgbClr val="FFFF00"/>
                </a:solidFill>
                <a:latin typeface="宋体"/>
                <a:cs typeface="宋体"/>
              </a:rPr>
              <a:t>来</a:t>
            </a:r>
            <a:r>
              <a:rPr sz="5000" spc="-50" dirty="0" smtClean="0">
                <a:solidFill>
                  <a:srgbClr val="FFFF00"/>
                </a:solidFill>
                <a:latin typeface="宋体"/>
                <a:cs typeface="宋体"/>
              </a:rPr>
              <a:t>自间叶</a:t>
            </a:r>
            <a:r>
              <a:rPr sz="5000" spc="-30" dirty="0" smtClean="0">
                <a:solidFill>
                  <a:srgbClr val="FFFF00"/>
                </a:solidFill>
                <a:latin typeface="宋体"/>
                <a:cs typeface="宋体"/>
              </a:rPr>
              <a:t>组织</a:t>
            </a:r>
            <a:endParaRPr sz="50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2676" y="1999996"/>
            <a:ext cx="1452245" cy="1062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FF3300"/>
                </a:solidFill>
                <a:latin typeface="宋体"/>
                <a:cs typeface="宋体"/>
              </a:rPr>
              <a:t>多见</a:t>
            </a:r>
            <a:endParaRPr sz="3600">
              <a:latin typeface="宋体"/>
              <a:cs typeface="宋体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12700">
              <a:lnSpc>
                <a:spcPts val="3295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脂肪肉瘤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1923" y="1999996"/>
            <a:ext cx="1830070" cy="1050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FF3300"/>
                </a:solidFill>
                <a:latin typeface="宋体"/>
                <a:cs typeface="宋体"/>
              </a:rPr>
              <a:t>少见</a:t>
            </a:r>
            <a:endParaRPr sz="3600">
              <a:latin typeface="宋体"/>
              <a:cs typeface="宋体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3655">
              <a:lnSpc>
                <a:spcPts val="3195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横纹肌肉瘤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2676" y="3070433"/>
            <a:ext cx="3225800" cy="3067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1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平滑肌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肉瘤 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纤维肉瘤 恶性纤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维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组织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细胞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 间皮肉瘤   血管肉瘤 恶性神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经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鞘瘤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3259" y="3070006"/>
            <a:ext cx="3589020" cy="20440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202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滑膜肉瘤 腺泡状软组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织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肉瘤 间叶性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软骨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肉瘤 未能分类的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软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组织肉瘤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6944" y="1817116"/>
            <a:ext cx="3919728" cy="4776216"/>
          </a:xfrm>
          <a:custGeom>
            <a:avLst/>
            <a:gdLst/>
            <a:ahLst/>
            <a:cxnLst/>
            <a:rect l="l" t="t" r="r" b="b"/>
            <a:pathLst>
              <a:path w="3919728" h="4776216">
                <a:moveTo>
                  <a:pt x="3246120" y="0"/>
                </a:moveTo>
                <a:lnTo>
                  <a:pt x="2737104" y="0"/>
                </a:lnTo>
                <a:lnTo>
                  <a:pt x="2737104" y="64008"/>
                </a:lnTo>
                <a:lnTo>
                  <a:pt x="3246120" y="64008"/>
                </a:lnTo>
                <a:lnTo>
                  <a:pt x="3246120" y="0"/>
                </a:lnTo>
                <a:close/>
              </a:path>
              <a:path w="3919728" h="4776216">
                <a:moveTo>
                  <a:pt x="2548128" y="0"/>
                </a:moveTo>
                <a:lnTo>
                  <a:pt x="2039111" y="0"/>
                </a:lnTo>
                <a:lnTo>
                  <a:pt x="2039111" y="64008"/>
                </a:lnTo>
                <a:lnTo>
                  <a:pt x="2548128" y="64008"/>
                </a:lnTo>
                <a:lnTo>
                  <a:pt x="2548128" y="0"/>
                </a:lnTo>
                <a:close/>
              </a:path>
              <a:path w="3919728" h="4776216">
                <a:moveTo>
                  <a:pt x="1850135" y="0"/>
                </a:moveTo>
                <a:lnTo>
                  <a:pt x="1341120" y="0"/>
                </a:lnTo>
                <a:lnTo>
                  <a:pt x="1341120" y="64008"/>
                </a:lnTo>
                <a:lnTo>
                  <a:pt x="1850135" y="64008"/>
                </a:lnTo>
                <a:lnTo>
                  <a:pt x="1850135" y="0"/>
                </a:lnTo>
                <a:close/>
              </a:path>
              <a:path w="3919728" h="4776216">
                <a:moveTo>
                  <a:pt x="1152144" y="0"/>
                </a:moveTo>
                <a:lnTo>
                  <a:pt x="643128" y="0"/>
                </a:lnTo>
                <a:lnTo>
                  <a:pt x="643128" y="64008"/>
                </a:lnTo>
                <a:lnTo>
                  <a:pt x="1152144" y="64008"/>
                </a:lnTo>
                <a:lnTo>
                  <a:pt x="1152144" y="0"/>
                </a:lnTo>
                <a:close/>
              </a:path>
              <a:path w="3919728" h="4776216">
                <a:moveTo>
                  <a:pt x="445007" y="39624"/>
                </a:moveTo>
                <a:lnTo>
                  <a:pt x="441960" y="39624"/>
                </a:lnTo>
                <a:lnTo>
                  <a:pt x="411480" y="51816"/>
                </a:lnTo>
                <a:lnTo>
                  <a:pt x="384048" y="64008"/>
                </a:lnTo>
                <a:lnTo>
                  <a:pt x="353568" y="79248"/>
                </a:lnTo>
                <a:lnTo>
                  <a:pt x="326136" y="97536"/>
                </a:lnTo>
                <a:lnTo>
                  <a:pt x="298704" y="112775"/>
                </a:lnTo>
                <a:lnTo>
                  <a:pt x="271272" y="134112"/>
                </a:lnTo>
                <a:lnTo>
                  <a:pt x="246887" y="152400"/>
                </a:lnTo>
                <a:lnTo>
                  <a:pt x="198119" y="195072"/>
                </a:lnTo>
                <a:lnTo>
                  <a:pt x="134112" y="268224"/>
                </a:lnTo>
                <a:lnTo>
                  <a:pt x="97536" y="323088"/>
                </a:lnTo>
                <a:lnTo>
                  <a:pt x="82296" y="350520"/>
                </a:lnTo>
                <a:lnTo>
                  <a:pt x="67056" y="381000"/>
                </a:lnTo>
                <a:lnTo>
                  <a:pt x="60959" y="390144"/>
                </a:lnTo>
                <a:lnTo>
                  <a:pt x="118872" y="417575"/>
                </a:lnTo>
                <a:lnTo>
                  <a:pt x="121919" y="408432"/>
                </a:lnTo>
                <a:lnTo>
                  <a:pt x="137159" y="384048"/>
                </a:lnTo>
                <a:lnTo>
                  <a:pt x="182880" y="307848"/>
                </a:lnTo>
                <a:lnTo>
                  <a:pt x="240792" y="243839"/>
                </a:lnTo>
                <a:lnTo>
                  <a:pt x="307848" y="185928"/>
                </a:lnTo>
                <a:lnTo>
                  <a:pt x="356616" y="152400"/>
                </a:lnTo>
                <a:lnTo>
                  <a:pt x="384048" y="137160"/>
                </a:lnTo>
                <a:lnTo>
                  <a:pt x="408431" y="121920"/>
                </a:lnTo>
                <a:lnTo>
                  <a:pt x="435863" y="109728"/>
                </a:lnTo>
                <a:lnTo>
                  <a:pt x="463295" y="100584"/>
                </a:lnTo>
                <a:lnTo>
                  <a:pt x="466344" y="97536"/>
                </a:lnTo>
                <a:lnTo>
                  <a:pt x="445007" y="39624"/>
                </a:lnTo>
                <a:close/>
              </a:path>
              <a:path w="3919728" h="4776216">
                <a:moveTo>
                  <a:pt x="6096" y="582168"/>
                </a:moveTo>
                <a:lnTo>
                  <a:pt x="3047" y="603504"/>
                </a:lnTo>
                <a:lnTo>
                  <a:pt x="0" y="637032"/>
                </a:lnTo>
                <a:lnTo>
                  <a:pt x="0" y="1094232"/>
                </a:lnTo>
                <a:lnTo>
                  <a:pt x="64008" y="1094232"/>
                </a:lnTo>
                <a:lnTo>
                  <a:pt x="64008" y="643128"/>
                </a:lnTo>
                <a:lnTo>
                  <a:pt x="67056" y="612648"/>
                </a:lnTo>
                <a:lnTo>
                  <a:pt x="70103" y="588263"/>
                </a:lnTo>
                <a:lnTo>
                  <a:pt x="6096" y="582168"/>
                </a:lnTo>
                <a:close/>
              </a:path>
              <a:path w="3919728" h="4776216">
                <a:moveTo>
                  <a:pt x="64008" y="1283208"/>
                </a:moveTo>
                <a:lnTo>
                  <a:pt x="0" y="1283208"/>
                </a:lnTo>
                <a:lnTo>
                  <a:pt x="0" y="1792224"/>
                </a:lnTo>
                <a:lnTo>
                  <a:pt x="64008" y="1792224"/>
                </a:lnTo>
                <a:lnTo>
                  <a:pt x="64008" y="1283208"/>
                </a:lnTo>
                <a:close/>
              </a:path>
              <a:path w="3919728" h="4776216">
                <a:moveTo>
                  <a:pt x="64008" y="1981200"/>
                </a:moveTo>
                <a:lnTo>
                  <a:pt x="0" y="1981200"/>
                </a:lnTo>
                <a:lnTo>
                  <a:pt x="0" y="2490216"/>
                </a:lnTo>
                <a:lnTo>
                  <a:pt x="64008" y="2490216"/>
                </a:lnTo>
                <a:lnTo>
                  <a:pt x="64008" y="1981200"/>
                </a:lnTo>
                <a:close/>
              </a:path>
              <a:path w="3919728" h="4776216">
                <a:moveTo>
                  <a:pt x="64008" y="2679192"/>
                </a:moveTo>
                <a:lnTo>
                  <a:pt x="0" y="2679192"/>
                </a:lnTo>
                <a:lnTo>
                  <a:pt x="0" y="3188208"/>
                </a:lnTo>
                <a:lnTo>
                  <a:pt x="64008" y="3188208"/>
                </a:lnTo>
                <a:lnTo>
                  <a:pt x="64008" y="2679192"/>
                </a:lnTo>
                <a:close/>
              </a:path>
              <a:path w="3919728" h="4776216">
                <a:moveTo>
                  <a:pt x="64008" y="3380232"/>
                </a:moveTo>
                <a:lnTo>
                  <a:pt x="0" y="3380232"/>
                </a:lnTo>
                <a:lnTo>
                  <a:pt x="0" y="3886200"/>
                </a:lnTo>
                <a:lnTo>
                  <a:pt x="64008" y="3886200"/>
                </a:lnTo>
                <a:lnTo>
                  <a:pt x="64008" y="3380232"/>
                </a:lnTo>
                <a:close/>
              </a:path>
              <a:path w="3919728" h="4776216">
                <a:moveTo>
                  <a:pt x="64008" y="4078224"/>
                </a:moveTo>
                <a:lnTo>
                  <a:pt x="0" y="4078224"/>
                </a:lnTo>
                <a:lnTo>
                  <a:pt x="0" y="4136136"/>
                </a:lnTo>
                <a:lnTo>
                  <a:pt x="3047" y="4169664"/>
                </a:lnTo>
                <a:lnTo>
                  <a:pt x="6096" y="4206240"/>
                </a:lnTo>
                <a:lnTo>
                  <a:pt x="30480" y="4303776"/>
                </a:lnTo>
                <a:lnTo>
                  <a:pt x="51815" y="4364736"/>
                </a:lnTo>
                <a:lnTo>
                  <a:pt x="82296" y="4422648"/>
                </a:lnTo>
                <a:lnTo>
                  <a:pt x="97536" y="4453128"/>
                </a:lnTo>
                <a:lnTo>
                  <a:pt x="115824" y="4480560"/>
                </a:lnTo>
                <a:lnTo>
                  <a:pt x="134112" y="4504944"/>
                </a:lnTo>
                <a:lnTo>
                  <a:pt x="152400" y="4532376"/>
                </a:lnTo>
                <a:lnTo>
                  <a:pt x="179831" y="4562856"/>
                </a:lnTo>
                <a:lnTo>
                  <a:pt x="228600" y="4520184"/>
                </a:lnTo>
                <a:lnTo>
                  <a:pt x="204216" y="4492752"/>
                </a:lnTo>
                <a:lnTo>
                  <a:pt x="167640" y="4443984"/>
                </a:lnTo>
                <a:lnTo>
                  <a:pt x="137159" y="4395216"/>
                </a:lnTo>
                <a:lnTo>
                  <a:pt x="100584" y="4312920"/>
                </a:lnTo>
                <a:lnTo>
                  <a:pt x="82296" y="4255008"/>
                </a:lnTo>
                <a:lnTo>
                  <a:pt x="70103" y="4197096"/>
                </a:lnTo>
                <a:lnTo>
                  <a:pt x="64008" y="4136136"/>
                </a:lnTo>
                <a:lnTo>
                  <a:pt x="64008" y="4078224"/>
                </a:lnTo>
                <a:close/>
              </a:path>
              <a:path w="3919728" h="4776216">
                <a:moveTo>
                  <a:pt x="368807" y="4632960"/>
                </a:moveTo>
                <a:lnTo>
                  <a:pt x="338328" y="4687824"/>
                </a:lnTo>
                <a:lnTo>
                  <a:pt x="353568" y="4696968"/>
                </a:lnTo>
                <a:lnTo>
                  <a:pt x="381000" y="4709160"/>
                </a:lnTo>
                <a:lnTo>
                  <a:pt x="411480" y="4724400"/>
                </a:lnTo>
                <a:lnTo>
                  <a:pt x="441960" y="4736592"/>
                </a:lnTo>
                <a:lnTo>
                  <a:pt x="472439" y="4745736"/>
                </a:lnTo>
                <a:lnTo>
                  <a:pt x="505968" y="4754880"/>
                </a:lnTo>
                <a:lnTo>
                  <a:pt x="536448" y="4764024"/>
                </a:lnTo>
                <a:lnTo>
                  <a:pt x="569976" y="4770120"/>
                </a:lnTo>
                <a:lnTo>
                  <a:pt x="640080" y="4776216"/>
                </a:lnTo>
                <a:lnTo>
                  <a:pt x="844295" y="4776216"/>
                </a:lnTo>
                <a:lnTo>
                  <a:pt x="844295" y="4715256"/>
                </a:lnTo>
                <a:lnTo>
                  <a:pt x="676656" y="4715256"/>
                </a:lnTo>
                <a:lnTo>
                  <a:pt x="643128" y="4712208"/>
                </a:lnTo>
                <a:lnTo>
                  <a:pt x="612648" y="4712208"/>
                </a:lnTo>
                <a:lnTo>
                  <a:pt x="582168" y="4706112"/>
                </a:lnTo>
                <a:lnTo>
                  <a:pt x="551688" y="4703064"/>
                </a:lnTo>
                <a:lnTo>
                  <a:pt x="521207" y="4693920"/>
                </a:lnTo>
                <a:lnTo>
                  <a:pt x="493775" y="4687824"/>
                </a:lnTo>
                <a:lnTo>
                  <a:pt x="466344" y="4678680"/>
                </a:lnTo>
                <a:lnTo>
                  <a:pt x="384048" y="4642104"/>
                </a:lnTo>
                <a:lnTo>
                  <a:pt x="368807" y="4632960"/>
                </a:lnTo>
                <a:close/>
              </a:path>
              <a:path w="3919728" h="4776216">
                <a:moveTo>
                  <a:pt x="1545336" y="4715256"/>
                </a:moveTo>
                <a:lnTo>
                  <a:pt x="1036319" y="4715256"/>
                </a:lnTo>
                <a:lnTo>
                  <a:pt x="1036319" y="4776216"/>
                </a:lnTo>
                <a:lnTo>
                  <a:pt x="1545336" y="4776216"/>
                </a:lnTo>
                <a:lnTo>
                  <a:pt x="1545336" y="4715256"/>
                </a:lnTo>
                <a:close/>
              </a:path>
              <a:path w="3919728" h="4776216">
                <a:moveTo>
                  <a:pt x="2243328" y="4715256"/>
                </a:moveTo>
                <a:lnTo>
                  <a:pt x="1734312" y="4715256"/>
                </a:lnTo>
                <a:lnTo>
                  <a:pt x="1734312" y="4776216"/>
                </a:lnTo>
                <a:lnTo>
                  <a:pt x="2243328" y="4776216"/>
                </a:lnTo>
                <a:lnTo>
                  <a:pt x="2243328" y="4715256"/>
                </a:lnTo>
                <a:close/>
              </a:path>
              <a:path w="3919728" h="4776216">
                <a:moveTo>
                  <a:pt x="2941320" y="4715256"/>
                </a:moveTo>
                <a:lnTo>
                  <a:pt x="2432304" y="4715256"/>
                </a:lnTo>
                <a:lnTo>
                  <a:pt x="2432304" y="4776216"/>
                </a:lnTo>
                <a:lnTo>
                  <a:pt x="2941320" y="4776216"/>
                </a:lnTo>
                <a:lnTo>
                  <a:pt x="2941320" y="4715256"/>
                </a:lnTo>
                <a:close/>
              </a:path>
              <a:path w="3919728" h="4776216">
                <a:moveTo>
                  <a:pt x="3596640" y="4602480"/>
                </a:moveTo>
                <a:lnTo>
                  <a:pt x="3538728" y="4639056"/>
                </a:lnTo>
                <a:lnTo>
                  <a:pt x="3483864" y="4666488"/>
                </a:lnTo>
                <a:lnTo>
                  <a:pt x="3456431" y="4675632"/>
                </a:lnTo>
                <a:lnTo>
                  <a:pt x="3429000" y="4687824"/>
                </a:lnTo>
                <a:lnTo>
                  <a:pt x="3398520" y="4693920"/>
                </a:lnTo>
                <a:lnTo>
                  <a:pt x="3371088" y="4700016"/>
                </a:lnTo>
                <a:lnTo>
                  <a:pt x="3310128" y="4712208"/>
                </a:lnTo>
                <a:lnTo>
                  <a:pt x="3279648" y="4712208"/>
                </a:lnTo>
                <a:lnTo>
                  <a:pt x="3246120" y="4715256"/>
                </a:lnTo>
                <a:lnTo>
                  <a:pt x="3130296" y="4715256"/>
                </a:lnTo>
                <a:lnTo>
                  <a:pt x="3130296" y="4776216"/>
                </a:lnTo>
                <a:lnTo>
                  <a:pt x="3279648" y="4776216"/>
                </a:lnTo>
                <a:lnTo>
                  <a:pt x="3349752" y="4770120"/>
                </a:lnTo>
                <a:lnTo>
                  <a:pt x="3380231" y="4764024"/>
                </a:lnTo>
                <a:lnTo>
                  <a:pt x="3413759" y="4757928"/>
                </a:lnTo>
                <a:lnTo>
                  <a:pt x="3447288" y="4748784"/>
                </a:lnTo>
                <a:lnTo>
                  <a:pt x="3538728" y="4712208"/>
                </a:lnTo>
                <a:lnTo>
                  <a:pt x="3566159" y="4696968"/>
                </a:lnTo>
                <a:lnTo>
                  <a:pt x="3596640" y="4678680"/>
                </a:lnTo>
                <a:lnTo>
                  <a:pt x="3624072" y="4663440"/>
                </a:lnTo>
                <a:lnTo>
                  <a:pt x="3633216" y="4654296"/>
                </a:lnTo>
                <a:lnTo>
                  <a:pt x="3596640" y="4602480"/>
                </a:lnTo>
                <a:close/>
              </a:path>
              <a:path w="3919728" h="4776216">
                <a:moveTo>
                  <a:pt x="3919728" y="4020312"/>
                </a:moveTo>
                <a:lnTo>
                  <a:pt x="3858768" y="4020312"/>
                </a:lnTo>
                <a:lnTo>
                  <a:pt x="3858768" y="4102608"/>
                </a:lnTo>
                <a:lnTo>
                  <a:pt x="3855720" y="4133088"/>
                </a:lnTo>
                <a:lnTo>
                  <a:pt x="3855720" y="4163568"/>
                </a:lnTo>
                <a:lnTo>
                  <a:pt x="3837431" y="4255008"/>
                </a:lnTo>
                <a:lnTo>
                  <a:pt x="3831335" y="4282440"/>
                </a:lnTo>
                <a:lnTo>
                  <a:pt x="3819144" y="4312920"/>
                </a:lnTo>
                <a:lnTo>
                  <a:pt x="3810000" y="4340352"/>
                </a:lnTo>
                <a:lnTo>
                  <a:pt x="3797807" y="4367784"/>
                </a:lnTo>
                <a:lnTo>
                  <a:pt x="3785616" y="4392168"/>
                </a:lnTo>
                <a:lnTo>
                  <a:pt x="3770376" y="4419600"/>
                </a:lnTo>
                <a:lnTo>
                  <a:pt x="3752088" y="4443984"/>
                </a:lnTo>
                <a:lnTo>
                  <a:pt x="3736848" y="4468368"/>
                </a:lnTo>
                <a:lnTo>
                  <a:pt x="3727704" y="4477512"/>
                </a:lnTo>
                <a:lnTo>
                  <a:pt x="3776472" y="4517136"/>
                </a:lnTo>
                <a:lnTo>
                  <a:pt x="3785616" y="4507992"/>
                </a:lnTo>
                <a:lnTo>
                  <a:pt x="3840479" y="4425696"/>
                </a:lnTo>
                <a:lnTo>
                  <a:pt x="3852672" y="4395216"/>
                </a:lnTo>
                <a:lnTo>
                  <a:pt x="3867911" y="4367784"/>
                </a:lnTo>
                <a:lnTo>
                  <a:pt x="3898392" y="4273296"/>
                </a:lnTo>
                <a:lnTo>
                  <a:pt x="3913631" y="4206240"/>
                </a:lnTo>
                <a:lnTo>
                  <a:pt x="3919728" y="4139184"/>
                </a:lnTo>
                <a:lnTo>
                  <a:pt x="3919728" y="4020312"/>
                </a:lnTo>
                <a:close/>
              </a:path>
              <a:path w="3919728" h="4776216">
                <a:moveTo>
                  <a:pt x="3919728" y="3322320"/>
                </a:moveTo>
                <a:lnTo>
                  <a:pt x="3858768" y="3322320"/>
                </a:lnTo>
                <a:lnTo>
                  <a:pt x="3858768" y="3831336"/>
                </a:lnTo>
                <a:lnTo>
                  <a:pt x="3919728" y="3831336"/>
                </a:lnTo>
                <a:lnTo>
                  <a:pt x="3919728" y="3322320"/>
                </a:lnTo>
                <a:close/>
              </a:path>
              <a:path w="3919728" h="4776216">
                <a:moveTo>
                  <a:pt x="3919728" y="2624328"/>
                </a:moveTo>
                <a:lnTo>
                  <a:pt x="3858768" y="2624328"/>
                </a:lnTo>
                <a:lnTo>
                  <a:pt x="3858768" y="3133344"/>
                </a:lnTo>
                <a:lnTo>
                  <a:pt x="3919728" y="3133344"/>
                </a:lnTo>
                <a:lnTo>
                  <a:pt x="3919728" y="2624328"/>
                </a:lnTo>
                <a:close/>
              </a:path>
              <a:path w="3919728" h="4776216">
                <a:moveTo>
                  <a:pt x="3919728" y="1926336"/>
                </a:moveTo>
                <a:lnTo>
                  <a:pt x="3858768" y="1926336"/>
                </a:lnTo>
                <a:lnTo>
                  <a:pt x="3858768" y="2432304"/>
                </a:lnTo>
                <a:lnTo>
                  <a:pt x="3919728" y="2432304"/>
                </a:lnTo>
                <a:lnTo>
                  <a:pt x="3919728" y="1926336"/>
                </a:lnTo>
                <a:close/>
              </a:path>
              <a:path w="3919728" h="4776216">
                <a:moveTo>
                  <a:pt x="3919728" y="1228344"/>
                </a:moveTo>
                <a:lnTo>
                  <a:pt x="3858768" y="1228344"/>
                </a:lnTo>
                <a:lnTo>
                  <a:pt x="3858768" y="1734312"/>
                </a:lnTo>
                <a:lnTo>
                  <a:pt x="3919728" y="1734312"/>
                </a:lnTo>
                <a:lnTo>
                  <a:pt x="3919728" y="1228344"/>
                </a:lnTo>
                <a:close/>
              </a:path>
              <a:path w="3919728" h="4776216">
                <a:moveTo>
                  <a:pt x="3904488" y="524256"/>
                </a:moveTo>
                <a:lnTo>
                  <a:pt x="3840479" y="536448"/>
                </a:lnTo>
                <a:lnTo>
                  <a:pt x="3843528" y="548639"/>
                </a:lnTo>
                <a:lnTo>
                  <a:pt x="3855720" y="609600"/>
                </a:lnTo>
                <a:lnTo>
                  <a:pt x="3855720" y="640080"/>
                </a:lnTo>
                <a:lnTo>
                  <a:pt x="3858768" y="673608"/>
                </a:lnTo>
                <a:lnTo>
                  <a:pt x="3858768" y="1036320"/>
                </a:lnTo>
                <a:lnTo>
                  <a:pt x="3919728" y="1036320"/>
                </a:lnTo>
                <a:lnTo>
                  <a:pt x="3919728" y="640080"/>
                </a:lnTo>
                <a:lnTo>
                  <a:pt x="3913631" y="573024"/>
                </a:lnTo>
                <a:lnTo>
                  <a:pt x="3907535" y="539496"/>
                </a:lnTo>
                <a:lnTo>
                  <a:pt x="3904488" y="524256"/>
                </a:lnTo>
                <a:close/>
              </a:path>
              <a:path w="3919728" h="4776216">
                <a:moveTo>
                  <a:pt x="3419855" y="21336"/>
                </a:moveTo>
                <a:lnTo>
                  <a:pt x="3401568" y="82296"/>
                </a:lnTo>
                <a:lnTo>
                  <a:pt x="3425952" y="91439"/>
                </a:lnTo>
                <a:lnTo>
                  <a:pt x="3456431" y="100584"/>
                </a:lnTo>
                <a:lnTo>
                  <a:pt x="3483864" y="109728"/>
                </a:lnTo>
                <a:lnTo>
                  <a:pt x="3511296" y="121920"/>
                </a:lnTo>
                <a:lnTo>
                  <a:pt x="3535679" y="137160"/>
                </a:lnTo>
                <a:lnTo>
                  <a:pt x="3563111" y="149351"/>
                </a:lnTo>
                <a:lnTo>
                  <a:pt x="3587496" y="167639"/>
                </a:lnTo>
                <a:lnTo>
                  <a:pt x="3611879" y="182880"/>
                </a:lnTo>
                <a:lnTo>
                  <a:pt x="3633216" y="201168"/>
                </a:lnTo>
                <a:lnTo>
                  <a:pt x="3675888" y="240792"/>
                </a:lnTo>
                <a:lnTo>
                  <a:pt x="3718559" y="283463"/>
                </a:lnTo>
                <a:lnTo>
                  <a:pt x="3736848" y="307848"/>
                </a:lnTo>
                <a:lnTo>
                  <a:pt x="3767328" y="356616"/>
                </a:lnTo>
                <a:lnTo>
                  <a:pt x="3776472" y="368808"/>
                </a:lnTo>
                <a:lnTo>
                  <a:pt x="3831335" y="338328"/>
                </a:lnTo>
                <a:lnTo>
                  <a:pt x="3822192" y="326136"/>
                </a:lnTo>
                <a:lnTo>
                  <a:pt x="3806952" y="298704"/>
                </a:lnTo>
                <a:lnTo>
                  <a:pt x="3767328" y="243839"/>
                </a:lnTo>
                <a:lnTo>
                  <a:pt x="3724655" y="198120"/>
                </a:lnTo>
                <a:lnTo>
                  <a:pt x="3651504" y="134112"/>
                </a:lnTo>
                <a:lnTo>
                  <a:pt x="3596640" y="97536"/>
                </a:lnTo>
                <a:lnTo>
                  <a:pt x="3508248" y="51816"/>
                </a:lnTo>
                <a:lnTo>
                  <a:pt x="3447288" y="30480"/>
                </a:lnTo>
                <a:lnTo>
                  <a:pt x="3419855" y="2133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9071" y="1817116"/>
            <a:ext cx="3992879" cy="4776216"/>
          </a:xfrm>
          <a:custGeom>
            <a:avLst/>
            <a:gdLst/>
            <a:ahLst/>
            <a:cxnLst/>
            <a:rect l="l" t="t" r="r" b="b"/>
            <a:pathLst>
              <a:path w="3992879" h="4776216">
                <a:moveTo>
                  <a:pt x="3340607" y="0"/>
                </a:moveTo>
                <a:lnTo>
                  <a:pt x="3307079" y="0"/>
                </a:lnTo>
                <a:lnTo>
                  <a:pt x="3307079" y="64008"/>
                </a:lnTo>
                <a:lnTo>
                  <a:pt x="3337559" y="64008"/>
                </a:lnTo>
                <a:lnTo>
                  <a:pt x="3398520" y="70104"/>
                </a:lnTo>
                <a:lnTo>
                  <a:pt x="3407663" y="6096"/>
                </a:lnTo>
                <a:lnTo>
                  <a:pt x="3377183" y="3048"/>
                </a:lnTo>
                <a:lnTo>
                  <a:pt x="3340607" y="0"/>
                </a:lnTo>
                <a:close/>
              </a:path>
              <a:path w="3992879" h="4776216">
                <a:moveTo>
                  <a:pt x="3307079" y="0"/>
                </a:moveTo>
                <a:lnTo>
                  <a:pt x="2798063" y="0"/>
                </a:lnTo>
                <a:lnTo>
                  <a:pt x="2798063" y="64008"/>
                </a:lnTo>
                <a:lnTo>
                  <a:pt x="3304031" y="64008"/>
                </a:lnTo>
                <a:lnTo>
                  <a:pt x="3307079" y="0"/>
                </a:lnTo>
                <a:close/>
              </a:path>
              <a:path w="3992879" h="4776216">
                <a:moveTo>
                  <a:pt x="3307079" y="0"/>
                </a:moveTo>
                <a:lnTo>
                  <a:pt x="3304031" y="64008"/>
                </a:lnTo>
                <a:lnTo>
                  <a:pt x="3307079" y="64008"/>
                </a:lnTo>
                <a:lnTo>
                  <a:pt x="3307079" y="0"/>
                </a:lnTo>
                <a:close/>
              </a:path>
              <a:path w="3992879" h="4776216">
                <a:moveTo>
                  <a:pt x="2606039" y="0"/>
                </a:moveTo>
                <a:lnTo>
                  <a:pt x="2100072" y="0"/>
                </a:lnTo>
                <a:lnTo>
                  <a:pt x="2100072" y="64008"/>
                </a:lnTo>
                <a:lnTo>
                  <a:pt x="2606039" y="64008"/>
                </a:lnTo>
                <a:lnTo>
                  <a:pt x="2606039" y="0"/>
                </a:lnTo>
                <a:close/>
              </a:path>
              <a:path w="3992879" h="4776216">
                <a:moveTo>
                  <a:pt x="1908048" y="0"/>
                </a:moveTo>
                <a:lnTo>
                  <a:pt x="1402079" y="0"/>
                </a:lnTo>
                <a:lnTo>
                  <a:pt x="1402079" y="64008"/>
                </a:lnTo>
                <a:lnTo>
                  <a:pt x="1908048" y="64008"/>
                </a:lnTo>
                <a:lnTo>
                  <a:pt x="1908048" y="0"/>
                </a:lnTo>
                <a:close/>
              </a:path>
              <a:path w="3992879" h="4776216">
                <a:moveTo>
                  <a:pt x="1210055" y="0"/>
                </a:moveTo>
                <a:lnTo>
                  <a:pt x="701039" y="0"/>
                </a:lnTo>
                <a:lnTo>
                  <a:pt x="701039" y="64008"/>
                </a:lnTo>
                <a:lnTo>
                  <a:pt x="1210055" y="64008"/>
                </a:lnTo>
                <a:lnTo>
                  <a:pt x="1210055" y="0"/>
                </a:lnTo>
                <a:close/>
              </a:path>
              <a:path w="3992879" h="4776216">
                <a:moveTo>
                  <a:pt x="505967" y="24384"/>
                </a:moveTo>
                <a:lnTo>
                  <a:pt x="451103" y="39624"/>
                </a:lnTo>
                <a:lnTo>
                  <a:pt x="359663" y="82296"/>
                </a:lnTo>
                <a:lnTo>
                  <a:pt x="301751" y="115824"/>
                </a:lnTo>
                <a:lnTo>
                  <a:pt x="249936" y="155448"/>
                </a:lnTo>
                <a:lnTo>
                  <a:pt x="201167" y="198120"/>
                </a:lnTo>
                <a:lnTo>
                  <a:pt x="158495" y="246887"/>
                </a:lnTo>
                <a:lnTo>
                  <a:pt x="115824" y="301751"/>
                </a:lnTo>
                <a:lnTo>
                  <a:pt x="94487" y="341375"/>
                </a:lnTo>
                <a:lnTo>
                  <a:pt x="149351" y="371856"/>
                </a:lnTo>
                <a:lnTo>
                  <a:pt x="152400" y="362712"/>
                </a:lnTo>
                <a:lnTo>
                  <a:pt x="167639" y="338328"/>
                </a:lnTo>
                <a:lnTo>
                  <a:pt x="204215" y="289560"/>
                </a:lnTo>
                <a:lnTo>
                  <a:pt x="243839" y="246887"/>
                </a:lnTo>
                <a:lnTo>
                  <a:pt x="289560" y="204216"/>
                </a:lnTo>
                <a:lnTo>
                  <a:pt x="338327" y="170687"/>
                </a:lnTo>
                <a:lnTo>
                  <a:pt x="362712" y="152400"/>
                </a:lnTo>
                <a:lnTo>
                  <a:pt x="414527" y="124968"/>
                </a:lnTo>
                <a:lnTo>
                  <a:pt x="472439" y="100584"/>
                </a:lnTo>
                <a:lnTo>
                  <a:pt x="521207" y="85344"/>
                </a:lnTo>
                <a:lnTo>
                  <a:pt x="505967" y="24384"/>
                </a:lnTo>
                <a:close/>
              </a:path>
              <a:path w="3992879" h="4776216">
                <a:moveTo>
                  <a:pt x="18287" y="524256"/>
                </a:moveTo>
                <a:lnTo>
                  <a:pt x="15239" y="545592"/>
                </a:lnTo>
                <a:lnTo>
                  <a:pt x="9143" y="582168"/>
                </a:lnTo>
                <a:lnTo>
                  <a:pt x="3048" y="615696"/>
                </a:lnTo>
                <a:lnTo>
                  <a:pt x="0" y="649224"/>
                </a:lnTo>
                <a:lnTo>
                  <a:pt x="0" y="1039368"/>
                </a:lnTo>
                <a:lnTo>
                  <a:pt x="64007" y="1039368"/>
                </a:lnTo>
                <a:lnTo>
                  <a:pt x="64007" y="655320"/>
                </a:lnTo>
                <a:lnTo>
                  <a:pt x="67055" y="621792"/>
                </a:lnTo>
                <a:lnTo>
                  <a:pt x="70103" y="591312"/>
                </a:lnTo>
                <a:lnTo>
                  <a:pt x="76200" y="560832"/>
                </a:lnTo>
                <a:lnTo>
                  <a:pt x="79248" y="539496"/>
                </a:lnTo>
                <a:lnTo>
                  <a:pt x="18287" y="524256"/>
                </a:lnTo>
                <a:close/>
              </a:path>
              <a:path w="3992879" h="4776216">
                <a:moveTo>
                  <a:pt x="64007" y="1228344"/>
                </a:moveTo>
                <a:lnTo>
                  <a:pt x="0" y="1228344"/>
                </a:lnTo>
                <a:lnTo>
                  <a:pt x="0" y="1737360"/>
                </a:lnTo>
                <a:lnTo>
                  <a:pt x="64007" y="1737360"/>
                </a:lnTo>
                <a:lnTo>
                  <a:pt x="64007" y="1228344"/>
                </a:lnTo>
                <a:close/>
              </a:path>
              <a:path w="3992879" h="4776216">
                <a:moveTo>
                  <a:pt x="64007" y="1926336"/>
                </a:moveTo>
                <a:lnTo>
                  <a:pt x="0" y="1926336"/>
                </a:lnTo>
                <a:lnTo>
                  <a:pt x="0" y="2435352"/>
                </a:lnTo>
                <a:lnTo>
                  <a:pt x="64007" y="2435352"/>
                </a:lnTo>
                <a:lnTo>
                  <a:pt x="64007" y="1926336"/>
                </a:lnTo>
                <a:close/>
              </a:path>
              <a:path w="3992879" h="4776216">
                <a:moveTo>
                  <a:pt x="64007" y="2624328"/>
                </a:moveTo>
                <a:lnTo>
                  <a:pt x="0" y="2624328"/>
                </a:lnTo>
                <a:lnTo>
                  <a:pt x="0" y="3133344"/>
                </a:lnTo>
                <a:lnTo>
                  <a:pt x="64007" y="3133344"/>
                </a:lnTo>
                <a:lnTo>
                  <a:pt x="64007" y="2624328"/>
                </a:lnTo>
                <a:close/>
              </a:path>
              <a:path w="3992879" h="4776216">
                <a:moveTo>
                  <a:pt x="64007" y="3325368"/>
                </a:moveTo>
                <a:lnTo>
                  <a:pt x="0" y="3325368"/>
                </a:lnTo>
                <a:lnTo>
                  <a:pt x="0" y="3831336"/>
                </a:lnTo>
                <a:lnTo>
                  <a:pt x="64007" y="3831336"/>
                </a:lnTo>
                <a:lnTo>
                  <a:pt x="64007" y="3325368"/>
                </a:lnTo>
                <a:close/>
              </a:path>
              <a:path w="3992879" h="4776216">
                <a:moveTo>
                  <a:pt x="64007" y="4023360"/>
                </a:moveTo>
                <a:lnTo>
                  <a:pt x="0" y="4023360"/>
                </a:lnTo>
                <a:lnTo>
                  <a:pt x="0" y="4126992"/>
                </a:lnTo>
                <a:lnTo>
                  <a:pt x="6095" y="4194048"/>
                </a:lnTo>
                <a:lnTo>
                  <a:pt x="30479" y="4294632"/>
                </a:lnTo>
                <a:lnTo>
                  <a:pt x="51815" y="4358640"/>
                </a:lnTo>
                <a:lnTo>
                  <a:pt x="82295" y="4416552"/>
                </a:lnTo>
                <a:lnTo>
                  <a:pt x="97536" y="4447032"/>
                </a:lnTo>
                <a:lnTo>
                  <a:pt x="115824" y="4474464"/>
                </a:lnTo>
                <a:lnTo>
                  <a:pt x="137160" y="4501896"/>
                </a:lnTo>
                <a:lnTo>
                  <a:pt x="149351" y="4517136"/>
                </a:lnTo>
                <a:lnTo>
                  <a:pt x="198119" y="4477512"/>
                </a:lnTo>
                <a:lnTo>
                  <a:pt x="185927" y="4465320"/>
                </a:lnTo>
                <a:lnTo>
                  <a:pt x="170687" y="4440936"/>
                </a:lnTo>
                <a:lnTo>
                  <a:pt x="152400" y="4413504"/>
                </a:lnTo>
                <a:lnTo>
                  <a:pt x="137160" y="4389120"/>
                </a:lnTo>
                <a:lnTo>
                  <a:pt x="100583" y="4306824"/>
                </a:lnTo>
                <a:lnTo>
                  <a:pt x="91439" y="4276344"/>
                </a:lnTo>
                <a:lnTo>
                  <a:pt x="82295" y="4248912"/>
                </a:lnTo>
                <a:lnTo>
                  <a:pt x="70103" y="4187952"/>
                </a:lnTo>
                <a:lnTo>
                  <a:pt x="67055" y="4154424"/>
                </a:lnTo>
                <a:lnTo>
                  <a:pt x="64007" y="4123944"/>
                </a:lnTo>
                <a:lnTo>
                  <a:pt x="64007" y="4023360"/>
                </a:lnTo>
                <a:close/>
              </a:path>
              <a:path w="3992879" h="4776216">
                <a:moveTo>
                  <a:pt x="329183" y="4602480"/>
                </a:moveTo>
                <a:lnTo>
                  <a:pt x="292607" y="4654296"/>
                </a:lnTo>
                <a:lnTo>
                  <a:pt x="329183" y="4678680"/>
                </a:lnTo>
                <a:lnTo>
                  <a:pt x="359663" y="4693920"/>
                </a:lnTo>
                <a:lnTo>
                  <a:pt x="387095" y="4709160"/>
                </a:lnTo>
                <a:lnTo>
                  <a:pt x="448055" y="4736592"/>
                </a:lnTo>
                <a:lnTo>
                  <a:pt x="548639" y="4764024"/>
                </a:lnTo>
                <a:lnTo>
                  <a:pt x="649224" y="4776216"/>
                </a:lnTo>
                <a:lnTo>
                  <a:pt x="795527" y="4776216"/>
                </a:lnTo>
                <a:lnTo>
                  <a:pt x="795527" y="4715256"/>
                </a:lnTo>
                <a:lnTo>
                  <a:pt x="685800" y="4715256"/>
                </a:lnTo>
                <a:lnTo>
                  <a:pt x="655319" y="4712208"/>
                </a:lnTo>
                <a:lnTo>
                  <a:pt x="624839" y="4712208"/>
                </a:lnTo>
                <a:lnTo>
                  <a:pt x="591312" y="4706112"/>
                </a:lnTo>
                <a:lnTo>
                  <a:pt x="560831" y="4703064"/>
                </a:lnTo>
                <a:lnTo>
                  <a:pt x="530351" y="4693920"/>
                </a:lnTo>
                <a:lnTo>
                  <a:pt x="502919" y="4684776"/>
                </a:lnTo>
                <a:lnTo>
                  <a:pt x="472439" y="4675632"/>
                </a:lnTo>
                <a:lnTo>
                  <a:pt x="445007" y="4666488"/>
                </a:lnTo>
                <a:lnTo>
                  <a:pt x="417575" y="4654296"/>
                </a:lnTo>
                <a:lnTo>
                  <a:pt x="362712" y="4623816"/>
                </a:lnTo>
                <a:lnTo>
                  <a:pt x="338327" y="4608576"/>
                </a:lnTo>
                <a:lnTo>
                  <a:pt x="329183" y="4602480"/>
                </a:lnTo>
                <a:close/>
              </a:path>
              <a:path w="3992879" h="4776216">
                <a:moveTo>
                  <a:pt x="1493520" y="4715256"/>
                </a:moveTo>
                <a:lnTo>
                  <a:pt x="987551" y="4715256"/>
                </a:lnTo>
                <a:lnTo>
                  <a:pt x="987551" y="4776216"/>
                </a:lnTo>
                <a:lnTo>
                  <a:pt x="1493520" y="4776216"/>
                </a:lnTo>
                <a:lnTo>
                  <a:pt x="1493520" y="4715256"/>
                </a:lnTo>
                <a:close/>
              </a:path>
              <a:path w="3992879" h="4776216">
                <a:moveTo>
                  <a:pt x="2191511" y="4715256"/>
                </a:moveTo>
                <a:lnTo>
                  <a:pt x="1685544" y="4715256"/>
                </a:lnTo>
                <a:lnTo>
                  <a:pt x="1685544" y="4776216"/>
                </a:lnTo>
                <a:lnTo>
                  <a:pt x="2191511" y="4776216"/>
                </a:lnTo>
                <a:lnTo>
                  <a:pt x="2191511" y="4715256"/>
                </a:lnTo>
                <a:close/>
              </a:path>
              <a:path w="3992879" h="4776216">
                <a:moveTo>
                  <a:pt x="2892552" y="4715256"/>
                </a:moveTo>
                <a:lnTo>
                  <a:pt x="2383535" y="4715256"/>
                </a:lnTo>
                <a:lnTo>
                  <a:pt x="2383535" y="4776216"/>
                </a:lnTo>
                <a:lnTo>
                  <a:pt x="2892552" y="4776216"/>
                </a:lnTo>
                <a:lnTo>
                  <a:pt x="2892552" y="4715256"/>
                </a:lnTo>
                <a:close/>
              </a:path>
              <a:path w="3992879" h="4776216">
                <a:moveTo>
                  <a:pt x="3569207" y="4657344"/>
                </a:moveTo>
                <a:lnTo>
                  <a:pt x="3547872" y="4663440"/>
                </a:lnTo>
                <a:lnTo>
                  <a:pt x="3520439" y="4675632"/>
                </a:lnTo>
                <a:lnTo>
                  <a:pt x="3493007" y="4684776"/>
                </a:lnTo>
                <a:lnTo>
                  <a:pt x="3462528" y="4693920"/>
                </a:lnTo>
                <a:lnTo>
                  <a:pt x="3371087" y="4712208"/>
                </a:lnTo>
                <a:lnTo>
                  <a:pt x="3337559" y="4712208"/>
                </a:lnTo>
                <a:lnTo>
                  <a:pt x="3307079" y="4715256"/>
                </a:lnTo>
                <a:lnTo>
                  <a:pt x="3081528" y="4715256"/>
                </a:lnTo>
                <a:lnTo>
                  <a:pt x="3081528" y="4776216"/>
                </a:lnTo>
                <a:lnTo>
                  <a:pt x="3340607" y="4776216"/>
                </a:lnTo>
                <a:lnTo>
                  <a:pt x="3410711" y="4770120"/>
                </a:lnTo>
                <a:lnTo>
                  <a:pt x="3444239" y="4764024"/>
                </a:lnTo>
                <a:lnTo>
                  <a:pt x="3477768" y="4754880"/>
                </a:lnTo>
                <a:lnTo>
                  <a:pt x="3508248" y="4745736"/>
                </a:lnTo>
                <a:lnTo>
                  <a:pt x="3541776" y="4736592"/>
                </a:lnTo>
                <a:lnTo>
                  <a:pt x="3572255" y="4724400"/>
                </a:lnTo>
                <a:lnTo>
                  <a:pt x="3593592" y="4715256"/>
                </a:lnTo>
                <a:lnTo>
                  <a:pt x="3569207" y="4657344"/>
                </a:lnTo>
                <a:close/>
              </a:path>
              <a:path w="3992879" h="4776216">
                <a:moveTo>
                  <a:pt x="3925824" y="4133088"/>
                </a:moveTo>
                <a:lnTo>
                  <a:pt x="3925824" y="4154424"/>
                </a:lnTo>
                <a:lnTo>
                  <a:pt x="3922776" y="4184904"/>
                </a:lnTo>
                <a:lnTo>
                  <a:pt x="3910583" y="4245864"/>
                </a:lnTo>
                <a:lnTo>
                  <a:pt x="3892296" y="4303776"/>
                </a:lnTo>
                <a:lnTo>
                  <a:pt x="3867911" y="4361688"/>
                </a:lnTo>
                <a:lnTo>
                  <a:pt x="3852672" y="4386072"/>
                </a:lnTo>
                <a:lnTo>
                  <a:pt x="3837431" y="4413504"/>
                </a:lnTo>
                <a:lnTo>
                  <a:pt x="3822192" y="4437888"/>
                </a:lnTo>
                <a:lnTo>
                  <a:pt x="3803904" y="4462272"/>
                </a:lnTo>
                <a:lnTo>
                  <a:pt x="3788663" y="4486656"/>
                </a:lnTo>
                <a:lnTo>
                  <a:pt x="3718559" y="4556760"/>
                </a:lnTo>
                <a:lnTo>
                  <a:pt x="3761231" y="4605528"/>
                </a:lnTo>
                <a:lnTo>
                  <a:pt x="3788663" y="4578096"/>
                </a:lnTo>
                <a:lnTo>
                  <a:pt x="3834383" y="4529328"/>
                </a:lnTo>
                <a:lnTo>
                  <a:pt x="3892296" y="4447032"/>
                </a:lnTo>
                <a:lnTo>
                  <a:pt x="3938016" y="4358640"/>
                </a:lnTo>
                <a:lnTo>
                  <a:pt x="3962400" y="4294632"/>
                </a:lnTo>
                <a:lnTo>
                  <a:pt x="3983735" y="4197096"/>
                </a:lnTo>
                <a:lnTo>
                  <a:pt x="3989831" y="4160520"/>
                </a:lnTo>
                <a:lnTo>
                  <a:pt x="3989831" y="4139184"/>
                </a:lnTo>
                <a:lnTo>
                  <a:pt x="3925824" y="4133088"/>
                </a:lnTo>
                <a:close/>
              </a:path>
              <a:path w="3992879" h="4776216">
                <a:moveTo>
                  <a:pt x="3992879" y="3438144"/>
                </a:moveTo>
                <a:lnTo>
                  <a:pt x="3928872" y="3438144"/>
                </a:lnTo>
                <a:lnTo>
                  <a:pt x="3928872" y="3947160"/>
                </a:lnTo>
                <a:lnTo>
                  <a:pt x="3992879" y="3947160"/>
                </a:lnTo>
                <a:lnTo>
                  <a:pt x="3992879" y="3438144"/>
                </a:lnTo>
                <a:close/>
              </a:path>
              <a:path w="3992879" h="4776216">
                <a:moveTo>
                  <a:pt x="3992879" y="2740152"/>
                </a:moveTo>
                <a:lnTo>
                  <a:pt x="3928872" y="2740152"/>
                </a:lnTo>
                <a:lnTo>
                  <a:pt x="3928872" y="3249168"/>
                </a:lnTo>
                <a:lnTo>
                  <a:pt x="3992879" y="3249168"/>
                </a:lnTo>
                <a:lnTo>
                  <a:pt x="3992879" y="2740152"/>
                </a:lnTo>
                <a:close/>
              </a:path>
              <a:path w="3992879" h="4776216">
                <a:moveTo>
                  <a:pt x="3992879" y="2042160"/>
                </a:moveTo>
                <a:lnTo>
                  <a:pt x="3928872" y="2042160"/>
                </a:lnTo>
                <a:lnTo>
                  <a:pt x="3928872" y="2548128"/>
                </a:lnTo>
                <a:lnTo>
                  <a:pt x="3992879" y="2548128"/>
                </a:lnTo>
                <a:lnTo>
                  <a:pt x="3992879" y="2042160"/>
                </a:lnTo>
                <a:close/>
              </a:path>
              <a:path w="3992879" h="4776216">
                <a:moveTo>
                  <a:pt x="3992879" y="1344168"/>
                </a:moveTo>
                <a:lnTo>
                  <a:pt x="3928872" y="1344168"/>
                </a:lnTo>
                <a:lnTo>
                  <a:pt x="3928872" y="1850136"/>
                </a:lnTo>
                <a:lnTo>
                  <a:pt x="3992879" y="1850136"/>
                </a:lnTo>
                <a:lnTo>
                  <a:pt x="3992879" y="1344168"/>
                </a:lnTo>
                <a:close/>
              </a:path>
              <a:path w="3992879" h="4776216">
                <a:moveTo>
                  <a:pt x="3989831" y="643128"/>
                </a:moveTo>
                <a:lnTo>
                  <a:pt x="3928872" y="646176"/>
                </a:lnTo>
                <a:lnTo>
                  <a:pt x="3928872" y="1152144"/>
                </a:lnTo>
                <a:lnTo>
                  <a:pt x="3992879" y="1152144"/>
                </a:lnTo>
                <a:lnTo>
                  <a:pt x="3992879" y="652272"/>
                </a:lnTo>
                <a:lnTo>
                  <a:pt x="3989831" y="643128"/>
                </a:lnTo>
                <a:close/>
              </a:path>
              <a:path w="3992879" h="4776216">
                <a:moveTo>
                  <a:pt x="3596639" y="64008"/>
                </a:moveTo>
                <a:lnTo>
                  <a:pt x="3572255" y="121920"/>
                </a:lnTo>
                <a:lnTo>
                  <a:pt x="3575304" y="124968"/>
                </a:lnTo>
                <a:lnTo>
                  <a:pt x="3602735" y="137160"/>
                </a:lnTo>
                <a:lnTo>
                  <a:pt x="3627120" y="152400"/>
                </a:lnTo>
                <a:lnTo>
                  <a:pt x="3678935" y="185928"/>
                </a:lnTo>
                <a:lnTo>
                  <a:pt x="3745992" y="243839"/>
                </a:lnTo>
                <a:lnTo>
                  <a:pt x="3785616" y="289560"/>
                </a:lnTo>
                <a:lnTo>
                  <a:pt x="3803904" y="313944"/>
                </a:lnTo>
                <a:lnTo>
                  <a:pt x="3822192" y="335280"/>
                </a:lnTo>
                <a:lnTo>
                  <a:pt x="3837431" y="362712"/>
                </a:lnTo>
                <a:lnTo>
                  <a:pt x="3852672" y="387096"/>
                </a:lnTo>
                <a:lnTo>
                  <a:pt x="3867911" y="414528"/>
                </a:lnTo>
                <a:lnTo>
                  <a:pt x="3880104" y="441960"/>
                </a:lnTo>
                <a:lnTo>
                  <a:pt x="3889248" y="469392"/>
                </a:lnTo>
                <a:lnTo>
                  <a:pt x="3950207" y="448056"/>
                </a:lnTo>
                <a:lnTo>
                  <a:pt x="3938016" y="420624"/>
                </a:lnTo>
                <a:lnTo>
                  <a:pt x="3925824" y="390144"/>
                </a:lnTo>
                <a:lnTo>
                  <a:pt x="3910583" y="359663"/>
                </a:lnTo>
                <a:lnTo>
                  <a:pt x="3855720" y="274320"/>
                </a:lnTo>
                <a:lnTo>
                  <a:pt x="3791711" y="201168"/>
                </a:lnTo>
                <a:lnTo>
                  <a:pt x="3742944" y="158496"/>
                </a:lnTo>
                <a:lnTo>
                  <a:pt x="3715511" y="137160"/>
                </a:lnTo>
                <a:lnTo>
                  <a:pt x="3691128" y="115824"/>
                </a:lnTo>
                <a:lnTo>
                  <a:pt x="3660648" y="97536"/>
                </a:lnTo>
                <a:lnTo>
                  <a:pt x="3633216" y="82296"/>
                </a:lnTo>
                <a:lnTo>
                  <a:pt x="3596639" y="64008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244" y="2493771"/>
            <a:ext cx="3073400" cy="169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030">
              <a:lnSpc>
                <a:spcPct val="100000"/>
              </a:lnSpc>
            </a:pPr>
            <a:r>
              <a:rPr sz="5400" dirty="0" smtClean="0">
                <a:solidFill>
                  <a:srgbClr val="FFFFFF"/>
                </a:solidFill>
                <a:latin typeface="新宋体"/>
                <a:cs typeface="新宋体"/>
              </a:rPr>
              <a:t>诊</a:t>
            </a:r>
            <a:r>
              <a:rPr sz="5400" spc="20" dirty="0" smtClean="0">
                <a:solidFill>
                  <a:srgbClr val="FFFFFF"/>
                </a:solidFill>
                <a:latin typeface="新宋体"/>
                <a:cs typeface="新宋体"/>
              </a:rPr>
              <a:t>断</a:t>
            </a:r>
            <a:r>
              <a:rPr sz="5400" spc="-3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5400" dirty="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9"/>
              </a:spcBef>
            </a:pPr>
            <a:endParaRPr sz="1300" dirty="0"/>
          </a:p>
          <a:p>
            <a:pPr marL="12700">
              <a:lnSpc>
                <a:spcPts val="55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卵巢畸胎瘤</a:t>
            </a:r>
            <a:endParaRPr sz="4800" dirty="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5203" y="1982723"/>
            <a:ext cx="3853815" cy="3081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742D"/>
                </a:solidFill>
                <a:latin typeface="新宋体"/>
                <a:cs typeface="新宋体"/>
              </a:rPr>
              <a:t>特点：</a:t>
            </a:r>
            <a:endParaRPr sz="4000" dirty="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800" dirty="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女性儿童</a:t>
            </a:r>
            <a:endParaRPr sz="3600" dirty="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腹腔内占位</a:t>
            </a:r>
            <a:endParaRPr sz="3600" dirty="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 dirty="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混合密度：</a:t>
            </a:r>
            <a:endParaRPr sz="3600" dirty="0">
              <a:latin typeface="新宋体"/>
              <a:cs typeface="新宋体"/>
            </a:endParaRPr>
          </a:p>
          <a:p>
            <a:pPr marL="213360">
              <a:lnSpc>
                <a:spcPct val="100000"/>
              </a:lnSpc>
              <a:spcBef>
                <a:spcPts val="15"/>
              </a:spcBef>
            </a:pPr>
            <a:r>
              <a:rPr sz="3200" spc="-70" dirty="0" smtClean="0">
                <a:solidFill>
                  <a:srgbClr val="D2A118"/>
                </a:solidFill>
                <a:latin typeface="Times New Roman"/>
                <a:cs typeface="Times New Roman"/>
              </a:rPr>
              <a:t>-</a:t>
            </a:r>
            <a:r>
              <a:rPr sz="3200" spc="-75" dirty="0" smtClean="0">
                <a:solidFill>
                  <a:srgbClr val="D2A118"/>
                </a:solidFill>
                <a:latin typeface="Times New Roman"/>
                <a:cs typeface="Times New Roman"/>
              </a:rPr>
              <a:t>-</a:t>
            </a:r>
            <a:r>
              <a:rPr sz="3200" spc="120" dirty="0" smtClean="0">
                <a:solidFill>
                  <a:srgbClr val="D2A118"/>
                </a:solidFill>
                <a:latin typeface="Times New Roman"/>
                <a:cs typeface="Times New Roman"/>
              </a:rPr>
              <a:t> </a:t>
            </a:r>
            <a:r>
              <a:rPr sz="3200" spc="-35" dirty="0" smtClean="0">
                <a:solidFill>
                  <a:srgbClr val="D2A118"/>
                </a:solidFill>
                <a:latin typeface="新宋体"/>
                <a:cs typeface="新宋体"/>
              </a:rPr>
              <a:t>液</a:t>
            </a:r>
            <a:r>
              <a:rPr sz="3200" spc="-15" dirty="0" smtClean="0">
                <a:solidFill>
                  <a:srgbClr val="D2A118"/>
                </a:solidFill>
                <a:latin typeface="新宋体"/>
                <a:cs typeface="新宋体"/>
              </a:rPr>
              <a:t>体</a:t>
            </a:r>
            <a:r>
              <a:rPr sz="3200" spc="-35" dirty="0" smtClean="0">
                <a:solidFill>
                  <a:srgbClr val="D2A118"/>
                </a:solidFill>
                <a:latin typeface="新宋体"/>
                <a:cs typeface="新宋体"/>
              </a:rPr>
              <a:t>、脂</a:t>
            </a:r>
            <a:r>
              <a:rPr sz="3200" spc="-15" dirty="0" smtClean="0">
                <a:solidFill>
                  <a:srgbClr val="D2A118"/>
                </a:solidFill>
                <a:latin typeface="新宋体"/>
                <a:cs typeface="新宋体"/>
              </a:rPr>
              <a:t>肪</a:t>
            </a:r>
            <a:r>
              <a:rPr sz="3200" spc="-35" dirty="0" smtClean="0">
                <a:solidFill>
                  <a:srgbClr val="D2A118"/>
                </a:solidFill>
                <a:latin typeface="新宋体"/>
                <a:cs typeface="新宋体"/>
              </a:rPr>
              <a:t>、</a:t>
            </a:r>
            <a:r>
              <a:rPr sz="3200" spc="-15" dirty="0" smtClean="0">
                <a:solidFill>
                  <a:srgbClr val="D2A118"/>
                </a:solidFill>
                <a:latin typeface="新宋体"/>
                <a:cs typeface="新宋体"/>
              </a:rPr>
              <a:t>骨质</a:t>
            </a:r>
            <a:endParaRPr sz="3200" dirty="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2" rIns="0" bIns="0" rtlCol="0">
            <a:noAutofit/>
          </a:bodyPr>
          <a:lstStyle/>
          <a:p>
            <a:pPr marL="542290">
              <a:lnSpc>
                <a:spcPts val="6160"/>
              </a:lnSpc>
            </a:pPr>
            <a:r>
              <a:rPr sz="5400" dirty="0" smtClean="0">
                <a:solidFill>
                  <a:srgbClr val="FFFF00"/>
                </a:solidFill>
                <a:latin typeface="宋体"/>
                <a:cs typeface="宋体"/>
              </a:rPr>
              <a:t>来自神经组织</a:t>
            </a:r>
            <a:endParaRPr sz="5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7756" rIns="0" bIns="0" rtlCol="0">
            <a:noAutofit/>
          </a:bodyPr>
          <a:lstStyle/>
          <a:p>
            <a:pPr marL="554990" marR="12700" indent="-113030">
              <a:lnSpc>
                <a:spcPct val="114399"/>
              </a:lnSpc>
            </a:pPr>
            <a:r>
              <a:rPr sz="3600" dirty="0" smtClean="0">
                <a:solidFill>
                  <a:srgbClr val="FF9900"/>
                </a:solidFill>
                <a:latin typeface="宋体"/>
                <a:cs typeface="宋体"/>
              </a:rPr>
              <a:t>来源于体神经（脊神经） </a:t>
            </a:r>
            <a:r>
              <a:rPr sz="3200" spc="-375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经鞘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和恶性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经鞘瘤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375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经纤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维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瘤和神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经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纤维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肉瘤</a:t>
            </a:r>
            <a:endParaRPr sz="3200">
              <a:latin typeface="新宋体"/>
              <a:cs typeface="新宋体"/>
            </a:endParaRPr>
          </a:p>
          <a:p>
            <a:pPr marL="554990" marR="2167255" indent="-113030">
              <a:lnSpc>
                <a:spcPct val="119200"/>
              </a:lnSpc>
              <a:spcBef>
                <a:spcPts val="375"/>
              </a:spcBef>
            </a:pPr>
            <a:r>
              <a:rPr sz="3600" dirty="0" smtClean="0">
                <a:solidFill>
                  <a:srgbClr val="FF9900"/>
                </a:solidFill>
                <a:latin typeface="宋体"/>
                <a:cs typeface="宋体"/>
              </a:rPr>
              <a:t>来源于交感神经 </a:t>
            </a:r>
            <a:r>
              <a:rPr sz="3200" spc="-375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经母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细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胞瘤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375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嗜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铬细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375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副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神经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节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瘤</a:t>
            </a:r>
            <a:endParaRPr sz="32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9420" y="1508252"/>
            <a:ext cx="7292340" cy="63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20"/>
              </a:lnSpc>
            </a:pP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来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源不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明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的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肿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瘤和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肿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瘤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样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病变</a:t>
            </a:r>
            <a:endParaRPr sz="44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6411" y="2539491"/>
            <a:ext cx="6593840" cy="274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FF9900"/>
                </a:solidFill>
                <a:latin typeface="新宋体"/>
                <a:cs typeface="新宋体"/>
              </a:rPr>
              <a:t>腹膜后纤维化</a:t>
            </a:r>
            <a:endParaRPr sz="36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600" b="1" spc="-175" dirty="0" smtClean="0">
                <a:solidFill>
                  <a:srgbClr val="FF9900"/>
                </a:solidFill>
                <a:latin typeface="Times New Roman"/>
                <a:cs typeface="Times New Roman"/>
              </a:rPr>
              <a:t>C</a:t>
            </a:r>
            <a:r>
              <a:rPr sz="3600" b="1" spc="-90" dirty="0" smtClean="0">
                <a:solidFill>
                  <a:srgbClr val="FF9900"/>
                </a:solidFill>
                <a:latin typeface="Times New Roman"/>
                <a:cs typeface="Times New Roman"/>
              </a:rPr>
              <a:t>a</a:t>
            </a:r>
            <a:r>
              <a:rPr sz="3600" b="1" spc="85" dirty="0" smtClean="0">
                <a:solidFill>
                  <a:srgbClr val="FF9900"/>
                </a:solidFill>
                <a:latin typeface="Times New Roman"/>
                <a:cs typeface="Times New Roman"/>
              </a:rPr>
              <a:t>s</a:t>
            </a:r>
            <a:r>
              <a:rPr sz="3600" b="1" spc="-80" dirty="0" smtClean="0">
                <a:solidFill>
                  <a:srgbClr val="FF9900"/>
                </a:solidFill>
                <a:latin typeface="Times New Roman"/>
                <a:cs typeface="Times New Roman"/>
              </a:rPr>
              <a:t>tl</a:t>
            </a:r>
            <a:r>
              <a:rPr sz="3600" b="1" spc="80" dirty="0" smtClean="0">
                <a:solidFill>
                  <a:srgbClr val="FF9900"/>
                </a:solidFill>
                <a:latin typeface="Times New Roman"/>
                <a:cs typeface="Times New Roman"/>
              </a:rPr>
              <a:t>e</a:t>
            </a:r>
            <a:r>
              <a:rPr sz="3600" b="1" spc="45" dirty="0" smtClean="0">
                <a:solidFill>
                  <a:srgbClr val="FF9900"/>
                </a:solidFill>
                <a:latin typeface="Times New Roman"/>
                <a:cs typeface="Times New Roman"/>
              </a:rPr>
              <a:t>m</a:t>
            </a:r>
            <a:r>
              <a:rPr sz="3600" b="1" spc="-55" dirty="0" smtClean="0">
                <a:solidFill>
                  <a:srgbClr val="FF9900"/>
                </a:solidFill>
                <a:latin typeface="Times New Roman"/>
                <a:cs typeface="Times New Roman"/>
              </a:rPr>
              <a:t>a</a:t>
            </a:r>
            <a:r>
              <a:rPr sz="3600" b="1" spc="-80" dirty="0" smtClean="0">
                <a:solidFill>
                  <a:srgbClr val="FF9900"/>
                </a:solidFill>
                <a:latin typeface="Times New Roman"/>
                <a:cs typeface="Times New Roman"/>
              </a:rPr>
              <a:t>n</a:t>
            </a:r>
            <a:r>
              <a:rPr sz="3600" spc="0" dirty="0" smtClean="0">
                <a:solidFill>
                  <a:srgbClr val="FF9900"/>
                </a:solidFill>
                <a:latin typeface="新宋体"/>
                <a:cs typeface="新宋体"/>
              </a:rPr>
              <a:t>病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marL="411480" marR="12700" indent="-287020" algn="just">
              <a:lnSpc>
                <a:spcPct val="100000"/>
              </a:lnSpc>
            </a:pPr>
            <a:r>
              <a:rPr sz="3200" spc="-375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又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称血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管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滤泡型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淋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巴结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增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生、淋巴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错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构瘤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、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巨淋巴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结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增生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或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滤泡型淋</a:t>
            </a:r>
            <a:r>
              <a:rPr sz="3200" spc="-20" dirty="0" smtClean="0">
                <a:solidFill>
                  <a:srgbClr val="FFFFFF"/>
                </a:solidFill>
                <a:latin typeface="新宋体"/>
                <a:cs typeface="新宋体"/>
              </a:rPr>
              <a:t> 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巴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网状</a:t>
            </a:r>
            <a:r>
              <a:rPr sz="3200" spc="-15" dirty="0" smtClean="0">
                <a:solidFill>
                  <a:srgbClr val="FFFFFF"/>
                </a:solidFill>
                <a:latin typeface="新宋体"/>
                <a:cs typeface="新宋体"/>
              </a:rPr>
              <a:t>内</a:t>
            </a:r>
            <a:r>
              <a:rPr sz="3200" spc="-35" dirty="0" smtClean="0">
                <a:solidFill>
                  <a:srgbClr val="FFFFFF"/>
                </a:solidFill>
                <a:latin typeface="新宋体"/>
                <a:cs typeface="新宋体"/>
              </a:rPr>
              <a:t>皮瘤</a:t>
            </a:r>
            <a:endParaRPr sz="32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572" y="3483355"/>
            <a:ext cx="7245984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低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度恶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性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纤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维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粘液</a:t>
            </a:r>
            <a:r>
              <a:rPr sz="4400" spc="-25" dirty="0" smtClean="0">
                <a:solidFill>
                  <a:srgbClr val="FFFF00"/>
                </a:solidFill>
                <a:latin typeface="宋体"/>
                <a:cs typeface="宋体"/>
              </a:rPr>
              <a:t>样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肉瘤</a:t>
            </a:r>
            <a:endParaRPr sz="4400">
              <a:latin typeface="宋体"/>
              <a:cs typeface="宋体"/>
            </a:endParaRPr>
          </a:p>
          <a:p>
            <a:pPr marL="12700">
              <a:lnSpc>
                <a:spcPts val="4320"/>
              </a:lnSpc>
            </a:pPr>
            <a:r>
              <a:rPr sz="4000" b="1" spc="-135" dirty="0" smtClean="0">
                <a:solidFill>
                  <a:srgbClr val="00AFEF"/>
                </a:solidFill>
                <a:latin typeface="Times New Roman"/>
                <a:cs typeface="Times New Roman"/>
              </a:rPr>
              <a:t>L</a:t>
            </a:r>
            <a:r>
              <a:rPr sz="4000" b="1" spc="80" dirty="0" smtClean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4000" b="1" spc="-70" dirty="0" smtClean="0">
                <a:solidFill>
                  <a:srgbClr val="00AFEF"/>
                </a:solidFill>
                <a:latin typeface="Times New Roman"/>
                <a:cs typeface="Times New Roman"/>
              </a:rPr>
              <a:t>w</a:t>
            </a:r>
            <a:r>
              <a:rPr sz="4000" b="1" spc="5" dirty="0" smtClean="0">
                <a:solidFill>
                  <a:srgbClr val="00AFEF"/>
                </a:solidFill>
                <a:latin typeface="Times New Roman"/>
                <a:cs typeface="Times New Roman"/>
              </a:rPr>
              <a:t>-</a:t>
            </a:r>
            <a:r>
              <a:rPr sz="4000" b="1" spc="155" dirty="0" smtClean="0">
                <a:solidFill>
                  <a:srgbClr val="00AFEF"/>
                </a:solidFill>
                <a:latin typeface="Times New Roman"/>
                <a:cs typeface="Times New Roman"/>
              </a:rPr>
              <a:t>g</a:t>
            </a:r>
            <a:r>
              <a:rPr sz="4000" b="1" spc="-4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4000" b="1" spc="-1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4000" b="1" spc="-30" dirty="0" smtClean="0">
                <a:solidFill>
                  <a:srgbClr val="00AFEF"/>
                </a:solidFill>
                <a:latin typeface="Times New Roman"/>
                <a:cs typeface="Times New Roman"/>
              </a:rPr>
              <a:t>d</a:t>
            </a:r>
            <a:r>
              <a:rPr sz="4000" b="1" spc="0" dirty="0" smtClean="0">
                <a:solidFill>
                  <a:srgbClr val="00AFEF"/>
                </a:solidFill>
                <a:latin typeface="Times New Roman"/>
                <a:cs typeface="Times New Roman"/>
              </a:rPr>
              <a:t>e</a:t>
            </a:r>
            <a:r>
              <a:rPr sz="4000" b="1" spc="1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4000" b="1" spc="20" dirty="0" smtClean="0">
                <a:solidFill>
                  <a:srgbClr val="00AFEF"/>
                </a:solidFill>
                <a:latin typeface="Times New Roman"/>
                <a:cs typeface="Times New Roman"/>
              </a:rPr>
              <a:t>F</a:t>
            </a:r>
            <a:r>
              <a:rPr sz="4000" b="1" spc="-15" dirty="0" smtClean="0">
                <a:solidFill>
                  <a:srgbClr val="00AFEF"/>
                </a:solidFill>
                <a:latin typeface="Times New Roman"/>
                <a:cs typeface="Times New Roman"/>
              </a:rPr>
              <a:t>i</a:t>
            </a:r>
            <a:r>
              <a:rPr sz="4000" b="1" spc="-30" dirty="0" smtClean="0">
                <a:solidFill>
                  <a:srgbClr val="00AFEF"/>
                </a:solidFill>
                <a:latin typeface="Times New Roman"/>
                <a:cs typeface="Times New Roman"/>
              </a:rPr>
              <a:t>b</a:t>
            </a:r>
            <a:r>
              <a:rPr sz="4000" b="1" spc="-4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4000" b="1" spc="80" dirty="0" smtClean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4000" b="1" spc="40" dirty="0" smtClean="0">
                <a:solidFill>
                  <a:srgbClr val="00AFEF"/>
                </a:solidFill>
                <a:latin typeface="Times New Roman"/>
                <a:cs typeface="Times New Roman"/>
              </a:rPr>
              <a:t>m</a:t>
            </a:r>
            <a:r>
              <a:rPr sz="4000" b="1" spc="-150" dirty="0" smtClean="0">
                <a:solidFill>
                  <a:srgbClr val="00AFEF"/>
                </a:solidFill>
                <a:latin typeface="Times New Roman"/>
                <a:cs typeface="Times New Roman"/>
              </a:rPr>
              <a:t>y</a:t>
            </a:r>
            <a:r>
              <a:rPr sz="4000" b="1" spc="10" dirty="0" smtClean="0">
                <a:solidFill>
                  <a:srgbClr val="00AFEF"/>
                </a:solidFill>
                <a:latin typeface="Times New Roman"/>
                <a:cs typeface="Times New Roman"/>
              </a:rPr>
              <a:t>x</a:t>
            </a:r>
            <a:r>
              <a:rPr sz="4000" b="1" spc="80" dirty="0" smtClean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4000" b="1" spc="-20" dirty="0" smtClean="0">
                <a:solidFill>
                  <a:srgbClr val="00AFEF"/>
                </a:solidFill>
                <a:latin typeface="Times New Roman"/>
                <a:cs typeface="Times New Roman"/>
              </a:rPr>
              <a:t>id</a:t>
            </a:r>
            <a:r>
              <a:rPr sz="4000" b="1" spc="15" dirty="0" smtClean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4000" b="1" spc="-204" dirty="0" smtClean="0">
                <a:solidFill>
                  <a:srgbClr val="00AFEF"/>
                </a:solidFill>
                <a:latin typeface="Times New Roman"/>
                <a:cs typeface="Times New Roman"/>
              </a:rPr>
              <a:t>S</a:t>
            </a:r>
            <a:r>
              <a:rPr sz="4000" b="1" spc="-1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r>
              <a:rPr sz="4000" b="1" spc="-425" dirty="0" smtClean="0">
                <a:solidFill>
                  <a:srgbClr val="00AFEF"/>
                </a:solidFill>
                <a:latin typeface="Times New Roman"/>
                <a:cs typeface="Times New Roman"/>
              </a:rPr>
              <a:t>r</a:t>
            </a:r>
            <a:r>
              <a:rPr sz="4000" b="1" spc="90" dirty="0" smtClean="0">
                <a:solidFill>
                  <a:srgbClr val="00AFEF"/>
                </a:solidFill>
                <a:latin typeface="Times New Roman"/>
                <a:cs typeface="Times New Roman"/>
              </a:rPr>
              <a:t>c</a:t>
            </a:r>
            <a:r>
              <a:rPr sz="4000" b="1" spc="80" dirty="0" smtClean="0">
                <a:solidFill>
                  <a:srgbClr val="00AFEF"/>
                </a:solidFill>
                <a:latin typeface="Times New Roman"/>
                <a:cs typeface="Times New Roman"/>
              </a:rPr>
              <a:t>o</a:t>
            </a:r>
            <a:r>
              <a:rPr sz="4000" b="1" spc="40" dirty="0" smtClean="0">
                <a:solidFill>
                  <a:srgbClr val="00AFEF"/>
                </a:solidFill>
                <a:latin typeface="Times New Roman"/>
                <a:cs typeface="Times New Roman"/>
              </a:rPr>
              <a:t>m</a:t>
            </a:r>
            <a:r>
              <a:rPr sz="4000" b="1" spc="-100" dirty="0" smtClean="0">
                <a:solidFill>
                  <a:srgbClr val="00AFEF"/>
                </a:solidFill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572" y="2564891"/>
            <a:ext cx="3579495" cy="57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65"/>
              </a:lnSpc>
            </a:pPr>
            <a:r>
              <a:rPr sz="4000" dirty="0" smtClean="0">
                <a:solidFill>
                  <a:srgbClr val="FFFFFF"/>
                </a:solidFill>
                <a:latin typeface="新宋体"/>
                <a:cs typeface="新宋体"/>
              </a:rPr>
              <a:t>本例病</a:t>
            </a:r>
            <a:r>
              <a:rPr sz="4000" spc="-25" dirty="0" smtClean="0">
                <a:solidFill>
                  <a:srgbClr val="FFFFFF"/>
                </a:solidFill>
                <a:latin typeface="新宋体"/>
                <a:cs typeface="新宋体"/>
              </a:rPr>
              <a:t>理</a:t>
            </a:r>
            <a:r>
              <a:rPr sz="4000" spc="0" dirty="0" smtClean="0">
                <a:solidFill>
                  <a:srgbClr val="FFFFFF"/>
                </a:solidFill>
                <a:latin typeface="新宋体"/>
                <a:cs typeface="新宋体"/>
              </a:rPr>
              <a:t>结</a:t>
            </a:r>
            <a:r>
              <a:rPr sz="4000" spc="-25" dirty="0" smtClean="0">
                <a:solidFill>
                  <a:srgbClr val="FFFFFF"/>
                </a:solidFill>
                <a:latin typeface="新宋体"/>
                <a:cs typeface="新宋体"/>
              </a:rPr>
              <a:t>果：</a:t>
            </a:r>
            <a:endParaRPr sz="40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8211" y="1334515"/>
            <a:ext cx="4493895" cy="927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660"/>
              </a:lnSpc>
            </a:pPr>
            <a:r>
              <a:rPr sz="3200" spc="-15" dirty="0" smtClean="0">
                <a:solidFill>
                  <a:srgbClr val="FFFF00"/>
                </a:solidFill>
                <a:latin typeface="新宋体"/>
                <a:cs typeface="新宋体"/>
              </a:rPr>
              <a:t>低</a:t>
            </a:r>
            <a:r>
              <a:rPr sz="3200" spc="-35" dirty="0" smtClean="0">
                <a:solidFill>
                  <a:srgbClr val="FFFF00"/>
                </a:solidFill>
                <a:latin typeface="新宋体"/>
                <a:cs typeface="新宋体"/>
              </a:rPr>
              <a:t>度恶</a:t>
            </a:r>
            <a:r>
              <a:rPr sz="3200" spc="-15" dirty="0" smtClean="0">
                <a:solidFill>
                  <a:srgbClr val="FFFF00"/>
                </a:solidFill>
                <a:latin typeface="新宋体"/>
                <a:cs typeface="新宋体"/>
              </a:rPr>
              <a:t>性</a:t>
            </a:r>
            <a:r>
              <a:rPr sz="3200" spc="-35" dirty="0" smtClean="0">
                <a:solidFill>
                  <a:srgbClr val="FFFF00"/>
                </a:solidFill>
                <a:latin typeface="新宋体"/>
                <a:cs typeface="新宋体"/>
              </a:rPr>
              <a:t>纤维粘</a:t>
            </a:r>
            <a:r>
              <a:rPr sz="3200" spc="-15" dirty="0" smtClean="0">
                <a:solidFill>
                  <a:srgbClr val="FFFF00"/>
                </a:solidFill>
                <a:latin typeface="新宋体"/>
                <a:cs typeface="新宋体"/>
              </a:rPr>
              <a:t>液</a:t>
            </a:r>
            <a:r>
              <a:rPr sz="3200" spc="-35" dirty="0" smtClean="0">
                <a:solidFill>
                  <a:srgbClr val="FFFF00"/>
                </a:solidFill>
                <a:latin typeface="新宋体"/>
                <a:cs typeface="新宋体"/>
              </a:rPr>
              <a:t>样肉瘤</a:t>
            </a:r>
            <a:endParaRPr sz="3200">
              <a:latin typeface="新宋体"/>
              <a:cs typeface="新宋体"/>
            </a:endParaRPr>
          </a:p>
          <a:p>
            <a:pPr marL="12700">
              <a:lnSpc>
                <a:spcPts val="3645"/>
              </a:lnSpc>
            </a:pPr>
            <a:r>
              <a:rPr sz="3200" spc="10" dirty="0" smtClean="0">
                <a:solidFill>
                  <a:srgbClr val="FFFF00"/>
                </a:solidFill>
                <a:latin typeface="新宋体"/>
                <a:cs typeface="新宋体"/>
              </a:rPr>
              <a:t>（</a:t>
            </a:r>
            <a:r>
              <a:rPr sz="3200" b="1" spc="-145" dirty="0" smtClean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3200" b="1" spc="-175" dirty="0" smtClean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32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3200" b="1" spc="-185" dirty="0" smtClean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3200" b="1" spc="-1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3200" spc="-35" dirty="0" smtClean="0">
                <a:solidFill>
                  <a:srgbClr val="FFFF00"/>
                </a:solidFill>
                <a:latin typeface="新宋体"/>
                <a:cs typeface="新宋体"/>
              </a:rPr>
              <a:t>）</a:t>
            </a:r>
            <a:endParaRPr sz="3200">
              <a:latin typeface="新宋体"/>
              <a:cs typeface="新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808" y="1204467"/>
            <a:ext cx="3691128" cy="271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1663" y="1195324"/>
            <a:ext cx="3709416" cy="2734055"/>
          </a:xfrm>
          <a:custGeom>
            <a:avLst/>
            <a:gdLst/>
            <a:ahLst/>
            <a:cxnLst/>
            <a:rect l="l" t="t" r="r" b="b"/>
            <a:pathLst>
              <a:path w="3709416" h="2734055">
                <a:moveTo>
                  <a:pt x="0" y="2734055"/>
                </a:moveTo>
                <a:lnTo>
                  <a:pt x="3709416" y="2734055"/>
                </a:lnTo>
                <a:lnTo>
                  <a:pt x="3709416" y="0"/>
                </a:lnTo>
                <a:lnTo>
                  <a:pt x="0" y="0"/>
                </a:lnTo>
                <a:lnTo>
                  <a:pt x="0" y="2734055"/>
                </a:lnTo>
                <a:close/>
              </a:path>
            </a:pathLst>
          </a:custGeom>
          <a:ln w="18287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6088" y="3847084"/>
            <a:ext cx="3712464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6944" y="3837940"/>
            <a:ext cx="3730752" cy="2761488"/>
          </a:xfrm>
          <a:custGeom>
            <a:avLst/>
            <a:gdLst/>
            <a:ahLst/>
            <a:cxnLst/>
            <a:rect l="l" t="t" r="r" b="b"/>
            <a:pathLst>
              <a:path w="3730752" h="2761488">
                <a:moveTo>
                  <a:pt x="0" y="2761488"/>
                </a:moveTo>
                <a:lnTo>
                  <a:pt x="3730752" y="2761488"/>
                </a:lnTo>
                <a:lnTo>
                  <a:pt x="3730752" y="0"/>
                </a:lnTo>
                <a:lnTo>
                  <a:pt x="0" y="0"/>
                </a:lnTo>
                <a:lnTo>
                  <a:pt x="0" y="2761488"/>
                </a:lnTo>
                <a:close/>
              </a:path>
            </a:pathLst>
          </a:custGeom>
          <a:ln w="18287">
            <a:solidFill>
              <a:srgbClr val="00AFE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5916" y="2305811"/>
            <a:ext cx="7956550" cy="3856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04615">
              <a:lnSpc>
                <a:spcPct val="100000"/>
              </a:lnSpc>
            </a:pPr>
            <a:r>
              <a:rPr sz="2800" dirty="0" smtClean="0">
                <a:solidFill>
                  <a:srgbClr val="FF9900"/>
                </a:solidFill>
                <a:latin typeface="Arial"/>
                <a:cs typeface="Arial"/>
              </a:rPr>
              <a:t>•</a:t>
            </a:r>
            <a:r>
              <a:rPr sz="2800" dirty="0" smtClean="0">
                <a:solidFill>
                  <a:srgbClr val="FF9900"/>
                </a:solidFill>
                <a:latin typeface="新宋体"/>
                <a:cs typeface="新宋体"/>
              </a:rPr>
              <a:t>漩涡状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排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列的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成纤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维细胞</a:t>
            </a:r>
            <a:endParaRPr sz="2800">
              <a:latin typeface="新宋体"/>
              <a:cs typeface="新宋体"/>
            </a:endParaRPr>
          </a:p>
          <a:p>
            <a:pPr marL="3904615">
              <a:lnSpc>
                <a:spcPct val="100000"/>
              </a:lnSpc>
            </a:pPr>
            <a:r>
              <a:rPr sz="2800" dirty="0" smtClean="0">
                <a:solidFill>
                  <a:srgbClr val="FF9900"/>
                </a:solidFill>
                <a:latin typeface="Arial"/>
                <a:cs typeface="Arial"/>
              </a:rPr>
              <a:t>•</a:t>
            </a:r>
            <a:r>
              <a:rPr sz="2800" dirty="0" smtClean="0">
                <a:solidFill>
                  <a:srgbClr val="FF9900"/>
                </a:solidFill>
                <a:latin typeface="新宋体"/>
                <a:cs typeface="新宋体"/>
              </a:rPr>
              <a:t>无核异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质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性或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核分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裂像</a:t>
            </a:r>
            <a:endParaRPr sz="2800">
              <a:latin typeface="新宋体"/>
              <a:cs typeface="新宋体"/>
            </a:endParaRPr>
          </a:p>
          <a:p>
            <a:pPr marL="3904615">
              <a:lnSpc>
                <a:spcPts val="2610"/>
              </a:lnSpc>
            </a:pPr>
            <a:r>
              <a:rPr sz="2400" dirty="0" smtClean="0">
                <a:solidFill>
                  <a:srgbClr val="FFFF00"/>
                </a:solidFill>
                <a:latin typeface="新宋体"/>
                <a:cs typeface="新宋体"/>
              </a:rPr>
              <a:t>（</a:t>
            </a:r>
            <a:r>
              <a:rPr sz="2400" spc="105" dirty="0" smtClean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400" spc="1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FFFF00"/>
                </a:solidFill>
                <a:latin typeface="新宋体"/>
                <a:cs typeface="新宋体"/>
              </a:rPr>
              <a:t>×</a:t>
            </a:r>
            <a:r>
              <a:rPr sz="2400" spc="-85" dirty="0" smtClean="0">
                <a:solidFill>
                  <a:srgbClr val="FFFF00"/>
                </a:solidFill>
                <a:latin typeface="Times New Roman"/>
                <a:cs typeface="Times New Roman"/>
              </a:rPr>
              <a:t>200</a:t>
            </a:r>
            <a:r>
              <a:rPr sz="2400" spc="-85" dirty="0" smtClean="0">
                <a:solidFill>
                  <a:srgbClr val="FFFF00"/>
                </a:solidFill>
                <a:latin typeface="新宋体"/>
                <a:cs typeface="新宋体"/>
              </a:rPr>
              <a:t>）</a:t>
            </a:r>
            <a:endParaRPr sz="24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7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9900"/>
                </a:solidFill>
                <a:latin typeface="Arial"/>
                <a:cs typeface="Arial"/>
              </a:rPr>
              <a:t>•</a:t>
            </a:r>
            <a:r>
              <a:rPr sz="2800" dirty="0" smtClean="0">
                <a:solidFill>
                  <a:srgbClr val="FF9900"/>
                </a:solidFill>
                <a:latin typeface="新宋体"/>
                <a:cs typeface="新宋体"/>
              </a:rPr>
              <a:t>纤维粘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液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样间质</a:t>
            </a:r>
            <a:endParaRPr sz="28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9900"/>
                </a:solidFill>
                <a:latin typeface="Arial"/>
                <a:cs typeface="Arial"/>
              </a:rPr>
              <a:t>•</a:t>
            </a:r>
            <a:r>
              <a:rPr sz="2800" dirty="0" smtClean="0">
                <a:solidFill>
                  <a:srgbClr val="FF9900"/>
                </a:solidFill>
                <a:latin typeface="新宋体"/>
                <a:cs typeface="新宋体"/>
              </a:rPr>
              <a:t>富含毛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细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血管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血管</a:t>
            </a:r>
            <a:endParaRPr sz="2800">
              <a:latin typeface="新宋体"/>
              <a:cs typeface="新宋体"/>
            </a:endParaRPr>
          </a:p>
          <a:p>
            <a:pPr marL="12700" marR="3904615" indent="0">
              <a:lnSpc>
                <a:spcPts val="3140"/>
              </a:lnSpc>
              <a:spcBef>
                <a:spcPts val="285"/>
              </a:spcBef>
            </a:pPr>
            <a:r>
              <a:rPr sz="2800" dirty="0" smtClean="0">
                <a:solidFill>
                  <a:srgbClr val="FF9900"/>
                </a:solidFill>
                <a:latin typeface="Arial"/>
                <a:cs typeface="Arial"/>
              </a:rPr>
              <a:t>•</a:t>
            </a:r>
            <a:r>
              <a:rPr sz="2800" dirty="0" smtClean="0">
                <a:solidFill>
                  <a:srgbClr val="FF9900"/>
                </a:solidFill>
                <a:latin typeface="新宋体"/>
                <a:cs typeface="新宋体"/>
              </a:rPr>
              <a:t>粘液区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与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纤维</a:t>
            </a:r>
            <a:r>
              <a:rPr sz="2800" spc="-25" dirty="0" smtClean="0">
                <a:solidFill>
                  <a:srgbClr val="FF9900"/>
                </a:solidFill>
                <a:latin typeface="新宋体"/>
                <a:cs typeface="新宋体"/>
              </a:rPr>
              <a:t>区呈</a:t>
            </a:r>
            <a:r>
              <a:rPr sz="2800" spc="0" dirty="0" smtClean="0">
                <a:solidFill>
                  <a:srgbClr val="FF9900"/>
                </a:solidFill>
                <a:latin typeface="新宋体"/>
                <a:cs typeface="新宋体"/>
              </a:rPr>
              <a:t>截然过 </a:t>
            </a:r>
            <a:r>
              <a:rPr sz="2800" spc="20" dirty="0" smtClean="0">
                <a:solidFill>
                  <a:srgbClr val="FF9900"/>
                </a:solidFill>
                <a:latin typeface="新宋体"/>
                <a:cs typeface="新宋体"/>
              </a:rPr>
              <a:t>渡</a:t>
            </a:r>
            <a:r>
              <a:rPr sz="2400" spc="0" dirty="0" smtClean="0">
                <a:solidFill>
                  <a:srgbClr val="FFFF00"/>
                </a:solidFill>
                <a:latin typeface="新宋体"/>
                <a:cs typeface="新宋体"/>
              </a:rPr>
              <a:t>（</a:t>
            </a:r>
            <a:r>
              <a:rPr sz="2400" spc="8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400" spc="1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spc="0" dirty="0" smtClean="0">
                <a:solidFill>
                  <a:srgbClr val="FFFF00"/>
                </a:solidFill>
                <a:latin typeface="新宋体"/>
                <a:cs typeface="新宋体"/>
              </a:rPr>
              <a:t>×</a:t>
            </a:r>
            <a:r>
              <a:rPr sz="2400" spc="-85" dirty="0" smtClean="0">
                <a:solidFill>
                  <a:srgbClr val="FFFF00"/>
                </a:solidFill>
                <a:latin typeface="Times New Roman"/>
                <a:cs typeface="Times New Roman"/>
              </a:rPr>
              <a:t>400</a:t>
            </a:r>
            <a:r>
              <a:rPr sz="2400" spc="-85" dirty="0" smtClean="0">
                <a:solidFill>
                  <a:srgbClr val="FFFF00"/>
                </a:solidFill>
                <a:latin typeface="新宋体"/>
                <a:cs typeface="新宋体"/>
              </a:rPr>
              <a:t>）</a:t>
            </a:r>
            <a:endParaRPr sz="24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3532" y="1122171"/>
            <a:ext cx="6731000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低度恶性纤维粘液样肉瘤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5411" y="1994915"/>
            <a:ext cx="7670165" cy="3671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b="1" spc="-1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800" b="1" spc="-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spc="-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b="1" spc="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20" dirty="0" smtClean="0">
                <a:solidFill>
                  <a:srgbClr val="FFFFFF"/>
                </a:solidFill>
                <a:latin typeface="新宋体"/>
                <a:cs typeface="新宋体"/>
              </a:rPr>
              <a:t>（</a:t>
            </a:r>
            <a:r>
              <a:rPr sz="28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8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98</a:t>
            </a:r>
            <a:r>
              <a:rPr sz="28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）首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次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报道，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并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提出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作为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独立的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一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类</a:t>
            </a:r>
            <a:endParaRPr sz="28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软组织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肿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瘤，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已报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告的病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例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数量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不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到</a:t>
            </a:r>
            <a:r>
              <a:rPr sz="28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800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8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例</a:t>
            </a:r>
            <a:endParaRPr sz="2800">
              <a:latin typeface="新宋体"/>
              <a:cs typeface="新宋体"/>
            </a:endParaRPr>
          </a:p>
          <a:p>
            <a:pPr marL="12700" marR="189230">
              <a:lnSpc>
                <a:spcPct val="120000"/>
              </a:lnSpc>
              <a:spcBef>
                <a:spcPts val="310"/>
              </a:spcBef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各年龄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均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可发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病，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中青年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男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性较多 好发于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四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肢近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端或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躯干，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少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见部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位有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头部、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胸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腹</a:t>
            </a:r>
            <a:endParaRPr sz="2800">
              <a:latin typeface="新宋体"/>
              <a:cs typeface="新宋体"/>
            </a:endParaRPr>
          </a:p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壁、纵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隔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、泌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尿生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殖区、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肠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系膜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、腹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膜后</a:t>
            </a:r>
            <a:endParaRPr sz="28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12700" marR="21590" indent="0">
              <a:lnSpc>
                <a:spcPct val="95700"/>
              </a:lnSpc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组织学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表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现貌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似良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性，大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部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分病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例可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发生一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次到 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数次局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部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复发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（平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均</a:t>
            </a:r>
            <a:r>
              <a:rPr sz="28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年），而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半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数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以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上可出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现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远 处转移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（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平均</a:t>
            </a:r>
            <a:r>
              <a:rPr sz="2800" spc="-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年）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3583" y="6081267"/>
            <a:ext cx="8061959" cy="661416"/>
          </a:xfrm>
          <a:custGeom>
            <a:avLst/>
            <a:gdLst/>
            <a:ahLst/>
            <a:cxnLst/>
            <a:rect l="l" t="t" r="r" b="b"/>
            <a:pathLst>
              <a:path w="8061959" h="661416">
                <a:moveTo>
                  <a:pt x="0" y="661415"/>
                </a:moveTo>
                <a:lnTo>
                  <a:pt x="8061959" y="661415"/>
                </a:lnTo>
                <a:lnTo>
                  <a:pt x="8061959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43583" y="6081267"/>
            <a:ext cx="8061959" cy="661416"/>
          </a:xfrm>
          <a:custGeom>
            <a:avLst/>
            <a:gdLst/>
            <a:ahLst/>
            <a:cxnLst/>
            <a:rect l="l" t="t" r="r" b="b"/>
            <a:pathLst>
              <a:path w="8061959" h="661416">
                <a:moveTo>
                  <a:pt x="0" y="661415"/>
                </a:moveTo>
                <a:lnTo>
                  <a:pt x="8061959" y="661415"/>
                </a:lnTo>
                <a:lnTo>
                  <a:pt x="8061959" y="0"/>
                </a:lnTo>
                <a:lnTo>
                  <a:pt x="0" y="0"/>
                </a:lnTo>
                <a:lnTo>
                  <a:pt x="0" y="661415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31467" y="6133083"/>
            <a:ext cx="7649209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i="1" spc="-22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va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18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i="1" spc="-1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60" dirty="0" smtClean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b="1" i="1" spc="-90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Lo</a:t>
            </a:r>
            <a:r>
              <a:rPr sz="1800" b="1" i="1" spc="-254" dirty="0" smtClean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b="1" i="1" spc="-18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1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i="1" spc="-285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210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sa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i="1" spc="-285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90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5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105" dirty="0" smtClean="0">
                <a:solidFill>
                  <a:srgbClr val="0000FF"/>
                </a:solidFill>
                <a:latin typeface="Arial"/>
                <a:cs typeface="Arial"/>
              </a:rPr>
              <a:t> r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po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i="1" spc="-114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i="1" spc="-10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i="1" spc="-114" dirty="0" smtClean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800" b="1" i="1" spc="-10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i="1" spc="-254" dirty="0" smtClean="0">
                <a:solidFill>
                  <a:srgbClr val="0000FF"/>
                </a:solidFill>
                <a:latin typeface="Arial"/>
                <a:cs typeface="Arial"/>
              </a:rPr>
              <a:t>w</a:t>
            </a:r>
            <a:r>
              <a:rPr sz="1800" b="1" i="1" spc="-21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85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17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17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160" dirty="0" smtClean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210" dirty="0" smtClean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225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b="1" i="1" spc="-155" dirty="0" smtClean="0">
                <a:solidFill>
                  <a:srgbClr val="0000FF"/>
                </a:solidFill>
                <a:latin typeface="Arial"/>
                <a:cs typeface="Arial"/>
              </a:rPr>
              <a:t>las</a:t>
            </a:r>
            <a:r>
              <a:rPr sz="1800" b="1" i="1" spc="-229" dirty="0" smtClean="0">
                <a:solidFill>
                  <a:srgbClr val="0000FF"/>
                </a:solidFill>
                <a:latin typeface="Arial"/>
                <a:cs typeface="Arial"/>
              </a:rPr>
              <a:t>ms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av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210" dirty="0" smtClean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1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ece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170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b="1" i="1" spc="-180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i="1" spc="-1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b="1" i="1" spc="-21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pp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ea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ce</a:t>
            </a:r>
            <a:r>
              <a:rPr sz="1800" b="1" i="1" spc="-90" dirty="0" smtClean="0">
                <a:solidFill>
                  <a:srgbClr val="0000FF"/>
                </a:solidFill>
                <a:latin typeface="Arial"/>
                <a:cs typeface="Arial"/>
              </a:rPr>
              <a:t>. </a:t>
            </a:r>
            <a:r>
              <a:rPr sz="1800" b="1" i="1" spc="-19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6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290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1800" b="1" i="1" spc="-6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0" dirty="0" smtClean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1800" b="1" i="1" spc="-1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60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800" b="1" i="1" spc="-75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800" b="1" i="1" spc="-21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800" b="1" i="1" spc="-8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220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b="1" i="1" spc="-13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="1" i="1" spc="-200" dirty="0" smtClean="0">
                <a:solidFill>
                  <a:srgbClr val="0000FF"/>
                </a:solidFill>
                <a:latin typeface="Arial"/>
                <a:cs typeface="Arial"/>
              </a:rPr>
              <a:t>ho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800" b="1" i="1" spc="-90" dirty="0" smtClean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1800" b="1" i="1" spc="-9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1800" b="1" i="1" spc="-170" dirty="0" smtClean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87</a:t>
            </a:r>
            <a:r>
              <a:rPr sz="1800" b="1" i="1" spc="-114" dirty="0" smtClean="0">
                <a:solidFill>
                  <a:srgbClr val="0000FF"/>
                </a:solidFill>
                <a:latin typeface="Arial"/>
                <a:cs typeface="Arial"/>
              </a:rPr>
              <a:t>;</a:t>
            </a:r>
            <a:r>
              <a:rPr sz="1800" b="1" i="1" spc="-8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sz="1800" b="1" i="1" spc="-170" dirty="0" smtClean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sz="1800" b="1" i="1" spc="-114" dirty="0" smtClean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800" b="1" i="1" spc="-8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615</a:t>
            </a:r>
            <a:r>
              <a:rPr sz="1800" spc="0" dirty="0" smtClean="0">
                <a:solidFill>
                  <a:srgbClr val="0000FF"/>
                </a:solidFill>
                <a:latin typeface="宋体"/>
                <a:cs typeface="宋体"/>
              </a:rPr>
              <a:t>～</a:t>
            </a:r>
            <a:r>
              <a:rPr sz="1800" b="1" i="1" spc="-185" dirty="0" smtClean="0">
                <a:solidFill>
                  <a:srgbClr val="0000FF"/>
                </a:solidFill>
                <a:latin typeface="Arial"/>
                <a:cs typeface="Arial"/>
              </a:rPr>
              <a:t>619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5959" y="1920748"/>
            <a:ext cx="2919984" cy="2188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6815" y="1911604"/>
            <a:ext cx="2938272" cy="2206752"/>
          </a:xfrm>
          <a:custGeom>
            <a:avLst/>
            <a:gdLst/>
            <a:ahLst/>
            <a:cxnLst/>
            <a:rect l="l" t="t" r="r" b="b"/>
            <a:pathLst>
              <a:path w="2938272" h="2206752">
                <a:moveTo>
                  <a:pt x="0" y="2206752"/>
                </a:moveTo>
                <a:lnTo>
                  <a:pt x="2938272" y="2206752"/>
                </a:lnTo>
                <a:lnTo>
                  <a:pt x="2938272" y="0"/>
                </a:lnTo>
                <a:lnTo>
                  <a:pt x="0" y="0"/>
                </a:lnTo>
                <a:lnTo>
                  <a:pt x="0" y="2206752"/>
                </a:lnTo>
                <a:close/>
              </a:path>
            </a:pathLst>
          </a:custGeom>
          <a:ln w="18288">
            <a:solidFill>
              <a:srgbClr val="CC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5959" y="4276852"/>
            <a:ext cx="2932176" cy="208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6815" y="4267708"/>
            <a:ext cx="2950464" cy="2106168"/>
          </a:xfrm>
          <a:custGeom>
            <a:avLst/>
            <a:gdLst/>
            <a:ahLst/>
            <a:cxnLst/>
            <a:rect l="l" t="t" r="r" b="b"/>
            <a:pathLst>
              <a:path w="2950463" h="2106168">
                <a:moveTo>
                  <a:pt x="0" y="2106168"/>
                </a:moveTo>
                <a:lnTo>
                  <a:pt x="2950464" y="2106168"/>
                </a:lnTo>
                <a:lnTo>
                  <a:pt x="2950464" y="0"/>
                </a:lnTo>
                <a:lnTo>
                  <a:pt x="0" y="0"/>
                </a:lnTo>
                <a:lnTo>
                  <a:pt x="0" y="2106168"/>
                </a:lnTo>
                <a:close/>
              </a:path>
            </a:pathLst>
          </a:custGeom>
          <a:ln w="18288">
            <a:solidFill>
              <a:srgbClr val="CC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7424" y="3706876"/>
            <a:ext cx="3645408" cy="2731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8280" y="3697732"/>
            <a:ext cx="3663696" cy="2749295"/>
          </a:xfrm>
          <a:custGeom>
            <a:avLst/>
            <a:gdLst/>
            <a:ahLst/>
            <a:cxnLst/>
            <a:rect l="l" t="t" r="r" b="b"/>
            <a:pathLst>
              <a:path w="3663696" h="2749295">
                <a:moveTo>
                  <a:pt x="0" y="2749295"/>
                </a:moveTo>
                <a:lnTo>
                  <a:pt x="3663696" y="2749295"/>
                </a:lnTo>
                <a:lnTo>
                  <a:pt x="3663696" y="0"/>
                </a:lnTo>
                <a:lnTo>
                  <a:pt x="0" y="0"/>
                </a:lnTo>
                <a:lnTo>
                  <a:pt x="0" y="2749295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7424" y="777748"/>
            <a:ext cx="36576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8280" y="768604"/>
            <a:ext cx="3675888" cy="2761488"/>
          </a:xfrm>
          <a:custGeom>
            <a:avLst/>
            <a:gdLst/>
            <a:ahLst/>
            <a:cxnLst/>
            <a:rect l="l" t="t" r="r" b="b"/>
            <a:pathLst>
              <a:path w="3675888" h="2761488">
                <a:moveTo>
                  <a:pt x="0" y="2761488"/>
                </a:moveTo>
                <a:lnTo>
                  <a:pt x="3675888" y="2761488"/>
                </a:lnTo>
                <a:lnTo>
                  <a:pt x="3675888" y="0"/>
                </a:lnTo>
                <a:lnTo>
                  <a:pt x="0" y="0"/>
                </a:lnTo>
                <a:lnTo>
                  <a:pt x="0" y="2761488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1547" y="765555"/>
            <a:ext cx="2497455" cy="1059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肝镰状韧带</a:t>
            </a:r>
            <a:endParaRPr sz="3600">
              <a:latin typeface="新宋体"/>
              <a:cs typeface="新宋体"/>
            </a:endParaRPr>
          </a:p>
          <a:p>
            <a:pPr marL="12700">
              <a:lnSpc>
                <a:spcPts val="3935"/>
              </a:lnSpc>
            </a:pPr>
            <a:r>
              <a:rPr sz="3600" b="1" spc="-130" dirty="0" smtClean="0">
                <a:solidFill>
                  <a:srgbClr val="FF742D"/>
                </a:solidFill>
                <a:latin typeface="Times New Roman"/>
                <a:cs typeface="Times New Roman"/>
              </a:rPr>
              <a:t>L</a:t>
            </a:r>
            <a:r>
              <a:rPr sz="3600" b="1" spc="-210" dirty="0" smtClean="0">
                <a:solidFill>
                  <a:srgbClr val="FF742D"/>
                </a:solidFill>
                <a:latin typeface="Times New Roman"/>
                <a:cs typeface="Times New Roman"/>
              </a:rPr>
              <a:t>G</a:t>
            </a:r>
            <a:r>
              <a:rPr sz="3600" b="1" spc="5" dirty="0" smtClean="0">
                <a:solidFill>
                  <a:srgbClr val="FF742D"/>
                </a:solidFill>
                <a:latin typeface="Times New Roman"/>
                <a:cs typeface="Times New Roman"/>
              </a:rPr>
              <a:t>F</a:t>
            </a:r>
            <a:r>
              <a:rPr sz="3600" b="1" spc="-185" dirty="0" smtClean="0">
                <a:solidFill>
                  <a:srgbClr val="FF742D"/>
                </a:solidFill>
                <a:latin typeface="Times New Roman"/>
                <a:cs typeface="Times New Roman"/>
              </a:rPr>
              <a:t>M</a:t>
            </a:r>
            <a:r>
              <a:rPr sz="3600" b="1" spc="-90" dirty="0" smtClean="0">
                <a:solidFill>
                  <a:srgbClr val="FF742D"/>
                </a:solidFill>
                <a:latin typeface="Times New Roman"/>
                <a:cs typeface="Times New Roman"/>
              </a:rPr>
              <a:t>S</a:t>
            </a:r>
            <a:r>
              <a:rPr sz="3600" spc="20" dirty="0" smtClean="0">
                <a:solidFill>
                  <a:srgbClr val="FF742D"/>
                </a:solidFill>
                <a:latin typeface="新宋体"/>
                <a:cs typeface="新宋体"/>
              </a:rPr>
              <a:t>一</a:t>
            </a:r>
            <a:r>
              <a:rPr sz="3600" spc="0" dirty="0" smtClean="0">
                <a:solidFill>
                  <a:srgbClr val="FF742D"/>
                </a:solidFill>
                <a:latin typeface="新宋体"/>
                <a:cs typeface="新宋体"/>
              </a:rPr>
              <a:t>例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19" y="1277619"/>
            <a:ext cx="3636263" cy="3179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8175" y="1268475"/>
            <a:ext cx="3654552" cy="3197352"/>
          </a:xfrm>
          <a:custGeom>
            <a:avLst/>
            <a:gdLst/>
            <a:ahLst/>
            <a:cxnLst/>
            <a:rect l="l" t="t" r="r" b="b"/>
            <a:pathLst>
              <a:path w="3654552" h="3197352">
                <a:moveTo>
                  <a:pt x="0" y="3197352"/>
                </a:moveTo>
                <a:lnTo>
                  <a:pt x="3654552" y="3197352"/>
                </a:lnTo>
                <a:lnTo>
                  <a:pt x="3654552" y="0"/>
                </a:lnTo>
                <a:lnTo>
                  <a:pt x="0" y="0"/>
                </a:lnTo>
                <a:lnTo>
                  <a:pt x="0" y="319735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1277619"/>
            <a:ext cx="3633215" cy="316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855" y="1268475"/>
            <a:ext cx="3651504" cy="3179064"/>
          </a:xfrm>
          <a:custGeom>
            <a:avLst/>
            <a:gdLst/>
            <a:ahLst/>
            <a:cxnLst/>
            <a:rect l="l" t="t" r="r" b="b"/>
            <a:pathLst>
              <a:path w="3651504" h="3179064">
                <a:moveTo>
                  <a:pt x="0" y="3179064"/>
                </a:moveTo>
                <a:lnTo>
                  <a:pt x="3651504" y="3179064"/>
                </a:lnTo>
                <a:lnTo>
                  <a:pt x="3651504" y="0"/>
                </a:lnTo>
                <a:lnTo>
                  <a:pt x="0" y="0"/>
                </a:lnTo>
                <a:lnTo>
                  <a:pt x="0" y="3179064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5955" y="4715764"/>
            <a:ext cx="3582670" cy="1440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b="1" spc="-130" dirty="0" smtClean="0">
                <a:solidFill>
                  <a:srgbClr val="FF742D"/>
                </a:solidFill>
                <a:latin typeface="Times New Roman"/>
                <a:cs typeface="Times New Roman"/>
              </a:rPr>
              <a:t>L</a:t>
            </a:r>
            <a:r>
              <a:rPr sz="3600" b="1" spc="-210" dirty="0" smtClean="0">
                <a:solidFill>
                  <a:srgbClr val="FF742D"/>
                </a:solidFill>
                <a:latin typeface="Times New Roman"/>
                <a:cs typeface="Times New Roman"/>
              </a:rPr>
              <a:t>G</a:t>
            </a:r>
            <a:r>
              <a:rPr sz="3600" b="1" spc="5" dirty="0" smtClean="0">
                <a:solidFill>
                  <a:srgbClr val="FF742D"/>
                </a:solidFill>
                <a:latin typeface="Times New Roman"/>
                <a:cs typeface="Times New Roman"/>
              </a:rPr>
              <a:t>F</a:t>
            </a:r>
            <a:r>
              <a:rPr sz="3600" b="1" spc="-185" dirty="0" smtClean="0">
                <a:solidFill>
                  <a:srgbClr val="FF742D"/>
                </a:solidFill>
                <a:latin typeface="Times New Roman"/>
                <a:cs typeface="Times New Roman"/>
              </a:rPr>
              <a:t>M</a:t>
            </a:r>
            <a:r>
              <a:rPr sz="3600" b="1" spc="-90" dirty="0" smtClean="0">
                <a:solidFill>
                  <a:srgbClr val="FF742D"/>
                </a:solidFill>
                <a:latin typeface="Times New Roman"/>
                <a:cs typeface="Times New Roman"/>
              </a:rPr>
              <a:t>S</a:t>
            </a:r>
            <a:r>
              <a:rPr sz="3600" spc="0" dirty="0" smtClean="0">
                <a:solidFill>
                  <a:srgbClr val="FF742D"/>
                </a:solidFill>
                <a:latin typeface="新宋体"/>
                <a:cs typeface="新宋体"/>
              </a:rPr>
              <a:t>：</a:t>
            </a:r>
            <a:endParaRPr sz="3600">
              <a:latin typeface="新宋体"/>
              <a:cs typeface="新宋体"/>
            </a:endParaRPr>
          </a:p>
          <a:p>
            <a:pPr marL="12700" marR="12700">
              <a:lnSpc>
                <a:spcPct val="100000"/>
              </a:lnSpc>
              <a:spcBef>
                <a:spcPts val="365"/>
              </a:spcBef>
            </a:pPr>
            <a:r>
              <a:rPr sz="2800" dirty="0" smtClean="0">
                <a:solidFill>
                  <a:srgbClr val="FFFFFF"/>
                </a:solidFill>
                <a:latin typeface="新宋体"/>
                <a:cs typeface="新宋体"/>
              </a:rPr>
              <a:t>男，</a:t>
            </a:r>
            <a:r>
              <a:rPr sz="2800" spc="-15" dirty="0" smtClean="0">
                <a:solidFill>
                  <a:srgbClr val="FFFFFF"/>
                </a:solidFill>
                <a:latin typeface="新宋体"/>
                <a:cs typeface="新宋体"/>
              </a:rPr>
              <a:t>67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岁，右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肩部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软组 织内肿块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4828" y="4765629"/>
            <a:ext cx="3582670" cy="139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3600" dirty="0" smtClean="0">
                <a:solidFill>
                  <a:srgbClr val="FF742D"/>
                </a:solidFill>
                <a:latin typeface="新宋体"/>
                <a:cs typeface="新宋体"/>
              </a:rPr>
              <a:t>复发： </a:t>
            </a:r>
            <a:r>
              <a:rPr sz="2800" spc="10" dirty="0" smtClean="0">
                <a:solidFill>
                  <a:srgbClr val="FFFFFF"/>
                </a:solidFill>
                <a:latin typeface="新宋体"/>
                <a:cs typeface="新宋体"/>
              </a:rPr>
              <a:t>L</a:t>
            </a:r>
            <a:r>
              <a:rPr sz="2800" spc="-15" dirty="0" smtClean="0">
                <a:solidFill>
                  <a:srgbClr val="FFFFFF"/>
                </a:solidFill>
                <a:latin typeface="新宋体"/>
                <a:cs typeface="新宋体"/>
              </a:rPr>
              <a:t>G</a:t>
            </a:r>
            <a:r>
              <a:rPr sz="2800" spc="-10" dirty="0" smtClean="0">
                <a:solidFill>
                  <a:srgbClr val="FFFFFF"/>
                </a:solidFill>
                <a:latin typeface="新宋体"/>
                <a:cs typeface="新宋体"/>
              </a:rPr>
              <a:t>F</a:t>
            </a:r>
            <a:r>
              <a:rPr sz="2800" spc="5" dirty="0" smtClean="0">
                <a:solidFill>
                  <a:srgbClr val="FFFFFF"/>
                </a:solidFill>
                <a:latin typeface="新宋体"/>
                <a:cs typeface="新宋体"/>
              </a:rPr>
              <a:t>M</a:t>
            </a:r>
            <a:r>
              <a:rPr sz="2800" spc="-10" dirty="0" smtClean="0">
                <a:solidFill>
                  <a:srgbClr val="FFFFFF"/>
                </a:solidFill>
                <a:latin typeface="新宋体"/>
                <a:cs typeface="新宋体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切除后</a:t>
            </a:r>
            <a:r>
              <a:rPr sz="2800" spc="-15" dirty="0" smtClean="0">
                <a:solidFill>
                  <a:srgbClr val="FFFFFF"/>
                </a:solidFill>
                <a:latin typeface="新宋体"/>
                <a:cs typeface="新宋体"/>
              </a:rPr>
              <a:t>1</a:t>
            </a:r>
            <a:r>
              <a:rPr sz="2800" spc="-10" dirty="0" smtClean="0">
                <a:solidFill>
                  <a:srgbClr val="FFFFFF"/>
                </a:solidFill>
                <a:latin typeface="新宋体"/>
                <a:cs typeface="新宋体"/>
              </a:rPr>
              <a:t>2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月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，右 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前胸壁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、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腋窝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多发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结节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5108" y="4011676"/>
            <a:ext cx="119062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55" dirty="0" smtClean="0">
                <a:solidFill>
                  <a:srgbClr val="FFFF66"/>
                </a:solidFill>
                <a:latin typeface="Times New Roman"/>
                <a:cs typeface="Times New Roman"/>
              </a:rPr>
              <a:t>T</a:t>
            </a:r>
            <a:r>
              <a:rPr sz="2400" b="1" spc="-85" dirty="0" smtClean="0">
                <a:solidFill>
                  <a:srgbClr val="FFFF66"/>
                </a:solidFill>
                <a:latin typeface="Times New Roman"/>
                <a:cs typeface="Times New Roman"/>
              </a:rPr>
              <a:t>2</a:t>
            </a:r>
            <a:r>
              <a:rPr sz="2400" b="1" spc="-190" dirty="0" smtClean="0">
                <a:solidFill>
                  <a:srgbClr val="FFFF66"/>
                </a:solidFill>
                <a:latin typeface="Times New Roman"/>
                <a:cs typeface="Times New Roman"/>
              </a:rPr>
              <a:t>W</a:t>
            </a:r>
            <a:r>
              <a:rPr sz="2400" b="1" spc="-75" dirty="0" smtClean="0">
                <a:solidFill>
                  <a:srgbClr val="FFFF66"/>
                </a:solidFill>
                <a:latin typeface="Times New Roman"/>
                <a:cs typeface="Times New Roman"/>
              </a:rPr>
              <a:t>I</a:t>
            </a:r>
            <a:r>
              <a:rPr sz="2400" b="1" spc="15" dirty="0" smtClean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 smtClean="0">
                <a:solidFill>
                  <a:srgbClr val="FFFF66"/>
                </a:solidFill>
                <a:latin typeface="Times New Roman"/>
                <a:cs typeface="Times New Roman"/>
              </a:rPr>
              <a:t>FS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3876" y="4011676"/>
            <a:ext cx="119062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55" dirty="0" smtClean="0">
                <a:solidFill>
                  <a:srgbClr val="FFFF66"/>
                </a:solidFill>
                <a:latin typeface="Times New Roman"/>
                <a:cs typeface="Times New Roman"/>
              </a:rPr>
              <a:t>T</a:t>
            </a:r>
            <a:r>
              <a:rPr sz="2400" b="1" spc="-85" dirty="0" smtClean="0">
                <a:solidFill>
                  <a:srgbClr val="FFFF66"/>
                </a:solidFill>
                <a:latin typeface="Times New Roman"/>
                <a:cs typeface="Times New Roman"/>
              </a:rPr>
              <a:t>2</a:t>
            </a:r>
            <a:r>
              <a:rPr sz="2400" b="1" spc="-190" dirty="0" smtClean="0">
                <a:solidFill>
                  <a:srgbClr val="FFFF66"/>
                </a:solidFill>
                <a:latin typeface="Times New Roman"/>
                <a:cs typeface="Times New Roman"/>
              </a:rPr>
              <a:t>W</a:t>
            </a:r>
            <a:r>
              <a:rPr sz="2400" b="1" spc="-75" dirty="0" smtClean="0">
                <a:solidFill>
                  <a:srgbClr val="FFFF66"/>
                </a:solidFill>
                <a:latin typeface="Times New Roman"/>
                <a:cs typeface="Times New Roman"/>
              </a:rPr>
              <a:t>I</a:t>
            </a:r>
            <a:r>
              <a:rPr sz="2400" b="1" spc="15" dirty="0" smtClean="0">
                <a:solidFill>
                  <a:srgbClr val="FFFF66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 smtClean="0">
                <a:solidFill>
                  <a:srgbClr val="FFFF66"/>
                </a:solidFill>
                <a:latin typeface="Times New Roman"/>
                <a:cs typeface="Times New Roman"/>
              </a:rPr>
              <a:t>FS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683" y="905764"/>
            <a:ext cx="6121400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盆腔肿块鉴别诊断小结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0819" y="1532981"/>
            <a:ext cx="7831455" cy="5111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2849880" indent="-344805">
              <a:lnSpc>
                <a:spcPct val="112900"/>
              </a:lnSpc>
            </a:pPr>
            <a:r>
              <a:rPr sz="3600" dirty="0" smtClean="0">
                <a:solidFill>
                  <a:srgbClr val="FF9900"/>
                </a:solidFill>
                <a:latin typeface="新宋体"/>
                <a:cs typeface="新宋体"/>
              </a:rPr>
              <a:t>检查方法 </a:t>
            </a:r>
            <a:r>
              <a:rPr sz="2800" dirty="0" smtClean="0">
                <a:solidFill>
                  <a:srgbClr val="FFFF00"/>
                </a:solidFill>
                <a:latin typeface="新宋体"/>
                <a:cs typeface="新宋体"/>
              </a:rPr>
              <a:t>超声：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在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女性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生殖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系统有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优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势 </a:t>
            </a:r>
            <a:r>
              <a:rPr sz="2800" b="1" spc="-13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2800" b="1" spc="2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：</a:t>
            </a:r>
            <a:endParaRPr sz="28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marL="756285" marR="64135" indent="-287020">
              <a:lnSpc>
                <a:spcPct val="100000"/>
              </a:lnSpc>
            </a:pPr>
            <a:r>
              <a:rPr sz="2400" spc="-15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增强扫描：显示肿块血供情况和供血动脉，为手术切 除提供指导</a:t>
            </a:r>
            <a:endParaRPr sz="2400">
              <a:latin typeface="新宋体"/>
              <a:cs typeface="新宋体"/>
            </a:endParaRPr>
          </a:p>
          <a:p>
            <a:pPr marL="356870" marR="1283335" indent="112395">
              <a:lnSpc>
                <a:spcPct val="116399"/>
              </a:lnSpc>
              <a:spcBef>
                <a:spcPts val="100"/>
              </a:spcBef>
            </a:pPr>
            <a:r>
              <a:rPr sz="2400" spc="-15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三维重建：显示肿块定位，与毗邻脏器关系 </a:t>
            </a:r>
            <a:r>
              <a:rPr sz="2400" spc="-15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对腹膜、系膜、筋膜及肠道显示较好 </a:t>
            </a:r>
            <a:r>
              <a:rPr sz="2800" b="1" spc="-90" dirty="0" smtClean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2800" b="1" spc="-4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RI</a:t>
            </a:r>
            <a:r>
              <a:rPr sz="2800" spc="0" dirty="0" smtClean="0">
                <a:solidFill>
                  <a:srgbClr val="FFFF00"/>
                </a:solidFill>
                <a:latin typeface="新宋体"/>
                <a:cs typeface="新宋体"/>
              </a:rPr>
              <a:t>：</a:t>
            </a:r>
            <a:endParaRPr sz="2800">
              <a:latin typeface="新宋体"/>
              <a:cs typeface="新宋体"/>
            </a:endParaRPr>
          </a:p>
          <a:p>
            <a:pPr>
              <a:lnSpc>
                <a:spcPts val="600"/>
              </a:lnSpc>
              <a:spcBef>
                <a:spcPts val="16"/>
              </a:spcBef>
            </a:pPr>
            <a:endParaRPr sz="600"/>
          </a:p>
          <a:p>
            <a:pPr marL="469900">
              <a:lnSpc>
                <a:spcPct val="100000"/>
              </a:lnSpc>
            </a:pPr>
            <a:r>
              <a:rPr sz="2400" spc="-15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显示肿块组织成分有优势，</a:t>
            </a:r>
            <a:r>
              <a:rPr sz="2400" spc="-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spc="-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400" spc="-90" dirty="0" smtClean="0">
                <a:solidFill>
                  <a:srgbClr val="FFFFFF"/>
                </a:solidFill>
                <a:latin typeface="新宋体"/>
                <a:cs typeface="新宋体"/>
              </a:rPr>
              <a:t>显示泌尿系梗阻部位</a:t>
            </a:r>
            <a:endParaRPr sz="2400">
              <a:latin typeface="新宋体"/>
              <a:cs typeface="新宋体"/>
            </a:endParaRPr>
          </a:p>
          <a:p>
            <a:pPr marL="756285">
              <a:lnSpc>
                <a:spcPct val="100000"/>
              </a:lnSpc>
              <a:spcBef>
                <a:spcPts val="240"/>
              </a:spcBef>
            </a:pPr>
            <a:r>
              <a:rPr sz="2400" dirty="0" smtClean="0">
                <a:solidFill>
                  <a:srgbClr val="FFFFFF"/>
                </a:solidFill>
                <a:latin typeface="新宋体"/>
                <a:cs typeface="新宋体"/>
              </a:rPr>
              <a:t>和原因，对神经系统来源肿瘤显示较好</a:t>
            </a:r>
            <a:endParaRPr sz="2400">
              <a:latin typeface="新宋体"/>
              <a:cs typeface="新宋体"/>
            </a:endParaRPr>
          </a:p>
          <a:p>
            <a:pPr marL="356870">
              <a:lnSpc>
                <a:spcPts val="3350"/>
              </a:lnSpc>
              <a:spcBef>
                <a:spcPts val="390"/>
              </a:spcBef>
            </a:pPr>
            <a:r>
              <a:rPr sz="2800" dirty="0" smtClean="0">
                <a:solidFill>
                  <a:srgbClr val="FFFF00"/>
                </a:solidFill>
                <a:latin typeface="新宋体"/>
                <a:cs typeface="新宋体"/>
              </a:rPr>
              <a:t>其它</a:t>
            </a:r>
            <a:r>
              <a:rPr sz="2800" spc="20" dirty="0" smtClean="0">
                <a:solidFill>
                  <a:srgbClr val="FFFF00"/>
                </a:solidFill>
                <a:latin typeface="新宋体"/>
                <a:cs typeface="新宋体"/>
              </a:rPr>
              <a:t>：</a:t>
            </a:r>
            <a:r>
              <a:rPr sz="2800" spc="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spc="-1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-235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、腹</a:t>
            </a:r>
            <a:r>
              <a:rPr sz="2800" spc="-25" dirty="0" smtClean="0">
                <a:solidFill>
                  <a:srgbClr val="FFFFFF"/>
                </a:solidFill>
                <a:latin typeface="新宋体"/>
                <a:cs typeface="新宋体"/>
              </a:rPr>
              <a:t>腔</a:t>
            </a:r>
            <a:r>
              <a:rPr sz="2800" spc="0" dirty="0" smtClean="0">
                <a:solidFill>
                  <a:srgbClr val="FFFFFF"/>
                </a:solidFill>
                <a:latin typeface="新宋体"/>
                <a:cs typeface="新宋体"/>
              </a:rPr>
              <a:t>镜等</a:t>
            </a:r>
            <a:endParaRPr sz="28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5492" y="786891"/>
            <a:ext cx="6121400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盆腔肿块鉴别诊断小结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97227" y="2264155"/>
            <a:ext cx="3609975" cy="4147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solidFill>
                  <a:srgbClr val="FFFF00"/>
                </a:solidFill>
                <a:latin typeface="新宋体"/>
                <a:cs typeface="新宋体"/>
              </a:rPr>
              <a:t>定</a:t>
            </a:r>
            <a:r>
              <a:rPr sz="3200" spc="-35" dirty="0" smtClean="0">
                <a:solidFill>
                  <a:srgbClr val="FFFF00"/>
                </a:solidFill>
                <a:latin typeface="新宋体"/>
                <a:cs typeface="新宋体"/>
              </a:rPr>
              <a:t>位诊断</a:t>
            </a:r>
            <a:endParaRPr sz="3200">
              <a:latin typeface="新宋体"/>
              <a:cs typeface="新宋体"/>
            </a:endParaRPr>
          </a:p>
          <a:p>
            <a:pPr marL="582295" marR="12700" indent="-457200">
              <a:lnSpc>
                <a:spcPct val="118700"/>
              </a:lnSpc>
              <a:spcBef>
                <a:spcPts val="35"/>
              </a:spcBef>
            </a:pPr>
            <a:r>
              <a:rPr sz="2800" spc="-32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盆腔脏</a:t>
            </a:r>
            <a:r>
              <a:rPr sz="2800" spc="-25" dirty="0" smtClean="0">
                <a:solidFill>
                  <a:srgbClr val="00FFFF"/>
                </a:solidFill>
                <a:latin typeface="新宋体"/>
                <a:cs typeface="新宋体"/>
              </a:rPr>
              <a:t>器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来源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肠道、膀胱、输尿管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女性：子宫、卵巢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男性：前列腺、精囊</a:t>
            </a:r>
            <a:endParaRPr sz="2400">
              <a:latin typeface="新宋体"/>
              <a:cs typeface="新宋体"/>
            </a:endParaRPr>
          </a:p>
          <a:p>
            <a:pPr marL="582295" marR="323215" indent="-457200">
              <a:lnSpc>
                <a:spcPct val="118700"/>
              </a:lnSpc>
              <a:spcBef>
                <a:spcPts val="50"/>
              </a:spcBef>
            </a:pPr>
            <a:r>
              <a:rPr sz="2800" spc="-32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腹腔或</a:t>
            </a:r>
            <a:r>
              <a:rPr sz="2800" spc="-25" dirty="0" smtClean="0">
                <a:solidFill>
                  <a:srgbClr val="00FFFF"/>
                </a:solidFill>
                <a:latin typeface="新宋体"/>
                <a:cs typeface="新宋体"/>
              </a:rPr>
              <a:t>腹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膜后</a:t>
            </a:r>
            <a:r>
              <a:rPr sz="2800" spc="-25" dirty="0" smtClean="0">
                <a:solidFill>
                  <a:srgbClr val="00FFFF"/>
                </a:solidFill>
                <a:latin typeface="新宋体"/>
                <a:cs typeface="新宋体"/>
              </a:rPr>
              <a:t>来源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间叶组织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神经组织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淋巴组织</a:t>
            </a:r>
            <a:endParaRPr sz="2400">
              <a:latin typeface="新宋体"/>
              <a:cs typeface="新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191" y="347979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12611" y="2276347"/>
            <a:ext cx="3302000" cy="3346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" dirty="0" smtClean="0">
                <a:solidFill>
                  <a:srgbClr val="FFFF00"/>
                </a:solidFill>
                <a:latin typeface="新宋体"/>
                <a:cs typeface="新宋体"/>
              </a:rPr>
              <a:t>定</a:t>
            </a:r>
            <a:r>
              <a:rPr sz="3200" spc="-35" dirty="0" smtClean="0">
                <a:solidFill>
                  <a:srgbClr val="FFFF00"/>
                </a:solidFill>
                <a:latin typeface="新宋体"/>
                <a:cs typeface="新宋体"/>
              </a:rPr>
              <a:t>性诊断</a:t>
            </a:r>
            <a:endParaRPr sz="3200">
              <a:latin typeface="新宋体"/>
              <a:cs typeface="新宋体"/>
            </a:endParaRPr>
          </a:p>
          <a:p>
            <a:pPr marL="582295" marR="12700" indent="-457200">
              <a:lnSpc>
                <a:spcPct val="119000"/>
              </a:lnSpc>
            </a:pPr>
            <a:r>
              <a:rPr sz="2800" spc="-32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肿瘤及</a:t>
            </a:r>
            <a:r>
              <a:rPr sz="2800" spc="-25" dirty="0" smtClean="0">
                <a:solidFill>
                  <a:srgbClr val="00FFFF"/>
                </a:solidFill>
                <a:latin typeface="新宋体"/>
                <a:cs typeface="新宋体"/>
              </a:rPr>
              <a:t>肿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瘤样</a:t>
            </a:r>
            <a:r>
              <a:rPr sz="2800" spc="-25" dirty="0" smtClean="0">
                <a:solidFill>
                  <a:srgbClr val="00FFFF"/>
                </a:solidFill>
                <a:latin typeface="新宋体"/>
                <a:cs typeface="新宋体"/>
              </a:rPr>
              <a:t>病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变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原发或继发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良性或恶性 </a:t>
            </a:r>
            <a:r>
              <a:rPr sz="2400" spc="-27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400" spc="0" dirty="0" smtClean="0">
                <a:solidFill>
                  <a:srgbClr val="FFFFFF"/>
                </a:solidFill>
                <a:latin typeface="新宋体"/>
                <a:cs typeface="新宋体"/>
              </a:rPr>
              <a:t>肿块组织成分</a:t>
            </a:r>
            <a:endParaRPr sz="2400">
              <a:latin typeface="新宋体"/>
              <a:cs typeface="新宋体"/>
            </a:endParaRPr>
          </a:p>
          <a:p>
            <a:pPr marL="125095" marR="1432560" indent="0">
              <a:lnSpc>
                <a:spcPct val="120000"/>
              </a:lnSpc>
              <a:spcBef>
                <a:spcPts val="5"/>
              </a:spcBef>
            </a:pPr>
            <a:r>
              <a:rPr sz="2800" spc="-32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炎性病变 </a:t>
            </a:r>
            <a:r>
              <a:rPr sz="2800" spc="-320" dirty="0" smtClean="0">
                <a:solidFill>
                  <a:srgbClr val="66CCFF"/>
                </a:solidFill>
                <a:latin typeface="Gulim"/>
                <a:cs typeface="Gulim"/>
              </a:rPr>
              <a:t>口</a:t>
            </a:r>
            <a:r>
              <a:rPr sz="2800" spc="0" dirty="0" smtClean="0">
                <a:solidFill>
                  <a:srgbClr val="00FFFF"/>
                </a:solidFill>
                <a:latin typeface="新宋体"/>
                <a:cs typeface="新宋体"/>
              </a:rPr>
              <a:t>其它</a:t>
            </a:r>
            <a:endParaRPr sz="2800">
              <a:latin typeface="新宋体"/>
              <a:cs typeface="新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5580" y="1534667"/>
            <a:ext cx="2061845" cy="57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65"/>
              </a:lnSpc>
            </a:pPr>
            <a:r>
              <a:rPr sz="4000" dirty="0" smtClean="0">
                <a:solidFill>
                  <a:srgbClr val="FF9900"/>
                </a:solidFill>
                <a:latin typeface="新宋体"/>
                <a:cs typeface="新宋体"/>
              </a:rPr>
              <a:t>鉴别诊断</a:t>
            </a:r>
            <a:endParaRPr sz="40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0" y="3776979"/>
            <a:ext cx="3169920" cy="2377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4204" y="1986279"/>
            <a:ext cx="3176016" cy="2767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1615" y="2429764"/>
            <a:ext cx="76200" cy="243839"/>
          </a:xfrm>
          <a:custGeom>
            <a:avLst/>
            <a:gdLst/>
            <a:ahLst/>
            <a:cxnLst/>
            <a:rect l="l" t="t" r="r" b="b"/>
            <a:pathLst>
              <a:path w="76200" h="243839">
                <a:moveTo>
                  <a:pt x="39188" y="124097"/>
                </a:moveTo>
                <a:lnTo>
                  <a:pt x="76200" y="243839"/>
                </a:lnTo>
                <a:lnTo>
                  <a:pt x="54863" y="173736"/>
                </a:lnTo>
                <a:lnTo>
                  <a:pt x="39188" y="124097"/>
                </a:lnTo>
                <a:close/>
              </a:path>
              <a:path w="76200" h="243839">
                <a:moveTo>
                  <a:pt x="0" y="0"/>
                </a:moveTo>
                <a:lnTo>
                  <a:pt x="39188" y="124097"/>
                </a:lnTo>
                <a:lnTo>
                  <a:pt x="24384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3E1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1615" y="2429764"/>
            <a:ext cx="54863" cy="173736"/>
          </a:xfrm>
          <a:custGeom>
            <a:avLst/>
            <a:gdLst/>
            <a:ahLst/>
            <a:cxnLst/>
            <a:rect l="l" t="t" r="r" b="b"/>
            <a:pathLst>
              <a:path w="54863" h="173736">
                <a:moveTo>
                  <a:pt x="0" y="0"/>
                </a:moveTo>
                <a:lnTo>
                  <a:pt x="54863" y="173736"/>
                </a:lnTo>
              </a:path>
            </a:pathLst>
          </a:custGeom>
          <a:ln w="3175">
            <a:solidFill>
              <a:srgbClr val="3E1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2505964"/>
            <a:ext cx="64008" cy="192024"/>
          </a:xfrm>
          <a:custGeom>
            <a:avLst/>
            <a:gdLst/>
            <a:ahLst/>
            <a:cxnLst/>
            <a:rect l="l" t="t" r="r" b="b"/>
            <a:pathLst>
              <a:path w="64008" h="192024">
                <a:moveTo>
                  <a:pt x="0" y="0"/>
                </a:moveTo>
                <a:lnTo>
                  <a:pt x="51815" y="167639"/>
                </a:lnTo>
                <a:lnTo>
                  <a:pt x="64008" y="192024"/>
                </a:lnTo>
                <a:lnTo>
                  <a:pt x="12191" y="24384"/>
                </a:lnTo>
                <a:lnTo>
                  <a:pt x="0" y="0"/>
                </a:lnTo>
                <a:close/>
              </a:path>
            </a:pathLst>
          </a:custGeom>
          <a:solidFill>
            <a:srgbClr val="3D1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0" y="2505964"/>
            <a:ext cx="51815" cy="167639"/>
          </a:xfrm>
          <a:custGeom>
            <a:avLst/>
            <a:gdLst/>
            <a:ahLst/>
            <a:cxnLst/>
            <a:rect l="l" t="t" r="r" b="b"/>
            <a:pathLst>
              <a:path w="51815" h="167639">
                <a:moveTo>
                  <a:pt x="0" y="0"/>
                </a:moveTo>
                <a:lnTo>
                  <a:pt x="51815" y="167639"/>
                </a:lnTo>
              </a:path>
            </a:pathLst>
          </a:custGeom>
          <a:ln w="3175">
            <a:solidFill>
              <a:srgbClr val="3D1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191" y="2530348"/>
            <a:ext cx="64008" cy="182879"/>
          </a:xfrm>
          <a:custGeom>
            <a:avLst/>
            <a:gdLst/>
            <a:ahLst/>
            <a:cxnLst/>
            <a:rect l="l" t="t" r="r" b="b"/>
            <a:pathLst>
              <a:path w="64008" h="182879">
                <a:moveTo>
                  <a:pt x="0" y="0"/>
                </a:moveTo>
                <a:lnTo>
                  <a:pt x="51816" y="167639"/>
                </a:lnTo>
                <a:lnTo>
                  <a:pt x="64008" y="182879"/>
                </a:lnTo>
                <a:lnTo>
                  <a:pt x="9144" y="15239"/>
                </a:lnTo>
                <a:lnTo>
                  <a:pt x="0" y="0"/>
                </a:lnTo>
                <a:close/>
              </a:path>
            </a:pathLst>
          </a:custGeom>
          <a:solidFill>
            <a:srgbClr val="3B1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8191" y="2530348"/>
            <a:ext cx="51816" cy="167639"/>
          </a:xfrm>
          <a:custGeom>
            <a:avLst/>
            <a:gdLst/>
            <a:ahLst/>
            <a:cxnLst/>
            <a:rect l="l" t="t" r="r" b="b"/>
            <a:pathLst>
              <a:path w="51816" h="167639">
                <a:moveTo>
                  <a:pt x="0" y="0"/>
                </a:moveTo>
                <a:lnTo>
                  <a:pt x="51816" y="167639"/>
                </a:lnTo>
              </a:path>
            </a:pathLst>
          </a:custGeom>
          <a:ln w="3175">
            <a:solidFill>
              <a:srgbClr val="3B1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17335" y="2545588"/>
            <a:ext cx="64008" cy="176784"/>
          </a:xfrm>
          <a:custGeom>
            <a:avLst/>
            <a:gdLst/>
            <a:ahLst/>
            <a:cxnLst/>
            <a:rect l="l" t="t" r="r" b="b"/>
            <a:pathLst>
              <a:path w="64008" h="176784">
                <a:moveTo>
                  <a:pt x="0" y="0"/>
                </a:moveTo>
                <a:lnTo>
                  <a:pt x="54863" y="167639"/>
                </a:lnTo>
                <a:lnTo>
                  <a:pt x="64008" y="176784"/>
                </a:lnTo>
                <a:lnTo>
                  <a:pt x="12191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381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7335" y="2545588"/>
            <a:ext cx="54863" cy="167639"/>
          </a:xfrm>
          <a:custGeom>
            <a:avLst/>
            <a:gdLst/>
            <a:ahLst/>
            <a:cxnLst/>
            <a:rect l="l" t="t" r="r" b="b"/>
            <a:pathLst>
              <a:path w="54863" h="167639">
                <a:moveTo>
                  <a:pt x="0" y="0"/>
                </a:moveTo>
                <a:lnTo>
                  <a:pt x="54863" y="167639"/>
                </a:lnTo>
              </a:path>
            </a:pathLst>
          </a:custGeom>
          <a:ln w="3175">
            <a:solidFill>
              <a:srgbClr val="381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9528" y="2554732"/>
            <a:ext cx="57912" cy="167639"/>
          </a:xfrm>
          <a:custGeom>
            <a:avLst/>
            <a:gdLst/>
            <a:ahLst/>
            <a:cxnLst/>
            <a:rect l="l" t="t" r="r" b="b"/>
            <a:pathLst>
              <a:path w="57912" h="167639">
                <a:moveTo>
                  <a:pt x="6096" y="0"/>
                </a:moveTo>
                <a:lnTo>
                  <a:pt x="0" y="0"/>
                </a:lnTo>
                <a:lnTo>
                  <a:pt x="51816" y="167639"/>
                </a:lnTo>
                <a:lnTo>
                  <a:pt x="57912" y="167639"/>
                </a:lnTo>
                <a:lnTo>
                  <a:pt x="6096" y="0"/>
                </a:lnTo>
                <a:close/>
              </a:path>
            </a:pathLst>
          </a:custGeom>
          <a:solidFill>
            <a:srgbClr val="602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9528" y="2554732"/>
            <a:ext cx="51816" cy="167639"/>
          </a:xfrm>
          <a:custGeom>
            <a:avLst/>
            <a:gdLst/>
            <a:ahLst/>
            <a:cxnLst/>
            <a:rect l="l" t="t" r="r" b="b"/>
            <a:pathLst>
              <a:path w="51816" h="167639">
                <a:moveTo>
                  <a:pt x="0" y="0"/>
                </a:moveTo>
                <a:lnTo>
                  <a:pt x="51816" y="167639"/>
                </a:lnTo>
              </a:path>
            </a:pathLst>
          </a:custGeom>
          <a:ln w="3175">
            <a:solidFill>
              <a:srgbClr val="602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35623" y="2554732"/>
            <a:ext cx="57912" cy="167639"/>
          </a:xfrm>
          <a:custGeom>
            <a:avLst/>
            <a:gdLst/>
            <a:ahLst/>
            <a:cxnLst/>
            <a:rect l="l" t="t" r="r" b="b"/>
            <a:pathLst>
              <a:path w="57912" h="167639">
                <a:moveTo>
                  <a:pt x="6096" y="0"/>
                </a:moveTo>
                <a:lnTo>
                  <a:pt x="0" y="0"/>
                </a:lnTo>
                <a:lnTo>
                  <a:pt x="51815" y="167639"/>
                </a:lnTo>
                <a:lnTo>
                  <a:pt x="57912" y="167639"/>
                </a:lnTo>
                <a:lnTo>
                  <a:pt x="6096" y="0"/>
                </a:lnTo>
                <a:close/>
              </a:path>
            </a:pathLst>
          </a:custGeom>
          <a:solidFill>
            <a:srgbClr val="96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5623" y="2554732"/>
            <a:ext cx="51815" cy="167639"/>
          </a:xfrm>
          <a:custGeom>
            <a:avLst/>
            <a:gdLst/>
            <a:ahLst/>
            <a:cxnLst/>
            <a:rect l="l" t="t" r="r" b="b"/>
            <a:pathLst>
              <a:path w="51815" h="167639">
                <a:moveTo>
                  <a:pt x="0" y="0"/>
                </a:moveTo>
                <a:lnTo>
                  <a:pt x="51815" y="167639"/>
                </a:lnTo>
              </a:path>
            </a:pathLst>
          </a:custGeom>
          <a:ln w="3175">
            <a:solidFill>
              <a:srgbClr val="96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41720" y="2545588"/>
            <a:ext cx="60959" cy="176784"/>
          </a:xfrm>
          <a:custGeom>
            <a:avLst/>
            <a:gdLst/>
            <a:ahLst/>
            <a:cxnLst/>
            <a:rect l="l" t="t" r="r" b="b"/>
            <a:pathLst>
              <a:path w="60959" h="176784">
                <a:moveTo>
                  <a:pt x="9143" y="0"/>
                </a:moveTo>
                <a:lnTo>
                  <a:pt x="0" y="9144"/>
                </a:lnTo>
                <a:lnTo>
                  <a:pt x="51815" y="176784"/>
                </a:lnTo>
                <a:lnTo>
                  <a:pt x="60959" y="167639"/>
                </a:lnTo>
                <a:lnTo>
                  <a:pt x="9143" y="0"/>
                </a:lnTo>
                <a:close/>
              </a:path>
            </a:pathLst>
          </a:custGeom>
          <a:solidFill>
            <a:srgbClr val="C3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1720" y="2554732"/>
            <a:ext cx="51815" cy="167639"/>
          </a:xfrm>
          <a:custGeom>
            <a:avLst/>
            <a:gdLst/>
            <a:ahLst/>
            <a:cxnLst/>
            <a:rect l="l" t="t" r="r" b="b"/>
            <a:pathLst>
              <a:path w="51815" h="167639">
                <a:moveTo>
                  <a:pt x="0" y="0"/>
                </a:moveTo>
                <a:lnTo>
                  <a:pt x="51815" y="167639"/>
                </a:lnTo>
              </a:path>
            </a:pathLst>
          </a:custGeom>
          <a:ln w="3175">
            <a:solidFill>
              <a:srgbClr val="C34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41720" y="2551683"/>
            <a:ext cx="54863" cy="170687"/>
          </a:xfrm>
          <a:custGeom>
            <a:avLst/>
            <a:gdLst/>
            <a:ahLst/>
            <a:cxnLst/>
            <a:rect l="l" t="t" r="r" b="b"/>
            <a:pathLst>
              <a:path w="54863" h="170687">
                <a:moveTo>
                  <a:pt x="3047" y="0"/>
                </a:moveTo>
                <a:lnTo>
                  <a:pt x="0" y="3048"/>
                </a:lnTo>
                <a:lnTo>
                  <a:pt x="51815" y="170687"/>
                </a:lnTo>
                <a:lnTo>
                  <a:pt x="54863" y="164591"/>
                </a:lnTo>
                <a:lnTo>
                  <a:pt x="3047" y="0"/>
                </a:lnTo>
                <a:close/>
              </a:path>
            </a:pathLst>
          </a:custGeom>
          <a:solidFill>
            <a:srgbClr val="C3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4767" y="2545588"/>
            <a:ext cx="57912" cy="170687"/>
          </a:xfrm>
          <a:custGeom>
            <a:avLst/>
            <a:gdLst/>
            <a:ahLst/>
            <a:cxnLst/>
            <a:rect l="l" t="t" r="r" b="b"/>
            <a:pathLst>
              <a:path w="57912" h="170687">
                <a:moveTo>
                  <a:pt x="6096" y="0"/>
                </a:moveTo>
                <a:lnTo>
                  <a:pt x="0" y="6096"/>
                </a:lnTo>
                <a:lnTo>
                  <a:pt x="51816" y="170687"/>
                </a:lnTo>
                <a:lnTo>
                  <a:pt x="57912" y="167639"/>
                </a:lnTo>
                <a:lnTo>
                  <a:pt x="6096" y="0"/>
                </a:lnTo>
                <a:close/>
              </a:path>
            </a:pathLst>
          </a:custGeom>
          <a:solidFill>
            <a:srgbClr val="C95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50864" y="2530348"/>
            <a:ext cx="60960" cy="182879"/>
          </a:xfrm>
          <a:custGeom>
            <a:avLst/>
            <a:gdLst/>
            <a:ahLst/>
            <a:cxnLst/>
            <a:rect l="l" t="t" r="r" b="b"/>
            <a:pathLst>
              <a:path w="60960" h="182879">
                <a:moveTo>
                  <a:pt x="9144" y="0"/>
                </a:moveTo>
                <a:lnTo>
                  <a:pt x="0" y="15239"/>
                </a:lnTo>
                <a:lnTo>
                  <a:pt x="51815" y="182879"/>
                </a:lnTo>
                <a:lnTo>
                  <a:pt x="60960" y="167639"/>
                </a:lnTo>
                <a:lnTo>
                  <a:pt x="9144" y="0"/>
                </a:lnTo>
                <a:close/>
              </a:path>
            </a:pathLst>
          </a:custGeom>
          <a:solidFill>
            <a:srgbClr val="D15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50864" y="2545588"/>
            <a:ext cx="51815" cy="167639"/>
          </a:xfrm>
          <a:custGeom>
            <a:avLst/>
            <a:gdLst/>
            <a:ahLst/>
            <a:cxnLst/>
            <a:rect l="l" t="t" r="r" b="b"/>
            <a:pathLst>
              <a:path w="51815" h="167639">
                <a:moveTo>
                  <a:pt x="0" y="0"/>
                </a:moveTo>
                <a:lnTo>
                  <a:pt x="51815" y="167639"/>
                </a:lnTo>
              </a:path>
            </a:pathLst>
          </a:custGeom>
          <a:ln w="3175">
            <a:solidFill>
              <a:srgbClr val="D15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0864" y="2539492"/>
            <a:ext cx="54863" cy="173736"/>
          </a:xfrm>
          <a:custGeom>
            <a:avLst/>
            <a:gdLst/>
            <a:ahLst/>
            <a:cxnLst/>
            <a:rect l="l" t="t" r="r" b="b"/>
            <a:pathLst>
              <a:path w="54863" h="173736">
                <a:moveTo>
                  <a:pt x="3048" y="0"/>
                </a:moveTo>
                <a:lnTo>
                  <a:pt x="0" y="6096"/>
                </a:lnTo>
                <a:lnTo>
                  <a:pt x="51815" y="173736"/>
                </a:lnTo>
                <a:lnTo>
                  <a:pt x="54863" y="170687"/>
                </a:lnTo>
                <a:lnTo>
                  <a:pt x="3048" y="0"/>
                </a:lnTo>
                <a:close/>
              </a:path>
            </a:pathLst>
          </a:custGeom>
          <a:solidFill>
            <a:srgbClr val="D15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3911" y="2536444"/>
            <a:ext cx="54863" cy="173735"/>
          </a:xfrm>
          <a:custGeom>
            <a:avLst/>
            <a:gdLst/>
            <a:ahLst/>
            <a:cxnLst/>
            <a:rect l="l" t="t" r="r" b="b"/>
            <a:pathLst>
              <a:path w="54863" h="173735">
                <a:moveTo>
                  <a:pt x="3048" y="0"/>
                </a:moveTo>
                <a:lnTo>
                  <a:pt x="0" y="3047"/>
                </a:lnTo>
                <a:lnTo>
                  <a:pt x="51815" y="173735"/>
                </a:lnTo>
                <a:lnTo>
                  <a:pt x="54863" y="167639"/>
                </a:lnTo>
                <a:lnTo>
                  <a:pt x="3048" y="0"/>
                </a:lnTo>
                <a:close/>
              </a:path>
            </a:pathLst>
          </a:custGeom>
          <a:solidFill>
            <a:srgbClr val="CC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6959" y="2530348"/>
            <a:ext cx="54863" cy="173736"/>
          </a:xfrm>
          <a:custGeom>
            <a:avLst/>
            <a:gdLst/>
            <a:ahLst/>
            <a:cxnLst/>
            <a:rect l="l" t="t" r="r" b="b"/>
            <a:pathLst>
              <a:path w="54863" h="173736">
                <a:moveTo>
                  <a:pt x="3048" y="0"/>
                </a:moveTo>
                <a:lnTo>
                  <a:pt x="0" y="6096"/>
                </a:lnTo>
                <a:lnTo>
                  <a:pt x="51815" y="173736"/>
                </a:lnTo>
                <a:lnTo>
                  <a:pt x="54863" y="167639"/>
                </a:lnTo>
                <a:lnTo>
                  <a:pt x="3048" y="0"/>
                </a:lnTo>
                <a:close/>
              </a:path>
            </a:pathLst>
          </a:custGeom>
          <a:solidFill>
            <a:srgbClr val="C7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0008" y="2505964"/>
            <a:ext cx="57912" cy="192024"/>
          </a:xfrm>
          <a:custGeom>
            <a:avLst/>
            <a:gdLst/>
            <a:ahLst/>
            <a:cxnLst/>
            <a:rect l="l" t="t" r="r" b="b"/>
            <a:pathLst>
              <a:path w="57912" h="192024">
                <a:moveTo>
                  <a:pt x="9143" y="0"/>
                </a:moveTo>
                <a:lnTo>
                  <a:pt x="0" y="24384"/>
                </a:lnTo>
                <a:lnTo>
                  <a:pt x="51815" y="192024"/>
                </a:lnTo>
                <a:lnTo>
                  <a:pt x="57912" y="170687"/>
                </a:lnTo>
                <a:lnTo>
                  <a:pt x="9143" y="0"/>
                </a:lnTo>
                <a:close/>
              </a:path>
            </a:pathLst>
          </a:custGeom>
          <a:solidFill>
            <a:srgbClr val="C4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60008" y="2530348"/>
            <a:ext cx="51815" cy="167639"/>
          </a:xfrm>
          <a:custGeom>
            <a:avLst/>
            <a:gdLst/>
            <a:ahLst/>
            <a:cxnLst/>
            <a:rect l="l" t="t" r="r" b="b"/>
            <a:pathLst>
              <a:path w="51815" h="167639">
                <a:moveTo>
                  <a:pt x="0" y="0"/>
                </a:moveTo>
                <a:lnTo>
                  <a:pt x="51815" y="167639"/>
                </a:lnTo>
              </a:path>
            </a:pathLst>
          </a:custGeom>
          <a:ln w="3175">
            <a:solidFill>
              <a:srgbClr val="C44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60008" y="2521204"/>
            <a:ext cx="51815" cy="176784"/>
          </a:xfrm>
          <a:custGeom>
            <a:avLst/>
            <a:gdLst/>
            <a:ahLst/>
            <a:cxnLst/>
            <a:rect l="l" t="t" r="r" b="b"/>
            <a:pathLst>
              <a:path w="51815" h="176784">
                <a:moveTo>
                  <a:pt x="3047" y="0"/>
                </a:moveTo>
                <a:lnTo>
                  <a:pt x="0" y="9144"/>
                </a:lnTo>
                <a:lnTo>
                  <a:pt x="51815" y="176784"/>
                </a:lnTo>
                <a:lnTo>
                  <a:pt x="51815" y="170687"/>
                </a:lnTo>
                <a:lnTo>
                  <a:pt x="3047" y="0"/>
                </a:lnTo>
                <a:close/>
              </a:path>
            </a:pathLst>
          </a:custGeom>
          <a:solidFill>
            <a:srgbClr val="C4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3055" y="2515107"/>
            <a:ext cx="51816" cy="176783"/>
          </a:xfrm>
          <a:custGeom>
            <a:avLst/>
            <a:gdLst/>
            <a:ahLst/>
            <a:cxnLst/>
            <a:rect l="l" t="t" r="r" b="b"/>
            <a:pathLst>
              <a:path w="51816" h="176783">
                <a:moveTo>
                  <a:pt x="3048" y="0"/>
                </a:moveTo>
                <a:lnTo>
                  <a:pt x="0" y="6095"/>
                </a:lnTo>
                <a:lnTo>
                  <a:pt x="48768" y="176783"/>
                </a:lnTo>
                <a:lnTo>
                  <a:pt x="51816" y="167639"/>
                </a:lnTo>
                <a:lnTo>
                  <a:pt x="3048" y="0"/>
                </a:lnTo>
                <a:close/>
              </a:path>
            </a:pathLst>
          </a:custGeom>
          <a:solidFill>
            <a:srgbClr val="BF4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66103" y="2505964"/>
            <a:ext cx="51816" cy="176784"/>
          </a:xfrm>
          <a:custGeom>
            <a:avLst/>
            <a:gdLst/>
            <a:ahLst/>
            <a:cxnLst/>
            <a:rect l="l" t="t" r="r" b="b"/>
            <a:pathLst>
              <a:path w="51816" h="176784">
                <a:moveTo>
                  <a:pt x="3048" y="0"/>
                </a:moveTo>
                <a:lnTo>
                  <a:pt x="0" y="9144"/>
                </a:lnTo>
                <a:lnTo>
                  <a:pt x="48768" y="176784"/>
                </a:lnTo>
                <a:lnTo>
                  <a:pt x="51816" y="170687"/>
                </a:lnTo>
                <a:lnTo>
                  <a:pt x="3048" y="0"/>
                </a:lnTo>
                <a:close/>
              </a:path>
            </a:pathLst>
          </a:custGeom>
          <a:solidFill>
            <a:srgbClr val="BB4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69152" y="2475483"/>
            <a:ext cx="54863" cy="201167"/>
          </a:xfrm>
          <a:custGeom>
            <a:avLst/>
            <a:gdLst/>
            <a:ahLst/>
            <a:cxnLst/>
            <a:rect l="l" t="t" r="r" b="b"/>
            <a:pathLst>
              <a:path w="54863" h="201167">
                <a:moveTo>
                  <a:pt x="6096" y="0"/>
                </a:moveTo>
                <a:lnTo>
                  <a:pt x="0" y="30479"/>
                </a:lnTo>
                <a:lnTo>
                  <a:pt x="48768" y="201167"/>
                </a:lnTo>
                <a:lnTo>
                  <a:pt x="54863" y="170687"/>
                </a:lnTo>
                <a:lnTo>
                  <a:pt x="6096" y="0"/>
                </a:lnTo>
                <a:close/>
              </a:path>
            </a:pathLst>
          </a:custGeom>
          <a:solidFill>
            <a:srgbClr val="B84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9152" y="2505964"/>
            <a:ext cx="48768" cy="170687"/>
          </a:xfrm>
          <a:custGeom>
            <a:avLst/>
            <a:gdLst/>
            <a:ahLst/>
            <a:cxnLst/>
            <a:rect l="l" t="t" r="r" b="b"/>
            <a:pathLst>
              <a:path w="48768" h="170687">
                <a:moveTo>
                  <a:pt x="0" y="0"/>
                </a:moveTo>
                <a:lnTo>
                  <a:pt x="48768" y="170687"/>
                </a:lnTo>
              </a:path>
            </a:pathLst>
          </a:custGeom>
          <a:ln w="3175">
            <a:solidFill>
              <a:srgbClr val="B849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69152" y="2496820"/>
            <a:ext cx="51815" cy="179831"/>
          </a:xfrm>
          <a:custGeom>
            <a:avLst/>
            <a:gdLst/>
            <a:ahLst/>
            <a:cxnLst/>
            <a:rect l="l" t="t" r="r" b="b"/>
            <a:pathLst>
              <a:path w="51815" h="179831">
                <a:moveTo>
                  <a:pt x="0" y="0"/>
                </a:moveTo>
                <a:lnTo>
                  <a:pt x="0" y="9143"/>
                </a:lnTo>
                <a:lnTo>
                  <a:pt x="48768" y="179831"/>
                </a:lnTo>
                <a:lnTo>
                  <a:pt x="51815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B84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69152" y="2484627"/>
            <a:ext cx="54863" cy="179832"/>
          </a:xfrm>
          <a:custGeom>
            <a:avLst/>
            <a:gdLst/>
            <a:ahLst/>
            <a:cxnLst/>
            <a:rect l="l" t="t" r="r" b="b"/>
            <a:pathLst>
              <a:path w="54863" h="179832">
                <a:moveTo>
                  <a:pt x="3048" y="0"/>
                </a:moveTo>
                <a:lnTo>
                  <a:pt x="0" y="12192"/>
                </a:lnTo>
                <a:lnTo>
                  <a:pt x="51815" y="179832"/>
                </a:lnTo>
                <a:lnTo>
                  <a:pt x="54863" y="170687"/>
                </a:lnTo>
                <a:lnTo>
                  <a:pt x="3048" y="0"/>
                </a:lnTo>
                <a:close/>
              </a:path>
            </a:pathLst>
          </a:custGeom>
          <a:solidFill>
            <a:srgbClr val="B54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2200" y="2475483"/>
            <a:ext cx="51815" cy="179831"/>
          </a:xfrm>
          <a:custGeom>
            <a:avLst/>
            <a:gdLst/>
            <a:ahLst/>
            <a:cxnLst/>
            <a:rect l="l" t="t" r="r" b="b"/>
            <a:pathLst>
              <a:path w="51815" h="179831">
                <a:moveTo>
                  <a:pt x="3048" y="0"/>
                </a:moveTo>
                <a:lnTo>
                  <a:pt x="0" y="9143"/>
                </a:lnTo>
                <a:lnTo>
                  <a:pt x="51815" y="179831"/>
                </a:lnTo>
                <a:lnTo>
                  <a:pt x="51815" y="170687"/>
                </a:lnTo>
                <a:lnTo>
                  <a:pt x="3048" y="0"/>
                </a:lnTo>
                <a:close/>
              </a:path>
            </a:pathLst>
          </a:custGeom>
          <a:solidFill>
            <a:srgbClr val="B1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75247" y="2390139"/>
            <a:ext cx="60960" cy="256032"/>
          </a:xfrm>
          <a:custGeom>
            <a:avLst/>
            <a:gdLst/>
            <a:ahLst/>
            <a:cxnLst/>
            <a:rect l="l" t="t" r="r" b="b"/>
            <a:pathLst>
              <a:path w="60960" h="256032">
                <a:moveTo>
                  <a:pt x="12191" y="0"/>
                </a:moveTo>
                <a:lnTo>
                  <a:pt x="0" y="85344"/>
                </a:lnTo>
                <a:lnTo>
                  <a:pt x="48767" y="256032"/>
                </a:lnTo>
                <a:lnTo>
                  <a:pt x="60960" y="173736"/>
                </a:lnTo>
                <a:lnTo>
                  <a:pt x="12191" y="0"/>
                </a:lnTo>
                <a:close/>
              </a:path>
            </a:pathLst>
          </a:custGeom>
          <a:solidFill>
            <a:srgbClr val="AE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75247" y="2475483"/>
            <a:ext cx="48767" cy="170687"/>
          </a:xfrm>
          <a:custGeom>
            <a:avLst/>
            <a:gdLst/>
            <a:ahLst/>
            <a:cxnLst/>
            <a:rect l="l" t="t" r="r" b="b"/>
            <a:pathLst>
              <a:path w="48767" h="170687">
                <a:moveTo>
                  <a:pt x="0" y="0"/>
                </a:moveTo>
                <a:lnTo>
                  <a:pt x="48767" y="170687"/>
                </a:lnTo>
              </a:path>
            </a:pathLst>
          </a:custGeom>
          <a:ln w="3175">
            <a:solidFill>
              <a:srgbClr val="AE4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75247" y="2463292"/>
            <a:ext cx="51815" cy="182880"/>
          </a:xfrm>
          <a:custGeom>
            <a:avLst/>
            <a:gdLst/>
            <a:ahLst/>
            <a:cxnLst/>
            <a:rect l="l" t="t" r="r" b="b"/>
            <a:pathLst>
              <a:path w="51815" h="182880">
                <a:moveTo>
                  <a:pt x="0" y="0"/>
                </a:moveTo>
                <a:lnTo>
                  <a:pt x="0" y="12192"/>
                </a:lnTo>
                <a:lnTo>
                  <a:pt x="48767" y="182880"/>
                </a:lnTo>
                <a:lnTo>
                  <a:pt x="51815" y="173736"/>
                </a:lnTo>
                <a:lnTo>
                  <a:pt x="0" y="0"/>
                </a:lnTo>
                <a:close/>
              </a:path>
            </a:pathLst>
          </a:custGeom>
          <a:solidFill>
            <a:srgbClr val="AE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75247" y="2454148"/>
            <a:ext cx="51815" cy="182879"/>
          </a:xfrm>
          <a:custGeom>
            <a:avLst/>
            <a:gdLst/>
            <a:ahLst/>
            <a:cxnLst/>
            <a:rect l="l" t="t" r="r" b="b"/>
            <a:pathLst>
              <a:path w="51815" h="182879">
                <a:moveTo>
                  <a:pt x="3048" y="0"/>
                </a:moveTo>
                <a:lnTo>
                  <a:pt x="0" y="9143"/>
                </a:lnTo>
                <a:lnTo>
                  <a:pt x="51815" y="182879"/>
                </a:lnTo>
                <a:lnTo>
                  <a:pt x="51815" y="170687"/>
                </a:lnTo>
                <a:lnTo>
                  <a:pt x="3048" y="0"/>
                </a:lnTo>
                <a:close/>
              </a:path>
            </a:pathLst>
          </a:custGeom>
          <a:solidFill>
            <a:srgbClr val="AD4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78296" y="2441955"/>
            <a:ext cx="51815" cy="182880"/>
          </a:xfrm>
          <a:custGeom>
            <a:avLst/>
            <a:gdLst/>
            <a:ahLst/>
            <a:cxnLst/>
            <a:rect l="l" t="t" r="r" b="b"/>
            <a:pathLst>
              <a:path w="51815" h="182880">
                <a:moveTo>
                  <a:pt x="0" y="0"/>
                </a:moveTo>
                <a:lnTo>
                  <a:pt x="0" y="12192"/>
                </a:lnTo>
                <a:lnTo>
                  <a:pt x="48767" y="182880"/>
                </a:lnTo>
                <a:lnTo>
                  <a:pt x="51815" y="173736"/>
                </a:lnTo>
                <a:lnTo>
                  <a:pt x="0" y="0"/>
                </a:lnTo>
                <a:close/>
              </a:path>
            </a:pathLst>
          </a:custGeom>
          <a:solidFill>
            <a:srgbClr val="AC4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78296" y="2432811"/>
            <a:ext cx="51815" cy="182879"/>
          </a:xfrm>
          <a:custGeom>
            <a:avLst/>
            <a:gdLst/>
            <a:ahLst/>
            <a:cxnLst/>
            <a:rect l="l" t="t" r="r" b="b"/>
            <a:pathLst>
              <a:path w="51815" h="182879">
                <a:moveTo>
                  <a:pt x="3048" y="0"/>
                </a:moveTo>
                <a:lnTo>
                  <a:pt x="0" y="9143"/>
                </a:lnTo>
                <a:lnTo>
                  <a:pt x="51815" y="182879"/>
                </a:lnTo>
                <a:lnTo>
                  <a:pt x="51815" y="170687"/>
                </a:lnTo>
                <a:lnTo>
                  <a:pt x="3048" y="0"/>
                </a:lnTo>
                <a:close/>
              </a:path>
            </a:pathLst>
          </a:custGeom>
          <a:solidFill>
            <a:srgbClr val="AC4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81344" y="2420620"/>
            <a:ext cx="51815" cy="182879"/>
          </a:xfrm>
          <a:custGeom>
            <a:avLst/>
            <a:gdLst/>
            <a:ahLst/>
            <a:cxnLst/>
            <a:rect l="l" t="t" r="r" b="b"/>
            <a:pathLst>
              <a:path w="51815" h="182879">
                <a:moveTo>
                  <a:pt x="0" y="0"/>
                </a:moveTo>
                <a:lnTo>
                  <a:pt x="0" y="12191"/>
                </a:lnTo>
                <a:lnTo>
                  <a:pt x="48767" y="182879"/>
                </a:lnTo>
                <a:lnTo>
                  <a:pt x="51815" y="173735"/>
                </a:lnTo>
                <a:lnTo>
                  <a:pt x="0" y="0"/>
                </a:lnTo>
                <a:close/>
              </a:path>
            </a:pathLst>
          </a:custGeom>
          <a:solidFill>
            <a:srgbClr val="AB4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81344" y="2411476"/>
            <a:ext cx="51815" cy="182879"/>
          </a:xfrm>
          <a:custGeom>
            <a:avLst/>
            <a:gdLst/>
            <a:ahLst/>
            <a:cxnLst/>
            <a:rect l="l" t="t" r="r" b="b"/>
            <a:pathLst>
              <a:path w="51815" h="182879">
                <a:moveTo>
                  <a:pt x="3047" y="0"/>
                </a:moveTo>
                <a:lnTo>
                  <a:pt x="0" y="9144"/>
                </a:lnTo>
                <a:lnTo>
                  <a:pt x="51815" y="182879"/>
                </a:lnTo>
                <a:lnTo>
                  <a:pt x="51815" y="173736"/>
                </a:lnTo>
                <a:lnTo>
                  <a:pt x="3047" y="0"/>
                </a:lnTo>
                <a:close/>
              </a:path>
            </a:pathLst>
          </a:custGeom>
          <a:solidFill>
            <a:srgbClr val="AA4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84391" y="2399283"/>
            <a:ext cx="51816" cy="185927"/>
          </a:xfrm>
          <a:custGeom>
            <a:avLst/>
            <a:gdLst/>
            <a:ahLst/>
            <a:cxnLst/>
            <a:rect l="l" t="t" r="r" b="b"/>
            <a:pathLst>
              <a:path w="51816" h="185927">
                <a:moveTo>
                  <a:pt x="0" y="0"/>
                </a:moveTo>
                <a:lnTo>
                  <a:pt x="0" y="12191"/>
                </a:lnTo>
                <a:lnTo>
                  <a:pt x="48768" y="185927"/>
                </a:lnTo>
                <a:lnTo>
                  <a:pt x="51816" y="173736"/>
                </a:lnTo>
                <a:lnTo>
                  <a:pt x="0" y="0"/>
                </a:lnTo>
                <a:close/>
              </a:path>
            </a:pathLst>
          </a:custGeom>
          <a:solidFill>
            <a:srgbClr val="A84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84391" y="2390139"/>
            <a:ext cx="51816" cy="182880"/>
          </a:xfrm>
          <a:custGeom>
            <a:avLst/>
            <a:gdLst/>
            <a:ahLst/>
            <a:cxnLst/>
            <a:rect l="l" t="t" r="r" b="b"/>
            <a:pathLst>
              <a:path w="51816" h="182880">
                <a:moveTo>
                  <a:pt x="3048" y="0"/>
                </a:moveTo>
                <a:lnTo>
                  <a:pt x="0" y="9144"/>
                </a:lnTo>
                <a:lnTo>
                  <a:pt x="51816" y="182880"/>
                </a:lnTo>
                <a:lnTo>
                  <a:pt x="51816" y="173736"/>
                </a:lnTo>
                <a:lnTo>
                  <a:pt x="3048" y="0"/>
                </a:lnTo>
                <a:close/>
              </a:path>
            </a:pathLst>
          </a:custGeom>
          <a:solidFill>
            <a:srgbClr val="A84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87440" y="2274316"/>
            <a:ext cx="57912" cy="289560"/>
          </a:xfrm>
          <a:custGeom>
            <a:avLst/>
            <a:gdLst/>
            <a:ahLst/>
            <a:cxnLst/>
            <a:rect l="l" t="t" r="r" b="b"/>
            <a:pathLst>
              <a:path w="57912" h="289560">
                <a:moveTo>
                  <a:pt x="9144" y="0"/>
                </a:moveTo>
                <a:lnTo>
                  <a:pt x="0" y="115824"/>
                </a:lnTo>
                <a:lnTo>
                  <a:pt x="48768" y="289560"/>
                </a:lnTo>
                <a:lnTo>
                  <a:pt x="57912" y="176784"/>
                </a:lnTo>
                <a:lnTo>
                  <a:pt x="9144" y="0"/>
                </a:lnTo>
                <a:close/>
              </a:path>
            </a:pathLst>
          </a:custGeom>
          <a:solidFill>
            <a:srgbClr val="A74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87440" y="2390139"/>
            <a:ext cx="48768" cy="173736"/>
          </a:xfrm>
          <a:custGeom>
            <a:avLst/>
            <a:gdLst/>
            <a:ahLst/>
            <a:cxnLst/>
            <a:rect l="l" t="t" r="r" b="b"/>
            <a:pathLst>
              <a:path w="48768" h="173736">
                <a:moveTo>
                  <a:pt x="0" y="0"/>
                </a:moveTo>
                <a:lnTo>
                  <a:pt x="48768" y="173736"/>
                </a:lnTo>
              </a:path>
            </a:pathLst>
          </a:custGeom>
          <a:ln w="3175">
            <a:solidFill>
              <a:srgbClr val="A74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87440" y="2368804"/>
            <a:ext cx="48768" cy="195072"/>
          </a:xfrm>
          <a:custGeom>
            <a:avLst/>
            <a:gdLst/>
            <a:ahLst/>
            <a:cxnLst/>
            <a:rect l="l" t="t" r="r" b="b"/>
            <a:pathLst>
              <a:path w="48768" h="195072">
                <a:moveTo>
                  <a:pt x="0" y="0"/>
                </a:moveTo>
                <a:lnTo>
                  <a:pt x="0" y="21336"/>
                </a:lnTo>
                <a:lnTo>
                  <a:pt x="48768" y="195072"/>
                </a:lnTo>
                <a:lnTo>
                  <a:pt x="48768" y="176784"/>
                </a:lnTo>
                <a:lnTo>
                  <a:pt x="0" y="0"/>
                </a:lnTo>
                <a:close/>
              </a:path>
            </a:pathLst>
          </a:custGeom>
          <a:solidFill>
            <a:srgbClr val="A74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87440" y="2350516"/>
            <a:ext cx="51815" cy="195072"/>
          </a:xfrm>
          <a:custGeom>
            <a:avLst/>
            <a:gdLst/>
            <a:ahLst/>
            <a:cxnLst/>
            <a:rect l="l" t="t" r="r" b="b"/>
            <a:pathLst>
              <a:path w="51815" h="195072">
                <a:moveTo>
                  <a:pt x="3048" y="0"/>
                </a:moveTo>
                <a:lnTo>
                  <a:pt x="0" y="18287"/>
                </a:lnTo>
                <a:lnTo>
                  <a:pt x="48768" y="195072"/>
                </a:lnTo>
                <a:lnTo>
                  <a:pt x="51815" y="176784"/>
                </a:lnTo>
                <a:lnTo>
                  <a:pt x="3048" y="0"/>
                </a:lnTo>
                <a:close/>
              </a:path>
            </a:pathLst>
          </a:custGeom>
          <a:solidFill>
            <a:srgbClr val="A64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90488" y="2332227"/>
            <a:ext cx="48767" cy="195072"/>
          </a:xfrm>
          <a:custGeom>
            <a:avLst/>
            <a:gdLst/>
            <a:ahLst/>
            <a:cxnLst/>
            <a:rect l="l" t="t" r="r" b="b"/>
            <a:pathLst>
              <a:path w="48767" h="195072">
                <a:moveTo>
                  <a:pt x="0" y="0"/>
                </a:moveTo>
                <a:lnTo>
                  <a:pt x="0" y="18287"/>
                </a:lnTo>
                <a:lnTo>
                  <a:pt x="48767" y="195072"/>
                </a:lnTo>
                <a:lnTo>
                  <a:pt x="48767" y="176784"/>
                </a:lnTo>
                <a:lnTo>
                  <a:pt x="0" y="0"/>
                </a:lnTo>
                <a:close/>
              </a:path>
            </a:pathLst>
          </a:custGeom>
          <a:solidFill>
            <a:srgbClr val="A44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90488" y="2310892"/>
            <a:ext cx="51815" cy="198120"/>
          </a:xfrm>
          <a:custGeom>
            <a:avLst/>
            <a:gdLst/>
            <a:ahLst/>
            <a:cxnLst/>
            <a:rect l="l" t="t" r="r" b="b"/>
            <a:pathLst>
              <a:path w="51815" h="198120">
                <a:moveTo>
                  <a:pt x="3048" y="0"/>
                </a:moveTo>
                <a:lnTo>
                  <a:pt x="0" y="21336"/>
                </a:lnTo>
                <a:lnTo>
                  <a:pt x="48767" y="198120"/>
                </a:lnTo>
                <a:lnTo>
                  <a:pt x="51815" y="176784"/>
                </a:lnTo>
                <a:lnTo>
                  <a:pt x="3048" y="0"/>
                </a:lnTo>
                <a:close/>
              </a:path>
            </a:pathLst>
          </a:custGeom>
          <a:solidFill>
            <a:srgbClr val="A33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93535" y="2292604"/>
            <a:ext cx="48767" cy="195072"/>
          </a:xfrm>
          <a:custGeom>
            <a:avLst/>
            <a:gdLst/>
            <a:ahLst/>
            <a:cxnLst/>
            <a:rect l="l" t="t" r="r" b="b"/>
            <a:pathLst>
              <a:path w="48767" h="195072">
                <a:moveTo>
                  <a:pt x="0" y="0"/>
                </a:moveTo>
                <a:lnTo>
                  <a:pt x="0" y="18287"/>
                </a:lnTo>
                <a:lnTo>
                  <a:pt x="48767" y="195072"/>
                </a:lnTo>
                <a:lnTo>
                  <a:pt x="48767" y="176784"/>
                </a:lnTo>
                <a:lnTo>
                  <a:pt x="0" y="0"/>
                </a:lnTo>
                <a:close/>
              </a:path>
            </a:pathLst>
          </a:custGeom>
          <a:solidFill>
            <a:srgbClr val="A23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3535" y="2274316"/>
            <a:ext cx="51815" cy="195072"/>
          </a:xfrm>
          <a:custGeom>
            <a:avLst/>
            <a:gdLst/>
            <a:ahLst/>
            <a:cxnLst/>
            <a:rect l="l" t="t" r="r" b="b"/>
            <a:pathLst>
              <a:path w="51815" h="195072">
                <a:moveTo>
                  <a:pt x="3048" y="0"/>
                </a:moveTo>
                <a:lnTo>
                  <a:pt x="0" y="18287"/>
                </a:lnTo>
                <a:lnTo>
                  <a:pt x="48767" y="195072"/>
                </a:lnTo>
                <a:lnTo>
                  <a:pt x="51815" y="176784"/>
                </a:lnTo>
                <a:lnTo>
                  <a:pt x="3048" y="0"/>
                </a:lnTo>
                <a:close/>
              </a:path>
            </a:pathLst>
          </a:custGeom>
          <a:solidFill>
            <a:srgbClr val="A13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13703" y="2789427"/>
            <a:ext cx="64008" cy="170687"/>
          </a:xfrm>
          <a:custGeom>
            <a:avLst/>
            <a:gdLst/>
            <a:ahLst/>
            <a:cxnLst/>
            <a:rect l="l" t="t" r="r" b="b"/>
            <a:pathLst>
              <a:path w="64008" h="170687">
                <a:moveTo>
                  <a:pt x="0" y="0"/>
                </a:moveTo>
                <a:lnTo>
                  <a:pt x="57912" y="158496"/>
                </a:lnTo>
                <a:lnTo>
                  <a:pt x="64008" y="170687"/>
                </a:lnTo>
                <a:lnTo>
                  <a:pt x="6096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3D1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13703" y="2789427"/>
            <a:ext cx="57912" cy="158496"/>
          </a:xfrm>
          <a:custGeom>
            <a:avLst/>
            <a:gdLst/>
            <a:ahLst/>
            <a:cxnLst/>
            <a:rect l="l" t="t" r="r" b="b"/>
            <a:pathLst>
              <a:path w="57912" h="158496">
                <a:moveTo>
                  <a:pt x="0" y="0"/>
                </a:moveTo>
                <a:lnTo>
                  <a:pt x="57912" y="158496"/>
                </a:lnTo>
              </a:path>
            </a:pathLst>
          </a:custGeom>
          <a:ln w="3175">
            <a:solidFill>
              <a:srgbClr val="3D18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19800" y="2801620"/>
            <a:ext cx="64008" cy="167639"/>
          </a:xfrm>
          <a:custGeom>
            <a:avLst/>
            <a:gdLst/>
            <a:ahLst/>
            <a:cxnLst/>
            <a:rect l="l" t="t" r="r" b="b"/>
            <a:pathLst>
              <a:path w="64008" h="167639">
                <a:moveTo>
                  <a:pt x="0" y="0"/>
                </a:moveTo>
                <a:lnTo>
                  <a:pt x="57912" y="158495"/>
                </a:lnTo>
                <a:lnTo>
                  <a:pt x="64008" y="167639"/>
                </a:lnTo>
                <a:lnTo>
                  <a:pt x="6096" y="12191"/>
                </a:lnTo>
                <a:lnTo>
                  <a:pt x="0" y="0"/>
                </a:lnTo>
                <a:close/>
              </a:path>
            </a:pathLst>
          </a:custGeom>
          <a:solidFill>
            <a:srgbClr val="3B1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19800" y="2801620"/>
            <a:ext cx="57912" cy="158495"/>
          </a:xfrm>
          <a:custGeom>
            <a:avLst/>
            <a:gdLst/>
            <a:ahLst/>
            <a:cxnLst/>
            <a:rect l="l" t="t" r="r" b="b"/>
            <a:pathLst>
              <a:path w="57912" h="158495">
                <a:moveTo>
                  <a:pt x="0" y="0"/>
                </a:moveTo>
                <a:lnTo>
                  <a:pt x="57912" y="158495"/>
                </a:lnTo>
              </a:path>
            </a:pathLst>
          </a:custGeom>
          <a:ln w="3175">
            <a:solidFill>
              <a:srgbClr val="3B1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25896" y="2813811"/>
            <a:ext cx="67055" cy="161543"/>
          </a:xfrm>
          <a:custGeom>
            <a:avLst/>
            <a:gdLst/>
            <a:ahLst/>
            <a:cxnLst/>
            <a:rect l="l" t="t" r="r" b="b"/>
            <a:pathLst>
              <a:path w="67055" h="161543">
                <a:moveTo>
                  <a:pt x="0" y="0"/>
                </a:moveTo>
                <a:lnTo>
                  <a:pt x="57912" y="155448"/>
                </a:lnTo>
                <a:lnTo>
                  <a:pt x="67055" y="161543"/>
                </a:lnTo>
                <a:lnTo>
                  <a:pt x="12191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3815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25896" y="2813811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0" y="0"/>
                </a:moveTo>
                <a:lnTo>
                  <a:pt x="57912" y="155448"/>
                </a:lnTo>
              </a:path>
            </a:pathLst>
          </a:custGeom>
          <a:ln w="3175">
            <a:solidFill>
              <a:srgbClr val="3815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8088" y="2819907"/>
            <a:ext cx="67056" cy="161543"/>
          </a:xfrm>
          <a:custGeom>
            <a:avLst/>
            <a:gdLst/>
            <a:ahLst/>
            <a:cxnLst/>
            <a:rect l="l" t="t" r="r" b="b"/>
            <a:pathLst>
              <a:path w="67056" h="161543">
                <a:moveTo>
                  <a:pt x="0" y="0"/>
                </a:moveTo>
                <a:lnTo>
                  <a:pt x="54863" y="155447"/>
                </a:lnTo>
                <a:lnTo>
                  <a:pt x="67056" y="161543"/>
                </a:lnTo>
                <a:lnTo>
                  <a:pt x="9144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441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38088" y="2819907"/>
            <a:ext cx="54863" cy="155447"/>
          </a:xfrm>
          <a:custGeom>
            <a:avLst/>
            <a:gdLst/>
            <a:ahLst/>
            <a:cxnLst/>
            <a:rect l="l" t="t" r="r" b="b"/>
            <a:pathLst>
              <a:path w="54863" h="155447">
                <a:moveTo>
                  <a:pt x="0" y="0"/>
                </a:moveTo>
                <a:lnTo>
                  <a:pt x="54863" y="155447"/>
                </a:lnTo>
              </a:path>
            </a:pathLst>
          </a:custGeom>
          <a:ln w="3175">
            <a:solidFill>
              <a:srgbClr val="441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47232" y="2826004"/>
            <a:ext cx="70103" cy="161544"/>
          </a:xfrm>
          <a:custGeom>
            <a:avLst/>
            <a:gdLst/>
            <a:ahLst/>
            <a:cxnLst/>
            <a:rect l="l" t="t" r="r" b="b"/>
            <a:pathLst>
              <a:path w="70103" h="161544">
                <a:moveTo>
                  <a:pt x="0" y="0"/>
                </a:moveTo>
                <a:lnTo>
                  <a:pt x="57912" y="155448"/>
                </a:lnTo>
                <a:lnTo>
                  <a:pt x="70103" y="161544"/>
                </a:lnTo>
                <a:lnTo>
                  <a:pt x="15239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612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47232" y="2826004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0" y="0"/>
                </a:moveTo>
                <a:lnTo>
                  <a:pt x="57912" y="155448"/>
                </a:lnTo>
              </a:path>
            </a:pathLst>
          </a:custGeom>
          <a:ln w="3175">
            <a:solidFill>
              <a:srgbClr val="6127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47232" y="2826004"/>
            <a:ext cx="64007" cy="158496"/>
          </a:xfrm>
          <a:custGeom>
            <a:avLst/>
            <a:gdLst/>
            <a:ahLst/>
            <a:cxnLst/>
            <a:rect l="l" t="t" r="r" b="b"/>
            <a:pathLst>
              <a:path w="64007" h="158496">
                <a:moveTo>
                  <a:pt x="0" y="0"/>
                </a:moveTo>
                <a:lnTo>
                  <a:pt x="57912" y="155448"/>
                </a:lnTo>
                <a:lnTo>
                  <a:pt x="64007" y="158496"/>
                </a:lnTo>
                <a:lnTo>
                  <a:pt x="6095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612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53328" y="2829051"/>
            <a:ext cx="64008" cy="158496"/>
          </a:xfrm>
          <a:custGeom>
            <a:avLst/>
            <a:gdLst/>
            <a:ahLst/>
            <a:cxnLst/>
            <a:rect l="l" t="t" r="r" b="b"/>
            <a:pathLst>
              <a:path w="64008" h="158496">
                <a:moveTo>
                  <a:pt x="0" y="0"/>
                </a:moveTo>
                <a:lnTo>
                  <a:pt x="57912" y="155448"/>
                </a:lnTo>
                <a:lnTo>
                  <a:pt x="64008" y="158496"/>
                </a:lnTo>
                <a:lnTo>
                  <a:pt x="9144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6F2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62471" y="2832100"/>
            <a:ext cx="85343" cy="158496"/>
          </a:xfrm>
          <a:custGeom>
            <a:avLst/>
            <a:gdLst/>
            <a:ahLst/>
            <a:cxnLst/>
            <a:rect l="l" t="t" r="r" b="b"/>
            <a:pathLst>
              <a:path w="85343" h="158496">
                <a:moveTo>
                  <a:pt x="0" y="0"/>
                </a:moveTo>
                <a:lnTo>
                  <a:pt x="54863" y="155448"/>
                </a:lnTo>
                <a:lnTo>
                  <a:pt x="85343" y="158496"/>
                </a:lnTo>
                <a:lnTo>
                  <a:pt x="30479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7E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62471" y="2832100"/>
            <a:ext cx="54863" cy="155448"/>
          </a:xfrm>
          <a:custGeom>
            <a:avLst/>
            <a:gdLst/>
            <a:ahLst/>
            <a:cxnLst/>
            <a:rect l="l" t="t" r="r" b="b"/>
            <a:pathLst>
              <a:path w="54863" h="155448">
                <a:moveTo>
                  <a:pt x="0" y="0"/>
                </a:moveTo>
                <a:lnTo>
                  <a:pt x="54863" y="155448"/>
                </a:lnTo>
              </a:path>
            </a:pathLst>
          </a:custGeom>
          <a:ln w="3175">
            <a:solidFill>
              <a:srgbClr val="7E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62471" y="2832100"/>
            <a:ext cx="60960" cy="155448"/>
          </a:xfrm>
          <a:custGeom>
            <a:avLst/>
            <a:gdLst/>
            <a:ahLst/>
            <a:cxnLst/>
            <a:rect l="l" t="t" r="r" b="b"/>
            <a:pathLst>
              <a:path w="60960" h="155448">
                <a:moveTo>
                  <a:pt x="3048" y="0"/>
                </a:moveTo>
                <a:lnTo>
                  <a:pt x="0" y="0"/>
                </a:lnTo>
                <a:lnTo>
                  <a:pt x="54863" y="155448"/>
                </a:lnTo>
                <a:lnTo>
                  <a:pt x="60960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7E3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65520" y="2832100"/>
            <a:ext cx="60959" cy="155448"/>
          </a:xfrm>
          <a:custGeom>
            <a:avLst/>
            <a:gdLst/>
            <a:ahLst/>
            <a:cxnLst/>
            <a:rect l="l" t="t" r="r" b="b"/>
            <a:pathLst>
              <a:path w="60959" h="155448">
                <a:moveTo>
                  <a:pt x="6095" y="0"/>
                </a:moveTo>
                <a:lnTo>
                  <a:pt x="0" y="0"/>
                </a:lnTo>
                <a:lnTo>
                  <a:pt x="57912" y="155448"/>
                </a:lnTo>
                <a:lnTo>
                  <a:pt x="60959" y="155448"/>
                </a:lnTo>
                <a:lnTo>
                  <a:pt x="6095" y="0"/>
                </a:lnTo>
                <a:close/>
              </a:path>
            </a:pathLst>
          </a:custGeom>
          <a:solidFill>
            <a:srgbClr val="833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071615" y="2832100"/>
            <a:ext cx="60960" cy="155448"/>
          </a:xfrm>
          <a:custGeom>
            <a:avLst/>
            <a:gdLst/>
            <a:ahLst/>
            <a:cxnLst/>
            <a:rect l="l" t="t" r="r" b="b"/>
            <a:pathLst>
              <a:path w="60960" h="155448">
                <a:moveTo>
                  <a:pt x="6096" y="0"/>
                </a:moveTo>
                <a:lnTo>
                  <a:pt x="0" y="0"/>
                </a:lnTo>
                <a:lnTo>
                  <a:pt x="54863" y="155448"/>
                </a:lnTo>
                <a:lnTo>
                  <a:pt x="60960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873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77711" y="2832100"/>
            <a:ext cx="60960" cy="155448"/>
          </a:xfrm>
          <a:custGeom>
            <a:avLst/>
            <a:gdLst/>
            <a:ahLst/>
            <a:cxnLst/>
            <a:rect l="l" t="t" r="r" b="b"/>
            <a:pathLst>
              <a:path w="60960" h="155448">
                <a:moveTo>
                  <a:pt x="6096" y="0"/>
                </a:moveTo>
                <a:lnTo>
                  <a:pt x="0" y="0"/>
                </a:lnTo>
                <a:lnTo>
                  <a:pt x="54863" y="155448"/>
                </a:lnTo>
                <a:lnTo>
                  <a:pt x="60960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8B3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83808" y="2832100"/>
            <a:ext cx="57912" cy="158496"/>
          </a:xfrm>
          <a:custGeom>
            <a:avLst/>
            <a:gdLst/>
            <a:ahLst/>
            <a:cxnLst/>
            <a:rect l="l" t="t" r="r" b="b"/>
            <a:pathLst>
              <a:path w="57912" h="158496">
                <a:moveTo>
                  <a:pt x="0" y="0"/>
                </a:moveTo>
                <a:lnTo>
                  <a:pt x="54863" y="155448"/>
                </a:lnTo>
                <a:lnTo>
                  <a:pt x="57912" y="158496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913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86855" y="2835148"/>
            <a:ext cx="60960" cy="155448"/>
          </a:xfrm>
          <a:custGeom>
            <a:avLst/>
            <a:gdLst/>
            <a:ahLst/>
            <a:cxnLst/>
            <a:rect l="l" t="t" r="r" b="b"/>
            <a:pathLst>
              <a:path w="60960" h="155448">
                <a:moveTo>
                  <a:pt x="6096" y="0"/>
                </a:moveTo>
                <a:lnTo>
                  <a:pt x="0" y="0"/>
                </a:lnTo>
                <a:lnTo>
                  <a:pt x="54864" y="155448"/>
                </a:lnTo>
                <a:lnTo>
                  <a:pt x="60960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943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92952" y="2829051"/>
            <a:ext cx="88392" cy="161544"/>
          </a:xfrm>
          <a:custGeom>
            <a:avLst/>
            <a:gdLst/>
            <a:ahLst/>
            <a:cxnLst/>
            <a:rect l="l" t="t" r="r" b="b"/>
            <a:pathLst>
              <a:path w="88392" h="161544">
                <a:moveTo>
                  <a:pt x="36575" y="0"/>
                </a:moveTo>
                <a:lnTo>
                  <a:pt x="0" y="6096"/>
                </a:lnTo>
                <a:lnTo>
                  <a:pt x="54863" y="161544"/>
                </a:lnTo>
                <a:lnTo>
                  <a:pt x="88392" y="155448"/>
                </a:lnTo>
                <a:lnTo>
                  <a:pt x="36575" y="0"/>
                </a:lnTo>
                <a:close/>
              </a:path>
            </a:pathLst>
          </a:custGeom>
          <a:solidFill>
            <a:srgbClr val="9A3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92952" y="2835148"/>
            <a:ext cx="54863" cy="155448"/>
          </a:xfrm>
          <a:custGeom>
            <a:avLst/>
            <a:gdLst/>
            <a:ahLst/>
            <a:cxnLst/>
            <a:rect l="l" t="t" r="r" b="b"/>
            <a:pathLst>
              <a:path w="54863" h="155448">
                <a:moveTo>
                  <a:pt x="0" y="0"/>
                </a:moveTo>
                <a:lnTo>
                  <a:pt x="54863" y="155448"/>
                </a:lnTo>
              </a:path>
            </a:pathLst>
          </a:custGeom>
          <a:ln w="3175">
            <a:solidFill>
              <a:srgbClr val="9A3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92952" y="2835148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6096" y="0"/>
                </a:moveTo>
                <a:lnTo>
                  <a:pt x="0" y="0"/>
                </a:lnTo>
                <a:lnTo>
                  <a:pt x="54863" y="155448"/>
                </a:lnTo>
                <a:lnTo>
                  <a:pt x="57912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9A3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99047" y="2832100"/>
            <a:ext cx="57912" cy="158496"/>
          </a:xfrm>
          <a:custGeom>
            <a:avLst/>
            <a:gdLst/>
            <a:ahLst/>
            <a:cxnLst/>
            <a:rect l="l" t="t" r="r" b="b"/>
            <a:pathLst>
              <a:path w="57912" h="158496">
                <a:moveTo>
                  <a:pt x="3048" y="0"/>
                </a:moveTo>
                <a:lnTo>
                  <a:pt x="0" y="3048"/>
                </a:lnTo>
                <a:lnTo>
                  <a:pt x="51815" y="158496"/>
                </a:lnTo>
                <a:lnTo>
                  <a:pt x="57912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9D3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2096" y="2832100"/>
            <a:ext cx="60959" cy="155448"/>
          </a:xfrm>
          <a:custGeom>
            <a:avLst/>
            <a:gdLst/>
            <a:ahLst/>
            <a:cxnLst/>
            <a:rect l="l" t="t" r="r" b="b"/>
            <a:pathLst>
              <a:path w="60959" h="155448">
                <a:moveTo>
                  <a:pt x="6095" y="0"/>
                </a:moveTo>
                <a:lnTo>
                  <a:pt x="0" y="0"/>
                </a:lnTo>
                <a:lnTo>
                  <a:pt x="54863" y="155448"/>
                </a:lnTo>
                <a:lnTo>
                  <a:pt x="60959" y="155448"/>
                </a:lnTo>
                <a:lnTo>
                  <a:pt x="6095" y="0"/>
                </a:lnTo>
                <a:close/>
              </a:path>
            </a:pathLst>
          </a:custGeom>
          <a:solidFill>
            <a:srgbClr val="9F3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08191" y="2832100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6096" y="0"/>
                </a:moveTo>
                <a:lnTo>
                  <a:pt x="0" y="0"/>
                </a:lnTo>
                <a:lnTo>
                  <a:pt x="54863" y="155448"/>
                </a:lnTo>
                <a:lnTo>
                  <a:pt x="57912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A23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14288" y="2832100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3048" y="0"/>
                </a:moveTo>
                <a:lnTo>
                  <a:pt x="0" y="0"/>
                </a:lnTo>
                <a:lnTo>
                  <a:pt x="51815" y="155448"/>
                </a:lnTo>
                <a:lnTo>
                  <a:pt x="57912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A64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17335" y="2829051"/>
            <a:ext cx="57912" cy="158496"/>
          </a:xfrm>
          <a:custGeom>
            <a:avLst/>
            <a:gdLst/>
            <a:ahLst/>
            <a:cxnLst/>
            <a:rect l="l" t="t" r="r" b="b"/>
            <a:pathLst>
              <a:path w="57912" h="158496">
                <a:moveTo>
                  <a:pt x="6096" y="0"/>
                </a:moveTo>
                <a:lnTo>
                  <a:pt x="0" y="3048"/>
                </a:lnTo>
                <a:lnTo>
                  <a:pt x="54863" y="158496"/>
                </a:lnTo>
                <a:lnTo>
                  <a:pt x="57912" y="158496"/>
                </a:lnTo>
                <a:lnTo>
                  <a:pt x="6096" y="0"/>
                </a:lnTo>
                <a:close/>
              </a:path>
            </a:pathLst>
          </a:custGeom>
          <a:solidFill>
            <a:srgbClr val="A843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23432" y="2829051"/>
            <a:ext cx="57912" cy="158496"/>
          </a:xfrm>
          <a:custGeom>
            <a:avLst/>
            <a:gdLst/>
            <a:ahLst/>
            <a:cxnLst/>
            <a:rect l="l" t="t" r="r" b="b"/>
            <a:pathLst>
              <a:path w="57912" h="158496">
                <a:moveTo>
                  <a:pt x="6095" y="0"/>
                </a:moveTo>
                <a:lnTo>
                  <a:pt x="0" y="0"/>
                </a:lnTo>
                <a:lnTo>
                  <a:pt x="51815" y="158496"/>
                </a:lnTo>
                <a:lnTo>
                  <a:pt x="57912" y="155448"/>
                </a:lnTo>
                <a:lnTo>
                  <a:pt x="6095" y="0"/>
                </a:lnTo>
                <a:close/>
              </a:path>
            </a:pathLst>
          </a:custGeom>
          <a:solidFill>
            <a:srgbClr val="AC44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29528" y="2816860"/>
            <a:ext cx="85344" cy="167639"/>
          </a:xfrm>
          <a:custGeom>
            <a:avLst/>
            <a:gdLst/>
            <a:ahLst/>
            <a:cxnLst/>
            <a:rect l="l" t="t" r="r" b="b"/>
            <a:pathLst>
              <a:path w="85344" h="167639">
                <a:moveTo>
                  <a:pt x="33527" y="0"/>
                </a:moveTo>
                <a:lnTo>
                  <a:pt x="0" y="12191"/>
                </a:lnTo>
                <a:lnTo>
                  <a:pt x="51816" y="167639"/>
                </a:lnTo>
                <a:lnTo>
                  <a:pt x="85344" y="158495"/>
                </a:lnTo>
                <a:lnTo>
                  <a:pt x="33527" y="0"/>
                </a:lnTo>
                <a:close/>
              </a:path>
            </a:pathLst>
          </a:custGeom>
          <a:solidFill>
            <a:srgbClr val="AF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29528" y="2829051"/>
            <a:ext cx="51816" cy="155448"/>
          </a:xfrm>
          <a:custGeom>
            <a:avLst/>
            <a:gdLst/>
            <a:ahLst/>
            <a:cxnLst/>
            <a:rect l="l" t="t" r="r" b="b"/>
            <a:pathLst>
              <a:path w="51816" h="155448">
                <a:moveTo>
                  <a:pt x="0" y="0"/>
                </a:moveTo>
                <a:lnTo>
                  <a:pt x="51816" y="155448"/>
                </a:lnTo>
              </a:path>
            </a:pathLst>
          </a:custGeom>
          <a:ln w="3175">
            <a:solidFill>
              <a:srgbClr val="AF4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29528" y="2829051"/>
            <a:ext cx="54863" cy="155448"/>
          </a:xfrm>
          <a:custGeom>
            <a:avLst/>
            <a:gdLst/>
            <a:ahLst/>
            <a:cxnLst/>
            <a:rect l="l" t="t" r="r" b="b"/>
            <a:pathLst>
              <a:path w="54863" h="155448">
                <a:moveTo>
                  <a:pt x="3048" y="0"/>
                </a:moveTo>
                <a:lnTo>
                  <a:pt x="0" y="0"/>
                </a:lnTo>
                <a:lnTo>
                  <a:pt x="51816" y="155448"/>
                </a:lnTo>
                <a:lnTo>
                  <a:pt x="54863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AF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32576" y="2826004"/>
            <a:ext cx="57912" cy="158496"/>
          </a:xfrm>
          <a:custGeom>
            <a:avLst/>
            <a:gdLst/>
            <a:ahLst/>
            <a:cxnLst/>
            <a:rect l="l" t="t" r="r" b="b"/>
            <a:pathLst>
              <a:path w="57912" h="158496">
                <a:moveTo>
                  <a:pt x="3048" y="0"/>
                </a:moveTo>
                <a:lnTo>
                  <a:pt x="0" y="3048"/>
                </a:lnTo>
                <a:lnTo>
                  <a:pt x="51815" y="158496"/>
                </a:lnTo>
                <a:lnTo>
                  <a:pt x="57912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B1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35623" y="2826004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6096" y="0"/>
                </a:moveTo>
                <a:lnTo>
                  <a:pt x="0" y="0"/>
                </a:lnTo>
                <a:lnTo>
                  <a:pt x="54863" y="155448"/>
                </a:lnTo>
                <a:lnTo>
                  <a:pt x="57912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B547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1720" y="2822955"/>
            <a:ext cx="54863" cy="158496"/>
          </a:xfrm>
          <a:custGeom>
            <a:avLst/>
            <a:gdLst/>
            <a:ahLst/>
            <a:cxnLst/>
            <a:rect l="l" t="t" r="r" b="b"/>
            <a:pathLst>
              <a:path w="54863" h="158496">
                <a:moveTo>
                  <a:pt x="3047" y="0"/>
                </a:moveTo>
                <a:lnTo>
                  <a:pt x="0" y="3048"/>
                </a:lnTo>
                <a:lnTo>
                  <a:pt x="51815" y="158496"/>
                </a:lnTo>
                <a:lnTo>
                  <a:pt x="54863" y="155448"/>
                </a:lnTo>
                <a:lnTo>
                  <a:pt x="3047" y="0"/>
                </a:lnTo>
                <a:close/>
              </a:path>
            </a:pathLst>
          </a:custGeom>
          <a:solidFill>
            <a:srgbClr val="B74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44767" y="2822955"/>
            <a:ext cx="57912" cy="155448"/>
          </a:xfrm>
          <a:custGeom>
            <a:avLst/>
            <a:gdLst/>
            <a:ahLst/>
            <a:cxnLst/>
            <a:rect l="l" t="t" r="r" b="b"/>
            <a:pathLst>
              <a:path w="57912" h="155448">
                <a:moveTo>
                  <a:pt x="6096" y="0"/>
                </a:moveTo>
                <a:lnTo>
                  <a:pt x="0" y="0"/>
                </a:lnTo>
                <a:lnTo>
                  <a:pt x="51816" y="155448"/>
                </a:lnTo>
                <a:lnTo>
                  <a:pt x="57912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B949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50864" y="2819907"/>
            <a:ext cx="54863" cy="158495"/>
          </a:xfrm>
          <a:custGeom>
            <a:avLst/>
            <a:gdLst/>
            <a:ahLst/>
            <a:cxnLst/>
            <a:rect l="l" t="t" r="r" b="b"/>
            <a:pathLst>
              <a:path w="54863" h="158495">
                <a:moveTo>
                  <a:pt x="3048" y="0"/>
                </a:moveTo>
                <a:lnTo>
                  <a:pt x="0" y="3047"/>
                </a:lnTo>
                <a:lnTo>
                  <a:pt x="51815" y="158495"/>
                </a:lnTo>
                <a:lnTo>
                  <a:pt x="54863" y="155447"/>
                </a:lnTo>
                <a:lnTo>
                  <a:pt x="3048" y="0"/>
                </a:lnTo>
                <a:close/>
              </a:path>
            </a:pathLst>
          </a:custGeom>
          <a:solidFill>
            <a:srgbClr val="BB4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53911" y="2819907"/>
            <a:ext cx="54863" cy="155447"/>
          </a:xfrm>
          <a:custGeom>
            <a:avLst/>
            <a:gdLst/>
            <a:ahLst/>
            <a:cxnLst/>
            <a:rect l="l" t="t" r="r" b="b"/>
            <a:pathLst>
              <a:path w="54863" h="155447">
                <a:moveTo>
                  <a:pt x="3048" y="0"/>
                </a:moveTo>
                <a:lnTo>
                  <a:pt x="0" y="0"/>
                </a:lnTo>
                <a:lnTo>
                  <a:pt x="51815" y="155447"/>
                </a:lnTo>
                <a:lnTo>
                  <a:pt x="54863" y="155447"/>
                </a:lnTo>
                <a:lnTo>
                  <a:pt x="3048" y="0"/>
                </a:lnTo>
                <a:close/>
              </a:path>
            </a:pathLst>
          </a:custGeom>
          <a:solidFill>
            <a:srgbClr val="BE4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56959" y="2816860"/>
            <a:ext cx="57912" cy="158495"/>
          </a:xfrm>
          <a:custGeom>
            <a:avLst/>
            <a:gdLst/>
            <a:ahLst/>
            <a:cxnLst/>
            <a:rect l="l" t="t" r="r" b="b"/>
            <a:pathLst>
              <a:path w="57912" h="158495">
                <a:moveTo>
                  <a:pt x="6095" y="0"/>
                </a:moveTo>
                <a:lnTo>
                  <a:pt x="0" y="3048"/>
                </a:lnTo>
                <a:lnTo>
                  <a:pt x="51815" y="158495"/>
                </a:lnTo>
                <a:lnTo>
                  <a:pt x="57912" y="158495"/>
                </a:lnTo>
                <a:lnTo>
                  <a:pt x="6095" y="0"/>
                </a:lnTo>
                <a:close/>
              </a:path>
            </a:pathLst>
          </a:custGeom>
          <a:solidFill>
            <a:srgbClr val="C14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63055" y="2798572"/>
            <a:ext cx="82296" cy="176783"/>
          </a:xfrm>
          <a:custGeom>
            <a:avLst/>
            <a:gdLst/>
            <a:ahLst/>
            <a:cxnLst/>
            <a:rect l="l" t="t" r="r" b="b"/>
            <a:pathLst>
              <a:path w="82296" h="176783">
                <a:moveTo>
                  <a:pt x="33528" y="0"/>
                </a:moveTo>
                <a:lnTo>
                  <a:pt x="0" y="18287"/>
                </a:lnTo>
                <a:lnTo>
                  <a:pt x="51816" y="176783"/>
                </a:lnTo>
                <a:lnTo>
                  <a:pt x="82296" y="155448"/>
                </a:lnTo>
                <a:lnTo>
                  <a:pt x="33528" y="0"/>
                </a:lnTo>
                <a:close/>
              </a:path>
            </a:pathLst>
          </a:custGeom>
          <a:solidFill>
            <a:srgbClr val="C4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63055" y="2816860"/>
            <a:ext cx="51816" cy="158495"/>
          </a:xfrm>
          <a:custGeom>
            <a:avLst/>
            <a:gdLst/>
            <a:ahLst/>
            <a:cxnLst/>
            <a:rect l="l" t="t" r="r" b="b"/>
            <a:pathLst>
              <a:path w="51816" h="158495">
                <a:moveTo>
                  <a:pt x="0" y="0"/>
                </a:moveTo>
                <a:lnTo>
                  <a:pt x="51816" y="158495"/>
                </a:lnTo>
              </a:path>
            </a:pathLst>
          </a:custGeom>
          <a:ln w="3175">
            <a:solidFill>
              <a:srgbClr val="C44E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63055" y="2813811"/>
            <a:ext cx="54864" cy="161543"/>
          </a:xfrm>
          <a:custGeom>
            <a:avLst/>
            <a:gdLst/>
            <a:ahLst/>
            <a:cxnLst/>
            <a:rect l="l" t="t" r="r" b="b"/>
            <a:pathLst>
              <a:path w="54864" h="161543">
                <a:moveTo>
                  <a:pt x="3048" y="0"/>
                </a:moveTo>
                <a:lnTo>
                  <a:pt x="0" y="3048"/>
                </a:lnTo>
                <a:lnTo>
                  <a:pt x="51816" y="161543"/>
                </a:lnTo>
                <a:lnTo>
                  <a:pt x="54864" y="158496"/>
                </a:lnTo>
                <a:lnTo>
                  <a:pt x="3048" y="0"/>
                </a:lnTo>
                <a:close/>
              </a:path>
            </a:pathLst>
          </a:custGeom>
          <a:solidFill>
            <a:srgbClr val="C4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66103" y="2813811"/>
            <a:ext cx="54863" cy="158496"/>
          </a:xfrm>
          <a:custGeom>
            <a:avLst/>
            <a:gdLst/>
            <a:ahLst/>
            <a:cxnLst/>
            <a:rect l="l" t="t" r="r" b="b"/>
            <a:pathLst>
              <a:path w="54863" h="158496">
                <a:moveTo>
                  <a:pt x="6096" y="0"/>
                </a:moveTo>
                <a:lnTo>
                  <a:pt x="0" y="0"/>
                </a:lnTo>
                <a:lnTo>
                  <a:pt x="51816" y="158496"/>
                </a:lnTo>
                <a:lnTo>
                  <a:pt x="54863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C44E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72200" y="2810764"/>
            <a:ext cx="51815" cy="158496"/>
          </a:xfrm>
          <a:custGeom>
            <a:avLst/>
            <a:gdLst/>
            <a:ahLst/>
            <a:cxnLst/>
            <a:rect l="l" t="t" r="r" b="b"/>
            <a:pathLst>
              <a:path w="51815" h="158496">
                <a:moveTo>
                  <a:pt x="3048" y="0"/>
                </a:moveTo>
                <a:lnTo>
                  <a:pt x="0" y="3048"/>
                </a:lnTo>
                <a:lnTo>
                  <a:pt x="48767" y="158496"/>
                </a:lnTo>
                <a:lnTo>
                  <a:pt x="51815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C5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75247" y="2807716"/>
            <a:ext cx="54863" cy="158496"/>
          </a:xfrm>
          <a:custGeom>
            <a:avLst/>
            <a:gdLst/>
            <a:ahLst/>
            <a:cxnLst/>
            <a:rect l="l" t="t" r="r" b="b"/>
            <a:pathLst>
              <a:path w="54863" h="158496">
                <a:moveTo>
                  <a:pt x="3048" y="0"/>
                </a:moveTo>
                <a:lnTo>
                  <a:pt x="0" y="3048"/>
                </a:lnTo>
                <a:lnTo>
                  <a:pt x="48767" y="158496"/>
                </a:lnTo>
                <a:lnTo>
                  <a:pt x="54863" y="155448"/>
                </a:lnTo>
                <a:lnTo>
                  <a:pt x="3048" y="0"/>
                </a:lnTo>
                <a:close/>
              </a:path>
            </a:pathLst>
          </a:custGeom>
          <a:solidFill>
            <a:srgbClr val="C6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78296" y="2804667"/>
            <a:ext cx="54863" cy="158496"/>
          </a:xfrm>
          <a:custGeom>
            <a:avLst/>
            <a:gdLst/>
            <a:ahLst/>
            <a:cxnLst/>
            <a:rect l="l" t="t" r="r" b="b"/>
            <a:pathLst>
              <a:path w="54863" h="158496">
                <a:moveTo>
                  <a:pt x="6095" y="0"/>
                </a:moveTo>
                <a:lnTo>
                  <a:pt x="0" y="3048"/>
                </a:lnTo>
                <a:lnTo>
                  <a:pt x="51815" y="158496"/>
                </a:lnTo>
                <a:lnTo>
                  <a:pt x="54863" y="158496"/>
                </a:lnTo>
                <a:lnTo>
                  <a:pt x="6095" y="0"/>
                </a:lnTo>
                <a:close/>
              </a:path>
            </a:pathLst>
          </a:custGeom>
          <a:solidFill>
            <a:srgbClr val="C85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84391" y="2801620"/>
            <a:ext cx="51816" cy="161543"/>
          </a:xfrm>
          <a:custGeom>
            <a:avLst/>
            <a:gdLst/>
            <a:ahLst/>
            <a:cxnLst/>
            <a:rect l="l" t="t" r="r" b="b"/>
            <a:pathLst>
              <a:path w="51816" h="161543">
                <a:moveTo>
                  <a:pt x="3048" y="0"/>
                </a:moveTo>
                <a:lnTo>
                  <a:pt x="0" y="3047"/>
                </a:lnTo>
                <a:lnTo>
                  <a:pt x="48768" y="161543"/>
                </a:lnTo>
                <a:lnTo>
                  <a:pt x="51816" y="158495"/>
                </a:lnTo>
                <a:lnTo>
                  <a:pt x="3048" y="0"/>
                </a:lnTo>
                <a:close/>
              </a:path>
            </a:pathLst>
          </a:custGeom>
          <a:solidFill>
            <a:srgbClr val="C95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87440" y="2801620"/>
            <a:ext cx="54863" cy="158495"/>
          </a:xfrm>
          <a:custGeom>
            <a:avLst/>
            <a:gdLst/>
            <a:ahLst/>
            <a:cxnLst/>
            <a:rect l="l" t="t" r="r" b="b"/>
            <a:pathLst>
              <a:path w="54863" h="158495">
                <a:moveTo>
                  <a:pt x="3048" y="0"/>
                </a:moveTo>
                <a:lnTo>
                  <a:pt x="0" y="0"/>
                </a:lnTo>
                <a:lnTo>
                  <a:pt x="48768" y="158495"/>
                </a:lnTo>
                <a:lnTo>
                  <a:pt x="54863" y="155447"/>
                </a:lnTo>
                <a:lnTo>
                  <a:pt x="3048" y="0"/>
                </a:lnTo>
                <a:close/>
              </a:path>
            </a:pathLst>
          </a:custGeom>
          <a:solidFill>
            <a:srgbClr val="CA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90488" y="2798572"/>
            <a:ext cx="54863" cy="158495"/>
          </a:xfrm>
          <a:custGeom>
            <a:avLst/>
            <a:gdLst/>
            <a:ahLst/>
            <a:cxnLst/>
            <a:rect l="l" t="t" r="r" b="b"/>
            <a:pathLst>
              <a:path w="54863" h="158495">
                <a:moveTo>
                  <a:pt x="6096" y="0"/>
                </a:moveTo>
                <a:lnTo>
                  <a:pt x="0" y="3048"/>
                </a:lnTo>
                <a:lnTo>
                  <a:pt x="51815" y="158495"/>
                </a:lnTo>
                <a:lnTo>
                  <a:pt x="54863" y="155448"/>
                </a:lnTo>
                <a:lnTo>
                  <a:pt x="6096" y="0"/>
                </a:lnTo>
                <a:close/>
              </a:path>
            </a:pathLst>
          </a:custGeom>
          <a:solidFill>
            <a:srgbClr val="CC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96584" y="2771139"/>
            <a:ext cx="79248" cy="182880"/>
          </a:xfrm>
          <a:custGeom>
            <a:avLst/>
            <a:gdLst/>
            <a:ahLst/>
            <a:cxnLst/>
            <a:rect l="l" t="t" r="r" b="b"/>
            <a:pathLst>
              <a:path w="79248" h="182880">
                <a:moveTo>
                  <a:pt x="30479" y="0"/>
                </a:moveTo>
                <a:lnTo>
                  <a:pt x="0" y="27432"/>
                </a:lnTo>
                <a:lnTo>
                  <a:pt x="48767" y="182880"/>
                </a:lnTo>
                <a:lnTo>
                  <a:pt x="79248" y="158496"/>
                </a:lnTo>
                <a:lnTo>
                  <a:pt x="30479" y="0"/>
                </a:lnTo>
                <a:close/>
              </a:path>
            </a:pathLst>
          </a:custGeom>
          <a:solidFill>
            <a:srgbClr val="CE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96584" y="2798572"/>
            <a:ext cx="48767" cy="155448"/>
          </a:xfrm>
          <a:custGeom>
            <a:avLst/>
            <a:gdLst/>
            <a:ahLst/>
            <a:cxnLst/>
            <a:rect l="l" t="t" r="r" b="b"/>
            <a:pathLst>
              <a:path w="48767" h="155448">
                <a:moveTo>
                  <a:pt x="0" y="0"/>
                </a:moveTo>
                <a:lnTo>
                  <a:pt x="48767" y="155448"/>
                </a:lnTo>
              </a:path>
            </a:pathLst>
          </a:custGeom>
          <a:ln w="3175">
            <a:solidFill>
              <a:srgbClr val="CE5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96584" y="2789427"/>
            <a:ext cx="57912" cy="164592"/>
          </a:xfrm>
          <a:custGeom>
            <a:avLst/>
            <a:gdLst/>
            <a:ahLst/>
            <a:cxnLst/>
            <a:rect l="l" t="t" r="r" b="b"/>
            <a:pathLst>
              <a:path w="57912" h="164592">
                <a:moveTo>
                  <a:pt x="9143" y="0"/>
                </a:moveTo>
                <a:lnTo>
                  <a:pt x="0" y="9144"/>
                </a:lnTo>
                <a:lnTo>
                  <a:pt x="48767" y="164592"/>
                </a:lnTo>
                <a:lnTo>
                  <a:pt x="57912" y="158496"/>
                </a:lnTo>
                <a:lnTo>
                  <a:pt x="9143" y="0"/>
                </a:lnTo>
                <a:close/>
              </a:path>
            </a:pathLst>
          </a:custGeom>
          <a:solidFill>
            <a:srgbClr val="CE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5728" y="2780283"/>
            <a:ext cx="60960" cy="167639"/>
          </a:xfrm>
          <a:custGeom>
            <a:avLst/>
            <a:gdLst/>
            <a:ahLst/>
            <a:cxnLst/>
            <a:rect l="l" t="t" r="r" b="b"/>
            <a:pathLst>
              <a:path w="60960" h="167639">
                <a:moveTo>
                  <a:pt x="12192" y="0"/>
                </a:moveTo>
                <a:lnTo>
                  <a:pt x="0" y="9143"/>
                </a:lnTo>
                <a:lnTo>
                  <a:pt x="48768" y="167639"/>
                </a:lnTo>
                <a:lnTo>
                  <a:pt x="60960" y="158495"/>
                </a:lnTo>
                <a:lnTo>
                  <a:pt x="12192" y="0"/>
                </a:lnTo>
                <a:close/>
              </a:path>
            </a:pathLst>
          </a:custGeom>
          <a:solidFill>
            <a:srgbClr val="CF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217920" y="2771139"/>
            <a:ext cx="57912" cy="167639"/>
          </a:xfrm>
          <a:custGeom>
            <a:avLst/>
            <a:gdLst/>
            <a:ahLst/>
            <a:cxnLst/>
            <a:rect l="l" t="t" r="r" b="b"/>
            <a:pathLst>
              <a:path w="57912" h="167639">
                <a:moveTo>
                  <a:pt x="9143" y="0"/>
                </a:moveTo>
                <a:lnTo>
                  <a:pt x="0" y="9144"/>
                </a:lnTo>
                <a:lnTo>
                  <a:pt x="48767" y="167639"/>
                </a:lnTo>
                <a:lnTo>
                  <a:pt x="57912" y="158496"/>
                </a:lnTo>
                <a:lnTo>
                  <a:pt x="9143" y="0"/>
                </a:lnTo>
                <a:close/>
              </a:path>
            </a:pathLst>
          </a:custGeom>
          <a:solidFill>
            <a:srgbClr val="D0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227064" y="2740660"/>
            <a:ext cx="76200" cy="188975"/>
          </a:xfrm>
          <a:custGeom>
            <a:avLst/>
            <a:gdLst/>
            <a:ahLst/>
            <a:cxnLst/>
            <a:rect l="l" t="t" r="r" b="b"/>
            <a:pathLst>
              <a:path w="76200" h="188975">
                <a:moveTo>
                  <a:pt x="27432" y="0"/>
                </a:moveTo>
                <a:lnTo>
                  <a:pt x="0" y="30479"/>
                </a:lnTo>
                <a:lnTo>
                  <a:pt x="48768" y="188975"/>
                </a:lnTo>
                <a:lnTo>
                  <a:pt x="76200" y="161543"/>
                </a:lnTo>
                <a:lnTo>
                  <a:pt x="27432" y="0"/>
                </a:lnTo>
                <a:close/>
              </a:path>
            </a:pathLst>
          </a:custGeom>
          <a:solidFill>
            <a:srgbClr val="D15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27064" y="2771139"/>
            <a:ext cx="48768" cy="158496"/>
          </a:xfrm>
          <a:custGeom>
            <a:avLst/>
            <a:gdLst/>
            <a:ahLst/>
            <a:cxnLst/>
            <a:rect l="l" t="t" r="r" b="b"/>
            <a:pathLst>
              <a:path w="48768" h="158496">
                <a:moveTo>
                  <a:pt x="0" y="0"/>
                </a:moveTo>
                <a:lnTo>
                  <a:pt x="48768" y="158496"/>
                </a:lnTo>
              </a:path>
            </a:pathLst>
          </a:custGeom>
          <a:ln w="3175">
            <a:solidFill>
              <a:srgbClr val="D15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254496" y="2710179"/>
            <a:ext cx="67055" cy="192024"/>
          </a:xfrm>
          <a:custGeom>
            <a:avLst/>
            <a:gdLst/>
            <a:ahLst/>
            <a:cxnLst/>
            <a:rect l="l" t="t" r="r" b="b"/>
            <a:pathLst>
              <a:path w="67055" h="192024">
                <a:moveTo>
                  <a:pt x="21336" y="0"/>
                </a:moveTo>
                <a:lnTo>
                  <a:pt x="0" y="30480"/>
                </a:lnTo>
                <a:lnTo>
                  <a:pt x="48767" y="192024"/>
                </a:lnTo>
                <a:lnTo>
                  <a:pt x="67055" y="161544"/>
                </a:lnTo>
                <a:lnTo>
                  <a:pt x="21336" y="0"/>
                </a:lnTo>
                <a:close/>
              </a:path>
            </a:pathLst>
          </a:custGeom>
          <a:solidFill>
            <a:srgbClr val="D05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54496" y="2740660"/>
            <a:ext cx="48767" cy="161543"/>
          </a:xfrm>
          <a:custGeom>
            <a:avLst/>
            <a:gdLst/>
            <a:ahLst/>
            <a:cxnLst/>
            <a:rect l="l" t="t" r="r" b="b"/>
            <a:pathLst>
              <a:path w="48767" h="161543">
                <a:moveTo>
                  <a:pt x="0" y="0"/>
                </a:moveTo>
                <a:lnTo>
                  <a:pt x="48767" y="161543"/>
                </a:lnTo>
              </a:path>
            </a:pathLst>
          </a:custGeom>
          <a:ln w="3175">
            <a:solidFill>
              <a:srgbClr val="D052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54496" y="2734564"/>
            <a:ext cx="51815" cy="167639"/>
          </a:xfrm>
          <a:custGeom>
            <a:avLst/>
            <a:gdLst/>
            <a:ahLst/>
            <a:cxnLst/>
            <a:rect l="l" t="t" r="r" b="b"/>
            <a:pathLst>
              <a:path w="51815" h="167639">
                <a:moveTo>
                  <a:pt x="3048" y="0"/>
                </a:moveTo>
                <a:lnTo>
                  <a:pt x="0" y="6096"/>
                </a:lnTo>
                <a:lnTo>
                  <a:pt x="48767" y="167639"/>
                </a:lnTo>
                <a:lnTo>
                  <a:pt x="51815" y="161544"/>
                </a:lnTo>
                <a:lnTo>
                  <a:pt x="3048" y="0"/>
                </a:lnTo>
                <a:close/>
              </a:path>
            </a:pathLst>
          </a:custGeom>
          <a:solidFill>
            <a:srgbClr val="D05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57544" y="2731516"/>
            <a:ext cx="51815" cy="164592"/>
          </a:xfrm>
          <a:custGeom>
            <a:avLst/>
            <a:gdLst/>
            <a:ahLst/>
            <a:cxnLst/>
            <a:rect l="l" t="t" r="r" b="b"/>
            <a:pathLst>
              <a:path w="51815" h="164592">
                <a:moveTo>
                  <a:pt x="6095" y="0"/>
                </a:moveTo>
                <a:lnTo>
                  <a:pt x="0" y="3048"/>
                </a:lnTo>
                <a:lnTo>
                  <a:pt x="48767" y="164592"/>
                </a:lnTo>
                <a:lnTo>
                  <a:pt x="51815" y="161544"/>
                </a:lnTo>
                <a:lnTo>
                  <a:pt x="6095" y="0"/>
                </a:lnTo>
                <a:close/>
              </a:path>
            </a:pathLst>
          </a:custGeom>
          <a:solidFill>
            <a:srgbClr val="CE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63640" y="2725420"/>
            <a:ext cx="48768" cy="167639"/>
          </a:xfrm>
          <a:custGeom>
            <a:avLst/>
            <a:gdLst/>
            <a:ahLst/>
            <a:cxnLst/>
            <a:rect l="l" t="t" r="r" b="b"/>
            <a:pathLst>
              <a:path w="48768" h="167639">
                <a:moveTo>
                  <a:pt x="3048" y="0"/>
                </a:moveTo>
                <a:lnTo>
                  <a:pt x="0" y="6095"/>
                </a:lnTo>
                <a:lnTo>
                  <a:pt x="45720" y="167639"/>
                </a:lnTo>
                <a:lnTo>
                  <a:pt x="48768" y="161543"/>
                </a:lnTo>
                <a:lnTo>
                  <a:pt x="3048" y="0"/>
                </a:lnTo>
                <a:close/>
              </a:path>
            </a:pathLst>
          </a:custGeom>
          <a:solidFill>
            <a:srgbClr val="CD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66688" y="2722372"/>
            <a:ext cx="48767" cy="164591"/>
          </a:xfrm>
          <a:custGeom>
            <a:avLst/>
            <a:gdLst/>
            <a:ahLst/>
            <a:cxnLst/>
            <a:rect l="l" t="t" r="r" b="b"/>
            <a:pathLst>
              <a:path w="48767" h="164591">
                <a:moveTo>
                  <a:pt x="3048" y="0"/>
                </a:moveTo>
                <a:lnTo>
                  <a:pt x="0" y="3048"/>
                </a:lnTo>
                <a:lnTo>
                  <a:pt x="45720" y="164591"/>
                </a:lnTo>
                <a:lnTo>
                  <a:pt x="48767" y="161543"/>
                </a:lnTo>
                <a:lnTo>
                  <a:pt x="3048" y="0"/>
                </a:lnTo>
                <a:close/>
              </a:path>
            </a:pathLst>
          </a:custGeom>
          <a:solidFill>
            <a:srgbClr val="CA5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69735" y="2716276"/>
            <a:ext cx="48767" cy="167639"/>
          </a:xfrm>
          <a:custGeom>
            <a:avLst/>
            <a:gdLst/>
            <a:ahLst/>
            <a:cxnLst/>
            <a:rect l="l" t="t" r="r" b="b"/>
            <a:pathLst>
              <a:path w="48767" h="167639">
                <a:moveTo>
                  <a:pt x="3048" y="0"/>
                </a:moveTo>
                <a:lnTo>
                  <a:pt x="0" y="6096"/>
                </a:lnTo>
                <a:lnTo>
                  <a:pt x="45719" y="167639"/>
                </a:lnTo>
                <a:lnTo>
                  <a:pt x="48767" y="161544"/>
                </a:lnTo>
                <a:lnTo>
                  <a:pt x="3048" y="0"/>
                </a:lnTo>
                <a:close/>
              </a:path>
            </a:pathLst>
          </a:custGeom>
          <a:solidFill>
            <a:srgbClr val="C95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72784" y="2710179"/>
            <a:ext cx="48767" cy="167640"/>
          </a:xfrm>
          <a:custGeom>
            <a:avLst/>
            <a:gdLst/>
            <a:ahLst/>
            <a:cxnLst/>
            <a:rect l="l" t="t" r="r" b="b"/>
            <a:pathLst>
              <a:path w="48767" h="167640">
                <a:moveTo>
                  <a:pt x="3048" y="0"/>
                </a:moveTo>
                <a:lnTo>
                  <a:pt x="0" y="6096"/>
                </a:lnTo>
                <a:lnTo>
                  <a:pt x="45719" y="167640"/>
                </a:lnTo>
                <a:lnTo>
                  <a:pt x="48767" y="161544"/>
                </a:lnTo>
                <a:lnTo>
                  <a:pt x="3048" y="0"/>
                </a:lnTo>
                <a:close/>
              </a:path>
            </a:pathLst>
          </a:custGeom>
          <a:solidFill>
            <a:srgbClr val="C7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75832" y="2682748"/>
            <a:ext cx="54863" cy="188975"/>
          </a:xfrm>
          <a:custGeom>
            <a:avLst/>
            <a:gdLst/>
            <a:ahLst/>
            <a:cxnLst/>
            <a:rect l="l" t="t" r="r" b="b"/>
            <a:pathLst>
              <a:path w="54863" h="188975">
                <a:moveTo>
                  <a:pt x="9143" y="0"/>
                </a:moveTo>
                <a:lnTo>
                  <a:pt x="0" y="27431"/>
                </a:lnTo>
                <a:lnTo>
                  <a:pt x="45719" y="188975"/>
                </a:lnTo>
                <a:lnTo>
                  <a:pt x="54863" y="161543"/>
                </a:lnTo>
                <a:lnTo>
                  <a:pt x="9143" y="0"/>
                </a:lnTo>
                <a:close/>
              </a:path>
            </a:pathLst>
          </a:custGeom>
          <a:solidFill>
            <a:srgbClr val="C6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75832" y="2710179"/>
            <a:ext cx="45719" cy="161544"/>
          </a:xfrm>
          <a:custGeom>
            <a:avLst/>
            <a:gdLst/>
            <a:ahLst/>
            <a:cxnLst/>
            <a:rect l="l" t="t" r="r" b="b"/>
            <a:pathLst>
              <a:path w="45719" h="161544">
                <a:moveTo>
                  <a:pt x="0" y="0"/>
                </a:moveTo>
                <a:lnTo>
                  <a:pt x="45719" y="161544"/>
                </a:lnTo>
              </a:path>
            </a:pathLst>
          </a:custGeom>
          <a:ln w="3175">
            <a:solidFill>
              <a:srgbClr val="C64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75832" y="2704083"/>
            <a:ext cx="48767" cy="167639"/>
          </a:xfrm>
          <a:custGeom>
            <a:avLst/>
            <a:gdLst/>
            <a:ahLst/>
            <a:cxnLst/>
            <a:rect l="l" t="t" r="r" b="b"/>
            <a:pathLst>
              <a:path w="48767" h="167639">
                <a:moveTo>
                  <a:pt x="3047" y="0"/>
                </a:moveTo>
                <a:lnTo>
                  <a:pt x="0" y="6095"/>
                </a:lnTo>
                <a:lnTo>
                  <a:pt x="45719" y="167639"/>
                </a:lnTo>
                <a:lnTo>
                  <a:pt x="48767" y="161543"/>
                </a:lnTo>
                <a:lnTo>
                  <a:pt x="3047" y="0"/>
                </a:lnTo>
                <a:close/>
              </a:path>
            </a:pathLst>
          </a:custGeom>
          <a:solidFill>
            <a:srgbClr val="C64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78879" y="2697988"/>
            <a:ext cx="45720" cy="167639"/>
          </a:xfrm>
          <a:custGeom>
            <a:avLst/>
            <a:gdLst/>
            <a:ahLst/>
            <a:cxnLst/>
            <a:rect l="l" t="t" r="r" b="b"/>
            <a:pathLst>
              <a:path w="45720" h="167639">
                <a:moveTo>
                  <a:pt x="0" y="0"/>
                </a:moveTo>
                <a:lnTo>
                  <a:pt x="0" y="6096"/>
                </a:lnTo>
                <a:lnTo>
                  <a:pt x="45720" y="167639"/>
                </a:lnTo>
                <a:lnTo>
                  <a:pt x="45720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C24D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278879" y="2688844"/>
            <a:ext cx="48768" cy="170687"/>
          </a:xfrm>
          <a:custGeom>
            <a:avLst/>
            <a:gdLst/>
            <a:ahLst/>
            <a:cxnLst/>
            <a:rect l="l" t="t" r="r" b="b"/>
            <a:pathLst>
              <a:path w="48768" h="170687">
                <a:moveTo>
                  <a:pt x="3048" y="0"/>
                </a:moveTo>
                <a:lnTo>
                  <a:pt x="0" y="9143"/>
                </a:lnTo>
                <a:lnTo>
                  <a:pt x="45720" y="170687"/>
                </a:lnTo>
                <a:lnTo>
                  <a:pt x="48768" y="164591"/>
                </a:lnTo>
                <a:lnTo>
                  <a:pt x="3048" y="0"/>
                </a:lnTo>
                <a:close/>
              </a:path>
            </a:pathLst>
          </a:custGeom>
          <a:solidFill>
            <a:srgbClr val="BC4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81928" y="2682748"/>
            <a:ext cx="48768" cy="170687"/>
          </a:xfrm>
          <a:custGeom>
            <a:avLst/>
            <a:gdLst/>
            <a:ahLst/>
            <a:cxnLst/>
            <a:rect l="l" t="t" r="r" b="b"/>
            <a:pathLst>
              <a:path w="48768" h="170687">
                <a:moveTo>
                  <a:pt x="3048" y="0"/>
                </a:moveTo>
                <a:lnTo>
                  <a:pt x="0" y="6096"/>
                </a:lnTo>
                <a:lnTo>
                  <a:pt x="45720" y="170687"/>
                </a:lnTo>
                <a:lnTo>
                  <a:pt x="48768" y="161543"/>
                </a:lnTo>
                <a:lnTo>
                  <a:pt x="3048" y="0"/>
                </a:lnTo>
                <a:close/>
              </a:path>
            </a:pathLst>
          </a:custGeom>
          <a:solidFill>
            <a:srgbClr val="B848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84976" y="2655316"/>
            <a:ext cx="48768" cy="188975"/>
          </a:xfrm>
          <a:custGeom>
            <a:avLst/>
            <a:gdLst/>
            <a:ahLst/>
            <a:cxnLst/>
            <a:rect l="l" t="t" r="r" b="b"/>
            <a:pathLst>
              <a:path w="48768" h="188975">
                <a:moveTo>
                  <a:pt x="3048" y="0"/>
                </a:moveTo>
                <a:lnTo>
                  <a:pt x="0" y="27432"/>
                </a:lnTo>
                <a:lnTo>
                  <a:pt x="45720" y="188975"/>
                </a:lnTo>
                <a:lnTo>
                  <a:pt x="48768" y="164592"/>
                </a:lnTo>
                <a:lnTo>
                  <a:pt x="3048" y="0"/>
                </a:lnTo>
                <a:close/>
              </a:path>
            </a:pathLst>
          </a:custGeom>
          <a:solidFill>
            <a:srgbClr val="B3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84976" y="2682748"/>
            <a:ext cx="45720" cy="161543"/>
          </a:xfrm>
          <a:custGeom>
            <a:avLst/>
            <a:gdLst/>
            <a:ahLst/>
            <a:cxnLst/>
            <a:rect l="l" t="t" r="r" b="b"/>
            <a:pathLst>
              <a:path w="45720" h="161543">
                <a:moveTo>
                  <a:pt x="0" y="0"/>
                </a:moveTo>
                <a:lnTo>
                  <a:pt x="45720" y="161543"/>
                </a:lnTo>
              </a:path>
            </a:pathLst>
          </a:custGeom>
          <a:ln w="3175">
            <a:solidFill>
              <a:srgbClr val="B34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84976" y="2667507"/>
            <a:ext cx="45720" cy="176783"/>
          </a:xfrm>
          <a:custGeom>
            <a:avLst/>
            <a:gdLst/>
            <a:ahLst/>
            <a:cxnLst/>
            <a:rect l="l" t="t" r="r" b="b"/>
            <a:pathLst>
              <a:path w="45720" h="176783">
                <a:moveTo>
                  <a:pt x="3048" y="0"/>
                </a:moveTo>
                <a:lnTo>
                  <a:pt x="0" y="15239"/>
                </a:lnTo>
                <a:lnTo>
                  <a:pt x="45720" y="176783"/>
                </a:lnTo>
                <a:lnTo>
                  <a:pt x="45720" y="164591"/>
                </a:lnTo>
                <a:lnTo>
                  <a:pt x="3048" y="0"/>
                </a:lnTo>
                <a:close/>
              </a:path>
            </a:pathLst>
          </a:custGeom>
          <a:solidFill>
            <a:srgbClr val="B34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88023" y="2655316"/>
            <a:ext cx="45720" cy="176784"/>
          </a:xfrm>
          <a:custGeom>
            <a:avLst/>
            <a:gdLst/>
            <a:ahLst/>
            <a:cxnLst/>
            <a:rect l="l" t="t" r="r" b="b"/>
            <a:pathLst>
              <a:path w="45720" h="176784">
                <a:moveTo>
                  <a:pt x="0" y="0"/>
                </a:moveTo>
                <a:lnTo>
                  <a:pt x="0" y="12192"/>
                </a:lnTo>
                <a:lnTo>
                  <a:pt x="42672" y="176784"/>
                </a:lnTo>
                <a:lnTo>
                  <a:pt x="45720" y="164592"/>
                </a:lnTo>
                <a:lnTo>
                  <a:pt x="0" y="0"/>
                </a:lnTo>
                <a:close/>
              </a:path>
            </a:pathLst>
          </a:custGeom>
          <a:solidFill>
            <a:srgbClr val="A34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84976" y="2640076"/>
            <a:ext cx="48768" cy="179832"/>
          </a:xfrm>
          <a:custGeom>
            <a:avLst/>
            <a:gdLst/>
            <a:ahLst/>
            <a:cxnLst/>
            <a:rect l="l" t="t" r="r" b="b"/>
            <a:pathLst>
              <a:path w="48768" h="179832">
                <a:moveTo>
                  <a:pt x="0" y="0"/>
                </a:moveTo>
                <a:lnTo>
                  <a:pt x="3048" y="15239"/>
                </a:lnTo>
                <a:lnTo>
                  <a:pt x="48768" y="179832"/>
                </a:lnTo>
                <a:lnTo>
                  <a:pt x="45720" y="164591"/>
                </a:lnTo>
                <a:lnTo>
                  <a:pt x="0" y="0"/>
                </a:lnTo>
                <a:close/>
              </a:path>
            </a:pathLst>
          </a:custGeom>
          <a:solidFill>
            <a:srgbClr val="943A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88023" y="2655316"/>
            <a:ext cx="45720" cy="164592"/>
          </a:xfrm>
          <a:custGeom>
            <a:avLst/>
            <a:gdLst/>
            <a:ahLst/>
            <a:cxnLst/>
            <a:rect l="l" t="t" r="r" b="b"/>
            <a:pathLst>
              <a:path w="45720" h="164592">
                <a:moveTo>
                  <a:pt x="0" y="0"/>
                </a:moveTo>
                <a:lnTo>
                  <a:pt x="45720" y="164592"/>
                </a:lnTo>
              </a:path>
            </a:pathLst>
          </a:custGeom>
          <a:ln w="3175">
            <a:solidFill>
              <a:srgbClr val="943A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96584" y="1957323"/>
            <a:ext cx="64007" cy="493775"/>
          </a:xfrm>
          <a:custGeom>
            <a:avLst/>
            <a:gdLst/>
            <a:ahLst/>
            <a:cxnLst/>
            <a:rect l="l" t="t" r="r" b="b"/>
            <a:pathLst>
              <a:path w="64007" h="493775">
                <a:moveTo>
                  <a:pt x="15239" y="0"/>
                </a:moveTo>
                <a:lnTo>
                  <a:pt x="0" y="316991"/>
                </a:lnTo>
                <a:lnTo>
                  <a:pt x="48767" y="493775"/>
                </a:lnTo>
                <a:lnTo>
                  <a:pt x="64007" y="188975"/>
                </a:lnTo>
                <a:lnTo>
                  <a:pt x="15239" y="0"/>
                </a:lnTo>
                <a:close/>
              </a:path>
            </a:pathLst>
          </a:custGeom>
          <a:solidFill>
            <a:srgbClr val="A03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96584" y="2274316"/>
            <a:ext cx="48767" cy="176784"/>
          </a:xfrm>
          <a:custGeom>
            <a:avLst/>
            <a:gdLst/>
            <a:ahLst/>
            <a:cxnLst/>
            <a:rect l="l" t="t" r="r" b="b"/>
            <a:pathLst>
              <a:path w="48767" h="176784">
                <a:moveTo>
                  <a:pt x="0" y="0"/>
                </a:moveTo>
                <a:lnTo>
                  <a:pt x="48767" y="176784"/>
                </a:lnTo>
              </a:path>
            </a:pathLst>
          </a:custGeom>
          <a:ln w="3175">
            <a:solidFill>
              <a:srgbClr val="A03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08776" y="1929892"/>
            <a:ext cx="51815" cy="216408"/>
          </a:xfrm>
          <a:custGeom>
            <a:avLst/>
            <a:gdLst/>
            <a:ahLst/>
            <a:cxnLst/>
            <a:rect l="l" t="t" r="r" b="b"/>
            <a:pathLst>
              <a:path w="51815" h="216408">
                <a:moveTo>
                  <a:pt x="0" y="0"/>
                </a:moveTo>
                <a:lnTo>
                  <a:pt x="3048" y="27432"/>
                </a:lnTo>
                <a:lnTo>
                  <a:pt x="51815" y="216408"/>
                </a:lnTo>
                <a:lnTo>
                  <a:pt x="48768" y="192024"/>
                </a:lnTo>
                <a:lnTo>
                  <a:pt x="0" y="0"/>
                </a:lnTo>
                <a:close/>
              </a:path>
            </a:pathLst>
          </a:custGeom>
          <a:solidFill>
            <a:srgbClr val="A03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11823" y="1957323"/>
            <a:ext cx="48767" cy="188975"/>
          </a:xfrm>
          <a:custGeom>
            <a:avLst/>
            <a:gdLst/>
            <a:ahLst/>
            <a:cxnLst/>
            <a:rect l="l" t="t" r="r" b="b"/>
            <a:pathLst>
              <a:path w="48767" h="188975">
                <a:moveTo>
                  <a:pt x="0" y="0"/>
                </a:moveTo>
                <a:lnTo>
                  <a:pt x="48767" y="188975"/>
                </a:lnTo>
              </a:path>
            </a:pathLst>
          </a:custGeom>
          <a:ln w="3175">
            <a:solidFill>
              <a:srgbClr val="A03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20695" y="3731259"/>
            <a:ext cx="574614" cy="957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20111" y="3368547"/>
            <a:ext cx="239343" cy="1228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80944" y="4441444"/>
            <a:ext cx="145600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886455" y="3700779"/>
            <a:ext cx="322946" cy="752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36976" y="2963164"/>
            <a:ext cx="358944" cy="1420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75560" y="3877564"/>
            <a:ext cx="231647" cy="3535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45664" y="2722372"/>
            <a:ext cx="603885" cy="1155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98648" y="3362452"/>
            <a:ext cx="322198" cy="316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252215" y="3243579"/>
            <a:ext cx="195072" cy="3870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346960" y="3170427"/>
            <a:ext cx="323088" cy="2651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13888" y="3082035"/>
            <a:ext cx="316444" cy="2621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29127" y="2810764"/>
            <a:ext cx="310380" cy="2468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40023" y="2335276"/>
            <a:ext cx="560831" cy="7132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17648" y="2624835"/>
            <a:ext cx="201168" cy="3749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96640" y="2737611"/>
            <a:ext cx="188975" cy="1097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35223" y="2429764"/>
            <a:ext cx="329565" cy="3505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26664" y="2627883"/>
            <a:ext cx="259080" cy="1280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8808" y="3088132"/>
            <a:ext cx="575029" cy="8107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56888" y="2853435"/>
            <a:ext cx="243911" cy="9784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03064" y="3645915"/>
            <a:ext cx="114438" cy="579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952" y="3054604"/>
            <a:ext cx="323088" cy="6126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59679" y="3478276"/>
            <a:ext cx="149352" cy="609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12335" y="3231388"/>
            <a:ext cx="234696" cy="3017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46903" y="2438907"/>
            <a:ext cx="356616" cy="10424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264152" y="2307844"/>
            <a:ext cx="600974" cy="9326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38471" y="2786379"/>
            <a:ext cx="343781" cy="2743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907279" y="2676651"/>
            <a:ext cx="225552" cy="2956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904488" y="2688844"/>
            <a:ext cx="353567" cy="228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32376" y="2350516"/>
            <a:ext cx="343353" cy="44500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50791" y="2249932"/>
            <a:ext cx="234696" cy="2987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873752" y="1951227"/>
            <a:ext cx="596347" cy="5730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23232" y="2060955"/>
            <a:ext cx="348594" cy="28651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63896" y="2243835"/>
            <a:ext cx="225551" cy="944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23815" y="2204211"/>
            <a:ext cx="286512" cy="11582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07608" y="2594355"/>
            <a:ext cx="280415" cy="24079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983223" y="1878076"/>
            <a:ext cx="228600" cy="6766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1835" y="851915"/>
            <a:ext cx="1691005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000" b="1" spc="-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000" b="1" spc="-2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0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000" b="1" spc="16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000" b="1" spc="-1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2011" y="851915"/>
            <a:ext cx="3076575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665"/>
              </a:lnSpc>
            </a:pPr>
            <a:r>
              <a:rPr sz="4000" dirty="0" smtClean="0">
                <a:solidFill>
                  <a:srgbClr val="FFFF00"/>
                </a:solidFill>
                <a:latin typeface="宋体"/>
                <a:cs typeface="宋体"/>
              </a:rPr>
              <a:t>患者女</a:t>
            </a:r>
            <a:r>
              <a:rPr sz="4000" spc="-25" dirty="0" smtClean="0">
                <a:solidFill>
                  <a:srgbClr val="FFFF00"/>
                </a:solidFill>
                <a:latin typeface="宋体"/>
                <a:cs typeface="宋体"/>
              </a:rPr>
              <a:t>，</a:t>
            </a:r>
            <a:r>
              <a:rPr sz="4000" spc="5" dirty="0" smtClean="0">
                <a:solidFill>
                  <a:srgbClr val="FFFF00"/>
                </a:solidFill>
                <a:latin typeface="宋体"/>
                <a:cs typeface="宋体"/>
              </a:rPr>
              <a:t>6</a:t>
            </a:r>
            <a:r>
              <a:rPr sz="4000" spc="-10" dirty="0" smtClean="0">
                <a:solidFill>
                  <a:srgbClr val="FFFF00"/>
                </a:solidFill>
                <a:latin typeface="宋体"/>
                <a:cs typeface="宋体"/>
              </a:rPr>
              <a:t>8</a:t>
            </a:r>
            <a:r>
              <a:rPr sz="4000" spc="0" dirty="0" smtClean="0">
                <a:solidFill>
                  <a:srgbClr val="FFFF00"/>
                </a:solidFill>
                <a:latin typeface="宋体"/>
                <a:cs typeface="宋体"/>
              </a:rPr>
              <a:t>岁</a:t>
            </a:r>
            <a:endParaRPr sz="40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3960" y="1920748"/>
            <a:ext cx="4142232" cy="2569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4816" y="1911604"/>
            <a:ext cx="4160520" cy="2587752"/>
          </a:xfrm>
          <a:custGeom>
            <a:avLst/>
            <a:gdLst/>
            <a:ahLst/>
            <a:cxnLst/>
            <a:rect l="l" t="t" r="r" b="b"/>
            <a:pathLst>
              <a:path w="4160520" h="2587752">
                <a:moveTo>
                  <a:pt x="0" y="2587752"/>
                </a:moveTo>
                <a:lnTo>
                  <a:pt x="4160520" y="2587752"/>
                </a:lnTo>
                <a:lnTo>
                  <a:pt x="4160520" y="0"/>
                </a:lnTo>
                <a:lnTo>
                  <a:pt x="0" y="0"/>
                </a:lnTo>
                <a:lnTo>
                  <a:pt x="0" y="258775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16423" y="3633723"/>
            <a:ext cx="4447032" cy="2859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7279" y="3624579"/>
            <a:ext cx="4465320" cy="2877312"/>
          </a:xfrm>
          <a:custGeom>
            <a:avLst/>
            <a:gdLst/>
            <a:ahLst/>
            <a:cxnLst/>
            <a:rect l="l" t="t" r="r" b="b"/>
            <a:pathLst>
              <a:path w="4465320" h="2877312">
                <a:moveTo>
                  <a:pt x="0" y="2877312"/>
                </a:moveTo>
                <a:lnTo>
                  <a:pt x="4465320" y="2877312"/>
                </a:lnTo>
                <a:lnTo>
                  <a:pt x="4465320" y="0"/>
                </a:lnTo>
                <a:lnTo>
                  <a:pt x="0" y="0"/>
                </a:lnTo>
                <a:lnTo>
                  <a:pt x="0" y="2877312"/>
                </a:lnTo>
                <a:close/>
              </a:path>
            </a:pathLst>
          </a:custGeom>
          <a:ln w="18288">
            <a:solidFill>
              <a:srgbClr val="006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5804" y="4567428"/>
            <a:ext cx="127000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85" dirty="0" smtClean="0">
                <a:solidFill>
                  <a:srgbClr val="FF742D"/>
                </a:solidFill>
                <a:latin typeface="Times New Roman"/>
                <a:cs typeface="Times New Roman"/>
              </a:rPr>
              <a:t>T</a:t>
            </a:r>
            <a:r>
              <a:rPr sz="4000" b="1" spc="-150" dirty="0" smtClean="0">
                <a:solidFill>
                  <a:srgbClr val="FF742D"/>
                </a:solidFill>
                <a:latin typeface="Times New Roman"/>
                <a:cs typeface="Times New Roman"/>
              </a:rPr>
              <a:t>2</a:t>
            </a:r>
            <a:r>
              <a:rPr sz="4000" b="1" spc="-220" dirty="0" smtClean="0">
                <a:solidFill>
                  <a:srgbClr val="FF742D"/>
                </a:solidFill>
                <a:latin typeface="Times New Roman"/>
                <a:cs typeface="Times New Roman"/>
              </a:rPr>
              <a:t>WI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7203" y="2924555"/>
            <a:ext cx="225044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85" dirty="0" smtClean="0">
                <a:solidFill>
                  <a:srgbClr val="FF742D"/>
                </a:solidFill>
                <a:latin typeface="Times New Roman"/>
                <a:cs typeface="Times New Roman"/>
              </a:rPr>
              <a:t>T</a:t>
            </a:r>
            <a:r>
              <a:rPr sz="4000" b="1" spc="-425" dirty="0" smtClean="0">
                <a:solidFill>
                  <a:srgbClr val="FF742D"/>
                </a:solidFill>
                <a:latin typeface="Times New Roman"/>
                <a:cs typeface="Times New Roman"/>
              </a:rPr>
              <a:t>1</a:t>
            </a:r>
            <a:r>
              <a:rPr sz="4000" b="1" spc="-315" dirty="0" smtClean="0">
                <a:solidFill>
                  <a:srgbClr val="FF742D"/>
                </a:solidFill>
                <a:latin typeface="Times New Roman"/>
                <a:cs typeface="Times New Roman"/>
              </a:rPr>
              <a:t>W</a:t>
            </a:r>
            <a:r>
              <a:rPr sz="4000" b="1" spc="-125" dirty="0" smtClean="0">
                <a:solidFill>
                  <a:srgbClr val="FF742D"/>
                </a:solidFill>
                <a:latin typeface="Times New Roman"/>
                <a:cs typeface="Times New Roman"/>
              </a:rPr>
              <a:t>I</a:t>
            </a:r>
            <a:r>
              <a:rPr sz="4000" spc="-125" dirty="0" smtClean="0">
                <a:solidFill>
                  <a:srgbClr val="FF742D"/>
                </a:solidFill>
                <a:latin typeface="新宋体"/>
                <a:cs typeface="新宋体"/>
              </a:rPr>
              <a:t>增强</a:t>
            </a:r>
            <a:endParaRPr sz="40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3794" y="3316585"/>
            <a:ext cx="85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仅</a:t>
            </a:r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供学习，请勿他用，感谢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988" y="2573020"/>
            <a:ext cx="3073400" cy="1765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5575">
              <a:lnSpc>
                <a:spcPct val="100000"/>
              </a:lnSpc>
            </a:pPr>
            <a:r>
              <a:rPr sz="5400" dirty="0" smtClean="0">
                <a:solidFill>
                  <a:srgbClr val="FFFFFF"/>
                </a:solidFill>
                <a:latin typeface="新宋体"/>
                <a:cs typeface="新宋体"/>
              </a:rPr>
              <a:t>诊断：</a:t>
            </a:r>
            <a:endParaRPr sz="54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55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卵巢囊腺癌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4828" y="1752091"/>
            <a:ext cx="3589020" cy="3897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 smtClean="0">
                <a:solidFill>
                  <a:srgbClr val="FF742D"/>
                </a:solidFill>
                <a:latin typeface="新宋体"/>
                <a:cs typeface="新宋体"/>
              </a:rPr>
              <a:t>特</a:t>
            </a:r>
            <a:r>
              <a:rPr sz="4400" spc="-45" dirty="0" smtClean="0">
                <a:solidFill>
                  <a:srgbClr val="FF742D"/>
                </a:solidFill>
                <a:latin typeface="新宋体"/>
                <a:cs typeface="新宋体"/>
              </a:rPr>
              <a:t>点：</a:t>
            </a:r>
            <a:endParaRPr sz="44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2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老年女性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腹腔内占位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囊实性</a:t>
            </a:r>
            <a:endParaRPr sz="3600">
              <a:latin typeface="新宋体"/>
              <a:cs typeface="新宋体"/>
            </a:endParaRPr>
          </a:p>
          <a:p>
            <a:pPr marL="360045" marR="12700" indent="-347980">
              <a:lnSpc>
                <a:spcPct val="111100"/>
              </a:lnSpc>
              <a:spcBef>
                <a:spcPts val="405"/>
              </a:spcBef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强化的菜花样、 乳头样壁结节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2105660" algn="l"/>
              </a:tabLst>
            </a:pPr>
            <a:r>
              <a:rPr sz="44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400" b="1" spc="-3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4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4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4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	</a:t>
            </a:r>
            <a:r>
              <a:rPr sz="4000" spc="-155" dirty="0" smtClean="0">
                <a:solidFill>
                  <a:srgbClr val="FFFF00"/>
                </a:solidFill>
                <a:latin typeface="宋体"/>
                <a:cs typeface="宋体"/>
              </a:rPr>
              <a:t>患者女</a:t>
            </a:r>
            <a:r>
              <a:rPr sz="4000" spc="-25" dirty="0" smtClean="0">
                <a:solidFill>
                  <a:srgbClr val="FFFF00"/>
                </a:solidFill>
                <a:latin typeface="宋体"/>
                <a:cs typeface="宋体"/>
              </a:rPr>
              <a:t>，</a:t>
            </a:r>
            <a:r>
              <a:rPr sz="4000" spc="10" dirty="0" smtClean="0">
                <a:solidFill>
                  <a:srgbClr val="FFFF00"/>
                </a:solidFill>
                <a:latin typeface="宋体"/>
                <a:cs typeface="宋体"/>
              </a:rPr>
              <a:t>3</a:t>
            </a:r>
            <a:r>
              <a:rPr sz="4000" spc="-15" dirty="0" smtClean="0">
                <a:solidFill>
                  <a:srgbClr val="FFFF00"/>
                </a:solidFill>
                <a:latin typeface="宋体"/>
                <a:cs typeface="宋体"/>
              </a:rPr>
              <a:t>4</a:t>
            </a:r>
            <a:r>
              <a:rPr sz="4000" spc="0" dirty="0" smtClean="0">
                <a:solidFill>
                  <a:srgbClr val="FFFF00"/>
                </a:solidFill>
                <a:latin typeface="宋体"/>
                <a:cs typeface="宋体"/>
              </a:rPr>
              <a:t>岁</a:t>
            </a:r>
            <a:endParaRPr sz="4000">
              <a:latin typeface="宋体"/>
              <a:cs typeface="宋体"/>
            </a:endParaRPr>
          </a:p>
          <a:p>
            <a:pPr marL="0" algn="ctr">
              <a:lnSpc>
                <a:spcPts val="4665"/>
              </a:lnSpc>
              <a:spcBef>
                <a:spcPts val="495"/>
              </a:spcBef>
            </a:pPr>
            <a:r>
              <a:rPr sz="4000" spc="10" dirty="0" smtClean="0">
                <a:solidFill>
                  <a:srgbClr val="FFFF00"/>
                </a:solidFill>
                <a:latin typeface="宋体"/>
                <a:cs typeface="宋体"/>
              </a:rPr>
              <a:t>1</a:t>
            </a:r>
            <a:r>
              <a:rPr sz="4000" spc="0" dirty="0" smtClean="0">
                <a:solidFill>
                  <a:srgbClr val="FFFF00"/>
                </a:solidFill>
                <a:latin typeface="宋体"/>
                <a:cs typeface="宋体"/>
              </a:rPr>
              <a:t>年</a:t>
            </a:r>
            <a:r>
              <a:rPr sz="4000" spc="-25" dirty="0" smtClean="0">
                <a:solidFill>
                  <a:srgbClr val="FFFF00"/>
                </a:solidFill>
                <a:latin typeface="宋体"/>
                <a:cs typeface="宋体"/>
              </a:rPr>
              <a:t>前</a:t>
            </a:r>
            <a:r>
              <a:rPr sz="4000" spc="0" dirty="0" smtClean="0">
                <a:solidFill>
                  <a:srgbClr val="FFFF00"/>
                </a:solidFill>
                <a:latin typeface="宋体"/>
                <a:cs typeface="宋体"/>
              </a:rPr>
              <a:t>行胃</a:t>
            </a:r>
            <a:r>
              <a:rPr sz="4000" spc="-25" dirty="0" smtClean="0">
                <a:solidFill>
                  <a:srgbClr val="FFFF00"/>
                </a:solidFill>
                <a:latin typeface="宋体"/>
                <a:cs typeface="宋体"/>
              </a:rPr>
              <a:t>癌</a:t>
            </a:r>
            <a:r>
              <a:rPr sz="4000" spc="0" dirty="0" smtClean="0">
                <a:solidFill>
                  <a:srgbClr val="FFFF00"/>
                </a:solidFill>
                <a:latin typeface="宋体"/>
                <a:cs typeface="宋体"/>
              </a:rPr>
              <a:t>切除术</a:t>
            </a:r>
            <a:endParaRPr sz="40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4252" y="5725667"/>
            <a:ext cx="275336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4" dirty="0" smtClean="0">
                <a:solidFill>
                  <a:srgbClr val="FF742D"/>
                </a:solidFill>
                <a:latin typeface="Times New Roman"/>
                <a:cs typeface="Times New Roman"/>
              </a:rPr>
              <a:t>C</a:t>
            </a:r>
            <a:r>
              <a:rPr sz="4000" b="1" spc="60" dirty="0" smtClean="0">
                <a:solidFill>
                  <a:srgbClr val="FF742D"/>
                </a:solidFill>
                <a:latin typeface="Times New Roman"/>
                <a:cs typeface="Times New Roman"/>
              </a:rPr>
              <a:t>T</a:t>
            </a:r>
            <a:r>
              <a:rPr sz="4000" spc="0" dirty="0" smtClean="0">
                <a:solidFill>
                  <a:srgbClr val="FF742D"/>
                </a:solidFill>
                <a:latin typeface="宋体"/>
                <a:cs typeface="宋体"/>
              </a:rPr>
              <a:t>增强扫描</a:t>
            </a:r>
            <a:endParaRPr sz="4000">
              <a:latin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8188" y="1896364"/>
            <a:ext cx="4597400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4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卵巢Kukenberg瘤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5244" y="972820"/>
            <a:ext cx="2082800" cy="782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160"/>
              </a:lnSpc>
            </a:pPr>
            <a:r>
              <a:rPr sz="5400" dirty="0" smtClean="0">
                <a:solidFill>
                  <a:srgbClr val="FFFFFF"/>
                </a:solidFill>
                <a:latin typeface="新宋体"/>
                <a:cs typeface="新宋体"/>
              </a:rPr>
              <a:t>诊断：</a:t>
            </a:r>
            <a:endParaRPr sz="5400">
              <a:latin typeface="新宋体"/>
              <a:cs typeface="新宋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5348" y="2831084"/>
            <a:ext cx="5417820" cy="3297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 smtClean="0">
                <a:solidFill>
                  <a:srgbClr val="FF742D"/>
                </a:solidFill>
                <a:latin typeface="新宋体"/>
                <a:cs typeface="新宋体"/>
              </a:rPr>
              <a:t>特</a:t>
            </a:r>
            <a:r>
              <a:rPr sz="4400" spc="-45" dirty="0" smtClean="0">
                <a:solidFill>
                  <a:srgbClr val="FF742D"/>
                </a:solidFill>
                <a:latin typeface="新宋体"/>
                <a:cs typeface="新宋体"/>
              </a:rPr>
              <a:t>点：</a:t>
            </a:r>
            <a:endParaRPr sz="44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2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中年女性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双侧卵巢囊实性占位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胃癌病史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ts val="4285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大量腹腔积液，腹膜增厚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9867" y="5509259"/>
            <a:ext cx="275336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04" dirty="0" smtClean="0">
                <a:solidFill>
                  <a:srgbClr val="FF742D"/>
                </a:solidFill>
                <a:latin typeface="Times New Roman"/>
                <a:cs typeface="Times New Roman"/>
              </a:rPr>
              <a:t>C</a:t>
            </a:r>
            <a:r>
              <a:rPr sz="4000" b="1" spc="60" dirty="0" smtClean="0">
                <a:solidFill>
                  <a:srgbClr val="FF742D"/>
                </a:solidFill>
                <a:latin typeface="Times New Roman"/>
                <a:cs typeface="Times New Roman"/>
              </a:rPr>
              <a:t>T</a:t>
            </a:r>
            <a:r>
              <a:rPr sz="4000" spc="0" dirty="0" smtClean="0">
                <a:solidFill>
                  <a:srgbClr val="FF742D"/>
                </a:solidFill>
                <a:latin typeface="宋体"/>
                <a:cs typeface="宋体"/>
              </a:rPr>
              <a:t>增强扫描</a:t>
            </a:r>
            <a:endParaRPr sz="40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2379" y="1471676"/>
            <a:ext cx="5481320" cy="680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118360" algn="l"/>
              </a:tabLst>
            </a:pPr>
            <a:r>
              <a:rPr sz="4400" b="1" spc="-2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4400" b="1" spc="-3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4400" b="1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440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4400" b="1" spc="1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4	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患者女，</a:t>
            </a:r>
            <a:r>
              <a:rPr sz="4400" spc="-15" dirty="0" smtClean="0">
                <a:solidFill>
                  <a:srgbClr val="FFFF00"/>
                </a:solidFill>
                <a:latin typeface="宋体"/>
                <a:cs typeface="宋体"/>
              </a:rPr>
              <a:t>38</a:t>
            </a:r>
            <a:r>
              <a:rPr sz="4400" spc="-45" dirty="0" smtClean="0">
                <a:solidFill>
                  <a:srgbClr val="FFFF00"/>
                </a:solidFill>
                <a:latin typeface="宋体"/>
                <a:cs typeface="宋体"/>
              </a:rPr>
              <a:t>岁</a:t>
            </a:r>
            <a:endParaRPr sz="4400">
              <a:latin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5244" y="2573020"/>
            <a:ext cx="2463800" cy="1619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3030">
              <a:lnSpc>
                <a:spcPct val="100000"/>
              </a:lnSpc>
            </a:pPr>
            <a:r>
              <a:rPr sz="5400" dirty="0" smtClean="0">
                <a:solidFill>
                  <a:srgbClr val="FFFFFF"/>
                </a:solidFill>
                <a:latin typeface="新宋体"/>
                <a:cs typeface="新宋体"/>
              </a:rPr>
              <a:t>诊断：</a:t>
            </a:r>
            <a:endParaRPr sz="5400">
              <a:latin typeface="新宋体"/>
              <a:cs typeface="新宋体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12700">
              <a:lnSpc>
                <a:spcPts val="5575"/>
              </a:lnSpc>
            </a:pPr>
            <a:r>
              <a:rPr sz="4800" dirty="0" smtClean="0">
                <a:solidFill>
                  <a:srgbClr val="FFFF00"/>
                </a:solidFill>
                <a:latin typeface="宋体"/>
                <a:cs typeface="宋体"/>
              </a:rPr>
              <a:t>子宫肌瘤</a:t>
            </a:r>
            <a:endParaRPr sz="4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5164" y="1983740"/>
            <a:ext cx="3589020" cy="33102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25" dirty="0" smtClean="0">
                <a:solidFill>
                  <a:srgbClr val="FF742D"/>
                </a:solidFill>
                <a:latin typeface="新宋体"/>
                <a:cs typeface="新宋体"/>
              </a:rPr>
              <a:t>特</a:t>
            </a:r>
            <a:r>
              <a:rPr sz="4400" spc="-45" dirty="0" smtClean="0">
                <a:solidFill>
                  <a:srgbClr val="FF742D"/>
                </a:solidFill>
                <a:latin typeface="新宋体"/>
                <a:cs typeface="新宋体"/>
              </a:rPr>
              <a:t>点：</a:t>
            </a:r>
            <a:endParaRPr sz="4400">
              <a:latin typeface="新宋体"/>
              <a:cs typeface="新宋体"/>
            </a:endParaRPr>
          </a:p>
          <a:p>
            <a:pPr>
              <a:lnSpc>
                <a:spcPts val="800"/>
              </a:lnSpc>
              <a:spcBef>
                <a:spcPts val="2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中年女性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实性占位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漩涡状强化</a:t>
            </a:r>
            <a:endParaRPr sz="3600">
              <a:latin typeface="新宋体"/>
              <a:cs typeface="新宋体"/>
            </a:endParaRPr>
          </a:p>
          <a:p>
            <a:pPr>
              <a:lnSpc>
                <a:spcPts val="850"/>
              </a:lnSpc>
              <a:spcBef>
                <a:spcPts val="38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sz="3600" spc="-765" dirty="0" smtClean="0">
                <a:solidFill>
                  <a:srgbClr val="66CCFF"/>
                </a:solidFill>
                <a:latin typeface="Gulim"/>
                <a:cs typeface="Gulim"/>
              </a:rPr>
              <a:t>》</a:t>
            </a:r>
            <a:r>
              <a:rPr sz="3600" spc="0" dirty="0" smtClean="0">
                <a:solidFill>
                  <a:srgbClr val="FFFFFF"/>
                </a:solidFill>
                <a:latin typeface="新宋体"/>
                <a:cs typeface="新宋体"/>
              </a:rPr>
              <a:t>与子宫分界不清</a:t>
            </a:r>
            <a:endParaRPr sz="3600">
              <a:latin typeface="新宋体"/>
              <a:cs typeface="新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</Words>
  <Application>Microsoft Office PowerPoint</Application>
  <PresentationFormat>自定义</PresentationFormat>
  <Paragraphs>236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Theme</vt:lpstr>
      <vt:lpstr>幻灯片 1</vt:lpstr>
      <vt:lpstr>幻灯片 2</vt:lpstr>
      <vt:lpstr>幻灯片 3</vt:lpstr>
      <vt:lpstr>幻灯片 4</vt:lpstr>
      <vt:lpstr>幻灯片 5</vt:lpstr>
      <vt:lpstr>CASE 3 患者女，34岁 1年前行胃癌切除术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肿块特点</vt:lpstr>
      <vt:lpstr>幻灯片 15</vt:lpstr>
      <vt:lpstr>与盆腔脏器关系</vt:lpstr>
      <vt:lpstr>与盆腔脏器关系</vt:lpstr>
      <vt:lpstr>与盆腔脏器关系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原发性腹膜后肿瘤</vt:lpstr>
      <vt:lpstr>组织学来源</vt:lpstr>
      <vt:lpstr>幻灯片 28</vt:lpstr>
      <vt:lpstr>来自间叶组织</vt:lpstr>
      <vt:lpstr>来自神经组织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2008年AIMS夏季成都会议-盆腔肿块鉴别诊断-0620.ppt</dc:title>
  <dc:creator>Administrator</dc:creator>
  <cp:lastModifiedBy>微软用户</cp:lastModifiedBy>
  <cp:revision>2</cp:revision>
  <dcterms:created xsi:type="dcterms:W3CDTF">2013-06-12T10:41:06Z</dcterms:created>
  <dcterms:modified xsi:type="dcterms:W3CDTF">2013-06-12T02:43:20Z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2008-07-29T00:00:00Z</vt:filetime>
  </property>
  <property fmtid="{D5CDD505-2E9C-101B-9397-08002B2CF9AE}" pid="3" name="LastSaved">
    <vt:filetime>2013-06-12T00:00:00Z</vt:filetime>
  </property>
</Properties>
</file>