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94" r:id="rId6"/>
    <p:sldId id="278" r:id="rId7"/>
    <p:sldId id="279" r:id="rId8"/>
    <p:sldId id="280" r:id="rId9"/>
    <p:sldId id="260" r:id="rId10"/>
    <p:sldId id="261" r:id="rId11"/>
    <p:sldId id="290" r:id="rId12"/>
    <p:sldId id="269" r:id="rId13"/>
    <p:sldId id="291" r:id="rId14"/>
    <p:sldId id="293" r:id="rId15"/>
    <p:sldId id="262" r:id="rId16"/>
    <p:sldId id="263" r:id="rId17"/>
    <p:sldId id="264" r:id="rId18"/>
    <p:sldId id="299" r:id="rId19"/>
    <p:sldId id="271" r:id="rId20"/>
    <p:sldId id="288" r:id="rId21"/>
    <p:sldId id="289" r:id="rId22"/>
    <p:sldId id="292" r:id="rId23"/>
    <p:sldId id="270" r:id="rId24"/>
    <p:sldId id="265" r:id="rId25"/>
    <p:sldId id="275" r:id="rId26"/>
    <p:sldId id="273" r:id="rId27"/>
    <p:sldId id="274" r:id="rId28"/>
    <p:sldId id="266" r:id="rId29"/>
    <p:sldId id="272" r:id="rId30"/>
    <p:sldId id="277" r:id="rId31"/>
    <p:sldId id="276" r:id="rId32"/>
    <p:sldId id="267" r:id="rId33"/>
    <p:sldId id="284" r:id="rId34"/>
    <p:sldId id="285" r:id="rId35"/>
    <p:sldId id="286" r:id="rId36"/>
    <p:sldId id="287" r:id="rId37"/>
    <p:sldId id="281" r:id="rId38"/>
    <p:sldId id="300" r:id="rId39"/>
    <p:sldId id="283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92C086-35D5-4C02-85A1-3C2DA19738A3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FD58E0-2584-4AD5-84D7-77D82D445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湖南中医药大学第二附属医院</a:t>
            </a:r>
            <a:endParaRPr lang="en-US" altLang="zh-CN" dirty="0" smtClean="0"/>
          </a:p>
          <a:p>
            <a:r>
              <a:rPr lang="zh-CN" altLang="en-US" dirty="0" smtClean="0"/>
              <a:t>影像</a:t>
            </a:r>
            <a:r>
              <a:rPr lang="zh-CN" altLang="en-US" dirty="0" smtClean="0"/>
              <a:t>科</a:t>
            </a:r>
            <a:endParaRPr lang="en-US" altLang="zh-CN" dirty="0" smtClean="0"/>
          </a:p>
          <a:p>
            <a:r>
              <a:rPr lang="zh-CN" altLang="en-US" dirty="0" smtClean="0"/>
              <a:t>江登科</a:t>
            </a:r>
            <a:endParaRPr lang="en-US" altLang="zh-CN" dirty="0" smtClean="0"/>
          </a:p>
        </p:txBody>
      </p:sp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072362" cy="29289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肝脏灌注异常的影像征象解读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APS </a:t>
            </a:r>
            <a:r>
              <a:rPr lang="zh-CN" altLang="en-US" dirty="0" smtClean="0"/>
              <a:t>以</a:t>
            </a:r>
            <a:r>
              <a:rPr lang="zh-CN" altLang="en-US" b="1" dirty="0" smtClean="0"/>
              <a:t>原发性肝癌及血管瘤</a:t>
            </a:r>
            <a:r>
              <a:rPr lang="zh-CN" altLang="en-US" dirty="0" smtClean="0"/>
              <a:t>最为多见。</a:t>
            </a:r>
            <a:br>
              <a:rPr lang="zh-CN" altLang="en-US" dirty="0" smtClean="0"/>
            </a:br>
            <a:r>
              <a:rPr lang="zh-CN" altLang="en-US" dirty="0" smtClean="0"/>
              <a:t>肝硬化时，纤维结缔组织的增生及肝细胞的结节样再生，出现假小叶及肝血管结构的扭曲，引起门静脉高压。门脉高压后，门脉血流灌注减少， 肝动脉血流灌注代偿性增加。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42918"/>
            <a:ext cx="7858148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 smtClean="0"/>
              <a:t>4</a:t>
            </a:r>
            <a:r>
              <a:rPr lang="zh-CN" altLang="en-US" sz="3200" dirty="0" smtClean="0"/>
              <a:t>种机制导致形成了肝癌动静脉瘘</a:t>
            </a:r>
            <a:endParaRPr lang="en-US" altLang="zh-CN" sz="3200" dirty="0" smtClean="0"/>
          </a:p>
          <a:p>
            <a:r>
              <a:rPr lang="zh-CN" altLang="en-US" dirty="0" smtClean="0"/>
              <a:t>一是肿瘤直接侵袭</a:t>
            </a:r>
            <a:r>
              <a:rPr lang="zh-CN" altLang="en-US" dirty="0" smtClean="0">
                <a:solidFill>
                  <a:srgbClr val="FF0000"/>
                </a:solidFill>
              </a:rPr>
              <a:t>肝动、静脉</a:t>
            </a:r>
            <a:r>
              <a:rPr lang="zh-CN" altLang="en-US" dirty="0" smtClean="0"/>
              <a:t>主、分支及</a:t>
            </a:r>
            <a:r>
              <a:rPr lang="zh-CN" altLang="en-US" dirty="0" smtClean="0">
                <a:solidFill>
                  <a:srgbClr val="FF0000"/>
                </a:solidFill>
              </a:rPr>
              <a:t>门静脉</a:t>
            </a:r>
            <a:r>
              <a:rPr lang="zh-CN" altLang="en-US" dirty="0" smtClean="0"/>
              <a:t>，导致肝动脉与门静脉或肝静脉之间形成短路，肝动脉血直接经破损的通道注入静脉系统。</a:t>
            </a:r>
            <a:endParaRPr lang="en-US" altLang="zh-CN" dirty="0" smtClean="0"/>
          </a:p>
          <a:p>
            <a:r>
              <a:rPr lang="zh-CN" altLang="en-US" dirty="0" smtClean="0"/>
              <a:t>二是吻合支广泛存在于肝动脉和门静脉之间，正常情况下这些吻合支不开放，当肿瘤直接压迫或形成门静脉癌栓时，门静脉回流受阻，使得吻合支压力增高而开放。</a:t>
            </a:r>
            <a:endParaRPr lang="en-US" altLang="zh-CN" dirty="0" smtClean="0"/>
          </a:p>
          <a:p>
            <a:r>
              <a:rPr lang="zh-CN" altLang="en-US" dirty="0" smtClean="0"/>
              <a:t>三是肿瘤血管内皮生长因子的存在，促使肝动、静脉间新生血管网形成，导致瘘口形成。</a:t>
            </a:r>
            <a:endParaRPr lang="en-US" altLang="zh-CN" dirty="0" smtClean="0"/>
          </a:p>
          <a:p>
            <a:r>
              <a:rPr lang="zh-CN" altLang="en-US" dirty="0" smtClean="0"/>
              <a:t>四是肝动脉与门静脉同步分支且距离较短，当肿瘤侵犯时易形成瘘口，这也是肝动－门静脉瘘明显高于肝动脉肝静脉瘘的主要原因之一。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0" dirty="0" smtClean="0"/>
              <a:t>肝硬化、腹水、肝动</a:t>
            </a:r>
            <a:r>
              <a:rPr lang="en-US" altLang="zh-CN" sz="3200" b="0" dirty="0" smtClean="0"/>
              <a:t>—</a:t>
            </a:r>
            <a:r>
              <a:rPr lang="zh-CN" altLang="en-US" sz="3200" b="0" dirty="0" smtClean="0"/>
              <a:t>门脉瘘</a:t>
            </a:r>
            <a:endParaRPr lang="zh-CN" altLang="en-US" sz="3200" dirty="0"/>
          </a:p>
        </p:txBody>
      </p:sp>
      <p:pic>
        <p:nvPicPr>
          <p:cNvPr id="2049" name="Picture 1" descr="C:\Users\Administrator\AppData\Roaming\Tencent\Users\47940434\QQ\WinTemp\RichOle\A)L]14`4P~@Y){1O7}RXG}O.jpg"/>
          <p:cNvPicPr>
            <a:picLocks noChangeAspect="1" noChangeArrowheads="1"/>
          </p:cNvPicPr>
          <p:nvPr/>
        </p:nvPicPr>
        <p:blipFill>
          <a:blip r:embed="rId2">
            <a:lum contrast="46000"/>
          </a:blip>
          <a:srcRect/>
          <a:stretch>
            <a:fillRect/>
          </a:stretch>
        </p:blipFill>
        <p:spPr bwMode="auto">
          <a:xfrm>
            <a:off x="357158" y="1599085"/>
            <a:ext cx="7929586" cy="525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肝癌患者门脉主干未显影，右支显影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71" b="16620"/>
          <a:stretch>
            <a:fillRect/>
          </a:stretch>
        </p:blipFill>
        <p:spPr bwMode="auto">
          <a:xfrm>
            <a:off x="0" y="1500174"/>
            <a:ext cx="815119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毛细血管扩张症：动静脉瘘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53" t="4422" r="17584" b="23354"/>
          <a:stretch>
            <a:fillRect/>
          </a:stretch>
        </p:blipFill>
        <p:spPr bwMode="auto">
          <a:xfrm>
            <a:off x="500034" y="1357298"/>
            <a:ext cx="729684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250030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1357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HHT</a:t>
            </a:r>
            <a:r>
              <a:rPr lang="zh-CN" alt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病理特点：肝动</a:t>
            </a:r>
            <a:r>
              <a:rPr lang="en-US" altLang="zh-CN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-</a:t>
            </a:r>
            <a:r>
              <a:rPr lang="zh-CN" alt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静脉，肝动</a:t>
            </a:r>
            <a:r>
              <a:rPr lang="en-US" altLang="zh-CN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-</a:t>
            </a:r>
            <a:r>
              <a:rPr lang="zh-CN" alt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门脉，门</a:t>
            </a:r>
            <a:r>
              <a:rPr lang="en-US" altLang="zh-CN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-</a:t>
            </a:r>
            <a:r>
              <a:rPr lang="zh-CN" alt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n-ea"/>
                <a:cs typeface="+mj-cs"/>
              </a:rPr>
              <a:t>静脉短路</a:t>
            </a:r>
            <a:endParaRPr kumimoji="0" lang="zh-CN" alt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00034" y="2643182"/>
            <a:ext cx="7286644" cy="157163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HHT</a:t>
            </a:r>
            <a:r>
              <a:rPr kumimoji="0" lang="zh-CN" alt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从一个小的毛细血管扩张到短暂的肝内异常灌注，直到巨大的融合性血管性病灶</a:t>
            </a:r>
            <a:endParaRPr kumimoji="0" lang="zh-CN" alt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571472" y="4572008"/>
            <a:ext cx="7286644" cy="1714512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HHT</a:t>
            </a:r>
            <a:r>
              <a:rPr kumimoji="0" lang="zh-CN" alt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出现弥漫的肝窦扩张，腹腔干、肝总</a:t>
            </a:r>
            <a:r>
              <a:rPr kumimoji="0" lang="en-US" altLang="zh-CN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kumimoji="0" lang="zh-CN" alt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j-cs"/>
              </a:rPr>
              <a:t>固有动脉扩张迂曲，肝静脉早显，肝硬化。</a:t>
            </a:r>
            <a:endParaRPr kumimoji="0" lang="zh-CN" alt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肝内、外血管受挤压或阻塞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门静脉受压、梗阻，包括门静脉血栓、瘤栓、肿瘤直接侵犯，肝外肿瘤压迫、肝硬化等。在原发肝癌中，肝内、外门脉瘤栓常见，同时多伴发动</a:t>
            </a:r>
            <a:r>
              <a:rPr lang="en-US" altLang="zh-CN" dirty="0" smtClean="0"/>
              <a:t>— </a:t>
            </a:r>
            <a:r>
              <a:rPr lang="zh-CN" altLang="en-US" dirty="0" smtClean="0"/>
              <a:t>门脉瘘，易形成</a:t>
            </a:r>
            <a:r>
              <a:rPr lang="en-US" altLang="zh-CN" dirty="0" smtClean="0"/>
              <a:t>HPD</a:t>
            </a:r>
            <a:r>
              <a:rPr lang="zh-CN" altLang="en-US" dirty="0" smtClean="0"/>
              <a:t>。门静脉主干或其分支受压或梗阻时，其远端门静脉血流减少或停止，相应支配区的肝动脉血流通过肝窦、脉管及胆管周围血管等途径代偿增加， 出现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表现。</a:t>
            </a:r>
            <a:br>
              <a:rPr lang="zh-CN" altLang="en-US" dirty="0" smtClean="0"/>
            </a:br>
            <a:r>
              <a:rPr lang="zh-CN" altLang="en-US" dirty="0" smtClean="0"/>
              <a:t>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包括为下面两种情况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原因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： 肝静脉或下腔静脉阻塞</a:t>
            </a:r>
            <a:r>
              <a:rPr lang="en-US" altLang="zh-CN" dirty="0" smtClean="0"/>
              <a:t>: </a:t>
            </a:r>
            <a:r>
              <a:rPr lang="zh-CN" altLang="en-US" dirty="0" smtClean="0"/>
              <a:t>常见原因包括</a:t>
            </a:r>
            <a:r>
              <a:rPr lang="en-US" altLang="zh-CN" dirty="0" smtClean="0"/>
              <a:t>Budd— </a:t>
            </a:r>
            <a:r>
              <a:rPr lang="en-US" altLang="zh-CN" dirty="0" err="1" smtClean="0"/>
              <a:t>Chiari</a:t>
            </a:r>
            <a:r>
              <a:rPr lang="en-US" altLang="zh-CN" dirty="0" smtClean="0"/>
              <a:t> </a:t>
            </a:r>
            <a:r>
              <a:rPr lang="zh-CN" altLang="en-US" dirty="0" smtClean="0"/>
              <a:t>氏综合征、右心衰竭、缩窄性心包等。肝静脉回流受阻，压力经肝窦传导到门静脉， 门静脉血流减少， 肝动脉代偿增加， 出现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表现。由于肝脏周围带接受门脉血供相对较少， 肝动脉代偿能力强，</a:t>
            </a:r>
            <a:r>
              <a:rPr lang="en-US" altLang="zh-CN" dirty="0" smtClean="0"/>
              <a:t>Budd- </a:t>
            </a:r>
            <a:r>
              <a:rPr lang="en-US" altLang="zh-CN" dirty="0" err="1" smtClean="0"/>
              <a:t>Chiari</a:t>
            </a:r>
            <a:r>
              <a:rPr lang="en-US" altLang="zh-CN" dirty="0" smtClean="0"/>
              <a:t> </a:t>
            </a:r>
            <a:r>
              <a:rPr lang="zh-CN" altLang="en-US" dirty="0" smtClean="0"/>
              <a:t>氏综合征时， 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常表现为肝脏外围动脉期明显强化， 中央区呈相对低密度改变。右心衰竭、缩窄性心包炎时， 肝脏循环减慢，动脉期或门脉期形成弥漫斑片状异常强化区，平衡期逐渐变为等密度。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：肝实质受压</a:t>
            </a:r>
            <a:r>
              <a:rPr lang="en-US" altLang="zh-CN" dirty="0" smtClean="0"/>
              <a:t>: </a:t>
            </a:r>
            <a:r>
              <a:rPr lang="zh-CN" altLang="en-US" dirty="0" smtClean="0"/>
              <a:t>肝脏周围的任何占位性病变</a:t>
            </a:r>
            <a:r>
              <a:rPr lang="en-US" altLang="zh-CN" dirty="0" smtClean="0"/>
              <a:t>( </a:t>
            </a:r>
            <a:r>
              <a:rPr lang="zh-CN" altLang="en-US" dirty="0" smtClean="0"/>
              <a:t>如腹腔肿瘤，包裹性积液或积脓</a:t>
            </a:r>
            <a:r>
              <a:rPr lang="en-US" altLang="zh-CN" dirty="0" smtClean="0"/>
              <a:t>) </a:t>
            </a:r>
            <a:r>
              <a:rPr lang="zh-CN" altLang="en-US" dirty="0" smtClean="0"/>
              <a:t>， 甚至肋骨压迫等均可压迫肝脏。正常时门静脉压力较肝动脉低，所以受压时挤压区内门静脉影响较大，血流减少。而肝动脉受挤压影响不大，表现为血流代偿性增多，出现</a:t>
            </a:r>
            <a:r>
              <a:rPr lang="en-US" altLang="zh-CN" dirty="0" smtClean="0"/>
              <a:t>HPD</a:t>
            </a:r>
            <a:r>
              <a:rPr lang="zh-CN" altLang="en-US" dirty="0" smtClean="0"/>
              <a:t>。表现为动脉期呈沿着外压病变边缘的弧形条状高密度影， 门脉期呈等或稍低密度。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roaming\360se6\User Data\temp\118528-g01oc06g2a-embed.gif"/>
          <p:cNvPicPr>
            <a:picLocks noChangeAspect="1" noChangeArrowheads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0" y="0"/>
            <a:ext cx="4207361" cy="3429000"/>
          </a:xfrm>
          <a:prstGeom prst="rect">
            <a:avLst/>
          </a:prstGeom>
          <a:noFill/>
        </p:spPr>
      </p:pic>
      <p:pic>
        <p:nvPicPr>
          <p:cNvPr id="1028" name="Picture 4" descr="c:\users\administrator\appdata\roaming\360se6\User Data\temp\118532-g01oc06g3c-embed.gif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4286248" y="3500438"/>
            <a:ext cx="3950071" cy="335756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3500438"/>
            <a:ext cx="37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肋骨压迫，门脉期呈稍低密度，呈假肿瘤影。</a:t>
            </a:r>
            <a:endParaRPr lang="zh-CN" altLang="en-US" sz="4000" dirty="0"/>
          </a:p>
        </p:txBody>
      </p:sp>
      <p:pic>
        <p:nvPicPr>
          <p:cNvPr id="1030" name="Picture 6" descr="c:\users\administrator\appdata\roaming\360se6\User Data\temp\118533-g01oc06g5a-embed.gif"/>
          <p:cNvPicPr>
            <a:picLocks noChangeAspect="1" noChangeArrowheads="1"/>
          </p:cNvPicPr>
          <p:nvPr/>
        </p:nvPicPr>
        <p:blipFill>
          <a:blip r:embed="rId4">
            <a:lum contrast="37000"/>
          </a:blip>
          <a:srcRect/>
          <a:stretch>
            <a:fillRect/>
          </a:stretch>
        </p:blipFill>
        <p:spPr bwMode="auto">
          <a:xfrm>
            <a:off x="4286247" y="0"/>
            <a:ext cx="39413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zh-CN" altLang="en-US" b="0" dirty="0" smtClean="0"/>
              <a:t>门脉栓塞</a:t>
            </a:r>
            <a:endParaRPr lang="zh-CN" altLang="en-US" dirty="0"/>
          </a:p>
        </p:txBody>
      </p:sp>
      <p:pic>
        <p:nvPicPr>
          <p:cNvPr id="32769" name="Picture 1" descr="C:\Users\Administrator\AppData\Roaming\Tencent\Users\47940434\QQ\WinTemp\RichOle\Q``9~6XW`VWXJVNGX%ZI$R0.jpg"/>
          <p:cNvPicPr>
            <a:picLocks noChangeAspect="1" noChangeArrowheads="1"/>
          </p:cNvPicPr>
          <p:nvPr/>
        </p:nvPicPr>
        <p:blipFill>
          <a:blip r:embed="rId2">
            <a:lum bright="-22000" contrast="64000"/>
          </a:blip>
          <a:srcRect/>
          <a:stretch>
            <a:fillRect/>
          </a:stretch>
        </p:blipFill>
        <p:spPr bwMode="auto">
          <a:xfrm>
            <a:off x="285720" y="1142984"/>
            <a:ext cx="727796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071678"/>
            <a:ext cx="7286676" cy="27146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b="1" dirty="0" smtClean="0"/>
              <a:t>肝脏灌注异常</a:t>
            </a:r>
            <a:r>
              <a:rPr lang="en-US" altLang="zh-CN" dirty="0" smtClean="0"/>
              <a:t>( hepatic perfusion disorders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HPD) </a:t>
            </a:r>
            <a:r>
              <a:rPr lang="zh-CN" altLang="en-US" dirty="0" smtClean="0"/>
              <a:t>是一种由各种原因引起的肝脏血流动力学的异常改变， 表现为肝实质内以肝段、肝叶或亚段分布的血流灌注异常，区域内肝细胞本身组织学上并无异常。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肝脏灌注异常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门脉海绵样变性</a:t>
            </a:r>
            <a:endParaRPr lang="zh-CN" altLang="en-US" dirty="0"/>
          </a:p>
        </p:txBody>
      </p:sp>
      <p:pic>
        <p:nvPicPr>
          <p:cNvPr id="45057" name="Picture 1" descr="C:\Users\Administrator\AppData\Roaming\Tencent\Users\47940434\QQ\WinTemp\RichOle\RU@JWRE1JK378EP@(7}2)%O.jpg"/>
          <p:cNvPicPr>
            <a:picLocks noChangeAspect="1" noChangeArrowheads="1"/>
          </p:cNvPicPr>
          <p:nvPr/>
        </p:nvPicPr>
        <p:blipFill>
          <a:blip r:embed="rId2">
            <a:lum bright="1000" contrast="42000"/>
          </a:blip>
          <a:srcRect/>
          <a:stretch>
            <a:fillRect/>
          </a:stretch>
        </p:blipFill>
        <p:spPr bwMode="auto">
          <a:xfrm>
            <a:off x="0" y="1928802"/>
            <a:ext cx="82157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门脉右支</a:t>
            </a:r>
            <a:endParaRPr lang="zh-CN" altLang="en-US" dirty="0"/>
          </a:p>
        </p:txBody>
      </p:sp>
      <p:pic>
        <p:nvPicPr>
          <p:cNvPr id="47105" name="Picture 1" descr="C:\Users\Administrator\AppData\Roaming\Tencent\Users\47940434\QQ\WinTemp\RichOle\PS~1DYI[E6P3]I8F8WZ9(F4.jpg"/>
          <p:cNvPicPr>
            <a:picLocks noChangeAspect="1" noChangeArrowheads="1"/>
          </p:cNvPicPr>
          <p:nvPr/>
        </p:nvPicPr>
        <p:blipFill>
          <a:blip r:embed="rId2">
            <a:lum bright="-36000" contrast="55000"/>
          </a:blip>
          <a:srcRect/>
          <a:stretch>
            <a:fillRect/>
          </a:stretch>
        </p:blipFill>
        <p:spPr bwMode="auto">
          <a:xfrm>
            <a:off x="0" y="1310712"/>
            <a:ext cx="8143900" cy="2691181"/>
          </a:xfrm>
          <a:prstGeom prst="rect">
            <a:avLst/>
          </a:prstGeom>
          <a:noFill/>
        </p:spPr>
      </p:pic>
      <p:pic>
        <p:nvPicPr>
          <p:cNvPr id="47106" name="Picture 2" descr="C:\Users\Administrator\AppData\Roaming\Tencent\Users\47940434\QQ\WinTemp\RichOle\CEQJUFKCTADH}P1)W}KG[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821345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门脉左支阻塞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416" b="29249"/>
          <a:stretch>
            <a:fillRect/>
          </a:stretch>
        </p:blipFill>
        <p:spPr bwMode="auto">
          <a:xfrm>
            <a:off x="285720" y="1142984"/>
            <a:ext cx="744886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3 </a:t>
            </a:r>
            <a:r>
              <a:rPr lang="zh-CN" altLang="en-US" b="1" dirty="0" smtClean="0"/>
              <a:t>、 炎性充血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常见原因为肝脓肿、急性胆囊炎、胆管炎等炎性病变。急性炎性病变常引起局部组织充血、水肿及炎性细胞浸润，局部动脉血流量增加，同时炎症所致的局部水肿可致门静脉血流障碍，使门静脉血流明显减少或淤滞，肝动脉血流量代偿性增多，引起肝动脉充血，出现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表现为围绕在炎性病灶周围的动脉期一过性环形、楔形明显强化，门脉期或延迟期呈等密度改变。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原因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7" name="Picture 3" descr="C:\Users\Administrator\AppData\Roaming\Tencent\Users\47940434\QQ\WinTemp\RichOle\63(_K75RJ5DMDGK5QTJ22(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24" y="0"/>
            <a:ext cx="90961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/>
              <a:t>胆囊炎</a:t>
            </a:r>
            <a:endParaRPr lang="zh-CN" altLang="en-US" dirty="0"/>
          </a:p>
        </p:txBody>
      </p:sp>
      <p:pic>
        <p:nvPicPr>
          <p:cNvPr id="28673" name="Picture 1" descr="C:\Users\Administrator\AppData\Roaming\Tencent\Users\47940434\QQ\WinTemp\RichOle\8`$S0XMHK]HOJM@)FJG}Z93.jpg"/>
          <p:cNvPicPr>
            <a:picLocks noChangeAspect="1" noChangeArrowheads="1"/>
          </p:cNvPicPr>
          <p:nvPr/>
        </p:nvPicPr>
        <p:blipFill>
          <a:blip r:embed="rId2">
            <a:lum bright="-18000" contrast="34000"/>
          </a:blip>
          <a:srcRect/>
          <a:stretch>
            <a:fillRect/>
          </a:stretch>
        </p:blipFill>
        <p:spPr bwMode="auto">
          <a:xfrm>
            <a:off x="214282" y="1633196"/>
            <a:ext cx="7215206" cy="522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/>
              <a:t>肝脓肿</a:t>
            </a:r>
            <a:endParaRPr lang="zh-CN" altLang="en-US" dirty="0"/>
          </a:p>
        </p:txBody>
      </p:sp>
      <p:pic>
        <p:nvPicPr>
          <p:cNvPr id="30721" name="Picture 1" descr="C:\Users\Administrator\AppData\Roaming\Tencent\Users\47940434\QQ\WinTemp\RichOle\U[{5UC0Z9(~@1(PR`T}WJ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71650"/>
            <a:ext cx="4105275" cy="5086350"/>
          </a:xfrm>
          <a:prstGeom prst="rect">
            <a:avLst/>
          </a:prstGeom>
          <a:noFill/>
        </p:spPr>
      </p:pic>
      <p:sp>
        <p:nvSpPr>
          <p:cNvPr id="30722" name="AutoShape 2" descr="C:\Users\Administrator\AppData\Roaming\Tencent\Users\47940434\QQ\WinTemp\RichOle\_M0[K002@}LE(ZDZ%$64I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23" name="AutoShape 3" descr="C:\Users\Administrator\AppData\Roaming\Tencent\Users\47940434\QQ\WinTemp\RichOle\_M0[K002@}LE(ZDZ%$64I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/>
              <a:t>肝脓肿</a:t>
            </a:r>
            <a:endParaRPr lang="zh-CN" altLang="en-US" dirty="0"/>
          </a:p>
        </p:txBody>
      </p:sp>
      <p:pic>
        <p:nvPicPr>
          <p:cNvPr id="29697" name="Picture 1" descr="C:\Users\Administrator\AppData\Roaming\Tencent\Users\47940434\QQ\WinTemp\RichOle\U24A8RGM~VHPSF7GO~XGH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588"/>
            <a:ext cx="821190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4 </a:t>
            </a:r>
            <a:r>
              <a:rPr lang="zh-CN" altLang="en-US" b="1" dirty="0" smtClean="0"/>
              <a:t>、 肿瘤盗血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一些富血供的肿瘤包括肝细胞癌和富血供的转移瘤，如胰岛细胞瘤、类癌、肾细胞癌的肝转移瘤等常引起肿瘤所在肝叶、肝段的供血动脉增粗、血供增加，产生虹吸效应，对周围肝实质产生盗血作用。表现为动脉期在肿瘤周边或所在的肝叶不规则的斑片状、弧形或楔形高灌注区，门脉期或延迟期呈等密度改变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原因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转移瘤</a:t>
            </a:r>
            <a:endParaRPr lang="zh-CN" altLang="en-US" dirty="0"/>
          </a:p>
        </p:txBody>
      </p:sp>
      <p:pic>
        <p:nvPicPr>
          <p:cNvPr id="31745" name="Picture 1" descr="C:\Users\Administrator\AppData\Roaming\Tencent\Users\47940434\QQ\WinTemp\RichOle\CCD3)]BW_3GN76E61VJEB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6225020" cy="5429264"/>
          </a:xfrm>
          <a:prstGeom prst="rect">
            <a:avLst/>
          </a:prstGeom>
          <a:noFill/>
        </p:spPr>
      </p:pic>
      <p:pic>
        <p:nvPicPr>
          <p:cNvPr id="31746" name="Picture 2" descr="C:\Users\Administrator\AppData\Roaming\Tencent\Users\47940434\QQ\WinTemp\RichOle\H)2RH_8T8JR80E@[[6~5{`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083" y="0"/>
            <a:ext cx="6510917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HPD </a:t>
            </a:r>
            <a:r>
              <a:rPr lang="zh-CN" altLang="en-US" dirty="0" smtClean="0"/>
              <a:t>分为高灌注异常和低灌注异常，后者相对少见，表现为动脉期强化异常，门静脉期恢复等密度。</a:t>
            </a:r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en-US" b="1" dirty="0" smtClean="0"/>
              <a:t>高灌注异常常见</a:t>
            </a:r>
            <a:r>
              <a:rPr lang="zh-CN" altLang="en-US" dirty="0" smtClean="0"/>
              <a:t>： 指在</a:t>
            </a:r>
            <a:r>
              <a:rPr lang="en-US" altLang="zh-CN" dirty="0" smtClean="0"/>
              <a:t>CT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MR </a:t>
            </a:r>
            <a:r>
              <a:rPr lang="zh-CN" altLang="en-US" dirty="0" smtClean="0"/>
              <a:t>动态增强扫描及肝动脉造影时表现为动脉期</a:t>
            </a:r>
            <a:r>
              <a:rPr lang="zh-CN" altLang="en-US" b="1" dirty="0" smtClean="0"/>
              <a:t>正常肝实质</a:t>
            </a:r>
            <a:r>
              <a:rPr lang="zh-CN" altLang="en-US" dirty="0" smtClean="0"/>
              <a:t>一过性的楔形、三角形或类圆形强化或染色，门静脉期即恢复正常，没有占位效应，强化或染色区内可见正常血管穿行。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血管瘤</a:t>
            </a:r>
            <a:endParaRPr lang="zh-CN" altLang="en-US" dirty="0"/>
          </a:p>
        </p:txBody>
      </p:sp>
      <p:pic>
        <p:nvPicPr>
          <p:cNvPr id="35841" name="Picture 1" descr="C:\Users\Administrator\AppData\Roaming\Tencent\Users\47940434\QQ\WinTemp\RichOle\_W6HA~)5BOBF1ZCN07Q%Y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90384"/>
            <a:ext cx="8001024" cy="536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/>
              <a:t>肝血管瘤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3793" name="Picture 1" descr="C:\Users\Administrator\AppData\Roaming\Tencent\Users\47940434\QQ\WinTemp\RichOle\QRG9T4B$5J{E`HB0{$_V@9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5 </a:t>
            </a:r>
            <a:r>
              <a:rPr lang="zh-CN" altLang="en-US" b="1" dirty="0" smtClean="0"/>
              <a:t>、 迷走血管供血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肝脏除接受肝动脉、门静脉供血外，常有小部分肝组织接受第三方向血供，主要指一些迷走引流静脉，如副胆囊静脉、迷走胃右静脉、包膜静脉等。该血供进入肝窦比门静脉速度快，从而导致该区肝组织出现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。表现为动脉期呈类圆形、长条形、三角形或不规则形高密度，门脉期呈等或稍高密度。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常见于胆囊床、镰状韧带周围、第一肝门旁或肝包膜下等区域。</a:t>
            </a:r>
            <a:endParaRPr lang="en-US" altLang="zh-CN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原因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+mn-ea"/>
                <a:ea typeface="+mn-ea"/>
                <a:cs typeface="Aharoni" pitchFamily="2" charset="-79"/>
              </a:rPr>
              <a:t>5 </a:t>
            </a:r>
            <a:r>
              <a:rPr lang="zh-CN" altLang="en-US" sz="2800" dirty="0" smtClean="0">
                <a:latin typeface="+mn-ea"/>
                <a:ea typeface="+mn-ea"/>
                <a:cs typeface="Aharoni" pitchFamily="2" charset="-79"/>
              </a:rPr>
              <a:t>、 迷走</a:t>
            </a:r>
            <a:r>
              <a:rPr lang="zh-CN" altLang="en-US" sz="2800" b="0" dirty="0" smtClean="0">
                <a:latin typeface="+mn-ea"/>
                <a:ea typeface="+mn-ea"/>
                <a:cs typeface="Aharoni" pitchFamily="2" charset="-79"/>
              </a:rPr>
              <a:t>血管</a:t>
            </a:r>
            <a:r>
              <a:rPr lang="zh-CN" altLang="en-US" sz="2800" dirty="0" smtClean="0">
                <a:latin typeface="+mn-ea"/>
                <a:ea typeface="+mn-ea"/>
                <a:cs typeface="Aharoni" pitchFamily="2" charset="-79"/>
              </a:rPr>
              <a:t>供血</a:t>
            </a:r>
            <a:endParaRPr lang="zh-CN" altLang="en-US" sz="2800" dirty="0">
              <a:latin typeface="+mn-ea"/>
              <a:ea typeface="+mn-ea"/>
              <a:cs typeface="Aharoni" pitchFamily="2" charset="-79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常见肝异常引流：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、胆管周围静脉系统。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2</a:t>
            </a:r>
            <a:r>
              <a:rPr lang="zh-CN" altLang="en-US" dirty="0" smtClean="0"/>
              <a:t>、上腹壁</a:t>
            </a:r>
            <a:r>
              <a:rPr lang="en-US" altLang="zh-CN" dirty="0" smtClean="0"/>
              <a:t>-</a:t>
            </a:r>
            <a:r>
              <a:rPr lang="zh-CN" altLang="en-US" dirty="0" smtClean="0"/>
              <a:t>脐周静脉系统：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a</a:t>
            </a:r>
            <a:r>
              <a:rPr lang="zh-CN" altLang="en-US" dirty="0" smtClean="0"/>
              <a:t>：上、下</a:t>
            </a:r>
            <a:r>
              <a:rPr lang="en-US" altLang="zh-CN" dirty="0" err="1" smtClean="0"/>
              <a:t>Sappey</a:t>
            </a:r>
            <a:r>
              <a:rPr lang="zh-CN" altLang="en-US" dirty="0" smtClean="0"/>
              <a:t>静脉（附脐静脉），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Burrow</a:t>
            </a:r>
            <a:r>
              <a:rPr lang="zh-CN" altLang="en-US" dirty="0" smtClean="0"/>
              <a:t>静脉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47940434\QQ\WinTemp\RichOle\J)SAS57Q{TE8[O`_3J2INLI.jpg"/>
          <p:cNvPicPr>
            <a:picLocks noChangeAspect="1" noChangeArrowheads="1"/>
          </p:cNvPicPr>
          <p:nvPr/>
        </p:nvPicPr>
        <p:blipFill>
          <a:blip r:embed="rId2">
            <a:lum contrast="1000"/>
          </a:blip>
          <a:srcRect/>
          <a:stretch>
            <a:fillRect/>
          </a:stretch>
        </p:blipFill>
        <p:spPr bwMode="auto">
          <a:xfrm>
            <a:off x="1142976" y="0"/>
            <a:ext cx="5357818" cy="677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9124" y="0"/>
            <a:ext cx="3643338" cy="6858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：肝内未见异常密度改变。</a:t>
            </a:r>
          </a:p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2</a:t>
            </a:r>
            <a:r>
              <a:rPr lang="zh-CN" altLang="en-US" dirty="0" smtClean="0"/>
              <a:t>（肝裂前第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段与第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段交界肝被膜下局部明显强化，略呈楔形（黑箭号），并可见引流血管（箭头）走向下腔静脉（星号），“病变”腹侧可见供血动脉下端（白箭号）。</a:t>
            </a:r>
          </a:p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3</a:t>
            </a:r>
            <a:r>
              <a:rPr lang="zh-CN" altLang="en-US" dirty="0" smtClean="0"/>
              <a:t> “病变”呈等密度。</a:t>
            </a:r>
          </a:p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4[</a:t>
            </a:r>
            <a:r>
              <a:rPr lang="zh-CN" altLang="en-US" dirty="0" smtClean="0"/>
              <a:t>经“病变”矢状厚块最大密度投影（</a:t>
            </a:r>
            <a:r>
              <a:rPr lang="en-US" altLang="zh-CN" dirty="0" err="1" smtClean="0"/>
              <a:t>slabMIP</a:t>
            </a:r>
            <a:r>
              <a:rPr lang="zh-CN" altLang="en-US" dirty="0" smtClean="0"/>
              <a:t>）</a:t>
            </a:r>
            <a:r>
              <a:rPr lang="en-US" altLang="zh-CN" dirty="0" smtClean="0"/>
              <a:t>]</a:t>
            </a:r>
            <a:r>
              <a:rPr lang="zh-CN" altLang="en-US" dirty="0" smtClean="0"/>
              <a:t>：“病变”引流血管（箭号）至下腔静脉。</a:t>
            </a:r>
          </a:p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5VR</a:t>
            </a:r>
            <a:r>
              <a:rPr lang="zh-CN" altLang="en-US" dirty="0" smtClean="0"/>
              <a:t>影像：“病变”（星号）供血动脉来自腹壁动脉的上</a:t>
            </a:r>
            <a:r>
              <a:rPr lang="en-US" altLang="zh-CN" dirty="0" err="1" smtClean="0"/>
              <a:t>Sappey</a:t>
            </a:r>
            <a:r>
              <a:rPr lang="zh-CN" altLang="en-US" dirty="0" smtClean="0"/>
              <a:t>静脉（黑箭号）及下</a:t>
            </a:r>
            <a:r>
              <a:rPr lang="en-US" altLang="zh-CN" dirty="0" err="1" smtClean="0"/>
              <a:t>Sappey</a:t>
            </a:r>
            <a:r>
              <a:rPr lang="zh-CN" altLang="en-US" dirty="0" smtClean="0"/>
              <a:t>静脉（白箭号）支，箭头示引流静脉。</a:t>
            </a:r>
          </a:p>
          <a:p>
            <a:pPr fontAlgn="base"/>
            <a:r>
              <a:rPr lang="zh-CN" altLang="en-US" dirty="0" smtClean="0"/>
              <a:t>图</a:t>
            </a:r>
            <a:r>
              <a:rPr lang="en-US" altLang="zh-CN" dirty="0" smtClean="0"/>
              <a:t>6VR</a:t>
            </a:r>
            <a:r>
              <a:rPr lang="zh-CN" altLang="en-US" dirty="0" smtClean="0"/>
              <a:t>影像：“病变”（星号）供血的下</a:t>
            </a:r>
            <a:r>
              <a:rPr lang="en-US" altLang="zh-CN" dirty="0" err="1" smtClean="0"/>
              <a:t>Sappey</a:t>
            </a:r>
            <a:r>
              <a:rPr lang="zh-CN" altLang="en-US" dirty="0" smtClean="0"/>
              <a:t>静脉（箭头）来自腹壁静脉（黑箭号），白箭号示引流静脉。</a:t>
            </a:r>
          </a:p>
          <a:p>
            <a:endParaRPr lang="zh-CN" altLang="en-US" dirty="0"/>
          </a:p>
        </p:txBody>
      </p:sp>
      <p:pic>
        <p:nvPicPr>
          <p:cNvPr id="44033" name="Picture 1" descr="C:\Users\Administrator\AppData\Roaming\Tencent\Users\47940434\QQ\WinTemp\RichOle\}%T2YIFW~XYFOB~L2)V)6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572788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5715016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男，</a:t>
            </a:r>
            <a:r>
              <a:rPr lang="en-US" altLang="zh-CN" sz="2400" b="1" dirty="0" smtClean="0"/>
              <a:t>51</a:t>
            </a:r>
            <a:r>
              <a:rPr lang="zh-CN" altLang="en-US" sz="2400" b="1" dirty="0" smtClean="0"/>
              <a:t>岁，确诊肺癌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月余，出现颈部及上肢肿胀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天，胸部</a:t>
            </a:r>
            <a:r>
              <a:rPr lang="en-US" altLang="zh-CN" sz="2400" b="1" dirty="0" smtClean="0"/>
              <a:t>CT</a:t>
            </a:r>
            <a:r>
              <a:rPr lang="zh-CN" altLang="en-US" sz="2400" b="1" dirty="0" smtClean="0"/>
              <a:t>示上纵隔淋巴结肿大，上腔静脉梗阻。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肝脏附脐静脉供血区位于肝裂两侧，来自腹壁静脉。在正常时，附脐静脉供血时相晚于门静脉，因此附脐静脉供血区于增强门静脉期呈低增强区，被称为“假病灶”。上腔静脉梗阻时，胸</a:t>
            </a:r>
            <a:r>
              <a:rPr lang="en-US" altLang="zh-CN" dirty="0" smtClean="0"/>
              <a:t>-</a:t>
            </a:r>
            <a:r>
              <a:rPr lang="zh-CN" altLang="en-US" dirty="0" smtClean="0"/>
              <a:t>腹壁静脉出现自头侧向足侧的侧支循环；增强扫描时，自上肢注入的对比剂在早期即随代偿血流进入附脐静脉供血区，会形成动脉期明显强化的“病灶”，不应将其误诊为转移。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47940434\QQ\WinTemp\RichOle\DP_{)G80G9`AVP(HZAJ`K0X.jpg"/>
          <p:cNvPicPr>
            <a:picLocks noChangeAspect="1" noChangeArrowheads="1"/>
          </p:cNvPicPr>
          <p:nvPr/>
        </p:nvPicPr>
        <p:blipFill>
          <a:blip r:embed="rId2"/>
          <a:srcRect r="-1" b="25166"/>
          <a:stretch>
            <a:fillRect/>
          </a:stretch>
        </p:blipFill>
        <p:spPr bwMode="auto">
          <a:xfrm>
            <a:off x="-64" y="714356"/>
            <a:ext cx="9144064" cy="3500462"/>
          </a:xfrm>
          <a:prstGeom prst="rect">
            <a:avLst/>
          </a:prstGeom>
          <a:noFill/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1472" y="4572008"/>
            <a:ext cx="7500990" cy="17859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/>
              <a:t>胆囊静脉直接引流入胆囊窝肝实质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、胆囊窝周围环形带状强化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、胆囊窝周围灌注缺损区，是由于胆囊静脉入肝后稀释局部门脉所致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dministrator\appdata\roaming\360se6\User Data\temp\118537-g01oc06g9a-embed.gif"/>
          <p:cNvPicPr>
            <a:picLocks noChangeAspect="1" noChangeArrowheads="1"/>
          </p:cNvPicPr>
          <p:nvPr/>
        </p:nvPicPr>
        <p:blipFill>
          <a:blip r:embed="rId2">
            <a:lum contrast="21000"/>
          </a:blip>
          <a:srcRect/>
          <a:stretch>
            <a:fillRect/>
          </a:stretch>
        </p:blipFill>
        <p:spPr bwMode="auto">
          <a:xfrm>
            <a:off x="214282" y="1500174"/>
            <a:ext cx="4129364" cy="35719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572000" y="1785926"/>
            <a:ext cx="3429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在胆囊癌的病例中，不应该把这种假性病变误为是肿瘤侵犯肝脏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脐周静脉入肝稀释门脉</a:t>
            </a:r>
            <a:endParaRPr lang="zh-CN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5429288" cy="50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发生机制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肝脏是双重供血器官， 同时接受肝动脉及门静脉供血，两套供血系统经肝窦、脉管等存在一些交通支，当由于某些病理因素使局部门静脉血流减少、肝静脉回流障碍时，常引起</a:t>
            </a:r>
            <a:r>
              <a:rPr lang="zh-CN" altLang="en-US" dirty="0" smtClean="0">
                <a:solidFill>
                  <a:srgbClr val="FF0000"/>
                </a:solidFill>
              </a:rPr>
              <a:t>异常通道形成</a:t>
            </a:r>
            <a:r>
              <a:rPr lang="zh-CN" altLang="en-US" dirty="0" smtClean="0"/>
              <a:t>或这部分</a:t>
            </a:r>
            <a:r>
              <a:rPr lang="zh-CN" altLang="en-US" dirty="0" smtClean="0">
                <a:solidFill>
                  <a:srgbClr val="FF0000"/>
                </a:solidFill>
              </a:rPr>
              <a:t>潜在交通的开放</a:t>
            </a:r>
            <a:r>
              <a:rPr lang="zh-CN" altLang="en-US" dirty="0" smtClean="0"/>
              <a:t>，出现肝脏局部动脉血供的改变，表现在肝增强图像上出现与时相不符的异常强化，因此</a:t>
            </a:r>
            <a:r>
              <a:rPr lang="en-US" altLang="zh-CN" dirty="0" smtClean="0"/>
              <a:t>HPD</a:t>
            </a:r>
            <a:r>
              <a:rPr lang="zh-CN" altLang="en-US" dirty="0" smtClean="0"/>
              <a:t>的出现反映了肝血流动力学改变，提示肝内有影响血供的病理因素的存在。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镰旁肝假瘤</a:t>
            </a:r>
            <a:endParaRPr lang="zh-CN" altLang="en-US" dirty="0"/>
          </a:p>
        </p:txBody>
      </p:sp>
      <p:pic>
        <p:nvPicPr>
          <p:cNvPr id="53249" name="Picture 1" descr="C:\Users\Administrator\AppData\Roaming\Tencent\Users\47940434\QQ\WinTemp\RichOle\LC}2)UL{EZ5PSW`3PXW](S8.jpg"/>
          <p:cNvPicPr>
            <a:picLocks noChangeAspect="1" noChangeArrowheads="1"/>
          </p:cNvPicPr>
          <p:nvPr/>
        </p:nvPicPr>
        <p:blipFill>
          <a:blip r:embed="rId2"/>
          <a:srcRect t="7397" b="8283"/>
          <a:stretch>
            <a:fillRect/>
          </a:stretch>
        </p:blipFill>
        <p:spPr bwMode="auto">
          <a:xfrm>
            <a:off x="0" y="1428736"/>
            <a:ext cx="901482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HPD </a:t>
            </a:r>
            <a:r>
              <a:rPr lang="zh-CN" altLang="en-US" dirty="0" smtClean="0"/>
              <a:t>本质是肝实质双重血供之间分配异常形成的， 本身并无太大病理意义。充分认识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表现及发生机理</a:t>
            </a:r>
            <a:r>
              <a:rPr lang="en-US" altLang="zh-CN" dirty="0" smtClean="0"/>
              <a:t>, </a:t>
            </a:r>
            <a:r>
              <a:rPr lang="zh-CN" altLang="en-US" dirty="0" smtClean="0"/>
              <a:t>不但可以正确评判肿瘤的体积和形态，还可以对其可能伴发的门静脉改变及其范围及时诊断，对一些肝脏肿瘤病变的分期提供更多的信息；特别是行肝脏肿瘤介入治疗前，</a:t>
            </a:r>
            <a:r>
              <a:rPr lang="en-US" altLang="zh-CN" dirty="0" smtClean="0"/>
              <a:t>HPD</a:t>
            </a:r>
            <a:r>
              <a:rPr lang="zh-CN" altLang="en-US" dirty="0" smtClean="0"/>
              <a:t>对于是否存在</a:t>
            </a:r>
            <a:r>
              <a:rPr lang="en-US" altLang="zh-CN" dirty="0" smtClean="0"/>
              <a:t>APS </a:t>
            </a:r>
            <a:r>
              <a:rPr lang="zh-CN" altLang="en-US" dirty="0" smtClean="0"/>
              <a:t>提供重要的参考。另外，熟悉一些迷走血供引起的</a:t>
            </a:r>
            <a:r>
              <a:rPr lang="en-US" altLang="zh-CN" dirty="0" smtClean="0"/>
              <a:t>HPD</a:t>
            </a:r>
            <a:r>
              <a:rPr lang="zh-CN" altLang="en-US" dirty="0" smtClean="0"/>
              <a:t>，可鉴别先天变异及病理改变，从而避免不必要的治疗和检查。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47940434\QQ\WinTemp\RichOle\_@5{VX_IQ6NG`}`NNKNEJ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10744" cy="6858000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57884" y="2714620"/>
            <a:ext cx="2328850" cy="534370"/>
          </a:xfrm>
        </p:spPr>
        <p:txBody>
          <a:bodyPr>
            <a:no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迷你简胖娃" pitchFamily="65" charset="-122"/>
                <a:ea typeface="迷你简胖娃" pitchFamily="65" charset="-122"/>
              </a:rPr>
              <a:t>谢谢大家</a:t>
            </a:r>
            <a:endParaRPr lang="zh-CN" altLang="en-US" sz="6600" dirty="0">
              <a:solidFill>
                <a:srgbClr val="FF0000"/>
              </a:solidFill>
              <a:latin typeface="迷你简胖娃" pitchFamily="65" charset="-122"/>
              <a:ea typeface="迷你简胖娃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istrator\AppData\Roaming\Tencent\Users\47940434\QQ\WinTemp\RichOle\[``X9MUAZ2NKW`SY@[YR_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8" cy="3512751"/>
          </a:xfrm>
          <a:prstGeom prst="rect">
            <a:avLst/>
          </a:prstGeom>
          <a:noFill/>
        </p:spPr>
      </p:pic>
      <p:pic>
        <p:nvPicPr>
          <p:cNvPr id="4098" name="Picture 2" descr="C:\Users\Administrator\AppData\Roaming\Tencent\Users\47940434\QQ\WinTemp\RichOle\%A0)ER]~0RI}_DY${VDG%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86248" cy="3193908"/>
          </a:xfrm>
          <a:prstGeom prst="rect">
            <a:avLst/>
          </a:prstGeom>
          <a:noFill/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14810" y="1142984"/>
            <a:ext cx="4052894" cy="39554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  <a:r>
              <a:rPr lang="zh-CN" altLang="en-US" sz="3600" dirty="0" smtClean="0">
                <a:solidFill>
                  <a:srgbClr val="FF0000"/>
                </a:solidFill>
              </a:rPr>
              <a:t>、肝动</a:t>
            </a:r>
            <a:r>
              <a:rPr lang="en-US" altLang="zh-CN" sz="3600" dirty="0" smtClean="0">
                <a:solidFill>
                  <a:srgbClr val="FF0000"/>
                </a:solidFill>
              </a:rPr>
              <a:t>-</a:t>
            </a:r>
            <a:r>
              <a:rPr lang="zh-CN" altLang="en-US" sz="3600" dirty="0" smtClean="0">
                <a:solidFill>
                  <a:srgbClr val="FF0000"/>
                </a:solidFill>
              </a:rPr>
              <a:t>门脉分流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2</a:t>
            </a:r>
            <a:r>
              <a:rPr lang="zh-CN" altLang="en-US" sz="3600" dirty="0" smtClean="0">
                <a:solidFill>
                  <a:srgbClr val="FF0000"/>
                </a:solidFill>
              </a:rPr>
              <a:t>、肝内、外血管阻塞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  <a:r>
              <a:rPr lang="zh-CN" altLang="en-US" sz="3600" dirty="0" smtClean="0">
                <a:solidFill>
                  <a:srgbClr val="FF0000"/>
                </a:solidFill>
              </a:rPr>
              <a:t>、炎症充血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4</a:t>
            </a:r>
            <a:r>
              <a:rPr lang="zh-CN" altLang="en-US" sz="3600" dirty="0" smtClean="0">
                <a:solidFill>
                  <a:srgbClr val="FF0000"/>
                </a:solidFill>
              </a:rPr>
              <a:t>、肿瘤盗血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5</a:t>
            </a:r>
            <a:r>
              <a:rPr lang="zh-CN" altLang="en-US" sz="3600" dirty="0" smtClean="0">
                <a:solidFill>
                  <a:srgbClr val="FF0000"/>
                </a:solidFill>
              </a:rPr>
              <a:t>、解剖变异、迷走血管供血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6</a:t>
            </a:r>
            <a:r>
              <a:rPr lang="zh-CN" altLang="en-US" sz="3600" dirty="0" smtClean="0">
                <a:solidFill>
                  <a:srgbClr val="FF0000"/>
                </a:solidFill>
              </a:rPr>
              <a:t>、无明确原因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istrator\AppData\Roaming\Tencent\Users\47940434\QQ\WinTemp\RichOle\OM)DGE}N]1YX~(Z]XNE9W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1" y="3357562"/>
            <a:ext cx="822602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47940434\QQ\WinTemp\RichOle\AP`NR{{WT%)GP(D]@XL3Q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87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47940434\QQ\WinTemp\RichOle\[NDS0D`2VJAX2))9{MK{T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05946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/>
          <a:lstStyle/>
          <a:p>
            <a:r>
              <a:rPr lang="zh-CN" altLang="en-US" dirty="0" smtClean="0"/>
              <a:t>原因</a:t>
            </a:r>
            <a:r>
              <a:rPr lang="zh-CN" altLang="en-US" b="0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肝内动</a:t>
            </a:r>
            <a:r>
              <a:rPr lang="en-US" altLang="zh-CN" b="1" dirty="0" smtClean="0"/>
              <a:t>- </a:t>
            </a:r>
            <a:r>
              <a:rPr lang="zh-CN" altLang="en-US" b="1" dirty="0" smtClean="0"/>
              <a:t>门脉瘘</a:t>
            </a:r>
            <a:r>
              <a:rPr lang="en-US" altLang="zh-CN" dirty="0" smtClean="0"/>
              <a:t>( </a:t>
            </a:r>
            <a:r>
              <a:rPr lang="en-US" altLang="zh-CN" dirty="0" err="1" smtClean="0"/>
              <a:t>arterioportalshunt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APS)</a:t>
            </a:r>
            <a:r>
              <a:rPr lang="zh-CN" altLang="en-US" dirty="0" smtClean="0"/>
              <a:t>：</a:t>
            </a:r>
            <a:br>
              <a:rPr lang="zh-CN" altLang="en-US" dirty="0" smtClean="0"/>
            </a:br>
            <a:r>
              <a:rPr lang="en-US" altLang="zh-CN" dirty="0" smtClean="0"/>
              <a:t>APS </a:t>
            </a:r>
            <a:r>
              <a:rPr lang="zh-CN" altLang="en-US" dirty="0" smtClean="0"/>
              <a:t>是引起肝内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现象的最主要原因。常见原因包括肝脏良、恶性肿瘤、肝脏外伤或介入治疗穿刺后、肝硬化、先天畸形等。各种原因形成肝动脉和门静脉直接交通，致使含有造影剂的动脉血通过</a:t>
            </a:r>
            <a:r>
              <a:rPr lang="en-US" altLang="zh-CN" dirty="0" smtClean="0"/>
              <a:t>APS </a:t>
            </a:r>
            <a:r>
              <a:rPr lang="zh-CN" altLang="en-US" dirty="0" smtClean="0"/>
              <a:t>进入压力较低的门静脉系统</a:t>
            </a:r>
            <a:r>
              <a:rPr lang="en-US" altLang="zh-CN" dirty="0" smtClean="0"/>
              <a:t>, </a:t>
            </a:r>
            <a:r>
              <a:rPr lang="zh-CN" altLang="en-US" dirty="0" smtClean="0"/>
              <a:t>出现</a:t>
            </a:r>
            <a:r>
              <a:rPr lang="en-US" altLang="zh-CN" dirty="0" smtClean="0"/>
              <a:t>HPD </a:t>
            </a:r>
            <a:r>
              <a:rPr lang="zh-CN" altLang="en-US" dirty="0" smtClean="0"/>
              <a:t>现象。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2889</TotalTime>
  <Words>1386</Words>
  <Application>Microsoft Office PowerPoint</Application>
  <PresentationFormat>全屏显示(4:3)</PresentationFormat>
  <Paragraphs>75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华丽</vt:lpstr>
      <vt:lpstr>肝脏灌注异常的影像征象解读 </vt:lpstr>
      <vt:lpstr>肝脏灌注异常</vt:lpstr>
      <vt:lpstr>幻灯片 3</vt:lpstr>
      <vt:lpstr>发生机制：</vt:lpstr>
      <vt:lpstr>幻灯片 5</vt:lpstr>
      <vt:lpstr>幻灯片 6</vt:lpstr>
      <vt:lpstr>幻灯片 7</vt:lpstr>
      <vt:lpstr>幻灯片 8</vt:lpstr>
      <vt:lpstr>原因：</vt:lpstr>
      <vt:lpstr>幻灯片 10</vt:lpstr>
      <vt:lpstr>幻灯片 11</vt:lpstr>
      <vt:lpstr>肝硬化、腹水、肝动—门脉瘘</vt:lpstr>
      <vt:lpstr>肝癌患者门脉主干未显影，右支显影</vt:lpstr>
      <vt:lpstr>毛细血管扩张症：动静脉瘘</vt:lpstr>
      <vt:lpstr>原因：</vt:lpstr>
      <vt:lpstr>幻灯片 16</vt:lpstr>
      <vt:lpstr>幻灯片 17</vt:lpstr>
      <vt:lpstr>幻灯片 18</vt:lpstr>
      <vt:lpstr>门脉栓塞</vt:lpstr>
      <vt:lpstr>门脉海绵样变性</vt:lpstr>
      <vt:lpstr>门脉右支</vt:lpstr>
      <vt:lpstr>门脉左支阻塞</vt:lpstr>
      <vt:lpstr>原因：</vt:lpstr>
      <vt:lpstr>幻灯片 24</vt:lpstr>
      <vt:lpstr>胆囊炎</vt:lpstr>
      <vt:lpstr>肝脓肿</vt:lpstr>
      <vt:lpstr>肝脓肿</vt:lpstr>
      <vt:lpstr>原因：</vt:lpstr>
      <vt:lpstr>转移瘤</vt:lpstr>
      <vt:lpstr>血管瘤</vt:lpstr>
      <vt:lpstr>肝血管瘤</vt:lpstr>
      <vt:lpstr>原因：</vt:lpstr>
      <vt:lpstr>5 、 迷走血管供血</vt:lpstr>
      <vt:lpstr>幻灯片 34</vt:lpstr>
      <vt:lpstr>幻灯片 35</vt:lpstr>
      <vt:lpstr>幻灯片 36</vt:lpstr>
      <vt:lpstr>幻灯片 37</vt:lpstr>
      <vt:lpstr>幻灯片 38</vt:lpstr>
      <vt:lpstr>脐周静脉入肝稀释门脉</vt:lpstr>
      <vt:lpstr>镰旁肝假瘤</vt:lpstr>
      <vt:lpstr>小结</vt:lpstr>
      <vt:lpstr>谢谢大家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肝脏灌注异常的影像表现 </dc:title>
  <dc:creator>AutoBVT</dc:creator>
  <cp:lastModifiedBy>AutoBVT</cp:lastModifiedBy>
  <cp:revision>90</cp:revision>
  <dcterms:created xsi:type="dcterms:W3CDTF">2014-10-08T02:35:40Z</dcterms:created>
  <dcterms:modified xsi:type="dcterms:W3CDTF">2014-11-14T22:29:40Z</dcterms:modified>
</cp:coreProperties>
</file>