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2"/>
  </p:notesMasterIdLst>
  <p:sldIdLst>
    <p:sldId id="570" r:id="rId2"/>
    <p:sldId id="556" r:id="rId3"/>
    <p:sldId id="560" r:id="rId4"/>
    <p:sldId id="569" r:id="rId5"/>
    <p:sldId id="574" r:id="rId6"/>
    <p:sldId id="604" r:id="rId7"/>
    <p:sldId id="605" r:id="rId8"/>
    <p:sldId id="616" r:id="rId9"/>
    <p:sldId id="573" r:id="rId10"/>
    <p:sldId id="607" r:id="rId11"/>
    <p:sldId id="572" r:id="rId12"/>
    <p:sldId id="618" r:id="rId13"/>
    <p:sldId id="608" r:id="rId14"/>
    <p:sldId id="611" r:id="rId15"/>
    <p:sldId id="609" r:id="rId16"/>
    <p:sldId id="610" r:id="rId17"/>
    <p:sldId id="645" r:id="rId18"/>
    <p:sldId id="652" r:id="rId19"/>
    <p:sldId id="631" r:id="rId20"/>
    <p:sldId id="632" r:id="rId21"/>
    <p:sldId id="633" r:id="rId22"/>
    <p:sldId id="634" r:id="rId23"/>
    <p:sldId id="646" r:id="rId24"/>
    <p:sldId id="627" r:id="rId25"/>
    <p:sldId id="628" r:id="rId26"/>
    <p:sldId id="629" r:id="rId27"/>
    <p:sldId id="630" r:id="rId28"/>
    <p:sldId id="647" r:id="rId29"/>
    <p:sldId id="588" r:id="rId30"/>
    <p:sldId id="648" r:id="rId31"/>
    <p:sldId id="638" r:id="rId32"/>
    <p:sldId id="639" r:id="rId33"/>
    <p:sldId id="637" r:id="rId34"/>
    <p:sldId id="649" r:id="rId35"/>
    <p:sldId id="636" r:id="rId36"/>
    <p:sldId id="641" r:id="rId37"/>
    <p:sldId id="625" r:id="rId38"/>
    <p:sldId id="643" r:id="rId39"/>
    <p:sldId id="642" r:id="rId40"/>
    <p:sldId id="644" r:id="rId41"/>
    <p:sldId id="601" r:id="rId42"/>
    <p:sldId id="600" r:id="rId43"/>
    <p:sldId id="651" r:id="rId44"/>
    <p:sldId id="650" r:id="rId45"/>
    <p:sldId id="621" r:id="rId46"/>
    <p:sldId id="622" r:id="rId47"/>
    <p:sldId id="623" r:id="rId48"/>
    <p:sldId id="624" r:id="rId49"/>
    <p:sldId id="640" r:id="rId50"/>
    <p:sldId id="323" r:id="rId5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2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FF7C80"/>
    <a:srgbClr val="FF66FF"/>
    <a:srgbClr val="FF99FF"/>
    <a:srgbClr val="FF5050"/>
    <a:srgbClr val="3399FF"/>
    <a:srgbClr val="0099FF"/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57" autoAdjust="0"/>
    <p:restoredTop sz="97901" autoAdjust="0"/>
  </p:normalViewPr>
  <p:slideViewPr>
    <p:cSldViewPr>
      <p:cViewPr>
        <p:scale>
          <a:sx n="100" d="100"/>
          <a:sy n="100" d="100"/>
        </p:scale>
        <p:origin x="-72" y="-468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200" b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 b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E896541A-4DC8-4994-8023-046CF0593A5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33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7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gray">
          <a:xfrm>
            <a:off x="0" y="6092825"/>
            <a:ext cx="9144000" cy="76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36" name="Rectangle 12"/>
          <p:cNvSpPr>
            <a:spLocks noChangeArrowheads="1"/>
          </p:cNvSpPr>
          <p:nvPr userDrawn="1"/>
        </p:nvSpPr>
        <p:spPr bwMode="auto">
          <a:xfrm>
            <a:off x="8062913" y="6318250"/>
            <a:ext cx="973137" cy="2794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rgbClr val="FFFFFF"/>
              </a:gs>
            </a:gsLst>
            <a:lin ang="0" scaled="1"/>
          </a:gradFill>
          <a:ln w="11176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sp>
        <p:nvSpPr>
          <p:cNvPr id="1035" name="Rectangle 11"/>
          <p:cNvSpPr>
            <a:spLocks noChangeArrowheads="1"/>
          </p:cNvSpPr>
          <p:nvPr userDrawn="1"/>
        </p:nvSpPr>
        <p:spPr bwMode="auto">
          <a:xfrm>
            <a:off x="900113" y="6327775"/>
            <a:ext cx="7056437" cy="26987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lin ang="0" scaled="1"/>
          </a:gradFill>
          <a:ln w="11176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zh-CN" altLang="en-US">
              <a:ea typeface="宋体" pitchFamily="2" charset="-122"/>
            </a:endParaRPr>
          </a:p>
        </p:txBody>
      </p:sp>
      <p:grpSp>
        <p:nvGrpSpPr>
          <p:cNvPr id="1029" name="Group 36"/>
          <p:cNvGrpSpPr>
            <a:grpSpLocks/>
          </p:cNvGrpSpPr>
          <p:nvPr userDrawn="1"/>
        </p:nvGrpSpPr>
        <p:grpSpPr bwMode="auto">
          <a:xfrm>
            <a:off x="1042988" y="981075"/>
            <a:ext cx="8101012" cy="144463"/>
            <a:chOff x="624" y="359"/>
            <a:chExt cx="4704" cy="96"/>
          </a:xfrm>
        </p:grpSpPr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624" y="359"/>
              <a:ext cx="4704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11113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>
              <a:off x="672" y="359"/>
              <a:ext cx="465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pic>
        <p:nvPicPr>
          <p:cNvPr id="1030" name="Picture 51" descr="未标题-1 拷贝00000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57163" y="6122988"/>
            <a:ext cx="598487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55" descr="68"/>
          <p:cNvPicPr>
            <a:picLocks noChangeAspect="1" noChangeArrowheads="1" noCrop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6953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2" name="Group 58"/>
          <p:cNvGrpSpPr>
            <a:grpSpLocks/>
          </p:cNvGrpSpPr>
          <p:nvPr userDrawn="1"/>
        </p:nvGrpSpPr>
        <p:grpSpPr bwMode="auto">
          <a:xfrm>
            <a:off x="1116013" y="6359525"/>
            <a:ext cx="2087562" cy="206375"/>
            <a:chOff x="3515" y="3980"/>
            <a:chExt cx="1360" cy="176"/>
          </a:xfrm>
        </p:grpSpPr>
        <p:sp>
          <p:nvSpPr>
            <p:cNvPr id="1033" name="WordArt 59"/>
            <p:cNvSpPr>
              <a:spLocks noChangeArrowheads="1" noChangeShapeType="1" noTextEdit="1"/>
            </p:cNvSpPr>
            <p:nvPr userDrawn="1"/>
          </p:nvSpPr>
          <p:spPr bwMode="auto">
            <a:xfrm>
              <a:off x="3515" y="3980"/>
              <a:ext cx="1360" cy="11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808080"/>
                  </a:solidFill>
                  <a:latin typeface="宋体"/>
                  <a:ea typeface="宋体"/>
                </a:rPr>
                <a:t>深圳市龙岗区人民医院</a:t>
              </a:r>
            </a:p>
          </p:txBody>
        </p:sp>
        <p:sp>
          <p:nvSpPr>
            <p:cNvPr id="1034" name="WordArt 60"/>
            <p:cNvSpPr>
              <a:spLocks noChangeArrowheads="1" noChangeShapeType="1" noTextEdit="1"/>
            </p:cNvSpPr>
            <p:nvPr userDrawn="1"/>
          </p:nvSpPr>
          <p:spPr bwMode="auto">
            <a:xfrm>
              <a:off x="3515" y="4099"/>
              <a:ext cx="1360" cy="5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9525">
                    <a:noFill/>
                    <a:round/>
                    <a:headEnd/>
                    <a:tailEnd/>
                  </a:ln>
                  <a:solidFill>
                    <a:srgbClr val="808080"/>
                  </a:solidFill>
                  <a:latin typeface="黑体"/>
                  <a:ea typeface="黑体"/>
                </a:rPr>
                <a:t>Longgang District People's Hospital of Shenzhen</a:t>
              </a:r>
              <a:endParaRPr lang="zh-CN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Group 27"/>
          <p:cNvGrpSpPr>
            <a:grpSpLocks/>
          </p:cNvGrpSpPr>
          <p:nvPr/>
        </p:nvGrpSpPr>
        <p:grpSpPr bwMode="auto">
          <a:xfrm>
            <a:off x="0" y="-458788"/>
            <a:ext cx="9180513" cy="7345363"/>
            <a:chOff x="0" y="-289"/>
            <a:chExt cx="5783" cy="4627"/>
          </a:xfrm>
        </p:grpSpPr>
        <p:grpSp>
          <p:nvGrpSpPr>
            <p:cNvPr id="15369" name="Group 11"/>
            <p:cNvGrpSpPr>
              <a:grpSpLocks/>
            </p:cNvGrpSpPr>
            <p:nvPr/>
          </p:nvGrpSpPr>
          <p:grpSpPr bwMode="auto">
            <a:xfrm>
              <a:off x="0" y="-289"/>
              <a:ext cx="5783" cy="4627"/>
              <a:chOff x="0" y="-289"/>
              <a:chExt cx="5783" cy="4627"/>
            </a:xfrm>
          </p:grpSpPr>
          <p:sp>
            <p:nvSpPr>
              <p:cNvPr id="431107" name="Rectangle 3"/>
              <p:cNvSpPr>
                <a:spLocks noChangeArrowheads="1"/>
              </p:cNvSpPr>
              <p:nvPr/>
            </p:nvSpPr>
            <p:spPr bwMode="gray">
              <a:xfrm>
                <a:off x="0" y="0"/>
                <a:ext cx="1995" cy="1316"/>
              </a:xfrm>
              <a:prstGeom prst="rect">
                <a:avLst/>
              </a:prstGeom>
              <a:solidFill>
                <a:schemeClr val="bg1"/>
              </a:solidFill>
              <a:ln w="76200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15372" name="Freeform 4"/>
              <p:cNvSpPr>
                <a:spLocks/>
              </p:cNvSpPr>
              <p:nvPr/>
            </p:nvSpPr>
            <p:spPr bwMode="auto">
              <a:xfrm>
                <a:off x="0" y="-6"/>
                <a:ext cx="5764" cy="4344"/>
              </a:xfrm>
              <a:custGeom>
                <a:avLst/>
                <a:gdLst>
                  <a:gd name="T0" fmla="*/ 2331 w 4579"/>
                  <a:gd name="T1" fmla="*/ 0 h 4338"/>
                  <a:gd name="T2" fmla="*/ 1 w 4579"/>
                  <a:gd name="T3" fmla="*/ 1022 h 4338"/>
                  <a:gd name="T4" fmla="*/ 0 w 4579"/>
                  <a:gd name="T5" fmla="*/ 2813 h 4338"/>
                  <a:gd name="T6" fmla="*/ 3520 w 4579"/>
                  <a:gd name="T7" fmla="*/ 4350 h 4338"/>
                  <a:gd name="T8" fmla="*/ 7256 w 4579"/>
                  <a:gd name="T9" fmla="*/ 4344 h 4338"/>
                  <a:gd name="T10" fmla="*/ 7246 w 4579"/>
                  <a:gd name="T11" fmla="*/ 0 h 4338"/>
                  <a:gd name="T12" fmla="*/ 2331 w 4579"/>
                  <a:gd name="T13" fmla="*/ 0 h 43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79"/>
                  <a:gd name="T22" fmla="*/ 0 h 4338"/>
                  <a:gd name="T23" fmla="*/ 4579 w 4579"/>
                  <a:gd name="T24" fmla="*/ 4338 h 43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79" h="4338">
                    <a:moveTo>
                      <a:pt x="1471" y="0"/>
                    </a:moveTo>
                    <a:lnTo>
                      <a:pt x="1" y="1020"/>
                    </a:lnTo>
                    <a:lnTo>
                      <a:pt x="0" y="2805"/>
                    </a:lnTo>
                    <a:lnTo>
                      <a:pt x="2221" y="4338"/>
                    </a:lnTo>
                    <a:lnTo>
                      <a:pt x="4579" y="4332"/>
                    </a:lnTo>
                    <a:lnTo>
                      <a:pt x="4573" y="0"/>
                    </a:lnTo>
                    <a:lnTo>
                      <a:pt x="1471" y="0"/>
                    </a:lnTo>
                    <a:close/>
                  </a:path>
                </a:pathLst>
              </a:cu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15373" name="Picture 5" descr="住院大楼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352" y="-289"/>
                <a:ext cx="3356" cy="41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74" name="Rectangle 6"/>
              <p:cNvSpPr>
                <a:spLocks noChangeArrowheads="1"/>
              </p:cNvSpPr>
              <p:nvPr/>
            </p:nvSpPr>
            <p:spPr bwMode="auto">
              <a:xfrm>
                <a:off x="0" y="1666"/>
                <a:ext cx="5783" cy="4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zh-CN" altLang="en-US"/>
              </a:p>
            </p:txBody>
          </p:sp>
        </p:grpSp>
        <p:pic>
          <p:nvPicPr>
            <p:cNvPr id="15370" name="Picture 26" descr="未命名2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54" y="3376"/>
              <a:ext cx="3084" cy="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362" name="Group 10"/>
          <p:cNvGrpSpPr>
            <a:grpSpLocks/>
          </p:cNvGrpSpPr>
          <p:nvPr/>
        </p:nvGrpSpPr>
        <p:grpSpPr bwMode="auto">
          <a:xfrm>
            <a:off x="1066800" y="2814638"/>
            <a:ext cx="7010400" cy="2270125"/>
            <a:chOff x="672" y="1773"/>
            <a:chExt cx="4416" cy="1430"/>
          </a:xfrm>
        </p:grpSpPr>
        <p:sp>
          <p:nvSpPr>
            <p:cNvPr id="431111" name="WordArt 7"/>
            <p:cNvSpPr>
              <a:spLocks noChangeArrowheads="1" noChangeShapeType="1" noTextEdit="1"/>
            </p:cNvSpPr>
            <p:nvPr/>
          </p:nvSpPr>
          <p:spPr bwMode="gray">
            <a:xfrm>
              <a:off x="672" y="1773"/>
              <a:ext cx="4416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hangingPunct="0">
                <a:defRPr/>
              </a:pPr>
              <a:r>
                <a:rPr lang="zh-CN" altLang="en-US" sz="3600" kern="10" dirty="0">
                  <a:ln w="9525">
                    <a:solidFill>
                      <a:srgbClr val="00CCFF"/>
                    </a:solidFill>
                    <a:round/>
                    <a:headEnd/>
                    <a:tailEnd/>
                  </a:ln>
                  <a:solidFill>
                    <a:srgbClr val="003300"/>
                  </a:solidFill>
                  <a:latin typeface="黑体"/>
                  <a:ea typeface="黑体"/>
                </a:rPr>
                <a:t>肾脏囊性病变的</a:t>
              </a:r>
              <a:r>
                <a:rPr lang="en-US" altLang="zh-CN" sz="3600" kern="10" dirty="0">
                  <a:ln w="9525">
                    <a:solidFill>
                      <a:srgbClr val="00CCFF"/>
                    </a:solidFill>
                    <a:round/>
                    <a:headEnd/>
                    <a:tailEnd/>
                  </a:ln>
                  <a:solidFill>
                    <a:srgbClr val="003300"/>
                  </a:solidFill>
                  <a:latin typeface="黑体"/>
                  <a:ea typeface="黑体"/>
                </a:rPr>
                <a:t>CT</a:t>
              </a:r>
              <a:r>
                <a:rPr lang="zh-CN" altLang="en-US" sz="3600" kern="10" dirty="0">
                  <a:ln w="9525">
                    <a:solidFill>
                      <a:srgbClr val="00CCFF"/>
                    </a:solidFill>
                    <a:round/>
                    <a:headEnd/>
                    <a:tailEnd/>
                  </a:ln>
                  <a:solidFill>
                    <a:srgbClr val="003300"/>
                  </a:solidFill>
                  <a:latin typeface="黑体"/>
                  <a:ea typeface="黑体"/>
                </a:rPr>
                <a:t>诊断</a:t>
              </a:r>
              <a:endParaRPr lang="zh-CN" altLang="en-US" sz="3600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3300"/>
                </a:solidFill>
                <a:latin typeface="黑体"/>
                <a:ea typeface="黑体"/>
              </a:endParaRPr>
            </a:p>
          </p:txBody>
        </p:sp>
        <p:sp>
          <p:nvSpPr>
            <p:cNvPr id="15367" name="WordArt 8"/>
            <p:cNvSpPr>
              <a:spLocks noChangeArrowheads="1" noChangeShapeType="1" noTextEdit="1"/>
            </p:cNvSpPr>
            <p:nvPr/>
          </p:nvSpPr>
          <p:spPr bwMode="gray">
            <a:xfrm>
              <a:off x="840" y="2614"/>
              <a:ext cx="1632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黑体"/>
                  <a:ea typeface="黑体"/>
                </a:rPr>
                <a:t>深圳市龙岗人民医院</a:t>
              </a:r>
            </a:p>
          </p:txBody>
        </p:sp>
        <p:sp>
          <p:nvSpPr>
            <p:cNvPr id="15368" name="WordArt 9"/>
            <p:cNvSpPr>
              <a:spLocks noChangeArrowheads="1" noChangeShapeType="1" noTextEdit="1"/>
            </p:cNvSpPr>
            <p:nvPr/>
          </p:nvSpPr>
          <p:spPr bwMode="gray">
            <a:xfrm>
              <a:off x="810" y="3022"/>
              <a:ext cx="1710" cy="18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kern="10">
                  <a:ln w="9525">
                    <a:solidFill>
                      <a:schemeClr val="bg1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黑体"/>
                  <a:ea typeface="黑体"/>
                </a:rPr>
                <a:t>向 子 云  主任医师</a:t>
              </a:r>
            </a:p>
          </p:txBody>
        </p:sp>
      </p:grpSp>
      <p:sp>
        <p:nvSpPr>
          <p:cNvPr id="15363" name="AutoShape 14"/>
          <p:cNvSpPr>
            <a:spLocks noChangeArrowheads="1"/>
          </p:cNvSpPr>
          <p:nvPr/>
        </p:nvSpPr>
        <p:spPr bwMode="gray">
          <a:xfrm>
            <a:off x="7505700" y="5445125"/>
            <a:ext cx="1368425" cy="1223963"/>
          </a:xfrm>
          <a:prstGeom prst="roundRect">
            <a:avLst>
              <a:gd name="adj" fmla="val 16667"/>
            </a:avLst>
          </a:prstGeom>
          <a:noFill/>
          <a:ln w="317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/>
          </a:p>
        </p:txBody>
      </p:sp>
      <p:sp>
        <p:nvSpPr>
          <p:cNvPr id="15364" name="AutoShape 28"/>
          <p:cNvSpPr>
            <a:spLocks noChangeArrowheads="1"/>
          </p:cNvSpPr>
          <p:nvPr/>
        </p:nvSpPr>
        <p:spPr bwMode="gray">
          <a:xfrm>
            <a:off x="5921375" y="5445125"/>
            <a:ext cx="1368425" cy="1223963"/>
          </a:xfrm>
          <a:prstGeom prst="roundRect">
            <a:avLst>
              <a:gd name="adj" fmla="val 16667"/>
            </a:avLst>
          </a:prstGeom>
          <a:noFill/>
          <a:ln w="317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/>
          </a:p>
        </p:txBody>
      </p:sp>
      <p:sp>
        <p:nvSpPr>
          <p:cNvPr id="15365" name="AutoShape 29"/>
          <p:cNvSpPr>
            <a:spLocks noChangeArrowheads="1"/>
          </p:cNvSpPr>
          <p:nvPr/>
        </p:nvSpPr>
        <p:spPr bwMode="gray">
          <a:xfrm>
            <a:off x="4337050" y="5445125"/>
            <a:ext cx="1368425" cy="1223963"/>
          </a:xfrm>
          <a:prstGeom prst="roundRect">
            <a:avLst>
              <a:gd name="adj" fmla="val 16667"/>
            </a:avLst>
          </a:prstGeom>
          <a:noFill/>
          <a:ln w="3175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oup 4"/>
          <p:cNvGrpSpPr>
            <a:grpSpLocks/>
          </p:cNvGrpSpPr>
          <p:nvPr/>
        </p:nvGrpSpPr>
        <p:grpSpPr bwMode="auto">
          <a:xfrm>
            <a:off x="323850" y="1177925"/>
            <a:ext cx="8496300" cy="4824413"/>
            <a:chOff x="385" y="799"/>
            <a:chExt cx="4990" cy="2949"/>
          </a:xfrm>
        </p:grpSpPr>
        <p:sp>
          <p:nvSpPr>
            <p:cNvPr id="445445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5446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25602" name="WordArt 7"/>
          <p:cNvSpPr>
            <a:spLocks noChangeArrowheads="1" noChangeShapeType="1" noTextEdit="1"/>
          </p:cNvSpPr>
          <p:nvPr/>
        </p:nvSpPr>
        <p:spPr bwMode="gray">
          <a:xfrm>
            <a:off x="7596188" y="476250"/>
            <a:ext cx="10795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单纯性肾囊肿</a:t>
            </a:r>
          </a:p>
        </p:txBody>
      </p:sp>
      <p:sp>
        <p:nvSpPr>
          <p:cNvPr id="25603" name="Text Box 9"/>
          <p:cNvSpPr txBox="1">
            <a:spLocks noChangeArrowheads="1"/>
          </p:cNvSpPr>
          <p:nvPr/>
        </p:nvSpPr>
        <p:spPr bwMode="gray">
          <a:xfrm>
            <a:off x="1763713" y="1484313"/>
            <a:ext cx="5022850" cy="427037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2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单纯性肾囊肿</a:t>
            </a: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  <p:sp>
        <p:nvSpPr>
          <p:cNvPr id="25604" name="Rectangle 10"/>
          <p:cNvSpPr>
            <a:spLocks noChangeArrowheads="1"/>
          </p:cNvSpPr>
          <p:nvPr/>
        </p:nvSpPr>
        <p:spPr bwMode="gray">
          <a:xfrm>
            <a:off x="1382713" y="1484313"/>
            <a:ext cx="465137" cy="427037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200">
                <a:solidFill>
                  <a:srgbClr val="FF66FF"/>
                </a:solidFill>
              </a:rPr>
              <a:t>◆</a:t>
            </a:r>
          </a:p>
        </p:txBody>
      </p:sp>
      <p:sp>
        <p:nvSpPr>
          <p:cNvPr id="25605" name="Rectangle 11"/>
          <p:cNvSpPr>
            <a:spLocks noChangeArrowheads="1"/>
          </p:cNvSpPr>
          <p:nvPr/>
        </p:nvSpPr>
        <p:spPr bwMode="gray">
          <a:xfrm>
            <a:off x="1600200" y="2149475"/>
            <a:ext cx="439738" cy="39687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>
                <a:solidFill>
                  <a:srgbClr val="FF7C80"/>
                </a:solidFill>
              </a:rPr>
              <a:t>▲</a:t>
            </a:r>
          </a:p>
        </p:txBody>
      </p:sp>
      <p:sp>
        <p:nvSpPr>
          <p:cNvPr id="25606" name="Text Box 12"/>
          <p:cNvSpPr txBox="1">
            <a:spLocks noChangeArrowheads="1"/>
          </p:cNvSpPr>
          <p:nvPr/>
        </p:nvSpPr>
        <p:spPr bwMode="gray">
          <a:xfrm>
            <a:off x="2051050" y="2155825"/>
            <a:ext cx="6092825" cy="255428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位于肾内或突出于肾表面。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圆形或卵圆形，壁菲薄而光滑。边界清楚。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密度均匀，呈水样密度（</a:t>
            </a:r>
            <a:r>
              <a:rPr lang="en-US" altLang="zh-CN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CT</a:t>
            </a: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值为</a:t>
            </a:r>
            <a:r>
              <a:rPr lang="en-US" altLang="zh-CN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-10</a:t>
            </a: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～</a:t>
            </a:r>
            <a:r>
              <a:rPr lang="en-US" altLang="zh-CN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20HU)</a:t>
            </a: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。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增强无强化。</a:t>
            </a:r>
            <a:endParaRPr lang="en-US" altLang="zh-CN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囊内若有出血或感染，内部密度不均匀或呈高密度，增强扫描囊内容物无强化。</a:t>
            </a:r>
          </a:p>
        </p:txBody>
      </p:sp>
      <p:sp>
        <p:nvSpPr>
          <p:cNvPr id="25607" name="Rectangle 13"/>
          <p:cNvSpPr>
            <a:spLocks noChangeArrowheads="1"/>
          </p:cNvSpPr>
          <p:nvPr/>
        </p:nvSpPr>
        <p:spPr bwMode="gray">
          <a:xfrm>
            <a:off x="1619250" y="2924175"/>
            <a:ext cx="439738" cy="39687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>
                <a:solidFill>
                  <a:srgbClr val="FF7C80"/>
                </a:solidFill>
              </a:rPr>
              <a:t>▲</a:t>
            </a:r>
          </a:p>
        </p:txBody>
      </p:sp>
      <p:sp>
        <p:nvSpPr>
          <p:cNvPr id="25608" name="Rectangle 14"/>
          <p:cNvSpPr>
            <a:spLocks noChangeArrowheads="1"/>
          </p:cNvSpPr>
          <p:nvPr/>
        </p:nvSpPr>
        <p:spPr bwMode="gray">
          <a:xfrm>
            <a:off x="1619250" y="3679825"/>
            <a:ext cx="439738" cy="39687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>
                <a:solidFill>
                  <a:srgbClr val="FF7C80"/>
                </a:solidFill>
              </a:rPr>
              <a:t>▲</a:t>
            </a:r>
          </a:p>
        </p:txBody>
      </p:sp>
      <p:sp>
        <p:nvSpPr>
          <p:cNvPr id="25609" name="Rectangle 15"/>
          <p:cNvSpPr>
            <a:spLocks noChangeArrowheads="1"/>
          </p:cNvSpPr>
          <p:nvPr/>
        </p:nvSpPr>
        <p:spPr bwMode="gray">
          <a:xfrm>
            <a:off x="1619250" y="4149725"/>
            <a:ext cx="439738" cy="39687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>
                <a:solidFill>
                  <a:srgbClr val="FF7C80"/>
                </a:solidFill>
              </a:rPr>
              <a:t>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4"/>
          <p:cNvGrpSpPr>
            <a:grpSpLocks/>
          </p:cNvGrpSpPr>
          <p:nvPr/>
        </p:nvGrpSpPr>
        <p:grpSpPr bwMode="auto">
          <a:xfrm>
            <a:off x="323850" y="1177925"/>
            <a:ext cx="8496300" cy="4824413"/>
            <a:chOff x="385" y="799"/>
            <a:chExt cx="4990" cy="2949"/>
          </a:xfrm>
        </p:grpSpPr>
        <p:sp>
          <p:nvSpPr>
            <p:cNvPr id="434181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4182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26626" name="WordArt 7"/>
          <p:cNvSpPr>
            <a:spLocks noChangeArrowheads="1" noChangeShapeType="1" noTextEdit="1"/>
          </p:cNvSpPr>
          <p:nvPr/>
        </p:nvSpPr>
        <p:spPr bwMode="gray">
          <a:xfrm>
            <a:off x="7596188" y="476250"/>
            <a:ext cx="10795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单纯性肾囊肿</a:t>
            </a:r>
          </a:p>
        </p:txBody>
      </p:sp>
      <p:sp>
        <p:nvSpPr>
          <p:cNvPr id="26627" name="Text Box 11"/>
          <p:cNvSpPr txBox="1">
            <a:spLocks noChangeArrowheads="1"/>
          </p:cNvSpPr>
          <p:nvPr/>
        </p:nvSpPr>
        <p:spPr bwMode="gray">
          <a:xfrm>
            <a:off x="4716463" y="1412875"/>
            <a:ext cx="3816350" cy="40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男，</a:t>
            </a:r>
            <a:r>
              <a:rPr lang="en-US" altLang="zh-CN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80</a:t>
            </a: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岁，左肾单纯性肾囊肿</a:t>
            </a:r>
          </a:p>
        </p:txBody>
      </p:sp>
      <p:pic>
        <p:nvPicPr>
          <p:cNvPr id="26628" name="图片 12" descr="1.2.840.113619.2.289.3.2831185921.384.1459400810.662.4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285875"/>
            <a:ext cx="335756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图片 13" descr="1.2.840.113619.2.289.3.2831185921.384.1459400810.791.7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2214563"/>
            <a:ext cx="3509963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9" name="Group 4"/>
          <p:cNvGrpSpPr>
            <a:grpSpLocks/>
          </p:cNvGrpSpPr>
          <p:nvPr/>
        </p:nvGrpSpPr>
        <p:grpSpPr bwMode="auto">
          <a:xfrm>
            <a:off x="323850" y="1177925"/>
            <a:ext cx="8496300" cy="4824413"/>
            <a:chOff x="385" y="799"/>
            <a:chExt cx="4990" cy="2949"/>
          </a:xfrm>
        </p:grpSpPr>
        <p:sp>
          <p:nvSpPr>
            <p:cNvPr id="456709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56710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27650" name="Text Box 12"/>
          <p:cNvSpPr txBox="1">
            <a:spLocks noChangeArrowheads="1"/>
          </p:cNvSpPr>
          <p:nvPr/>
        </p:nvSpPr>
        <p:spPr bwMode="gray">
          <a:xfrm>
            <a:off x="4929188" y="1927225"/>
            <a:ext cx="2643187" cy="46196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400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左侧单纯性肾囊肿</a:t>
            </a:r>
            <a:endParaRPr lang="en-US" altLang="zh-CN" sz="2400" b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7651" name="WordArt 7"/>
          <p:cNvSpPr>
            <a:spLocks noChangeArrowheads="1" noChangeShapeType="1" noTextEdit="1"/>
          </p:cNvSpPr>
          <p:nvPr/>
        </p:nvSpPr>
        <p:spPr bwMode="gray">
          <a:xfrm>
            <a:off x="7596188" y="476250"/>
            <a:ext cx="10795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单纯性肾囊肿</a:t>
            </a:r>
          </a:p>
        </p:txBody>
      </p:sp>
      <p:pic>
        <p:nvPicPr>
          <p:cNvPr id="27652" name="图片 11" descr="1.2.840.113619.2.289.3.2831185921.381.1464220797.776.2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2928938"/>
            <a:ext cx="300037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图片 12" descr="1.2.840.113619.2.289.3.2831185921.381.1464220798.858.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3429000"/>
            <a:ext cx="300037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图片 9" descr="1.2.840.113619.2.289.3.2831185921.381.1464220797.688.2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143000"/>
            <a:ext cx="314325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4"/>
          <p:cNvGrpSpPr>
            <a:grpSpLocks/>
          </p:cNvGrpSpPr>
          <p:nvPr/>
        </p:nvGrpSpPr>
        <p:grpSpPr bwMode="auto">
          <a:xfrm>
            <a:off x="323850" y="1177925"/>
            <a:ext cx="8496300" cy="4824413"/>
            <a:chOff x="385" y="799"/>
            <a:chExt cx="4990" cy="2949"/>
          </a:xfrm>
        </p:grpSpPr>
        <p:sp>
          <p:nvSpPr>
            <p:cNvPr id="445445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5446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28674" name="Text Box 9"/>
          <p:cNvSpPr txBox="1">
            <a:spLocks noChangeArrowheads="1"/>
          </p:cNvSpPr>
          <p:nvPr/>
        </p:nvSpPr>
        <p:spPr bwMode="gray">
          <a:xfrm>
            <a:off x="1763713" y="1484313"/>
            <a:ext cx="7200900" cy="427037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22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高密度肾囊肿</a:t>
            </a: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 </a:t>
            </a:r>
          </a:p>
        </p:txBody>
      </p:sp>
      <p:sp>
        <p:nvSpPr>
          <p:cNvPr id="28675" name="Rectangle 10"/>
          <p:cNvSpPr>
            <a:spLocks noChangeArrowheads="1"/>
          </p:cNvSpPr>
          <p:nvPr/>
        </p:nvSpPr>
        <p:spPr bwMode="gray">
          <a:xfrm>
            <a:off x="1382713" y="1484313"/>
            <a:ext cx="465137" cy="427037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 sz="2200">
                <a:solidFill>
                  <a:srgbClr val="FF66FF"/>
                </a:solidFill>
              </a:rPr>
              <a:t>◆</a:t>
            </a:r>
          </a:p>
        </p:txBody>
      </p:sp>
      <p:sp>
        <p:nvSpPr>
          <p:cNvPr id="28676" name="Rectangle 11"/>
          <p:cNvSpPr>
            <a:spLocks noChangeArrowheads="1"/>
          </p:cNvSpPr>
          <p:nvPr/>
        </p:nvSpPr>
        <p:spPr bwMode="gray">
          <a:xfrm>
            <a:off x="1600200" y="2149475"/>
            <a:ext cx="439738" cy="39687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CN">
                <a:solidFill>
                  <a:srgbClr val="FF7C80"/>
                </a:solidFill>
              </a:rPr>
              <a:t>▲</a:t>
            </a:r>
          </a:p>
        </p:txBody>
      </p:sp>
      <p:sp>
        <p:nvSpPr>
          <p:cNvPr id="28677" name="Text Box 12"/>
          <p:cNvSpPr txBox="1">
            <a:spLocks noChangeArrowheads="1"/>
          </p:cNvSpPr>
          <p:nvPr/>
        </p:nvSpPr>
        <p:spPr bwMode="gray">
          <a:xfrm>
            <a:off x="2051050" y="2155825"/>
            <a:ext cx="6092825" cy="255428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）出血性肾囊肿</a:t>
            </a:r>
            <a:r>
              <a:rPr lang="en-US" altLang="zh-CN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——</a:t>
            </a: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单纯性肾囊肿合并出血。</a:t>
            </a:r>
          </a:p>
          <a:p>
            <a:pPr eaLnBrk="0" hangingPunct="0">
              <a:spcBef>
                <a:spcPct val="50000"/>
              </a:spcBef>
            </a:pPr>
            <a:endParaRPr lang="zh-CN" altLang="en-US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）钙化性肾囊肿：单纯性肾囊肿合并感染或出血后可致囊壁钙化。</a:t>
            </a:r>
          </a:p>
          <a:p>
            <a:pPr eaLnBrk="0" hangingPunct="0">
              <a:spcBef>
                <a:spcPct val="50000"/>
              </a:spcBef>
            </a:pPr>
            <a:endParaRPr lang="en-US" altLang="zh-CN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（</a:t>
            </a:r>
            <a:r>
              <a:rPr lang="en-US" altLang="zh-CN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）钙乳性肾囊肿：含微细钙粒子的肾囊肿。</a:t>
            </a:r>
          </a:p>
        </p:txBody>
      </p:sp>
      <p:sp>
        <p:nvSpPr>
          <p:cNvPr id="28678" name="Rectangle 13"/>
          <p:cNvSpPr>
            <a:spLocks noChangeArrowheads="1"/>
          </p:cNvSpPr>
          <p:nvPr/>
        </p:nvSpPr>
        <p:spPr bwMode="gray">
          <a:xfrm>
            <a:off x="1619250" y="3143250"/>
            <a:ext cx="439738" cy="40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>
                <a:solidFill>
                  <a:srgbClr val="FF7C80"/>
                </a:solidFill>
              </a:rPr>
              <a:t>▲</a:t>
            </a:r>
          </a:p>
        </p:txBody>
      </p:sp>
      <p:sp>
        <p:nvSpPr>
          <p:cNvPr id="28679" name="Rectangle 15"/>
          <p:cNvSpPr>
            <a:spLocks noChangeArrowheads="1"/>
          </p:cNvSpPr>
          <p:nvPr/>
        </p:nvSpPr>
        <p:spPr bwMode="gray">
          <a:xfrm>
            <a:off x="1619250" y="4286250"/>
            <a:ext cx="439738" cy="40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>
                <a:solidFill>
                  <a:srgbClr val="FF7C80"/>
                </a:solidFill>
              </a:rPr>
              <a:t>▲</a:t>
            </a:r>
          </a:p>
        </p:txBody>
      </p:sp>
      <p:sp>
        <p:nvSpPr>
          <p:cNvPr id="28680" name="WordArt 7"/>
          <p:cNvSpPr>
            <a:spLocks noChangeArrowheads="1" noChangeShapeType="1" noTextEdit="1"/>
          </p:cNvSpPr>
          <p:nvPr/>
        </p:nvSpPr>
        <p:spPr bwMode="gray">
          <a:xfrm>
            <a:off x="7596188" y="476250"/>
            <a:ext cx="10795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高密度肾囊肿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4"/>
          <p:cNvGrpSpPr>
            <a:grpSpLocks/>
          </p:cNvGrpSpPr>
          <p:nvPr/>
        </p:nvGrpSpPr>
        <p:grpSpPr bwMode="auto">
          <a:xfrm>
            <a:off x="323850" y="1177925"/>
            <a:ext cx="8496300" cy="4824413"/>
            <a:chOff x="385" y="799"/>
            <a:chExt cx="4990" cy="2949"/>
          </a:xfrm>
        </p:grpSpPr>
        <p:sp>
          <p:nvSpPr>
            <p:cNvPr id="450565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50566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29698" name="Text Box 9"/>
          <p:cNvSpPr txBox="1">
            <a:spLocks noChangeArrowheads="1"/>
          </p:cNvSpPr>
          <p:nvPr/>
        </p:nvSpPr>
        <p:spPr bwMode="gray">
          <a:xfrm>
            <a:off x="4716463" y="1412875"/>
            <a:ext cx="3816350" cy="40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男，</a:t>
            </a:r>
            <a:r>
              <a:rPr lang="en-US" altLang="zh-CN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63</a:t>
            </a: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岁，左肾出血性肾囊肿。</a:t>
            </a:r>
            <a:endParaRPr lang="en-US" altLang="zh-CN" b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9699" name="图片 9" descr="1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1857375"/>
            <a:ext cx="6738937" cy="392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WordArt 7"/>
          <p:cNvSpPr>
            <a:spLocks noChangeArrowheads="1" noChangeShapeType="1" noTextEdit="1"/>
          </p:cNvSpPr>
          <p:nvPr/>
        </p:nvSpPr>
        <p:spPr bwMode="gray">
          <a:xfrm>
            <a:off x="7596188" y="476250"/>
            <a:ext cx="10795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高密度肾囊肿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1" name="Group 4"/>
          <p:cNvGrpSpPr>
            <a:grpSpLocks/>
          </p:cNvGrpSpPr>
          <p:nvPr/>
        </p:nvGrpSpPr>
        <p:grpSpPr bwMode="auto">
          <a:xfrm>
            <a:off x="323850" y="1177925"/>
            <a:ext cx="8496300" cy="4824413"/>
            <a:chOff x="385" y="799"/>
            <a:chExt cx="4990" cy="2949"/>
          </a:xfrm>
        </p:grpSpPr>
        <p:sp>
          <p:nvSpPr>
            <p:cNvPr id="450565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50566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30722" name="Text Box 9"/>
          <p:cNvSpPr txBox="1">
            <a:spLocks noChangeArrowheads="1"/>
          </p:cNvSpPr>
          <p:nvPr/>
        </p:nvSpPr>
        <p:spPr bwMode="gray">
          <a:xfrm>
            <a:off x="4716463" y="1412875"/>
            <a:ext cx="3816350" cy="40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钙化性肾囊肿。</a:t>
            </a:r>
            <a:endParaRPr lang="en-US" altLang="zh-CN" b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0723" name="图片 13" descr="4844198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14438"/>
            <a:ext cx="3735387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图片 17" descr="541944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643188"/>
            <a:ext cx="4430713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WordArt 7"/>
          <p:cNvSpPr>
            <a:spLocks noChangeArrowheads="1" noChangeShapeType="1" noTextEdit="1"/>
          </p:cNvSpPr>
          <p:nvPr/>
        </p:nvSpPr>
        <p:spPr bwMode="gray">
          <a:xfrm>
            <a:off x="7596188" y="476250"/>
            <a:ext cx="10795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高密度肾囊肿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4"/>
          <p:cNvGrpSpPr>
            <a:grpSpLocks/>
          </p:cNvGrpSpPr>
          <p:nvPr/>
        </p:nvGrpSpPr>
        <p:grpSpPr bwMode="auto">
          <a:xfrm>
            <a:off x="323850" y="1177925"/>
            <a:ext cx="8496300" cy="4824413"/>
            <a:chOff x="385" y="799"/>
            <a:chExt cx="4990" cy="2949"/>
          </a:xfrm>
        </p:grpSpPr>
        <p:sp>
          <p:nvSpPr>
            <p:cNvPr id="450565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50566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31746" name="Text Box 9"/>
          <p:cNvSpPr txBox="1">
            <a:spLocks noChangeArrowheads="1"/>
          </p:cNvSpPr>
          <p:nvPr/>
        </p:nvSpPr>
        <p:spPr bwMode="gray">
          <a:xfrm>
            <a:off x="4716463" y="1412875"/>
            <a:ext cx="3816350" cy="70802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钙乳性肾囊肿：含钙的细微粒子存留于肾囊肿中。</a:t>
            </a:r>
            <a:endParaRPr lang="en-US" altLang="zh-CN" b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1747" name="图片 12" descr="5891995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428750"/>
            <a:ext cx="332898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图片 14" descr="5139334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929063"/>
            <a:ext cx="34290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图片 15" descr="7127647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4000500"/>
            <a:ext cx="29289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图片 16" descr="3869564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3929063"/>
            <a:ext cx="281305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WordArt 7"/>
          <p:cNvSpPr>
            <a:spLocks noChangeArrowheads="1" noChangeShapeType="1" noTextEdit="1"/>
          </p:cNvSpPr>
          <p:nvPr/>
        </p:nvSpPr>
        <p:spPr bwMode="gray">
          <a:xfrm>
            <a:off x="7596188" y="476250"/>
            <a:ext cx="10795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高密度肾囊肿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4"/>
          <p:cNvGrpSpPr>
            <a:grpSpLocks/>
          </p:cNvGrpSpPr>
          <p:nvPr/>
        </p:nvGrpSpPr>
        <p:grpSpPr bwMode="auto">
          <a:xfrm>
            <a:off x="323850" y="1177925"/>
            <a:ext cx="8496300" cy="4824413"/>
            <a:chOff x="385" y="799"/>
            <a:chExt cx="4990" cy="2949"/>
          </a:xfrm>
        </p:grpSpPr>
        <p:sp>
          <p:nvSpPr>
            <p:cNvPr id="449541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9542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32770" name="WordArt 7"/>
          <p:cNvSpPr>
            <a:spLocks noChangeArrowheads="1" noChangeShapeType="1" noTextEdit="1"/>
          </p:cNvSpPr>
          <p:nvPr/>
        </p:nvSpPr>
        <p:spPr bwMode="gray">
          <a:xfrm>
            <a:off x="7286625" y="476250"/>
            <a:ext cx="15001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606060"/>
                </a:solidFill>
                <a:latin typeface="黑体"/>
                <a:ea typeface="黑体"/>
              </a:rPr>
              <a:t>肾盂源性囊肿</a:t>
            </a:r>
          </a:p>
        </p:txBody>
      </p:sp>
      <p:sp>
        <p:nvSpPr>
          <p:cNvPr id="8" name="矩形 7"/>
          <p:cNvSpPr/>
          <p:nvPr/>
        </p:nvSpPr>
        <p:spPr>
          <a:xfrm>
            <a:off x="1285875" y="1785938"/>
            <a:ext cx="671512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b="0" dirty="0">
                <a:solidFill>
                  <a:srgbClr val="FFFF00"/>
                </a:solidFill>
                <a:ea typeface="宋体" pitchFamily="2" charset="-122"/>
              </a:rPr>
              <a:t>肾盂源性囊肿（又称</a:t>
            </a:r>
            <a:r>
              <a:rPr lang="zh-CN" altLang="en-US" sz="2400" b="0" dirty="0">
                <a:solidFill>
                  <a:srgbClr val="FFFF00"/>
                </a:solidFill>
                <a:latin typeface="黑体" pitchFamily="2" charset="-122"/>
                <a:ea typeface="黑体" pitchFamily="2" charset="-122"/>
              </a:rPr>
              <a:t>肾盏憩室</a:t>
            </a:r>
            <a:r>
              <a:rPr lang="zh-CN" altLang="en-US" sz="2400" b="0" dirty="0">
                <a:solidFill>
                  <a:srgbClr val="FFFF00"/>
                </a:solidFill>
                <a:ea typeface="宋体" pitchFamily="2" charset="-122"/>
              </a:rPr>
              <a:t>）</a:t>
            </a:r>
            <a:endParaRPr lang="en-US" altLang="zh-CN" sz="2400" b="0" dirty="0">
              <a:solidFill>
                <a:srgbClr val="FFFF00"/>
              </a:solidFill>
              <a:ea typeface="宋体" pitchFamily="2" charset="-122"/>
            </a:endParaRPr>
          </a:p>
          <a:p>
            <a:pPr eaLnBrk="0" hangingPunct="0">
              <a:defRPr/>
            </a:pPr>
            <a:r>
              <a:rPr lang="en-US" altLang="zh-CN" sz="2400" b="0" dirty="0">
                <a:solidFill>
                  <a:schemeClr val="accent3"/>
                </a:solidFill>
                <a:ea typeface="宋体" pitchFamily="2" charset="-122"/>
              </a:rPr>
              <a:t>    </a:t>
            </a:r>
            <a:r>
              <a:rPr lang="zh-CN" altLang="en-US" sz="2400" b="0" dirty="0">
                <a:solidFill>
                  <a:schemeClr val="accent3"/>
                </a:solidFill>
                <a:ea typeface="宋体" pitchFamily="2" charset="-122"/>
              </a:rPr>
              <a:t>输尿管发育异常所形成的与</a:t>
            </a:r>
            <a:r>
              <a:rPr lang="zh-CN" altLang="en-US" sz="2400" b="0" dirty="0">
                <a:solidFill>
                  <a:schemeClr val="accent3"/>
                </a:solidFill>
                <a:latin typeface="黑体" pitchFamily="2" charset="-122"/>
                <a:ea typeface="黑体" pitchFamily="2" charset="-122"/>
              </a:rPr>
              <a:t>肾盏交通的囊肿</a:t>
            </a:r>
            <a:r>
              <a:rPr lang="zh-CN" altLang="en-US" sz="2400" b="0" dirty="0">
                <a:solidFill>
                  <a:schemeClr val="accent3"/>
                </a:solidFill>
                <a:ea typeface="宋体" pitchFamily="2" charset="-122"/>
              </a:rPr>
              <a:t>。</a:t>
            </a:r>
            <a:endParaRPr lang="en-US" altLang="zh-CN" sz="2400" b="0" dirty="0">
              <a:solidFill>
                <a:schemeClr val="accent3"/>
              </a:solidFill>
              <a:ea typeface="宋体" pitchFamily="2" charset="-122"/>
            </a:endParaRPr>
          </a:p>
          <a:p>
            <a:pPr eaLnBrk="0" hangingPunct="0">
              <a:defRPr/>
            </a:pPr>
            <a:r>
              <a:rPr lang="zh-CN" altLang="en-US" sz="2400" dirty="0">
                <a:solidFill>
                  <a:schemeClr val="accent3"/>
                </a:solidFill>
                <a:ea typeface="宋体" pitchFamily="2" charset="-122"/>
              </a:rPr>
              <a:t/>
            </a:r>
            <a:br>
              <a:rPr lang="zh-CN" altLang="en-US" sz="2400" dirty="0">
                <a:solidFill>
                  <a:schemeClr val="accent3"/>
                </a:solidFill>
                <a:ea typeface="宋体" pitchFamily="2" charset="-122"/>
              </a:rPr>
            </a:br>
            <a:r>
              <a:rPr lang="en-US" altLang="zh-CN" sz="2400" b="0" dirty="0">
                <a:solidFill>
                  <a:schemeClr val="accent3"/>
                </a:solidFill>
                <a:ea typeface="宋体" pitchFamily="2" charset="-122"/>
              </a:rPr>
              <a:t>CT </a:t>
            </a:r>
            <a:r>
              <a:rPr lang="zh-CN" altLang="en-US" sz="2400" b="0" dirty="0">
                <a:solidFill>
                  <a:schemeClr val="accent3"/>
                </a:solidFill>
                <a:ea typeface="宋体" pitchFamily="2" charset="-122"/>
              </a:rPr>
              <a:t>平扫囊状低密度影紧靠肾</a:t>
            </a:r>
            <a:r>
              <a:rPr lang="zh-CN" altLang="en-US" sz="2400" b="0" dirty="0">
                <a:solidFill>
                  <a:schemeClr val="accent3"/>
                </a:solidFill>
                <a:latin typeface="黑体" pitchFamily="2" charset="-122"/>
                <a:ea typeface="黑体" pitchFamily="2" charset="-122"/>
              </a:rPr>
              <a:t>盏，肾盏多无受压移位，囊内可合并钙乳或结石</a:t>
            </a:r>
            <a:r>
              <a:rPr lang="zh-CN" altLang="en-US" sz="2400" b="0" dirty="0">
                <a:solidFill>
                  <a:schemeClr val="accent3"/>
                </a:solidFill>
                <a:ea typeface="宋体" pitchFamily="2" charset="-122"/>
              </a:rPr>
              <a:t>。增强扫描可见囊内有造影剂充填。</a:t>
            </a:r>
            <a:endParaRPr lang="zh-CN" altLang="en-US" sz="2400" b="0" dirty="0">
              <a:solidFill>
                <a:schemeClr val="accent3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4"/>
          <p:cNvGrpSpPr>
            <a:grpSpLocks/>
          </p:cNvGrpSpPr>
          <p:nvPr/>
        </p:nvGrpSpPr>
        <p:grpSpPr bwMode="auto">
          <a:xfrm>
            <a:off x="323850" y="1177925"/>
            <a:ext cx="8496300" cy="4824413"/>
            <a:chOff x="385" y="799"/>
            <a:chExt cx="4990" cy="2949"/>
          </a:xfrm>
        </p:grpSpPr>
        <p:sp>
          <p:nvSpPr>
            <p:cNvPr id="450565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50566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pic>
        <p:nvPicPr>
          <p:cNvPr id="33794" name="图片 18" descr="30000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2428875"/>
            <a:ext cx="35036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图片 13" descr="20001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2451100"/>
            <a:ext cx="3500437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图片 10" descr="10001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428875"/>
            <a:ext cx="32480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gray">
          <a:xfrm>
            <a:off x="642938" y="5143500"/>
            <a:ext cx="5572125" cy="40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  <a:defRPr/>
            </a:pPr>
            <a:r>
              <a:rPr lang="zh-CN" altLang="en-US" b="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左肾盂源性囊肿（</a:t>
            </a:r>
            <a:r>
              <a:rPr lang="zh-CN" altLang="en-US" b="0" dirty="0">
                <a:solidFill>
                  <a:schemeClr val="accent3"/>
                </a:solidFill>
                <a:latin typeface="黑体" pitchFamily="2" charset="-122"/>
                <a:ea typeface="黑体" pitchFamily="2" charset="-122"/>
              </a:rPr>
              <a:t>肾盏憩室</a:t>
            </a:r>
            <a:r>
              <a:rPr lang="zh-CN" altLang="en-US" b="0" dirty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）</a:t>
            </a:r>
            <a:endParaRPr lang="zh-CN" altLang="en-US" b="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3798" name="WordArt 7"/>
          <p:cNvSpPr>
            <a:spLocks noChangeArrowheads="1" noChangeShapeType="1" noTextEdit="1"/>
          </p:cNvSpPr>
          <p:nvPr/>
        </p:nvSpPr>
        <p:spPr bwMode="gray">
          <a:xfrm>
            <a:off x="7143750" y="476250"/>
            <a:ext cx="164306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606060"/>
                </a:solidFill>
                <a:latin typeface="黑体"/>
                <a:ea typeface="黑体"/>
              </a:rPr>
              <a:t>肾盂源性囊肿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4"/>
          <p:cNvGrpSpPr>
            <a:grpSpLocks/>
          </p:cNvGrpSpPr>
          <p:nvPr/>
        </p:nvGrpSpPr>
        <p:grpSpPr bwMode="auto">
          <a:xfrm>
            <a:off x="323850" y="1177925"/>
            <a:ext cx="8496300" cy="4824413"/>
            <a:chOff x="385" y="799"/>
            <a:chExt cx="4990" cy="2949"/>
          </a:xfrm>
        </p:grpSpPr>
        <p:sp>
          <p:nvSpPr>
            <p:cNvPr id="449541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9542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34818" name="WordArt 7"/>
          <p:cNvSpPr>
            <a:spLocks noChangeArrowheads="1" noChangeShapeType="1" noTextEdit="1"/>
          </p:cNvSpPr>
          <p:nvPr/>
        </p:nvSpPr>
        <p:spPr bwMode="gray">
          <a:xfrm>
            <a:off x="7286625" y="476250"/>
            <a:ext cx="15001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黑体"/>
                <a:ea typeface="黑体"/>
              </a:rPr>
              <a:t>肾盏憩室</a:t>
            </a:r>
          </a:p>
        </p:txBody>
      </p:sp>
      <p:sp>
        <p:nvSpPr>
          <p:cNvPr id="34819" name="Text Box 11"/>
          <p:cNvSpPr txBox="1">
            <a:spLocks noChangeArrowheads="1"/>
          </p:cNvSpPr>
          <p:nvPr/>
        </p:nvSpPr>
        <p:spPr bwMode="gray">
          <a:xfrm>
            <a:off x="4716463" y="1412875"/>
            <a:ext cx="4319587" cy="40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女，</a:t>
            </a:r>
            <a:r>
              <a:rPr lang="en-US" altLang="zh-CN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58</a:t>
            </a: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岁，左肾盏憩室</a:t>
            </a:r>
          </a:p>
        </p:txBody>
      </p:sp>
      <p:pic>
        <p:nvPicPr>
          <p:cNvPr id="34820" name="图片 12" descr="1.2.840.113619.2.289.3.2831185921.239.1433753921.298.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2000250"/>
            <a:ext cx="3189288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图片 14" descr="1.2.840.113619.2.289.3.2831185921.239.1433753921.298.1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3857625"/>
            <a:ext cx="307181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图片 11" descr="1.2.840.113619.2.289.3.2831185921.239.1433753920.937.2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3854450"/>
            <a:ext cx="3214688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图片 9" descr="1.2.840.113619.2.289.3.2831185921.239.1433753920.877.2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3884613"/>
            <a:ext cx="30718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图片 10" descr="1.2.840.113619.2.289.3.2831185921.239.1433753920.937.2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0" y="2000250"/>
            <a:ext cx="3000375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图片 8" descr="1.2.840.113619.2.289.3.2831185921.239.1433753920.877.2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2000250"/>
            <a:ext cx="2889250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7"/>
          <p:cNvGrpSpPr>
            <a:grpSpLocks/>
          </p:cNvGrpSpPr>
          <p:nvPr/>
        </p:nvGrpSpPr>
        <p:grpSpPr bwMode="auto">
          <a:xfrm>
            <a:off x="323850" y="1177925"/>
            <a:ext cx="8496300" cy="4824413"/>
            <a:chOff x="385" y="799"/>
            <a:chExt cx="4990" cy="2949"/>
          </a:xfrm>
        </p:grpSpPr>
        <p:sp>
          <p:nvSpPr>
            <p:cNvPr id="407560" name="Rectangle 8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07561" name="Rectangle 9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17410" name="WordArt 10"/>
          <p:cNvSpPr>
            <a:spLocks noChangeArrowheads="1" noChangeShapeType="1" noTextEdit="1"/>
          </p:cNvSpPr>
          <p:nvPr/>
        </p:nvSpPr>
        <p:spPr bwMode="gray">
          <a:xfrm>
            <a:off x="7596188" y="476250"/>
            <a:ext cx="10795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概  述</a:t>
            </a:r>
          </a:p>
        </p:txBody>
      </p:sp>
      <p:sp>
        <p:nvSpPr>
          <p:cNvPr id="17411" name="Text Box 11"/>
          <p:cNvSpPr txBox="1">
            <a:spLocks noChangeArrowheads="1"/>
          </p:cNvSpPr>
          <p:nvPr/>
        </p:nvSpPr>
        <p:spPr bwMode="gray">
          <a:xfrm>
            <a:off x="1214438" y="1557338"/>
            <a:ext cx="7000875" cy="3376612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22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以囊性成份为主要特征的病变都属于肾脏囊性病变。</a:t>
            </a:r>
            <a:endParaRPr lang="en-US" altLang="zh-CN" sz="22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22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包括：</a:t>
            </a:r>
            <a:endParaRPr lang="en-US" altLang="zh-CN" sz="22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22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    遗传性、</a:t>
            </a:r>
            <a:endParaRPr lang="en-US" altLang="zh-CN" sz="22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22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    发育性、</a:t>
            </a:r>
            <a:endParaRPr lang="en-US" altLang="zh-CN" sz="22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22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    获得性、</a:t>
            </a:r>
            <a:endParaRPr lang="en-US" altLang="zh-CN" sz="22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>
              <a:lnSpc>
                <a:spcPct val="120000"/>
              </a:lnSpc>
              <a:spcBef>
                <a:spcPct val="50000"/>
              </a:spcBef>
            </a:pPr>
            <a:r>
              <a:rPr lang="zh-CN" altLang="en-US" sz="22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    囊性肿块。</a:t>
            </a:r>
            <a:endParaRPr lang="en-US" altLang="zh-CN" sz="22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gray">
          <a:xfrm>
            <a:off x="857250" y="1628775"/>
            <a:ext cx="500063" cy="42703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200">
                <a:solidFill>
                  <a:srgbClr val="FF66FF"/>
                </a:solidFill>
              </a:rPr>
              <a:t>◆</a:t>
            </a:r>
          </a:p>
        </p:txBody>
      </p:sp>
      <p:sp>
        <p:nvSpPr>
          <p:cNvPr id="17413" name="Rectangle 13"/>
          <p:cNvSpPr>
            <a:spLocks noChangeArrowheads="1"/>
          </p:cNvSpPr>
          <p:nvPr/>
        </p:nvSpPr>
        <p:spPr bwMode="gray">
          <a:xfrm>
            <a:off x="928688" y="2357438"/>
            <a:ext cx="428625" cy="430212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200">
                <a:solidFill>
                  <a:srgbClr val="FF66FF"/>
                </a:solidFill>
              </a:rPr>
              <a:t>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4"/>
          <p:cNvGrpSpPr>
            <a:grpSpLocks/>
          </p:cNvGrpSpPr>
          <p:nvPr/>
        </p:nvGrpSpPr>
        <p:grpSpPr bwMode="auto">
          <a:xfrm>
            <a:off x="323850" y="1177925"/>
            <a:ext cx="8496300" cy="4824413"/>
            <a:chOff x="385" y="799"/>
            <a:chExt cx="4990" cy="2949"/>
          </a:xfrm>
        </p:grpSpPr>
        <p:sp>
          <p:nvSpPr>
            <p:cNvPr id="449541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9542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35842" name="WordArt 7"/>
          <p:cNvSpPr>
            <a:spLocks noChangeArrowheads="1" noChangeShapeType="1" noTextEdit="1"/>
          </p:cNvSpPr>
          <p:nvPr/>
        </p:nvSpPr>
        <p:spPr bwMode="gray">
          <a:xfrm>
            <a:off x="7286625" y="476250"/>
            <a:ext cx="15001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noFill/>
                  <a:round/>
                  <a:headEnd/>
                  <a:tailEnd/>
                </a:ln>
                <a:solidFill>
                  <a:srgbClr val="606060"/>
                </a:solidFill>
                <a:latin typeface="黑体"/>
                <a:ea typeface="黑体"/>
              </a:rPr>
              <a:t>肾盂旁囊肿</a:t>
            </a:r>
          </a:p>
        </p:txBody>
      </p:sp>
      <p:sp>
        <p:nvSpPr>
          <p:cNvPr id="8" name="矩形 7"/>
          <p:cNvSpPr/>
          <p:nvPr/>
        </p:nvSpPr>
        <p:spPr>
          <a:xfrm>
            <a:off x="1285875" y="1785938"/>
            <a:ext cx="6715125" cy="26781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b="0" dirty="0">
                <a:solidFill>
                  <a:srgbClr val="FFFF00"/>
                </a:solidFill>
                <a:ea typeface="宋体" pitchFamily="2" charset="-122"/>
              </a:rPr>
              <a:t>肾盂旁囊肿或肾窦囊肿</a:t>
            </a:r>
            <a:endParaRPr lang="en-US" altLang="zh-CN" sz="2400" b="0" dirty="0">
              <a:solidFill>
                <a:srgbClr val="FFFF00"/>
              </a:solidFill>
              <a:ea typeface="宋体" pitchFamily="2" charset="-122"/>
            </a:endParaRPr>
          </a:p>
          <a:p>
            <a:pPr eaLnBrk="0" hangingPunct="0">
              <a:defRPr/>
            </a:pPr>
            <a:r>
              <a:rPr lang="en-US" altLang="zh-CN" sz="2400" b="0" dirty="0">
                <a:solidFill>
                  <a:schemeClr val="accent3"/>
                </a:solidFill>
                <a:ea typeface="宋体" pitchFamily="2" charset="-122"/>
              </a:rPr>
              <a:t>     </a:t>
            </a:r>
            <a:r>
              <a:rPr lang="zh-CN" altLang="en-US" sz="2400" b="0" dirty="0">
                <a:solidFill>
                  <a:schemeClr val="accent3"/>
                </a:solidFill>
                <a:ea typeface="宋体" pitchFamily="2" charset="-122"/>
              </a:rPr>
              <a:t>一种含有清亮尿液或淋巴液体的假性囊肿，不与集合系统相同，多见于</a:t>
            </a:r>
            <a:r>
              <a:rPr lang="en-US" altLang="zh-CN" sz="2400" b="0" dirty="0">
                <a:solidFill>
                  <a:schemeClr val="accent3"/>
                </a:solidFill>
                <a:ea typeface="宋体" pitchFamily="2" charset="-122"/>
              </a:rPr>
              <a:t>50-70</a:t>
            </a:r>
            <a:r>
              <a:rPr lang="zh-CN" altLang="en-US" sz="2400" b="0" dirty="0">
                <a:solidFill>
                  <a:schemeClr val="accent3"/>
                </a:solidFill>
                <a:ea typeface="宋体" pitchFamily="2" charset="-122"/>
              </a:rPr>
              <a:t>岁。</a:t>
            </a:r>
            <a:r>
              <a:rPr lang="en-US" altLang="zh-CN" sz="2400" b="0" dirty="0">
                <a:solidFill>
                  <a:schemeClr val="accent3"/>
                </a:solidFill>
                <a:ea typeface="宋体" pitchFamily="2" charset="-122"/>
              </a:rPr>
              <a:t>CT</a:t>
            </a:r>
            <a:r>
              <a:rPr lang="zh-CN" altLang="en-US" sz="2400" b="0" dirty="0">
                <a:solidFill>
                  <a:schemeClr val="accent3"/>
                </a:solidFill>
                <a:ea typeface="宋体" pitchFamily="2" charset="-122"/>
              </a:rPr>
              <a:t>肾盂旁囊肿呈圆形或类圆形液性密度，位于肾窦旁，可单发也多发。</a:t>
            </a:r>
            <a:r>
              <a:rPr lang="zh-CN" altLang="en-US" sz="2400" dirty="0">
                <a:solidFill>
                  <a:schemeClr val="accent3"/>
                </a:solidFill>
                <a:ea typeface="宋体" pitchFamily="2" charset="-122"/>
              </a:rPr>
              <a:t/>
            </a:r>
            <a:br>
              <a:rPr lang="zh-CN" altLang="en-US" sz="2400" dirty="0">
                <a:solidFill>
                  <a:schemeClr val="accent3"/>
                </a:solidFill>
                <a:ea typeface="宋体" pitchFamily="2" charset="-122"/>
              </a:rPr>
            </a:br>
            <a:r>
              <a:rPr lang="en-US" altLang="zh-CN" sz="2400" b="0" dirty="0">
                <a:solidFill>
                  <a:schemeClr val="accent3"/>
                </a:solidFill>
                <a:ea typeface="宋体" pitchFamily="2" charset="-122"/>
              </a:rPr>
              <a:t>CT</a:t>
            </a:r>
            <a:r>
              <a:rPr lang="zh-CN" altLang="en-US" sz="2400" b="0" dirty="0">
                <a:solidFill>
                  <a:schemeClr val="accent3"/>
                </a:solidFill>
                <a:ea typeface="宋体" pitchFamily="2" charset="-122"/>
              </a:rPr>
              <a:t>平扫似液体密度，若为出血则为高密度影，需注意与增强对比分析。增强囊肿无强化。</a:t>
            </a:r>
            <a:endParaRPr lang="zh-CN" altLang="en-US" sz="2400" dirty="0">
              <a:solidFill>
                <a:schemeClr val="accent3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4"/>
          <p:cNvGrpSpPr>
            <a:grpSpLocks/>
          </p:cNvGrpSpPr>
          <p:nvPr/>
        </p:nvGrpSpPr>
        <p:grpSpPr bwMode="auto">
          <a:xfrm>
            <a:off x="357188" y="1143000"/>
            <a:ext cx="8496300" cy="4824413"/>
            <a:chOff x="385" y="799"/>
            <a:chExt cx="4990" cy="2949"/>
          </a:xfrm>
        </p:grpSpPr>
        <p:sp>
          <p:nvSpPr>
            <p:cNvPr id="449541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9542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36866" name="WordArt 7"/>
          <p:cNvSpPr>
            <a:spLocks noChangeArrowheads="1" noChangeShapeType="1" noTextEdit="1"/>
          </p:cNvSpPr>
          <p:nvPr/>
        </p:nvSpPr>
        <p:spPr bwMode="gray">
          <a:xfrm>
            <a:off x="7596188" y="476250"/>
            <a:ext cx="10795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肾盂旁囊肿</a:t>
            </a:r>
          </a:p>
        </p:txBody>
      </p:sp>
      <p:sp>
        <p:nvSpPr>
          <p:cNvPr id="36867" name="Text Box 11"/>
          <p:cNvSpPr txBox="1">
            <a:spLocks noChangeArrowheads="1"/>
          </p:cNvSpPr>
          <p:nvPr/>
        </p:nvSpPr>
        <p:spPr bwMode="gray">
          <a:xfrm>
            <a:off x="5857875" y="1412875"/>
            <a:ext cx="2857500" cy="113823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左肾盂旁囊肿</a:t>
            </a:r>
            <a:endParaRPr lang="en-US" altLang="zh-CN" b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>
              <a:spcBef>
                <a:spcPct val="4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左肾窦内低密度影，无强化，肾盂受压。</a:t>
            </a:r>
          </a:p>
        </p:txBody>
      </p:sp>
      <p:pic>
        <p:nvPicPr>
          <p:cNvPr id="36868" name="图片 10" descr="1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2857500"/>
            <a:ext cx="382905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图片 9" descr="1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2428875"/>
            <a:ext cx="40100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图片 8" descr="1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1714500"/>
            <a:ext cx="38481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图片 7" descr="10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1214438"/>
            <a:ext cx="36671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" name="Group 4"/>
          <p:cNvGrpSpPr>
            <a:grpSpLocks/>
          </p:cNvGrpSpPr>
          <p:nvPr/>
        </p:nvGrpSpPr>
        <p:grpSpPr bwMode="auto">
          <a:xfrm>
            <a:off x="323850" y="1177925"/>
            <a:ext cx="8496300" cy="4824413"/>
            <a:chOff x="385" y="799"/>
            <a:chExt cx="4990" cy="2949"/>
          </a:xfrm>
        </p:grpSpPr>
        <p:sp>
          <p:nvSpPr>
            <p:cNvPr id="463877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63878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37890" name="WordArt 7"/>
          <p:cNvSpPr>
            <a:spLocks noChangeArrowheads="1" noChangeShapeType="1" noTextEdit="1"/>
          </p:cNvSpPr>
          <p:nvPr/>
        </p:nvSpPr>
        <p:spPr bwMode="gray">
          <a:xfrm>
            <a:off x="7596188" y="476250"/>
            <a:ext cx="10795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肾盂旁囊肿</a:t>
            </a:r>
          </a:p>
        </p:txBody>
      </p:sp>
      <p:pic>
        <p:nvPicPr>
          <p:cNvPr id="37891" name="图片 8" descr="2258124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3429000"/>
            <a:ext cx="34385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图片 9" descr="8699098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643188"/>
            <a:ext cx="34575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图片 7" descr="6081240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1143000"/>
            <a:ext cx="36004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11"/>
          <p:cNvSpPr txBox="1">
            <a:spLocks noChangeArrowheads="1"/>
          </p:cNvSpPr>
          <p:nvPr/>
        </p:nvSpPr>
        <p:spPr bwMode="gray">
          <a:xfrm>
            <a:off x="5072063" y="1412875"/>
            <a:ext cx="3643312" cy="113823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女，</a:t>
            </a:r>
            <a:r>
              <a:rPr lang="en-US" altLang="zh-CN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79</a:t>
            </a: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岁，左肾盂旁囊肿</a:t>
            </a:r>
            <a:endParaRPr lang="en-US" altLang="zh-CN" b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>
              <a:spcBef>
                <a:spcPct val="4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左肾窦内低密度影，无强化，肾盂受压。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4"/>
          <p:cNvGrpSpPr>
            <a:grpSpLocks/>
          </p:cNvGrpSpPr>
          <p:nvPr/>
        </p:nvGrpSpPr>
        <p:grpSpPr bwMode="auto">
          <a:xfrm>
            <a:off x="323850" y="1177925"/>
            <a:ext cx="8496300" cy="4824413"/>
            <a:chOff x="385" y="799"/>
            <a:chExt cx="4990" cy="2949"/>
          </a:xfrm>
        </p:grpSpPr>
        <p:sp>
          <p:nvSpPr>
            <p:cNvPr id="449541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9542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38914" name="WordArt 7"/>
          <p:cNvSpPr>
            <a:spLocks noChangeArrowheads="1" noChangeShapeType="1" noTextEdit="1"/>
          </p:cNvSpPr>
          <p:nvPr/>
        </p:nvSpPr>
        <p:spPr bwMode="gray">
          <a:xfrm>
            <a:off x="7286625" y="476250"/>
            <a:ext cx="15001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3600" kern="10">
                <a:ln w="9525">
                  <a:noFill/>
                  <a:round/>
                  <a:headEnd/>
                  <a:tailEnd/>
                </a:ln>
                <a:solidFill>
                  <a:schemeClr val="tx1"/>
                </a:solidFill>
                <a:latin typeface="黑体"/>
                <a:ea typeface="黑体"/>
              </a:rPr>
              <a:t>婴儿型多囊肾</a:t>
            </a:r>
          </a:p>
        </p:txBody>
      </p:sp>
      <p:sp>
        <p:nvSpPr>
          <p:cNvPr id="7" name="矩形 6"/>
          <p:cNvSpPr/>
          <p:nvPr/>
        </p:nvSpPr>
        <p:spPr>
          <a:xfrm>
            <a:off x="1214438" y="1643063"/>
            <a:ext cx="5643562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dirty="0">
                <a:solidFill>
                  <a:schemeClr val="accent3"/>
                </a:solidFill>
                <a:ea typeface="宋体" pitchFamily="2" charset="-122"/>
              </a:rPr>
              <a:t>属于多囊肾类疾病，为肾皮质和肾髓质出现无数囊肿的一类遗传性肾疾病，为常染色体隐性遗传型，在婴儿即表现明显。由</a:t>
            </a:r>
            <a:r>
              <a:rPr lang="en-US" altLang="zh-CN" dirty="0">
                <a:solidFill>
                  <a:schemeClr val="accent3"/>
                </a:solidFill>
                <a:ea typeface="宋体" pitchFamily="2" charset="-122"/>
              </a:rPr>
              <a:t>6 </a:t>
            </a:r>
            <a:r>
              <a:rPr lang="zh-CN" altLang="en-US" dirty="0">
                <a:solidFill>
                  <a:schemeClr val="accent3"/>
                </a:solidFill>
                <a:ea typeface="宋体" pitchFamily="2" charset="-122"/>
              </a:rPr>
              <a:t>号常染色体基因缺陷引起。以各种不同程度的肾集合管扩张</a:t>
            </a:r>
            <a:r>
              <a:rPr lang="en-US" altLang="zh-CN" dirty="0">
                <a:solidFill>
                  <a:schemeClr val="accent3"/>
                </a:solidFill>
                <a:ea typeface="宋体" pitchFamily="2" charset="-122"/>
              </a:rPr>
              <a:t>,</a:t>
            </a:r>
            <a:r>
              <a:rPr lang="zh-CN" altLang="en-US" dirty="0">
                <a:solidFill>
                  <a:schemeClr val="accent3"/>
                </a:solidFill>
                <a:ea typeface="宋体" pitchFamily="2" charset="-122"/>
              </a:rPr>
              <a:t>肝胆管扩张和畸形</a:t>
            </a:r>
            <a:r>
              <a:rPr lang="en-US" altLang="zh-CN" dirty="0">
                <a:solidFill>
                  <a:schemeClr val="accent3"/>
                </a:solidFill>
                <a:ea typeface="宋体" pitchFamily="2" charset="-122"/>
              </a:rPr>
              <a:t>,</a:t>
            </a:r>
            <a:r>
              <a:rPr lang="zh-CN" altLang="en-US" dirty="0">
                <a:solidFill>
                  <a:schemeClr val="accent3"/>
                </a:solidFill>
                <a:ea typeface="宋体" pitchFamily="2" charset="-122"/>
              </a:rPr>
              <a:t>以及肝纤维化为主要特点。</a:t>
            </a:r>
            <a:endParaRPr lang="en-US" altLang="zh-CN" dirty="0">
              <a:solidFill>
                <a:schemeClr val="accent3"/>
              </a:solidFill>
              <a:ea typeface="宋体" pitchFamily="2" charset="-122"/>
            </a:endParaRPr>
          </a:p>
          <a:p>
            <a:pPr eaLnBrk="0" hangingPunct="0">
              <a:defRPr/>
            </a:pPr>
            <a:endParaRPr lang="zh-CN" altLang="en-US" dirty="0">
              <a:solidFill>
                <a:schemeClr val="accent3"/>
              </a:solidFill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14438" y="3643313"/>
            <a:ext cx="5572125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dirty="0">
                <a:solidFill>
                  <a:schemeClr val="accent3"/>
                </a:solidFill>
                <a:ea typeface="宋体" pitchFamily="2" charset="-122"/>
              </a:rPr>
              <a:t>CT</a:t>
            </a:r>
            <a:r>
              <a:rPr lang="zh-CN" altLang="en-US" dirty="0">
                <a:solidFill>
                  <a:schemeClr val="accent3"/>
                </a:solidFill>
                <a:ea typeface="宋体" pitchFamily="2" charset="-122"/>
              </a:rPr>
              <a:t>平扫表现为双肾增大呈分叶状，增强扫描双肾可见放射状排列高密度影，合并不同程度肝脾肿大及肝纤维化。</a:t>
            </a:r>
            <a:endParaRPr lang="zh-CN" altLang="en-US" dirty="0">
              <a:solidFill>
                <a:schemeClr val="accent3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4"/>
          <p:cNvGrpSpPr>
            <a:grpSpLocks/>
          </p:cNvGrpSpPr>
          <p:nvPr/>
        </p:nvGrpSpPr>
        <p:grpSpPr bwMode="auto">
          <a:xfrm>
            <a:off x="357188" y="1214438"/>
            <a:ext cx="8496300" cy="4824412"/>
            <a:chOff x="385" y="799"/>
            <a:chExt cx="4990" cy="2949"/>
          </a:xfrm>
        </p:grpSpPr>
        <p:sp>
          <p:nvSpPr>
            <p:cNvPr id="449541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9542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39938" name="Text Box 11"/>
          <p:cNvSpPr txBox="1">
            <a:spLocks noChangeArrowheads="1"/>
          </p:cNvSpPr>
          <p:nvPr/>
        </p:nvSpPr>
        <p:spPr bwMode="gray">
          <a:xfrm>
            <a:off x="571500" y="1412875"/>
            <a:ext cx="1857375" cy="40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婴儿型多囊肾</a:t>
            </a:r>
          </a:p>
        </p:txBody>
      </p:sp>
      <p:pic>
        <p:nvPicPr>
          <p:cNvPr id="39939" name="图片 7" descr="无标题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357313"/>
            <a:ext cx="5895975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11"/>
          <p:cNvSpPr txBox="1">
            <a:spLocks noChangeArrowheads="1"/>
          </p:cNvSpPr>
          <p:nvPr/>
        </p:nvSpPr>
        <p:spPr bwMode="gray">
          <a:xfrm>
            <a:off x="500063" y="2000250"/>
            <a:ext cx="1928812" cy="193833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双肾影对称性增大，皮髓质分界不清，肾内多发小囊状低密度影，无强化。</a:t>
            </a:r>
          </a:p>
        </p:txBody>
      </p:sp>
      <p:sp>
        <p:nvSpPr>
          <p:cNvPr id="39941" name="WordArt 7"/>
          <p:cNvSpPr>
            <a:spLocks noChangeArrowheads="1" noChangeShapeType="1" noTextEdit="1"/>
          </p:cNvSpPr>
          <p:nvPr/>
        </p:nvSpPr>
        <p:spPr bwMode="gray">
          <a:xfrm>
            <a:off x="7596188" y="476250"/>
            <a:ext cx="10795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婴儿型多囊肾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4"/>
          <p:cNvGrpSpPr>
            <a:grpSpLocks/>
          </p:cNvGrpSpPr>
          <p:nvPr/>
        </p:nvGrpSpPr>
        <p:grpSpPr bwMode="auto">
          <a:xfrm>
            <a:off x="214313" y="1214438"/>
            <a:ext cx="8496300" cy="4824412"/>
            <a:chOff x="385" y="799"/>
            <a:chExt cx="4990" cy="2949"/>
          </a:xfrm>
        </p:grpSpPr>
        <p:sp>
          <p:nvSpPr>
            <p:cNvPr id="449541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9542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40962" name="WordArt 7"/>
          <p:cNvSpPr>
            <a:spLocks noChangeArrowheads="1" noChangeShapeType="1" noTextEdit="1"/>
          </p:cNvSpPr>
          <p:nvPr/>
        </p:nvSpPr>
        <p:spPr bwMode="gray">
          <a:xfrm>
            <a:off x="7596188" y="476250"/>
            <a:ext cx="10795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成人型多囊肾</a:t>
            </a:r>
          </a:p>
        </p:txBody>
      </p:sp>
      <p:sp>
        <p:nvSpPr>
          <p:cNvPr id="40963" name="Text Box 11"/>
          <p:cNvSpPr txBox="1">
            <a:spLocks noChangeArrowheads="1"/>
          </p:cNvSpPr>
          <p:nvPr/>
        </p:nvSpPr>
        <p:spPr bwMode="gray">
          <a:xfrm>
            <a:off x="1357313" y="1643063"/>
            <a:ext cx="2643187" cy="40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成人型多囊肾</a:t>
            </a:r>
          </a:p>
        </p:txBody>
      </p:sp>
      <p:sp>
        <p:nvSpPr>
          <p:cNvPr id="40964" name="Text Box 12"/>
          <p:cNvSpPr txBox="1">
            <a:spLocks noChangeArrowheads="1"/>
          </p:cNvSpPr>
          <p:nvPr/>
        </p:nvSpPr>
        <p:spPr bwMode="gray">
          <a:xfrm>
            <a:off x="1357313" y="2155825"/>
            <a:ext cx="6786562" cy="193833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是一种遗传性全身性疾病，主要影响肾脏，也可能影响其它脏器，如：肝、胰、脾、脑动脉等。</a:t>
            </a:r>
            <a:endParaRPr lang="en-US" altLang="zh-CN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主要表现为双肾皮质及髓质内多发大小不等的薄壁囊肿，囊肿之间及与肾盞均互不相通。肾实质内可见钙化。</a:t>
            </a:r>
            <a:endParaRPr lang="en-US" altLang="zh-CN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增强后囊肿无强化。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4"/>
          <p:cNvGrpSpPr>
            <a:grpSpLocks/>
          </p:cNvGrpSpPr>
          <p:nvPr/>
        </p:nvGrpSpPr>
        <p:grpSpPr bwMode="auto">
          <a:xfrm>
            <a:off x="323850" y="1177925"/>
            <a:ext cx="8496300" cy="4824413"/>
            <a:chOff x="385" y="799"/>
            <a:chExt cx="4990" cy="2949"/>
          </a:xfrm>
        </p:grpSpPr>
        <p:sp>
          <p:nvSpPr>
            <p:cNvPr id="434181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4182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41986" name="Text Box 12"/>
          <p:cNvSpPr txBox="1">
            <a:spLocks noChangeArrowheads="1"/>
          </p:cNvSpPr>
          <p:nvPr/>
        </p:nvSpPr>
        <p:spPr bwMode="gray">
          <a:xfrm>
            <a:off x="571500" y="4591050"/>
            <a:ext cx="3929063" cy="86201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ea typeface="黑体" pitchFamily="2" charset="-122"/>
              </a:rPr>
              <a:t>女，</a:t>
            </a:r>
            <a:r>
              <a:rPr lang="en-US" altLang="zh-CN">
                <a:solidFill>
                  <a:schemeClr val="bg1"/>
                </a:solidFill>
                <a:ea typeface="黑体" pitchFamily="2" charset="-122"/>
              </a:rPr>
              <a:t>59</a:t>
            </a:r>
            <a:r>
              <a:rPr lang="zh-CN" altLang="en-US">
                <a:solidFill>
                  <a:schemeClr val="bg1"/>
                </a:solidFill>
                <a:ea typeface="黑体" pitchFamily="2" charset="-122"/>
              </a:rPr>
              <a:t>岁。</a:t>
            </a:r>
            <a:endParaRPr lang="en-US" altLang="zh-CN">
              <a:solidFill>
                <a:schemeClr val="bg1"/>
              </a:solidFill>
              <a:ea typeface="黑体" pitchFamily="2" charset="-122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ea typeface="黑体" pitchFamily="2" charset="-122"/>
              </a:rPr>
              <a:t>多囊肾、多囊肝、多下胰腺</a:t>
            </a:r>
          </a:p>
        </p:txBody>
      </p:sp>
      <p:pic>
        <p:nvPicPr>
          <p:cNvPr id="41987" name="图片 8" descr="1.2.840.113619.2.289.3.2831185921.609.1412757196.634.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85875"/>
            <a:ext cx="36195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图片 9" descr="1.2.840.113619.2.289.3.2831185921.609.1412757196.722.2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1785938"/>
            <a:ext cx="38576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图片 12" descr="1.2.840.113619.2.289.3.2831185921.609.1412757196.877.13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3286125"/>
            <a:ext cx="35718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WordArt 7"/>
          <p:cNvSpPr>
            <a:spLocks noChangeArrowheads="1" noChangeShapeType="1" noTextEdit="1"/>
          </p:cNvSpPr>
          <p:nvPr/>
        </p:nvSpPr>
        <p:spPr bwMode="gray">
          <a:xfrm>
            <a:off x="7380288" y="476250"/>
            <a:ext cx="14398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成人型多囊肾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09" name="Group 4"/>
          <p:cNvGrpSpPr>
            <a:grpSpLocks/>
          </p:cNvGrpSpPr>
          <p:nvPr/>
        </p:nvGrpSpPr>
        <p:grpSpPr bwMode="auto">
          <a:xfrm>
            <a:off x="323850" y="1177925"/>
            <a:ext cx="8496300" cy="4824413"/>
            <a:chOff x="385" y="799"/>
            <a:chExt cx="4990" cy="2949"/>
          </a:xfrm>
        </p:grpSpPr>
        <p:sp>
          <p:nvSpPr>
            <p:cNvPr id="464901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64902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43010" name="WordArt 7"/>
          <p:cNvSpPr>
            <a:spLocks noChangeArrowheads="1" noChangeShapeType="1" noTextEdit="1"/>
          </p:cNvSpPr>
          <p:nvPr/>
        </p:nvSpPr>
        <p:spPr bwMode="gray">
          <a:xfrm>
            <a:off x="7380288" y="476250"/>
            <a:ext cx="14398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成人型多囊肾</a:t>
            </a:r>
          </a:p>
        </p:txBody>
      </p:sp>
      <p:pic>
        <p:nvPicPr>
          <p:cNvPr id="43011" name="图片 6" descr="1.2.840.113619.2.289.3.2831185921.157.1456296043.479.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85875"/>
            <a:ext cx="37719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图片 7" descr="1.2.840.113619.2.289.3.2831185921.157.1456296043.529.1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6050" y="2214563"/>
            <a:ext cx="37719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图片 8" descr="1.2.840.113619.2.289.3.2831185921.157.1456296043.576.6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5" y="3357563"/>
            <a:ext cx="37433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12"/>
          <p:cNvSpPr txBox="1">
            <a:spLocks noChangeArrowheads="1"/>
          </p:cNvSpPr>
          <p:nvPr/>
        </p:nvSpPr>
        <p:spPr bwMode="gray">
          <a:xfrm>
            <a:off x="642938" y="5143500"/>
            <a:ext cx="3857625" cy="40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ea typeface="黑体" pitchFamily="2" charset="-122"/>
              </a:rPr>
              <a:t>女，</a:t>
            </a:r>
            <a:r>
              <a:rPr lang="en-US" altLang="zh-CN">
                <a:solidFill>
                  <a:schemeClr val="bg1"/>
                </a:solidFill>
                <a:ea typeface="黑体" pitchFamily="2" charset="-122"/>
              </a:rPr>
              <a:t>35</a:t>
            </a:r>
            <a:r>
              <a:rPr lang="zh-CN" altLang="en-US">
                <a:solidFill>
                  <a:schemeClr val="bg1"/>
                </a:solidFill>
                <a:ea typeface="黑体" pitchFamily="2" charset="-122"/>
              </a:rPr>
              <a:t>岁，右侧多囊肾（少见）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4"/>
          <p:cNvGrpSpPr>
            <a:grpSpLocks/>
          </p:cNvGrpSpPr>
          <p:nvPr/>
        </p:nvGrpSpPr>
        <p:grpSpPr bwMode="auto">
          <a:xfrm>
            <a:off x="214313" y="1214438"/>
            <a:ext cx="8496300" cy="4824412"/>
            <a:chOff x="385" y="799"/>
            <a:chExt cx="4990" cy="2949"/>
          </a:xfrm>
        </p:grpSpPr>
        <p:sp>
          <p:nvSpPr>
            <p:cNvPr id="449541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9542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44034" name="WordArt 7"/>
          <p:cNvSpPr>
            <a:spLocks noChangeArrowheads="1" noChangeShapeType="1" noTextEdit="1"/>
          </p:cNvSpPr>
          <p:nvPr/>
        </p:nvSpPr>
        <p:spPr bwMode="gray">
          <a:xfrm>
            <a:off x="7143750" y="476250"/>
            <a:ext cx="15319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多房囊性肾瘤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gray">
          <a:xfrm>
            <a:off x="928688" y="2155825"/>
            <a:ext cx="7215187" cy="132397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b="0" dirty="0">
                <a:solidFill>
                  <a:schemeClr val="accent3"/>
                </a:solidFill>
                <a:latin typeface="黑体" pitchFamily="2" charset="-122"/>
                <a:ea typeface="黑体" pitchFamily="2" charset="-122"/>
              </a:rPr>
              <a:t>多房囊性肾瘤：</a:t>
            </a:r>
            <a:r>
              <a:rPr lang="zh-CN" altLang="en-US" dirty="0">
                <a:solidFill>
                  <a:schemeClr val="accent3"/>
                </a:solidFill>
                <a:ea typeface="宋体" pitchFamily="2" charset="-122"/>
              </a:rPr>
              <a:t>是非遗传性的少见的肾囊性病变。</a:t>
            </a:r>
            <a:endParaRPr lang="en-US" altLang="zh-CN" dirty="0">
              <a:solidFill>
                <a:schemeClr val="accent3"/>
              </a:solidFill>
              <a:ea typeface="宋体" pitchFamily="2" charset="-122"/>
            </a:endParaRPr>
          </a:p>
          <a:p>
            <a:pPr eaLnBrk="0" hangingPunct="0">
              <a:defRPr/>
            </a:pPr>
            <a:r>
              <a:rPr lang="zh-CN" altLang="en-US" dirty="0">
                <a:solidFill>
                  <a:schemeClr val="accent3"/>
                </a:solidFill>
                <a:ea typeface="宋体" pitchFamily="2" charset="-122"/>
              </a:rPr>
              <a:t>国外文献中有的把发生于儿童者称为囊性部分分化性的肾母细胞瘤，把发生于成人者称为多房囊性肾瘤或良性多房囊肿等。</a:t>
            </a:r>
            <a:endParaRPr lang="en-US" altLang="zh-CN" dirty="0">
              <a:solidFill>
                <a:schemeClr val="accent3"/>
              </a:solidFill>
              <a:ea typeface="宋体" pitchFamily="2" charset="-122"/>
            </a:endParaRPr>
          </a:p>
          <a:p>
            <a:pPr eaLnBrk="0" hangingPunct="0">
              <a:defRPr/>
            </a:pPr>
            <a:endParaRPr lang="zh-CN" altLang="en-US" b="0" dirty="0">
              <a:solidFill>
                <a:schemeClr val="accent3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57250" y="3286125"/>
            <a:ext cx="7715250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dirty="0">
                <a:solidFill>
                  <a:schemeClr val="accent3"/>
                </a:solidFill>
                <a:ea typeface="宋体" pitchFamily="2" charset="-122"/>
              </a:rPr>
              <a:t>CT</a:t>
            </a:r>
            <a:r>
              <a:rPr lang="zh-CN" altLang="en-US" dirty="0">
                <a:solidFill>
                  <a:schemeClr val="accent3"/>
                </a:solidFill>
                <a:ea typeface="宋体" pitchFamily="2" charset="-122"/>
              </a:rPr>
              <a:t>表现：肿块呈单发多房囊样病变、位于肾实质内并突出于肾包膜外，向内压迫肾盂，少数可位于肾门。大部分多房囊性肾瘤内可显示有完整的分隔，将病灶分成多个小腔，囊内分隔粗细不等，通常清晰光整，无明显结节影，增强呈延迟强化，囊腔数量不一，其大小从几毫米到几厘米不等，囊腔间互不交通。但部分多房囊性肾瘤内分隔显示不清，可较厚且不规则。偶有病变可整体或近似表现为实性肿块</a:t>
            </a:r>
            <a:r>
              <a:rPr lang="en-US" altLang="zh-CN" dirty="0">
                <a:solidFill>
                  <a:schemeClr val="accent3"/>
                </a:solidFill>
                <a:ea typeface="宋体" pitchFamily="2" charset="-122"/>
              </a:rPr>
              <a:t>,</a:t>
            </a:r>
            <a:r>
              <a:rPr lang="zh-CN" altLang="en-US" dirty="0">
                <a:solidFill>
                  <a:schemeClr val="accent3"/>
                </a:solidFill>
                <a:ea typeface="宋体" pitchFamily="2" charset="-122"/>
              </a:rPr>
              <a:t>偶有斑点或结节样钙化。</a:t>
            </a:r>
            <a:endParaRPr lang="zh-CN" altLang="en-US" dirty="0">
              <a:solidFill>
                <a:schemeClr val="accent3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oup 4"/>
          <p:cNvGrpSpPr>
            <a:grpSpLocks/>
          </p:cNvGrpSpPr>
          <p:nvPr/>
        </p:nvGrpSpPr>
        <p:grpSpPr bwMode="auto">
          <a:xfrm>
            <a:off x="323850" y="1177925"/>
            <a:ext cx="8496300" cy="4824413"/>
            <a:chOff x="385" y="799"/>
            <a:chExt cx="4990" cy="2949"/>
          </a:xfrm>
        </p:grpSpPr>
        <p:sp>
          <p:nvSpPr>
            <p:cNvPr id="450565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50566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45058" name="Text Box 9"/>
          <p:cNvSpPr txBox="1">
            <a:spLocks noChangeArrowheads="1"/>
          </p:cNvSpPr>
          <p:nvPr/>
        </p:nvSpPr>
        <p:spPr bwMode="gray">
          <a:xfrm>
            <a:off x="642938" y="1412875"/>
            <a:ext cx="642937" cy="409416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女，</a:t>
            </a:r>
            <a:r>
              <a:rPr lang="en-US" altLang="zh-CN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28</a:t>
            </a: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岁。左肾多房囊性肾瘤</a:t>
            </a:r>
            <a:endParaRPr lang="en-US" altLang="zh-CN" b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5059" name="WordArt 11"/>
          <p:cNvSpPr>
            <a:spLocks noChangeArrowheads="1" noChangeShapeType="1" noTextEdit="1"/>
          </p:cNvSpPr>
          <p:nvPr/>
        </p:nvSpPr>
        <p:spPr bwMode="gray">
          <a:xfrm>
            <a:off x="7596188" y="476250"/>
            <a:ext cx="10795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多房囊性肾瘤</a:t>
            </a:r>
          </a:p>
        </p:txBody>
      </p:sp>
      <p:pic>
        <p:nvPicPr>
          <p:cNvPr id="45060" name="图片 13" descr="9798794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0" y="1285875"/>
            <a:ext cx="3286125" cy="249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图片 17" descr="2845203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3643313"/>
            <a:ext cx="3214687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图片 18" descr="4577217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88" y="1285875"/>
            <a:ext cx="30416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图片 19" descr="6076772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71688" y="3643313"/>
            <a:ext cx="3097212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4"/>
          <p:cNvGrpSpPr>
            <a:grpSpLocks/>
          </p:cNvGrpSpPr>
          <p:nvPr/>
        </p:nvGrpSpPr>
        <p:grpSpPr bwMode="auto">
          <a:xfrm>
            <a:off x="323850" y="1177925"/>
            <a:ext cx="8496300" cy="4824413"/>
            <a:chOff x="385" y="799"/>
            <a:chExt cx="4990" cy="2949"/>
          </a:xfrm>
        </p:grpSpPr>
        <p:sp>
          <p:nvSpPr>
            <p:cNvPr id="422917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2918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 dirty="0">
                <a:ea typeface="宋体" pitchFamily="2" charset="-122"/>
              </a:endParaRPr>
            </a:p>
          </p:txBody>
        </p:sp>
      </p:grpSp>
      <p:sp>
        <p:nvSpPr>
          <p:cNvPr id="422919" name="WordArt 7"/>
          <p:cNvSpPr>
            <a:spLocks noChangeArrowheads="1" noChangeShapeType="1" noTextEdit="1"/>
          </p:cNvSpPr>
          <p:nvPr/>
        </p:nvSpPr>
        <p:spPr bwMode="gray">
          <a:xfrm>
            <a:off x="7596188" y="476250"/>
            <a:ext cx="10795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defRPr/>
            </a:pPr>
            <a:r>
              <a:rPr lang="en-US" altLang="zh-CN" sz="3600" kern="10" dirty="0" err="1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Bosniak</a:t>
            </a:r>
            <a:r>
              <a:rPr lang="zh-CN" altLang="en-US" sz="3600" kern="1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分型</a:t>
            </a:r>
            <a:endParaRPr lang="zh-CN" altLang="en-US" sz="3600" kern="10" dirty="0">
              <a:ln w="9525">
                <a:solidFill>
                  <a:srgbClr val="333333"/>
                </a:solidFill>
                <a:round/>
                <a:headEnd/>
                <a:tailEnd/>
              </a:ln>
              <a:solidFill>
                <a:srgbClr val="808080"/>
              </a:solidFill>
              <a:latin typeface="黑体"/>
              <a:ea typeface="黑体"/>
            </a:endParaRPr>
          </a:p>
        </p:txBody>
      </p:sp>
      <p:sp>
        <p:nvSpPr>
          <p:cNvPr id="18435" name="Text Box 10"/>
          <p:cNvSpPr txBox="1">
            <a:spLocks noChangeArrowheads="1"/>
          </p:cNvSpPr>
          <p:nvPr/>
        </p:nvSpPr>
        <p:spPr bwMode="gray">
          <a:xfrm>
            <a:off x="571500" y="2000250"/>
            <a:ext cx="1143000" cy="70802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Bosniak</a:t>
            </a: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分型</a:t>
            </a:r>
          </a:p>
        </p:txBody>
      </p:sp>
      <p:pic>
        <p:nvPicPr>
          <p:cNvPr id="18436" name="图片 8" descr="无标题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285875"/>
            <a:ext cx="7000875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1" name="Group 4"/>
          <p:cNvGrpSpPr>
            <a:grpSpLocks/>
          </p:cNvGrpSpPr>
          <p:nvPr/>
        </p:nvGrpSpPr>
        <p:grpSpPr bwMode="auto">
          <a:xfrm>
            <a:off x="285750" y="1214438"/>
            <a:ext cx="8496300" cy="4824412"/>
            <a:chOff x="385" y="799"/>
            <a:chExt cx="4990" cy="2949"/>
          </a:xfrm>
        </p:grpSpPr>
        <p:sp>
          <p:nvSpPr>
            <p:cNvPr id="449541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9542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46082" name="WordArt 7"/>
          <p:cNvSpPr>
            <a:spLocks noChangeArrowheads="1" noChangeShapeType="1" noTextEdit="1"/>
          </p:cNvSpPr>
          <p:nvPr/>
        </p:nvSpPr>
        <p:spPr bwMode="gray">
          <a:xfrm>
            <a:off x="6572250" y="476250"/>
            <a:ext cx="210343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部分分房化肾母细胞瘤</a:t>
            </a:r>
          </a:p>
        </p:txBody>
      </p:sp>
      <p:sp>
        <p:nvSpPr>
          <p:cNvPr id="46083" name="Text Box 11"/>
          <p:cNvSpPr txBox="1">
            <a:spLocks noChangeArrowheads="1"/>
          </p:cNvSpPr>
          <p:nvPr/>
        </p:nvSpPr>
        <p:spPr bwMode="gray">
          <a:xfrm>
            <a:off x="4716463" y="1412875"/>
            <a:ext cx="3498850" cy="70802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男，</a:t>
            </a:r>
            <a:r>
              <a:rPr lang="en-US" altLang="zh-CN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7</a:t>
            </a: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个月，右肾部分房化肾母细胞瘤</a:t>
            </a:r>
          </a:p>
        </p:txBody>
      </p:sp>
      <p:pic>
        <p:nvPicPr>
          <p:cNvPr id="46084" name="图片 16" descr="1387628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500188"/>
            <a:ext cx="3500438" cy="251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图片 17" descr="4787227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2786063"/>
            <a:ext cx="3500437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图片 18" descr="7311265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3271838"/>
            <a:ext cx="3500437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roup 4"/>
          <p:cNvGrpSpPr>
            <a:grpSpLocks/>
          </p:cNvGrpSpPr>
          <p:nvPr/>
        </p:nvGrpSpPr>
        <p:grpSpPr bwMode="auto">
          <a:xfrm>
            <a:off x="323850" y="1177925"/>
            <a:ext cx="8496300" cy="4824413"/>
            <a:chOff x="385" y="799"/>
            <a:chExt cx="4990" cy="2949"/>
          </a:xfrm>
        </p:grpSpPr>
        <p:sp>
          <p:nvSpPr>
            <p:cNvPr id="449541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9542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47106" name="WordArt 7"/>
          <p:cNvSpPr>
            <a:spLocks noChangeArrowheads="1" noChangeShapeType="1" noTextEdit="1"/>
          </p:cNvSpPr>
          <p:nvPr/>
        </p:nvSpPr>
        <p:spPr bwMode="gray">
          <a:xfrm>
            <a:off x="7596188" y="476250"/>
            <a:ext cx="10795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髓质海绵肾</a:t>
            </a: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gray">
          <a:xfrm>
            <a:off x="785813" y="1412875"/>
            <a:ext cx="5929312" cy="514032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b="0" dirty="0">
                <a:solidFill>
                  <a:schemeClr val="accent3"/>
                </a:solidFill>
                <a:latin typeface="黑体" pitchFamily="2" charset="-122"/>
                <a:ea typeface="黑体" pitchFamily="2" charset="-122"/>
              </a:rPr>
              <a:t>髓质海绵肾</a:t>
            </a:r>
            <a:endParaRPr lang="en-US" altLang="zh-CN" b="0" dirty="0">
              <a:solidFill>
                <a:schemeClr val="accent3"/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>
              <a:defRPr/>
            </a:pPr>
            <a:r>
              <a:rPr lang="zh-CN" altLang="en-US" dirty="0">
                <a:solidFill>
                  <a:schemeClr val="accent3"/>
                </a:solidFill>
                <a:ea typeface="宋体" pitchFamily="2" charset="-122"/>
              </a:rPr>
              <a:t>髓质海绵肾是一种先天性的肾髓质囊性病变， 其特征为肾锥体部乳头管及集合管呈梭形或囊状扩张，并伴发感染和尿路结石形成。</a:t>
            </a:r>
          </a:p>
          <a:p>
            <a:pPr eaLnBrk="0" hangingPunct="0">
              <a:defRPr/>
            </a:pPr>
            <a:r>
              <a:rPr lang="en-US" dirty="0">
                <a:solidFill>
                  <a:schemeClr val="accent3"/>
                </a:solidFill>
                <a:ea typeface="宋体" pitchFamily="2" charset="-122"/>
              </a:rPr>
              <a:t>ct</a:t>
            </a:r>
            <a:r>
              <a:rPr lang="zh-CN" altLang="en-US" dirty="0">
                <a:solidFill>
                  <a:schemeClr val="accent3"/>
                </a:solidFill>
                <a:ea typeface="宋体" pitchFamily="2" charset="-122"/>
              </a:rPr>
              <a:t>平扫表现为肾盏旁锥体内多发小斑点状结石</a:t>
            </a:r>
            <a:r>
              <a:rPr lang="en-US" dirty="0">
                <a:solidFill>
                  <a:schemeClr val="accent3"/>
                </a:solidFill>
                <a:ea typeface="宋体" pitchFamily="2" charset="-122"/>
              </a:rPr>
              <a:t>, </a:t>
            </a:r>
            <a:r>
              <a:rPr lang="zh-CN" altLang="en-US" dirty="0">
                <a:solidFill>
                  <a:schemeClr val="accent3"/>
                </a:solidFill>
                <a:ea typeface="宋体" pitchFamily="2" charset="-122"/>
              </a:rPr>
              <a:t>成扇形排列</a:t>
            </a:r>
            <a:r>
              <a:rPr lang="en-US" dirty="0">
                <a:solidFill>
                  <a:schemeClr val="accent3"/>
                </a:solidFill>
                <a:ea typeface="宋体" pitchFamily="2" charset="-122"/>
              </a:rPr>
              <a:t>.</a:t>
            </a:r>
            <a:r>
              <a:rPr lang="zh-CN" altLang="en-US" dirty="0">
                <a:solidFill>
                  <a:schemeClr val="accent3"/>
                </a:solidFill>
                <a:ea typeface="宋体" pitchFamily="2" charset="-122"/>
              </a:rPr>
              <a:t>增强扫描后扩张的肾集合管内结石周围有造影剂充盈</a:t>
            </a:r>
            <a:r>
              <a:rPr lang="en-US" dirty="0">
                <a:solidFill>
                  <a:schemeClr val="accent3"/>
                </a:solidFill>
                <a:ea typeface="宋体" pitchFamily="2" charset="-122"/>
              </a:rPr>
              <a:t>, </a:t>
            </a:r>
            <a:r>
              <a:rPr lang="zh-CN" altLang="en-US" dirty="0">
                <a:solidFill>
                  <a:schemeClr val="accent3"/>
                </a:solidFill>
                <a:ea typeface="宋体" pitchFamily="2" charset="-122"/>
              </a:rPr>
              <a:t>无结石的肾锥体集合管呈条纹状或小囊状造影剂积聚</a:t>
            </a:r>
            <a:r>
              <a:rPr lang="en-US" dirty="0">
                <a:solidFill>
                  <a:schemeClr val="accent3"/>
                </a:solidFill>
                <a:ea typeface="宋体" pitchFamily="2" charset="-122"/>
              </a:rPr>
              <a:t>,</a:t>
            </a:r>
            <a:r>
              <a:rPr lang="zh-CN" altLang="en-US" dirty="0">
                <a:solidFill>
                  <a:schemeClr val="accent3"/>
                </a:solidFill>
                <a:ea typeface="宋体" pitchFamily="2" charset="-122"/>
              </a:rPr>
              <a:t>肾功能正常</a:t>
            </a:r>
            <a:r>
              <a:rPr lang="en-US" dirty="0">
                <a:solidFill>
                  <a:schemeClr val="accent3"/>
                </a:solidFill>
                <a:ea typeface="宋体" pitchFamily="2" charset="-122"/>
              </a:rPr>
              <a:t>.</a:t>
            </a:r>
            <a:endParaRPr lang="zh-CN" altLang="en-US" dirty="0">
              <a:solidFill>
                <a:schemeClr val="accent3"/>
              </a:solidFill>
              <a:ea typeface="宋体" pitchFamily="2" charset="-122"/>
            </a:endParaRPr>
          </a:p>
          <a:p>
            <a:pPr eaLnBrk="0" hangingPunct="0">
              <a:spcBef>
                <a:spcPct val="40000"/>
              </a:spcBef>
              <a:defRPr/>
            </a:pPr>
            <a:endParaRPr lang="en-US" altLang="zh-CN" b="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>
              <a:spcBef>
                <a:spcPct val="40000"/>
              </a:spcBef>
              <a:defRPr/>
            </a:pPr>
            <a:endParaRPr lang="en-US" altLang="zh-CN" b="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>
              <a:spcBef>
                <a:spcPct val="40000"/>
              </a:spcBef>
              <a:defRPr/>
            </a:pPr>
            <a:endParaRPr lang="en-US" altLang="zh-CN" b="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>
              <a:spcBef>
                <a:spcPct val="40000"/>
              </a:spcBef>
              <a:defRPr/>
            </a:pPr>
            <a:endParaRPr lang="en-US" altLang="zh-CN" b="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>
              <a:spcBef>
                <a:spcPct val="40000"/>
              </a:spcBef>
              <a:defRPr/>
            </a:pPr>
            <a:endParaRPr lang="en-US" altLang="zh-CN" b="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>
              <a:spcBef>
                <a:spcPct val="40000"/>
              </a:spcBef>
              <a:defRPr/>
            </a:pPr>
            <a:endParaRPr lang="zh-CN" altLang="en-US" b="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7108" name="图片 7" descr="21194928767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3843338"/>
            <a:ext cx="5000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4"/>
          <p:cNvGrpSpPr>
            <a:grpSpLocks/>
          </p:cNvGrpSpPr>
          <p:nvPr/>
        </p:nvGrpSpPr>
        <p:grpSpPr bwMode="auto">
          <a:xfrm>
            <a:off x="285750" y="1214438"/>
            <a:ext cx="8496300" cy="4824412"/>
            <a:chOff x="385" y="799"/>
            <a:chExt cx="4990" cy="2949"/>
          </a:xfrm>
        </p:grpSpPr>
        <p:sp>
          <p:nvSpPr>
            <p:cNvPr id="449541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9542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48130" name="WordArt 7"/>
          <p:cNvSpPr>
            <a:spLocks noChangeArrowheads="1" noChangeShapeType="1" noTextEdit="1"/>
          </p:cNvSpPr>
          <p:nvPr/>
        </p:nvSpPr>
        <p:spPr bwMode="gray">
          <a:xfrm>
            <a:off x="7596188" y="476250"/>
            <a:ext cx="10795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髓质海绵肾</a:t>
            </a:r>
          </a:p>
        </p:txBody>
      </p:sp>
      <p:pic>
        <p:nvPicPr>
          <p:cNvPr id="48131" name="图片 7" descr="1.2.840.113619.2.289.3.2831185921.149.1413483207.998.2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" y="1785938"/>
            <a:ext cx="24018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图片 8" descr="1.2.840.113619.2.289.3.2831185921.149.1413483208.49.2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1785938"/>
            <a:ext cx="24288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图片 9" descr="1.2.840.113619.2.289.3.2831185921.149.1413483208.97.7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1785938"/>
            <a:ext cx="2357438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图片 10" descr="1.2.840.113619.2.289.3.2831185921.149.1413483208.145.12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1785938"/>
            <a:ext cx="2428875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图片 11" descr="1.2.840.113619.2.289.3.2831185921.149.1413483207.998.2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8" y="3605213"/>
            <a:ext cx="242887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图片 12" descr="1.2.840.113619.2.289.3.2831185921.149.1413483208.49.2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28875" y="3571875"/>
            <a:ext cx="2378075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图片 13" descr="1.2.840.113619.2.289.3.2831185921.149.1413483208.97.74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29125" y="3571875"/>
            <a:ext cx="24288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8" name="图片 14" descr="1.2.840.113619.2.289.3.2831185921.149.1413483208.145.122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00813" y="3571875"/>
            <a:ext cx="23574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Text Box 11"/>
          <p:cNvSpPr txBox="1">
            <a:spLocks noChangeArrowheads="1"/>
          </p:cNvSpPr>
          <p:nvPr/>
        </p:nvSpPr>
        <p:spPr bwMode="gray">
          <a:xfrm>
            <a:off x="4716463" y="1412875"/>
            <a:ext cx="3498850" cy="40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男，</a:t>
            </a:r>
            <a:r>
              <a:rPr lang="en-US" altLang="zh-CN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62</a:t>
            </a: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岁，双肾髓质海绵肾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3" name="Group 4"/>
          <p:cNvGrpSpPr>
            <a:grpSpLocks/>
          </p:cNvGrpSpPr>
          <p:nvPr/>
        </p:nvGrpSpPr>
        <p:grpSpPr bwMode="auto">
          <a:xfrm>
            <a:off x="285750" y="1214438"/>
            <a:ext cx="8496300" cy="4824412"/>
            <a:chOff x="385" y="799"/>
            <a:chExt cx="4990" cy="2949"/>
          </a:xfrm>
        </p:grpSpPr>
        <p:sp>
          <p:nvSpPr>
            <p:cNvPr id="449541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9542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49154" name="WordArt 7"/>
          <p:cNvSpPr>
            <a:spLocks noChangeArrowheads="1" noChangeShapeType="1" noTextEdit="1"/>
          </p:cNvSpPr>
          <p:nvPr/>
        </p:nvSpPr>
        <p:spPr bwMode="gray">
          <a:xfrm>
            <a:off x="6643688" y="476250"/>
            <a:ext cx="20320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肾髓质囊性病</a:t>
            </a:r>
          </a:p>
        </p:txBody>
      </p:sp>
      <p:sp>
        <p:nvSpPr>
          <p:cNvPr id="49155" name="Text Box 11"/>
          <p:cNvSpPr txBox="1">
            <a:spLocks noChangeArrowheads="1"/>
          </p:cNvSpPr>
          <p:nvPr/>
        </p:nvSpPr>
        <p:spPr bwMode="gray">
          <a:xfrm>
            <a:off x="642938" y="1412875"/>
            <a:ext cx="500062" cy="409416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男，</a:t>
            </a:r>
            <a:r>
              <a:rPr lang="en-US" altLang="zh-CN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18</a:t>
            </a: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岁岁，右肾髓质囊性病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392238"/>
            <a:ext cx="6143625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4"/>
          <p:cNvGrpSpPr>
            <a:grpSpLocks/>
          </p:cNvGrpSpPr>
          <p:nvPr/>
        </p:nvGrpSpPr>
        <p:grpSpPr bwMode="auto">
          <a:xfrm>
            <a:off x="357188" y="1143000"/>
            <a:ext cx="8496300" cy="4824413"/>
            <a:chOff x="385" y="799"/>
            <a:chExt cx="4990" cy="2949"/>
          </a:xfrm>
        </p:grpSpPr>
        <p:sp>
          <p:nvSpPr>
            <p:cNvPr id="463877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63878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50178" name="WordArt 7"/>
          <p:cNvSpPr>
            <a:spLocks noChangeArrowheads="1" noChangeShapeType="1" noTextEdit="1"/>
          </p:cNvSpPr>
          <p:nvPr/>
        </p:nvSpPr>
        <p:spPr bwMode="gray">
          <a:xfrm>
            <a:off x="6858000" y="476250"/>
            <a:ext cx="18176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多囊性肾发育不良</a:t>
            </a:r>
          </a:p>
        </p:txBody>
      </p:sp>
      <p:sp>
        <p:nvSpPr>
          <p:cNvPr id="10" name="矩形 9"/>
          <p:cNvSpPr/>
          <p:nvPr/>
        </p:nvSpPr>
        <p:spPr>
          <a:xfrm>
            <a:off x="1143000" y="1714500"/>
            <a:ext cx="6500813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dirty="0">
                <a:solidFill>
                  <a:schemeClr val="accent3"/>
                </a:solidFill>
                <a:ea typeface="宋体" pitchFamily="2" charset="-122"/>
              </a:rPr>
              <a:t>多囊性肾发育不良</a:t>
            </a:r>
            <a:r>
              <a:rPr lang="en-US" altLang="zh-CN" dirty="0">
                <a:solidFill>
                  <a:schemeClr val="accent3"/>
                </a:solidFill>
                <a:ea typeface="宋体" pitchFamily="2" charset="-122"/>
              </a:rPr>
              <a:t>( MCDK) </a:t>
            </a:r>
            <a:r>
              <a:rPr lang="zh-CN" altLang="en-US" dirty="0">
                <a:solidFill>
                  <a:schemeClr val="accent3"/>
                </a:solidFill>
                <a:ea typeface="宋体" pitchFamily="2" charset="-122"/>
              </a:rPr>
              <a:t>是囊肿性肾发育不良中的一种较为常见的小儿疾病。属于非遗传性肾发育异常。可双侧或单侧。</a:t>
            </a:r>
            <a:endParaRPr lang="zh-CN" altLang="en-US" dirty="0">
              <a:solidFill>
                <a:schemeClr val="accent3"/>
              </a:solidFill>
              <a:ea typeface="宋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14438" y="2857500"/>
            <a:ext cx="6357937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altLang="zh-CN" dirty="0">
                <a:solidFill>
                  <a:schemeClr val="accent3"/>
                </a:solidFill>
                <a:ea typeface="宋体" pitchFamily="2" charset="-122"/>
              </a:rPr>
              <a:t>CT </a:t>
            </a:r>
            <a:r>
              <a:rPr lang="zh-CN" altLang="en-US" dirty="0">
                <a:solidFill>
                  <a:schemeClr val="accent3"/>
                </a:solidFill>
                <a:ea typeface="宋体" pitchFamily="2" charset="-122"/>
              </a:rPr>
              <a:t>扫描可见患肾为多房性水样密度囊肿，大小不一，数目不等，其间可见厚薄不一间隔，无明显肾实质及</a:t>
            </a:r>
          </a:p>
          <a:p>
            <a:pPr eaLnBrk="0" hangingPunct="0">
              <a:defRPr/>
            </a:pPr>
            <a:r>
              <a:rPr lang="zh-CN" altLang="en-US" dirty="0">
                <a:solidFill>
                  <a:schemeClr val="accent3"/>
                </a:solidFill>
                <a:ea typeface="宋体" pitchFamily="2" charset="-122"/>
              </a:rPr>
              <a:t>肾盂结构；囊壁和囊肿间隔可见钙化；增强后囊性部分无明显强化，分隔或实质部分可可有中度强化。</a:t>
            </a:r>
            <a:endParaRPr lang="zh-CN" altLang="en-US" dirty="0">
              <a:solidFill>
                <a:schemeClr val="accent3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1" name="Group 4"/>
          <p:cNvGrpSpPr>
            <a:grpSpLocks/>
          </p:cNvGrpSpPr>
          <p:nvPr/>
        </p:nvGrpSpPr>
        <p:grpSpPr bwMode="auto">
          <a:xfrm>
            <a:off x="285750" y="1214438"/>
            <a:ext cx="8496300" cy="4824412"/>
            <a:chOff x="385" y="799"/>
            <a:chExt cx="4990" cy="2949"/>
          </a:xfrm>
        </p:grpSpPr>
        <p:sp>
          <p:nvSpPr>
            <p:cNvPr id="449541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9542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51202" name="WordArt 7"/>
          <p:cNvSpPr>
            <a:spLocks noChangeArrowheads="1" noChangeShapeType="1" noTextEdit="1"/>
          </p:cNvSpPr>
          <p:nvPr/>
        </p:nvSpPr>
        <p:spPr bwMode="gray">
          <a:xfrm>
            <a:off x="6643688" y="476250"/>
            <a:ext cx="20320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多囊性肾发育不良</a:t>
            </a:r>
          </a:p>
        </p:txBody>
      </p:sp>
      <p:sp>
        <p:nvSpPr>
          <p:cNvPr id="51203" name="Text Box 11"/>
          <p:cNvSpPr txBox="1">
            <a:spLocks noChangeArrowheads="1"/>
          </p:cNvSpPr>
          <p:nvPr/>
        </p:nvSpPr>
        <p:spPr bwMode="gray">
          <a:xfrm>
            <a:off x="642938" y="1412875"/>
            <a:ext cx="2071687" cy="70802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女，</a:t>
            </a:r>
            <a:r>
              <a:rPr lang="en-US" altLang="zh-CN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12</a:t>
            </a: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岁，左多囊性肾发育不良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500313"/>
            <a:ext cx="3929063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428875"/>
            <a:ext cx="3643313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 Box 11"/>
          <p:cNvSpPr txBox="1">
            <a:spLocks noChangeArrowheads="1"/>
          </p:cNvSpPr>
          <p:nvPr/>
        </p:nvSpPr>
        <p:spPr bwMode="gray">
          <a:xfrm>
            <a:off x="5857875" y="1565275"/>
            <a:ext cx="2143125" cy="70802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男，</a:t>
            </a:r>
            <a:r>
              <a:rPr lang="en-US" altLang="zh-CN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12</a:t>
            </a: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岁，左多囊性肾发育不良</a:t>
            </a:r>
          </a:p>
        </p:txBody>
      </p:sp>
      <p:sp>
        <p:nvSpPr>
          <p:cNvPr id="51207" name="Text Box 9"/>
          <p:cNvSpPr txBox="1">
            <a:spLocks noChangeArrowheads="1"/>
          </p:cNvSpPr>
          <p:nvPr/>
        </p:nvSpPr>
        <p:spPr bwMode="gray">
          <a:xfrm>
            <a:off x="1643063" y="5214938"/>
            <a:ext cx="3929062" cy="40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来源：华西二院放射科 陈荟竹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5" name="Group 4"/>
          <p:cNvGrpSpPr>
            <a:grpSpLocks/>
          </p:cNvGrpSpPr>
          <p:nvPr/>
        </p:nvGrpSpPr>
        <p:grpSpPr bwMode="auto">
          <a:xfrm>
            <a:off x="357188" y="1143000"/>
            <a:ext cx="8496300" cy="4824413"/>
            <a:chOff x="385" y="799"/>
            <a:chExt cx="4990" cy="2949"/>
          </a:xfrm>
        </p:grpSpPr>
        <p:sp>
          <p:nvSpPr>
            <p:cNvPr id="463877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63878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7" name="Text Box 12"/>
          <p:cNvSpPr txBox="1">
            <a:spLocks noChangeArrowheads="1"/>
          </p:cNvSpPr>
          <p:nvPr/>
        </p:nvSpPr>
        <p:spPr bwMode="gray">
          <a:xfrm>
            <a:off x="1428750" y="2786063"/>
            <a:ext cx="6286500" cy="18161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800" b="0" dirty="0">
                <a:solidFill>
                  <a:schemeClr val="accent3"/>
                </a:solidFill>
                <a:ea typeface="宋体" pitchFamily="2" charset="-122"/>
              </a:rPr>
              <a:t>一种罕见的良性肿瘤</a:t>
            </a:r>
            <a:r>
              <a:rPr lang="en-US" altLang="zh-CN" sz="2800" b="0" dirty="0">
                <a:solidFill>
                  <a:schemeClr val="accent3"/>
                </a:solidFill>
                <a:ea typeface="宋体" pitchFamily="2" charset="-122"/>
              </a:rPr>
              <a:t>,</a:t>
            </a:r>
            <a:r>
              <a:rPr lang="zh-CN" altLang="en-US" sz="2800" b="0" dirty="0">
                <a:solidFill>
                  <a:schemeClr val="accent3"/>
                </a:solidFill>
                <a:ea typeface="宋体" pitchFamily="2" charset="-122"/>
              </a:rPr>
              <a:t>主要发生于围绝经期女性。</a:t>
            </a:r>
            <a:r>
              <a:rPr lang="en-US" altLang="zh-CN" sz="2800" b="0" dirty="0">
                <a:solidFill>
                  <a:schemeClr val="accent3"/>
                </a:solidFill>
                <a:ea typeface="宋体" pitchFamily="2" charset="-122"/>
              </a:rPr>
              <a:t>CT</a:t>
            </a:r>
            <a:r>
              <a:rPr lang="zh-CN" altLang="en-US" sz="2800" b="0" dirty="0">
                <a:solidFill>
                  <a:schemeClr val="accent3"/>
                </a:solidFill>
                <a:ea typeface="宋体" pitchFamily="2" charset="-122"/>
              </a:rPr>
              <a:t>通常表现为多房囊实性肿块，呈膨胀性生长，内部可见间隔，呈不均匀延迟强化特点。</a:t>
            </a:r>
            <a:endParaRPr lang="zh-CN" altLang="en-US" sz="2800" dirty="0">
              <a:solidFill>
                <a:schemeClr val="accent3"/>
              </a:solidFill>
              <a:ea typeface="宋体" pitchFamily="2" charset="-122"/>
            </a:endParaRPr>
          </a:p>
        </p:txBody>
      </p:sp>
      <p:sp>
        <p:nvSpPr>
          <p:cNvPr id="52227" name="Text Box 9"/>
          <p:cNvSpPr txBox="1">
            <a:spLocks noChangeArrowheads="1"/>
          </p:cNvSpPr>
          <p:nvPr/>
        </p:nvSpPr>
        <p:spPr bwMode="gray">
          <a:xfrm>
            <a:off x="1763713" y="1484313"/>
            <a:ext cx="6523037" cy="5842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肾脏混合性上皮间质瘤（</a:t>
            </a:r>
            <a:r>
              <a:rPr lang="en-US" altLang="zh-CN" sz="32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MEST</a:t>
            </a:r>
            <a:r>
              <a:rPr lang="zh-CN" altLang="en-US" sz="32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） </a:t>
            </a:r>
          </a:p>
        </p:txBody>
      </p:sp>
      <p:sp>
        <p:nvSpPr>
          <p:cNvPr id="52228" name="WordArt 7"/>
          <p:cNvSpPr>
            <a:spLocks noChangeArrowheads="1" noChangeShapeType="1" noTextEdit="1"/>
          </p:cNvSpPr>
          <p:nvPr/>
        </p:nvSpPr>
        <p:spPr bwMode="gray">
          <a:xfrm>
            <a:off x="6858000" y="476250"/>
            <a:ext cx="18176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肾脏混合性上皮间质瘤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49" name="Group 4"/>
          <p:cNvGrpSpPr>
            <a:grpSpLocks/>
          </p:cNvGrpSpPr>
          <p:nvPr/>
        </p:nvGrpSpPr>
        <p:grpSpPr bwMode="auto">
          <a:xfrm>
            <a:off x="323850" y="1177925"/>
            <a:ext cx="8496300" cy="4824413"/>
            <a:chOff x="385" y="799"/>
            <a:chExt cx="4990" cy="2949"/>
          </a:xfrm>
        </p:grpSpPr>
        <p:sp>
          <p:nvSpPr>
            <p:cNvPr id="449541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9542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53250" name="WordArt 7"/>
          <p:cNvSpPr>
            <a:spLocks noChangeArrowheads="1" noChangeShapeType="1" noTextEdit="1"/>
          </p:cNvSpPr>
          <p:nvPr/>
        </p:nvSpPr>
        <p:spPr bwMode="gray">
          <a:xfrm>
            <a:off x="6858000" y="476250"/>
            <a:ext cx="18176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肾脏混合性上皮间质瘤</a:t>
            </a:r>
          </a:p>
        </p:txBody>
      </p:sp>
      <p:sp>
        <p:nvSpPr>
          <p:cNvPr id="53251" name="Text Box 11"/>
          <p:cNvSpPr txBox="1">
            <a:spLocks noChangeArrowheads="1"/>
          </p:cNvSpPr>
          <p:nvPr/>
        </p:nvSpPr>
        <p:spPr bwMode="gray">
          <a:xfrm>
            <a:off x="4716463" y="1412875"/>
            <a:ext cx="4319587" cy="40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肾盂源囊肿</a:t>
            </a:r>
          </a:p>
        </p:txBody>
      </p:sp>
      <p:pic>
        <p:nvPicPr>
          <p:cNvPr id="53252" name="图片 8" descr="6057495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1500188"/>
            <a:ext cx="4024312" cy="429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500063" y="1785938"/>
            <a:ext cx="3571875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2400" b="0" dirty="0">
                <a:solidFill>
                  <a:schemeClr val="accent3"/>
                </a:solidFill>
                <a:ea typeface="宋体" pitchFamily="2" charset="-122"/>
              </a:rPr>
              <a:t>女，</a:t>
            </a:r>
            <a:r>
              <a:rPr lang="en-US" altLang="zh-CN" sz="2400" b="0" dirty="0">
                <a:solidFill>
                  <a:schemeClr val="accent3"/>
                </a:solidFill>
                <a:ea typeface="宋体" pitchFamily="2" charset="-122"/>
              </a:rPr>
              <a:t>60</a:t>
            </a:r>
            <a:r>
              <a:rPr lang="zh-CN" altLang="en-US" sz="2400" b="0" dirty="0">
                <a:solidFill>
                  <a:schemeClr val="accent3"/>
                </a:solidFill>
                <a:ea typeface="宋体" pitchFamily="2" charset="-122"/>
              </a:rPr>
              <a:t>岁右肾混合性上皮间质瘤</a:t>
            </a:r>
            <a:r>
              <a:rPr lang="en-US" altLang="zh-CN" sz="2400" b="0" dirty="0">
                <a:solidFill>
                  <a:schemeClr val="accent3"/>
                </a:solidFill>
                <a:ea typeface="宋体" pitchFamily="2" charset="-122"/>
              </a:rPr>
              <a:t>(MEST)</a:t>
            </a:r>
            <a:r>
              <a:rPr lang="zh-CN" altLang="en-US" sz="2400" b="0" dirty="0">
                <a:solidFill>
                  <a:schemeClr val="accent3"/>
                </a:solidFill>
                <a:ea typeface="宋体" pitchFamily="2" charset="-122"/>
              </a:rPr>
              <a:t>。</a:t>
            </a:r>
            <a:endParaRPr lang="en-US" altLang="zh-CN" sz="2400" b="0" dirty="0">
              <a:solidFill>
                <a:schemeClr val="accent3"/>
              </a:solidFill>
              <a:ea typeface="宋体" pitchFamily="2" charset="-122"/>
            </a:endParaRPr>
          </a:p>
          <a:p>
            <a:pPr eaLnBrk="0" hangingPunct="0">
              <a:defRPr/>
            </a:pPr>
            <a:r>
              <a:rPr lang="en-US" altLang="zh-CN" sz="2400" b="0" dirty="0">
                <a:solidFill>
                  <a:schemeClr val="accent3"/>
                </a:solidFill>
                <a:ea typeface="宋体" pitchFamily="2" charset="-122"/>
              </a:rPr>
              <a:t>CT</a:t>
            </a:r>
            <a:r>
              <a:rPr lang="zh-CN" altLang="en-US" sz="2400" b="0" dirty="0">
                <a:solidFill>
                  <a:schemeClr val="accent3"/>
                </a:solidFill>
                <a:ea typeface="宋体" pitchFamily="2" charset="-122"/>
              </a:rPr>
              <a:t>示右肾上极囊实性肿块。延迟强化见多发厚壁不规则间隔。局灶性钙化可见。</a:t>
            </a:r>
            <a:r>
              <a:rPr lang="en-US" altLang="zh-CN" sz="2400" b="0" dirty="0">
                <a:solidFill>
                  <a:schemeClr val="accent3"/>
                </a:solidFill>
                <a:ea typeface="宋体" pitchFamily="2" charset="-122"/>
              </a:rPr>
              <a:t> </a:t>
            </a:r>
            <a:r>
              <a:rPr lang="zh-CN" altLang="en-US" sz="2400" b="0" dirty="0">
                <a:solidFill>
                  <a:schemeClr val="accent3"/>
                </a:solidFill>
                <a:ea typeface="宋体" pitchFamily="2" charset="-122"/>
              </a:rPr>
              <a:t>冠状位三维重建动脉期排泄期更加清楚的显示强化的内部分隔。</a:t>
            </a:r>
            <a:endParaRPr lang="zh-CN" altLang="en-US" sz="2400" dirty="0">
              <a:solidFill>
                <a:schemeClr val="accent3"/>
              </a:solidFill>
              <a:ea typeface="宋体" pitchFamily="2" charset="-122"/>
            </a:endParaRPr>
          </a:p>
        </p:txBody>
      </p:sp>
      <p:sp>
        <p:nvSpPr>
          <p:cNvPr id="53254" name="Text Box 11"/>
          <p:cNvSpPr txBox="1">
            <a:spLocks noChangeArrowheads="1"/>
          </p:cNvSpPr>
          <p:nvPr/>
        </p:nvSpPr>
        <p:spPr bwMode="gray">
          <a:xfrm>
            <a:off x="642938" y="5000625"/>
            <a:ext cx="2857500" cy="33813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</a:pPr>
            <a:r>
              <a:rPr lang="zh-CN" altLang="en-US" sz="1600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来源：丁香园</a:t>
            </a:r>
            <a:r>
              <a:rPr lang="en-US" altLang="zh-CN" sz="1600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liuying2006</a:t>
            </a:r>
            <a:endParaRPr lang="zh-CN" altLang="en-US" sz="1600" b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3" name="Group 4"/>
          <p:cNvGrpSpPr>
            <a:grpSpLocks/>
          </p:cNvGrpSpPr>
          <p:nvPr/>
        </p:nvGrpSpPr>
        <p:grpSpPr bwMode="auto">
          <a:xfrm>
            <a:off x="357188" y="1143000"/>
            <a:ext cx="8496300" cy="4824413"/>
            <a:chOff x="385" y="799"/>
            <a:chExt cx="4990" cy="2949"/>
          </a:xfrm>
        </p:grpSpPr>
        <p:sp>
          <p:nvSpPr>
            <p:cNvPr id="463877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63878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54274" name="Text Box 9"/>
          <p:cNvSpPr txBox="1">
            <a:spLocks noChangeArrowheads="1"/>
          </p:cNvSpPr>
          <p:nvPr/>
        </p:nvSpPr>
        <p:spPr bwMode="gray">
          <a:xfrm>
            <a:off x="1763713" y="1484313"/>
            <a:ext cx="6523037" cy="5842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32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囊性肾癌</a:t>
            </a:r>
          </a:p>
        </p:txBody>
      </p:sp>
      <p:sp>
        <p:nvSpPr>
          <p:cNvPr id="54275" name="WordArt 7"/>
          <p:cNvSpPr>
            <a:spLocks noChangeArrowheads="1" noChangeShapeType="1" noTextEdit="1"/>
          </p:cNvSpPr>
          <p:nvPr/>
        </p:nvSpPr>
        <p:spPr bwMode="gray">
          <a:xfrm>
            <a:off x="6858000" y="476250"/>
            <a:ext cx="1817688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囊性肾癌</a:t>
            </a: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1143000" y="2214563"/>
            <a:ext cx="6786563" cy="35718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1800"/>
              </a:spcBef>
              <a:buFontTx/>
              <a:buChar char="•"/>
              <a:defRPr/>
            </a:pPr>
            <a:r>
              <a:rPr kumimoji="1" lang="zh-CN" altLang="en-US" sz="1800" kern="0" dirty="0">
                <a:solidFill>
                  <a:schemeClr val="accent3"/>
                </a:solidFill>
                <a:latin typeface="+mn-lt"/>
              </a:rPr>
              <a:t>约占恶性肿瘤</a:t>
            </a:r>
            <a:r>
              <a:rPr kumimoji="1" lang="en-US" altLang="zh-CN" sz="1800" kern="0" dirty="0">
                <a:solidFill>
                  <a:schemeClr val="accent3"/>
                </a:solidFill>
                <a:latin typeface="+mn-lt"/>
              </a:rPr>
              <a:t>4-15%</a:t>
            </a:r>
          </a:p>
          <a:p>
            <a:pPr marL="342900" indent="-342900">
              <a:spcBef>
                <a:spcPts val="1800"/>
              </a:spcBef>
              <a:buFontTx/>
              <a:buChar char="•"/>
              <a:defRPr/>
            </a:pPr>
            <a:r>
              <a:rPr kumimoji="1" lang="zh-CN" altLang="en-US" sz="1800" kern="0" dirty="0">
                <a:solidFill>
                  <a:schemeClr val="accent3"/>
                </a:solidFill>
                <a:latin typeface="+mn-lt"/>
              </a:rPr>
              <a:t>肿瘤以囊性生长、肿瘤坏死囊变、肾小管或小动脉阻塞导致囊肿形成、起源于囊肿壁</a:t>
            </a:r>
            <a:endParaRPr kumimoji="1" lang="en-US" altLang="zh-CN" sz="1800" kern="0" dirty="0">
              <a:solidFill>
                <a:schemeClr val="accent3"/>
              </a:solidFill>
              <a:latin typeface="+mn-lt"/>
            </a:endParaRPr>
          </a:p>
          <a:p>
            <a:pPr marL="342900" indent="-342900">
              <a:spcBef>
                <a:spcPts val="1800"/>
              </a:spcBef>
              <a:buFontTx/>
              <a:buChar char="•"/>
              <a:defRPr/>
            </a:pPr>
            <a:r>
              <a:rPr kumimoji="1" lang="zh-CN" altLang="en-US" sz="1800" kern="0" dirty="0">
                <a:solidFill>
                  <a:schemeClr val="accent3"/>
                </a:solidFill>
                <a:latin typeface="+mn-lt"/>
              </a:rPr>
              <a:t>平扫：囊壁厚薄不均，可有壁结节；分隔常见，厚度＞</a:t>
            </a:r>
            <a:r>
              <a:rPr kumimoji="1" lang="en-US" altLang="zh-CN" sz="1800" kern="0" dirty="0">
                <a:solidFill>
                  <a:schemeClr val="accent3"/>
                </a:solidFill>
                <a:latin typeface="+mn-lt"/>
              </a:rPr>
              <a:t>1mm</a:t>
            </a:r>
            <a:r>
              <a:rPr kumimoji="1" lang="zh-CN" altLang="en-US" sz="1800" kern="0" dirty="0">
                <a:solidFill>
                  <a:schemeClr val="accent3"/>
                </a:solidFill>
                <a:latin typeface="+mn-lt"/>
              </a:rPr>
              <a:t>。囊壁或间隔可钙化。囊内密度不均匀，可出现悬浮物。瘤肾分界稍模糊</a:t>
            </a:r>
            <a:endParaRPr kumimoji="1" lang="en-US" altLang="zh-CN" sz="1800" kern="0" dirty="0">
              <a:solidFill>
                <a:schemeClr val="accent3"/>
              </a:solidFill>
              <a:latin typeface="+mn-lt"/>
            </a:endParaRPr>
          </a:p>
          <a:p>
            <a:pPr marL="342900" indent="-342900">
              <a:spcBef>
                <a:spcPts val="1800"/>
              </a:spcBef>
              <a:buFontTx/>
              <a:buChar char="•"/>
              <a:defRPr/>
            </a:pPr>
            <a:r>
              <a:rPr kumimoji="1" lang="zh-CN" altLang="en-US" sz="1800" kern="0" dirty="0">
                <a:solidFill>
                  <a:schemeClr val="accent3"/>
                </a:solidFill>
                <a:latin typeface="+mn-lt"/>
              </a:rPr>
              <a:t>增强扫描：囊壁、间隔及实性结节可有不同程度强化，强化方式多样。</a:t>
            </a:r>
            <a:endParaRPr kumimoji="1" lang="zh-CN" altLang="en-US" sz="3200" kern="0" dirty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7" name="Group 4"/>
          <p:cNvGrpSpPr>
            <a:grpSpLocks/>
          </p:cNvGrpSpPr>
          <p:nvPr/>
        </p:nvGrpSpPr>
        <p:grpSpPr bwMode="auto">
          <a:xfrm>
            <a:off x="285750" y="1214438"/>
            <a:ext cx="8496300" cy="4824412"/>
            <a:chOff x="385" y="799"/>
            <a:chExt cx="4990" cy="2949"/>
          </a:xfrm>
        </p:grpSpPr>
        <p:sp>
          <p:nvSpPr>
            <p:cNvPr id="449541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9542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55298" name="WordArt 7"/>
          <p:cNvSpPr>
            <a:spLocks noChangeArrowheads="1" noChangeShapeType="1" noTextEdit="1"/>
          </p:cNvSpPr>
          <p:nvPr/>
        </p:nvSpPr>
        <p:spPr bwMode="gray">
          <a:xfrm>
            <a:off x="6643688" y="476250"/>
            <a:ext cx="20320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囊性肾癌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14764" t="22147" r="7382" b="14764"/>
          <a:stretch>
            <a:fillRect/>
          </a:stretch>
        </p:blipFill>
        <p:spPr bwMode="auto">
          <a:xfrm>
            <a:off x="1214438" y="1066800"/>
            <a:ext cx="2928937" cy="2373313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 l="14764" t="22147" r="7382" b="14764"/>
          <a:stretch>
            <a:fillRect/>
          </a:stretch>
        </p:blipFill>
        <p:spPr bwMode="auto">
          <a:xfrm>
            <a:off x="4714875" y="1066800"/>
            <a:ext cx="2928938" cy="2373313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 l="14764" t="22147" r="7382" b="14764"/>
          <a:stretch>
            <a:fillRect/>
          </a:stretch>
        </p:blipFill>
        <p:spPr bwMode="auto">
          <a:xfrm>
            <a:off x="1214438" y="3143250"/>
            <a:ext cx="2922587" cy="2368550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 l="14764" t="22147" r="7382" b="14764"/>
          <a:stretch>
            <a:fillRect/>
          </a:stretch>
        </p:blipFill>
        <p:spPr bwMode="auto">
          <a:xfrm>
            <a:off x="4714875" y="3000375"/>
            <a:ext cx="3011488" cy="2439988"/>
          </a:xfrm>
          <a:prstGeom prst="rect">
            <a:avLst/>
          </a:prstGeom>
          <a:noFill/>
          <a:ln w="19050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55303" name="Text Box 11"/>
          <p:cNvSpPr txBox="1">
            <a:spLocks noChangeArrowheads="1"/>
          </p:cNvSpPr>
          <p:nvPr/>
        </p:nvSpPr>
        <p:spPr bwMode="gray">
          <a:xfrm>
            <a:off x="642938" y="5572125"/>
            <a:ext cx="4714875" cy="40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男</a:t>
            </a:r>
            <a:r>
              <a:rPr lang="en-US" altLang="zh-CN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,59</a:t>
            </a: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岁</a:t>
            </a:r>
            <a:r>
              <a:rPr lang="en-US" altLang="zh-CN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全程肉眼血尿</a:t>
            </a:r>
            <a:r>
              <a:rPr lang="en-US" altLang="zh-CN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个月。左肾</a:t>
            </a:r>
            <a:r>
              <a:rPr lang="en-US" altLang="zh-CN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RCC</a:t>
            </a:r>
            <a:endParaRPr lang="zh-CN" altLang="en-US" b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5304" name="Text Box 11"/>
          <p:cNvSpPr txBox="1">
            <a:spLocks noChangeArrowheads="1"/>
          </p:cNvSpPr>
          <p:nvPr/>
        </p:nvSpPr>
        <p:spPr bwMode="gray">
          <a:xfrm>
            <a:off x="5286375" y="5572125"/>
            <a:ext cx="3000375" cy="33813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</a:pPr>
            <a:r>
              <a:rPr lang="zh-CN" altLang="en-US" sz="1600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来源：江门中心医院 兰勇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4"/>
          <p:cNvGrpSpPr>
            <a:grpSpLocks/>
          </p:cNvGrpSpPr>
          <p:nvPr/>
        </p:nvGrpSpPr>
        <p:grpSpPr bwMode="auto">
          <a:xfrm>
            <a:off x="323850" y="1177925"/>
            <a:ext cx="8496300" cy="4824413"/>
            <a:chOff x="385" y="799"/>
            <a:chExt cx="4990" cy="2949"/>
          </a:xfrm>
        </p:grpSpPr>
        <p:sp>
          <p:nvSpPr>
            <p:cNvPr id="427013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27014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19458" name="Text Box 10"/>
          <p:cNvSpPr txBox="1">
            <a:spLocks noChangeArrowheads="1"/>
          </p:cNvSpPr>
          <p:nvPr/>
        </p:nvSpPr>
        <p:spPr bwMode="gray">
          <a:xfrm>
            <a:off x="6786563" y="1428750"/>
            <a:ext cx="2000250" cy="132397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Bosniak Ⅰ</a:t>
            </a: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型 </a:t>
            </a:r>
            <a:endParaRPr lang="en-US" altLang="zh-CN" b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良性单纯性囊肿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  </a:t>
            </a:r>
          </a:p>
        </p:txBody>
      </p:sp>
      <p:sp>
        <p:nvSpPr>
          <p:cNvPr id="19459" name="Text Box 11"/>
          <p:cNvSpPr txBox="1">
            <a:spLocks noChangeArrowheads="1"/>
          </p:cNvSpPr>
          <p:nvPr/>
        </p:nvSpPr>
        <p:spPr bwMode="gray">
          <a:xfrm>
            <a:off x="500063" y="3786188"/>
            <a:ext cx="3000375" cy="862012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Bosniak Ⅱ</a:t>
            </a: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型 </a:t>
            </a:r>
            <a:endParaRPr lang="en-US" altLang="zh-CN" b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良性囊肿（不需要随诊）</a:t>
            </a:r>
          </a:p>
        </p:txBody>
      </p:sp>
      <p:pic>
        <p:nvPicPr>
          <p:cNvPr id="19460" name="Picture 2" descr="C:\Users\Administrator\Desktop\5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928688"/>
            <a:ext cx="34544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C:\Users\Administrator\Desktop\5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000125"/>
            <a:ext cx="33575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C:\Users\Administrator\Desktop\5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3286125"/>
            <a:ext cx="5305425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7"/>
          <p:cNvSpPr>
            <a:spLocks noChangeArrowheads="1" noChangeShapeType="1" noTextEdit="1"/>
          </p:cNvSpPr>
          <p:nvPr/>
        </p:nvSpPr>
        <p:spPr bwMode="gray">
          <a:xfrm>
            <a:off x="7596188" y="476250"/>
            <a:ext cx="10795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defRPr/>
            </a:pPr>
            <a:r>
              <a:rPr lang="en-US" altLang="zh-CN" sz="3600" kern="10" dirty="0" err="1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Bosniak</a:t>
            </a:r>
            <a:r>
              <a:rPr lang="zh-CN" altLang="en-US" sz="3600" kern="1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分型</a:t>
            </a:r>
            <a:endParaRPr lang="zh-CN" altLang="en-US" sz="3600" kern="10" dirty="0">
              <a:ln w="9525">
                <a:solidFill>
                  <a:srgbClr val="333333"/>
                </a:solidFill>
                <a:round/>
                <a:headEnd/>
                <a:tailEnd/>
              </a:ln>
              <a:solidFill>
                <a:srgbClr val="808080"/>
              </a:solidFill>
              <a:latin typeface="黑体"/>
              <a:ea typeface="黑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1" name="Group 4"/>
          <p:cNvGrpSpPr>
            <a:grpSpLocks/>
          </p:cNvGrpSpPr>
          <p:nvPr/>
        </p:nvGrpSpPr>
        <p:grpSpPr bwMode="auto">
          <a:xfrm>
            <a:off x="285750" y="1143000"/>
            <a:ext cx="8496300" cy="4824413"/>
            <a:chOff x="385" y="799"/>
            <a:chExt cx="4990" cy="2949"/>
          </a:xfrm>
        </p:grpSpPr>
        <p:sp>
          <p:nvSpPr>
            <p:cNvPr id="449541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9542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56322" name="WordArt 7"/>
          <p:cNvSpPr>
            <a:spLocks noChangeArrowheads="1" noChangeShapeType="1" noTextEdit="1"/>
          </p:cNvSpPr>
          <p:nvPr/>
        </p:nvSpPr>
        <p:spPr bwMode="gray">
          <a:xfrm>
            <a:off x="6643688" y="476250"/>
            <a:ext cx="20320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乳突状肾细胞肾癌</a:t>
            </a:r>
          </a:p>
        </p:txBody>
      </p:sp>
      <p:sp>
        <p:nvSpPr>
          <p:cNvPr id="56323" name="Text Box 11"/>
          <p:cNvSpPr txBox="1">
            <a:spLocks noChangeArrowheads="1"/>
          </p:cNvSpPr>
          <p:nvPr/>
        </p:nvSpPr>
        <p:spPr bwMode="gray">
          <a:xfrm>
            <a:off x="642938" y="5572125"/>
            <a:ext cx="4714875" cy="40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男</a:t>
            </a:r>
            <a:r>
              <a:rPr lang="en-US" altLang="zh-CN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,72</a:t>
            </a: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岁</a:t>
            </a:r>
            <a:r>
              <a:rPr lang="en-US" altLang="zh-CN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,</a:t>
            </a: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右肾乳突状肾细胞癌</a:t>
            </a:r>
          </a:p>
        </p:txBody>
      </p:sp>
      <p:sp>
        <p:nvSpPr>
          <p:cNvPr id="56324" name="Text Box 11"/>
          <p:cNvSpPr txBox="1">
            <a:spLocks noChangeArrowheads="1"/>
          </p:cNvSpPr>
          <p:nvPr/>
        </p:nvSpPr>
        <p:spPr bwMode="gray">
          <a:xfrm>
            <a:off x="5286375" y="5572125"/>
            <a:ext cx="3000375" cy="33813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</a:pPr>
            <a:r>
              <a:rPr lang="zh-CN" altLang="en-US" sz="1600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来源：丁香园</a:t>
            </a:r>
            <a:r>
              <a:rPr lang="en-US" altLang="zh-CN" sz="1600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sqq13579</a:t>
            </a:r>
            <a:endParaRPr lang="zh-CN" altLang="en-US" sz="1600" b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6325" name="图片 18" descr="9890620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500188"/>
            <a:ext cx="382428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图片 16" descr="4474735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75" y="2357438"/>
            <a:ext cx="4071938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图片 17" descr="9771547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2857500"/>
            <a:ext cx="3857625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5" name="Group 4"/>
          <p:cNvGrpSpPr>
            <a:grpSpLocks/>
          </p:cNvGrpSpPr>
          <p:nvPr/>
        </p:nvGrpSpPr>
        <p:grpSpPr bwMode="auto">
          <a:xfrm>
            <a:off x="357188" y="1143000"/>
            <a:ext cx="8496300" cy="4824413"/>
            <a:chOff x="385" y="799"/>
            <a:chExt cx="4990" cy="2949"/>
          </a:xfrm>
        </p:grpSpPr>
        <p:sp>
          <p:nvSpPr>
            <p:cNvPr id="463877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63878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57346" name="WordArt 7"/>
          <p:cNvSpPr>
            <a:spLocks noChangeArrowheads="1" noChangeShapeType="1" noTextEdit="1"/>
          </p:cNvSpPr>
          <p:nvPr/>
        </p:nvSpPr>
        <p:spPr bwMode="gray">
          <a:xfrm>
            <a:off x="7380288" y="476250"/>
            <a:ext cx="14398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肾感染性病变</a:t>
            </a:r>
          </a:p>
        </p:txBody>
      </p:sp>
      <p:sp>
        <p:nvSpPr>
          <p:cNvPr id="57347" name="Text Box 12"/>
          <p:cNvSpPr txBox="1">
            <a:spLocks noChangeArrowheads="1"/>
          </p:cNvSpPr>
          <p:nvPr/>
        </p:nvSpPr>
        <p:spPr bwMode="gray">
          <a:xfrm>
            <a:off x="1857375" y="2155825"/>
            <a:ext cx="6572250" cy="193833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肾实质感染所致的广泛的化脓性病变，或输尿管梗阻后肾盂肾盏积水、感染而形成的一个集聚脓液的囊腔称为肾脓肿。</a:t>
            </a:r>
            <a:endParaRPr lang="en-US" altLang="zh-CN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临床上主要为全身感染症状，如发热、畏寒、腰痛等。</a:t>
            </a:r>
            <a:endParaRPr lang="en-US" altLang="zh-CN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对比增强显示低密度影环形强化。</a:t>
            </a:r>
          </a:p>
        </p:txBody>
      </p:sp>
      <p:sp>
        <p:nvSpPr>
          <p:cNvPr id="57348" name="Text Box 9"/>
          <p:cNvSpPr txBox="1">
            <a:spLocks noChangeArrowheads="1"/>
          </p:cNvSpPr>
          <p:nvPr/>
        </p:nvSpPr>
        <p:spPr bwMode="gray">
          <a:xfrm>
            <a:off x="1763713" y="1484313"/>
            <a:ext cx="5022850" cy="40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肾脓肿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69" name="Group 4"/>
          <p:cNvGrpSpPr>
            <a:grpSpLocks/>
          </p:cNvGrpSpPr>
          <p:nvPr/>
        </p:nvGrpSpPr>
        <p:grpSpPr bwMode="auto">
          <a:xfrm>
            <a:off x="357188" y="1071563"/>
            <a:ext cx="8496300" cy="4824412"/>
            <a:chOff x="385" y="799"/>
            <a:chExt cx="4990" cy="2949"/>
          </a:xfrm>
        </p:grpSpPr>
        <p:sp>
          <p:nvSpPr>
            <p:cNvPr id="462853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62854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 dirty="0">
                <a:ea typeface="宋体" pitchFamily="2" charset="-122"/>
              </a:endParaRPr>
            </a:p>
          </p:txBody>
        </p:sp>
      </p:grpSp>
      <p:sp>
        <p:nvSpPr>
          <p:cNvPr id="58370" name="Text Box 9"/>
          <p:cNvSpPr txBox="1">
            <a:spLocks noChangeArrowheads="1"/>
          </p:cNvSpPr>
          <p:nvPr/>
        </p:nvSpPr>
        <p:spPr bwMode="gray">
          <a:xfrm>
            <a:off x="1547813" y="1565275"/>
            <a:ext cx="5903912" cy="145891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</a:pPr>
            <a:endParaRPr lang="en-US" altLang="zh-CN" sz="18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 eaLnBrk="0" hangingPunct="0">
              <a:lnSpc>
                <a:spcPct val="120000"/>
              </a:lnSpc>
              <a:spcBef>
                <a:spcPct val="40000"/>
              </a:spcBef>
            </a:pPr>
            <a:endParaRPr lang="en-US" altLang="zh-CN" sz="18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 eaLnBrk="0" hangingPunct="0">
              <a:lnSpc>
                <a:spcPct val="120000"/>
              </a:lnSpc>
              <a:spcBef>
                <a:spcPct val="40000"/>
              </a:spcBef>
            </a:pPr>
            <a:endParaRPr lang="zh-CN" altLang="en-US" sz="24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8371" name="图片 6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714500"/>
            <a:ext cx="37226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图片 7" descr="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714500"/>
            <a:ext cx="3667125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9"/>
          <p:cNvSpPr txBox="1">
            <a:spLocks noChangeArrowheads="1"/>
          </p:cNvSpPr>
          <p:nvPr/>
        </p:nvSpPr>
        <p:spPr bwMode="gray">
          <a:xfrm>
            <a:off x="1714500" y="5000625"/>
            <a:ext cx="5022850" cy="40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两例肾脓肿 </a:t>
            </a:r>
          </a:p>
        </p:txBody>
      </p:sp>
      <p:sp>
        <p:nvSpPr>
          <p:cNvPr id="58374" name="WordArt 7"/>
          <p:cNvSpPr>
            <a:spLocks noChangeArrowheads="1" noChangeShapeType="1" noTextEdit="1"/>
          </p:cNvSpPr>
          <p:nvPr/>
        </p:nvSpPr>
        <p:spPr bwMode="gray">
          <a:xfrm>
            <a:off x="7380288" y="476250"/>
            <a:ext cx="14398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肾感染性病变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roup 4"/>
          <p:cNvGrpSpPr>
            <a:grpSpLocks/>
          </p:cNvGrpSpPr>
          <p:nvPr/>
        </p:nvGrpSpPr>
        <p:grpSpPr bwMode="auto">
          <a:xfrm>
            <a:off x="357188" y="1143000"/>
            <a:ext cx="8496300" cy="4824413"/>
            <a:chOff x="385" y="799"/>
            <a:chExt cx="4990" cy="2949"/>
          </a:xfrm>
        </p:grpSpPr>
        <p:sp>
          <p:nvSpPr>
            <p:cNvPr id="463877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63878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59394" name="WordArt 7"/>
          <p:cNvSpPr>
            <a:spLocks noChangeArrowheads="1" noChangeShapeType="1" noTextEdit="1"/>
          </p:cNvSpPr>
          <p:nvPr/>
        </p:nvSpPr>
        <p:spPr bwMode="gray">
          <a:xfrm>
            <a:off x="7380288" y="476250"/>
            <a:ext cx="14398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肾感染性病变</a:t>
            </a:r>
          </a:p>
        </p:txBody>
      </p:sp>
      <p:sp>
        <p:nvSpPr>
          <p:cNvPr id="59395" name="Text Box 9"/>
          <p:cNvSpPr txBox="1">
            <a:spLocks noChangeArrowheads="1"/>
          </p:cNvSpPr>
          <p:nvPr/>
        </p:nvSpPr>
        <p:spPr bwMode="gray">
          <a:xfrm>
            <a:off x="1214438" y="1484313"/>
            <a:ext cx="5572125" cy="40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黄色肉芽肿性肾盂肾炎</a:t>
            </a:r>
          </a:p>
        </p:txBody>
      </p:sp>
      <p:sp>
        <p:nvSpPr>
          <p:cNvPr id="9" name="矩形 8"/>
          <p:cNvSpPr/>
          <p:nvPr/>
        </p:nvSpPr>
        <p:spPr>
          <a:xfrm>
            <a:off x="1143000" y="1857375"/>
            <a:ext cx="69294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b="0" dirty="0">
                <a:solidFill>
                  <a:schemeClr val="accent3"/>
                </a:solidFill>
                <a:ea typeface="宋体" pitchFamily="2" charset="-122"/>
              </a:rPr>
              <a:t>肾组织受多种细菌感染破坏释放脂质，引起组织细胞增生和吞噬，形成以含 胆固醇酯的泡沫细胞为特征的黄色肉芽肿。</a:t>
            </a:r>
            <a:endParaRPr lang="zh-CN" altLang="en-US" dirty="0">
              <a:solidFill>
                <a:schemeClr val="accent3"/>
              </a:solidFill>
              <a:ea typeface="宋体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42938" y="2928938"/>
            <a:ext cx="81438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1800" dirty="0">
                <a:solidFill>
                  <a:schemeClr val="accent3"/>
                </a:solidFill>
                <a:ea typeface="宋体" pitchFamily="2" charset="-122"/>
              </a:rPr>
              <a:t>局限型： 平扫肾实质内局灶性囊状肿块，坏死区液性成分，伴出血密度增高。 增强脓肿壁强化，坏死区无强化，有结石者可见毗邻病灶的结石影。 常伴有肾周受累，引起肾筋膜及腰大肌等部位的炎症性粘连增厚等改变。</a:t>
            </a:r>
            <a:br>
              <a:rPr lang="zh-CN" altLang="en-US" sz="1800" dirty="0">
                <a:solidFill>
                  <a:schemeClr val="accent3"/>
                </a:solidFill>
                <a:ea typeface="宋体" pitchFamily="2" charset="-122"/>
              </a:rPr>
            </a:br>
            <a:r>
              <a:rPr lang="zh-CN" altLang="en-US" sz="1800" dirty="0">
                <a:solidFill>
                  <a:schemeClr val="accent3"/>
                </a:solidFill>
                <a:ea typeface="宋体" pitchFamily="2" charset="-122"/>
              </a:rPr>
              <a:t>弥漫型 ：平扫肾体积增大，轮廓不规整，肾盂难于分辨，肾窦脂肪减少，被纤维组织所代替；肾脏集合系统结石；肾实质内多个囊实性占位，囊状低密度的坏死 腔或肾盂肾盏积水，</a:t>
            </a:r>
            <a:r>
              <a:rPr lang="en-US" altLang="zh-CN" sz="1800" dirty="0">
                <a:solidFill>
                  <a:schemeClr val="accent3"/>
                </a:solidFill>
                <a:ea typeface="宋体" pitchFamily="2" charset="-122"/>
              </a:rPr>
              <a:t>CT</a:t>
            </a:r>
            <a:r>
              <a:rPr lang="zh-CN" altLang="en-US" sz="1800" dirty="0">
                <a:solidFill>
                  <a:schemeClr val="accent3"/>
                </a:solidFill>
                <a:ea typeface="宋体" pitchFamily="2" charset="-122"/>
              </a:rPr>
              <a:t>值</a:t>
            </a:r>
            <a:r>
              <a:rPr lang="en-US" altLang="zh-CN" sz="1800" dirty="0">
                <a:solidFill>
                  <a:schemeClr val="accent3"/>
                </a:solidFill>
                <a:ea typeface="宋体" pitchFamily="2" charset="-122"/>
              </a:rPr>
              <a:t>-15</a:t>
            </a:r>
            <a:r>
              <a:rPr lang="zh-CN" altLang="en-US" sz="1800" dirty="0">
                <a:solidFill>
                  <a:schemeClr val="accent3"/>
                </a:solidFill>
                <a:ea typeface="宋体" pitchFamily="2" charset="-122"/>
              </a:rPr>
              <a:t>～</a:t>
            </a:r>
            <a:r>
              <a:rPr lang="en-US" altLang="zh-CN" sz="1800" dirty="0">
                <a:solidFill>
                  <a:schemeClr val="accent3"/>
                </a:solidFill>
                <a:ea typeface="宋体" pitchFamily="2" charset="-122"/>
              </a:rPr>
              <a:t>+30Hu</a:t>
            </a:r>
            <a:r>
              <a:rPr lang="zh-CN" altLang="en-US" sz="1800" dirty="0">
                <a:solidFill>
                  <a:schemeClr val="accent3"/>
                </a:solidFill>
                <a:ea typeface="宋体" pitchFamily="2" charset="-122"/>
              </a:rPr>
              <a:t>，这取决于脂类和脓液成分的比例。 增强后病灶边缘强化，坏死区无强化，肾收集系统扩张、积液，肾功能减退 或完全消失，肾周筋膜因炎症浸及增厚粘连，炎症向肾周组织广泛延伸。</a:t>
            </a:r>
            <a:endParaRPr lang="zh-CN" altLang="en-US" sz="1800" dirty="0">
              <a:solidFill>
                <a:schemeClr val="accent3"/>
              </a:solidFill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17" name="Group 4"/>
          <p:cNvGrpSpPr>
            <a:grpSpLocks/>
          </p:cNvGrpSpPr>
          <p:nvPr/>
        </p:nvGrpSpPr>
        <p:grpSpPr bwMode="auto">
          <a:xfrm>
            <a:off x="357188" y="1071563"/>
            <a:ext cx="8496300" cy="4824412"/>
            <a:chOff x="385" y="799"/>
            <a:chExt cx="4990" cy="2949"/>
          </a:xfrm>
        </p:grpSpPr>
        <p:sp>
          <p:nvSpPr>
            <p:cNvPr id="462853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62854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 dirty="0">
                <a:ea typeface="宋体" pitchFamily="2" charset="-122"/>
              </a:endParaRPr>
            </a:p>
          </p:txBody>
        </p:sp>
      </p:grpSp>
      <p:sp>
        <p:nvSpPr>
          <p:cNvPr id="60418" name="Text Box 9"/>
          <p:cNvSpPr txBox="1">
            <a:spLocks noChangeArrowheads="1"/>
          </p:cNvSpPr>
          <p:nvPr/>
        </p:nvSpPr>
        <p:spPr bwMode="gray">
          <a:xfrm>
            <a:off x="1547813" y="1565275"/>
            <a:ext cx="5903912" cy="145891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40000"/>
              </a:spcBef>
            </a:pPr>
            <a:endParaRPr lang="en-US" altLang="zh-CN" sz="18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 eaLnBrk="0" hangingPunct="0">
              <a:lnSpc>
                <a:spcPct val="120000"/>
              </a:lnSpc>
              <a:spcBef>
                <a:spcPct val="40000"/>
              </a:spcBef>
            </a:pPr>
            <a:endParaRPr lang="en-US" altLang="zh-CN" sz="18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algn="ctr" eaLnBrk="0" hangingPunct="0">
              <a:lnSpc>
                <a:spcPct val="120000"/>
              </a:lnSpc>
              <a:spcBef>
                <a:spcPct val="40000"/>
              </a:spcBef>
            </a:pPr>
            <a:endParaRPr lang="zh-CN" altLang="en-US" sz="24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0419" name="Text Box 9"/>
          <p:cNvSpPr txBox="1">
            <a:spLocks noChangeArrowheads="1"/>
          </p:cNvSpPr>
          <p:nvPr/>
        </p:nvSpPr>
        <p:spPr bwMode="gray">
          <a:xfrm>
            <a:off x="1071563" y="5214938"/>
            <a:ext cx="7429500" cy="40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女，</a:t>
            </a:r>
            <a:r>
              <a:rPr lang="en-US" altLang="zh-CN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50</a:t>
            </a: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岁，左侧黄色肉芽肿性肾盂肾炎。来源：丁香园：相沙 </a:t>
            </a:r>
          </a:p>
        </p:txBody>
      </p:sp>
      <p:sp>
        <p:nvSpPr>
          <p:cNvPr id="60420" name="WordArt 7"/>
          <p:cNvSpPr>
            <a:spLocks noChangeArrowheads="1" noChangeShapeType="1" noTextEdit="1"/>
          </p:cNvSpPr>
          <p:nvPr/>
        </p:nvSpPr>
        <p:spPr bwMode="gray">
          <a:xfrm>
            <a:off x="7380288" y="476250"/>
            <a:ext cx="14398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肾感染性病变</a:t>
            </a:r>
          </a:p>
        </p:txBody>
      </p:sp>
      <p:pic>
        <p:nvPicPr>
          <p:cNvPr id="60421" name="图片 10" descr="6498878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000375"/>
            <a:ext cx="3071813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图片 11" descr="654666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857500"/>
            <a:ext cx="3000375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图片 12" descr="8285798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1071563"/>
            <a:ext cx="30670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图片 13" descr="9481239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1071563"/>
            <a:ext cx="2957512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Group 4"/>
          <p:cNvGrpSpPr>
            <a:grpSpLocks/>
          </p:cNvGrpSpPr>
          <p:nvPr/>
        </p:nvGrpSpPr>
        <p:grpSpPr bwMode="auto">
          <a:xfrm>
            <a:off x="357188" y="1143000"/>
            <a:ext cx="8496300" cy="4824413"/>
            <a:chOff x="385" y="799"/>
            <a:chExt cx="4990" cy="2949"/>
          </a:xfrm>
        </p:grpSpPr>
        <p:sp>
          <p:nvSpPr>
            <p:cNvPr id="463877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63878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61442" name="WordArt 7"/>
          <p:cNvSpPr>
            <a:spLocks noChangeArrowheads="1" noChangeShapeType="1" noTextEdit="1"/>
          </p:cNvSpPr>
          <p:nvPr/>
        </p:nvSpPr>
        <p:spPr bwMode="gray">
          <a:xfrm>
            <a:off x="7380288" y="476250"/>
            <a:ext cx="14398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肾感染性病变</a:t>
            </a:r>
          </a:p>
        </p:txBody>
      </p:sp>
      <p:sp>
        <p:nvSpPr>
          <p:cNvPr id="61443" name="Text Box 12"/>
          <p:cNvSpPr txBox="1">
            <a:spLocks noChangeArrowheads="1"/>
          </p:cNvSpPr>
          <p:nvPr/>
        </p:nvSpPr>
        <p:spPr bwMode="gray">
          <a:xfrm>
            <a:off x="1857375" y="2155825"/>
            <a:ext cx="6572250" cy="1938338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是一个肾脏少见的感染性病变，表现为复杂性肾囊性肿块，常见于糖尿病、</a:t>
            </a:r>
            <a:r>
              <a:rPr lang="en-US" altLang="zh-CN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HIV</a:t>
            </a: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感染、应用糖皮质激素的患者。</a:t>
            </a:r>
            <a:endParaRPr lang="en-US" altLang="zh-CN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血行感染是最常见的途径。</a:t>
            </a:r>
            <a:endParaRPr lang="en-US" altLang="zh-CN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zh-CN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CT</a:t>
            </a: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表现与肾脓肿相似，表现为环形强化的低密度肿块伴分隔。</a:t>
            </a:r>
          </a:p>
        </p:txBody>
      </p:sp>
      <p:sp>
        <p:nvSpPr>
          <p:cNvPr id="61444" name="Text Box 9"/>
          <p:cNvSpPr txBox="1">
            <a:spLocks noChangeArrowheads="1"/>
          </p:cNvSpPr>
          <p:nvPr/>
        </p:nvSpPr>
        <p:spPr bwMode="gray">
          <a:xfrm>
            <a:off x="1763713" y="1484313"/>
            <a:ext cx="5022850" cy="40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肾曲霉菌感染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5" name="Group 4"/>
          <p:cNvGrpSpPr>
            <a:grpSpLocks/>
          </p:cNvGrpSpPr>
          <p:nvPr/>
        </p:nvGrpSpPr>
        <p:grpSpPr bwMode="auto">
          <a:xfrm>
            <a:off x="357188" y="1143000"/>
            <a:ext cx="8496300" cy="4824413"/>
            <a:chOff x="385" y="799"/>
            <a:chExt cx="4990" cy="2949"/>
          </a:xfrm>
        </p:grpSpPr>
        <p:sp>
          <p:nvSpPr>
            <p:cNvPr id="463877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63878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62466" name="WordArt 7"/>
          <p:cNvSpPr>
            <a:spLocks noChangeArrowheads="1" noChangeShapeType="1" noTextEdit="1"/>
          </p:cNvSpPr>
          <p:nvPr/>
        </p:nvSpPr>
        <p:spPr bwMode="gray">
          <a:xfrm>
            <a:off x="7380288" y="476250"/>
            <a:ext cx="14398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肾感染性病变</a:t>
            </a:r>
          </a:p>
        </p:txBody>
      </p:sp>
      <p:sp>
        <p:nvSpPr>
          <p:cNvPr id="62467" name="Text Box 9"/>
          <p:cNvSpPr txBox="1">
            <a:spLocks noChangeArrowheads="1"/>
          </p:cNvSpPr>
          <p:nvPr/>
        </p:nvSpPr>
        <p:spPr bwMode="gray">
          <a:xfrm>
            <a:off x="1763713" y="1484313"/>
            <a:ext cx="5022850" cy="40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肾曲霉菌感染，后一张为四个月后</a:t>
            </a:r>
            <a:r>
              <a:rPr lang="en-US" altLang="zh-CN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CT</a:t>
            </a:r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片 </a:t>
            </a:r>
          </a:p>
        </p:txBody>
      </p:sp>
      <p:pic>
        <p:nvPicPr>
          <p:cNvPr id="62468" name="图片 10" descr="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857375"/>
            <a:ext cx="75914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89" name="Group 4"/>
          <p:cNvGrpSpPr>
            <a:grpSpLocks/>
          </p:cNvGrpSpPr>
          <p:nvPr/>
        </p:nvGrpSpPr>
        <p:grpSpPr bwMode="auto">
          <a:xfrm>
            <a:off x="357188" y="1143000"/>
            <a:ext cx="8496300" cy="4824413"/>
            <a:chOff x="385" y="799"/>
            <a:chExt cx="4990" cy="2949"/>
          </a:xfrm>
        </p:grpSpPr>
        <p:sp>
          <p:nvSpPr>
            <p:cNvPr id="463877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63878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63490" name="WordArt 7"/>
          <p:cNvSpPr>
            <a:spLocks noChangeArrowheads="1" noChangeShapeType="1" noTextEdit="1"/>
          </p:cNvSpPr>
          <p:nvPr/>
        </p:nvSpPr>
        <p:spPr bwMode="gray">
          <a:xfrm>
            <a:off x="7380288" y="476250"/>
            <a:ext cx="14398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肾感染性病变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gray">
          <a:xfrm>
            <a:off x="1857375" y="2155825"/>
            <a:ext cx="6572250" cy="304641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zh-CN" altLang="en-US" sz="2400" b="0" dirty="0">
                <a:solidFill>
                  <a:schemeClr val="accent3"/>
                </a:solidFill>
                <a:ea typeface="宋体" pitchFamily="2" charset="-122"/>
              </a:rPr>
              <a:t>肾包虫病又称肾棘球蚴病。是由棘球绦虫的幼虫在肾内寄生所致。多发生在牧区。</a:t>
            </a:r>
            <a:endParaRPr lang="en-US" altLang="zh-CN" sz="2400" b="0" dirty="0">
              <a:solidFill>
                <a:schemeClr val="accent3"/>
              </a:solidFill>
              <a:ea typeface="宋体" pitchFamily="2" charset="-122"/>
            </a:endParaRPr>
          </a:p>
          <a:p>
            <a:pPr eaLnBrk="0" hangingPunct="0">
              <a:spcBef>
                <a:spcPct val="50000"/>
              </a:spcBef>
              <a:defRPr/>
            </a:pPr>
            <a:r>
              <a:rPr lang="en-US" altLang="zh-CN" sz="2400" b="0" dirty="0">
                <a:solidFill>
                  <a:schemeClr val="accent3"/>
                </a:solidFill>
                <a:latin typeface="黑体" pitchFamily="2" charset="-122"/>
                <a:ea typeface="黑体" pitchFamily="2" charset="-122"/>
              </a:rPr>
              <a:t>CT</a:t>
            </a:r>
            <a:r>
              <a:rPr lang="zh-CN" altLang="en-US" sz="2400" b="0" dirty="0">
                <a:solidFill>
                  <a:schemeClr val="accent3"/>
                </a:solidFill>
                <a:latin typeface="黑体" pitchFamily="2" charset="-122"/>
                <a:ea typeface="黑体" pitchFamily="2" charset="-122"/>
              </a:rPr>
              <a:t>表现：疾病初期表现为单房性囊性肿块，病情进展表现为多房性囊性肿块。增强肿块边缘环形强化，其内有分隔样强化。静止期或寄生虫死亡可出现钙化。</a:t>
            </a:r>
            <a:endParaRPr lang="en-US" altLang="zh-CN" sz="2400" b="0" dirty="0">
              <a:solidFill>
                <a:schemeClr val="accent3"/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>
              <a:spcBef>
                <a:spcPct val="50000"/>
              </a:spcBef>
              <a:defRPr/>
            </a:pPr>
            <a:endParaRPr lang="zh-CN" altLang="en-US" sz="2400" dirty="0">
              <a:solidFill>
                <a:schemeClr val="accent3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63492" name="Text Box 9"/>
          <p:cNvSpPr txBox="1">
            <a:spLocks noChangeArrowheads="1"/>
          </p:cNvSpPr>
          <p:nvPr/>
        </p:nvSpPr>
        <p:spPr bwMode="gray">
          <a:xfrm>
            <a:off x="1763713" y="1484313"/>
            <a:ext cx="5022850" cy="40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肾包虫病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Group 4"/>
          <p:cNvGrpSpPr>
            <a:grpSpLocks/>
          </p:cNvGrpSpPr>
          <p:nvPr/>
        </p:nvGrpSpPr>
        <p:grpSpPr bwMode="auto">
          <a:xfrm>
            <a:off x="357188" y="1143000"/>
            <a:ext cx="8496300" cy="4824413"/>
            <a:chOff x="385" y="799"/>
            <a:chExt cx="4990" cy="2949"/>
          </a:xfrm>
        </p:grpSpPr>
        <p:sp>
          <p:nvSpPr>
            <p:cNvPr id="463877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63878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64514" name="WordArt 7"/>
          <p:cNvSpPr>
            <a:spLocks noChangeArrowheads="1" noChangeShapeType="1" noTextEdit="1"/>
          </p:cNvSpPr>
          <p:nvPr/>
        </p:nvSpPr>
        <p:spPr bwMode="gray">
          <a:xfrm>
            <a:off x="7380288" y="476250"/>
            <a:ext cx="14398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肾感染性病变</a:t>
            </a:r>
          </a:p>
        </p:txBody>
      </p:sp>
      <p:sp>
        <p:nvSpPr>
          <p:cNvPr id="64515" name="Text Box 9"/>
          <p:cNvSpPr txBox="1">
            <a:spLocks noChangeArrowheads="1"/>
          </p:cNvSpPr>
          <p:nvPr/>
        </p:nvSpPr>
        <p:spPr bwMode="gray">
          <a:xfrm>
            <a:off x="1763713" y="1484313"/>
            <a:ext cx="5022850" cy="40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肾包虫病</a:t>
            </a:r>
          </a:p>
        </p:txBody>
      </p:sp>
      <p:pic>
        <p:nvPicPr>
          <p:cNvPr id="64516" name="图片 9" descr="无标题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928813"/>
            <a:ext cx="768985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7" name="Group 4"/>
          <p:cNvGrpSpPr>
            <a:grpSpLocks/>
          </p:cNvGrpSpPr>
          <p:nvPr/>
        </p:nvGrpSpPr>
        <p:grpSpPr bwMode="auto">
          <a:xfrm>
            <a:off x="357188" y="1143000"/>
            <a:ext cx="8496300" cy="4824413"/>
            <a:chOff x="385" y="799"/>
            <a:chExt cx="4990" cy="2949"/>
          </a:xfrm>
        </p:grpSpPr>
        <p:sp>
          <p:nvSpPr>
            <p:cNvPr id="463877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63878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65538" name="WordArt 7"/>
          <p:cNvSpPr>
            <a:spLocks noChangeArrowheads="1" noChangeShapeType="1" noTextEdit="1"/>
          </p:cNvSpPr>
          <p:nvPr/>
        </p:nvSpPr>
        <p:spPr bwMode="gray">
          <a:xfrm>
            <a:off x="7380288" y="476250"/>
            <a:ext cx="14398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结节性硬化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928688" y="1143000"/>
            <a:ext cx="6858000" cy="12001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CN" altLang="en-US" sz="1800" dirty="0">
                <a:solidFill>
                  <a:schemeClr val="accent3"/>
                </a:solidFill>
                <a:latin typeface="黑体" pitchFamily="2" charset="-122"/>
                <a:ea typeface="黑体" pitchFamily="2" charset="-122"/>
              </a:rPr>
              <a:t>结节性硬化</a:t>
            </a:r>
            <a:r>
              <a:rPr lang="zh-CN" altLang="en-US" sz="1800" b="0" dirty="0">
                <a:solidFill>
                  <a:schemeClr val="accent3"/>
                </a:solidFill>
                <a:ea typeface="宋体" pitchFamily="2" charset="-122"/>
              </a:rPr>
              <a:t>（</a:t>
            </a:r>
            <a:r>
              <a:rPr lang="en-US" altLang="zh-CN" sz="1800" b="0" dirty="0">
                <a:solidFill>
                  <a:schemeClr val="accent3"/>
                </a:solidFill>
                <a:ea typeface="宋体" pitchFamily="2" charset="-122"/>
              </a:rPr>
              <a:t>TSC</a:t>
            </a:r>
            <a:r>
              <a:rPr lang="zh-CN" altLang="en-US" sz="1800" b="0" dirty="0">
                <a:solidFill>
                  <a:schemeClr val="accent3"/>
                </a:solidFill>
                <a:ea typeface="宋体" pitchFamily="2" charset="-122"/>
              </a:rPr>
              <a:t>）：一种常染色体显性遗传的神经皮肤综合征，也有散发病例，可出现脑、皮肤、周围神经、肾等多器官受累，临床特征是面部皮脂腺瘤、癫痫发作和智能减退。肾脏病变以血管平滑肌脂肪瘤和肾囊肿多见。</a:t>
            </a:r>
            <a:endParaRPr lang="zh-CN" altLang="en-US" sz="1800" dirty="0">
              <a:solidFill>
                <a:schemeClr val="accent3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65540" name="图片 9" descr="无标题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2357438"/>
            <a:ext cx="557212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 Box 9"/>
          <p:cNvSpPr txBox="1">
            <a:spLocks noChangeArrowheads="1"/>
          </p:cNvSpPr>
          <p:nvPr/>
        </p:nvSpPr>
        <p:spPr bwMode="gray">
          <a:xfrm>
            <a:off x="2214563" y="5214938"/>
            <a:ext cx="4429125" cy="58420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16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女，</a:t>
            </a:r>
            <a:r>
              <a:rPr lang="en-US" altLang="zh-CN" sz="16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12</a:t>
            </a:r>
            <a:r>
              <a:rPr lang="zh-CN" altLang="en-US" sz="16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岁。结节性硬化伴双肾多发囊肿。</a:t>
            </a:r>
            <a:endParaRPr lang="en-US" altLang="zh-CN" sz="160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 eaLnBrk="0" hangingPunct="0"/>
            <a:r>
              <a:rPr lang="zh-CN" altLang="en-US" sz="160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来源：中山大学中山医院 李芳云等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4"/>
          <p:cNvGrpSpPr>
            <a:grpSpLocks/>
          </p:cNvGrpSpPr>
          <p:nvPr/>
        </p:nvGrpSpPr>
        <p:grpSpPr bwMode="auto">
          <a:xfrm>
            <a:off x="323850" y="1177925"/>
            <a:ext cx="8496300" cy="4824413"/>
            <a:chOff x="385" y="799"/>
            <a:chExt cx="4990" cy="2949"/>
          </a:xfrm>
        </p:grpSpPr>
        <p:sp>
          <p:nvSpPr>
            <p:cNvPr id="436229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6230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20482" name="Text Box 11"/>
          <p:cNvSpPr txBox="1">
            <a:spLocks noChangeArrowheads="1"/>
          </p:cNvSpPr>
          <p:nvPr/>
        </p:nvSpPr>
        <p:spPr bwMode="gray">
          <a:xfrm>
            <a:off x="6072188" y="1412875"/>
            <a:ext cx="2286000" cy="83026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40000"/>
              </a:spcBef>
            </a:pPr>
            <a:r>
              <a:rPr lang="en-US" altLang="zh-CN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Bosniak Ⅱ</a:t>
            </a: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型</a:t>
            </a:r>
            <a:endParaRPr lang="en-US" altLang="zh-CN" b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>
              <a:spcBef>
                <a:spcPct val="4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左肾高密度囊肿</a:t>
            </a:r>
          </a:p>
        </p:txBody>
      </p:sp>
      <p:sp>
        <p:nvSpPr>
          <p:cNvPr id="20483" name="Text Box 12"/>
          <p:cNvSpPr txBox="1">
            <a:spLocks noChangeArrowheads="1"/>
          </p:cNvSpPr>
          <p:nvPr/>
        </p:nvSpPr>
        <p:spPr bwMode="gray">
          <a:xfrm>
            <a:off x="900113" y="4591050"/>
            <a:ext cx="2028825" cy="40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40000"/>
              </a:spcBef>
            </a:pPr>
            <a:r>
              <a:rPr lang="en-US" altLang="zh-CN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Bosniak ⅡF</a:t>
            </a: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型</a:t>
            </a:r>
            <a:endParaRPr lang="en-US" altLang="zh-CN" b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0484" name="Picture 2" descr="C:\Users\Administrator\Desktop\5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1143000"/>
            <a:ext cx="3286125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C:\Users\Administrator\Desktop\5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3286125"/>
            <a:ext cx="36766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" descr="C:\Users\Administrator\Desktop\5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3286125"/>
            <a:ext cx="3716338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7"/>
          <p:cNvSpPr>
            <a:spLocks noChangeArrowheads="1" noChangeShapeType="1" noTextEdit="1"/>
          </p:cNvSpPr>
          <p:nvPr/>
        </p:nvSpPr>
        <p:spPr bwMode="gray">
          <a:xfrm>
            <a:off x="7596188" y="476250"/>
            <a:ext cx="10795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defRPr/>
            </a:pPr>
            <a:r>
              <a:rPr lang="en-US" altLang="zh-CN" sz="3600" kern="10" dirty="0" err="1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Bosniak</a:t>
            </a:r>
            <a:r>
              <a:rPr lang="zh-CN" altLang="en-US" sz="3600" kern="1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分型</a:t>
            </a:r>
            <a:endParaRPr lang="zh-CN" altLang="en-US" sz="3600" kern="10" dirty="0">
              <a:ln w="9525">
                <a:solidFill>
                  <a:srgbClr val="333333"/>
                </a:solidFill>
                <a:round/>
                <a:headEnd/>
                <a:tailEnd/>
              </a:ln>
              <a:solidFill>
                <a:srgbClr val="808080"/>
              </a:solidFill>
              <a:latin typeface="黑体"/>
              <a:ea typeface="黑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1" descr="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WordArt 22"/>
          <p:cNvSpPr>
            <a:spLocks noChangeArrowheads="1" noChangeShapeType="1" noTextEdit="1"/>
          </p:cNvSpPr>
          <p:nvPr/>
        </p:nvSpPr>
        <p:spPr bwMode="gray">
          <a:xfrm>
            <a:off x="539750" y="3357563"/>
            <a:ext cx="5038725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隶书"/>
                <a:ea typeface="隶书"/>
              </a:rPr>
              <a:t>感谢各位的聆听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Group 4"/>
          <p:cNvGrpSpPr>
            <a:grpSpLocks/>
          </p:cNvGrpSpPr>
          <p:nvPr/>
        </p:nvGrpSpPr>
        <p:grpSpPr bwMode="auto">
          <a:xfrm>
            <a:off x="323850" y="1177925"/>
            <a:ext cx="8496300" cy="4824413"/>
            <a:chOff x="385" y="799"/>
            <a:chExt cx="4990" cy="2949"/>
          </a:xfrm>
        </p:grpSpPr>
        <p:sp>
          <p:nvSpPr>
            <p:cNvPr id="436229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6230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21506" name="Text Box 11"/>
          <p:cNvSpPr txBox="1">
            <a:spLocks noChangeArrowheads="1"/>
          </p:cNvSpPr>
          <p:nvPr/>
        </p:nvSpPr>
        <p:spPr bwMode="gray">
          <a:xfrm>
            <a:off x="6072188" y="1412875"/>
            <a:ext cx="2286000" cy="83026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40000"/>
              </a:spcBef>
            </a:pPr>
            <a:r>
              <a:rPr lang="en-US" altLang="zh-CN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Bosniak Ⅲ</a:t>
            </a: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型</a:t>
            </a:r>
            <a:endParaRPr lang="en-US" altLang="zh-CN" b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>
              <a:spcBef>
                <a:spcPct val="4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左侧囊性肾瘤</a:t>
            </a:r>
            <a:endParaRPr lang="en-US" altLang="zh-CN" b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1507" name="图片 11" descr="2280307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285875"/>
            <a:ext cx="3214688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图片 12" descr="4749532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3500438"/>
            <a:ext cx="35814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图片 13" descr="9793639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63" y="2214563"/>
            <a:ext cx="35718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图片 14" descr="7487183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3429000"/>
            <a:ext cx="3214688" cy="254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WordArt 7"/>
          <p:cNvSpPr>
            <a:spLocks noChangeArrowheads="1" noChangeShapeType="1" noTextEdit="1"/>
          </p:cNvSpPr>
          <p:nvPr/>
        </p:nvSpPr>
        <p:spPr bwMode="gray">
          <a:xfrm>
            <a:off x="7596188" y="476250"/>
            <a:ext cx="10795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defRPr/>
            </a:pPr>
            <a:r>
              <a:rPr lang="en-US" altLang="zh-CN" sz="3600" kern="10" dirty="0" err="1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Bosniak</a:t>
            </a:r>
            <a:r>
              <a:rPr lang="zh-CN" altLang="en-US" sz="3600" kern="1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分型</a:t>
            </a:r>
            <a:endParaRPr lang="zh-CN" altLang="en-US" sz="3600" kern="10" dirty="0">
              <a:ln w="9525">
                <a:solidFill>
                  <a:srgbClr val="333333"/>
                </a:solidFill>
                <a:round/>
                <a:headEnd/>
                <a:tailEnd/>
              </a:ln>
              <a:solidFill>
                <a:srgbClr val="808080"/>
              </a:solidFill>
              <a:latin typeface="黑体"/>
              <a:ea typeface="黑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Group 4"/>
          <p:cNvGrpSpPr>
            <a:grpSpLocks/>
          </p:cNvGrpSpPr>
          <p:nvPr/>
        </p:nvGrpSpPr>
        <p:grpSpPr bwMode="auto">
          <a:xfrm>
            <a:off x="323850" y="1177925"/>
            <a:ext cx="8496300" cy="4824413"/>
            <a:chOff x="385" y="799"/>
            <a:chExt cx="4990" cy="2949"/>
          </a:xfrm>
        </p:grpSpPr>
        <p:sp>
          <p:nvSpPr>
            <p:cNvPr id="436229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6230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22530" name="Text Box 11"/>
          <p:cNvSpPr txBox="1">
            <a:spLocks noChangeArrowheads="1"/>
          </p:cNvSpPr>
          <p:nvPr/>
        </p:nvSpPr>
        <p:spPr bwMode="gray">
          <a:xfrm>
            <a:off x="6072188" y="1412875"/>
            <a:ext cx="2286000" cy="70802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4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男，</a:t>
            </a:r>
            <a:r>
              <a:rPr lang="en-US" altLang="zh-CN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60</a:t>
            </a: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岁，左肾透明细胞癌囊变</a:t>
            </a:r>
          </a:p>
        </p:txBody>
      </p:sp>
      <p:sp>
        <p:nvSpPr>
          <p:cNvPr id="22531" name="Text Box 12"/>
          <p:cNvSpPr txBox="1">
            <a:spLocks noChangeArrowheads="1"/>
          </p:cNvSpPr>
          <p:nvPr/>
        </p:nvSpPr>
        <p:spPr bwMode="gray">
          <a:xfrm>
            <a:off x="900113" y="4591050"/>
            <a:ext cx="2028825" cy="400050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40000"/>
              </a:spcBef>
            </a:pPr>
            <a:r>
              <a:rPr lang="en-US" altLang="zh-CN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Bosniak Ⅳ</a:t>
            </a: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型</a:t>
            </a:r>
            <a:endParaRPr lang="en-US" altLang="zh-CN" b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2532" name="图片 14" descr="0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3929063"/>
            <a:ext cx="23098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图片 13" descr="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2786063"/>
            <a:ext cx="3000375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图片 12" descr="0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1714500"/>
            <a:ext cx="310038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图片 11" descr="0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5" y="1071563"/>
            <a:ext cx="2643188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WordArt 7"/>
          <p:cNvSpPr>
            <a:spLocks noChangeArrowheads="1" noChangeShapeType="1" noTextEdit="1"/>
          </p:cNvSpPr>
          <p:nvPr/>
        </p:nvSpPr>
        <p:spPr bwMode="gray">
          <a:xfrm>
            <a:off x="7596188" y="476250"/>
            <a:ext cx="10795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defRPr/>
            </a:pPr>
            <a:r>
              <a:rPr lang="en-US" altLang="zh-CN" sz="3600" kern="10" dirty="0" err="1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Bosniak</a:t>
            </a:r>
            <a:r>
              <a:rPr lang="zh-CN" altLang="en-US" sz="3600" kern="1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分型</a:t>
            </a:r>
            <a:endParaRPr lang="zh-CN" altLang="en-US" sz="3600" kern="10" dirty="0">
              <a:ln w="9525">
                <a:solidFill>
                  <a:srgbClr val="333333"/>
                </a:solidFill>
                <a:round/>
                <a:headEnd/>
                <a:tailEnd/>
              </a:ln>
              <a:solidFill>
                <a:srgbClr val="808080"/>
              </a:solidFill>
              <a:latin typeface="黑体"/>
              <a:ea typeface="黑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4"/>
          <p:cNvGrpSpPr>
            <a:grpSpLocks/>
          </p:cNvGrpSpPr>
          <p:nvPr/>
        </p:nvGrpSpPr>
        <p:grpSpPr bwMode="auto">
          <a:xfrm>
            <a:off x="323850" y="1177925"/>
            <a:ext cx="8496300" cy="4824413"/>
            <a:chOff x="385" y="799"/>
            <a:chExt cx="4990" cy="2949"/>
          </a:xfrm>
        </p:grpSpPr>
        <p:sp>
          <p:nvSpPr>
            <p:cNvPr id="446469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46470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pic>
        <p:nvPicPr>
          <p:cNvPr id="23554" name="Picture 2" descr="C:\Users\Administrator\Desktop\647816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3" y="1268413"/>
            <a:ext cx="4248150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C:\Users\Administrator\Desktop\312819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2778125"/>
            <a:ext cx="416560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11"/>
          <p:cNvSpPr txBox="1">
            <a:spLocks noChangeArrowheads="1"/>
          </p:cNvSpPr>
          <p:nvPr/>
        </p:nvSpPr>
        <p:spPr bwMode="gray">
          <a:xfrm>
            <a:off x="4716463" y="1412875"/>
            <a:ext cx="4319587" cy="83026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4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男，</a:t>
            </a:r>
            <a:r>
              <a:rPr lang="en-US" altLang="zh-CN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49</a:t>
            </a: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岁。左肾嫌色细胞癌。</a:t>
            </a:r>
          </a:p>
          <a:p>
            <a:pPr eaLnBrk="0" hangingPunct="0">
              <a:spcBef>
                <a:spcPct val="40000"/>
              </a:spcBef>
            </a:pPr>
            <a:r>
              <a:rPr lang="zh-CN" altLang="en-US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  </a:t>
            </a:r>
          </a:p>
        </p:txBody>
      </p:sp>
      <p:sp>
        <p:nvSpPr>
          <p:cNvPr id="23557" name="Text Box 12"/>
          <p:cNvSpPr txBox="1">
            <a:spLocks noChangeArrowheads="1"/>
          </p:cNvSpPr>
          <p:nvPr/>
        </p:nvSpPr>
        <p:spPr bwMode="gray">
          <a:xfrm>
            <a:off x="900113" y="4591050"/>
            <a:ext cx="3457575" cy="682625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40000"/>
              </a:spcBef>
            </a:pPr>
            <a:r>
              <a:rPr lang="en-US" altLang="zh-CN" sz="1600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Bosniak Ⅳ</a:t>
            </a:r>
            <a:r>
              <a:rPr lang="zh-CN" altLang="en-US" sz="1600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型</a:t>
            </a:r>
            <a:endParaRPr lang="en-US" altLang="zh-CN" sz="1600" b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  <a:p>
            <a:pPr>
              <a:spcBef>
                <a:spcPct val="40000"/>
              </a:spcBef>
            </a:pPr>
            <a:r>
              <a:rPr lang="zh-CN" altLang="en-US" sz="1600" b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来源：丁香园 朱玉春</a:t>
            </a:r>
            <a:endParaRPr lang="en-US" altLang="zh-CN" sz="1600" b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WordArt 7"/>
          <p:cNvSpPr>
            <a:spLocks noChangeArrowheads="1" noChangeShapeType="1" noTextEdit="1"/>
          </p:cNvSpPr>
          <p:nvPr/>
        </p:nvSpPr>
        <p:spPr bwMode="gray">
          <a:xfrm>
            <a:off x="7596188" y="476250"/>
            <a:ext cx="10795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>
              <a:defRPr/>
            </a:pPr>
            <a:r>
              <a:rPr lang="en-US" altLang="zh-CN" sz="3600" kern="10" dirty="0" err="1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Bosniak</a:t>
            </a:r>
            <a:r>
              <a:rPr lang="zh-CN" altLang="en-US" sz="3600" kern="10" dirty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分型</a:t>
            </a:r>
            <a:endParaRPr lang="zh-CN" altLang="en-US" sz="3600" kern="10" dirty="0">
              <a:ln w="9525">
                <a:solidFill>
                  <a:srgbClr val="333333"/>
                </a:solidFill>
                <a:round/>
                <a:headEnd/>
                <a:tailEnd/>
              </a:ln>
              <a:solidFill>
                <a:srgbClr val="808080"/>
              </a:solidFill>
              <a:latin typeface="黑体"/>
              <a:ea typeface="黑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4"/>
          <p:cNvGrpSpPr>
            <a:grpSpLocks/>
          </p:cNvGrpSpPr>
          <p:nvPr/>
        </p:nvGrpSpPr>
        <p:grpSpPr bwMode="auto">
          <a:xfrm>
            <a:off x="323850" y="1177925"/>
            <a:ext cx="8496300" cy="4824413"/>
            <a:chOff x="385" y="799"/>
            <a:chExt cx="4990" cy="2949"/>
          </a:xfrm>
        </p:grpSpPr>
        <p:sp>
          <p:nvSpPr>
            <p:cNvPr id="435205" name="Rectangle 5"/>
            <p:cNvSpPr>
              <a:spLocks noChangeArrowheads="1"/>
            </p:cNvSpPr>
            <p:nvPr/>
          </p:nvSpPr>
          <p:spPr bwMode="gray">
            <a:xfrm>
              <a:off x="385" y="799"/>
              <a:ext cx="4990" cy="2949"/>
            </a:xfrm>
            <a:prstGeom prst="rect">
              <a:avLst/>
            </a:prstGeom>
            <a:gradFill rotWithShape="1">
              <a:gsLst>
                <a:gs pos="0">
                  <a:srgbClr val="E6E6E6"/>
                </a:gs>
                <a:gs pos="100000">
                  <a:srgbClr val="CCECFF"/>
                </a:gs>
              </a:gsLst>
              <a:path path="shape">
                <a:fillToRect l="50000" t="50000" r="50000" b="50000"/>
              </a:path>
            </a:gra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435206" name="Rectangle 6"/>
            <p:cNvSpPr>
              <a:spLocks noChangeArrowheads="1"/>
            </p:cNvSpPr>
            <p:nvPr/>
          </p:nvSpPr>
          <p:spPr bwMode="gray">
            <a:xfrm>
              <a:off x="434" y="842"/>
              <a:ext cx="4895" cy="2863"/>
            </a:xfrm>
            <a:prstGeom prst="rect">
              <a:avLst/>
            </a:prstGeom>
            <a:solidFill>
              <a:srgbClr val="009999"/>
            </a:solidFill>
            <a:ln w="762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zh-CN" altLang="zh-CN">
                <a:ea typeface="宋体" pitchFamily="2" charset="-122"/>
              </a:endParaRPr>
            </a:p>
          </p:txBody>
        </p:sp>
      </p:grpSp>
      <p:sp>
        <p:nvSpPr>
          <p:cNvPr id="24578" name="WordArt 9"/>
          <p:cNvSpPr>
            <a:spLocks noChangeArrowheads="1" noChangeShapeType="1" noTextEdit="1"/>
          </p:cNvSpPr>
          <p:nvPr/>
        </p:nvSpPr>
        <p:spPr bwMode="gray">
          <a:xfrm>
            <a:off x="4786313" y="476250"/>
            <a:ext cx="388937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solidFill>
                  <a:srgbClr val="808080"/>
                </a:solidFill>
                <a:latin typeface="黑体"/>
                <a:ea typeface="黑体"/>
              </a:rPr>
              <a:t>肾囊性病变诊断思路</a:t>
            </a:r>
          </a:p>
        </p:txBody>
      </p:sp>
      <p:pic>
        <p:nvPicPr>
          <p:cNvPr id="24579" name="Picture 2" descr="C:\Users\Administrator\Desktop\无标题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1785938"/>
            <a:ext cx="72580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方圆专用模板（中文版）">
  <a:themeElements>
    <a:clrScheme name="方圆专用模板（中文版）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方圆专用模板（中文版）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/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0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方圆专用模板（中文版）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方圆专用模板（中文版）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方圆专用模板（中文版）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方圆专用模板（中文版）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方圆专用模板（中文版）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方圆专用模板（中文版）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方圆专用模板（中文版）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Data\Microsoft\Templates\方圆专用模板（中文版）.pot</Template>
  <TotalTime>11347</TotalTime>
  <Words>2494</Words>
  <Application>Microsoft PowerPoint</Application>
  <PresentationFormat>全屏显示(4:3)</PresentationFormat>
  <Paragraphs>131</Paragraphs>
  <Slides>50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演示文稿设计模板</vt:lpstr>
      </vt:variant>
      <vt:variant>
        <vt:i4>1</vt:i4>
      </vt:variant>
      <vt:variant>
        <vt:lpstr>幻灯片标题</vt:lpstr>
      </vt:variant>
      <vt:variant>
        <vt:i4>50</vt:i4>
      </vt:variant>
    </vt:vector>
  </HeadingPairs>
  <TitlesOfParts>
    <vt:vector size="55" baseType="lpstr">
      <vt:lpstr>Arial</vt:lpstr>
      <vt:lpstr>宋体</vt:lpstr>
      <vt:lpstr>Times New Roman</vt:lpstr>
      <vt:lpstr>黑体</vt:lpstr>
      <vt:lpstr>方圆专用模板（中文版）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</vt:vector>
  </TitlesOfParts>
  <Company>cqm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cml</dc:creator>
  <cp:lastModifiedBy>胡炫松</cp:lastModifiedBy>
  <cp:revision>564</cp:revision>
  <dcterms:created xsi:type="dcterms:W3CDTF">2002-09-16T09:50:02Z</dcterms:created>
  <dcterms:modified xsi:type="dcterms:W3CDTF">2016-06-13T16:05:29Z</dcterms:modified>
</cp:coreProperties>
</file>