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9"/>
  </p:notesMasterIdLst>
  <p:sldIdLst>
    <p:sldId id="256" r:id="rId2"/>
    <p:sldId id="257" r:id="rId3"/>
    <p:sldId id="382" r:id="rId4"/>
    <p:sldId id="383" r:id="rId5"/>
    <p:sldId id="384" r:id="rId6"/>
    <p:sldId id="385" r:id="rId7"/>
    <p:sldId id="279" r:id="rId8"/>
    <p:sldId id="258" r:id="rId9"/>
    <p:sldId id="263" r:id="rId10"/>
    <p:sldId id="264" r:id="rId11"/>
    <p:sldId id="285" r:id="rId12"/>
    <p:sldId id="286" r:id="rId13"/>
    <p:sldId id="284" r:id="rId14"/>
    <p:sldId id="372" r:id="rId15"/>
    <p:sldId id="293" r:id="rId16"/>
    <p:sldId id="294" r:id="rId17"/>
    <p:sldId id="295" r:id="rId18"/>
    <p:sldId id="296" r:id="rId19"/>
    <p:sldId id="297" r:id="rId20"/>
    <p:sldId id="298" r:id="rId21"/>
    <p:sldId id="299" r:id="rId22"/>
    <p:sldId id="300" r:id="rId23"/>
    <p:sldId id="301" r:id="rId24"/>
    <p:sldId id="302" r:id="rId25"/>
    <p:sldId id="303" r:id="rId26"/>
    <p:sldId id="304" r:id="rId27"/>
    <p:sldId id="305" r:id="rId28"/>
    <p:sldId id="306" r:id="rId29"/>
    <p:sldId id="307" r:id="rId30"/>
    <p:sldId id="308" r:id="rId31"/>
    <p:sldId id="309" r:id="rId32"/>
    <p:sldId id="310" r:id="rId33"/>
    <p:sldId id="311" r:id="rId34"/>
    <p:sldId id="312" r:id="rId35"/>
    <p:sldId id="313" r:id="rId36"/>
    <p:sldId id="314" r:id="rId37"/>
    <p:sldId id="315" r:id="rId38"/>
    <p:sldId id="316" r:id="rId39"/>
    <p:sldId id="317" r:id="rId40"/>
    <p:sldId id="318" r:id="rId41"/>
    <p:sldId id="319" r:id="rId42"/>
    <p:sldId id="320" r:id="rId43"/>
    <p:sldId id="321" r:id="rId44"/>
    <p:sldId id="322" r:id="rId45"/>
    <p:sldId id="323" r:id="rId46"/>
    <p:sldId id="324" r:id="rId47"/>
    <p:sldId id="325" r:id="rId48"/>
    <p:sldId id="326" r:id="rId49"/>
    <p:sldId id="266" r:id="rId50"/>
    <p:sldId id="268" r:id="rId51"/>
    <p:sldId id="269" r:id="rId52"/>
    <p:sldId id="281" r:id="rId53"/>
    <p:sldId id="282" r:id="rId54"/>
    <p:sldId id="336" r:id="rId55"/>
    <p:sldId id="402" r:id="rId56"/>
    <p:sldId id="344" r:id="rId57"/>
    <p:sldId id="345" r:id="rId58"/>
    <p:sldId id="403" r:id="rId59"/>
    <p:sldId id="346" r:id="rId60"/>
    <p:sldId id="348" r:id="rId61"/>
    <p:sldId id="400" r:id="rId62"/>
    <p:sldId id="373" r:id="rId63"/>
    <p:sldId id="349" r:id="rId64"/>
    <p:sldId id="350" r:id="rId65"/>
    <p:sldId id="351" r:id="rId66"/>
    <p:sldId id="352" r:id="rId67"/>
    <p:sldId id="353" r:id="rId68"/>
    <p:sldId id="354" r:id="rId69"/>
    <p:sldId id="355" r:id="rId70"/>
    <p:sldId id="356" r:id="rId71"/>
    <p:sldId id="357" r:id="rId72"/>
    <p:sldId id="358" r:id="rId73"/>
    <p:sldId id="359" r:id="rId74"/>
    <p:sldId id="360" r:id="rId75"/>
    <p:sldId id="361" r:id="rId76"/>
    <p:sldId id="362" r:id="rId77"/>
    <p:sldId id="386" r:id="rId78"/>
    <p:sldId id="387" r:id="rId79"/>
    <p:sldId id="388" r:id="rId80"/>
    <p:sldId id="389" r:id="rId81"/>
    <p:sldId id="390" r:id="rId82"/>
    <p:sldId id="391" r:id="rId83"/>
    <p:sldId id="392" r:id="rId84"/>
    <p:sldId id="393" r:id="rId85"/>
    <p:sldId id="394" r:id="rId86"/>
    <p:sldId id="395" r:id="rId87"/>
    <p:sldId id="396" r:id="rId88"/>
    <p:sldId id="397" r:id="rId89"/>
    <p:sldId id="398" r:id="rId90"/>
    <p:sldId id="399" r:id="rId91"/>
    <p:sldId id="412" r:id="rId92"/>
    <p:sldId id="363" r:id="rId93"/>
    <p:sldId id="364" r:id="rId94"/>
    <p:sldId id="365" r:id="rId95"/>
    <p:sldId id="366" r:id="rId96"/>
    <p:sldId id="367" r:id="rId97"/>
    <p:sldId id="413" r:id="rId98"/>
    <p:sldId id="408" r:id="rId99"/>
    <p:sldId id="338" r:id="rId100"/>
    <p:sldId id="339" r:id="rId101"/>
    <p:sldId id="340" r:id="rId102"/>
    <p:sldId id="342" r:id="rId103"/>
    <p:sldId id="369" r:id="rId104"/>
    <p:sldId id="405" r:id="rId105"/>
    <p:sldId id="406" r:id="rId106"/>
    <p:sldId id="407" r:id="rId107"/>
    <p:sldId id="410" r:id="rId108"/>
    <p:sldId id="401" r:id="rId109"/>
    <p:sldId id="404" r:id="rId110"/>
    <p:sldId id="368" r:id="rId111"/>
    <p:sldId id="381" r:id="rId112"/>
    <p:sldId id="376" r:id="rId113"/>
    <p:sldId id="375" r:id="rId114"/>
    <p:sldId id="380" r:id="rId115"/>
    <p:sldId id="377" r:id="rId116"/>
    <p:sldId id="379" r:id="rId117"/>
    <p:sldId id="378" r:id="rId118"/>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076" autoAdjust="0"/>
  </p:normalViewPr>
  <p:slideViewPr>
    <p:cSldViewPr>
      <p:cViewPr varScale="1">
        <p:scale>
          <a:sx n="62" d="100"/>
          <a:sy n="62" d="100"/>
        </p:scale>
        <p:origin x="-1596"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F64CDE-351A-49B5-AA01-082CEB981A9D}"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zh-CN" altLang="en-US"/>
        </a:p>
      </dgm:t>
    </dgm:pt>
    <dgm:pt modelId="{7790CE1F-5D41-4408-87BD-09301DED730A}">
      <dgm:prSet custT="1"/>
      <dgm:spPr/>
      <dgm:t>
        <a:bodyPr/>
        <a:lstStyle/>
        <a:p>
          <a:pPr rtl="0"/>
          <a:r>
            <a:rPr lang="zh-CN" altLang="en-US" sz="3200" b="1" dirty="0" smtClean="0">
              <a:effectLst>
                <a:outerShdw blurRad="38100" dist="38100" dir="2700000" algn="tl">
                  <a:srgbClr val="000000">
                    <a:alpha val="43137"/>
                  </a:srgbClr>
                </a:outerShdw>
              </a:effectLst>
            </a:rPr>
            <a:t>先天性：膈肌纤维因发育不良、萎缩</a:t>
          </a:r>
          <a:endParaRPr lang="en-US" altLang="zh-CN" sz="3200" b="1" dirty="0" smtClean="0">
            <a:effectLst>
              <a:outerShdw blurRad="38100" dist="38100" dir="2700000" algn="tl">
                <a:srgbClr val="000000">
                  <a:alpha val="43137"/>
                </a:srgbClr>
              </a:outerShdw>
            </a:effectLst>
          </a:endParaRPr>
        </a:p>
        <a:p>
          <a:pPr rtl="0"/>
          <a:r>
            <a:rPr lang="en-US" altLang="zh-CN" sz="3200" b="1" dirty="0" smtClean="0">
              <a:effectLst>
                <a:outerShdw blurRad="38100" dist="38100" dir="2700000" algn="tl">
                  <a:srgbClr val="000000">
                    <a:alpha val="43137"/>
                  </a:srgbClr>
                </a:outerShdw>
              </a:effectLst>
            </a:rPr>
            <a:t>                   </a:t>
          </a:r>
          <a:r>
            <a:rPr lang="zh-CN" altLang="en-US" sz="3200" b="1" dirty="0" smtClean="0">
              <a:effectLst>
                <a:outerShdw blurRad="38100" dist="38100" dir="2700000" algn="tl">
                  <a:srgbClr val="000000">
                    <a:alpha val="43137"/>
                  </a:srgbClr>
                </a:outerShdw>
              </a:effectLst>
            </a:rPr>
            <a:t>而异常的抬高</a:t>
          </a:r>
          <a:endParaRPr lang="zh-CN" altLang="en-US" sz="3200" b="1" dirty="0">
            <a:effectLst>
              <a:outerShdw blurRad="38100" dist="38100" dir="2700000" algn="tl">
                <a:srgbClr val="000000">
                  <a:alpha val="43137"/>
                </a:srgbClr>
              </a:outerShdw>
            </a:effectLst>
          </a:endParaRPr>
        </a:p>
      </dgm:t>
    </dgm:pt>
    <dgm:pt modelId="{56C03C79-FFAB-4CFA-B2CE-51C07BAE9CFD}" type="parTrans" cxnId="{D516F3E6-7950-43A5-B147-4B4CF4F95DF9}">
      <dgm:prSet/>
      <dgm:spPr/>
      <dgm:t>
        <a:bodyPr/>
        <a:lstStyle/>
        <a:p>
          <a:endParaRPr lang="zh-CN" altLang="en-US" sz="2800" b="1">
            <a:effectLst>
              <a:outerShdw blurRad="38100" dist="38100" dir="2700000" algn="tl">
                <a:srgbClr val="000000">
                  <a:alpha val="43137"/>
                </a:srgbClr>
              </a:outerShdw>
            </a:effectLst>
          </a:endParaRPr>
        </a:p>
      </dgm:t>
    </dgm:pt>
    <dgm:pt modelId="{93117A55-0D3B-43AE-A29C-479E36D80CEC}" type="sibTrans" cxnId="{D516F3E6-7950-43A5-B147-4B4CF4F95DF9}">
      <dgm:prSet/>
      <dgm:spPr/>
      <dgm:t>
        <a:bodyPr/>
        <a:lstStyle/>
        <a:p>
          <a:endParaRPr lang="zh-CN" altLang="en-US" sz="2800" b="1">
            <a:effectLst>
              <a:outerShdw blurRad="38100" dist="38100" dir="2700000" algn="tl">
                <a:srgbClr val="000000">
                  <a:alpha val="43137"/>
                </a:srgbClr>
              </a:outerShdw>
            </a:effectLst>
          </a:endParaRPr>
        </a:p>
      </dgm:t>
    </dgm:pt>
    <dgm:pt modelId="{8B5DE404-E034-43A0-8E71-66535D164DFB}">
      <dgm:prSet custT="1"/>
      <dgm:spPr/>
      <dgm:t>
        <a:bodyPr/>
        <a:lstStyle/>
        <a:p>
          <a:pPr rtl="0"/>
          <a:r>
            <a:rPr lang="zh-CN" altLang="en-US" sz="3200" b="1" dirty="0" smtClean="0">
              <a:effectLst>
                <a:outerShdw blurRad="38100" dist="38100" dir="2700000" algn="tl">
                  <a:srgbClr val="000000">
                    <a:alpha val="43137"/>
                  </a:srgbClr>
                </a:outerShdw>
              </a:effectLst>
            </a:rPr>
            <a:t>后天性：膈神经麻痹造成的膈肌抬高</a:t>
          </a:r>
          <a:endParaRPr lang="zh-CN" altLang="en-US" sz="3200" b="1" dirty="0">
            <a:effectLst>
              <a:outerShdw blurRad="38100" dist="38100" dir="2700000" algn="tl">
                <a:srgbClr val="000000">
                  <a:alpha val="43137"/>
                </a:srgbClr>
              </a:outerShdw>
            </a:effectLst>
          </a:endParaRPr>
        </a:p>
      </dgm:t>
    </dgm:pt>
    <dgm:pt modelId="{E56DDF55-A15B-468B-AF5A-9D6473BD2404}" type="parTrans" cxnId="{B4FCBD9A-AE63-4E82-B458-32824B2D3CC6}">
      <dgm:prSet/>
      <dgm:spPr/>
      <dgm:t>
        <a:bodyPr/>
        <a:lstStyle/>
        <a:p>
          <a:endParaRPr lang="zh-CN" altLang="en-US" sz="2800" b="1">
            <a:effectLst>
              <a:outerShdw blurRad="38100" dist="38100" dir="2700000" algn="tl">
                <a:srgbClr val="000000">
                  <a:alpha val="43137"/>
                </a:srgbClr>
              </a:outerShdw>
            </a:effectLst>
          </a:endParaRPr>
        </a:p>
      </dgm:t>
    </dgm:pt>
    <dgm:pt modelId="{1A3616A1-1392-4FE2-9836-B424E3A3F483}" type="sibTrans" cxnId="{B4FCBD9A-AE63-4E82-B458-32824B2D3CC6}">
      <dgm:prSet/>
      <dgm:spPr/>
      <dgm:t>
        <a:bodyPr/>
        <a:lstStyle/>
        <a:p>
          <a:endParaRPr lang="zh-CN" altLang="en-US" sz="2800" b="1">
            <a:effectLst>
              <a:outerShdw blurRad="38100" dist="38100" dir="2700000" algn="tl">
                <a:srgbClr val="000000">
                  <a:alpha val="43137"/>
                </a:srgbClr>
              </a:outerShdw>
            </a:effectLst>
          </a:endParaRPr>
        </a:p>
      </dgm:t>
    </dgm:pt>
    <dgm:pt modelId="{4C30005C-B7F1-4256-B7B5-B85471513FF7}" type="pres">
      <dgm:prSet presAssocID="{44F64CDE-351A-49B5-AA01-082CEB981A9D}" presName="linear" presStyleCnt="0">
        <dgm:presLayoutVars>
          <dgm:animLvl val="lvl"/>
          <dgm:resizeHandles val="exact"/>
        </dgm:presLayoutVars>
      </dgm:prSet>
      <dgm:spPr/>
      <dgm:t>
        <a:bodyPr/>
        <a:lstStyle/>
        <a:p>
          <a:endParaRPr lang="zh-CN" altLang="en-US"/>
        </a:p>
      </dgm:t>
    </dgm:pt>
    <dgm:pt modelId="{29C314CF-D236-45D6-94F2-000143BB85A7}" type="pres">
      <dgm:prSet presAssocID="{7790CE1F-5D41-4408-87BD-09301DED730A}" presName="parentText" presStyleLbl="node1" presStyleIdx="0" presStyleCnt="2">
        <dgm:presLayoutVars>
          <dgm:chMax val="0"/>
          <dgm:bulletEnabled val="1"/>
        </dgm:presLayoutVars>
      </dgm:prSet>
      <dgm:spPr/>
      <dgm:t>
        <a:bodyPr/>
        <a:lstStyle/>
        <a:p>
          <a:endParaRPr lang="zh-CN" altLang="en-US"/>
        </a:p>
      </dgm:t>
    </dgm:pt>
    <dgm:pt modelId="{50A97D70-2821-422F-85E7-E536ACCF8689}" type="pres">
      <dgm:prSet presAssocID="{93117A55-0D3B-43AE-A29C-479E36D80CEC}" presName="spacer" presStyleCnt="0"/>
      <dgm:spPr/>
    </dgm:pt>
    <dgm:pt modelId="{5150B0EF-739E-412B-AED7-22BE631E1A4B}" type="pres">
      <dgm:prSet presAssocID="{8B5DE404-E034-43A0-8E71-66535D164DFB}" presName="parentText" presStyleLbl="node1" presStyleIdx="1" presStyleCnt="2">
        <dgm:presLayoutVars>
          <dgm:chMax val="0"/>
          <dgm:bulletEnabled val="1"/>
        </dgm:presLayoutVars>
      </dgm:prSet>
      <dgm:spPr/>
      <dgm:t>
        <a:bodyPr/>
        <a:lstStyle/>
        <a:p>
          <a:endParaRPr lang="zh-CN" altLang="en-US"/>
        </a:p>
      </dgm:t>
    </dgm:pt>
  </dgm:ptLst>
  <dgm:cxnLst>
    <dgm:cxn modelId="{708FF20E-2870-435D-9E70-EA9F253D6D22}" type="presOf" srcId="{7790CE1F-5D41-4408-87BD-09301DED730A}" destId="{29C314CF-D236-45D6-94F2-000143BB85A7}" srcOrd="0" destOrd="0" presId="urn:microsoft.com/office/officeart/2005/8/layout/vList2"/>
    <dgm:cxn modelId="{CD00D254-E377-4C06-8359-2B8FD3B33122}" type="presOf" srcId="{8B5DE404-E034-43A0-8E71-66535D164DFB}" destId="{5150B0EF-739E-412B-AED7-22BE631E1A4B}" srcOrd="0" destOrd="0" presId="urn:microsoft.com/office/officeart/2005/8/layout/vList2"/>
    <dgm:cxn modelId="{D516F3E6-7950-43A5-B147-4B4CF4F95DF9}" srcId="{44F64CDE-351A-49B5-AA01-082CEB981A9D}" destId="{7790CE1F-5D41-4408-87BD-09301DED730A}" srcOrd="0" destOrd="0" parTransId="{56C03C79-FFAB-4CFA-B2CE-51C07BAE9CFD}" sibTransId="{93117A55-0D3B-43AE-A29C-479E36D80CEC}"/>
    <dgm:cxn modelId="{0F9D81DF-B9DD-4DE6-96BD-CE913B00B355}" type="presOf" srcId="{44F64CDE-351A-49B5-AA01-082CEB981A9D}" destId="{4C30005C-B7F1-4256-B7B5-B85471513FF7}" srcOrd="0" destOrd="0" presId="urn:microsoft.com/office/officeart/2005/8/layout/vList2"/>
    <dgm:cxn modelId="{B4FCBD9A-AE63-4E82-B458-32824B2D3CC6}" srcId="{44F64CDE-351A-49B5-AA01-082CEB981A9D}" destId="{8B5DE404-E034-43A0-8E71-66535D164DFB}" srcOrd="1" destOrd="0" parTransId="{E56DDF55-A15B-468B-AF5A-9D6473BD2404}" sibTransId="{1A3616A1-1392-4FE2-9836-B424E3A3F483}"/>
    <dgm:cxn modelId="{48844B42-C1CF-45A9-8E71-B67F44BE26BB}" type="presParOf" srcId="{4C30005C-B7F1-4256-B7B5-B85471513FF7}" destId="{29C314CF-D236-45D6-94F2-000143BB85A7}" srcOrd="0" destOrd="0" presId="urn:microsoft.com/office/officeart/2005/8/layout/vList2"/>
    <dgm:cxn modelId="{CAC3BD02-213E-4FCA-9C70-B5E3E4B1B98D}" type="presParOf" srcId="{4C30005C-B7F1-4256-B7B5-B85471513FF7}" destId="{50A97D70-2821-422F-85E7-E536ACCF8689}" srcOrd="1" destOrd="0" presId="urn:microsoft.com/office/officeart/2005/8/layout/vList2"/>
    <dgm:cxn modelId="{FC25AC69-E810-4BB6-8559-D7942642BE59}" type="presParOf" srcId="{4C30005C-B7F1-4256-B7B5-B85471513FF7}" destId="{5150B0EF-739E-412B-AED7-22BE631E1A4B}"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4218A4-7AC3-4A67-9292-E04CDD54AD1E}" type="doc">
      <dgm:prSet loTypeId="urn:microsoft.com/office/officeart/2005/8/layout/vList2" loCatId="list" qsTypeId="urn:microsoft.com/office/officeart/2005/8/quickstyle/3d2" qsCatId="3D" csTypeId="urn:microsoft.com/office/officeart/2005/8/colors/accent1_2" csCatId="accent1"/>
      <dgm:spPr/>
      <dgm:t>
        <a:bodyPr/>
        <a:lstStyle/>
        <a:p>
          <a:endParaRPr lang="zh-CN" altLang="en-US"/>
        </a:p>
      </dgm:t>
    </dgm:pt>
    <dgm:pt modelId="{F34805B0-3419-4623-8AE1-0EE73E0349B0}">
      <dgm:prSet custT="1"/>
      <dgm:spPr/>
      <dgm:t>
        <a:bodyPr/>
        <a:lstStyle/>
        <a:p>
          <a:pPr rtl="0"/>
          <a:r>
            <a:rPr lang="zh-CN" altLang="en-US" sz="2800" b="1" smtClean="0">
              <a:effectLst>
                <a:outerShdw blurRad="38100" dist="38100" dir="2700000" algn="tl">
                  <a:srgbClr val="000000">
                    <a:alpha val="43137"/>
                  </a:srgbClr>
                </a:outerShdw>
              </a:effectLst>
            </a:rPr>
            <a:t>有无压迫、损伤</a:t>
          </a:r>
          <a:endParaRPr lang="zh-CN" altLang="en-US" sz="2800" b="1">
            <a:effectLst>
              <a:outerShdw blurRad="38100" dist="38100" dir="2700000" algn="tl">
                <a:srgbClr val="000000">
                  <a:alpha val="43137"/>
                </a:srgbClr>
              </a:outerShdw>
            </a:effectLst>
          </a:endParaRPr>
        </a:p>
      </dgm:t>
    </dgm:pt>
    <dgm:pt modelId="{CEB7225F-6B91-44D6-AD07-638DD1F67970}" type="parTrans" cxnId="{63C2947A-4301-40DC-97BA-6E145F372435}">
      <dgm:prSet/>
      <dgm:spPr/>
      <dgm:t>
        <a:bodyPr/>
        <a:lstStyle/>
        <a:p>
          <a:endParaRPr lang="zh-CN" altLang="en-US" sz="3600" b="1">
            <a:effectLst>
              <a:outerShdw blurRad="38100" dist="38100" dir="2700000" algn="tl">
                <a:srgbClr val="000000">
                  <a:alpha val="43137"/>
                </a:srgbClr>
              </a:outerShdw>
            </a:effectLst>
          </a:endParaRPr>
        </a:p>
      </dgm:t>
    </dgm:pt>
    <dgm:pt modelId="{5D6A5344-5A5A-4D05-AAB0-CBDFCC246E24}" type="sibTrans" cxnId="{63C2947A-4301-40DC-97BA-6E145F372435}">
      <dgm:prSet/>
      <dgm:spPr/>
      <dgm:t>
        <a:bodyPr/>
        <a:lstStyle/>
        <a:p>
          <a:endParaRPr lang="zh-CN" altLang="en-US" sz="3600" b="1">
            <a:effectLst>
              <a:outerShdw blurRad="38100" dist="38100" dir="2700000" algn="tl">
                <a:srgbClr val="000000">
                  <a:alpha val="43137"/>
                </a:srgbClr>
              </a:outerShdw>
            </a:effectLst>
          </a:endParaRPr>
        </a:p>
      </dgm:t>
    </dgm:pt>
    <dgm:pt modelId="{3F75C872-EDB7-42CB-AE54-18F51C0F487B}" type="pres">
      <dgm:prSet presAssocID="{FF4218A4-7AC3-4A67-9292-E04CDD54AD1E}" presName="linear" presStyleCnt="0">
        <dgm:presLayoutVars>
          <dgm:animLvl val="lvl"/>
          <dgm:resizeHandles val="exact"/>
        </dgm:presLayoutVars>
      </dgm:prSet>
      <dgm:spPr/>
      <dgm:t>
        <a:bodyPr/>
        <a:lstStyle/>
        <a:p>
          <a:endParaRPr lang="zh-CN" altLang="en-US"/>
        </a:p>
      </dgm:t>
    </dgm:pt>
    <dgm:pt modelId="{722A4DFC-49B3-43E4-ACF4-FF3C28CB0D2C}" type="pres">
      <dgm:prSet presAssocID="{F34805B0-3419-4623-8AE1-0EE73E0349B0}" presName="parentText" presStyleLbl="node1" presStyleIdx="0" presStyleCnt="1">
        <dgm:presLayoutVars>
          <dgm:chMax val="0"/>
          <dgm:bulletEnabled val="1"/>
        </dgm:presLayoutVars>
      </dgm:prSet>
      <dgm:spPr/>
      <dgm:t>
        <a:bodyPr/>
        <a:lstStyle/>
        <a:p>
          <a:endParaRPr lang="zh-CN" altLang="en-US"/>
        </a:p>
      </dgm:t>
    </dgm:pt>
  </dgm:ptLst>
  <dgm:cxnLst>
    <dgm:cxn modelId="{7AFFF354-BB47-47CC-A069-A04F88F75E16}" type="presOf" srcId="{FF4218A4-7AC3-4A67-9292-E04CDD54AD1E}" destId="{3F75C872-EDB7-42CB-AE54-18F51C0F487B}" srcOrd="0" destOrd="0" presId="urn:microsoft.com/office/officeart/2005/8/layout/vList2"/>
    <dgm:cxn modelId="{93E586D5-1041-48AC-B1AE-D19E4DE693E3}" type="presOf" srcId="{F34805B0-3419-4623-8AE1-0EE73E0349B0}" destId="{722A4DFC-49B3-43E4-ACF4-FF3C28CB0D2C}" srcOrd="0" destOrd="0" presId="urn:microsoft.com/office/officeart/2005/8/layout/vList2"/>
    <dgm:cxn modelId="{63C2947A-4301-40DC-97BA-6E145F372435}" srcId="{FF4218A4-7AC3-4A67-9292-E04CDD54AD1E}" destId="{F34805B0-3419-4623-8AE1-0EE73E0349B0}" srcOrd="0" destOrd="0" parTransId="{CEB7225F-6B91-44D6-AD07-638DD1F67970}" sibTransId="{5D6A5344-5A5A-4D05-AAB0-CBDFCC246E24}"/>
    <dgm:cxn modelId="{4A22C45F-FF02-40E6-987B-148C5007B93E}" type="presParOf" srcId="{3F75C872-EDB7-42CB-AE54-18F51C0F487B}" destId="{722A4DFC-49B3-43E4-ACF4-FF3C28CB0D2C}"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C314CF-D236-45D6-94F2-000143BB85A7}">
      <dsp:nvSpPr>
        <dsp:cNvPr id="0" name=""/>
        <dsp:cNvSpPr/>
      </dsp:nvSpPr>
      <dsp:spPr>
        <a:xfrm>
          <a:off x="0" y="75566"/>
          <a:ext cx="7272808" cy="155902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zh-CN" altLang="en-US" sz="3200" b="1" kern="1200" dirty="0" smtClean="0">
              <a:effectLst>
                <a:outerShdw blurRad="38100" dist="38100" dir="2700000" algn="tl">
                  <a:srgbClr val="000000">
                    <a:alpha val="43137"/>
                  </a:srgbClr>
                </a:outerShdw>
              </a:effectLst>
            </a:rPr>
            <a:t>先天性：膈肌纤维因发育不良、萎缩</a:t>
          </a:r>
          <a:endParaRPr lang="en-US" altLang="zh-CN" sz="3200" b="1" kern="1200" dirty="0" smtClean="0">
            <a:effectLst>
              <a:outerShdw blurRad="38100" dist="38100" dir="2700000" algn="tl">
                <a:srgbClr val="000000">
                  <a:alpha val="43137"/>
                </a:srgbClr>
              </a:outerShdw>
            </a:effectLst>
          </a:endParaRPr>
        </a:p>
        <a:p>
          <a:pPr lvl="0" algn="l" defTabSz="1422400" rtl="0">
            <a:lnSpc>
              <a:spcPct val="90000"/>
            </a:lnSpc>
            <a:spcBef>
              <a:spcPct val="0"/>
            </a:spcBef>
            <a:spcAft>
              <a:spcPct val="35000"/>
            </a:spcAft>
          </a:pPr>
          <a:r>
            <a:rPr lang="en-US" altLang="zh-CN" sz="3200" b="1" kern="1200" dirty="0" smtClean="0">
              <a:effectLst>
                <a:outerShdw blurRad="38100" dist="38100" dir="2700000" algn="tl">
                  <a:srgbClr val="000000">
                    <a:alpha val="43137"/>
                  </a:srgbClr>
                </a:outerShdw>
              </a:effectLst>
            </a:rPr>
            <a:t>                   </a:t>
          </a:r>
          <a:r>
            <a:rPr lang="zh-CN" altLang="en-US" sz="3200" b="1" kern="1200" dirty="0" smtClean="0">
              <a:effectLst>
                <a:outerShdw blurRad="38100" dist="38100" dir="2700000" algn="tl">
                  <a:srgbClr val="000000">
                    <a:alpha val="43137"/>
                  </a:srgbClr>
                </a:outerShdw>
              </a:effectLst>
            </a:rPr>
            <a:t>而异常的抬高</a:t>
          </a:r>
          <a:endParaRPr lang="zh-CN" altLang="en-US" sz="3200" b="1" kern="1200" dirty="0">
            <a:effectLst>
              <a:outerShdw blurRad="38100" dist="38100" dir="2700000" algn="tl">
                <a:srgbClr val="000000">
                  <a:alpha val="43137"/>
                </a:srgbClr>
              </a:outerShdw>
            </a:effectLst>
          </a:endParaRPr>
        </a:p>
      </dsp:txBody>
      <dsp:txXfrm>
        <a:off x="76105" y="151671"/>
        <a:ext cx="7120598" cy="1406815"/>
      </dsp:txXfrm>
    </dsp:sp>
    <dsp:sp modelId="{5150B0EF-739E-412B-AED7-22BE631E1A4B}">
      <dsp:nvSpPr>
        <dsp:cNvPr id="0" name=""/>
        <dsp:cNvSpPr/>
      </dsp:nvSpPr>
      <dsp:spPr>
        <a:xfrm>
          <a:off x="0" y="1821792"/>
          <a:ext cx="7272808" cy="155902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zh-CN" altLang="en-US" sz="3200" b="1" kern="1200" dirty="0" smtClean="0">
              <a:effectLst>
                <a:outerShdw blurRad="38100" dist="38100" dir="2700000" algn="tl">
                  <a:srgbClr val="000000">
                    <a:alpha val="43137"/>
                  </a:srgbClr>
                </a:outerShdw>
              </a:effectLst>
            </a:rPr>
            <a:t>后天性：膈神经麻痹造成的膈肌抬高</a:t>
          </a:r>
          <a:endParaRPr lang="zh-CN" altLang="en-US" sz="3200" b="1" kern="1200" dirty="0">
            <a:effectLst>
              <a:outerShdw blurRad="38100" dist="38100" dir="2700000" algn="tl">
                <a:srgbClr val="000000">
                  <a:alpha val="43137"/>
                </a:srgbClr>
              </a:outerShdw>
            </a:effectLst>
          </a:endParaRPr>
        </a:p>
      </dsp:txBody>
      <dsp:txXfrm>
        <a:off x="76105" y="1897897"/>
        <a:ext cx="7120598" cy="14068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2A4DFC-49B3-43E4-ACF4-FF3C28CB0D2C}">
      <dsp:nvSpPr>
        <dsp:cNvPr id="0" name=""/>
        <dsp:cNvSpPr/>
      </dsp:nvSpPr>
      <dsp:spPr>
        <a:xfrm>
          <a:off x="0" y="89"/>
          <a:ext cx="3145672" cy="503876"/>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zh-CN" altLang="en-US" sz="2800" b="1" kern="1200" smtClean="0">
              <a:effectLst>
                <a:outerShdw blurRad="38100" dist="38100" dir="2700000" algn="tl">
                  <a:srgbClr val="000000">
                    <a:alpha val="43137"/>
                  </a:srgbClr>
                </a:outerShdw>
              </a:effectLst>
            </a:rPr>
            <a:t>有无压迫、损伤</a:t>
          </a:r>
          <a:endParaRPr lang="zh-CN" altLang="en-US" sz="2800" b="1" kern="1200">
            <a:effectLst>
              <a:outerShdw blurRad="38100" dist="38100" dir="2700000" algn="tl">
                <a:srgbClr val="000000">
                  <a:alpha val="43137"/>
                </a:srgbClr>
              </a:outerShdw>
            </a:effectLst>
          </a:endParaRPr>
        </a:p>
      </dsp:txBody>
      <dsp:txXfrm>
        <a:off x="24597" y="24686"/>
        <a:ext cx="3096478" cy="45468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BC1DD4B0-2BD5-493D-8B5F-64731CD09D5E}" type="datetimeFigureOut">
              <a:rPr lang="zh-CN" altLang="en-US"/>
              <a:pPr>
                <a:defRPr/>
              </a:pPr>
              <a:t>2013/9/2</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defRPr>
            </a:lvl1pPr>
          </a:lstStyle>
          <a:p>
            <a:pPr>
              <a:defRPr/>
            </a:pPr>
            <a:fld id="{274DB392-E6B2-43AC-A83B-76D1F854BF5F}" type="slidenum">
              <a:rPr lang="zh-CN" altLang="en-US"/>
              <a:pPr>
                <a:defRPr/>
              </a:pPr>
              <a:t>‹#›</a:t>
            </a:fld>
            <a:endParaRPr lang="zh-CN" altLang="en-US"/>
          </a:p>
        </p:txBody>
      </p:sp>
    </p:spTree>
    <p:extLst>
      <p:ext uri="{BB962C8B-B14F-4D97-AF65-F5344CB8AC3E}">
        <p14:creationId xmlns:p14="http://schemas.microsoft.com/office/powerpoint/2010/main" val="384017993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nejm.org/action/showMediaPlayer?doi=10.1056/NEJMicm0907898&amp;aid=NEJMicm0907898_attach_1&amp;area=" TargetMode="External"/><Relationship Id="rId2" Type="http://schemas.openxmlformats.org/officeDocument/2006/relationships/slide" Target="../slides/slide92.xml"/><Relationship Id="rId1" Type="http://schemas.openxmlformats.org/officeDocument/2006/relationships/notesMaster" Target="../notesMasters/notesMaster1.xml"/><Relationship Id="rId4" Type="http://schemas.openxmlformats.org/officeDocument/2006/relationships/hyperlink" Target="http://www.nejm.org/doi/suppl/10.1056/NEJMicm0907898/suppl_file/nejm_seydel_e61sa1.pdf"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baike.baidu.com/view/179462.htm"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baike.baidu.com/view/730637.htm" TargetMode="External"/><Relationship Id="rId5" Type="http://schemas.openxmlformats.org/officeDocument/2006/relationships/hyperlink" Target="http://baike.baidu.com/view/92109.htm" TargetMode="External"/><Relationship Id="rId4" Type="http://schemas.openxmlformats.org/officeDocument/2006/relationships/hyperlink" Target="http://baike.baidu.com/view/92067.ht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74DB392-E6B2-43AC-A83B-76D1F854BF5F}" type="slidenum">
              <a:rPr lang="zh-CN" altLang="en-US" smtClean="0"/>
              <a:pPr>
                <a:defRPr/>
              </a:pPr>
              <a:t>1</a:t>
            </a:fld>
            <a:endParaRPr lang="zh-CN" altLang="en-US"/>
          </a:p>
        </p:txBody>
      </p:sp>
    </p:spTree>
    <p:extLst>
      <p:ext uri="{BB962C8B-B14F-4D97-AF65-F5344CB8AC3E}">
        <p14:creationId xmlns:p14="http://schemas.microsoft.com/office/powerpoint/2010/main" val="491008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短食管型（先天、后天）：胃疝入胸腔，短食管直接与胃相连，没有疝囊形成。 </a:t>
            </a:r>
          </a:p>
          <a:p>
            <a:r>
              <a:rPr lang="zh-CN" altLang="en-US" dirty="0" smtClean="0"/>
              <a:t>滑动型；发病率最高。多在俯卧右前斜位进行深吸气时出现。典型表现可在横隔上看到三个环形狭窄称为“三环征”。上环是食管与膈壶腹上部的交界</a:t>
            </a:r>
            <a:r>
              <a:rPr lang="en-US" altLang="zh-CN" dirty="0" smtClean="0"/>
              <a:t>-A</a:t>
            </a:r>
            <a:r>
              <a:rPr lang="zh-CN" altLang="en-US" dirty="0" smtClean="0"/>
              <a:t>环；中环为食管胃接合部</a:t>
            </a:r>
            <a:r>
              <a:rPr lang="en-US" altLang="zh-CN" dirty="0" smtClean="0"/>
              <a:t>-B</a:t>
            </a:r>
            <a:r>
              <a:rPr lang="zh-CN" altLang="en-US" dirty="0" smtClean="0"/>
              <a:t>环，有时可见粘膜交界的“</a:t>
            </a:r>
            <a:r>
              <a:rPr lang="en-US" altLang="zh-CN" dirty="0" smtClean="0"/>
              <a:t>Z”</a:t>
            </a:r>
            <a:r>
              <a:rPr lang="zh-CN" altLang="en-US" dirty="0" smtClean="0"/>
              <a:t>线；下环为疝出的胃经过膈食管裂孔所产生的狭窄区。 </a:t>
            </a:r>
          </a:p>
          <a:p>
            <a:r>
              <a:rPr lang="zh-CN" altLang="en-US" dirty="0" smtClean="0"/>
              <a:t>食管旁型：食管胃结合部仍在膈下，但胃底在食管旁疝入胸腔。 </a:t>
            </a:r>
          </a:p>
          <a:p>
            <a:r>
              <a:rPr lang="zh-CN" altLang="en-US" dirty="0" smtClean="0"/>
              <a:t>混合型：食管胃结合部、胃底均疝入胸腔。</a:t>
            </a:r>
          </a:p>
          <a:p>
            <a:endParaRPr lang="zh-CN" altLang="en-US" dirty="0"/>
          </a:p>
        </p:txBody>
      </p:sp>
      <p:sp>
        <p:nvSpPr>
          <p:cNvPr id="4" name="灯片编号占位符 3"/>
          <p:cNvSpPr>
            <a:spLocks noGrp="1"/>
          </p:cNvSpPr>
          <p:nvPr>
            <p:ph type="sldNum" sz="quarter" idx="10"/>
          </p:nvPr>
        </p:nvSpPr>
        <p:spPr/>
        <p:txBody>
          <a:bodyPr/>
          <a:lstStyle/>
          <a:p>
            <a:pPr>
              <a:defRPr/>
            </a:pPr>
            <a:fld id="{274DB392-E6B2-43AC-A83B-76D1F854BF5F}" type="slidenum">
              <a:rPr lang="zh-CN" altLang="en-US" smtClean="0"/>
              <a:pPr>
                <a:defRPr/>
              </a:pPr>
              <a:t>62</a:t>
            </a:fld>
            <a:endParaRPr lang="zh-CN" altLang="en-US"/>
          </a:p>
        </p:txBody>
      </p:sp>
    </p:spTree>
    <p:extLst>
      <p:ext uri="{BB962C8B-B14F-4D97-AF65-F5344CB8AC3E}">
        <p14:creationId xmlns:p14="http://schemas.microsoft.com/office/powerpoint/2010/main" val="2874107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 41-year-old woman was evaluated for a 5-month history of dyspnea and cardiac arrhythmia. Chest radiography revealed an enlarged right mediastinum with air content on the right side (Panel A, arrow; and Panel B, lateral view). Thoracic computed tomographic (CT) scans showed a </a:t>
            </a:r>
            <a:r>
              <a:rPr lang="en-US" altLang="zh-CN" dirty="0" err="1" smtClean="0"/>
              <a:t>Morgagni's</a:t>
            </a:r>
            <a:r>
              <a:rPr lang="en-US" altLang="zh-CN" dirty="0" smtClean="0"/>
              <a:t> hernia, characterized by an </a:t>
            </a:r>
            <a:r>
              <a:rPr lang="en-US" altLang="zh-CN" dirty="0" err="1" smtClean="0"/>
              <a:t>anteromedial</a:t>
            </a:r>
            <a:r>
              <a:rPr lang="en-US" altLang="zh-CN" dirty="0" smtClean="0"/>
              <a:t> diaphragmatic defect, with herniation of the transverse colon and part of the </a:t>
            </a:r>
            <a:r>
              <a:rPr lang="en-US" altLang="zh-CN" dirty="0" err="1" smtClean="0"/>
              <a:t>omentum</a:t>
            </a:r>
            <a:r>
              <a:rPr lang="en-US" altLang="zh-CN" dirty="0" smtClean="0"/>
              <a:t> into the thorax (Panels C and D). CT scans also showed that the bowel contents were compressing the right side of the heart. </a:t>
            </a:r>
            <a:r>
              <a:rPr lang="en-US" altLang="zh-CN" dirty="0" err="1" smtClean="0"/>
              <a:t>Morgagni's</a:t>
            </a:r>
            <a:r>
              <a:rPr lang="en-US" altLang="zh-CN" dirty="0" smtClean="0"/>
              <a:t> hernias are secondary to congenital defects in the anterior diaphragm. The hernia sac frequently contains the transverse colon with the </a:t>
            </a:r>
            <a:r>
              <a:rPr lang="en-US" altLang="zh-CN" dirty="0" err="1" smtClean="0"/>
              <a:t>omentum</a:t>
            </a:r>
            <a:r>
              <a:rPr lang="en-US" altLang="zh-CN" dirty="0" smtClean="0"/>
              <a:t>; more rarely, the stomach, small bowel, or liver is involved. The patient's hernia was </a:t>
            </a:r>
            <a:r>
              <a:rPr lang="en-US" altLang="zh-CN" dirty="0" err="1" smtClean="0"/>
              <a:t>laparoscopically</a:t>
            </a:r>
            <a:r>
              <a:rPr lang="en-US" altLang="zh-CN" dirty="0" smtClean="0"/>
              <a:t> reduced (</a:t>
            </a:r>
            <a:r>
              <a:rPr lang="en-US" altLang="zh-CN" dirty="0" smtClean="0">
                <a:hlinkClick r:id="rId3" action="ppaction://hlinkfile"/>
              </a:rPr>
              <a:t>Video</a:t>
            </a:r>
            <a:r>
              <a:rPr lang="en-US" altLang="zh-CN" dirty="0" smtClean="0"/>
              <a:t>), and the diaphragmatic defect was repaired with a composite mesh. Postoperatively, the patient's symptoms resolved. Follow-up thoracic CT confirmed the absence of bowel contents in the thorax (</a:t>
            </a:r>
            <a:r>
              <a:rPr lang="en-US" altLang="zh-CN" dirty="0" smtClean="0">
                <a:hlinkClick r:id="rId4" action="ppaction://hlinkfile"/>
              </a:rPr>
              <a:t>Supplementary Appendix</a:t>
            </a:r>
            <a:r>
              <a:rPr lang="en-US" altLang="zh-CN" dirty="0" smtClean="0"/>
              <a:t>).</a:t>
            </a:r>
            <a:endParaRPr lang="zh-CN" altLang="en-US" dirty="0"/>
          </a:p>
        </p:txBody>
      </p:sp>
      <p:sp>
        <p:nvSpPr>
          <p:cNvPr id="4" name="灯片编号占位符 3"/>
          <p:cNvSpPr>
            <a:spLocks noGrp="1"/>
          </p:cNvSpPr>
          <p:nvPr>
            <p:ph type="sldNum" sz="quarter" idx="10"/>
          </p:nvPr>
        </p:nvSpPr>
        <p:spPr/>
        <p:txBody>
          <a:bodyPr/>
          <a:lstStyle/>
          <a:p>
            <a:fld id="{F5656C97-F8F3-4483-8A6F-17A821CDA9A6}" type="slidenum">
              <a:rPr lang="zh-CN" altLang="en-US" smtClean="0"/>
              <a:t>92</a:t>
            </a:fld>
            <a:endParaRPr lang="zh-CN" altLang="en-US"/>
          </a:p>
        </p:txBody>
      </p:sp>
    </p:spTree>
    <p:extLst>
      <p:ext uri="{BB962C8B-B14F-4D97-AF65-F5344CB8AC3E}">
        <p14:creationId xmlns:p14="http://schemas.microsoft.com/office/powerpoint/2010/main" val="504322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smtClean="0">
                <a:solidFill>
                  <a:schemeClr val="tx1"/>
                </a:solidFill>
                <a:effectLst/>
                <a:latin typeface="+mn-lt"/>
                <a:ea typeface="+mn-ea"/>
                <a:cs typeface="+mn-cs"/>
              </a:rPr>
              <a:t>莫尔加尼</a:t>
            </a:r>
            <a:endParaRPr lang="zh-CN" altLang="en-US" dirty="0"/>
          </a:p>
        </p:txBody>
      </p:sp>
      <p:sp>
        <p:nvSpPr>
          <p:cNvPr id="4" name="灯片编号占位符 3"/>
          <p:cNvSpPr>
            <a:spLocks noGrp="1"/>
          </p:cNvSpPr>
          <p:nvPr>
            <p:ph type="sldNum" sz="quarter" idx="10"/>
          </p:nvPr>
        </p:nvSpPr>
        <p:spPr/>
        <p:txBody>
          <a:bodyPr/>
          <a:lstStyle/>
          <a:p>
            <a:pPr>
              <a:defRPr/>
            </a:pPr>
            <a:fld id="{274DB392-E6B2-43AC-A83B-76D1F854BF5F}" type="slidenum">
              <a:rPr lang="zh-CN" altLang="en-US" smtClean="0"/>
              <a:pPr>
                <a:defRPr/>
              </a:pPr>
              <a:t>94</a:t>
            </a:fld>
            <a:endParaRPr lang="zh-CN" altLang="en-US"/>
          </a:p>
        </p:txBody>
      </p:sp>
    </p:spTree>
    <p:extLst>
      <p:ext uri="{BB962C8B-B14F-4D97-AF65-F5344CB8AC3E}">
        <p14:creationId xmlns:p14="http://schemas.microsoft.com/office/powerpoint/2010/main" val="1437858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smtClean="0">
                <a:solidFill>
                  <a:schemeClr val="tx1"/>
                </a:solidFill>
                <a:effectLst/>
                <a:latin typeface="+mn-lt"/>
                <a:ea typeface="+mn-ea"/>
                <a:cs typeface="+mn-cs"/>
              </a:rPr>
              <a:t>博赫达勒克孔</a:t>
            </a:r>
            <a:endParaRPr lang="zh-CN" altLang="en-US" dirty="0"/>
          </a:p>
        </p:txBody>
      </p:sp>
      <p:sp>
        <p:nvSpPr>
          <p:cNvPr id="4" name="灯片编号占位符 3"/>
          <p:cNvSpPr>
            <a:spLocks noGrp="1"/>
          </p:cNvSpPr>
          <p:nvPr>
            <p:ph type="sldNum" sz="quarter" idx="10"/>
          </p:nvPr>
        </p:nvSpPr>
        <p:spPr/>
        <p:txBody>
          <a:bodyPr/>
          <a:lstStyle/>
          <a:p>
            <a:pPr>
              <a:defRPr/>
            </a:pPr>
            <a:fld id="{274DB392-E6B2-43AC-A83B-76D1F854BF5F}" type="slidenum">
              <a:rPr lang="zh-CN" altLang="en-US" smtClean="0"/>
              <a:pPr>
                <a:defRPr/>
              </a:pPr>
              <a:t>95</a:t>
            </a:fld>
            <a:endParaRPr lang="zh-CN" altLang="en-US"/>
          </a:p>
        </p:txBody>
      </p:sp>
    </p:spTree>
    <p:extLst>
      <p:ext uri="{BB962C8B-B14F-4D97-AF65-F5344CB8AC3E}">
        <p14:creationId xmlns:p14="http://schemas.microsoft.com/office/powerpoint/2010/main" val="3800544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err="1" smtClean="0">
                <a:solidFill>
                  <a:schemeClr val="tx1"/>
                </a:solidFill>
                <a:latin typeface="+mn-lt"/>
                <a:ea typeface="+mn-ea"/>
                <a:cs typeface="+mn-cs"/>
              </a:rPr>
              <a:t>Bochdalek</a:t>
            </a:r>
            <a:r>
              <a:rPr lang="en-US" altLang="zh-CN" sz="1200" b="0" i="0" u="none" strike="noStrike" kern="1200" baseline="0" dirty="0" smtClean="0">
                <a:solidFill>
                  <a:schemeClr val="tx1"/>
                </a:solidFill>
                <a:latin typeface="+mn-lt"/>
                <a:ea typeface="+mn-ea"/>
                <a:cs typeface="+mn-cs"/>
              </a:rPr>
              <a:t> hernia containing a renal cyst in a patient with autosomal dominant polycystic kidney disease. Axial </a:t>
            </a:r>
            <a:r>
              <a:rPr lang="en-US" altLang="zh-CN" sz="1200" b="1" i="0" u="none" strike="noStrike" kern="1200" baseline="0" dirty="0" smtClean="0">
                <a:solidFill>
                  <a:schemeClr val="tx1"/>
                </a:solidFill>
                <a:latin typeface="+mn-lt"/>
                <a:ea typeface="+mn-ea"/>
                <a:cs typeface="+mn-cs"/>
              </a:rPr>
              <a:t>(a) </a:t>
            </a:r>
            <a:r>
              <a:rPr lang="en-US" altLang="zh-CN" sz="1200" b="0" i="0" u="none" strike="noStrike" kern="1200" baseline="0" dirty="0" smtClean="0">
                <a:solidFill>
                  <a:schemeClr val="tx1"/>
                </a:solidFill>
                <a:latin typeface="+mn-lt"/>
                <a:ea typeface="+mn-ea"/>
                <a:cs typeface="+mn-cs"/>
              </a:rPr>
              <a:t>and coronal </a:t>
            </a:r>
            <a:r>
              <a:rPr lang="en-US" altLang="zh-CN" sz="1200" b="1" i="0" u="none" strike="noStrike" kern="1200" baseline="0" dirty="0" smtClean="0">
                <a:solidFill>
                  <a:schemeClr val="tx1"/>
                </a:solidFill>
                <a:latin typeface="+mn-lt"/>
                <a:ea typeface="+mn-ea"/>
                <a:cs typeface="+mn-cs"/>
              </a:rPr>
              <a:t>(b) </a:t>
            </a:r>
            <a:r>
              <a:rPr lang="en-US" altLang="zh-CN" sz="1200" b="0" i="0" u="none" strike="noStrike" kern="1200" baseline="0" dirty="0" smtClean="0">
                <a:solidFill>
                  <a:schemeClr val="tx1"/>
                </a:solidFill>
                <a:latin typeface="+mn-lt"/>
                <a:ea typeface="+mn-ea"/>
                <a:cs typeface="+mn-cs"/>
              </a:rPr>
              <a:t>CT images show a right </a:t>
            </a:r>
            <a:r>
              <a:rPr lang="en-US" altLang="zh-CN" sz="1200" b="0" i="0" u="none" strike="noStrike" kern="1200" baseline="0" dirty="0" err="1" smtClean="0">
                <a:solidFill>
                  <a:schemeClr val="tx1"/>
                </a:solidFill>
                <a:latin typeface="+mn-lt"/>
                <a:ea typeface="+mn-ea"/>
                <a:cs typeface="+mn-cs"/>
              </a:rPr>
              <a:t>Bochdalek</a:t>
            </a:r>
            <a:r>
              <a:rPr lang="en-US" altLang="zh-CN" sz="1200" b="0" i="0" u="none" strike="noStrike" kern="1200" baseline="0" dirty="0" smtClean="0">
                <a:solidFill>
                  <a:schemeClr val="tx1"/>
                </a:solidFill>
                <a:latin typeface="+mn-lt"/>
                <a:ea typeface="+mn-ea"/>
                <a:cs typeface="+mn-cs"/>
              </a:rPr>
              <a:t> hernia containing a renal cyst (arrow) and involving the posterior </a:t>
            </a:r>
            <a:r>
              <a:rPr lang="en-US" altLang="zh-CN" sz="1200" b="0" i="0" u="none" strike="noStrike" kern="1200" baseline="0" dirty="0" err="1" smtClean="0">
                <a:solidFill>
                  <a:schemeClr val="tx1"/>
                </a:solidFill>
                <a:latin typeface="+mn-lt"/>
                <a:ea typeface="+mn-ea"/>
                <a:cs typeface="+mn-cs"/>
              </a:rPr>
              <a:t>hemidiaphragm</a:t>
            </a:r>
            <a:r>
              <a:rPr lang="en-US" altLang="zh-CN" sz="1200" b="0" i="0" u="none" strike="noStrike" kern="1200" baseline="0" dirty="0" smtClean="0">
                <a:solidFill>
                  <a:schemeClr val="tx1"/>
                </a:solidFill>
                <a:latin typeface="+mn-lt"/>
                <a:ea typeface="+mn-ea"/>
                <a:cs typeface="+mn-cs"/>
              </a:rPr>
              <a:t>. Note the lack of </a:t>
            </a:r>
            <a:r>
              <a:rPr lang="en-US" altLang="zh-CN" sz="1200" b="0" i="0" u="none" strike="noStrike" kern="1200" baseline="0" dirty="0" err="1" smtClean="0">
                <a:solidFill>
                  <a:schemeClr val="tx1"/>
                </a:solidFill>
                <a:latin typeface="+mn-lt"/>
                <a:ea typeface="+mn-ea"/>
                <a:cs typeface="+mn-cs"/>
              </a:rPr>
              <a:t>hemidiaphragm</a:t>
            </a:r>
            <a:r>
              <a:rPr lang="en-US" altLang="zh-CN" sz="1200" b="0" i="0" u="none" strike="noStrike" kern="1200" baseline="0" dirty="0" smtClean="0">
                <a:solidFill>
                  <a:schemeClr val="tx1"/>
                </a:solidFill>
                <a:latin typeface="+mn-lt"/>
                <a:ea typeface="+mn-ea"/>
                <a:cs typeface="+mn-cs"/>
              </a:rPr>
              <a:t> at the focal defect. </a:t>
            </a:r>
            <a:r>
              <a:rPr lang="en-US" altLang="zh-CN" sz="1200" b="0" i="0" u="none" strike="noStrike" kern="1200" baseline="0" dirty="0" err="1" smtClean="0">
                <a:solidFill>
                  <a:schemeClr val="tx1"/>
                </a:solidFill>
                <a:latin typeface="+mn-lt"/>
                <a:ea typeface="+mn-ea"/>
                <a:cs typeface="+mn-cs"/>
              </a:rPr>
              <a:t>Bochdalek</a:t>
            </a:r>
            <a:r>
              <a:rPr lang="en-US" altLang="zh-CN" sz="1200" b="0" i="0" u="none" strike="noStrike" kern="1200" baseline="0" dirty="0" smtClean="0">
                <a:solidFill>
                  <a:schemeClr val="tx1"/>
                </a:solidFill>
                <a:latin typeface="+mn-lt"/>
                <a:ea typeface="+mn-ea"/>
                <a:cs typeface="+mn-cs"/>
              </a:rPr>
              <a:t> hernia is typically left sided and results from a developmental defect of the </a:t>
            </a:r>
            <a:r>
              <a:rPr lang="en-US" altLang="zh-CN" sz="1200" b="0" i="0" u="none" strike="noStrike" kern="1200" baseline="0" dirty="0" err="1" smtClean="0">
                <a:solidFill>
                  <a:schemeClr val="tx1"/>
                </a:solidFill>
                <a:latin typeface="+mn-lt"/>
                <a:ea typeface="+mn-ea"/>
                <a:cs typeface="+mn-cs"/>
              </a:rPr>
              <a:t>pleuroperitoneal</a:t>
            </a:r>
            <a:r>
              <a:rPr lang="en-US" altLang="zh-CN" sz="1200" b="0" i="0" u="none" strike="noStrike" kern="1200" baseline="0" dirty="0" smtClean="0">
                <a:solidFill>
                  <a:schemeClr val="tx1"/>
                </a:solidFill>
                <a:latin typeface="+mn-lt"/>
                <a:ea typeface="+mn-ea"/>
                <a:cs typeface="+mn-cs"/>
              </a:rPr>
              <a:t> folds or failure of fusion of the folds and transverse septum with the intercostal muscles. </a:t>
            </a:r>
            <a:endParaRPr lang="zh-CN" altLang="en-US" dirty="0"/>
          </a:p>
        </p:txBody>
      </p:sp>
      <p:sp>
        <p:nvSpPr>
          <p:cNvPr id="4" name="灯片编号占位符 3"/>
          <p:cNvSpPr>
            <a:spLocks noGrp="1"/>
          </p:cNvSpPr>
          <p:nvPr>
            <p:ph type="sldNum" sz="quarter" idx="10"/>
          </p:nvPr>
        </p:nvSpPr>
        <p:spPr/>
        <p:txBody>
          <a:bodyPr/>
          <a:lstStyle/>
          <a:p>
            <a:pPr>
              <a:defRPr/>
            </a:pPr>
            <a:fld id="{274DB392-E6B2-43AC-A83B-76D1F854BF5F}" type="slidenum">
              <a:rPr lang="zh-CN" altLang="en-US" smtClean="0"/>
              <a:pPr>
                <a:defRPr/>
              </a:pPr>
              <a:t>96</a:t>
            </a:fld>
            <a:endParaRPr lang="zh-CN" altLang="en-US"/>
          </a:p>
        </p:txBody>
      </p:sp>
    </p:spTree>
    <p:extLst>
      <p:ext uri="{BB962C8B-B14F-4D97-AF65-F5344CB8AC3E}">
        <p14:creationId xmlns:p14="http://schemas.microsoft.com/office/powerpoint/2010/main" val="3846535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CN" altLang="en-US" smtClean="0"/>
              <a:t>脂肪组织 </a:t>
            </a:r>
            <a:r>
              <a:rPr lang="zh-CN" altLang="en-US" smtClean="0"/>
              <a:t>男</a:t>
            </a:r>
            <a:r>
              <a:rPr lang="en-US" altLang="zh-CN" dirty="0" smtClean="0"/>
              <a:t>69</a:t>
            </a:r>
            <a:r>
              <a:rPr lang="zh-CN" altLang="en-US" dirty="0" smtClean="0"/>
              <a:t>岁，右后胸痛</a:t>
            </a:r>
            <a:r>
              <a:rPr lang="en-US" altLang="zh-CN" dirty="0" smtClean="0"/>
              <a:t>1</a:t>
            </a:r>
            <a:r>
              <a:rPr lang="zh-CN" altLang="en-US" dirty="0" smtClean="0"/>
              <a:t>周</a:t>
            </a:r>
            <a:endParaRPr lang="en-US" altLang="zh-CN"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dirty="0" smtClean="0"/>
              <a:t>35</a:t>
            </a:r>
            <a:r>
              <a:rPr lang="zh-CN" altLang="en-US" dirty="0" smtClean="0"/>
              <a:t>岁，呼吸困难</a:t>
            </a:r>
          </a:p>
          <a:p>
            <a:endParaRPr lang="zh-CN" altLang="en-US" dirty="0"/>
          </a:p>
        </p:txBody>
      </p:sp>
      <p:sp>
        <p:nvSpPr>
          <p:cNvPr id="4" name="灯片编号占位符 3"/>
          <p:cNvSpPr>
            <a:spLocks noGrp="1"/>
          </p:cNvSpPr>
          <p:nvPr>
            <p:ph type="sldNum" sz="quarter" idx="10"/>
          </p:nvPr>
        </p:nvSpPr>
        <p:spPr/>
        <p:txBody>
          <a:bodyPr/>
          <a:lstStyle/>
          <a:p>
            <a:pPr>
              <a:defRPr/>
            </a:pPr>
            <a:fld id="{274DB392-E6B2-43AC-A83B-76D1F854BF5F}" type="slidenum">
              <a:rPr lang="zh-CN" altLang="en-US" smtClean="0"/>
              <a:pPr>
                <a:defRPr/>
              </a:pPr>
              <a:t>98</a:t>
            </a:fld>
            <a:endParaRPr lang="zh-CN" altLang="en-US"/>
          </a:p>
        </p:txBody>
      </p:sp>
    </p:spTree>
    <p:extLst>
      <p:ext uri="{BB962C8B-B14F-4D97-AF65-F5344CB8AC3E}">
        <p14:creationId xmlns:p14="http://schemas.microsoft.com/office/powerpoint/2010/main" val="2900035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74DB392-E6B2-43AC-A83B-76D1F854BF5F}" type="slidenum">
              <a:rPr lang="zh-CN" altLang="en-US" smtClean="0"/>
              <a:pPr>
                <a:defRPr/>
              </a:pPr>
              <a:t>102</a:t>
            </a:fld>
            <a:endParaRPr lang="zh-CN" altLang="en-US"/>
          </a:p>
        </p:txBody>
      </p:sp>
    </p:spTree>
    <p:extLst>
      <p:ext uri="{BB962C8B-B14F-4D97-AF65-F5344CB8AC3E}">
        <p14:creationId xmlns:p14="http://schemas.microsoft.com/office/powerpoint/2010/main" val="1235558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656C97-F8F3-4483-8A6F-17A821CDA9A6}" type="slidenum">
              <a:rPr lang="zh-CN" altLang="en-US" smtClean="0"/>
              <a:t>103</a:t>
            </a:fld>
            <a:endParaRPr lang="zh-CN" altLang="en-US"/>
          </a:p>
        </p:txBody>
      </p:sp>
    </p:spTree>
    <p:extLst>
      <p:ext uri="{BB962C8B-B14F-4D97-AF65-F5344CB8AC3E}">
        <p14:creationId xmlns:p14="http://schemas.microsoft.com/office/powerpoint/2010/main" val="106705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latin typeface="黑体" pitchFamily="49" charset="-122"/>
                <a:ea typeface="黑体" pitchFamily="49" charset="-122"/>
              </a:rPr>
              <a:t>先天性膨升 </a:t>
            </a:r>
            <a:r>
              <a:rPr lang="en-US" altLang="zh-CN" dirty="0" smtClean="0">
                <a:latin typeface="黑体" pitchFamily="49" charset="-122"/>
                <a:ea typeface="黑体" pitchFamily="49" charset="-122"/>
              </a:rPr>
              <a:t>OR </a:t>
            </a:r>
            <a:r>
              <a:rPr lang="zh-CN" altLang="en-US" dirty="0" smtClean="0">
                <a:latin typeface="黑体" pitchFamily="49" charset="-122"/>
                <a:ea typeface="黑体" pitchFamily="49" charset="-122"/>
              </a:rPr>
              <a:t>膈</a:t>
            </a:r>
            <a:r>
              <a:rPr lang="zh-CN" altLang="en-US"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肌麻痹？难以鉴别</a:t>
            </a:r>
            <a:endParaRPr lang="zh-CN" altLang="en-US" dirty="0"/>
          </a:p>
        </p:txBody>
      </p:sp>
      <p:sp>
        <p:nvSpPr>
          <p:cNvPr id="4" name="灯片编号占位符 3"/>
          <p:cNvSpPr>
            <a:spLocks noGrp="1"/>
          </p:cNvSpPr>
          <p:nvPr>
            <p:ph type="sldNum" sz="quarter" idx="10"/>
          </p:nvPr>
        </p:nvSpPr>
        <p:spPr/>
        <p:txBody>
          <a:bodyPr/>
          <a:lstStyle/>
          <a:p>
            <a:pPr>
              <a:defRPr/>
            </a:pPr>
            <a:fld id="{274DB392-E6B2-43AC-A83B-76D1F854BF5F}" type="slidenum">
              <a:rPr lang="zh-CN" altLang="en-US" smtClean="0"/>
              <a:pPr>
                <a:defRPr/>
              </a:pPr>
              <a:t>104</a:t>
            </a:fld>
            <a:endParaRPr lang="zh-CN" altLang="en-US"/>
          </a:p>
        </p:txBody>
      </p:sp>
    </p:spTree>
    <p:extLst>
      <p:ext uri="{BB962C8B-B14F-4D97-AF65-F5344CB8AC3E}">
        <p14:creationId xmlns:p14="http://schemas.microsoft.com/office/powerpoint/2010/main" val="526023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effectLst/>
              </a:rPr>
              <a:t>Course of the phrenic nerves. </a:t>
            </a:r>
            <a:r>
              <a:rPr lang="en-US" altLang="zh-CN" b="1" dirty="0" smtClean="0">
                <a:effectLst/>
              </a:rPr>
              <a:t>(a)</a:t>
            </a:r>
            <a:r>
              <a:rPr lang="en-US" altLang="zh-CN" dirty="0" smtClean="0">
                <a:effectLst/>
              </a:rPr>
              <a:t> Drawing shows the paired phrenic nerves (yellow), which originate from spinal nerves C3–C5 and travel through the neck and mediastinum to reach the diaphragm, where they arborize on the superior and inferior surfaces. </a:t>
            </a:r>
            <a:r>
              <a:rPr lang="en-US" altLang="zh-CN" b="1" dirty="0" smtClean="0">
                <a:effectLst/>
              </a:rPr>
              <a:t>(b–e)</a:t>
            </a:r>
            <a:r>
              <a:rPr lang="en-US" altLang="zh-CN" dirty="0" smtClean="0">
                <a:effectLst/>
              </a:rPr>
              <a:t> Axial CT images displayed from superior </a:t>
            </a:r>
            <a:r>
              <a:rPr lang="en-US" altLang="zh-CN" b="1" dirty="0" smtClean="0">
                <a:effectLst/>
              </a:rPr>
              <a:t>(b)</a:t>
            </a:r>
            <a:r>
              <a:rPr lang="en-US" altLang="zh-CN" dirty="0" smtClean="0">
                <a:effectLst/>
              </a:rPr>
              <a:t> to inferior </a:t>
            </a:r>
            <a:r>
              <a:rPr lang="en-US" altLang="zh-CN" b="1" dirty="0" smtClean="0">
                <a:effectLst/>
              </a:rPr>
              <a:t>(e)</a:t>
            </a:r>
            <a:r>
              <a:rPr lang="en-US" altLang="zh-CN" dirty="0" smtClean="0">
                <a:effectLst/>
              </a:rPr>
              <a:t> show the expected course of the phrenic nerves. The nerves travel with the </a:t>
            </a:r>
            <a:r>
              <a:rPr lang="en-US" altLang="zh-CN" dirty="0" err="1" smtClean="0">
                <a:effectLst/>
              </a:rPr>
              <a:t>pericardiophrenic</a:t>
            </a:r>
            <a:r>
              <a:rPr lang="en-US" altLang="zh-CN" dirty="0" smtClean="0">
                <a:effectLst/>
              </a:rPr>
              <a:t> arteries and veins (arrows).</a:t>
            </a:r>
            <a:endParaRPr lang="zh-CN" altLang="en-US" dirty="0"/>
          </a:p>
        </p:txBody>
      </p:sp>
      <p:sp>
        <p:nvSpPr>
          <p:cNvPr id="4" name="灯片编号占位符 3"/>
          <p:cNvSpPr>
            <a:spLocks noGrp="1"/>
          </p:cNvSpPr>
          <p:nvPr>
            <p:ph type="sldNum" sz="quarter" idx="10"/>
          </p:nvPr>
        </p:nvSpPr>
        <p:spPr/>
        <p:txBody>
          <a:bodyPr/>
          <a:lstStyle/>
          <a:p>
            <a:fld id="{F5656C97-F8F3-4483-8A6F-17A821CDA9A6}" type="slidenum">
              <a:rPr lang="zh-CN" altLang="en-US" smtClean="0"/>
              <a:t>105</a:t>
            </a:fld>
            <a:endParaRPr lang="zh-CN" altLang="en-US"/>
          </a:p>
        </p:txBody>
      </p:sp>
    </p:spTree>
    <p:extLst>
      <p:ext uri="{BB962C8B-B14F-4D97-AF65-F5344CB8AC3E}">
        <p14:creationId xmlns:p14="http://schemas.microsoft.com/office/powerpoint/2010/main" val="2562674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举个例子说明</a:t>
            </a:r>
            <a:endParaRPr lang="zh-CN" altLang="en-US" dirty="0"/>
          </a:p>
        </p:txBody>
      </p:sp>
      <p:sp>
        <p:nvSpPr>
          <p:cNvPr id="4" name="灯片编号占位符 3"/>
          <p:cNvSpPr>
            <a:spLocks noGrp="1"/>
          </p:cNvSpPr>
          <p:nvPr>
            <p:ph type="sldNum" sz="quarter" idx="10"/>
          </p:nvPr>
        </p:nvSpPr>
        <p:spPr/>
        <p:txBody>
          <a:bodyPr/>
          <a:lstStyle/>
          <a:p>
            <a:pPr>
              <a:defRPr/>
            </a:pPr>
            <a:fld id="{274DB392-E6B2-43AC-A83B-76D1F854BF5F}" type="slidenum">
              <a:rPr lang="zh-CN" altLang="en-US" smtClean="0"/>
              <a:pPr>
                <a:defRPr/>
              </a:pPr>
              <a:t>2</a:t>
            </a:fld>
            <a:endParaRPr lang="zh-CN" altLang="en-US"/>
          </a:p>
        </p:txBody>
      </p:sp>
    </p:spTree>
    <p:extLst>
      <p:ext uri="{BB962C8B-B14F-4D97-AF65-F5344CB8AC3E}">
        <p14:creationId xmlns:p14="http://schemas.microsoft.com/office/powerpoint/2010/main" val="3725486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膈膨升 男 </a:t>
            </a:r>
            <a:r>
              <a:rPr lang="en-US" altLang="zh-CN" dirty="0" smtClean="0"/>
              <a:t>78</a:t>
            </a:r>
            <a:r>
              <a:rPr lang="zh-CN" altLang="en-US" dirty="0" smtClean="0"/>
              <a:t>岁，胃癌 术前检查，术中发现左膈上抬，未予处理</a:t>
            </a:r>
          </a:p>
          <a:p>
            <a:endParaRPr lang="zh-CN" altLang="en-US" dirty="0"/>
          </a:p>
        </p:txBody>
      </p:sp>
      <p:sp>
        <p:nvSpPr>
          <p:cNvPr id="4" name="灯片编号占位符 3"/>
          <p:cNvSpPr>
            <a:spLocks noGrp="1"/>
          </p:cNvSpPr>
          <p:nvPr>
            <p:ph type="sldNum" sz="quarter" idx="10"/>
          </p:nvPr>
        </p:nvSpPr>
        <p:spPr/>
        <p:txBody>
          <a:bodyPr/>
          <a:lstStyle/>
          <a:p>
            <a:pPr>
              <a:defRPr/>
            </a:pPr>
            <a:fld id="{274DB392-E6B2-43AC-A83B-76D1F854BF5F}" type="slidenum">
              <a:rPr lang="zh-CN" altLang="en-US" smtClean="0"/>
              <a:pPr>
                <a:defRPr/>
              </a:pPr>
              <a:t>111</a:t>
            </a:fld>
            <a:endParaRPr lang="zh-CN" altLang="en-US"/>
          </a:p>
        </p:txBody>
      </p:sp>
    </p:spTree>
    <p:extLst>
      <p:ext uri="{BB962C8B-B14F-4D97-AF65-F5344CB8AC3E}">
        <p14:creationId xmlns:p14="http://schemas.microsoft.com/office/powerpoint/2010/main" val="511686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CT</a:t>
            </a:r>
            <a:r>
              <a:rPr lang="zh-CN" altLang="en-US" smtClean="0"/>
              <a:t>表现无特异性，症状少，延迟发生，容易漏诊、误诊。</a:t>
            </a:r>
            <a:endParaRPr lang="zh-CN" altLang="en-US"/>
          </a:p>
        </p:txBody>
      </p:sp>
      <p:sp>
        <p:nvSpPr>
          <p:cNvPr id="4" name="灯片编号占位符 3"/>
          <p:cNvSpPr>
            <a:spLocks noGrp="1"/>
          </p:cNvSpPr>
          <p:nvPr>
            <p:ph type="sldNum" sz="quarter" idx="10"/>
          </p:nvPr>
        </p:nvSpPr>
        <p:spPr/>
        <p:txBody>
          <a:bodyPr/>
          <a:lstStyle/>
          <a:p>
            <a:pPr>
              <a:defRPr/>
            </a:pPr>
            <a:fld id="{274DB392-E6B2-43AC-A83B-76D1F854BF5F}" type="slidenum">
              <a:rPr lang="zh-CN" altLang="en-US" smtClean="0"/>
              <a:pPr>
                <a:defRPr/>
              </a:pPr>
              <a:t>112</a:t>
            </a:fld>
            <a:endParaRPr lang="zh-CN" altLang="en-US"/>
          </a:p>
        </p:txBody>
      </p:sp>
    </p:spTree>
    <p:extLst>
      <p:ext uri="{BB962C8B-B14F-4D97-AF65-F5344CB8AC3E}">
        <p14:creationId xmlns:p14="http://schemas.microsoft.com/office/powerpoint/2010/main" val="34041359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术前能否明确肿瘤来源？</a:t>
            </a:r>
            <a:endParaRPr lang="zh-CN" altLang="en-US" dirty="0"/>
          </a:p>
        </p:txBody>
      </p:sp>
      <p:sp>
        <p:nvSpPr>
          <p:cNvPr id="4" name="灯片编号占位符 3"/>
          <p:cNvSpPr>
            <a:spLocks noGrp="1"/>
          </p:cNvSpPr>
          <p:nvPr>
            <p:ph type="sldNum" sz="quarter" idx="10"/>
          </p:nvPr>
        </p:nvSpPr>
        <p:spPr/>
        <p:txBody>
          <a:bodyPr/>
          <a:lstStyle/>
          <a:p>
            <a:pPr>
              <a:defRPr/>
            </a:pPr>
            <a:fld id="{274DB392-E6B2-43AC-A83B-76D1F854BF5F}" type="slidenum">
              <a:rPr lang="zh-CN" altLang="en-US" smtClean="0"/>
              <a:pPr>
                <a:defRPr/>
              </a:pPr>
              <a:t>116</a:t>
            </a:fld>
            <a:endParaRPr lang="zh-CN" altLang="en-US"/>
          </a:p>
        </p:txBody>
      </p:sp>
    </p:spTree>
    <p:extLst>
      <p:ext uri="{BB962C8B-B14F-4D97-AF65-F5344CB8AC3E}">
        <p14:creationId xmlns:p14="http://schemas.microsoft.com/office/powerpoint/2010/main" val="765778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脂肪密度阴影突破膈肌进入胸腔</a:t>
            </a:r>
            <a:endParaRPr lang="zh-CN" altLang="en-US" dirty="0"/>
          </a:p>
        </p:txBody>
      </p:sp>
      <p:sp>
        <p:nvSpPr>
          <p:cNvPr id="4" name="灯片编号占位符 3"/>
          <p:cNvSpPr>
            <a:spLocks noGrp="1"/>
          </p:cNvSpPr>
          <p:nvPr>
            <p:ph type="sldNum" sz="quarter" idx="10"/>
          </p:nvPr>
        </p:nvSpPr>
        <p:spPr/>
        <p:txBody>
          <a:bodyPr/>
          <a:lstStyle/>
          <a:p>
            <a:pPr>
              <a:defRPr/>
            </a:pPr>
            <a:fld id="{274DB392-E6B2-43AC-A83B-76D1F854BF5F}" type="slidenum">
              <a:rPr lang="zh-CN" altLang="en-US" smtClean="0"/>
              <a:pPr>
                <a:defRPr/>
              </a:pPr>
              <a:t>3</a:t>
            </a:fld>
            <a:endParaRPr lang="zh-CN" altLang="en-US"/>
          </a:p>
        </p:txBody>
      </p:sp>
    </p:spTree>
    <p:extLst>
      <p:ext uri="{BB962C8B-B14F-4D97-AF65-F5344CB8AC3E}">
        <p14:creationId xmlns:p14="http://schemas.microsoft.com/office/powerpoint/2010/main" val="2565648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从无变有，从有变无，提示滑动性，有助于膈疝的诊断。</a:t>
            </a:r>
            <a:endParaRPr lang="zh-CN" altLang="en-US" dirty="0"/>
          </a:p>
        </p:txBody>
      </p:sp>
      <p:sp>
        <p:nvSpPr>
          <p:cNvPr id="4" name="灯片编号占位符 3"/>
          <p:cNvSpPr>
            <a:spLocks noGrp="1"/>
          </p:cNvSpPr>
          <p:nvPr>
            <p:ph type="sldNum" sz="quarter" idx="10"/>
          </p:nvPr>
        </p:nvSpPr>
        <p:spPr/>
        <p:txBody>
          <a:bodyPr/>
          <a:lstStyle/>
          <a:p>
            <a:pPr>
              <a:defRPr/>
            </a:pPr>
            <a:fld id="{274DB392-E6B2-43AC-A83B-76D1F854BF5F}" type="slidenum">
              <a:rPr lang="zh-CN" altLang="en-US" smtClean="0"/>
              <a:pPr>
                <a:defRPr/>
              </a:pPr>
              <a:t>4</a:t>
            </a:fld>
            <a:endParaRPr lang="zh-CN" altLang="en-US"/>
          </a:p>
        </p:txBody>
      </p:sp>
    </p:spTree>
    <p:extLst>
      <p:ext uri="{BB962C8B-B14F-4D97-AF65-F5344CB8AC3E}">
        <p14:creationId xmlns:p14="http://schemas.microsoft.com/office/powerpoint/2010/main" val="289568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smtClean="0">
                <a:solidFill>
                  <a:schemeClr val="tx1"/>
                </a:solidFill>
                <a:effectLst/>
                <a:latin typeface="+mn-lt"/>
                <a:ea typeface="+mn-ea"/>
                <a:cs typeface="+mn-cs"/>
              </a:rPr>
              <a:t>膈肌，为向上膨隆呈穹隆形的扁薄阔肌，位于胸腹腔之间，膈的肌束起自</a:t>
            </a:r>
            <a:r>
              <a:rPr lang="zh-CN" altLang="en-US" sz="1200" b="0" i="0" u="none" strike="noStrike" kern="1200" dirty="0" smtClean="0">
                <a:solidFill>
                  <a:schemeClr val="tx1"/>
                </a:solidFill>
                <a:effectLst/>
                <a:latin typeface="+mn-lt"/>
                <a:ea typeface="+mn-ea"/>
                <a:cs typeface="+mn-cs"/>
                <a:hlinkClick r:id="rId3"/>
              </a:rPr>
              <a:t>胸廓</a:t>
            </a:r>
            <a:r>
              <a:rPr lang="zh-CN" altLang="en-US" sz="1200" b="0" i="0" kern="1200" dirty="0" smtClean="0">
                <a:solidFill>
                  <a:schemeClr val="tx1"/>
                </a:solidFill>
                <a:effectLst/>
                <a:latin typeface="+mn-lt"/>
                <a:ea typeface="+mn-ea"/>
                <a:cs typeface="+mn-cs"/>
              </a:rPr>
              <a:t>下口周缘和腰椎的前面，可分为三部：</a:t>
            </a:r>
            <a:r>
              <a:rPr lang="zh-CN" altLang="en-US" sz="1200" b="0" i="0" u="none" strike="noStrike" kern="1200" dirty="0" smtClean="0">
                <a:solidFill>
                  <a:schemeClr val="tx1"/>
                </a:solidFill>
                <a:effectLst/>
                <a:latin typeface="+mn-lt"/>
                <a:ea typeface="+mn-ea"/>
                <a:cs typeface="+mn-cs"/>
                <a:hlinkClick r:id="rId4"/>
              </a:rPr>
              <a:t>胸骨</a:t>
            </a:r>
            <a:r>
              <a:rPr lang="zh-CN" altLang="en-US" sz="1200" b="0" i="0" kern="1200" dirty="0" smtClean="0">
                <a:solidFill>
                  <a:schemeClr val="tx1"/>
                </a:solidFill>
                <a:effectLst/>
                <a:latin typeface="+mn-lt"/>
                <a:ea typeface="+mn-ea"/>
                <a:cs typeface="+mn-cs"/>
              </a:rPr>
              <a:t>部起自</a:t>
            </a:r>
          </a:p>
          <a:p>
            <a:r>
              <a:rPr lang="zh-CN" altLang="en-US" sz="1200" b="0" i="0" kern="1200" dirty="0" smtClean="0">
                <a:solidFill>
                  <a:schemeClr val="tx1"/>
                </a:solidFill>
                <a:effectLst/>
                <a:latin typeface="+mn-lt"/>
                <a:ea typeface="+mn-ea"/>
                <a:cs typeface="+mn-cs"/>
              </a:rPr>
              <a:t>剑突后面；肋部起自下</a:t>
            </a:r>
            <a:r>
              <a:rPr lang="en-US" altLang="zh-CN" sz="1200" b="0" i="0" kern="1200" dirty="0" smtClean="0">
                <a:solidFill>
                  <a:schemeClr val="tx1"/>
                </a:solidFill>
                <a:effectLst/>
                <a:latin typeface="+mn-lt"/>
                <a:ea typeface="+mn-ea"/>
                <a:cs typeface="+mn-cs"/>
              </a:rPr>
              <a:t>6</a:t>
            </a:r>
            <a:r>
              <a:rPr lang="zh-CN" altLang="en-US" sz="1200" b="0" i="0" kern="1200" dirty="0" smtClean="0">
                <a:solidFill>
                  <a:schemeClr val="tx1"/>
                </a:solidFill>
                <a:effectLst/>
                <a:latin typeface="+mn-lt"/>
                <a:ea typeface="+mn-ea"/>
                <a:cs typeface="+mn-cs"/>
              </a:rPr>
              <a:t>对</a:t>
            </a:r>
            <a:r>
              <a:rPr lang="zh-CN" altLang="en-US" sz="1200" b="0" i="0" u="none" strike="noStrike" kern="1200" dirty="0" smtClean="0">
                <a:solidFill>
                  <a:schemeClr val="tx1"/>
                </a:solidFill>
                <a:effectLst/>
                <a:latin typeface="+mn-lt"/>
                <a:ea typeface="+mn-ea"/>
                <a:cs typeface="+mn-cs"/>
                <a:hlinkClick r:id="rId5"/>
              </a:rPr>
              <a:t>肋骨</a:t>
            </a:r>
            <a:r>
              <a:rPr lang="zh-CN" altLang="en-US" sz="1200" b="0" i="0" kern="1200" dirty="0" smtClean="0">
                <a:solidFill>
                  <a:schemeClr val="tx1"/>
                </a:solidFill>
                <a:effectLst/>
                <a:latin typeface="+mn-lt"/>
                <a:ea typeface="+mn-ea"/>
                <a:cs typeface="+mn-cs"/>
              </a:rPr>
              <a:t>和软肋骨；腰部以左右两个膈脚起自第</a:t>
            </a:r>
            <a:r>
              <a:rPr lang="en-US" altLang="zh-CN" sz="1200" b="0" i="0" kern="1200" dirty="0" smtClean="0">
                <a:solidFill>
                  <a:schemeClr val="tx1"/>
                </a:solidFill>
                <a:effectLst/>
                <a:latin typeface="+mn-lt"/>
                <a:ea typeface="+mn-ea"/>
                <a:cs typeface="+mn-cs"/>
              </a:rPr>
              <a:t>2</a:t>
            </a:r>
            <a:r>
              <a:rPr lang="zh-CN" altLang="en-US" sz="1200" b="0" i="0" kern="1200" dirty="0" smtClean="0">
                <a:solidFill>
                  <a:schemeClr val="tx1"/>
                </a:solidFill>
                <a:effectLst/>
                <a:latin typeface="+mn-lt"/>
                <a:ea typeface="+mn-ea"/>
                <a:cs typeface="+mn-cs"/>
              </a:rPr>
              <a:t>至</a:t>
            </a:r>
            <a:r>
              <a:rPr lang="en-US" altLang="zh-CN" sz="1200" b="0" i="0" kern="1200" dirty="0" smtClean="0">
                <a:solidFill>
                  <a:schemeClr val="tx1"/>
                </a:solidFill>
                <a:effectLst/>
                <a:latin typeface="+mn-lt"/>
                <a:ea typeface="+mn-ea"/>
                <a:cs typeface="+mn-cs"/>
              </a:rPr>
              <a:t>3</a:t>
            </a:r>
            <a:r>
              <a:rPr lang="zh-CN" altLang="en-US" sz="1200" b="0" i="0" kern="1200" dirty="0" smtClean="0">
                <a:solidFill>
                  <a:schemeClr val="tx1"/>
                </a:solidFill>
                <a:effectLst/>
                <a:latin typeface="+mn-lt"/>
                <a:ea typeface="+mn-ea"/>
                <a:cs typeface="+mn-cs"/>
              </a:rPr>
              <a:t>节腰椎。各部肌束均止于中央的</a:t>
            </a:r>
            <a:r>
              <a:rPr lang="zh-CN" altLang="en-US" sz="1200" b="0" i="0" u="none" strike="noStrike" kern="1200" dirty="0" smtClean="0">
                <a:solidFill>
                  <a:schemeClr val="tx1"/>
                </a:solidFill>
                <a:effectLst/>
                <a:latin typeface="+mn-lt"/>
                <a:ea typeface="+mn-ea"/>
                <a:cs typeface="+mn-cs"/>
                <a:hlinkClick r:id="rId6"/>
              </a:rPr>
              <a:t>中心腱</a:t>
            </a:r>
            <a:r>
              <a:rPr lang="zh-CN" altLang="en-US" sz="1200" b="0" i="0" kern="1200" dirty="0" smtClean="0">
                <a:solidFill>
                  <a:schemeClr val="tx1"/>
                </a:solidFill>
                <a:effectLst/>
                <a:latin typeface="+mn-lt"/>
                <a:ea typeface="+mn-ea"/>
                <a:cs typeface="+mn-cs"/>
              </a:rPr>
              <a:t>。</a:t>
            </a:r>
          </a:p>
          <a:p>
            <a:endParaRPr lang="zh-CN" altLang="en-US" dirty="0"/>
          </a:p>
        </p:txBody>
      </p:sp>
      <p:sp>
        <p:nvSpPr>
          <p:cNvPr id="4" name="灯片编号占位符 3"/>
          <p:cNvSpPr>
            <a:spLocks noGrp="1"/>
          </p:cNvSpPr>
          <p:nvPr>
            <p:ph type="sldNum" sz="quarter" idx="10"/>
          </p:nvPr>
        </p:nvSpPr>
        <p:spPr/>
        <p:txBody>
          <a:bodyPr/>
          <a:lstStyle/>
          <a:p>
            <a:pPr>
              <a:defRPr/>
            </a:pPr>
            <a:fld id="{274DB392-E6B2-43AC-A83B-76D1F854BF5F}" type="slidenum">
              <a:rPr lang="zh-CN" altLang="en-US" smtClean="0"/>
              <a:pPr>
                <a:defRPr/>
              </a:pPr>
              <a:t>8</a:t>
            </a:fld>
            <a:endParaRPr lang="zh-CN" altLang="en-US"/>
          </a:p>
        </p:txBody>
      </p:sp>
    </p:spTree>
    <p:extLst>
      <p:ext uri="{BB962C8B-B14F-4D97-AF65-F5344CB8AC3E}">
        <p14:creationId xmlns:p14="http://schemas.microsoft.com/office/powerpoint/2010/main" val="1552389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74DB392-E6B2-43AC-A83B-76D1F854BF5F}" type="slidenum">
              <a:rPr lang="zh-CN" altLang="en-US" smtClean="0"/>
              <a:pPr>
                <a:defRPr/>
              </a:pPr>
              <a:t>12</a:t>
            </a:fld>
            <a:endParaRPr lang="zh-CN" altLang="en-US"/>
          </a:p>
        </p:txBody>
      </p:sp>
    </p:spTree>
    <p:extLst>
      <p:ext uri="{BB962C8B-B14F-4D97-AF65-F5344CB8AC3E}">
        <p14:creationId xmlns:p14="http://schemas.microsoft.com/office/powerpoint/2010/main" val="688827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74DB392-E6B2-43AC-A83B-76D1F854BF5F}" type="slidenum">
              <a:rPr lang="zh-CN" altLang="en-US" smtClean="0"/>
              <a:pPr>
                <a:defRPr/>
              </a:pPr>
              <a:t>13</a:t>
            </a:fld>
            <a:endParaRPr lang="zh-CN" altLang="en-US"/>
          </a:p>
        </p:txBody>
      </p:sp>
    </p:spTree>
    <p:extLst>
      <p:ext uri="{BB962C8B-B14F-4D97-AF65-F5344CB8AC3E}">
        <p14:creationId xmlns:p14="http://schemas.microsoft.com/office/powerpoint/2010/main" val="2902511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b="1" dirty="0" err="1" smtClean="0">
                <a:effectLst/>
              </a:rPr>
              <a:t>Bochdalek</a:t>
            </a:r>
            <a:r>
              <a:rPr lang="zh-CN" altLang="en-US" dirty="0" smtClean="0">
                <a:effectLst/>
              </a:rPr>
              <a:t>博赫达勒克孔</a:t>
            </a:r>
          </a:p>
          <a:p>
            <a:endParaRPr lang="en-US" altLang="zh-CN" b="1" dirty="0" smtClean="0">
              <a:effectLst/>
            </a:endParaRPr>
          </a:p>
          <a:p>
            <a:endParaRPr lang="en-US" altLang="zh-CN" dirty="0" smtClean="0">
              <a:effectLst/>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b="1" dirty="0" err="1" smtClean="0">
                <a:effectLst/>
              </a:rPr>
              <a:t>morgagni</a:t>
            </a:r>
            <a:r>
              <a:rPr lang="zh-CN" altLang="en-US" dirty="0" smtClean="0">
                <a:effectLst/>
              </a:rPr>
              <a:t>莫尔加尼</a:t>
            </a:r>
            <a:endParaRPr lang="en-US" altLang="zh-CN" b="1" dirty="0" smtClean="0">
              <a:effectLst/>
            </a:endParaRPr>
          </a:p>
          <a:p>
            <a:endParaRPr lang="en-US" altLang="zh-CN" dirty="0" smtClean="0">
              <a:effectLst/>
            </a:endParaRPr>
          </a:p>
          <a:p>
            <a:endParaRPr lang="zh-CN" altLang="en-US" dirty="0"/>
          </a:p>
        </p:txBody>
      </p:sp>
      <p:sp>
        <p:nvSpPr>
          <p:cNvPr id="4" name="灯片编号占位符 3"/>
          <p:cNvSpPr>
            <a:spLocks noGrp="1"/>
          </p:cNvSpPr>
          <p:nvPr>
            <p:ph type="sldNum" sz="quarter" idx="10"/>
          </p:nvPr>
        </p:nvSpPr>
        <p:spPr/>
        <p:txBody>
          <a:bodyPr/>
          <a:lstStyle/>
          <a:p>
            <a:pPr>
              <a:defRPr/>
            </a:pPr>
            <a:fld id="{274DB392-E6B2-43AC-A83B-76D1F854BF5F}" type="slidenum">
              <a:rPr lang="zh-CN" altLang="en-US" smtClean="0"/>
              <a:pPr>
                <a:defRPr/>
              </a:pPr>
              <a:t>53</a:t>
            </a:fld>
            <a:endParaRPr lang="zh-CN" altLang="en-US"/>
          </a:p>
        </p:txBody>
      </p:sp>
    </p:spTree>
    <p:extLst>
      <p:ext uri="{BB962C8B-B14F-4D97-AF65-F5344CB8AC3E}">
        <p14:creationId xmlns:p14="http://schemas.microsoft.com/office/powerpoint/2010/main" val="2625607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上环是食管与膈壶腹上部的交界</a:t>
            </a:r>
            <a:r>
              <a:rPr lang="en-US" altLang="zh-CN" dirty="0" smtClean="0"/>
              <a:t>-A</a:t>
            </a:r>
            <a:r>
              <a:rPr lang="zh-CN" altLang="en-US" dirty="0" smtClean="0"/>
              <a:t>环；中环为食管胃接合部</a:t>
            </a:r>
            <a:r>
              <a:rPr lang="en-US" altLang="zh-CN" dirty="0" smtClean="0"/>
              <a:t>-B</a:t>
            </a:r>
            <a:r>
              <a:rPr lang="zh-CN" altLang="en-US" dirty="0" smtClean="0"/>
              <a:t>环，有时可见粘膜交界的“</a:t>
            </a:r>
            <a:r>
              <a:rPr lang="en-US" altLang="zh-CN" dirty="0" smtClean="0"/>
              <a:t>Z”</a:t>
            </a:r>
            <a:r>
              <a:rPr lang="zh-CN" altLang="en-US" dirty="0" smtClean="0"/>
              <a:t>线；下环为疝出的胃经过膈食管裂孔所产生的狭窄区。 </a:t>
            </a:r>
            <a:endParaRPr lang="zh-CN" altLang="en-US" dirty="0"/>
          </a:p>
        </p:txBody>
      </p:sp>
      <p:sp>
        <p:nvSpPr>
          <p:cNvPr id="4" name="灯片编号占位符 3"/>
          <p:cNvSpPr>
            <a:spLocks noGrp="1"/>
          </p:cNvSpPr>
          <p:nvPr>
            <p:ph type="sldNum" sz="quarter" idx="10"/>
          </p:nvPr>
        </p:nvSpPr>
        <p:spPr/>
        <p:txBody>
          <a:bodyPr/>
          <a:lstStyle/>
          <a:p>
            <a:pPr>
              <a:defRPr/>
            </a:pPr>
            <a:fld id="{274DB392-E6B2-43AC-A83B-76D1F854BF5F}" type="slidenum">
              <a:rPr lang="zh-CN" altLang="en-US" smtClean="0"/>
              <a:pPr>
                <a:defRPr/>
              </a:pPr>
              <a:t>61</a:t>
            </a:fld>
            <a:endParaRPr lang="zh-CN" altLang="en-US"/>
          </a:p>
        </p:txBody>
      </p:sp>
    </p:spTree>
    <p:extLst>
      <p:ext uri="{BB962C8B-B14F-4D97-AF65-F5344CB8AC3E}">
        <p14:creationId xmlns:p14="http://schemas.microsoft.com/office/powerpoint/2010/main" val="3274116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lvl1pPr>
              <a:defRPr>
                <a:latin typeface="黑体" pitchFamily="49" charset="-122"/>
                <a:ea typeface="黑体" pitchFamily="49" charset="-122"/>
              </a:defRPr>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b="1">
                <a:solidFill>
                  <a:schemeClr val="tx1">
                    <a:lumMod val="95000"/>
                    <a:lumOff val="5000"/>
                  </a:schemeClr>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FF02842F-908E-4740-AE73-2BD7B4049912}" type="datetimeFigureOut">
              <a:rPr lang="zh-CN" altLang="en-US"/>
              <a:pPr>
                <a:defRPr/>
              </a:pPr>
              <a:t>2013/9/2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4FE47F9E-14D4-4E6F-8B31-1B32931AE922}" type="slidenum">
              <a:rPr lang="zh-CN" altLang="en-US"/>
              <a:pPr>
                <a:defRPr/>
              </a:pPr>
              <a:t>‹#›</a:t>
            </a:fld>
            <a:endParaRPr lang="zh-CN" altLang="en-US"/>
          </a:p>
        </p:txBody>
      </p:sp>
    </p:spTree>
    <p:extLst>
      <p:ext uri="{BB962C8B-B14F-4D97-AF65-F5344CB8AC3E}">
        <p14:creationId xmlns:p14="http://schemas.microsoft.com/office/powerpoint/2010/main" val="3715615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96D5E9D4-1447-4643-B56B-A0C5FE5A2313}" type="datetimeFigureOut">
              <a:rPr lang="zh-CN" altLang="en-US"/>
              <a:pPr>
                <a:defRPr/>
              </a:pPr>
              <a:t>2013/9/2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4466FF80-9FFA-473D-BF81-25BC464BA387}" type="slidenum">
              <a:rPr lang="zh-CN" altLang="en-US"/>
              <a:pPr>
                <a:defRPr/>
              </a:pPr>
              <a:t>‹#›</a:t>
            </a:fld>
            <a:endParaRPr lang="zh-CN" altLang="en-US"/>
          </a:p>
        </p:txBody>
      </p:sp>
    </p:spTree>
    <p:extLst>
      <p:ext uri="{BB962C8B-B14F-4D97-AF65-F5344CB8AC3E}">
        <p14:creationId xmlns:p14="http://schemas.microsoft.com/office/powerpoint/2010/main" val="615789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31ED3B0A-B4F9-481F-AD09-990667F94797}" type="datetimeFigureOut">
              <a:rPr lang="zh-CN" altLang="en-US"/>
              <a:pPr>
                <a:defRPr/>
              </a:pPr>
              <a:t>2013/9/2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571B796-4A75-4F25-97E0-83B86CC4BACC}" type="slidenum">
              <a:rPr lang="zh-CN" altLang="en-US"/>
              <a:pPr>
                <a:defRPr/>
              </a:pPr>
              <a:t>‹#›</a:t>
            </a:fld>
            <a:endParaRPr lang="zh-CN" altLang="en-US"/>
          </a:p>
        </p:txBody>
      </p:sp>
    </p:spTree>
    <p:extLst>
      <p:ext uri="{BB962C8B-B14F-4D97-AF65-F5344CB8AC3E}">
        <p14:creationId xmlns:p14="http://schemas.microsoft.com/office/powerpoint/2010/main" val="1751842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395288" y="692150"/>
            <a:ext cx="8291512" cy="53292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日期占位符 3"/>
          <p:cNvSpPr>
            <a:spLocks noGrp="1" noChangeArrowheads="1"/>
          </p:cNvSpPr>
          <p:nvPr>
            <p:ph type="dt" sz="half" idx="10"/>
          </p:nvPr>
        </p:nvSpPr>
        <p:spPr>
          <a:ln/>
        </p:spPr>
        <p:txBody>
          <a:bodyPr/>
          <a:lstStyle>
            <a:lvl1pPr>
              <a:defRPr/>
            </a:lvl1pPr>
          </a:lstStyle>
          <a:p>
            <a:pPr>
              <a:defRPr/>
            </a:pPr>
            <a:fld id="{284C2E9B-90E5-46C3-96EC-3A103B1A3C40}" type="datetimeFigureOut">
              <a:rPr lang="zh-CN" altLang="en-US"/>
              <a:pPr>
                <a:defRPr/>
              </a:pPr>
              <a:t>2013/9/2</a:t>
            </a:fld>
            <a:endParaRPr lang="en-US"/>
          </a:p>
        </p:txBody>
      </p:sp>
      <p:sp>
        <p:nvSpPr>
          <p:cNvPr id="4"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a:ln/>
        </p:spPr>
        <p:txBody>
          <a:bodyPr/>
          <a:lstStyle>
            <a:lvl1pPr>
              <a:defRPr/>
            </a:lvl1pPr>
          </a:lstStyle>
          <a:p>
            <a:pPr>
              <a:defRPr/>
            </a:pPr>
            <a:fld id="{C6A5E25B-2218-4868-B26A-A2C16C7D3D67}" type="slidenum">
              <a:rPr lang="zh-CN" altLang="en-US"/>
              <a:pPr>
                <a:defRPr/>
              </a:pPr>
              <a:t>‹#›</a:t>
            </a:fld>
            <a:endParaRPr lang="en-US"/>
          </a:p>
        </p:txBody>
      </p:sp>
    </p:spTree>
    <p:extLst>
      <p:ext uri="{BB962C8B-B14F-4D97-AF65-F5344CB8AC3E}">
        <p14:creationId xmlns:p14="http://schemas.microsoft.com/office/powerpoint/2010/main" val="3521128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defRPr>
            </a:lvl1p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lvl1pPr>
              <a:defRPr b="1">
                <a:effectLst/>
                <a:latin typeface="宋体" pitchFamily="2" charset="-122"/>
                <a:ea typeface="宋体" pitchFamily="2" charset="-122"/>
              </a:defRPr>
            </a:lvl1pPr>
            <a:lvl2pPr>
              <a:defRPr b="1">
                <a:effectLst/>
                <a:latin typeface="宋体" pitchFamily="2" charset="-122"/>
                <a:ea typeface="宋体" pitchFamily="2" charset="-122"/>
              </a:defRPr>
            </a:lvl2pPr>
            <a:lvl3pPr>
              <a:defRPr b="1">
                <a:effectLst/>
                <a:latin typeface="宋体" pitchFamily="2" charset="-122"/>
                <a:ea typeface="宋体" pitchFamily="2" charset="-122"/>
              </a:defRPr>
            </a:lvl3pPr>
            <a:lvl4pPr>
              <a:defRPr b="1">
                <a:effectLst/>
                <a:latin typeface="宋体" pitchFamily="2" charset="-122"/>
                <a:ea typeface="宋体" pitchFamily="2" charset="-122"/>
              </a:defRPr>
            </a:lvl4pPr>
            <a:lvl5pPr>
              <a:defRPr b="1">
                <a:effectLst/>
                <a:latin typeface="宋体" pitchFamily="2" charset="-122"/>
                <a:ea typeface="宋体" pitchFamily="2" charset="-122"/>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BFA1CB72-4AC0-46A2-967B-899985AD85A4}" type="datetimeFigureOut">
              <a:rPr lang="zh-CN" altLang="en-US"/>
              <a:pPr>
                <a:defRPr/>
              </a:pPr>
              <a:t>2013/9/2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81328652-4126-4DE0-BDCF-5DAB17923E5D}" type="slidenum">
              <a:rPr lang="zh-CN" altLang="en-US"/>
              <a:pPr>
                <a:defRPr/>
              </a:pPr>
              <a:t>‹#›</a:t>
            </a:fld>
            <a:endParaRPr lang="zh-CN" altLang="en-US"/>
          </a:p>
        </p:txBody>
      </p:sp>
    </p:spTree>
    <p:extLst>
      <p:ext uri="{BB962C8B-B14F-4D97-AF65-F5344CB8AC3E}">
        <p14:creationId xmlns:p14="http://schemas.microsoft.com/office/powerpoint/2010/main" val="3922194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5C0BB1CC-39EC-4E0A-AB25-FA5E2807D30A}" type="datetimeFigureOut">
              <a:rPr lang="zh-CN" altLang="en-US"/>
              <a:pPr>
                <a:defRPr/>
              </a:pPr>
              <a:t>2013/9/2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F80505F-82F3-48A1-9105-2F04D6C80841}" type="slidenum">
              <a:rPr lang="zh-CN" altLang="en-US"/>
              <a:pPr>
                <a:defRPr/>
              </a:pPr>
              <a:t>‹#›</a:t>
            </a:fld>
            <a:endParaRPr lang="zh-CN" altLang="en-US"/>
          </a:p>
        </p:txBody>
      </p:sp>
    </p:spTree>
    <p:extLst>
      <p:ext uri="{BB962C8B-B14F-4D97-AF65-F5344CB8AC3E}">
        <p14:creationId xmlns:p14="http://schemas.microsoft.com/office/powerpoint/2010/main" val="3498802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7FAAACA0-CDA2-4458-B358-7568D1BE865D}" type="datetimeFigureOut">
              <a:rPr lang="zh-CN" altLang="en-US"/>
              <a:pPr>
                <a:defRPr/>
              </a:pPr>
              <a:t>2013/9/2</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A3A332FF-A4C7-4602-8E26-E64D5F0BD927}" type="slidenum">
              <a:rPr lang="zh-CN" altLang="en-US"/>
              <a:pPr>
                <a:defRPr/>
              </a:pPr>
              <a:t>‹#›</a:t>
            </a:fld>
            <a:endParaRPr lang="zh-CN" altLang="en-US"/>
          </a:p>
        </p:txBody>
      </p:sp>
    </p:spTree>
    <p:extLst>
      <p:ext uri="{BB962C8B-B14F-4D97-AF65-F5344CB8AC3E}">
        <p14:creationId xmlns:p14="http://schemas.microsoft.com/office/powerpoint/2010/main" val="2667184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2" charset="-122"/>
                <a:ea typeface="黑体" pitchFamily="2" charset="-122"/>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85614366-326D-47AD-B812-A7A68DC82602}" type="datetimeFigureOut">
              <a:rPr lang="zh-CN" altLang="en-US"/>
              <a:pPr>
                <a:defRPr/>
              </a:pPr>
              <a:t>2013/9/2</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9150AC9F-5D82-440F-8FFC-4BE3BD20CAEB}" type="slidenum">
              <a:rPr lang="zh-CN" altLang="en-US"/>
              <a:pPr>
                <a:defRPr/>
              </a:pPr>
              <a:t>‹#›</a:t>
            </a:fld>
            <a:endParaRPr lang="zh-CN" altLang="en-US"/>
          </a:p>
        </p:txBody>
      </p:sp>
    </p:spTree>
    <p:extLst>
      <p:ext uri="{BB962C8B-B14F-4D97-AF65-F5344CB8AC3E}">
        <p14:creationId xmlns:p14="http://schemas.microsoft.com/office/powerpoint/2010/main" val="944624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defRPr>
            </a:lvl1p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7B630841-C8D0-4C77-A61F-D4ADE297BEBE}" type="datetimeFigureOut">
              <a:rPr lang="zh-CN" altLang="en-US"/>
              <a:pPr>
                <a:defRPr/>
              </a:pPr>
              <a:t>2013/9/2</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7A9CD896-3874-460B-AB24-51B8754F4C68}" type="slidenum">
              <a:rPr lang="zh-CN" altLang="en-US"/>
              <a:pPr>
                <a:defRPr/>
              </a:pPr>
              <a:t>‹#›</a:t>
            </a:fld>
            <a:endParaRPr lang="zh-CN" altLang="en-US"/>
          </a:p>
        </p:txBody>
      </p:sp>
    </p:spTree>
    <p:extLst>
      <p:ext uri="{BB962C8B-B14F-4D97-AF65-F5344CB8AC3E}">
        <p14:creationId xmlns:p14="http://schemas.microsoft.com/office/powerpoint/2010/main" val="356266425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5D7F1B98-5BC0-4C8E-A734-AE3DB6CE7C55}" type="datetimeFigureOut">
              <a:rPr lang="zh-CN" altLang="en-US"/>
              <a:pPr>
                <a:defRPr/>
              </a:pPr>
              <a:t>2013/9/2</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AF57CD9B-75A6-4A48-B301-776FCB288C7B}" type="slidenum">
              <a:rPr lang="zh-CN" altLang="en-US"/>
              <a:pPr>
                <a:defRPr/>
              </a:pPr>
              <a:t>‹#›</a:t>
            </a:fld>
            <a:endParaRPr lang="zh-CN" altLang="en-US"/>
          </a:p>
        </p:txBody>
      </p:sp>
    </p:spTree>
    <p:extLst>
      <p:ext uri="{BB962C8B-B14F-4D97-AF65-F5344CB8AC3E}">
        <p14:creationId xmlns:p14="http://schemas.microsoft.com/office/powerpoint/2010/main" val="3677260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02324142-B244-4BB5-B58A-763A15C9DD7A}" type="datetimeFigureOut">
              <a:rPr lang="zh-CN" altLang="en-US"/>
              <a:pPr>
                <a:defRPr/>
              </a:pPr>
              <a:t>2013/9/2</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344C7E47-12C3-4348-9758-918D9F5FAEE8}" type="slidenum">
              <a:rPr lang="zh-CN" altLang="en-US"/>
              <a:pPr>
                <a:defRPr/>
              </a:pPr>
              <a:t>‹#›</a:t>
            </a:fld>
            <a:endParaRPr lang="zh-CN" altLang="en-US"/>
          </a:p>
        </p:txBody>
      </p:sp>
    </p:spTree>
    <p:extLst>
      <p:ext uri="{BB962C8B-B14F-4D97-AF65-F5344CB8AC3E}">
        <p14:creationId xmlns:p14="http://schemas.microsoft.com/office/powerpoint/2010/main" val="3796402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6E82ACDF-C2B8-48F6-AFFC-D9F37C3C4E81}" type="datetimeFigureOut">
              <a:rPr lang="zh-CN" altLang="en-US"/>
              <a:pPr>
                <a:defRPr/>
              </a:pPr>
              <a:t>2013/9/2</a:t>
            </a:fld>
            <a:endParaRPr lang="zh-CN" altLang="en-US" dirty="0"/>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8C38B5D6-A333-46E9-9FCB-2871B2CB6825}" type="slidenum">
              <a:rPr lang="zh-CN" altLang="en-US"/>
              <a:pPr>
                <a:defRPr/>
              </a:pPr>
              <a:t>‹#›</a:t>
            </a:fld>
            <a:endParaRPr lang="zh-CN" altLang="en-US"/>
          </a:p>
        </p:txBody>
      </p:sp>
    </p:spTree>
    <p:extLst>
      <p:ext uri="{BB962C8B-B14F-4D97-AF65-F5344CB8AC3E}">
        <p14:creationId xmlns:p14="http://schemas.microsoft.com/office/powerpoint/2010/main" val="366079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B4554E11-8EB2-48C0-8951-332124F4C711}" type="datetimeFigureOut">
              <a:rPr lang="zh-CN" altLang="en-US"/>
              <a:pPr>
                <a:defRPr/>
              </a:pPr>
              <a:t>2013/9/2</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85C8258E-4BD1-45B3-B2C3-D29231AE0E83}"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17.jpeg"/></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19.jpeg"/><Relationship Id="rId5" Type="http://schemas.openxmlformats.org/officeDocument/2006/relationships/image" Target="../media/image118.png"/><Relationship Id="rId4" Type="http://schemas.openxmlformats.org/officeDocument/2006/relationships/notesSlide" Target="../notesSlides/notesSlide18.xml"/></Relationships>
</file>

<file path=ppt/slides/_rels/slide10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22.jpeg"/><Relationship Id="rId7" Type="http://schemas.openxmlformats.org/officeDocument/2006/relationships/diagramLayout" Target="../diagrams/layout2.xml"/><Relationship Id="rId2" Type="http://schemas.openxmlformats.org/officeDocument/2006/relationships/image" Target="../media/image121.jpeg"/><Relationship Id="rId1" Type="http://schemas.openxmlformats.org/officeDocument/2006/relationships/slideLayout" Target="../slideLayouts/slideLayout5.xml"/><Relationship Id="rId6" Type="http://schemas.openxmlformats.org/officeDocument/2006/relationships/diagramData" Target="../diagrams/data2.xml"/><Relationship Id="rId5" Type="http://schemas.openxmlformats.org/officeDocument/2006/relationships/image" Target="../media/image124.jpeg"/><Relationship Id="rId10" Type="http://schemas.microsoft.com/office/2007/relationships/diagramDrawing" Target="../diagrams/drawing2.xml"/><Relationship Id="rId4" Type="http://schemas.openxmlformats.org/officeDocument/2006/relationships/image" Target="../media/image123.jpeg"/><Relationship Id="rId9" Type="http://schemas.openxmlformats.org/officeDocument/2006/relationships/diagramColors" Target="../diagrams/colors2.xml"/></Relationships>
</file>

<file path=ppt/slides/_rels/slide107.xml.rels><?xml version="1.0" encoding="UTF-8" standalone="yes"?>
<Relationships xmlns="http://schemas.openxmlformats.org/package/2006/relationships"><Relationship Id="rId3" Type="http://schemas.openxmlformats.org/officeDocument/2006/relationships/image" Target="../media/image126.gif"/><Relationship Id="rId2" Type="http://schemas.openxmlformats.org/officeDocument/2006/relationships/image" Target="../media/image125.jpe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31.jpeg"/></Relationships>
</file>

<file path=ppt/slides/_rels/slide11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134.jpeg"/><Relationship Id="rId4" Type="http://schemas.openxmlformats.org/officeDocument/2006/relationships/image" Target="../media/image133.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36.jpeg"/><Relationship Id="rId7" Type="http://schemas.openxmlformats.org/officeDocument/2006/relationships/image" Target="../media/image140.jpeg"/><Relationship Id="rId2" Type="http://schemas.openxmlformats.org/officeDocument/2006/relationships/image" Target="../media/image135.jpeg"/><Relationship Id="rId1" Type="http://schemas.openxmlformats.org/officeDocument/2006/relationships/slideLayout" Target="../slideLayouts/slideLayout2.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11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144.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4.jpe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google.com.hk/url?sa=i&amp;rct=j&amp;q=&amp;esrc=s&amp;frm=1&amp;source=images&amp;cd=&amp;cad=rja&amp;docid=lVnDQlu5o6WvBM&amp;tbnid=0pja9APBB1sN9M:&amp;ved=0CAUQjRw&amp;url=http://uvahealth.com/services/vascular-center/treatment/median-arcuate-ligament-syndrome&amp;ei=zgfhUeH_N8y_kgXQyoHoAw&amp;psig=AFQjCNGNxwMEYr6niKiCYXL-lmMot0Qjbw&amp;ust=1373788490273883" TargetMode="External"/><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6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80.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03.jpeg"/></Relationships>
</file>

<file path=ppt/slides/_rels/slide9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06.jpeg"/></Relationships>
</file>

<file path=ppt/slides/_rels/slide96.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09.jpeg"/></Relationships>
</file>

<file path=ppt/slides/_rels/slide9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smtClean="0"/>
              <a:t>膈肌</a:t>
            </a:r>
            <a:r>
              <a:rPr lang="zh-CN" altLang="en-US" dirty="0" smtClean="0"/>
              <a:t>疾病的影像诊断</a:t>
            </a:r>
            <a:endParaRPr lang="zh-CN" altLang="en-US" dirty="0"/>
          </a:p>
        </p:txBody>
      </p:sp>
      <p:sp>
        <p:nvSpPr>
          <p:cNvPr id="3" name="副标题 2"/>
          <p:cNvSpPr>
            <a:spLocks noGrp="1"/>
          </p:cNvSpPr>
          <p:nvPr>
            <p:ph type="subTitle" idx="1"/>
          </p:nvPr>
        </p:nvSpPr>
        <p:spPr/>
        <p:txBody>
          <a:bodyPr/>
          <a:lstStyle/>
          <a:p>
            <a:r>
              <a:rPr lang="zh-CN" altLang="en-US" dirty="0"/>
              <a:t>温州市中心医院      戴新建</a:t>
            </a:r>
          </a:p>
          <a:p>
            <a:endParaRPr lang="zh-CN" altLang="en-US" dirty="0"/>
          </a:p>
        </p:txBody>
      </p:sp>
    </p:spTree>
    <p:extLst>
      <p:ext uri="{BB962C8B-B14F-4D97-AF65-F5344CB8AC3E}">
        <p14:creationId xmlns:p14="http://schemas.microsoft.com/office/powerpoint/2010/main" val="618246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正常膈肌的</a:t>
            </a:r>
            <a:r>
              <a:rPr lang="en-US" altLang="zh-CN" dirty="0"/>
              <a:t>X</a:t>
            </a:r>
            <a:r>
              <a:rPr lang="zh-CN" altLang="en-US" dirty="0"/>
              <a:t>线表现</a:t>
            </a:r>
          </a:p>
        </p:txBody>
      </p:sp>
      <p:sp>
        <p:nvSpPr>
          <p:cNvPr id="3" name="内容占位符 2"/>
          <p:cNvSpPr>
            <a:spLocks noGrp="1"/>
          </p:cNvSpPr>
          <p:nvPr>
            <p:ph idx="1"/>
          </p:nvPr>
        </p:nvSpPr>
        <p:spPr>
          <a:xfrm>
            <a:off x="457200" y="1600200"/>
            <a:ext cx="3610744" cy="4525963"/>
          </a:xfrm>
        </p:spPr>
        <p:txBody>
          <a:bodyPr/>
          <a:lstStyle/>
          <a:p>
            <a:r>
              <a:rPr lang="zh-CN" altLang="en-US" dirty="0" smtClean="0">
                <a:effectLst/>
              </a:rPr>
              <a:t>右高左低</a:t>
            </a:r>
            <a:endParaRPr lang="en-US" altLang="zh-CN" dirty="0" smtClean="0">
              <a:effectLst/>
            </a:endParaRPr>
          </a:p>
          <a:p>
            <a:r>
              <a:rPr lang="zh-CN" altLang="en-US" dirty="0" smtClean="0">
                <a:effectLst/>
              </a:rPr>
              <a:t>左膈与心脏下缘连接</a:t>
            </a:r>
            <a:endParaRPr lang="en-US" altLang="zh-CN" dirty="0" smtClean="0">
              <a:effectLst/>
            </a:endParaRPr>
          </a:p>
          <a:p>
            <a:endParaRPr lang="zh-CN" altLang="en-US" dirty="0">
              <a:effectLst/>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55976" y="1484784"/>
            <a:ext cx="4210050"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924475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中心腱</a:t>
            </a:r>
            <a:r>
              <a:rPr lang="zh-CN" altLang="en-US" dirty="0"/>
              <a:t>缺损</a:t>
            </a:r>
          </a:p>
        </p:txBody>
      </p:sp>
      <p:pic>
        <p:nvPicPr>
          <p:cNvPr id="3" name="Picture 5" descr="J:\膈肌病变\吴永奎 膈疝\吴永奎.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27888" y="2145044"/>
            <a:ext cx="4054105" cy="431331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63260" y="2145044"/>
            <a:ext cx="4433796" cy="431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062969" y="1531719"/>
            <a:ext cx="7233070" cy="461665"/>
          </a:xfrm>
          <a:prstGeom prst="rect">
            <a:avLst/>
          </a:prstGeom>
          <a:noFill/>
        </p:spPr>
        <p:txBody>
          <a:bodyPr wrap="none" rtlCol="0">
            <a:spAutoFit/>
          </a:bodyPr>
          <a:lstStyle/>
          <a:p>
            <a:r>
              <a:rPr lang="en-US" altLang="zh-CN" sz="2400" b="1" dirty="0" smtClean="0"/>
              <a:t>2013.1</a:t>
            </a:r>
            <a:r>
              <a:rPr lang="zh-CN" altLang="en-US" sz="2400" b="1" dirty="0" smtClean="0"/>
              <a:t>，</a:t>
            </a:r>
            <a:r>
              <a:rPr lang="en-US" altLang="zh-CN" sz="2400" b="1" dirty="0" smtClean="0"/>
              <a:t>67</a:t>
            </a:r>
            <a:r>
              <a:rPr lang="zh-CN" altLang="en-US" sz="2400" b="1" dirty="0" smtClean="0"/>
              <a:t>岁，腹痛、呕吐，发热，保守治疗后好转</a:t>
            </a:r>
            <a:endParaRPr lang="zh-CN" altLang="en-US" sz="2400" b="1" dirty="0"/>
          </a:p>
        </p:txBody>
      </p:sp>
      <p:sp>
        <p:nvSpPr>
          <p:cNvPr id="4" name="矩形 3"/>
          <p:cNvSpPr/>
          <p:nvPr/>
        </p:nvSpPr>
        <p:spPr>
          <a:xfrm>
            <a:off x="134153" y="5805264"/>
            <a:ext cx="2088232" cy="653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t>吸入性肺炎</a:t>
            </a:r>
            <a:endParaRPr lang="zh-CN" altLang="en-US" sz="2400" b="1" dirty="0"/>
          </a:p>
        </p:txBody>
      </p:sp>
    </p:spTree>
    <p:extLst>
      <p:ext uri="{BB962C8B-B14F-4D97-AF65-F5344CB8AC3E}">
        <p14:creationId xmlns:p14="http://schemas.microsoft.com/office/powerpoint/2010/main" val="395727949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中心腱缺损</a:t>
            </a:r>
          </a:p>
        </p:txBody>
      </p:sp>
      <p:pic>
        <p:nvPicPr>
          <p:cNvPr id="3074" name="Picture 2" descr="c:\users\asus\appdata\roaming\360se6\USERDA~1\Temp\68175107.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9062" t="13438" r="-3437" b="13438"/>
          <a:stretch/>
        </p:blipFill>
        <p:spPr bwMode="auto">
          <a:xfrm>
            <a:off x="0" y="2276872"/>
            <a:ext cx="4602480" cy="35661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1706" y="1531719"/>
            <a:ext cx="9047670" cy="461665"/>
          </a:xfrm>
          <a:prstGeom prst="rect">
            <a:avLst/>
          </a:prstGeom>
          <a:noFill/>
        </p:spPr>
        <p:txBody>
          <a:bodyPr wrap="none" rtlCol="0">
            <a:spAutoFit/>
          </a:bodyPr>
          <a:lstStyle/>
          <a:p>
            <a:r>
              <a:rPr lang="zh-CN" altLang="en-US" sz="2400" b="1" dirty="0" smtClean="0"/>
              <a:t>女性，</a:t>
            </a:r>
            <a:r>
              <a:rPr lang="en-US" altLang="zh-CN" sz="2400" b="1" dirty="0" smtClean="0"/>
              <a:t>33</a:t>
            </a:r>
            <a:r>
              <a:rPr lang="zh-CN" altLang="en-US" sz="2400" b="1" dirty="0" smtClean="0"/>
              <a:t>岁，咳嗽</a:t>
            </a:r>
            <a:r>
              <a:rPr lang="en-US" altLang="zh-CN" sz="2400" b="1" dirty="0" smtClean="0"/>
              <a:t>3</a:t>
            </a:r>
            <a:r>
              <a:rPr lang="zh-CN" altLang="en-US" sz="2400" b="1" dirty="0" smtClean="0"/>
              <a:t>年，</a:t>
            </a:r>
            <a:r>
              <a:rPr lang="zh-CN" altLang="en-US" sz="2400" b="1" dirty="0"/>
              <a:t>左侧膈肌中心腱先天性缺损约</a:t>
            </a:r>
            <a:r>
              <a:rPr lang="en-US" altLang="zh-CN" sz="2400" b="1" dirty="0"/>
              <a:t>10*8cm</a:t>
            </a:r>
            <a:r>
              <a:rPr lang="zh-CN" altLang="en-US" sz="2400" b="1" dirty="0"/>
              <a:t>大小</a:t>
            </a:r>
          </a:p>
        </p:txBody>
      </p:sp>
      <p:pic>
        <p:nvPicPr>
          <p:cNvPr id="3076" name="Picture 4" descr="c:\users\asus\appdata\roaming\360se6\USERDA~1\Temp\3914827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260524" y="2276872"/>
            <a:ext cx="4883476" cy="356616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2377440" y="6193304"/>
            <a:ext cx="5866968" cy="369332"/>
          </a:xfrm>
          <a:prstGeom prst="rect">
            <a:avLst/>
          </a:prstGeom>
        </p:spPr>
        <p:txBody>
          <a:bodyPr wrap="square">
            <a:spAutoFit/>
          </a:bodyPr>
          <a:lstStyle/>
          <a:p>
            <a:r>
              <a:rPr lang="en-US" altLang="zh-CN" dirty="0"/>
              <a:t>http://www.dxy.cn/bbs/thread/16783141#16783141</a:t>
            </a:r>
            <a:endParaRPr lang="zh-CN" altLang="en-US" dirty="0"/>
          </a:p>
        </p:txBody>
      </p:sp>
    </p:spTree>
    <p:extLst>
      <p:ext uri="{BB962C8B-B14F-4D97-AF65-F5344CB8AC3E}">
        <p14:creationId xmlns:p14="http://schemas.microsoft.com/office/powerpoint/2010/main" val="379181521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膈膨升（膈膨出）</a:t>
            </a:r>
            <a:endParaRPr lang="zh-CN" altLang="en-US" dirty="0"/>
          </a:p>
        </p:txBody>
      </p:sp>
      <p:graphicFrame>
        <p:nvGraphicFramePr>
          <p:cNvPr id="4" name="图示 3"/>
          <p:cNvGraphicFramePr/>
          <p:nvPr>
            <p:extLst>
              <p:ext uri="{D42A27DB-BD31-4B8C-83A1-F6EECF244321}">
                <p14:modId xmlns:p14="http://schemas.microsoft.com/office/powerpoint/2010/main" val="3198623032"/>
              </p:ext>
            </p:extLst>
          </p:nvPr>
        </p:nvGraphicFramePr>
        <p:xfrm>
          <a:off x="899592" y="1844824"/>
          <a:ext cx="7272808" cy="3456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17885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膈膨升</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
        <p:nvSpPr>
          <p:cNvPr id="3" name="文本占位符 2"/>
          <p:cNvSpPr>
            <a:spLocks noGrp="1"/>
          </p:cNvSpPr>
          <p:nvPr>
            <p:ph type="body" idx="1"/>
          </p:nvPr>
        </p:nvSpPr>
        <p:spPr>
          <a:xfrm>
            <a:off x="457200" y="1340769"/>
            <a:ext cx="4040188" cy="1356560"/>
          </a:xfrm>
        </p:spPr>
        <p:txBody>
          <a:bodyPr/>
          <a:lstStyle/>
          <a:p>
            <a:r>
              <a:rPr lang="zh-CN" altLang="en-US" dirty="0" smtClean="0"/>
              <a:t>女性，</a:t>
            </a:r>
            <a:r>
              <a:rPr lang="en-US" altLang="zh-CN" dirty="0" smtClean="0"/>
              <a:t>47</a:t>
            </a:r>
          </a:p>
          <a:p>
            <a:r>
              <a:rPr lang="zh-CN" altLang="en-US" dirty="0"/>
              <a:t>餐</a:t>
            </a:r>
            <a:r>
              <a:rPr lang="zh-CN" altLang="en-US" dirty="0" smtClean="0"/>
              <a:t>后胸闷、腹胀</a:t>
            </a:r>
            <a:endParaRPr lang="en-US" altLang="zh-CN" dirty="0" smtClean="0"/>
          </a:p>
          <a:p>
            <a:r>
              <a:rPr lang="zh-CN" altLang="en-US" dirty="0" smtClean="0"/>
              <a:t>胃动力药治疗无效</a:t>
            </a:r>
            <a:endParaRPr lang="zh-CN" altLang="en-US" dirty="0"/>
          </a:p>
        </p:txBody>
      </p:sp>
      <p:sp>
        <p:nvSpPr>
          <p:cNvPr id="5" name="文本占位符 4"/>
          <p:cNvSpPr>
            <a:spLocks noGrp="1"/>
          </p:cNvSpPr>
          <p:nvPr>
            <p:ph type="body" sz="quarter" idx="3"/>
          </p:nvPr>
        </p:nvSpPr>
        <p:spPr>
          <a:xfrm>
            <a:off x="4535864" y="1421086"/>
            <a:ext cx="4041775" cy="639762"/>
          </a:xfrm>
        </p:spPr>
        <p:txBody>
          <a:bodyPr/>
          <a:lstStyle/>
          <a:p>
            <a:r>
              <a:rPr lang="zh-CN" altLang="en-US" dirty="0" smtClean="0"/>
              <a:t>膈肌完整</a:t>
            </a:r>
            <a:endParaRPr lang="zh-CN" altLang="en-US" dirty="0"/>
          </a:p>
        </p:txBody>
      </p:sp>
      <p:sp>
        <p:nvSpPr>
          <p:cNvPr id="6" name="内容占位符 5"/>
          <p:cNvSpPr>
            <a:spLocks noGrp="1"/>
          </p:cNvSpPr>
          <p:nvPr>
            <p:ph sz="quarter" idx="4"/>
          </p:nvPr>
        </p:nvSpPr>
        <p:spPr>
          <a:xfrm>
            <a:off x="4645025" y="2273424"/>
            <a:ext cx="4041775" cy="3951288"/>
          </a:xfrm>
        </p:spPr>
        <p:txBody>
          <a:bodyPr/>
          <a:lstStyle/>
          <a:p>
            <a:endParaRPr lang="zh-CN" altLang="en-US" dirty="0"/>
          </a:p>
        </p:txBody>
      </p:sp>
      <p:pic>
        <p:nvPicPr>
          <p:cNvPr id="21506" name="Picture 2" descr="http://www.jthoracdis.com/article/viewFile/656/html/431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697329"/>
            <a:ext cx="3699357" cy="3646659"/>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14784" y="6005583"/>
            <a:ext cx="9144000" cy="646331"/>
          </a:xfrm>
          <a:prstGeom prst="rect">
            <a:avLst/>
          </a:prstGeom>
        </p:spPr>
        <p:txBody>
          <a:bodyPr wrap="square">
            <a:spAutoFit/>
          </a:bodyPr>
          <a:lstStyle/>
          <a:p>
            <a:r>
              <a:rPr lang="en-US" altLang="zh-CN" dirty="0" err="1"/>
              <a:t>Visouli</a:t>
            </a:r>
            <a:r>
              <a:rPr lang="en-US" altLang="zh-CN" dirty="0"/>
              <a:t> AN, </a:t>
            </a:r>
            <a:r>
              <a:rPr lang="en-US" altLang="zh-CN" dirty="0" err="1"/>
              <a:t>Mpakas</a:t>
            </a:r>
            <a:r>
              <a:rPr lang="en-US" altLang="zh-CN" dirty="0"/>
              <a:t> A, </a:t>
            </a:r>
            <a:r>
              <a:rPr lang="en-US" altLang="zh-CN" dirty="0" err="1"/>
              <a:t>Zarogoulidis</a:t>
            </a:r>
            <a:r>
              <a:rPr lang="en-US" altLang="zh-CN" dirty="0"/>
              <a:t> </a:t>
            </a:r>
            <a:r>
              <a:rPr lang="en-US" altLang="zh-CN" dirty="0" smtClean="0"/>
              <a:t>P</a:t>
            </a:r>
            <a:r>
              <a:rPr lang="zh-CN" altLang="en-US" dirty="0"/>
              <a:t> </a:t>
            </a:r>
            <a:r>
              <a:rPr lang="en-US" altLang="zh-CN" dirty="0" err="1" smtClean="0"/>
              <a:t>et,al.Video</a:t>
            </a:r>
            <a:r>
              <a:rPr lang="en-US" altLang="zh-CN" dirty="0" smtClean="0"/>
              <a:t> </a:t>
            </a:r>
            <a:r>
              <a:rPr lang="en-US" altLang="zh-CN" dirty="0"/>
              <a:t>assisted </a:t>
            </a:r>
            <a:r>
              <a:rPr lang="en-US" altLang="zh-CN" dirty="0" err="1"/>
              <a:t>thoracoscopic</a:t>
            </a:r>
            <a:r>
              <a:rPr lang="en-US" altLang="zh-CN" dirty="0"/>
              <a:t> plication of the left </a:t>
            </a:r>
            <a:r>
              <a:rPr lang="en-US" altLang="zh-CN" dirty="0" err="1"/>
              <a:t>hemidiaphragm</a:t>
            </a:r>
            <a:r>
              <a:rPr lang="en-US" altLang="zh-CN" dirty="0"/>
              <a:t> in symptomatic </a:t>
            </a:r>
            <a:r>
              <a:rPr lang="en-US" altLang="zh-CN" dirty="0" err="1"/>
              <a:t>eventration</a:t>
            </a:r>
            <a:r>
              <a:rPr lang="en-US" altLang="zh-CN" dirty="0"/>
              <a:t> in adulthood. J </a:t>
            </a:r>
            <a:r>
              <a:rPr lang="en-US" altLang="zh-CN" dirty="0" err="1"/>
              <a:t>Thorac</a:t>
            </a:r>
            <a:r>
              <a:rPr lang="en-US" altLang="zh-CN" dirty="0"/>
              <a:t> Dis 2012;4(S1):</a:t>
            </a:r>
            <a:r>
              <a:rPr lang="en-US" altLang="zh-CN" dirty="0" smtClean="0"/>
              <a:t>6-16</a:t>
            </a:r>
            <a:endParaRPr lang="zh-CN" altLang="en-US" dirty="0"/>
          </a:p>
        </p:txBody>
      </p:sp>
      <p:pic>
        <p:nvPicPr>
          <p:cNvPr id="6146" name="Picture 2" descr="c:\users\asus\appdata\roaming\360se6\USERDA~1\Temp\JTD-04~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52544" y="2060848"/>
            <a:ext cx="5391456" cy="426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77445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latin typeface="黑体" pitchFamily="49" charset="-122"/>
                <a:ea typeface="黑体" pitchFamily="49" charset="-122"/>
              </a:rPr>
              <a:t>先天性膨升 </a:t>
            </a:r>
            <a:r>
              <a:rPr lang="en-US" altLang="zh-CN" dirty="0" smtClean="0">
                <a:latin typeface="黑体" pitchFamily="49" charset="-122"/>
                <a:ea typeface="黑体" pitchFamily="49" charset="-122"/>
              </a:rPr>
              <a:t>OR </a:t>
            </a:r>
            <a:r>
              <a:rPr lang="zh-CN" altLang="en-US" dirty="0" smtClean="0">
                <a:latin typeface="黑体" pitchFamily="49" charset="-122"/>
                <a:ea typeface="黑体" pitchFamily="49" charset="-122"/>
              </a:rPr>
              <a:t>膈</a:t>
            </a:r>
            <a:r>
              <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肌</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麻痹？</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
        <p:nvSpPr>
          <p:cNvPr id="3" name="文本占位符 2"/>
          <p:cNvSpPr>
            <a:spLocks noGrp="1"/>
          </p:cNvSpPr>
          <p:nvPr>
            <p:ph type="body" idx="1"/>
          </p:nvPr>
        </p:nvSpPr>
        <p:spPr/>
        <p:txBody>
          <a:bodyPr/>
          <a:lstStyle/>
          <a:p>
            <a:r>
              <a:rPr lang="zh-CN" altLang="en-US" dirty="0" smtClean="0"/>
              <a:t>胸片</a:t>
            </a:r>
            <a:endParaRPr lang="zh-CN" altLang="en-US" dirty="0"/>
          </a:p>
        </p:txBody>
      </p:sp>
      <p:sp>
        <p:nvSpPr>
          <p:cNvPr id="4" name="内容占位符 3"/>
          <p:cNvSpPr>
            <a:spLocks noGrp="1"/>
          </p:cNvSpPr>
          <p:nvPr>
            <p:ph sz="half" idx="2"/>
          </p:nvPr>
        </p:nvSpPr>
        <p:spPr/>
        <p:txBody>
          <a:bodyPr/>
          <a:lstStyle/>
          <a:p>
            <a:endParaRPr lang="zh-CN" altLang="en-US" dirty="0"/>
          </a:p>
        </p:txBody>
      </p:sp>
      <p:sp>
        <p:nvSpPr>
          <p:cNvPr id="5" name="文本占位符 4"/>
          <p:cNvSpPr>
            <a:spLocks noGrp="1"/>
          </p:cNvSpPr>
          <p:nvPr>
            <p:ph type="body" sz="quarter" idx="3"/>
          </p:nvPr>
        </p:nvSpPr>
        <p:spPr/>
        <p:txBody>
          <a:bodyPr/>
          <a:lstStyle/>
          <a:p>
            <a:r>
              <a:rPr lang="zh-CN" altLang="en-US" dirty="0" smtClean="0"/>
              <a:t>透视</a:t>
            </a:r>
            <a:endParaRPr lang="zh-CN" altLang="en-US" dirty="0"/>
          </a:p>
        </p:txBody>
      </p:sp>
      <p:pic>
        <p:nvPicPr>
          <p:cNvPr id="7" name="Unilateral Diaphragmatic Paralysis.mp4">
            <a:hlinkClick r:id="" action="ppaction://media"/>
          </p:cNvPr>
          <p:cNvPicPr>
            <a:picLocks noGrp="1" noChangeAspect="1"/>
          </p:cNvPicPr>
          <p:nvPr>
            <p:ph sz="quarter" idx="4"/>
            <a:videoFile r:link="rId1"/>
            <p:extLst>
              <p:ext uri="{DAA4B4D4-6D71-4841-9C94-3DE7FCFB9230}">
                <p14:media xmlns:p14="http://schemas.microsoft.com/office/powerpoint/2010/main" r:embed="rId2">
                  <p14:trim st="5300" end="0.6666"/>
                </p14:media>
              </p:ext>
            </p:extLst>
          </p:nvPr>
        </p:nvPicPr>
        <p:blipFill rotWithShape="1">
          <a:blip r:embed="rId5"/>
          <a:srcRect l="10163" r="6120"/>
          <a:stretch/>
        </p:blipFill>
        <p:spPr>
          <a:xfrm>
            <a:off x="4572000" y="2204864"/>
            <a:ext cx="4419601" cy="3960440"/>
          </a:xfrm>
        </p:spPr>
      </p:pic>
      <p:pic>
        <p:nvPicPr>
          <p:cNvPr id="20482" name="Picture 2" descr="Figure 1 : X-ray chest (PA view) showing elevated right hemidiaphragm"/>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8504" y="2204864"/>
            <a:ext cx="4214382" cy="4392564"/>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3419872" y="6201468"/>
            <a:ext cx="2304256" cy="640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effectLst>
                  <a:outerShdw blurRad="38100" dist="38100" dir="2700000" algn="tl">
                    <a:srgbClr val="000000">
                      <a:alpha val="43137"/>
                    </a:srgbClr>
                  </a:outerShdw>
                </a:effectLst>
              </a:rPr>
              <a:t>矛盾呼吸</a:t>
            </a:r>
            <a:endParaRPr lang="zh-CN" altLang="en-U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052888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mute="1">
                <p:cTn id="7" fill="hold" display="0">
                  <p:stCondLst>
                    <p:cond delay="indefinite"/>
                  </p:stCondLst>
                </p:cTn>
                <p:tgtEl>
                  <p:spTgt spid="7"/>
                </p:tgtEl>
              </p:cMediaNode>
            </p:vide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黑体" pitchFamily="49" charset="-122"/>
                <a:ea typeface="黑体" pitchFamily="49" charset="-122"/>
              </a:rPr>
              <a:t>先天性膨升 </a:t>
            </a:r>
            <a:r>
              <a:rPr lang="en-US" altLang="zh-CN" dirty="0">
                <a:latin typeface="黑体" pitchFamily="49" charset="-122"/>
                <a:ea typeface="黑体" pitchFamily="49" charset="-122"/>
              </a:rPr>
              <a:t>OR </a:t>
            </a:r>
            <a:r>
              <a:rPr lang="zh-CN" altLang="en-US" dirty="0">
                <a:latin typeface="黑体" pitchFamily="49" charset="-122"/>
                <a:ea typeface="黑体" pitchFamily="49" charset="-122"/>
              </a:rPr>
              <a:t>膈肌麻痹？</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
        <p:nvSpPr>
          <p:cNvPr id="3" name="文本占位符 2"/>
          <p:cNvSpPr>
            <a:spLocks noGrp="1"/>
          </p:cNvSpPr>
          <p:nvPr>
            <p:ph type="body" idx="1"/>
          </p:nvPr>
        </p:nvSpPr>
        <p:spPr/>
        <p:txBody>
          <a:bodyPr/>
          <a:lstStyle/>
          <a:p>
            <a:endParaRPr lang="zh-CN" altLang="en-US"/>
          </a:p>
        </p:txBody>
      </p:sp>
      <p:sp>
        <p:nvSpPr>
          <p:cNvPr id="4" name="内容占位符 3"/>
          <p:cNvSpPr>
            <a:spLocks noGrp="1"/>
          </p:cNvSpPr>
          <p:nvPr>
            <p:ph sz="half" idx="2"/>
          </p:nvPr>
        </p:nvSpPr>
        <p:spPr/>
        <p:txBody>
          <a:bodyPr/>
          <a:lstStyle/>
          <a:p>
            <a:endParaRPr lang="zh-CN" altLang="en-US" dirty="0"/>
          </a:p>
        </p:txBody>
      </p:sp>
      <p:sp>
        <p:nvSpPr>
          <p:cNvPr id="5" name="文本占位符 4"/>
          <p:cNvSpPr>
            <a:spLocks noGrp="1"/>
          </p:cNvSpPr>
          <p:nvPr>
            <p:ph type="body" sz="quarter" idx="3"/>
          </p:nvPr>
        </p:nvSpPr>
        <p:spPr/>
        <p:txBody>
          <a:bodyPr/>
          <a:lstStyle/>
          <a:p>
            <a:endParaRPr lang="zh-CN" altLang="en-US"/>
          </a:p>
        </p:txBody>
      </p:sp>
      <p:sp>
        <p:nvSpPr>
          <p:cNvPr id="6" name="内容占位符 5"/>
          <p:cNvSpPr>
            <a:spLocks noGrp="1"/>
          </p:cNvSpPr>
          <p:nvPr>
            <p:ph sz="quarter" idx="4"/>
          </p:nvPr>
        </p:nvSpPr>
        <p:spPr/>
        <p:txBody>
          <a:bodyPr/>
          <a:lstStyle/>
          <a:p>
            <a:endParaRPr lang="zh-CN" altLang="en-US"/>
          </a:p>
        </p:txBody>
      </p:sp>
      <p:pic>
        <p:nvPicPr>
          <p:cNvPr id="17410" name="Picture 2" descr="http://intl-radiographics.rsna.org/content/32/2/E51/F15.larg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23728" y="1628798"/>
            <a:ext cx="5180316" cy="490029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组合 7"/>
          <p:cNvGrpSpPr/>
          <p:nvPr/>
        </p:nvGrpSpPr>
        <p:grpSpPr>
          <a:xfrm>
            <a:off x="3141050" y="5877272"/>
            <a:ext cx="3145672" cy="374400"/>
            <a:chOff x="0" y="64827"/>
            <a:chExt cx="3145672" cy="374400"/>
          </a:xfrm>
          <a:scene3d>
            <a:camera prst="orthographicFront"/>
            <a:lightRig rig="threePt" dir="t">
              <a:rot lat="0" lon="0" rev="7500000"/>
            </a:lightRig>
          </a:scene3d>
        </p:grpSpPr>
        <p:sp>
          <p:nvSpPr>
            <p:cNvPr id="9" name="圆角矩形 8"/>
            <p:cNvSpPr/>
            <p:nvPr/>
          </p:nvSpPr>
          <p:spPr>
            <a:xfrm>
              <a:off x="0" y="64827"/>
              <a:ext cx="3145672" cy="374400"/>
            </a:xfrm>
            <a:prstGeom prst="roundRect">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0" name="圆角矩形 4"/>
            <p:cNvSpPr/>
            <p:nvPr/>
          </p:nvSpPr>
          <p:spPr>
            <a:xfrm>
              <a:off x="18277" y="83104"/>
              <a:ext cx="3109118" cy="33784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zh-CN" altLang="en-US" sz="2800" b="1" kern="1200" smtClean="0">
                  <a:effectLst>
                    <a:outerShdw blurRad="38100" dist="38100" dir="2700000" algn="tl">
                      <a:srgbClr val="000000">
                        <a:alpha val="43137"/>
                      </a:srgbClr>
                    </a:outerShdw>
                  </a:effectLst>
                </a:rPr>
                <a:t>有无压迫、损伤</a:t>
              </a:r>
              <a:endParaRPr lang="zh-CN" altLang="en-US" sz="2800" b="1" kern="120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13356577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文本占位符 2"/>
          <p:cNvSpPr>
            <a:spLocks noGrp="1"/>
          </p:cNvSpPr>
          <p:nvPr>
            <p:ph type="body" idx="1"/>
          </p:nvPr>
        </p:nvSpPr>
        <p:spPr/>
        <p:txBody>
          <a:bodyPr/>
          <a:lstStyle/>
          <a:p>
            <a:endParaRPr lang="zh-CN" altLang="en-US"/>
          </a:p>
        </p:txBody>
      </p:sp>
      <p:sp>
        <p:nvSpPr>
          <p:cNvPr id="4" name="内容占位符 3"/>
          <p:cNvSpPr>
            <a:spLocks noGrp="1"/>
          </p:cNvSpPr>
          <p:nvPr>
            <p:ph sz="half" idx="2"/>
          </p:nvPr>
        </p:nvSpPr>
        <p:spPr/>
        <p:txBody>
          <a:bodyPr/>
          <a:lstStyle/>
          <a:p>
            <a:endParaRPr lang="zh-CN" altLang="en-US"/>
          </a:p>
        </p:txBody>
      </p:sp>
      <p:sp>
        <p:nvSpPr>
          <p:cNvPr id="5" name="文本占位符 4"/>
          <p:cNvSpPr>
            <a:spLocks noGrp="1"/>
          </p:cNvSpPr>
          <p:nvPr>
            <p:ph type="body" sz="quarter" idx="3"/>
          </p:nvPr>
        </p:nvSpPr>
        <p:spPr/>
        <p:txBody>
          <a:bodyPr/>
          <a:lstStyle/>
          <a:p>
            <a:endParaRPr lang="zh-CN" altLang="en-US"/>
          </a:p>
        </p:txBody>
      </p:sp>
      <p:sp>
        <p:nvSpPr>
          <p:cNvPr id="6" name="内容占位符 5"/>
          <p:cNvSpPr>
            <a:spLocks noGrp="1"/>
          </p:cNvSpPr>
          <p:nvPr>
            <p:ph sz="quarter" idx="4"/>
          </p:nvPr>
        </p:nvSpPr>
        <p:spPr/>
        <p:txBody>
          <a:bodyPr/>
          <a:lstStyle/>
          <a:p>
            <a:endParaRPr lang="zh-CN" altLang="en-US"/>
          </a:p>
        </p:txBody>
      </p:sp>
      <p:pic>
        <p:nvPicPr>
          <p:cNvPr id="19458" name="Picture 2" descr="http://intl-radiographics.rsna.org/content/32/2/E51/F16.larg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5536" y="33288"/>
            <a:ext cx="3799929" cy="3864885"/>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intl-radiographics.rsna.org/content/32/2/E51/F17.larg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4008" y="33288"/>
            <a:ext cx="3720212" cy="3816424"/>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http://intl-radiographics.rsna.org/content/32/2/E51/F19.large.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5536" y="3367435"/>
            <a:ext cx="3799929" cy="3441336"/>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http://intl-radiographics.rsna.org/content/32/2/E51/F18.large.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44008" y="3573016"/>
            <a:ext cx="3699057" cy="328498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图示 7"/>
          <p:cNvGraphicFramePr/>
          <p:nvPr>
            <p:extLst>
              <p:ext uri="{D42A27DB-BD31-4B8C-83A1-F6EECF244321}">
                <p14:modId xmlns:p14="http://schemas.microsoft.com/office/powerpoint/2010/main" val="890969090"/>
              </p:ext>
            </p:extLst>
          </p:nvPr>
        </p:nvGraphicFramePr>
        <p:xfrm>
          <a:off x="3347864" y="6021288"/>
          <a:ext cx="3145672" cy="50405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63489823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黑体" pitchFamily="49" charset="-122"/>
                <a:ea typeface="黑体" pitchFamily="49" charset="-122"/>
              </a:rPr>
              <a:t>膈肌麻痹</a:t>
            </a:r>
            <a:endParaRPr lang="zh-CN" altLang="en-US" dirty="0"/>
          </a:p>
        </p:txBody>
      </p:sp>
      <p:sp>
        <p:nvSpPr>
          <p:cNvPr id="3" name="文本占位符 2"/>
          <p:cNvSpPr>
            <a:spLocks noGrp="1"/>
          </p:cNvSpPr>
          <p:nvPr>
            <p:ph type="body" idx="1"/>
          </p:nvPr>
        </p:nvSpPr>
        <p:spPr/>
        <p:txBody>
          <a:bodyPr/>
          <a:lstStyle/>
          <a:p>
            <a:r>
              <a:rPr lang="en-US" altLang="zh-CN" smtClean="0"/>
              <a:t>NSCLC</a:t>
            </a:r>
            <a:endParaRPr lang="zh-CN" altLang="en-US"/>
          </a:p>
        </p:txBody>
      </p:sp>
      <p:sp>
        <p:nvSpPr>
          <p:cNvPr id="4" name="内容占位符 3"/>
          <p:cNvSpPr>
            <a:spLocks noGrp="1"/>
          </p:cNvSpPr>
          <p:nvPr>
            <p:ph sz="half" idx="2"/>
          </p:nvPr>
        </p:nvSpPr>
        <p:spPr/>
        <p:txBody>
          <a:bodyPr/>
          <a:lstStyle/>
          <a:p>
            <a:endParaRPr lang="zh-CN" altLang="en-US"/>
          </a:p>
        </p:txBody>
      </p:sp>
      <p:sp>
        <p:nvSpPr>
          <p:cNvPr id="5" name="文本占位符 4"/>
          <p:cNvSpPr>
            <a:spLocks noGrp="1"/>
          </p:cNvSpPr>
          <p:nvPr>
            <p:ph type="body" sz="quarter" idx="3"/>
          </p:nvPr>
        </p:nvSpPr>
        <p:spPr/>
        <p:txBody>
          <a:bodyPr/>
          <a:lstStyle/>
          <a:p>
            <a:r>
              <a:rPr lang="zh-CN" altLang="en-US" dirty="0" smtClean="0"/>
              <a:t>心脏手术</a:t>
            </a:r>
            <a:endParaRPr lang="zh-CN" altLang="en-US" dirty="0"/>
          </a:p>
        </p:txBody>
      </p:sp>
      <p:sp>
        <p:nvSpPr>
          <p:cNvPr id="6" name="内容占位符 5"/>
          <p:cNvSpPr>
            <a:spLocks noGrp="1"/>
          </p:cNvSpPr>
          <p:nvPr>
            <p:ph sz="quarter" idx="4"/>
          </p:nvPr>
        </p:nvSpPr>
        <p:spPr/>
        <p:txBody>
          <a:bodyPr/>
          <a:lstStyle/>
          <a:p>
            <a:endParaRPr lang="zh-CN" altLang="en-US"/>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2204864"/>
            <a:ext cx="4320480" cy="4095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c:\users\asus\appdata\roaming\360se6\USERDA~1\Temp\F57MED~1.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4007" y="2204864"/>
            <a:ext cx="4471379" cy="4095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1584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latin typeface="黑体" pitchFamily="49" charset="-122"/>
                <a:ea typeface="黑体" pitchFamily="49" charset="-122"/>
              </a:rPr>
              <a:t>膈膨升的治疗</a:t>
            </a:r>
            <a:endParaRPr lang="zh-CN" altLang="en-US" dirty="0"/>
          </a:p>
        </p:txBody>
      </p:sp>
      <p:sp>
        <p:nvSpPr>
          <p:cNvPr id="3" name="文本占位符 2"/>
          <p:cNvSpPr>
            <a:spLocks noGrp="1"/>
          </p:cNvSpPr>
          <p:nvPr>
            <p:ph type="body" idx="1"/>
          </p:nvPr>
        </p:nvSpPr>
        <p:spPr/>
        <p:txBody>
          <a:bodyPr/>
          <a:lstStyle/>
          <a:p>
            <a:r>
              <a:rPr lang="zh-CN" altLang="en-US" dirty="0" smtClean="0"/>
              <a:t>膈肌折叠</a:t>
            </a:r>
            <a:endParaRPr lang="zh-CN" altLang="en-US" dirty="0"/>
          </a:p>
        </p:txBody>
      </p:sp>
      <p:sp>
        <p:nvSpPr>
          <p:cNvPr id="4" name="内容占位符 3"/>
          <p:cNvSpPr>
            <a:spLocks noGrp="1"/>
          </p:cNvSpPr>
          <p:nvPr>
            <p:ph sz="half" idx="2"/>
          </p:nvPr>
        </p:nvSpPr>
        <p:spPr/>
        <p:txBody>
          <a:bodyPr/>
          <a:lstStyle/>
          <a:p>
            <a:endParaRPr lang="zh-CN" altLang="en-US"/>
          </a:p>
        </p:txBody>
      </p:sp>
      <p:sp>
        <p:nvSpPr>
          <p:cNvPr id="5" name="文本占位符 4"/>
          <p:cNvSpPr>
            <a:spLocks noGrp="1"/>
          </p:cNvSpPr>
          <p:nvPr>
            <p:ph type="body" sz="quarter" idx="3"/>
          </p:nvPr>
        </p:nvSpPr>
        <p:spPr/>
        <p:txBody>
          <a:bodyPr/>
          <a:lstStyle/>
          <a:p>
            <a:r>
              <a:rPr lang="zh-CN" altLang="en-US" dirty="0" smtClean="0"/>
              <a:t>补片加固</a:t>
            </a:r>
            <a:endParaRPr lang="zh-CN" altLang="en-US" dirty="0"/>
          </a:p>
        </p:txBody>
      </p:sp>
      <p:sp>
        <p:nvSpPr>
          <p:cNvPr id="6" name="内容占位符 5"/>
          <p:cNvSpPr>
            <a:spLocks noGrp="1"/>
          </p:cNvSpPr>
          <p:nvPr>
            <p:ph sz="quarter" idx="4"/>
          </p:nvPr>
        </p:nvSpPr>
        <p:spPr/>
        <p:txBody>
          <a:bodyPr/>
          <a:lstStyle/>
          <a:p>
            <a:endParaRPr lang="zh-CN" altLang="en-US" dirty="0"/>
          </a:p>
        </p:txBody>
      </p:sp>
      <p:pic>
        <p:nvPicPr>
          <p:cNvPr id="7170" name="Picture 2" descr="c:\users\asus\appdata\roaming\360se6\USERDA~1\Temp\JTD-04~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564904"/>
            <a:ext cx="4869902" cy="327083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asus\appdata\roaming\360se6\USERDA~1\Temp\JTD-04~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4008" y="2564904"/>
            <a:ext cx="4514096" cy="3291529"/>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14784" y="6005583"/>
            <a:ext cx="9144000" cy="646331"/>
          </a:xfrm>
          <a:prstGeom prst="rect">
            <a:avLst/>
          </a:prstGeom>
        </p:spPr>
        <p:txBody>
          <a:bodyPr wrap="square">
            <a:spAutoFit/>
          </a:bodyPr>
          <a:lstStyle/>
          <a:p>
            <a:r>
              <a:rPr lang="en-US" altLang="zh-CN" dirty="0" err="1"/>
              <a:t>Visouli</a:t>
            </a:r>
            <a:r>
              <a:rPr lang="en-US" altLang="zh-CN" dirty="0"/>
              <a:t> AN, </a:t>
            </a:r>
            <a:r>
              <a:rPr lang="en-US" altLang="zh-CN" dirty="0" err="1"/>
              <a:t>Mpakas</a:t>
            </a:r>
            <a:r>
              <a:rPr lang="en-US" altLang="zh-CN" dirty="0"/>
              <a:t> A, </a:t>
            </a:r>
            <a:r>
              <a:rPr lang="en-US" altLang="zh-CN" dirty="0" err="1"/>
              <a:t>Zarogoulidis</a:t>
            </a:r>
            <a:r>
              <a:rPr lang="en-US" altLang="zh-CN" dirty="0"/>
              <a:t> </a:t>
            </a:r>
            <a:r>
              <a:rPr lang="en-US" altLang="zh-CN" dirty="0" smtClean="0"/>
              <a:t>P</a:t>
            </a:r>
            <a:r>
              <a:rPr lang="zh-CN" altLang="en-US" dirty="0"/>
              <a:t> </a:t>
            </a:r>
            <a:r>
              <a:rPr lang="en-US" altLang="zh-CN" dirty="0" err="1" smtClean="0"/>
              <a:t>et,al.Video</a:t>
            </a:r>
            <a:r>
              <a:rPr lang="en-US" altLang="zh-CN" dirty="0" smtClean="0"/>
              <a:t> </a:t>
            </a:r>
            <a:r>
              <a:rPr lang="en-US" altLang="zh-CN" dirty="0"/>
              <a:t>assisted </a:t>
            </a:r>
            <a:r>
              <a:rPr lang="en-US" altLang="zh-CN" dirty="0" err="1"/>
              <a:t>thoracoscopic</a:t>
            </a:r>
            <a:r>
              <a:rPr lang="en-US" altLang="zh-CN" dirty="0"/>
              <a:t> plication of the left </a:t>
            </a:r>
            <a:r>
              <a:rPr lang="en-US" altLang="zh-CN" dirty="0" err="1"/>
              <a:t>hemidiaphragm</a:t>
            </a:r>
            <a:r>
              <a:rPr lang="en-US" altLang="zh-CN" dirty="0"/>
              <a:t> in symptomatic </a:t>
            </a:r>
            <a:r>
              <a:rPr lang="en-US" altLang="zh-CN" dirty="0" err="1"/>
              <a:t>eventration</a:t>
            </a:r>
            <a:r>
              <a:rPr lang="en-US" altLang="zh-CN" dirty="0"/>
              <a:t> in adulthood. J </a:t>
            </a:r>
            <a:r>
              <a:rPr lang="en-US" altLang="zh-CN" dirty="0" err="1"/>
              <a:t>Thorac</a:t>
            </a:r>
            <a:r>
              <a:rPr lang="en-US" altLang="zh-CN" dirty="0"/>
              <a:t> Dis 2012;4(S1):</a:t>
            </a:r>
            <a:r>
              <a:rPr lang="en-US" altLang="zh-CN" dirty="0" smtClean="0"/>
              <a:t>6-16</a:t>
            </a:r>
            <a:endParaRPr lang="zh-CN" altLang="en-US" dirty="0"/>
          </a:p>
        </p:txBody>
      </p:sp>
    </p:spTree>
    <p:extLst>
      <p:ext uri="{BB962C8B-B14F-4D97-AF65-F5344CB8AC3E}">
        <p14:creationId xmlns:p14="http://schemas.microsoft.com/office/powerpoint/2010/main" val="258728488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膈疝和</a:t>
            </a:r>
            <a:r>
              <a:rPr lang="zh-CN" altLang="en-US" dirty="0"/>
              <a:t>膈膨升（膈膨出）</a:t>
            </a:r>
          </a:p>
        </p:txBody>
      </p:sp>
      <p:sp>
        <p:nvSpPr>
          <p:cNvPr id="3" name="矩形 2"/>
          <p:cNvSpPr/>
          <p:nvPr/>
        </p:nvSpPr>
        <p:spPr>
          <a:xfrm>
            <a:off x="755576" y="1720840"/>
            <a:ext cx="7488832" cy="3785652"/>
          </a:xfrm>
          <a:prstGeom prst="rect">
            <a:avLst/>
          </a:prstGeom>
        </p:spPr>
        <p:txBody>
          <a:bodyPr wrap="square">
            <a:spAutoFit/>
          </a:bodyPr>
          <a:lstStyle/>
          <a:p>
            <a:pPr marL="342900" indent="-342900">
              <a:buFont typeface="Wingdings" pitchFamily="2" charset="2"/>
              <a:buChar char="Ø"/>
            </a:pPr>
            <a:r>
              <a:rPr lang="zh-CN" altLang="en-US" sz="2400" b="1" dirty="0"/>
              <a:t>是隔疝还是膈膨升关键一点是膈肌是连续还是中断</a:t>
            </a:r>
            <a:r>
              <a:rPr lang="zh-CN" altLang="en-US" sz="2400" b="1" dirty="0" smtClean="0"/>
              <a:t>，</a:t>
            </a:r>
            <a:endParaRPr lang="en-US" altLang="zh-CN" sz="2400" b="1" dirty="0" smtClean="0"/>
          </a:p>
          <a:p>
            <a:pPr marL="800100" lvl="1" indent="-342900">
              <a:buFont typeface="Arial" pitchFamily="34" charset="0"/>
              <a:buChar char="•"/>
            </a:pPr>
            <a:r>
              <a:rPr lang="zh-CN" altLang="en-US" sz="2400" b="1" dirty="0"/>
              <a:t>隔疝：膈肌出现破损、缺口，导致腹腔脏器通过这个孔进入胸腔</a:t>
            </a:r>
            <a:endParaRPr lang="en-US" altLang="zh-CN" sz="2400" b="1" dirty="0"/>
          </a:p>
          <a:p>
            <a:pPr marL="800100" lvl="1" indent="-342900">
              <a:buFont typeface="Arial" pitchFamily="34" charset="0"/>
              <a:buChar char="•"/>
            </a:pPr>
            <a:r>
              <a:rPr lang="zh-CN" altLang="en-US" sz="2400" b="1" dirty="0" smtClean="0"/>
              <a:t>膈膨升：膈</a:t>
            </a:r>
            <a:r>
              <a:rPr lang="zh-CN" altLang="en-US" sz="2400" b="1" dirty="0"/>
              <a:t>肌因为某种原因变薄、松弛、上抬，而没有出现引起腹腔内容进入胸腔的</a:t>
            </a:r>
            <a:r>
              <a:rPr lang="zh-CN" altLang="en-US" sz="2400" b="1" dirty="0" smtClean="0"/>
              <a:t>破裂孔</a:t>
            </a:r>
            <a:endParaRPr lang="en-US" altLang="zh-CN" sz="2400" b="1" dirty="0" smtClean="0"/>
          </a:p>
          <a:p>
            <a:pPr marL="342900" indent="-342900">
              <a:buFont typeface="Wingdings" pitchFamily="2" charset="2"/>
              <a:buChar char="Ø"/>
            </a:pPr>
            <a:r>
              <a:rPr lang="zh-CN" altLang="en-US" sz="2400" b="1" dirty="0" smtClean="0"/>
              <a:t>影像鉴别诊断</a:t>
            </a:r>
            <a:endParaRPr lang="zh-CN" altLang="en-US" sz="2400" b="1" dirty="0"/>
          </a:p>
          <a:p>
            <a:pPr marL="800100" lvl="1" indent="-342900">
              <a:buFont typeface="Arial" pitchFamily="34" charset="0"/>
              <a:buChar char="•"/>
            </a:pPr>
            <a:r>
              <a:rPr lang="en-US" altLang="zh-CN" sz="2400" b="1" dirty="0" smtClean="0"/>
              <a:t>CT</a:t>
            </a:r>
            <a:r>
              <a:rPr lang="zh-CN" altLang="en-US" sz="2400" b="1" dirty="0" smtClean="0"/>
              <a:t>重建</a:t>
            </a:r>
            <a:r>
              <a:rPr lang="en-US" altLang="zh-CN" sz="2400" b="1" dirty="0" smtClean="0"/>
              <a:t>------</a:t>
            </a:r>
            <a:r>
              <a:rPr lang="zh-CN" altLang="en-US" sz="2400" b="1" dirty="0" smtClean="0"/>
              <a:t>疝环</a:t>
            </a:r>
            <a:endParaRPr lang="en-US" altLang="zh-CN" sz="2400" b="1" dirty="0" smtClean="0"/>
          </a:p>
          <a:p>
            <a:pPr marL="800100" lvl="1" indent="-342900">
              <a:buFont typeface="Arial" pitchFamily="34" charset="0"/>
              <a:buChar char="•"/>
            </a:pPr>
            <a:r>
              <a:rPr lang="zh-CN" altLang="en-US" sz="2400" b="1" dirty="0" smtClean="0"/>
              <a:t>透视</a:t>
            </a:r>
            <a:r>
              <a:rPr lang="en-US" altLang="zh-CN" sz="2400" b="1" dirty="0" smtClean="0"/>
              <a:t>------</a:t>
            </a:r>
            <a:r>
              <a:rPr lang="zh-CN" altLang="en-US" sz="2400" b="1" dirty="0" smtClean="0"/>
              <a:t>矛盾呼吸</a:t>
            </a:r>
            <a:endParaRPr lang="en-US" altLang="zh-CN" sz="2400" b="1" dirty="0" smtClean="0"/>
          </a:p>
          <a:p>
            <a:pPr marL="800100" lvl="1" indent="-342900">
              <a:buFont typeface="Arial" pitchFamily="34" charset="0"/>
              <a:buChar char="•"/>
            </a:pPr>
            <a:r>
              <a:rPr lang="zh-CN" altLang="en-US" sz="2400" b="1" dirty="0" smtClean="0">
                <a:solidFill>
                  <a:srgbClr val="FF0000"/>
                </a:solidFill>
                <a:effectLst>
                  <a:outerShdw blurRad="38100" dist="38100" dir="2700000" algn="tl">
                    <a:srgbClr val="000000">
                      <a:alpha val="43137"/>
                    </a:srgbClr>
                  </a:outerShdw>
                </a:effectLst>
              </a:rPr>
              <a:t>胸片</a:t>
            </a:r>
            <a:endParaRPr lang="en-US" altLang="zh-CN" sz="2400" b="1" dirty="0" smtClean="0">
              <a:solidFill>
                <a:srgbClr val="FF0000"/>
              </a:solidFill>
              <a:effectLst>
                <a:outerShdw blurRad="38100" dist="38100" dir="2700000" algn="tl">
                  <a:srgbClr val="000000">
                    <a:alpha val="43137"/>
                  </a:srgbClr>
                </a:outerShdw>
              </a:effectLst>
            </a:endParaRPr>
          </a:p>
          <a:p>
            <a:pPr marL="800100" lvl="1" indent="-342900">
              <a:buFont typeface="Arial" pitchFamily="34" charset="0"/>
              <a:buChar char="•"/>
            </a:pPr>
            <a:r>
              <a:rPr lang="en-US" altLang="zh-CN" sz="2400" b="1" dirty="0" smtClean="0">
                <a:solidFill>
                  <a:srgbClr val="FF0000"/>
                </a:solidFill>
                <a:effectLst>
                  <a:outerShdw blurRad="38100" dist="38100" dir="2700000" algn="tl">
                    <a:srgbClr val="000000">
                      <a:alpha val="43137"/>
                    </a:srgbClr>
                  </a:outerShdw>
                </a:effectLst>
              </a:rPr>
              <a:t>CT</a:t>
            </a:r>
            <a:endParaRPr lang="zh-CN" altLang="en-US" sz="24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136717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肺底积液</a:t>
            </a:r>
            <a:endParaRPr lang="zh-CN" altLang="en-US" dirty="0"/>
          </a:p>
        </p:txBody>
      </p:sp>
      <p:sp>
        <p:nvSpPr>
          <p:cNvPr id="3" name="内容占位符 2"/>
          <p:cNvSpPr>
            <a:spLocks noGrp="1"/>
          </p:cNvSpPr>
          <p:nvPr>
            <p:ph idx="1"/>
          </p:nvPr>
        </p:nvSpPr>
        <p:spPr>
          <a:xfrm>
            <a:off x="457200" y="1600200"/>
            <a:ext cx="8075240" cy="4525963"/>
          </a:xfrm>
        </p:spPr>
        <p:txBody>
          <a:bodyPr/>
          <a:lstStyle/>
          <a:p>
            <a:r>
              <a:rPr lang="zh-CN" altLang="en-US" dirty="0">
                <a:effectLst/>
              </a:rPr>
              <a:t>右</a:t>
            </a:r>
            <a:r>
              <a:rPr lang="zh-CN" altLang="en-US" dirty="0" smtClean="0">
                <a:effectLst/>
              </a:rPr>
              <a:t>膈较左膈高，超过</a:t>
            </a:r>
            <a:r>
              <a:rPr lang="en-US" altLang="zh-CN" dirty="0" smtClean="0">
                <a:effectLst/>
              </a:rPr>
              <a:t>3cm</a:t>
            </a:r>
            <a:r>
              <a:rPr lang="zh-CN" altLang="en-US" dirty="0" smtClean="0">
                <a:effectLst/>
              </a:rPr>
              <a:t>，右肋膈角变钝</a:t>
            </a:r>
            <a:endParaRPr lang="zh-CN" altLang="en-US" dirty="0">
              <a:effectLst/>
            </a:endParaRPr>
          </a:p>
        </p:txBody>
      </p:sp>
      <p:pic>
        <p:nvPicPr>
          <p:cNvPr id="1026" name="Picture 2" descr="H:\膈肌病变\葛慈爱 乳腺癌，肺底积液\葛慈爱.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32040" y="2420888"/>
            <a:ext cx="3499754" cy="424847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膈肌病变\葛慈爱 乳腺癌，肺底积液\2010092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5576" y="2420888"/>
            <a:ext cx="3240360" cy="4175838"/>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907704" y="2636912"/>
            <a:ext cx="9144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术前</a:t>
            </a:r>
            <a:endParaRPr lang="zh-CN" alt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矩形 7"/>
          <p:cNvSpPr/>
          <p:nvPr/>
        </p:nvSpPr>
        <p:spPr>
          <a:xfrm>
            <a:off x="5830406" y="2662242"/>
            <a:ext cx="1515636" cy="3347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术后半年</a:t>
            </a:r>
            <a:endParaRPr lang="zh-CN" alt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矩形 10"/>
          <p:cNvSpPr/>
          <p:nvPr/>
        </p:nvSpPr>
        <p:spPr>
          <a:xfrm>
            <a:off x="2699792" y="5805264"/>
            <a:ext cx="3888432"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t>乳腺癌术后恶性胸腔积液</a:t>
            </a:r>
            <a:endParaRPr lang="zh-CN" altLang="en-US" sz="2400" b="1" dirty="0"/>
          </a:p>
        </p:txBody>
      </p:sp>
      <p:cxnSp>
        <p:nvCxnSpPr>
          <p:cNvPr id="12" name="直接连接符 11"/>
          <p:cNvCxnSpPr/>
          <p:nvPr/>
        </p:nvCxnSpPr>
        <p:spPr>
          <a:xfrm>
            <a:off x="899592" y="4797152"/>
            <a:ext cx="219624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3" name="直接连接符 12"/>
          <p:cNvCxnSpPr/>
          <p:nvPr/>
        </p:nvCxnSpPr>
        <p:spPr>
          <a:xfrm>
            <a:off x="1786450" y="5013176"/>
            <a:ext cx="182668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7" name="直接连接符 16"/>
          <p:cNvCxnSpPr/>
          <p:nvPr/>
        </p:nvCxnSpPr>
        <p:spPr>
          <a:xfrm>
            <a:off x="4942873" y="4797152"/>
            <a:ext cx="219624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8" name="直接连接符 17"/>
          <p:cNvCxnSpPr/>
          <p:nvPr/>
        </p:nvCxnSpPr>
        <p:spPr>
          <a:xfrm>
            <a:off x="6030162" y="5013176"/>
            <a:ext cx="1826684"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51600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7 2.96296E-6 L -0.00312 -0.06297 " pathEditMode="relative" rAng="0" ptsTypes="AA">
                                      <p:cBhvr>
                                        <p:cTn id="6" dur="2000" fill="hold"/>
                                        <p:tgtEl>
                                          <p:spTgt spid="17"/>
                                        </p:tgtEl>
                                        <p:attrNameLst>
                                          <p:attrName>ppt_x</p:attrName>
                                          <p:attrName>ppt_y</p:attrName>
                                        </p:attrNameLst>
                                      </p:cBhvr>
                                      <p:rCtr x="-156" y="-3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膈疝与膈膨升难以鉴别</a:t>
            </a:r>
          </a:p>
        </p:txBody>
      </p:sp>
      <p:sp>
        <p:nvSpPr>
          <p:cNvPr id="3" name="文本占位符 2"/>
          <p:cNvSpPr>
            <a:spLocks noGrp="1"/>
          </p:cNvSpPr>
          <p:nvPr>
            <p:ph type="body" idx="1"/>
          </p:nvPr>
        </p:nvSpPr>
        <p:spPr/>
        <p:txBody>
          <a:bodyPr/>
          <a:lstStyle/>
          <a:p>
            <a:r>
              <a:rPr lang="zh-CN" altLang="en-US" dirty="0" smtClean="0"/>
              <a:t>膈疝</a:t>
            </a:r>
            <a:endParaRPr lang="zh-CN" altLang="en-US" dirty="0"/>
          </a:p>
        </p:txBody>
      </p:sp>
      <p:sp>
        <p:nvSpPr>
          <p:cNvPr id="4" name="内容占位符 3"/>
          <p:cNvSpPr>
            <a:spLocks noGrp="1"/>
          </p:cNvSpPr>
          <p:nvPr>
            <p:ph sz="half" idx="2"/>
          </p:nvPr>
        </p:nvSpPr>
        <p:spPr/>
        <p:txBody>
          <a:bodyPr/>
          <a:lstStyle/>
          <a:p>
            <a:endParaRPr lang="zh-CN" altLang="en-US"/>
          </a:p>
        </p:txBody>
      </p:sp>
      <p:sp>
        <p:nvSpPr>
          <p:cNvPr id="5" name="文本占位符 4"/>
          <p:cNvSpPr>
            <a:spLocks noGrp="1"/>
          </p:cNvSpPr>
          <p:nvPr>
            <p:ph type="body" sz="quarter" idx="3"/>
          </p:nvPr>
        </p:nvSpPr>
        <p:spPr/>
        <p:txBody>
          <a:bodyPr/>
          <a:lstStyle/>
          <a:p>
            <a:r>
              <a:rPr lang="zh-CN" altLang="en-US" dirty="0" smtClean="0"/>
              <a:t>膈膨升</a:t>
            </a:r>
            <a:endParaRPr lang="zh-CN" altLang="en-US" dirty="0"/>
          </a:p>
        </p:txBody>
      </p:sp>
      <p:pic>
        <p:nvPicPr>
          <p:cNvPr id="9"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7544" y="2176018"/>
            <a:ext cx="4019749" cy="393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组合 12"/>
          <p:cNvGrpSpPr/>
          <p:nvPr/>
        </p:nvGrpSpPr>
        <p:grpSpPr>
          <a:xfrm>
            <a:off x="4572000" y="2132855"/>
            <a:ext cx="4185854" cy="3974759"/>
            <a:chOff x="4572000" y="2132855"/>
            <a:chExt cx="4185854" cy="3974759"/>
          </a:xfrm>
        </p:grpSpPr>
        <p:pic>
          <p:nvPicPr>
            <p:cNvPr id="7" name="Picture 2" descr="http://www.jthoracdis.com/article/viewFile/656/html/431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72000" y="2132855"/>
              <a:ext cx="4185854" cy="3974759"/>
            </a:xfrm>
            <a:prstGeom prst="rect">
              <a:avLst/>
            </a:prstGeom>
            <a:noFill/>
            <a:extLst>
              <a:ext uri="{909E8E84-426E-40DD-AFC4-6F175D3DCCD1}">
                <a14:hiddenFill xmlns:a14="http://schemas.microsoft.com/office/drawing/2010/main">
                  <a:solidFill>
                    <a:srgbClr val="FFFFFF"/>
                  </a:solidFill>
                </a14:hiddenFill>
              </a:ext>
            </a:extLst>
          </p:spPr>
        </p:pic>
        <p:sp>
          <p:nvSpPr>
            <p:cNvPr id="12" name="任意多边形 11"/>
            <p:cNvSpPr/>
            <p:nvPr/>
          </p:nvSpPr>
          <p:spPr>
            <a:xfrm>
              <a:off x="6823101" y="4613564"/>
              <a:ext cx="492099" cy="633845"/>
            </a:xfrm>
            <a:custGeom>
              <a:avLst/>
              <a:gdLst>
                <a:gd name="connsiteX0" fmla="*/ 492099 w 492099"/>
                <a:gd name="connsiteY0" fmla="*/ 0 h 633845"/>
                <a:gd name="connsiteX1" fmla="*/ 294672 w 492099"/>
                <a:gd name="connsiteY1" fmla="*/ 124691 h 633845"/>
                <a:gd name="connsiteX2" fmla="*/ 201154 w 492099"/>
                <a:gd name="connsiteY2" fmla="*/ 238991 h 633845"/>
                <a:gd name="connsiteX3" fmla="*/ 118026 w 492099"/>
                <a:gd name="connsiteY3" fmla="*/ 374072 h 633845"/>
                <a:gd name="connsiteX4" fmla="*/ 14117 w 492099"/>
                <a:gd name="connsiteY4" fmla="*/ 581891 h 633845"/>
                <a:gd name="connsiteX5" fmla="*/ 3726 w 492099"/>
                <a:gd name="connsiteY5" fmla="*/ 633845 h 633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099" h="633845">
                  <a:moveTo>
                    <a:pt x="492099" y="0"/>
                  </a:moveTo>
                  <a:cubicBezTo>
                    <a:pt x="417631" y="42429"/>
                    <a:pt x="343163" y="84859"/>
                    <a:pt x="294672" y="124691"/>
                  </a:cubicBezTo>
                  <a:cubicBezTo>
                    <a:pt x="246181" y="164523"/>
                    <a:pt x="230595" y="197428"/>
                    <a:pt x="201154" y="238991"/>
                  </a:cubicBezTo>
                  <a:cubicBezTo>
                    <a:pt x="171713" y="280554"/>
                    <a:pt x="149199" y="316922"/>
                    <a:pt x="118026" y="374072"/>
                  </a:cubicBezTo>
                  <a:cubicBezTo>
                    <a:pt x="86853" y="431222"/>
                    <a:pt x="33167" y="538596"/>
                    <a:pt x="14117" y="581891"/>
                  </a:cubicBezTo>
                  <a:cubicBezTo>
                    <a:pt x="-4933" y="625187"/>
                    <a:pt x="-604" y="629516"/>
                    <a:pt x="3726" y="63384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矩形 5"/>
          <p:cNvSpPr/>
          <p:nvPr/>
        </p:nvSpPr>
        <p:spPr>
          <a:xfrm>
            <a:off x="3419872" y="6217314"/>
            <a:ext cx="2304256" cy="640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effectLst>
                  <a:outerShdw blurRad="38100" dist="38100" dir="2700000" algn="tl">
                    <a:srgbClr val="000000">
                      <a:alpha val="43137"/>
                    </a:srgbClr>
                  </a:outerShdw>
                </a:effectLst>
              </a:rPr>
              <a:t>角度不同</a:t>
            </a:r>
            <a:endParaRPr lang="zh-CN" altLang="en-U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7289841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黑体" pitchFamily="49" charset="-122"/>
                <a:ea typeface="黑体" pitchFamily="49" charset="-122"/>
              </a:rPr>
              <a:t>膈疝与膈膨升难以鉴别</a:t>
            </a:r>
            <a:endParaRPr lang="zh-CN" altLang="en-US" dirty="0"/>
          </a:p>
        </p:txBody>
      </p:sp>
      <p:sp>
        <p:nvSpPr>
          <p:cNvPr id="3" name="文本占位符 2"/>
          <p:cNvSpPr>
            <a:spLocks noGrp="1"/>
          </p:cNvSpPr>
          <p:nvPr>
            <p:ph type="body" idx="1"/>
          </p:nvPr>
        </p:nvSpPr>
        <p:spPr/>
        <p:txBody>
          <a:bodyPr/>
          <a:lstStyle/>
          <a:p>
            <a:r>
              <a:rPr lang="zh-CN" altLang="en-US" dirty="0" smtClean="0"/>
              <a:t>膈疝</a:t>
            </a:r>
            <a:endParaRPr lang="zh-CN" altLang="en-US" dirty="0"/>
          </a:p>
        </p:txBody>
      </p:sp>
      <p:sp>
        <p:nvSpPr>
          <p:cNvPr id="4" name="内容占位符 3"/>
          <p:cNvSpPr>
            <a:spLocks noGrp="1"/>
          </p:cNvSpPr>
          <p:nvPr>
            <p:ph sz="half" idx="2"/>
          </p:nvPr>
        </p:nvSpPr>
        <p:spPr/>
        <p:txBody>
          <a:bodyPr/>
          <a:lstStyle/>
          <a:p>
            <a:endParaRPr lang="zh-CN" altLang="en-US"/>
          </a:p>
        </p:txBody>
      </p:sp>
      <p:sp>
        <p:nvSpPr>
          <p:cNvPr id="5" name="文本占位符 4"/>
          <p:cNvSpPr>
            <a:spLocks noGrp="1"/>
          </p:cNvSpPr>
          <p:nvPr>
            <p:ph type="body" sz="quarter" idx="3"/>
          </p:nvPr>
        </p:nvSpPr>
        <p:spPr/>
        <p:txBody>
          <a:bodyPr/>
          <a:lstStyle/>
          <a:p>
            <a:r>
              <a:rPr lang="zh-CN" altLang="en-US" dirty="0"/>
              <a:t>膈膨升（男 </a:t>
            </a:r>
            <a:r>
              <a:rPr lang="en-US" altLang="zh-CN" dirty="0"/>
              <a:t>78</a:t>
            </a:r>
            <a:r>
              <a:rPr lang="zh-CN" altLang="en-US" dirty="0"/>
              <a:t>岁，胃癌 </a:t>
            </a:r>
            <a:r>
              <a:rPr lang="zh-CN" altLang="en-US" dirty="0" smtClean="0"/>
              <a:t>）</a:t>
            </a:r>
            <a:endParaRPr lang="zh-CN" altLang="en-US" dirty="0"/>
          </a:p>
        </p:txBody>
      </p:sp>
      <p:sp>
        <p:nvSpPr>
          <p:cNvPr id="6" name="内容占位符 5"/>
          <p:cNvSpPr>
            <a:spLocks noGrp="1"/>
          </p:cNvSpPr>
          <p:nvPr>
            <p:ph sz="quarter" idx="4"/>
          </p:nvPr>
        </p:nvSpPr>
        <p:spPr/>
        <p:txBody>
          <a:bodyPr/>
          <a:lstStyle/>
          <a:p>
            <a:endParaRPr lang="zh-CN" altLang="en-US"/>
          </a:p>
        </p:txBody>
      </p:sp>
      <p:pic>
        <p:nvPicPr>
          <p:cNvPr id="7" name="Picture 2" descr="c:\users\asus\appdata\roaming\360se6\USERDA~1\Temp\68175107.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9062" t="13438" r="-3437" b="13438"/>
          <a:stretch/>
        </p:blipFill>
        <p:spPr bwMode="auto">
          <a:xfrm>
            <a:off x="784" y="2257048"/>
            <a:ext cx="4602480" cy="356616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快盘\膈肌病变\黄洪有 左膈膨升\20130713\FILE64.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2500" t="21250" r="8125" b="12188"/>
          <a:stretch/>
        </p:blipFill>
        <p:spPr bwMode="auto">
          <a:xfrm>
            <a:off x="4615056" y="2261984"/>
            <a:ext cx="4265779" cy="3577208"/>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3419872" y="6201468"/>
            <a:ext cx="2304256" cy="640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effectLst>
                  <a:outerShdw blurRad="38100" dist="38100" dir="2700000" algn="tl">
                    <a:srgbClr val="000000">
                      <a:alpha val="43137"/>
                    </a:srgbClr>
                  </a:outerShdw>
                </a:effectLst>
              </a:rPr>
              <a:t>膈肌连续性</a:t>
            </a:r>
            <a:endParaRPr lang="zh-CN" altLang="en-U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1935305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创伤性膈疝</a:t>
            </a:r>
            <a:endParaRPr lang="zh-CN" altLang="en-US" dirty="0"/>
          </a:p>
        </p:txBody>
      </p:sp>
      <p:sp>
        <p:nvSpPr>
          <p:cNvPr id="3" name="文本占位符 2"/>
          <p:cNvSpPr>
            <a:spLocks noGrp="1"/>
          </p:cNvSpPr>
          <p:nvPr>
            <p:ph type="body" idx="1"/>
          </p:nvPr>
        </p:nvSpPr>
        <p:spPr>
          <a:xfrm>
            <a:off x="467544" y="1556792"/>
            <a:ext cx="4040188" cy="1125115"/>
          </a:xfrm>
        </p:spPr>
        <p:txBody>
          <a:bodyPr/>
          <a:lstStyle/>
          <a:p>
            <a:r>
              <a:rPr lang="zh-CN" altLang="en-US" b="0" dirty="0"/>
              <a:t>男， </a:t>
            </a:r>
            <a:r>
              <a:rPr lang="en-US" altLang="zh-CN" b="0" dirty="0"/>
              <a:t>44</a:t>
            </a:r>
            <a:r>
              <a:rPr lang="zh-CN" altLang="en-US" b="0" dirty="0"/>
              <a:t>岁，因高处坠落摔</a:t>
            </a:r>
            <a:r>
              <a:rPr lang="zh-CN" altLang="en-US" b="0" dirty="0" smtClean="0"/>
              <a:t>伤，</a:t>
            </a:r>
            <a:r>
              <a:rPr lang="zh-CN" altLang="en-US" b="0" dirty="0"/>
              <a:t>第</a:t>
            </a:r>
            <a:r>
              <a:rPr lang="en-US" altLang="zh-CN" b="0" dirty="0"/>
              <a:t>4</a:t>
            </a:r>
            <a:r>
              <a:rPr lang="zh-CN" altLang="en-US" b="0" dirty="0" smtClean="0"/>
              <a:t>天患者</a:t>
            </a:r>
            <a:r>
              <a:rPr lang="zh-CN" altLang="en-US" b="0" dirty="0"/>
              <a:t>出现血压下降，呼吸困难</a:t>
            </a:r>
            <a:endParaRPr lang="zh-CN" altLang="en-US" dirty="0"/>
          </a:p>
        </p:txBody>
      </p:sp>
      <p:sp>
        <p:nvSpPr>
          <p:cNvPr id="5" name="文本占位符 4"/>
          <p:cNvSpPr>
            <a:spLocks noGrp="1"/>
          </p:cNvSpPr>
          <p:nvPr>
            <p:ph type="body" sz="quarter" idx="3"/>
          </p:nvPr>
        </p:nvSpPr>
        <p:spPr>
          <a:xfrm>
            <a:off x="4716016" y="1700808"/>
            <a:ext cx="4041775" cy="639762"/>
          </a:xfrm>
        </p:spPr>
        <p:txBody>
          <a:bodyPr/>
          <a:lstStyle/>
          <a:p>
            <a:r>
              <a:rPr lang="zh-CN" altLang="en-US" b="0" dirty="0"/>
              <a:t>右肺压缩明显，横结肠、肝脏向右侧胸腔突入形成</a:t>
            </a:r>
            <a:r>
              <a:rPr lang="zh-CN" altLang="en-US" b="0" dirty="0" smtClean="0"/>
              <a:t>膈疝</a:t>
            </a:r>
            <a:endParaRPr lang="zh-CN" altLang="en-US" dirty="0"/>
          </a:p>
        </p:txBody>
      </p:sp>
      <p:pic>
        <p:nvPicPr>
          <p:cNvPr id="1026" name="Picture 2" descr="c:\DOCUME~1\ADMINI~1\APPLIC~1\360se6\USERDA~1\Temp\201303~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5" y="2805391"/>
            <a:ext cx="2778184" cy="26271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DOCUME~1\ADMINI~1\APPLIC~1\360se6\USERDA~1\Temp\201303~2.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15210" y="2826532"/>
            <a:ext cx="2773110" cy="26223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DOCUME~1\ADMINI~1\APPLIC~1\360se6\USERDA~1\Temp\201303~3.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760934" y="2815413"/>
            <a:ext cx="3168158" cy="261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14200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膈肌肿瘤</a:t>
            </a:r>
            <a:endParaRPr lang="zh-CN" altLang="en-US" dirty="0"/>
          </a:p>
        </p:txBody>
      </p:sp>
      <p:sp>
        <p:nvSpPr>
          <p:cNvPr id="3" name="内容占位符 2"/>
          <p:cNvSpPr>
            <a:spLocks noGrp="1"/>
          </p:cNvSpPr>
          <p:nvPr>
            <p:ph idx="1"/>
          </p:nvPr>
        </p:nvSpPr>
        <p:spPr/>
        <p:txBody>
          <a:bodyPr/>
          <a:lstStyle/>
          <a:p>
            <a:r>
              <a:rPr lang="zh-CN" altLang="en-US" dirty="0" smtClean="0"/>
              <a:t>少见，报告不到</a:t>
            </a:r>
            <a:r>
              <a:rPr lang="en-US" altLang="zh-CN" dirty="0" smtClean="0"/>
              <a:t>200</a:t>
            </a:r>
            <a:r>
              <a:rPr lang="zh-CN" altLang="en-US" dirty="0" smtClean="0"/>
              <a:t>例</a:t>
            </a:r>
            <a:endParaRPr lang="en-US" altLang="zh-CN" dirty="0" smtClean="0"/>
          </a:p>
          <a:p>
            <a:r>
              <a:rPr lang="zh-CN" altLang="en-US" dirty="0" smtClean="0"/>
              <a:t>良</a:t>
            </a:r>
            <a:r>
              <a:rPr lang="zh-CN" altLang="en-US" dirty="0"/>
              <a:t>、恶性肿瘤比例为</a:t>
            </a:r>
            <a:r>
              <a:rPr lang="en-US" altLang="zh-CN" dirty="0"/>
              <a:t>3 : 2</a:t>
            </a:r>
            <a:endParaRPr lang="en-US" altLang="zh-CN" dirty="0" smtClean="0"/>
          </a:p>
          <a:p>
            <a:r>
              <a:rPr lang="zh-CN" altLang="en-US" dirty="0" smtClean="0"/>
              <a:t>膈肌最常见的</a:t>
            </a:r>
            <a:r>
              <a:rPr lang="zh-CN" altLang="en-US" dirty="0"/>
              <a:t>恶性肿瘤为肉瘤</a:t>
            </a:r>
            <a:endParaRPr lang="en-US" altLang="zh-CN" dirty="0"/>
          </a:p>
          <a:p>
            <a:r>
              <a:rPr lang="zh-CN" altLang="en-US" dirty="0" smtClean="0"/>
              <a:t>恶性肿瘤</a:t>
            </a:r>
            <a:r>
              <a:rPr lang="zh-CN" altLang="en-US" dirty="0"/>
              <a:t>依次为纤维肉瘤</a:t>
            </a:r>
            <a:r>
              <a:rPr lang="en-US" altLang="zh-CN" dirty="0"/>
              <a:t>(9.3%) </a:t>
            </a:r>
            <a:r>
              <a:rPr lang="zh-CN" altLang="en-US" dirty="0"/>
              <a:t>、</a:t>
            </a:r>
            <a:r>
              <a:rPr lang="zh-CN" altLang="en-US" dirty="0" smtClean="0"/>
              <a:t>平滑肌肉瘤</a:t>
            </a:r>
            <a:r>
              <a:rPr lang="zh-CN" altLang="en-US" dirty="0"/>
              <a:t>和其他肉瘤</a:t>
            </a:r>
            <a:r>
              <a:rPr lang="en-US" altLang="zh-CN" dirty="0"/>
              <a:t>(</a:t>
            </a:r>
            <a:r>
              <a:rPr lang="zh-CN" altLang="en-US" dirty="0"/>
              <a:t>各</a:t>
            </a:r>
            <a:r>
              <a:rPr lang="en-US" altLang="zh-CN" dirty="0"/>
              <a:t>4.7</a:t>
            </a:r>
            <a:r>
              <a:rPr lang="en-US" altLang="zh-CN" dirty="0" smtClean="0"/>
              <a:t>%)</a:t>
            </a:r>
          </a:p>
        </p:txBody>
      </p:sp>
    </p:spTree>
    <p:extLst>
      <p:ext uri="{BB962C8B-B14F-4D97-AF65-F5344CB8AC3E}">
        <p14:creationId xmlns:p14="http://schemas.microsoft.com/office/powerpoint/2010/main" val="226539478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996993" y="1412776"/>
            <a:ext cx="7113863" cy="5220354"/>
            <a:chOff x="470817" y="345821"/>
            <a:chExt cx="8262718" cy="6582120"/>
          </a:xfrm>
        </p:grpSpPr>
        <p:pic>
          <p:nvPicPr>
            <p:cNvPr id="1026" name="Picture 2" descr="E:\快盘\膈肌病变\祝胜松\祝胜松\20121002\FILE46.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19897" b="15124"/>
            <a:stretch/>
          </p:blipFill>
          <p:spPr bwMode="auto">
            <a:xfrm>
              <a:off x="4864847" y="4344187"/>
              <a:ext cx="3868688" cy="251381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快盘\膈肌病变\祝胜松\祝胜松\20121002\FILE6.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368" t="28146" r="368" b="24027"/>
            <a:stretch/>
          </p:blipFill>
          <p:spPr bwMode="auto">
            <a:xfrm>
              <a:off x="470817" y="345821"/>
              <a:ext cx="3851920" cy="18422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快盘\膈肌病变\祝胜松\祝胜松\20121002\FILE10.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26943" b="13150"/>
            <a:stretch/>
          </p:blipFill>
          <p:spPr bwMode="auto">
            <a:xfrm>
              <a:off x="4864847" y="345821"/>
              <a:ext cx="3868688" cy="231760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E:\快盘\膈肌病变\祝胜松\祝胜松\20121002\FILE11.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27001" b="13193"/>
            <a:stretch/>
          </p:blipFill>
          <p:spPr bwMode="auto">
            <a:xfrm>
              <a:off x="526056" y="2190271"/>
              <a:ext cx="3796681" cy="22706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快盘\膈肌病变\祝胜松\祝胜松\20121002\FILE27.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t="19195" b="21239"/>
            <a:stretch/>
          </p:blipFill>
          <p:spPr bwMode="auto">
            <a:xfrm>
              <a:off x="4858832" y="2188062"/>
              <a:ext cx="3874703" cy="230801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E:\快盘\膈肌病变\祝胜松\祝胜松\20121002\FILE31.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t="19897" b="15124"/>
            <a:stretch/>
          </p:blipFill>
          <p:spPr bwMode="auto">
            <a:xfrm>
              <a:off x="526057" y="4460917"/>
              <a:ext cx="3796680" cy="2467024"/>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47559" y="2096735"/>
            <a:ext cx="1996993" cy="2308324"/>
          </a:xfrm>
          <a:prstGeom prst="rect">
            <a:avLst/>
          </a:prstGeom>
          <a:noFill/>
        </p:spPr>
        <p:txBody>
          <a:bodyPr wrap="square" rtlCol="0">
            <a:spAutoFit/>
          </a:bodyPr>
          <a:lstStyle/>
          <a:p>
            <a:r>
              <a:rPr lang="zh-CN" altLang="en-US" dirty="0" smtClean="0"/>
              <a:t>男性，</a:t>
            </a:r>
            <a:r>
              <a:rPr lang="en-US" altLang="zh-CN" dirty="0" smtClean="0"/>
              <a:t>46</a:t>
            </a:r>
            <a:r>
              <a:rPr lang="zh-CN" altLang="en-US" dirty="0" smtClean="0"/>
              <a:t>岁</a:t>
            </a:r>
            <a:endParaRPr lang="en-US" altLang="zh-CN" dirty="0" smtClean="0"/>
          </a:p>
          <a:p>
            <a:r>
              <a:rPr lang="zh-CN" altLang="en-US" dirty="0" smtClean="0"/>
              <a:t>咳嗽、咳痰半年</a:t>
            </a:r>
            <a:endParaRPr lang="en-US" altLang="zh-CN" dirty="0" smtClean="0"/>
          </a:p>
          <a:p>
            <a:r>
              <a:rPr lang="zh-CN" altLang="en-US" dirty="0" smtClean="0"/>
              <a:t>支气管镜：外压性狭窄</a:t>
            </a:r>
            <a:endParaRPr lang="en-US" altLang="zh-CN" dirty="0" smtClean="0"/>
          </a:p>
          <a:p>
            <a:r>
              <a:rPr lang="zh-CN" altLang="en-US" dirty="0" smtClean="0"/>
              <a:t>穿刺活检：纤维组织增生性肿瘤伴玻璃样变性，倾向于良性</a:t>
            </a:r>
            <a:endParaRPr lang="zh-CN" altLang="en-US" dirty="0"/>
          </a:p>
        </p:txBody>
      </p:sp>
    </p:spTree>
    <p:extLst>
      <p:ext uri="{BB962C8B-B14F-4D97-AF65-F5344CB8AC3E}">
        <p14:creationId xmlns:p14="http://schemas.microsoft.com/office/powerpoint/2010/main" val="19271291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504" y="620688"/>
            <a:ext cx="8229600" cy="796950"/>
          </a:xfrm>
        </p:spPr>
        <p:txBody>
          <a:bodyPr/>
          <a:lstStyle/>
          <a:p>
            <a:r>
              <a:rPr lang="zh-CN" altLang="zh-CN" dirty="0"/>
              <a:t>“右胸腔”孤立性</a:t>
            </a:r>
            <a:r>
              <a:rPr lang="zh-CN" altLang="zh-CN" dirty="0" smtClean="0"/>
              <a:t>纤维</a:t>
            </a:r>
            <a:r>
              <a:rPr lang="zh-CN" altLang="en-US" dirty="0" smtClean="0"/>
              <a:t>肿瘤</a:t>
            </a:r>
            <a:r>
              <a:rPr lang="zh-CN" altLang="zh-CN" dirty="0"/>
              <a:t/>
            </a:r>
            <a:br>
              <a:rPr lang="zh-CN" altLang="zh-CN" dirty="0"/>
            </a:br>
            <a:endParaRPr lang="zh-CN" altLang="en-US" dirty="0"/>
          </a:p>
        </p:txBody>
      </p:sp>
      <p:sp>
        <p:nvSpPr>
          <p:cNvPr id="3" name="内容占位符 2"/>
          <p:cNvSpPr>
            <a:spLocks noGrp="1"/>
          </p:cNvSpPr>
          <p:nvPr>
            <p:ph idx="1"/>
          </p:nvPr>
        </p:nvSpPr>
        <p:spPr>
          <a:xfrm>
            <a:off x="251520" y="1628800"/>
            <a:ext cx="8316416" cy="4497363"/>
          </a:xfrm>
        </p:spPr>
        <p:txBody>
          <a:bodyPr/>
          <a:lstStyle/>
          <a:p>
            <a:r>
              <a:rPr lang="zh-CN" altLang="zh-CN" sz="2000" dirty="0" smtClean="0"/>
              <a:t>免疫</a:t>
            </a:r>
            <a:r>
              <a:rPr lang="zh-CN" altLang="zh-CN" sz="2000" dirty="0"/>
              <a:t>组化标记（</a:t>
            </a:r>
            <a:r>
              <a:rPr lang="en-US" altLang="zh-CN" sz="2000" dirty="0"/>
              <a:t>I20120622</a:t>
            </a:r>
            <a:r>
              <a:rPr lang="zh-CN" altLang="zh-CN" sz="2000" dirty="0"/>
              <a:t>）结果示：肿瘤细胞</a:t>
            </a:r>
            <a:r>
              <a:rPr lang="en-US" altLang="zh-CN" sz="2000" dirty="0"/>
              <a:t> CD34</a:t>
            </a:r>
            <a:r>
              <a:rPr lang="zh-CN" altLang="zh-CN" sz="2000" dirty="0"/>
              <a:t>（</a:t>
            </a:r>
            <a:r>
              <a:rPr lang="en-US" altLang="zh-CN" sz="2000" dirty="0"/>
              <a:t>+</a:t>
            </a:r>
            <a:r>
              <a:rPr lang="zh-CN" altLang="zh-CN" sz="2000" dirty="0"/>
              <a:t>）、</a:t>
            </a:r>
            <a:r>
              <a:rPr lang="en-US" altLang="zh-CN" sz="2000" dirty="0"/>
              <a:t>CD99</a:t>
            </a:r>
            <a:r>
              <a:rPr lang="zh-CN" altLang="zh-CN" sz="2000" dirty="0"/>
              <a:t>局灶区（</a:t>
            </a:r>
            <a:r>
              <a:rPr lang="en-US" altLang="zh-CN" sz="2000" dirty="0"/>
              <a:t>+</a:t>
            </a:r>
            <a:r>
              <a:rPr lang="zh-CN" altLang="zh-CN" sz="2000" dirty="0"/>
              <a:t>）、</a:t>
            </a:r>
            <a:r>
              <a:rPr lang="en-US" altLang="zh-CN" sz="2000" dirty="0"/>
              <a:t>CD117</a:t>
            </a:r>
            <a:r>
              <a:rPr lang="zh-CN" altLang="zh-CN" sz="2000" dirty="0"/>
              <a:t>（</a:t>
            </a:r>
            <a:r>
              <a:rPr lang="en-US" altLang="zh-CN" sz="2000" dirty="0"/>
              <a:t>-</a:t>
            </a:r>
            <a:r>
              <a:rPr lang="zh-CN" altLang="zh-CN" sz="2000" dirty="0"/>
              <a:t>）、</a:t>
            </a:r>
            <a:r>
              <a:rPr lang="en-US" altLang="zh-CN" sz="2000" dirty="0"/>
              <a:t>S-100</a:t>
            </a:r>
            <a:r>
              <a:rPr lang="zh-CN" altLang="zh-CN" sz="2000" dirty="0"/>
              <a:t>（</a:t>
            </a:r>
            <a:r>
              <a:rPr lang="en-US" altLang="zh-CN" sz="2000" dirty="0"/>
              <a:t>-</a:t>
            </a:r>
            <a:r>
              <a:rPr lang="zh-CN" altLang="zh-CN" sz="2000" dirty="0"/>
              <a:t>）、</a:t>
            </a:r>
            <a:r>
              <a:rPr lang="en-US" altLang="zh-CN" sz="2000" dirty="0"/>
              <a:t>Vim</a:t>
            </a:r>
            <a:r>
              <a:rPr lang="zh-CN" altLang="zh-CN" sz="2000" dirty="0"/>
              <a:t>（</a:t>
            </a:r>
            <a:r>
              <a:rPr lang="en-US" altLang="zh-CN" sz="2000" dirty="0"/>
              <a:t>+</a:t>
            </a:r>
            <a:r>
              <a:rPr lang="zh-CN" altLang="zh-CN" sz="2000" dirty="0"/>
              <a:t>）、</a:t>
            </a:r>
            <a:r>
              <a:rPr lang="en-US" altLang="zh-CN" sz="2000" dirty="0"/>
              <a:t>Act</a:t>
            </a:r>
            <a:r>
              <a:rPr lang="zh-CN" altLang="zh-CN" sz="2000" dirty="0"/>
              <a:t>（</a:t>
            </a:r>
            <a:r>
              <a:rPr lang="en-US" altLang="zh-CN" sz="2000" dirty="0"/>
              <a:t>-</a:t>
            </a:r>
            <a:r>
              <a:rPr lang="zh-CN" altLang="zh-CN" sz="2000" dirty="0"/>
              <a:t>）、</a:t>
            </a:r>
            <a:r>
              <a:rPr lang="en-US" altLang="zh-CN" sz="2000" dirty="0"/>
              <a:t>CK5/6</a:t>
            </a:r>
            <a:r>
              <a:rPr lang="zh-CN" altLang="zh-CN" sz="2000" dirty="0"/>
              <a:t>（</a:t>
            </a:r>
            <a:r>
              <a:rPr lang="en-US" altLang="zh-CN" sz="2000" dirty="0"/>
              <a:t>-</a:t>
            </a:r>
            <a:r>
              <a:rPr lang="zh-CN" altLang="zh-CN" sz="2000" dirty="0"/>
              <a:t>）、</a:t>
            </a:r>
            <a:r>
              <a:rPr lang="en-US" altLang="zh-CN" sz="2000" dirty="0"/>
              <a:t>CR</a:t>
            </a:r>
            <a:r>
              <a:rPr lang="zh-CN" altLang="zh-CN" sz="2000" dirty="0"/>
              <a:t>（</a:t>
            </a:r>
            <a:r>
              <a:rPr lang="en-US" altLang="zh-CN" sz="2000" dirty="0"/>
              <a:t>-</a:t>
            </a:r>
            <a:r>
              <a:rPr lang="zh-CN" altLang="zh-CN" sz="2000" dirty="0"/>
              <a:t>）、</a:t>
            </a:r>
            <a:r>
              <a:rPr lang="en-US" altLang="zh-CN" sz="2000" dirty="0"/>
              <a:t>WT-1</a:t>
            </a:r>
            <a:r>
              <a:rPr lang="zh-CN" altLang="zh-CN" sz="2000" dirty="0"/>
              <a:t>（</a:t>
            </a:r>
            <a:r>
              <a:rPr lang="en-US" altLang="zh-CN" sz="2000" dirty="0"/>
              <a:t>-</a:t>
            </a:r>
            <a:r>
              <a:rPr lang="zh-CN" altLang="zh-CN" sz="2000" dirty="0"/>
              <a:t>）、</a:t>
            </a:r>
            <a:r>
              <a:rPr lang="en-US" altLang="zh-CN" sz="2000" dirty="0"/>
              <a:t>D2-40</a:t>
            </a:r>
            <a:r>
              <a:rPr lang="zh-CN" altLang="zh-CN" sz="2000" dirty="0"/>
              <a:t>（</a:t>
            </a:r>
            <a:r>
              <a:rPr lang="en-US" altLang="zh-CN" sz="2000" dirty="0"/>
              <a:t>-</a:t>
            </a:r>
            <a:r>
              <a:rPr lang="zh-CN" altLang="zh-CN" sz="2000" dirty="0"/>
              <a:t>）、</a:t>
            </a:r>
            <a:r>
              <a:rPr lang="en-US" altLang="zh-CN" sz="2000" dirty="0"/>
              <a:t>Dog</a:t>
            </a:r>
            <a:r>
              <a:rPr lang="zh-CN" altLang="zh-CN" sz="2000" dirty="0"/>
              <a:t>（</a:t>
            </a:r>
            <a:r>
              <a:rPr lang="en-US" altLang="zh-CN" sz="2000" dirty="0"/>
              <a:t>-</a:t>
            </a:r>
            <a:r>
              <a:rPr lang="zh-CN" altLang="zh-CN" sz="2000" dirty="0"/>
              <a:t>）、</a:t>
            </a:r>
            <a:r>
              <a:rPr lang="en-US" altLang="zh-CN" sz="2000" dirty="0"/>
              <a:t>Bcl-2</a:t>
            </a:r>
            <a:r>
              <a:rPr lang="zh-CN" altLang="zh-CN" sz="2000" dirty="0"/>
              <a:t>（</a:t>
            </a:r>
            <a:r>
              <a:rPr lang="en-US" altLang="zh-CN" sz="2000" dirty="0"/>
              <a:t>+</a:t>
            </a:r>
            <a:r>
              <a:rPr lang="zh-CN" altLang="zh-CN" sz="2000" dirty="0"/>
              <a:t>）、</a:t>
            </a:r>
            <a:r>
              <a:rPr lang="en-US" altLang="zh-CN" sz="2000" dirty="0"/>
              <a:t>Ki-67</a:t>
            </a:r>
            <a:r>
              <a:rPr lang="zh-CN" altLang="zh-CN" sz="2000" dirty="0"/>
              <a:t>约</a:t>
            </a:r>
            <a:r>
              <a:rPr lang="en-US" altLang="zh-CN" sz="2000" dirty="0"/>
              <a:t>5%</a:t>
            </a:r>
            <a:r>
              <a:rPr lang="zh-CN" altLang="zh-CN" sz="2000" dirty="0"/>
              <a:t>（</a:t>
            </a:r>
            <a:r>
              <a:rPr lang="en-US" altLang="zh-CN" sz="2000" dirty="0"/>
              <a:t>+</a:t>
            </a:r>
            <a:r>
              <a:rPr lang="zh-CN" altLang="zh-CN" sz="2000" dirty="0"/>
              <a:t>）。</a:t>
            </a:r>
          </a:p>
          <a:p>
            <a:endParaRPr lang="zh-CN" altLang="en-US" sz="2000"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560" y="2926935"/>
            <a:ext cx="3851920" cy="287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341276" y="5949280"/>
            <a:ext cx="4392488" cy="646331"/>
          </a:xfrm>
          <a:prstGeom prst="rect">
            <a:avLst/>
          </a:prstGeom>
        </p:spPr>
        <p:txBody>
          <a:bodyPr wrap="square">
            <a:spAutoFit/>
          </a:bodyPr>
          <a:lstStyle/>
          <a:p>
            <a:r>
              <a:rPr lang="zh-CN" altLang="en-US" dirty="0" smtClean="0"/>
              <a:t>右侧</a:t>
            </a:r>
            <a:r>
              <a:rPr lang="zh-CN" altLang="en-US" dirty="0"/>
              <a:t>胸腔内可见</a:t>
            </a:r>
            <a:r>
              <a:rPr lang="zh-CN" altLang="en-US" dirty="0" smtClean="0"/>
              <a:t>肿块约</a:t>
            </a:r>
            <a:r>
              <a:rPr lang="en-US" altLang="zh-CN" dirty="0" smtClean="0"/>
              <a:t>35×35×40cm</a:t>
            </a:r>
            <a:endParaRPr lang="en-US" altLang="zh-CN" dirty="0"/>
          </a:p>
          <a:p>
            <a:r>
              <a:rPr lang="zh-CN" altLang="en-US" dirty="0" smtClean="0"/>
              <a:t>与右侧膈肌粘连致密，并有营养血管相连</a:t>
            </a:r>
            <a:endParaRPr lang="zh-CN" altLang="en-US" dirty="0"/>
          </a:p>
        </p:txBody>
      </p:sp>
      <p:pic>
        <p:nvPicPr>
          <p:cNvPr id="2050" name="Picture 2" descr="E:\快盘\膈肌病变\祝胜松\祝胜松\20121015.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076056" y="2926935"/>
            <a:ext cx="3734990" cy="3668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17735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横纹肌肉瘤</a:t>
            </a:r>
            <a:endParaRPr lang="zh-CN" altLang="en-US" dirty="0"/>
          </a:p>
        </p:txBody>
      </p:sp>
      <p:sp>
        <p:nvSpPr>
          <p:cNvPr id="3" name="文本占位符 2"/>
          <p:cNvSpPr>
            <a:spLocks noGrp="1"/>
          </p:cNvSpPr>
          <p:nvPr>
            <p:ph type="body" idx="1"/>
          </p:nvPr>
        </p:nvSpPr>
        <p:spPr/>
        <p:txBody>
          <a:bodyPr/>
          <a:lstStyle/>
          <a:p>
            <a:r>
              <a:rPr lang="en-US" altLang="zh-CN" dirty="0" smtClean="0"/>
              <a:t>3</a:t>
            </a:r>
            <a:r>
              <a:rPr lang="zh-CN" altLang="en-US" dirty="0" smtClean="0"/>
              <a:t>岁，男性，左发现上腹肿块</a:t>
            </a:r>
            <a:endParaRPr lang="zh-CN" altLang="en-US" dirty="0"/>
          </a:p>
        </p:txBody>
      </p:sp>
      <p:sp>
        <p:nvSpPr>
          <p:cNvPr id="4" name="内容占位符 3"/>
          <p:cNvSpPr>
            <a:spLocks noGrp="1"/>
          </p:cNvSpPr>
          <p:nvPr>
            <p:ph sz="half" idx="2"/>
          </p:nvPr>
        </p:nvSpPr>
        <p:spPr/>
        <p:txBody>
          <a:bodyPr/>
          <a:lstStyle/>
          <a:p>
            <a:endParaRPr lang="zh-CN" altLang="en-US" dirty="0"/>
          </a:p>
        </p:txBody>
      </p:sp>
      <p:sp>
        <p:nvSpPr>
          <p:cNvPr id="5" name="文本占位符 4"/>
          <p:cNvSpPr>
            <a:spLocks noGrp="1"/>
          </p:cNvSpPr>
          <p:nvPr>
            <p:ph type="body" sz="quarter" idx="3"/>
          </p:nvPr>
        </p:nvSpPr>
        <p:spPr/>
        <p:txBody>
          <a:bodyPr/>
          <a:lstStyle/>
          <a:p>
            <a:r>
              <a:rPr lang="zh-CN" altLang="en-US" dirty="0" smtClean="0"/>
              <a:t>选择性左膈动脉造影</a:t>
            </a:r>
            <a:endParaRPr lang="zh-CN" altLang="en-US" dirty="0"/>
          </a:p>
        </p:txBody>
      </p:sp>
      <p:sp>
        <p:nvSpPr>
          <p:cNvPr id="6" name="内容占位符 5"/>
          <p:cNvSpPr>
            <a:spLocks noGrp="1"/>
          </p:cNvSpPr>
          <p:nvPr>
            <p:ph sz="quarter" idx="4"/>
          </p:nvPr>
        </p:nvSpPr>
        <p:spPr/>
        <p:txBody>
          <a:bodyPr/>
          <a:lstStyle/>
          <a:p>
            <a:endParaRPr lang="zh-CN" altLang="en-US"/>
          </a:p>
        </p:txBody>
      </p:sp>
      <p:pic>
        <p:nvPicPr>
          <p:cNvPr id="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38353" y="2636912"/>
            <a:ext cx="3939428"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1302" y="2758306"/>
            <a:ext cx="4705684" cy="3285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2339752" y="6219309"/>
            <a:ext cx="6804248" cy="646331"/>
          </a:xfrm>
          <a:prstGeom prst="rect">
            <a:avLst/>
          </a:prstGeom>
        </p:spPr>
        <p:txBody>
          <a:bodyPr wrap="square">
            <a:spAutoFit/>
          </a:bodyPr>
          <a:lstStyle/>
          <a:p>
            <a:r>
              <a:rPr lang="en-US" altLang="zh-CN" dirty="0"/>
              <a:t>Imaging of primary </a:t>
            </a:r>
            <a:r>
              <a:rPr lang="en-US" altLang="zh-CN" dirty="0" err="1"/>
              <a:t>rhabdomyosarcoma</a:t>
            </a:r>
            <a:r>
              <a:rPr lang="en-US" altLang="zh-CN" dirty="0"/>
              <a:t> of the diaphragm</a:t>
            </a:r>
          </a:p>
          <a:p>
            <a:r>
              <a:rPr lang="en-US" altLang="zh-CN" dirty="0" smtClean="0"/>
              <a:t>Computerized </a:t>
            </a:r>
            <a:r>
              <a:rPr lang="en-US" altLang="zh-CN" dirty="0"/>
              <a:t>Medical Imaging and Graphics 24 (2000) </a:t>
            </a:r>
            <a:r>
              <a:rPr lang="en-US" altLang="zh-CN" dirty="0" smtClean="0"/>
              <a:t>339~342</a:t>
            </a:r>
            <a:endParaRPr lang="zh-CN" altLang="en-US" dirty="0"/>
          </a:p>
        </p:txBody>
      </p:sp>
    </p:spTree>
    <p:extLst>
      <p:ext uri="{BB962C8B-B14F-4D97-AF65-F5344CB8AC3E}">
        <p14:creationId xmlns:p14="http://schemas.microsoft.com/office/powerpoint/2010/main" val="99381871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2708920"/>
            <a:ext cx="8229600" cy="1143000"/>
          </a:xfrm>
        </p:spPr>
        <p:txBody>
          <a:bodyPr/>
          <a:lstStyle/>
          <a:p>
            <a:r>
              <a:rPr lang="zh-CN" altLang="en-US" sz="11500" dirty="0" smtClean="0">
                <a:solidFill>
                  <a:schemeClr val="accent6">
                    <a:lumMod val="75000"/>
                  </a:schemeClr>
                </a:solidFill>
              </a:rPr>
              <a:t>谢谢！</a:t>
            </a:r>
            <a:endParaRPr lang="zh-CN" altLang="en-US" sz="11500" dirty="0">
              <a:solidFill>
                <a:schemeClr val="accent6">
                  <a:lumMod val="75000"/>
                </a:schemeClr>
              </a:solidFill>
            </a:endParaRPr>
          </a:p>
        </p:txBody>
      </p:sp>
    </p:spTree>
    <p:extLst>
      <p:ext uri="{BB962C8B-B14F-4D97-AF65-F5344CB8AC3E}">
        <p14:creationId xmlns:p14="http://schemas.microsoft.com/office/powerpoint/2010/main" val="34232967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肺底积液</a:t>
            </a:r>
          </a:p>
        </p:txBody>
      </p:sp>
      <p:sp>
        <p:nvSpPr>
          <p:cNvPr id="3" name="内容占位符 2"/>
          <p:cNvSpPr>
            <a:spLocks noGrp="1"/>
          </p:cNvSpPr>
          <p:nvPr>
            <p:ph idx="1"/>
          </p:nvPr>
        </p:nvSpPr>
        <p:spPr>
          <a:xfrm>
            <a:off x="467544" y="1412776"/>
            <a:ext cx="8229600" cy="4525963"/>
          </a:xfrm>
        </p:spPr>
        <p:txBody>
          <a:bodyPr/>
          <a:lstStyle/>
          <a:p>
            <a:r>
              <a:rPr lang="zh-CN" altLang="en-US" dirty="0" smtClean="0"/>
              <a:t>男性，</a:t>
            </a:r>
            <a:r>
              <a:rPr lang="en-US" altLang="zh-CN" dirty="0" smtClean="0"/>
              <a:t>19</a:t>
            </a:r>
            <a:r>
              <a:rPr lang="zh-CN" altLang="en-US" dirty="0" smtClean="0"/>
              <a:t>岁，发热半月，胃泡与膈顶距离增加</a:t>
            </a:r>
            <a:endParaRPr lang="zh-CN" altLang="en-US" dirty="0"/>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88024" y="2060848"/>
            <a:ext cx="4040332" cy="4653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7544" y="2060848"/>
            <a:ext cx="4032448" cy="465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1763688" y="2288526"/>
            <a:ext cx="190821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发热前</a:t>
            </a:r>
            <a:endParaRPr lang="zh-CN"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矩形 6"/>
          <p:cNvSpPr/>
          <p:nvPr/>
        </p:nvSpPr>
        <p:spPr>
          <a:xfrm>
            <a:off x="5767878" y="2245000"/>
            <a:ext cx="178470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发热后</a:t>
            </a:r>
            <a:endParaRPr lang="zh-CN"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6" name="直接连接符 5"/>
          <p:cNvCxnSpPr/>
          <p:nvPr/>
        </p:nvCxnSpPr>
        <p:spPr>
          <a:xfrm>
            <a:off x="935596" y="5589240"/>
            <a:ext cx="219624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1" name="直接连接符 10"/>
          <p:cNvCxnSpPr/>
          <p:nvPr/>
        </p:nvCxnSpPr>
        <p:spPr>
          <a:xfrm>
            <a:off x="2483768" y="5877272"/>
            <a:ext cx="201622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7" name="直接连接符 16"/>
          <p:cNvCxnSpPr/>
          <p:nvPr/>
        </p:nvCxnSpPr>
        <p:spPr>
          <a:xfrm>
            <a:off x="4963758" y="5836823"/>
            <a:ext cx="219624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8" name="直接连接符 17"/>
          <p:cNvCxnSpPr/>
          <p:nvPr/>
        </p:nvCxnSpPr>
        <p:spPr>
          <a:xfrm>
            <a:off x="6660232" y="6110941"/>
            <a:ext cx="201622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6" name="直接箭头连接符 15"/>
          <p:cNvCxnSpPr/>
          <p:nvPr/>
        </p:nvCxnSpPr>
        <p:spPr>
          <a:xfrm flipV="1">
            <a:off x="3483888" y="6110942"/>
            <a:ext cx="0" cy="747058"/>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cxnSp>
        <p:nvCxnSpPr>
          <p:cNvPr id="22" name="直接箭头连接符 21"/>
          <p:cNvCxnSpPr/>
          <p:nvPr/>
        </p:nvCxnSpPr>
        <p:spPr>
          <a:xfrm flipV="1">
            <a:off x="7668344" y="6110941"/>
            <a:ext cx="0" cy="810507"/>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6773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4.07407E-6 L -1.66667E-6 -0.05486 " pathEditMode="relative" rAng="0" ptsTypes="AA">
                                      <p:cBhvr>
                                        <p:cTn id="6" dur="2000" fill="hold"/>
                                        <p:tgtEl>
                                          <p:spTgt spid="18"/>
                                        </p:tgtEl>
                                        <p:attrNameLst>
                                          <p:attrName>ppt_x</p:attrName>
                                          <p:attrName>ppt_y</p:attrName>
                                        </p:attrNameLst>
                                      </p:cBhvr>
                                      <p:rCtr x="0" y="-27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肺气肿</a:t>
            </a:r>
          </a:p>
        </p:txBody>
      </p:sp>
      <p:sp>
        <p:nvSpPr>
          <p:cNvPr id="3" name="文本占位符 2"/>
          <p:cNvSpPr>
            <a:spLocks noGrp="1"/>
          </p:cNvSpPr>
          <p:nvPr>
            <p:ph type="body" idx="1"/>
          </p:nvPr>
        </p:nvSpPr>
        <p:spPr/>
        <p:txBody>
          <a:bodyPr/>
          <a:lstStyle/>
          <a:p>
            <a:r>
              <a:rPr lang="en-US" altLang="zh-CN" dirty="0" smtClean="0"/>
              <a:t>COPD</a:t>
            </a:r>
            <a:endParaRPr lang="zh-CN" altLang="en-US" dirty="0"/>
          </a:p>
        </p:txBody>
      </p:sp>
      <p:sp>
        <p:nvSpPr>
          <p:cNvPr id="4" name="内容占位符 3"/>
          <p:cNvSpPr>
            <a:spLocks noGrp="1"/>
          </p:cNvSpPr>
          <p:nvPr>
            <p:ph sz="half" idx="2"/>
          </p:nvPr>
        </p:nvSpPr>
        <p:spPr/>
        <p:txBody>
          <a:bodyPr/>
          <a:lstStyle/>
          <a:p>
            <a:endParaRPr lang="zh-CN" altLang="en-US" dirty="0"/>
          </a:p>
        </p:txBody>
      </p:sp>
      <p:sp>
        <p:nvSpPr>
          <p:cNvPr id="5" name="文本占位符 4"/>
          <p:cNvSpPr>
            <a:spLocks noGrp="1"/>
          </p:cNvSpPr>
          <p:nvPr>
            <p:ph type="body" sz="quarter" idx="3"/>
          </p:nvPr>
        </p:nvSpPr>
        <p:spPr/>
        <p:txBody>
          <a:bodyPr/>
          <a:lstStyle/>
          <a:p>
            <a:r>
              <a:rPr lang="zh-CN" altLang="en-US" dirty="0"/>
              <a:t>哮喘</a:t>
            </a:r>
          </a:p>
        </p:txBody>
      </p:sp>
      <p:sp>
        <p:nvSpPr>
          <p:cNvPr id="6" name="内容占位符 5"/>
          <p:cNvSpPr>
            <a:spLocks noGrp="1"/>
          </p:cNvSpPr>
          <p:nvPr>
            <p:ph sz="quarter" idx="4"/>
          </p:nvPr>
        </p:nvSpPr>
        <p:spPr/>
        <p:txBody>
          <a:bodyPr/>
          <a:lstStyle/>
          <a:p>
            <a:endParaRPr lang="zh-CN" altLang="en-US"/>
          </a:p>
        </p:txBody>
      </p:sp>
      <p:pic>
        <p:nvPicPr>
          <p:cNvPr id="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35226" y="2172964"/>
            <a:ext cx="3537173" cy="3988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1560" y="2172964"/>
            <a:ext cx="3473058" cy="384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直接连接符 8"/>
          <p:cNvCxnSpPr/>
          <p:nvPr/>
        </p:nvCxnSpPr>
        <p:spPr>
          <a:xfrm flipH="1">
            <a:off x="4860032" y="4941168"/>
            <a:ext cx="1522716" cy="1220638"/>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10" name="直接连接符 9"/>
          <p:cNvCxnSpPr/>
          <p:nvPr/>
        </p:nvCxnSpPr>
        <p:spPr>
          <a:xfrm flipH="1">
            <a:off x="4629873" y="4437112"/>
            <a:ext cx="1752875" cy="1440160"/>
          </a:xfrm>
          <a:prstGeom prst="line">
            <a:avLst/>
          </a:prstGeom>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24833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5556E-6 4.81481E-6 L 0.00816 0.02106 " pathEditMode="relative" rAng="0" ptsTypes="AA">
                                      <p:cBhvr>
                                        <p:cTn id="6" dur="2000" fill="hold"/>
                                        <p:tgtEl>
                                          <p:spTgt spid="10"/>
                                        </p:tgtEl>
                                        <p:attrNameLst>
                                          <p:attrName>ppt_x</p:attrName>
                                          <p:attrName>ppt_y</p:attrName>
                                        </p:attrNameLst>
                                      </p:cBhvr>
                                      <p:rCtr x="399" y="10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膈下病变</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
        <p:nvSpPr>
          <p:cNvPr id="3" name="文本占位符 2"/>
          <p:cNvSpPr>
            <a:spLocks noGrp="1"/>
          </p:cNvSpPr>
          <p:nvPr>
            <p:ph type="body" idx="1"/>
          </p:nvPr>
        </p:nvSpPr>
        <p:spPr/>
        <p:txBody>
          <a:bodyPr/>
          <a:lstStyle/>
          <a:p>
            <a:r>
              <a:rPr lang="zh-CN" altLang="en-US" dirty="0" smtClean="0"/>
              <a:t>膈下脓肿</a:t>
            </a:r>
            <a:endParaRPr lang="zh-CN" altLang="en-US" dirty="0"/>
          </a:p>
        </p:txBody>
      </p:sp>
      <p:sp>
        <p:nvSpPr>
          <p:cNvPr id="4" name="内容占位符 3"/>
          <p:cNvSpPr>
            <a:spLocks noGrp="1"/>
          </p:cNvSpPr>
          <p:nvPr>
            <p:ph sz="half" idx="2"/>
          </p:nvPr>
        </p:nvSpPr>
        <p:spPr/>
        <p:txBody>
          <a:bodyPr/>
          <a:lstStyle/>
          <a:p>
            <a:r>
              <a:rPr lang="zh-CN" altLang="en-US" b="1" dirty="0" smtClean="0"/>
              <a:t>膈肌抬高</a:t>
            </a:r>
            <a:endParaRPr lang="en-US" altLang="zh-CN" b="1" dirty="0" smtClean="0"/>
          </a:p>
          <a:p>
            <a:r>
              <a:rPr lang="zh-CN" altLang="en-US" b="1" dirty="0"/>
              <a:t>反应</a:t>
            </a:r>
            <a:r>
              <a:rPr lang="zh-CN" altLang="en-US" b="1" dirty="0" smtClean="0"/>
              <a:t>性胸膜炎，膈下积气</a:t>
            </a:r>
            <a:endParaRPr lang="zh-CN" altLang="en-US" b="1" dirty="0"/>
          </a:p>
        </p:txBody>
      </p:sp>
      <p:sp>
        <p:nvSpPr>
          <p:cNvPr id="5" name="文本占位符 4"/>
          <p:cNvSpPr>
            <a:spLocks noGrp="1"/>
          </p:cNvSpPr>
          <p:nvPr>
            <p:ph type="body" sz="quarter" idx="3"/>
          </p:nvPr>
        </p:nvSpPr>
        <p:spPr/>
        <p:txBody>
          <a:bodyPr/>
          <a:lstStyle/>
          <a:p>
            <a:r>
              <a:rPr lang="zh-CN" altLang="en-US" dirty="0" smtClean="0"/>
              <a:t>气腹</a:t>
            </a:r>
            <a:endParaRPr lang="zh-CN" altLang="en-US" dirty="0"/>
          </a:p>
        </p:txBody>
      </p:sp>
      <p:sp>
        <p:nvSpPr>
          <p:cNvPr id="6" name="内容占位符 5"/>
          <p:cNvSpPr>
            <a:spLocks noGrp="1"/>
          </p:cNvSpPr>
          <p:nvPr>
            <p:ph sz="quarter" idx="4"/>
          </p:nvPr>
        </p:nvSpPr>
        <p:spPr/>
        <p:txBody>
          <a:bodyPr/>
          <a:lstStyle/>
          <a:p>
            <a:r>
              <a:rPr lang="zh-CN" altLang="en-US" b="1" dirty="0"/>
              <a:t>膈下游离气体</a:t>
            </a:r>
            <a:endParaRPr lang="en-US" altLang="zh-CN" b="1" dirty="0"/>
          </a:p>
          <a:p>
            <a:r>
              <a:rPr lang="zh-CN" altLang="en-US" b="1" dirty="0"/>
              <a:t>急腹症</a:t>
            </a:r>
          </a:p>
          <a:p>
            <a:endParaRPr lang="zh-CN" altLang="en-US" dirty="0"/>
          </a:p>
        </p:txBody>
      </p:sp>
      <p:pic>
        <p:nvPicPr>
          <p:cNvPr id="7" name="Picture 3" descr="Freeair1_1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64088" y="3159168"/>
            <a:ext cx="3010063" cy="35549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528" y="3159168"/>
            <a:ext cx="4176464" cy="366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07103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正常膈肌的</a:t>
            </a:r>
            <a:r>
              <a:rPr lang="en-US" altLang="zh-CN"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CT</a:t>
            </a:r>
            <a:r>
              <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表现</a:t>
            </a:r>
          </a:p>
        </p:txBody>
      </p:sp>
      <p:pic>
        <p:nvPicPr>
          <p:cNvPr id="3" name="图片 2" descr="FILE4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083590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pic>
        <p:nvPicPr>
          <p:cNvPr id="3" name="图片 2" descr="FILE4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正常膈肌的</a:t>
            </a:r>
            <a:r>
              <a:rPr lang="en-US" altLang="zh-CN"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CT</a:t>
            </a:r>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表现</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
        <p:nvSpPr>
          <p:cNvPr id="5" name="右箭头 4"/>
          <p:cNvSpPr/>
          <p:nvPr/>
        </p:nvSpPr>
        <p:spPr>
          <a:xfrm rot="9728475">
            <a:off x="4004319" y="2918358"/>
            <a:ext cx="1440160" cy="472787"/>
          </a:xfrm>
          <a:prstGeom prst="rightArrow">
            <a:avLst>
              <a:gd name="adj1" fmla="val 50000"/>
              <a:gd name="adj2" fmla="val 10835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260281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4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正常膈肌的</a:t>
            </a:r>
            <a:r>
              <a:rPr lang="en-US" altLang="zh-CN"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CT</a:t>
            </a:r>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表现</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Tree>
    <p:extLst>
      <p:ext uri="{BB962C8B-B14F-4D97-AF65-F5344CB8AC3E}">
        <p14:creationId xmlns:p14="http://schemas.microsoft.com/office/powerpoint/2010/main" val="10915752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4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正常膈肌的</a:t>
            </a:r>
            <a:r>
              <a:rPr lang="en-US" altLang="zh-CN"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CT</a:t>
            </a:r>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表现</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Tree>
    <p:extLst>
      <p:ext uri="{BB962C8B-B14F-4D97-AF65-F5344CB8AC3E}">
        <p14:creationId xmlns:p14="http://schemas.microsoft.com/office/powerpoint/2010/main" val="33069611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44"/>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正常膈肌的</a:t>
            </a:r>
            <a:r>
              <a:rPr lang="en-US" altLang="zh-CN"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CT</a:t>
            </a:r>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表现</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
        <p:nvSpPr>
          <p:cNvPr id="5" name="右箭头 4"/>
          <p:cNvSpPr/>
          <p:nvPr/>
        </p:nvSpPr>
        <p:spPr>
          <a:xfrm rot="14758082">
            <a:off x="4004319" y="3037869"/>
            <a:ext cx="1440160" cy="472787"/>
          </a:xfrm>
          <a:prstGeom prst="rightArrow">
            <a:avLst>
              <a:gd name="adj1" fmla="val 50000"/>
              <a:gd name="adj2" fmla="val 10835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528315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p:txBody>
          <a:bodyPr/>
          <a:lstStyle/>
          <a:p>
            <a:r>
              <a:rPr lang="zh-CN" altLang="en-US" dirty="0" smtClean="0">
                <a:effectLst/>
              </a:rPr>
              <a:t>患者男性，</a:t>
            </a:r>
            <a:r>
              <a:rPr lang="en-US" altLang="zh-CN" dirty="0" smtClean="0">
                <a:effectLst/>
              </a:rPr>
              <a:t>69</a:t>
            </a:r>
            <a:r>
              <a:rPr lang="zh-CN" altLang="en-US" dirty="0" smtClean="0">
                <a:effectLst/>
              </a:rPr>
              <a:t>岁</a:t>
            </a:r>
            <a:endParaRPr lang="en-US" altLang="zh-CN" dirty="0" smtClean="0">
              <a:effectLst/>
            </a:endParaRPr>
          </a:p>
          <a:p>
            <a:r>
              <a:rPr lang="zh-CN" altLang="en-US" dirty="0" smtClean="0"/>
              <a:t>右后胸痛</a:t>
            </a:r>
            <a:r>
              <a:rPr lang="en-US" altLang="zh-CN" dirty="0" smtClean="0"/>
              <a:t>1</a:t>
            </a:r>
            <a:r>
              <a:rPr lang="zh-CN" altLang="en-US" dirty="0" smtClean="0"/>
              <a:t>周，平卧时加重</a:t>
            </a:r>
            <a:endParaRPr lang="en-US" altLang="zh-CN" dirty="0" smtClean="0"/>
          </a:p>
          <a:p>
            <a:r>
              <a:rPr lang="zh-CN" altLang="en-US" dirty="0"/>
              <a:t>无咳嗽</a:t>
            </a:r>
            <a:r>
              <a:rPr lang="zh-CN" altLang="en-US" dirty="0" smtClean="0"/>
              <a:t>，</a:t>
            </a:r>
            <a:r>
              <a:rPr lang="zh-CN" altLang="en-US" dirty="0" smtClean="0">
                <a:effectLst/>
              </a:rPr>
              <a:t>无胸闷，无发热</a:t>
            </a:r>
            <a:endParaRPr lang="zh-CN" altLang="en-US" dirty="0">
              <a:effectLst/>
            </a:endParaRPr>
          </a:p>
        </p:txBody>
      </p:sp>
      <p:pic>
        <p:nvPicPr>
          <p:cNvPr id="1026" name="Picture 2" descr="E:\快盘\膈肌病变\林信雄\20130727\FILE75.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8651" r="6975" b="21673"/>
          <a:stretch/>
        </p:blipFill>
        <p:spPr bwMode="auto">
          <a:xfrm>
            <a:off x="718632" y="3501008"/>
            <a:ext cx="3616182" cy="335699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7" name="Picture 3" descr="E:\快盘\膈肌病变\林信雄\20130727\FILE37.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7820" t="4484" r="10929" b="21329"/>
          <a:stretch/>
        </p:blipFill>
        <p:spPr bwMode="auto">
          <a:xfrm>
            <a:off x="4932040" y="3515464"/>
            <a:ext cx="3676595" cy="335699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209927" y="3526130"/>
            <a:ext cx="1120820" cy="369332"/>
          </a:xfrm>
          <a:prstGeom prst="rect">
            <a:avLst/>
          </a:prstGeom>
          <a:solidFill>
            <a:schemeClr val="bg1"/>
          </a:solidFill>
        </p:spPr>
        <p:txBody>
          <a:bodyPr wrap="none">
            <a:spAutoFit/>
          </a:bodyPr>
          <a:lstStyle/>
          <a:p>
            <a:r>
              <a:rPr lang="en-US" altLang="zh-CN" dirty="0"/>
              <a:t>20130727</a:t>
            </a:r>
            <a:endParaRPr lang="zh-CN" altLang="en-US" dirty="0"/>
          </a:p>
        </p:txBody>
      </p:sp>
      <p:sp>
        <p:nvSpPr>
          <p:cNvPr id="7" name="矩形 6"/>
          <p:cNvSpPr/>
          <p:nvPr/>
        </p:nvSpPr>
        <p:spPr>
          <a:xfrm>
            <a:off x="1835696" y="3526130"/>
            <a:ext cx="1120820" cy="369332"/>
          </a:xfrm>
          <a:prstGeom prst="rect">
            <a:avLst/>
          </a:prstGeom>
          <a:solidFill>
            <a:schemeClr val="bg1"/>
          </a:solidFill>
        </p:spPr>
        <p:txBody>
          <a:bodyPr wrap="none">
            <a:spAutoFit/>
          </a:bodyPr>
          <a:lstStyle/>
          <a:p>
            <a:r>
              <a:rPr lang="en-US" altLang="zh-CN" dirty="0"/>
              <a:t>20130727</a:t>
            </a:r>
            <a:endParaRPr lang="zh-CN" altLang="en-US" dirty="0"/>
          </a:p>
        </p:txBody>
      </p:sp>
    </p:spTree>
    <p:extLst>
      <p:ext uri="{BB962C8B-B14F-4D97-AF65-F5344CB8AC3E}">
        <p14:creationId xmlns:p14="http://schemas.microsoft.com/office/powerpoint/2010/main" val="6817278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45"/>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正常膈肌的</a:t>
            </a:r>
            <a:r>
              <a:rPr lang="en-US" altLang="zh-CN"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CT</a:t>
            </a:r>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表现</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
        <p:nvSpPr>
          <p:cNvPr id="5" name="右箭头 4"/>
          <p:cNvSpPr/>
          <p:nvPr/>
        </p:nvSpPr>
        <p:spPr>
          <a:xfrm rot="14758082">
            <a:off x="3851126" y="3033193"/>
            <a:ext cx="1440160" cy="472787"/>
          </a:xfrm>
          <a:prstGeom prst="rightArrow">
            <a:avLst>
              <a:gd name="adj1" fmla="val 50000"/>
              <a:gd name="adj2" fmla="val 10835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124499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4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正常膈肌的</a:t>
            </a:r>
            <a:r>
              <a:rPr lang="en-US" altLang="zh-CN"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CT</a:t>
            </a:r>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表现</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
        <p:nvSpPr>
          <p:cNvPr id="5" name="右箭头 4"/>
          <p:cNvSpPr/>
          <p:nvPr/>
        </p:nvSpPr>
        <p:spPr>
          <a:xfrm rot="14758082">
            <a:off x="3851125" y="3033193"/>
            <a:ext cx="1440160" cy="472787"/>
          </a:xfrm>
          <a:prstGeom prst="rightArrow">
            <a:avLst>
              <a:gd name="adj1" fmla="val 50000"/>
              <a:gd name="adj2" fmla="val 10835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
        <p:nvSpPr>
          <p:cNvPr id="6" name="右箭头 5"/>
          <p:cNvSpPr/>
          <p:nvPr/>
        </p:nvSpPr>
        <p:spPr>
          <a:xfrm rot="8783992">
            <a:off x="5734636" y="1987549"/>
            <a:ext cx="1440160" cy="472787"/>
          </a:xfrm>
          <a:prstGeom prst="rightArrow">
            <a:avLst>
              <a:gd name="adj1" fmla="val 50000"/>
              <a:gd name="adj2" fmla="val 10835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570312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4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正常膈肌的</a:t>
            </a:r>
            <a:r>
              <a:rPr lang="en-US" altLang="zh-CN"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CT</a:t>
            </a:r>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表现</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
        <p:nvSpPr>
          <p:cNvPr id="5" name="右箭头 4"/>
          <p:cNvSpPr/>
          <p:nvPr/>
        </p:nvSpPr>
        <p:spPr>
          <a:xfrm rot="14758082">
            <a:off x="3495168" y="2866419"/>
            <a:ext cx="1440160" cy="472787"/>
          </a:xfrm>
          <a:prstGeom prst="rightArrow">
            <a:avLst>
              <a:gd name="adj1" fmla="val 50000"/>
              <a:gd name="adj2" fmla="val 10835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182744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48"/>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正常膈肌的</a:t>
            </a:r>
            <a:r>
              <a:rPr lang="en-US" altLang="zh-CN"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CT</a:t>
            </a:r>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表现</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
        <p:nvSpPr>
          <p:cNvPr id="5" name="右箭头 4"/>
          <p:cNvSpPr/>
          <p:nvPr/>
        </p:nvSpPr>
        <p:spPr>
          <a:xfrm rot="14758082">
            <a:off x="3495168" y="2866419"/>
            <a:ext cx="1440160" cy="472787"/>
          </a:xfrm>
          <a:prstGeom prst="rightArrow">
            <a:avLst>
              <a:gd name="adj1" fmla="val 50000"/>
              <a:gd name="adj2" fmla="val 10835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
        <p:nvSpPr>
          <p:cNvPr id="6" name="右箭头 5"/>
          <p:cNvSpPr/>
          <p:nvPr/>
        </p:nvSpPr>
        <p:spPr>
          <a:xfrm rot="8783992">
            <a:off x="5950660" y="2112485"/>
            <a:ext cx="1440160" cy="472787"/>
          </a:xfrm>
          <a:prstGeom prst="rightArrow">
            <a:avLst>
              <a:gd name="adj1" fmla="val 50000"/>
              <a:gd name="adj2" fmla="val 10835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216867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4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正常膈肌的</a:t>
            </a:r>
            <a:r>
              <a:rPr lang="en-US" altLang="zh-CN"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CT</a:t>
            </a:r>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表现</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
        <p:nvSpPr>
          <p:cNvPr id="5" name="右箭头 4"/>
          <p:cNvSpPr/>
          <p:nvPr/>
        </p:nvSpPr>
        <p:spPr>
          <a:xfrm rot="14758082">
            <a:off x="3495168" y="2866419"/>
            <a:ext cx="1440160" cy="472787"/>
          </a:xfrm>
          <a:prstGeom prst="rightArrow">
            <a:avLst>
              <a:gd name="adj1" fmla="val 50000"/>
              <a:gd name="adj2" fmla="val 10835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
        <p:nvSpPr>
          <p:cNvPr id="6" name="右箭头 5"/>
          <p:cNvSpPr/>
          <p:nvPr/>
        </p:nvSpPr>
        <p:spPr>
          <a:xfrm rot="8499991">
            <a:off x="6003540" y="2234368"/>
            <a:ext cx="1440160" cy="472787"/>
          </a:xfrm>
          <a:prstGeom prst="rightArrow">
            <a:avLst>
              <a:gd name="adj1" fmla="val 50000"/>
              <a:gd name="adj2" fmla="val 10835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588799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5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正常膈肌的</a:t>
            </a:r>
            <a:r>
              <a:rPr lang="en-US" altLang="zh-CN"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CT</a:t>
            </a:r>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表现</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
        <p:nvSpPr>
          <p:cNvPr id="6" name="右箭头 5"/>
          <p:cNvSpPr/>
          <p:nvPr/>
        </p:nvSpPr>
        <p:spPr>
          <a:xfrm rot="14758082">
            <a:off x="3495168" y="2866419"/>
            <a:ext cx="1440160" cy="472787"/>
          </a:xfrm>
          <a:prstGeom prst="rightArrow">
            <a:avLst>
              <a:gd name="adj1" fmla="val 50000"/>
              <a:gd name="adj2" fmla="val 10835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
        <p:nvSpPr>
          <p:cNvPr id="7" name="右箭头 6"/>
          <p:cNvSpPr/>
          <p:nvPr/>
        </p:nvSpPr>
        <p:spPr>
          <a:xfrm rot="8499991">
            <a:off x="6003540" y="2234368"/>
            <a:ext cx="1440160" cy="472787"/>
          </a:xfrm>
          <a:prstGeom prst="rightArrow">
            <a:avLst>
              <a:gd name="adj1" fmla="val 50000"/>
              <a:gd name="adj2" fmla="val 10835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457540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5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正常膈肌的</a:t>
            </a:r>
            <a:r>
              <a:rPr lang="en-US" altLang="zh-CN"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CT</a:t>
            </a:r>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表现</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
        <p:nvSpPr>
          <p:cNvPr id="5" name="右箭头 4"/>
          <p:cNvSpPr/>
          <p:nvPr/>
        </p:nvSpPr>
        <p:spPr>
          <a:xfrm rot="8499991">
            <a:off x="6003540" y="2234368"/>
            <a:ext cx="1440160" cy="472787"/>
          </a:xfrm>
          <a:prstGeom prst="rightArrow">
            <a:avLst>
              <a:gd name="adj1" fmla="val 50000"/>
              <a:gd name="adj2" fmla="val 10835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028769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5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正常膈肌的</a:t>
            </a:r>
            <a:r>
              <a:rPr lang="en-US" altLang="zh-CN"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CT</a:t>
            </a:r>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表现</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
        <p:nvSpPr>
          <p:cNvPr id="5" name="右箭头 4"/>
          <p:cNvSpPr/>
          <p:nvPr/>
        </p:nvSpPr>
        <p:spPr>
          <a:xfrm rot="8499991">
            <a:off x="6228408" y="2456505"/>
            <a:ext cx="1440160" cy="472787"/>
          </a:xfrm>
          <a:prstGeom prst="rightArrow">
            <a:avLst>
              <a:gd name="adj1" fmla="val 50000"/>
              <a:gd name="adj2" fmla="val 10835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425564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5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正常膈肌的</a:t>
            </a:r>
            <a:r>
              <a:rPr lang="en-US" altLang="zh-CN"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CT</a:t>
            </a:r>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表现</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
        <p:nvSpPr>
          <p:cNvPr id="5" name="右箭头 4"/>
          <p:cNvSpPr/>
          <p:nvPr/>
        </p:nvSpPr>
        <p:spPr>
          <a:xfrm rot="8499991">
            <a:off x="6228408" y="2248123"/>
            <a:ext cx="1440160" cy="472787"/>
          </a:xfrm>
          <a:prstGeom prst="rightArrow">
            <a:avLst>
              <a:gd name="adj1" fmla="val 50000"/>
              <a:gd name="adj2" fmla="val 10835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393870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54"/>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正常膈肌的</a:t>
            </a:r>
            <a:r>
              <a:rPr lang="en-US" altLang="zh-CN"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CT</a:t>
            </a:r>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表现</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
        <p:nvSpPr>
          <p:cNvPr id="5" name="右箭头 4"/>
          <p:cNvSpPr/>
          <p:nvPr/>
        </p:nvSpPr>
        <p:spPr>
          <a:xfrm rot="8499991">
            <a:off x="6435589" y="2234368"/>
            <a:ext cx="1440160" cy="472787"/>
          </a:xfrm>
          <a:prstGeom prst="rightArrow">
            <a:avLst>
              <a:gd name="adj1" fmla="val 50000"/>
              <a:gd name="adj2" fmla="val 10835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
        <p:nvSpPr>
          <p:cNvPr id="6" name="右箭头 5"/>
          <p:cNvSpPr/>
          <p:nvPr/>
        </p:nvSpPr>
        <p:spPr>
          <a:xfrm rot="14758082">
            <a:off x="3095091" y="3033192"/>
            <a:ext cx="1440160" cy="472787"/>
          </a:xfrm>
          <a:prstGeom prst="rightArrow">
            <a:avLst>
              <a:gd name="adj1" fmla="val 50000"/>
              <a:gd name="adj2" fmla="val 10835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
        <p:nvSpPr>
          <p:cNvPr id="7" name="右箭头 6"/>
          <p:cNvSpPr/>
          <p:nvPr/>
        </p:nvSpPr>
        <p:spPr>
          <a:xfrm rot="14758082">
            <a:off x="3958119" y="4954650"/>
            <a:ext cx="1440160" cy="472787"/>
          </a:xfrm>
          <a:prstGeom prst="rightArrow">
            <a:avLst>
              <a:gd name="adj1" fmla="val 50000"/>
              <a:gd name="adj2" fmla="val 10835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802069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E:\快盘\膈肌病变\林信雄\20120717\FILE16.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4512" t="25937" r="7812" b="8438"/>
          <a:stretch/>
        </p:blipFill>
        <p:spPr bwMode="auto">
          <a:xfrm>
            <a:off x="323528" y="2902104"/>
            <a:ext cx="4424506" cy="3311746"/>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a:xfrm>
            <a:off x="1547664" y="274638"/>
            <a:ext cx="7139136" cy="1143000"/>
          </a:xfrm>
        </p:spPr>
        <p:txBody>
          <a:bodyPr/>
          <a:lstStyle/>
          <a:p>
            <a:pPr algn="l"/>
            <a:r>
              <a:rPr lang="en-US" altLang="zh-CN" sz="3600" dirty="0" smtClean="0">
                <a:solidFill>
                  <a:schemeClr val="bg1"/>
                </a:solidFill>
                <a:latin typeface="黑体" pitchFamily="49" charset="-122"/>
                <a:ea typeface="黑体" pitchFamily="49" charset="-122"/>
              </a:rPr>
              <a:t>20120717CT</a:t>
            </a:r>
            <a:r>
              <a:rPr lang="zh-CN" altLang="en-US" sz="3600" dirty="0" smtClean="0">
                <a:solidFill>
                  <a:schemeClr val="bg1"/>
                </a:solidFill>
                <a:latin typeface="黑体" pitchFamily="49" charset="-122"/>
                <a:ea typeface="黑体" pitchFamily="49" charset="-122"/>
              </a:rPr>
              <a:t>未见明显异常</a:t>
            </a:r>
            <a:endParaRPr lang="zh-CN" altLang="en-US" sz="3600" dirty="0">
              <a:solidFill>
                <a:schemeClr val="bg1"/>
              </a:solidFill>
              <a:latin typeface="黑体" pitchFamily="49" charset="-122"/>
              <a:ea typeface="黑体" pitchFamily="49" charset="-122"/>
            </a:endParaRPr>
          </a:p>
        </p:txBody>
      </p:sp>
      <p:sp>
        <p:nvSpPr>
          <p:cNvPr id="6" name="矩形 5"/>
          <p:cNvSpPr/>
          <p:nvPr/>
        </p:nvSpPr>
        <p:spPr>
          <a:xfrm>
            <a:off x="1547664" y="1949178"/>
            <a:ext cx="1646605" cy="523220"/>
          </a:xfrm>
          <a:prstGeom prst="rect">
            <a:avLst/>
          </a:prstGeom>
          <a:solidFill>
            <a:schemeClr val="bg1"/>
          </a:solidFill>
        </p:spPr>
        <p:txBody>
          <a:bodyPr wrap="none">
            <a:spAutoFit/>
          </a:bodyPr>
          <a:lstStyle/>
          <a:p>
            <a:r>
              <a:rPr lang="en-US" altLang="zh-CN" sz="2800" dirty="0" smtClean="0"/>
              <a:t>20120717</a:t>
            </a:r>
            <a:endParaRPr lang="zh-CN" altLang="en-US" sz="2800" dirty="0"/>
          </a:p>
        </p:txBody>
      </p:sp>
      <p:pic>
        <p:nvPicPr>
          <p:cNvPr id="8" name="Picture 3" descr="E:\快盘\膈肌病变\林信雄\20130727\FILE37.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7820" t="4484" r="10929" b="21329"/>
          <a:stretch/>
        </p:blipFill>
        <p:spPr bwMode="auto">
          <a:xfrm>
            <a:off x="5004048" y="2881144"/>
            <a:ext cx="3676595" cy="3356992"/>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5868144" y="1949178"/>
            <a:ext cx="1646605" cy="523220"/>
          </a:xfrm>
          <a:prstGeom prst="rect">
            <a:avLst/>
          </a:prstGeom>
          <a:solidFill>
            <a:schemeClr val="bg1"/>
          </a:solidFill>
        </p:spPr>
        <p:txBody>
          <a:bodyPr wrap="none">
            <a:spAutoFit/>
          </a:bodyPr>
          <a:lstStyle/>
          <a:p>
            <a:r>
              <a:rPr lang="en-US" altLang="zh-CN" sz="2800" dirty="0"/>
              <a:t>20130727</a:t>
            </a:r>
            <a:endParaRPr lang="zh-CN" altLang="en-US" sz="2800" dirty="0"/>
          </a:p>
        </p:txBody>
      </p:sp>
      <p:sp>
        <p:nvSpPr>
          <p:cNvPr id="9" name="下箭头 8"/>
          <p:cNvSpPr/>
          <p:nvPr/>
        </p:nvSpPr>
        <p:spPr>
          <a:xfrm rot="20492475">
            <a:off x="905406" y="4068772"/>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5234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8.33333E-7 -3.33333E-6 L 0.02014 0.0875 " pathEditMode="relative" rAng="0" ptsTypes="AA">
                                      <p:cBhvr>
                                        <p:cTn id="6" dur="2000" fill="hold"/>
                                        <p:tgtEl>
                                          <p:spTgt spid="9"/>
                                        </p:tgtEl>
                                        <p:attrNameLst>
                                          <p:attrName>ppt_x</p:attrName>
                                          <p:attrName>ppt_y</p:attrName>
                                        </p:attrNameLst>
                                      </p:cBhvr>
                                      <p:rCtr x="1007" y="43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55"/>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正常膈肌的</a:t>
            </a:r>
            <a:r>
              <a:rPr lang="en-US" altLang="zh-CN"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CT</a:t>
            </a:r>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表现</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Tree>
    <p:extLst>
      <p:ext uri="{BB962C8B-B14F-4D97-AF65-F5344CB8AC3E}">
        <p14:creationId xmlns:p14="http://schemas.microsoft.com/office/powerpoint/2010/main" val="30767952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5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正常膈肌的</a:t>
            </a:r>
            <a:r>
              <a:rPr lang="en-US" altLang="zh-CN"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CT</a:t>
            </a:r>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表现</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Tree>
    <p:extLst>
      <p:ext uri="{BB962C8B-B14F-4D97-AF65-F5344CB8AC3E}">
        <p14:creationId xmlns:p14="http://schemas.microsoft.com/office/powerpoint/2010/main" val="34210008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5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正常膈肌的</a:t>
            </a:r>
            <a:r>
              <a:rPr lang="en-US" altLang="zh-CN"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CT</a:t>
            </a:r>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表现</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
        <p:nvSpPr>
          <p:cNvPr id="5" name="右箭头 4"/>
          <p:cNvSpPr/>
          <p:nvPr/>
        </p:nvSpPr>
        <p:spPr>
          <a:xfrm rot="13818608">
            <a:off x="4247090" y="4522887"/>
            <a:ext cx="954622" cy="362497"/>
          </a:xfrm>
          <a:prstGeom prst="rightArrow">
            <a:avLst>
              <a:gd name="adj1" fmla="val 50000"/>
              <a:gd name="adj2" fmla="val 10835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855713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58"/>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正常膈肌的</a:t>
            </a:r>
            <a:r>
              <a:rPr lang="en-US" altLang="zh-CN"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CT</a:t>
            </a:r>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表现</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
        <p:nvSpPr>
          <p:cNvPr id="5" name="右箭头 4"/>
          <p:cNvSpPr/>
          <p:nvPr/>
        </p:nvSpPr>
        <p:spPr>
          <a:xfrm rot="13818608">
            <a:off x="4247090" y="4522887"/>
            <a:ext cx="954622" cy="362497"/>
          </a:xfrm>
          <a:prstGeom prst="rightArrow">
            <a:avLst>
              <a:gd name="adj1" fmla="val 50000"/>
              <a:gd name="adj2" fmla="val 10835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936520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5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正常膈肌的</a:t>
            </a:r>
            <a:r>
              <a:rPr lang="en-US" altLang="zh-CN"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CT</a:t>
            </a:r>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表现</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
        <p:nvSpPr>
          <p:cNvPr id="5" name="右箭头 4"/>
          <p:cNvSpPr/>
          <p:nvPr/>
        </p:nvSpPr>
        <p:spPr>
          <a:xfrm rot="13818608">
            <a:off x="4247090" y="4522887"/>
            <a:ext cx="954622" cy="362497"/>
          </a:xfrm>
          <a:prstGeom prst="rightArrow">
            <a:avLst>
              <a:gd name="adj1" fmla="val 50000"/>
              <a:gd name="adj2" fmla="val 10835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321627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6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正常膈肌的</a:t>
            </a:r>
            <a:r>
              <a:rPr lang="en-US" altLang="zh-CN"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CT</a:t>
            </a:r>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表现</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
        <p:nvSpPr>
          <p:cNvPr id="5" name="右箭头 4"/>
          <p:cNvSpPr/>
          <p:nvPr/>
        </p:nvSpPr>
        <p:spPr>
          <a:xfrm rot="13818608">
            <a:off x="4247090" y="4522887"/>
            <a:ext cx="954622" cy="362497"/>
          </a:xfrm>
          <a:prstGeom prst="rightArrow">
            <a:avLst>
              <a:gd name="adj1" fmla="val 50000"/>
              <a:gd name="adj2" fmla="val 10835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957535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6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正常膈肌的</a:t>
            </a:r>
            <a:r>
              <a:rPr lang="en-US" altLang="zh-CN"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CT</a:t>
            </a:r>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表现</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
        <p:nvSpPr>
          <p:cNvPr id="5" name="右箭头 4"/>
          <p:cNvSpPr/>
          <p:nvPr/>
        </p:nvSpPr>
        <p:spPr>
          <a:xfrm rot="13818608">
            <a:off x="4247090" y="4522887"/>
            <a:ext cx="954622" cy="362497"/>
          </a:xfrm>
          <a:prstGeom prst="rightArrow">
            <a:avLst>
              <a:gd name="adj1" fmla="val 50000"/>
              <a:gd name="adj2" fmla="val 10835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953673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6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正常膈肌的</a:t>
            </a:r>
            <a:r>
              <a:rPr lang="en-US" altLang="zh-CN"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CT</a:t>
            </a:r>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表现</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
        <p:nvSpPr>
          <p:cNvPr id="5" name="右箭头 4"/>
          <p:cNvSpPr/>
          <p:nvPr/>
        </p:nvSpPr>
        <p:spPr>
          <a:xfrm rot="13818608">
            <a:off x="4322965" y="4522886"/>
            <a:ext cx="954622" cy="362497"/>
          </a:xfrm>
          <a:prstGeom prst="rightArrow">
            <a:avLst>
              <a:gd name="adj1" fmla="val 50000"/>
              <a:gd name="adj2" fmla="val 10835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948629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6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正常膈肌的</a:t>
            </a:r>
            <a:r>
              <a:rPr lang="en-US" altLang="zh-CN"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CT</a:t>
            </a:r>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表现</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
        <p:nvSpPr>
          <p:cNvPr id="5" name="右箭头 4"/>
          <p:cNvSpPr/>
          <p:nvPr/>
        </p:nvSpPr>
        <p:spPr>
          <a:xfrm rot="13818608">
            <a:off x="4312402" y="4522887"/>
            <a:ext cx="954622" cy="362497"/>
          </a:xfrm>
          <a:prstGeom prst="rightArrow">
            <a:avLst>
              <a:gd name="adj1" fmla="val 50000"/>
              <a:gd name="adj2" fmla="val 10835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870763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64"/>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正常膈肌的</a:t>
            </a:r>
            <a:r>
              <a:rPr lang="en-US" altLang="zh-CN"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CT</a:t>
            </a:r>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表现</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
        <p:nvSpPr>
          <p:cNvPr id="5" name="右箭头 4"/>
          <p:cNvSpPr/>
          <p:nvPr/>
        </p:nvSpPr>
        <p:spPr>
          <a:xfrm rot="13818608">
            <a:off x="4322965" y="4522886"/>
            <a:ext cx="954622" cy="362497"/>
          </a:xfrm>
          <a:prstGeom prst="rightArrow">
            <a:avLst>
              <a:gd name="adj1" fmla="val 50000"/>
              <a:gd name="adj2" fmla="val 10835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108275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2487990"/>
            <a:ext cx="4571948" cy="3821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标题 1"/>
          <p:cNvSpPr>
            <a:spLocks noGrp="1"/>
          </p:cNvSpPr>
          <p:nvPr>
            <p:ph type="title"/>
          </p:nvPr>
        </p:nvSpPr>
        <p:spPr>
          <a:xfrm>
            <a:off x="1403648" y="274638"/>
            <a:ext cx="7283152" cy="1143000"/>
          </a:xfrm>
        </p:spPr>
        <p:txBody>
          <a:bodyPr/>
          <a:lstStyle/>
          <a:p>
            <a:pPr algn="l"/>
            <a:r>
              <a:rPr lang="en-US" altLang="zh-CN"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20130802</a:t>
            </a:r>
            <a:r>
              <a:rPr lang="zh-CN" alt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复查与</a:t>
            </a:r>
            <a:r>
              <a:rPr lang="en-US" altLang="zh-CN"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20120717</a:t>
            </a: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相似</a:t>
            </a:r>
          </a:p>
        </p:txBody>
      </p:sp>
      <p:pic>
        <p:nvPicPr>
          <p:cNvPr id="5" name="Picture 3" descr="E:\快盘\膈肌病变\林信雄\20130727\FILE37.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7820" t="4484" r="10929" b="21329"/>
          <a:stretch/>
        </p:blipFill>
        <p:spPr bwMode="auto">
          <a:xfrm>
            <a:off x="2483767" y="2472398"/>
            <a:ext cx="4202217" cy="3836922"/>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395536" y="1978468"/>
            <a:ext cx="1646605" cy="523220"/>
          </a:xfrm>
          <a:prstGeom prst="rect">
            <a:avLst/>
          </a:prstGeom>
          <a:solidFill>
            <a:schemeClr val="bg1"/>
          </a:solidFill>
        </p:spPr>
        <p:txBody>
          <a:bodyPr wrap="none">
            <a:spAutoFit/>
          </a:bodyPr>
          <a:lstStyle/>
          <a:p>
            <a:r>
              <a:rPr lang="en-US" altLang="zh-CN" sz="2800" dirty="0" smtClean="0"/>
              <a:t>20130802</a:t>
            </a:r>
            <a:endParaRPr lang="zh-CN" altLang="en-US" sz="2800" dirty="0"/>
          </a:p>
        </p:txBody>
      </p:sp>
      <p:sp>
        <p:nvSpPr>
          <p:cNvPr id="9" name="矩形 8"/>
          <p:cNvSpPr/>
          <p:nvPr/>
        </p:nvSpPr>
        <p:spPr>
          <a:xfrm>
            <a:off x="3635896" y="1949178"/>
            <a:ext cx="1646605" cy="523220"/>
          </a:xfrm>
          <a:prstGeom prst="rect">
            <a:avLst/>
          </a:prstGeom>
          <a:solidFill>
            <a:schemeClr val="bg1"/>
          </a:solidFill>
        </p:spPr>
        <p:txBody>
          <a:bodyPr wrap="none">
            <a:spAutoFit/>
          </a:bodyPr>
          <a:lstStyle/>
          <a:p>
            <a:r>
              <a:rPr lang="en-US" altLang="zh-CN" sz="2800" dirty="0"/>
              <a:t>20130727</a:t>
            </a:r>
            <a:endParaRPr lang="zh-CN" altLang="en-US" sz="2800" dirty="0"/>
          </a:p>
        </p:txBody>
      </p:sp>
      <p:pic>
        <p:nvPicPr>
          <p:cNvPr id="10" name="Picture 4" descr="E:\快盘\膈肌病变\林信雄\20120717\FILE16.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4512" t="25937" r="7812" b="8438"/>
          <a:stretch/>
        </p:blipFill>
        <p:spPr bwMode="auto">
          <a:xfrm>
            <a:off x="4056988" y="2501688"/>
            <a:ext cx="5087012" cy="3807632"/>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p:nvSpPr>
        <p:spPr>
          <a:xfrm>
            <a:off x="5943630" y="1949178"/>
            <a:ext cx="1646605" cy="523220"/>
          </a:xfrm>
          <a:prstGeom prst="rect">
            <a:avLst/>
          </a:prstGeom>
          <a:solidFill>
            <a:schemeClr val="bg1"/>
          </a:solidFill>
        </p:spPr>
        <p:txBody>
          <a:bodyPr wrap="none">
            <a:spAutoFit/>
          </a:bodyPr>
          <a:lstStyle/>
          <a:p>
            <a:r>
              <a:rPr lang="en-US" altLang="zh-CN" sz="2800" dirty="0" smtClean="0"/>
              <a:t>20120717</a:t>
            </a:r>
            <a:endParaRPr lang="zh-CN" altLang="en-US" sz="2800" dirty="0"/>
          </a:p>
        </p:txBody>
      </p:sp>
    </p:spTree>
    <p:extLst>
      <p:ext uri="{BB962C8B-B14F-4D97-AF65-F5344CB8AC3E}">
        <p14:creationId xmlns:p14="http://schemas.microsoft.com/office/powerpoint/2010/main" val="19124517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65"/>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正常膈肌的</a:t>
            </a:r>
            <a:r>
              <a:rPr lang="en-US" altLang="zh-CN"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CT</a:t>
            </a:r>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表现</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
        <p:nvSpPr>
          <p:cNvPr id="5" name="右箭头 4"/>
          <p:cNvSpPr/>
          <p:nvPr/>
        </p:nvSpPr>
        <p:spPr>
          <a:xfrm rot="13818608">
            <a:off x="4322965" y="4522886"/>
            <a:ext cx="954622" cy="362497"/>
          </a:xfrm>
          <a:prstGeom prst="rightArrow">
            <a:avLst>
              <a:gd name="adj1" fmla="val 50000"/>
              <a:gd name="adj2" fmla="val 10835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065116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6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正常膈肌的</a:t>
            </a:r>
            <a:r>
              <a:rPr lang="en-US" altLang="zh-CN"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CT</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表现</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
        <p:nvSpPr>
          <p:cNvPr id="5" name="右箭头 4"/>
          <p:cNvSpPr/>
          <p:nvPr/>
        </p:nvSpPr>
        <p:spPr>
          <a:xfrm rot="13818608">
            <a:off x="4404178" y="4505291"/>
            <a:ext cx="992098" cy="366374"/>
          </a:xfrm>
          <a:prstGeom prst="rightArrow">
            <a:avLst>
              <a:gd name="adj1" fmla="val 50000"/>
              <a:gd name="adj2" fmla="val 10835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578415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6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正常膈肌的</a:t>
            </a:r>
            <a:r>
              <a:rPr lang="en-US" altLang="zh-CN"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CT</a:t>
            </a:r>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表现</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
        <p:nvSpPr>
          <p:cNvPr id="5" name="右箭头 4"/>
          <p:cNvSpPr/>
          <p:nvPr/>
        </p:nvSpPr>
        <p:spPr>
          <a:xfrm rot="13818608">
            <a:off x="4369182" y="4450879"/>
            <a:ext cx="954622" cy="362497"/>
          </a:xfrm>
          <a:prstGeom prst="rightArrow">
            <a:avLst>
              <a:gd name="adj1" fmla="val 50000"/>
              <a:gd name="adj2" fmla="val 10835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733295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68"/>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正常膈肌的</a:t>
            </a:r>
            <a:r>
              <a:rPr lang="en-US" altLang="zh-CN"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CT</a:t>
            </a:r>
            <a:r>
              <a:rPr lang="zh-CN" alt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表现</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
        <p:nvSpPr>
          <p:cNvPr id="5" name="右箭头 4"/>
          <p:cNvSpPr/>
          <p:nvPr/>
        </p:nvSpPr>
        <p:spPr>
          <a:xfrm rot="13818608">
            <a:off x="4362556" y="4375998"/>
            <a:ext cx="954622" cy="362497"/>
          </a:xfrm>
          <a:prstGeom prst="rightArrow">
            <a:avLst>
              <a:gd name="adj1" fmla="val 50000"/>
              <a:gd name="adj2" fmla="val 10835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221191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6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正常膈肌的</a:t>
            </a:r>
            <a:r>
              <a:rPr lang="en-US" altLang="zh-CN"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CT</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表现</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Tree>
    <p:extLst>
      <p:ext uri="{BB962C8B-B14F-4D97-AF65-F5344CB8AC3E}">
        <p14:creationId xmlns:p14="http://schemas.microsoft.com/office/powerpoint/2010/main" val="2972868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7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正常膈肌的</a:t>
            </a:r>
            <a:r>
              <a:rPr lang="en-US" altLang="zh-CN"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CT</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表现</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Tree>
    <p:extLst>
      <p:ext uri="{BB962C8B-B14F-4D97-AF65-F5344CB8AC3E}">
        <p14:creationId xmlns:p14="http://schemas.microsoft.com/office/powerpoint/2010/main" val="32740907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7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正常膈肌的</a:t>
            </a:r>
            <a:r>
              <a:rPr lang="en-US" altLang="zh-CN"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CT</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表现</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Tree>
    <p:extLst>
      <p:ext uri="{BB962C8B-B14F-4D97-AF65-F5344CB8AC3E}">
        <p14:creationId xmlns:p14="http://schemas.microsoft.com/office/powerpoint/2010/main" val="14462056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7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正常膈肌的</a:t>
            </a:r>
            <a:r>
              <a:rPr lang="en-US" altLang="zh-CN"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CT</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表现</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Tree>
    <p:extLst>
      <p:ext uri="{BB962C8B-B14F-4D97-AF65-F5344CB8AC3E}">
        <p14:creationId xmlns:p14="http://schemas.microsoft.com/office/powerpoint/2010/main" val="1406522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7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正常膈肌的</a:t>
            </a:r>
            <a:r>
              <a:rPr lang="en-US" altLang="zh-CN"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CT</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表现</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Tree>
    <p:extLst>
      <p:ext uri="{BB962C8B-B14F-4D97-AF65-F5344CB8AC3E}">
        <p14:creationId xmlns:p14="http://schemas.microsoft.com/office/powerpoint/2010/main" val="20715468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正常连续膈脚159719，F46"/>
          <p:cNvPicPr>
            <a:picLocks noChangeAspect="1" noChangeArrowheads="1"/>
          </p:cNvPicPr>
          <p:nvPr/>
        </p:nvPicPr>
        <p:blipFill>
          <a:blip r:embed="rId2" cstate="email">
            <a:extLst>
              <a:ext uri="{28A0092B-C50C-407E-A947-70E740481C1C}">
                <a14:useLocalDpi xmlns:a14="http://schemas.microsoft.com/office/drawing/2010/main"/>
              </a:ext>
            </a:extLst>
          </a:blip>
          <a:srcRect r="1666"/>
          <a:stretch>
            <a:fillRect/>
          </a:stretch>
        </p:blipFill>
        <p:spPr bwMode="auto">
          <a:xfrm>
            <a:off x="0" y="36231"/>
            <a:ext cx="9110664" cy="674136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099" name="Rectangle 3"/>
          <p:cNvSpPr>
            <a:spLocks noChangeArrowheads="1"/>
          </p:cNvSpPr>
          <p:nvPr/>
        </p:nvSpPr>
        <p:spPr bwMode="auto">
          <a:xfrm>
            <a:off x="3086100" y="56249"/>
            <a:ext cx="2971800" cy="646331"/>
          </a:xfrm>
          <a:prstGeom prst="rect">
            <a:avLst/>
          </a:prstGeom>
          <a:solidFill>
            <a:srgbClr val="000000"/>
          </a:solidFill>
          <a:ln w="12700" cap="sq">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spcBef>
                <a:spcPct val="50000"/>
              </a:spcBef>
            </a:pPr>
            <a:r>
              <a:rPr kumimoji="0"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正常连续膈</a:t>
            </a:r>
            <a:r>
              <a:rPr kumimoji="0"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脚</a:t>
            </a:r>
            <a:endParaRPr kumimoji="0"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右箭头 3"/>
          <p:cNvSpPr/>
          <p:nvPr/>
        </p:nvSpPr>
        <p:spPr>
          <a:xfrm rot="2541857">
            <a:off x="430361" y="802906"/>
            <a:ext cx="1440160" cy="472787"/>
          </a:xfrm>
          <a:prstGeom prst="rightArrow">
            <a:avLst>
              <a:gd name="adj1" fmla="val 50000"/>
              <a:gd name="adj2" fmla="val 10835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
        <p:nvSpPr>
          <p:cNvPr id="5" name="右箭头 4"/>
          <p:cNvSpPr/>
          <p:nvPr/>
        </p:nvSpPr>
        <p:spPr>
          <a:xfrm rot="2541857">
            <a:off x="4975309" y="4428556"/>
            <a:ext cx="1440160" cy="472787"/>
          </a:xfrm>
          <a:prstGeom prst="rightArrow">
            <a:avLst>
              <a:gd name="adj1" fmla="val 50000"/>
              <a:gd name="adj2" fmla="val 10835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
        <p:nvSpPr>
          <p:cNvPr id="6" name="右箭头 5"/>
          <p:cNvSpPr/>
          <p:nvPr/>
        </p:nvSpPr>
        <p:spPr>
          <a:xfrm rot="7940400">
            <a:off x="7607992" y="785282"/>
            <a:ext cx="1440160" cy="472787"/>
          </a:xfrm>
          <a:prstGeom prst="rightArrow">
            <a:avLst>
              <a:gd name="adj1" fmla="val 50000"/>
              <a:gd name="adj2" fmla="val 10835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324297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诊断：膈疝</a:t>
            </a:r>
            <a:endParaRPr lang="zh-CN" altLang="en-US" dirty="0"/>
          </a:p>
        </p:txBody>
      </p:sp>
      <p:sp>
        <p:nvSpPr>
          <p:cNvPr id="3" name="内容占位符 2"/>
          <p:cNvSpPr>
            <a:spLocks noGrp="1"/>
          </p:cNvSpPr>
          <p:nvPr>
            <p:ph idx="1"/>
          </p:nvPr>
        </p:nvSpPr>
        <p:spPr/>
        <p:txBody>
          <a:bodyPr/>
          <a:lstStyle/>
          <a:p>
            <a:r>
              <a:rPr lang="en-US" altLang="zh-CN" dirty="0" smtClean="0"/>
              <a:t>13</a:t>
            </a:r>
            <a:r>
              <a:rPr lang="zh-CN" altLang="en-US" dirty="0" smtClean="0"/>
              <a:t>年</a:t>
            </a:r>
            <a:r>
              <a:rPr lang="en-US" altLang="zh-CN" dirty="0" smtClean="0"/>
              <a:t>8</a:t>
            </a:r>
            <a:r>
              <a:rPr lang="zh-CN" altLang="en-US" dirty="0" smtClean="0"/>
              <a:t>月</a:t>
            </a:r>
            <a:r>
              <a:rPr lang="en-US" altLang="zh-CN" dirty="0" smtClean="0"/>
              <a:t>22</a:t>
            </a:r>
            <a:r>
              <a:rPr lang="zh-CN" altLang="en-US" dirty="0" smtClean="0"/>
              <a:t>日在全麻下手术</a:t>
            </a:r>
            <a:endParaRPr lang="en-US" altLang="zh-CN" dirty="0" smtClean="0"/>
          </a:p>
          <a:p>
            <a:r>
              <a:rPr lang="zh-CN" altLang="en-US" dirty="0" smtClean="0"/>
              <a:t>右背侧肋膈角处见约</a:t>
            </a:r>
            <a:r>
              <a:rPr lang="en-US" altLang="zh-CN" dirty="0" smtClean="0"/>
              <a:t>4×5cm</a:t>
            </a:r>
            <a:r>
              <a:rPr lang="zh-CN" altLang="en-US" dirty="0" smtClean="0"/>
              <a:t>大小膈肌缺损</a:t>
            </a:r>
            <a:endParaRPr lang="en-US" altLang="zh-CN" dirty="0" smtClean="0"/>
          </a:p>
          <a:p>
            <a:r>
              <a:rPr lang="zh-CN" altLang="en-US" dirty="0" smtClean="0"/>
              <a:t>见后腹膜脂肪组织疝入胸腔</a:t>
            </a:r>
            <a:endParaRPr lang="en-US" altLang="zh-CN" dirty="0" smtClean="0"/>
          </a:p>
          <a:p>
            <a:r>
              <a:rPr lang="zh-CN" altLang="en-US" dirty="0" smtClean="0"/>
              <a:t>游离疝囊后用巴德</a:t>
            </a:r>
            <a:r>
              <a:rPr lang="en-US" altLang="zh-CN" dirty="0" smtClean="0"/>
              <a:t>0117014</a:t>
            </a:r>
            <a:r>
              <a:rPr lang="zh-CN" altLang="en-US" dirty="0" smtClean="0"/>
              <a:t>补片修补</a:t>
            </a:r>
            <a:endParaRPr lang="en-US" altLang="zh-CN" dirty="0" smtClean="0"/>
          </a:p>
          <a:p>
            <a:r>
              <a:rPr lang="zh-CN" altLang="en-US" dirty="0" smtClean="0"/>
              <a:t>恢复良好</a:t>
            </a:r>
            <a:endParaRPr lang="zh-CN" altLang="en-US" dirty="0"/>
          </a:p>
        </p:txBody>
      </p:sp>
    </p:spTree>
    <p:extLst>
      <p:ext uri="{BB962C8B-B14F-4D97-AF65-F5344CB8AC3E}">
        <p14:creationId xmlns:p14="http://schemas.microsoft.com/office/powerpoint/2010/main" val="35900393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20230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437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47" name="Rectangle 3"/>
          <p:cNvSpPr>
            <a:spLocks noChangeArrowheads="1"/>
          </p:cNvSpPr>
          <p:nvPr/>
        </p:nvSpPr>
        <p:spPr bwMode="auto">
          <a:xfrm>
            <a:off x="1203721" y="307226"/>
            <a:ext cx="7616751" cy="400110"/>
          </a:xfrm>
          <a:prstGeom prst="rect">
            <a:avLst/>
          </a:prstGeom>
          <a:solidFill>
            <a:srgbClr val="000000"/>
          </a:solidFill>
          <a:ln w="12700" cap="sq">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spcBef>
                <a:spcPct val="50000"/>
              </a:spcBef>
            </a:pPr>
            <a:r>
              <a:rPr kumimoji="0" lang="zh-CN" alt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膈脚不均匀</a:t>
            </a:r>
            <a:r>
              <a:rPr kumimoji="0" lang="zh-CN" alt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肥厚：</a:t>
            </a:r>
            <a:r>
              <a:rPr kumimoji="0" lang="zh-CN" alt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平扫密度比血管高，增强扫描呈缓慢轻度强化。</a:t>
            </a:r>
          </a:p>
        </p:txBody>
      </p:sp>
      <p:sp>
        <p:nvSpPr>
          <p:cNvPr id="2" name="右箭头 1"/>
          <p:cNvSpPr/>
          <p:nvPr/>
        </p:nvSpPr>
        <p:spPr>
          <a:xfrm rot="2541857">
            <a:off x="505222" y="1260204"/>
            <a:ext cx="1440160" cy="472787"/>
          </a:xfrm>
          <a:prstGeom prst="rightArrow">
            <a:avLst>
              <a:gd name="adj1" fmla="val 50000"/>
              <a:gd name="adj2" fmla="val 10835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
        <p:nvSpPr>
          <p:cNvPr id="5" name="右箭头 4"/>
          <p:cNvSpPr/>
          <p:nvPr/>
        </p:nvSpPr>
        <p:spPr>
          <a:xfrm rot="2541857">
            <a:off x="4932308" y="4500564"/>
            <a:ext cx="1440160" cy="472787"/>
          </a:xfrm>
          <a:prstGeom prst="rightArrow">
            <a:avLst>
              <a:gd name="adj1" fmla="val 50000"/>
              <a:gd name="adj2" fmla="val 10835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1618061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20503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descr="￥膈脚不连续1897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
            <a:ext cx="4281645" cy="319562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71" name="Rectangle 3"/>
          <p:cNvSpPr>
            <a:spLocks noChangeArrowheads="1"/>
          </p:cNvSpPr>
          <p:nvPr/>
        </p:nvSpPr>
        <p:spPr bwMode="auto">
          <a:xfrm>
            <a:off x="1619672" y="173664"/>
            <a:ext cx="2201788" cy="523220"/>
          </a:xfrm>
          <a:prstGeom prst="rect">
            <a:avLst/>
          </a:prstGeom>
          <a:solidFill>
            <a:srgbClr val="000000"/>
          </a:solidFill>
          <a:ln w="12700" cap="sq">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spcBef>
                <a:spcPct val="50000"/>
              </a:spcBef>
            </a:pPr>
            <a:r>
              <a:rPr kumimoji="0" lang="zh-CN"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膈脚</a:t>
            </a:r>
            <a:r>
              <a:rPr kumimoji="0" lang="zh-CN" alt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不连续</a:t>
            </a:r>
            <a:endParaRPr kumimoji="0" lang="zh-CN"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Picture 2" descr="￥158229"/>
          <p:cNvPicPr>
            <a:picLocks noChangeAspect="1" noChangeArrowheads="1"/>
          </p:cNvPicPr>
          <p:nvPr/>
        </p:nvPicPr>
        <p:blipFill>
          <a:blip r:embed="rId4" cstate="email">
            <a:extLst>
              <a:ext uri="{28A0092B-C50C-407E-A947-70E740481C1C}">
                <a14:useLocalDpi xmlns:a14="http://schemas.microsoft.com/office/drawing/2010/main"/>
              </a:ext>
            </a:extLst>
          </a:blip>
          <a:srcRect l="861" t="873" r="861" b="873"/>
          <a:stretch>
            <a:fillRect/>
          </a:stretch>
        </p:blipFill>
        <p:spPr bwMode="auto">
          <a:xfrm>
            <a:off x="4294741" y="1"/>
            <a:ext cx="4849259" cy="32436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5655422" y="220052"/>
            <a:ext cx="2127896" cy="523220"/>
          </a:xfrm>
          <a:prstGeom prst="rect">
            <a:avLst/>
          </a:prstGeom>
          <a:solidFill>
            <a:srgbClr val="000000"/>
          </a:solidFill>
          <a:ln w="12700" cap="sq">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spcBef>
                <a:spcPct val="50000"/>
              </a:spcBef>
            </a:pPr>
            <a:r>
              <a:rPr kumimoji="0" lang="zh-CN"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多结节膈</a:t>
            </a:r>
            <a:r>
              <a:rPr kumimoji="0" lang="zh-CN" alt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脚</a:t>
            </a:r>
            <a:endParaRPr kumimoji="0" lang="zh-CN"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Rectangle 3"/>
          <p:cNvSpPr>
            <a:spLocks noChangeArrowheads="1"/>
          </p:cNvSpPr>
          <p:nvPr/>
        </p:nvSpPr>
        <p:spPr bwMode="auto">
          <a:xfrm>
            <a:off x="1596231" y="3414023"/>
            <a:ext cx="5979368" cy="523220"/>
          </a:xfrm>
          <a:prstGeom prst="rect">
            <a:avLst/>
          </a:prstGeom>
          <a:solidFill>
            <a:srgbClr val="000000"/>
          </a:solidFill>
          <a:ln w="12700" cap="sq">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spcBef>
                <a:spcPct val="50000"/>
              </a:spcBef>
            </a:pPr>
            <a:r>
              <a:rPr kumimoji="0" lang="zh-CN"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膈</a:t>
            </a:r>
            <a:r>
              <a:rPr kumimoji="0" lang="zh-CN" alt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脚：</a:t>
            </a:r>
            <a:r>
              <a:rPr kumimoji="0" lang="zh-CN"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结节状膈脚易误为肿大</a:t>
            </a:r>
            <a:r>
              <a:rPr kumimoji="0" lang="zh-CN" alt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淋巴结</a:t>
            </a:r>
            <a:endParaRPr kumimoji="0" lang="zh-CN"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右箭头 8"/>
          <p:cNvSpPr/>
          <p:nvPr/>
        </p:nvSpPr>
        <p:spPr>
          <a:xfrm rot="2541857">
            <a:off x="682025" y="905154"/>
            <a:ext cx="1440160" cy="472787"/>
          </a:xfrm>
          <a:prstGeom prst="rightArrow">
            <a:avLst>
              <a:gd name="adj1" fmla="val 50000"/>
              <a:gd name="adj2" fmla="val 10835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
        <p:nvSpPr>
          <p:cNvPr id="10" name="右箭头 9"/>
          <p:cNvSpPr/>
          <p:nvPr/>
        </p:nvSpPr>
        <p:spPr>
          <a:xfrm rot="8912636">
            <a:off x="7447237" y="1249749"/>
            <a:ext cx="1440160" cy="472787"/>
          </a:xfrm>
          <a:prstGeom prst="rightArrow">
            <a:avLst>
              <a:gd name="adj1" fmla="val 50000"/>
              <a:gd name="adj2" fmla="val 10835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
        <p:nvSpPr>
          <p:cNvPr id="11" name="右箭头 10"/>
          <p:cNvSpPr/>
          <p:nvPr/>
        </p:nvSpPr>
        <p:spPr>
          <a:xfrm rot="9011083">
            <a:off x="2742788" y="4907865"/>
            <a:ext cx="1440160" cy="472787"/>
          </a:xfrm>
          <a:prstGeom prst="rightArrow">
            <a:avLst>
              <a:gd name="adj1" fmla="val 50000"/>
              <a:gd name="adj2" fmla="val 10835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
        <p:nvSpPr>
          <p:cNvPr id="12" name="右箭头 11"/>
          <p:cNvSpPr/>
          <p:nvPr/>
        </p:nvSpPr>
        <p:spPr>
          <a:xfrm rot="9011083">
            <a:off x="7063237" y="4619832"/>
            <a:ext cx="1440160" cy="472787"/>
          </a:xfrm>
          <a:prstGeom prst="rightArrow">
            <a:avLst>
              <a:gd name="adj1" fmla="val 50000"/>
              <a:gd name="adj2" fmla="val 10835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998887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膈肌的</a:t>
            </a:r>
            <a:r>
              <a:rPr lang="zh-CN" altLang="en-US" dirty="0" smtClean="0"/>
              <a:t>解剖</a:t>
            </a:r>
            <a:r>
              <a:rPr lang="en-US" altLang="zh-CN" dirty="0" smtClean="0"/>
              <a:t>---</a:t>
            </a:r>
            <a:r>
              <a:rPr lang="zh-CN" altLang="en-US" dirty="0" smtClean="0"/>
              <a:t>孔</a:t>
            </a:r>
            <a:endParaRPr lang="zh-CN" altLang="en-US" dirty="0"/>
          </a:p>
        </p:txBody>
      </p:sp>
      <p:sp>
        <p:nvSpPr>
          <p:cNvPr id="3" name="内容占位符 2"/>
          <p:cNvSpPr>
            <a:spLocks noGrp="1"/>
          </p:cNvSpPr>
          <p:nvPr>
            <p:ph idx="1"/>
          </p:nvPr>
        </p:nvSpPr>
        <p:spPr/>
        <p:txBody>
          <a:bodyPr/>
          <a:lstStyle/>
          <a:p>
            <a:r>
              <a:rPr lang="zh-CN" altLang="en-US" dirty="0"/>
              <a:t>三大裂孔</a:t>
            </a:r>
          </a:p>
          <a:p>
            <a:pPr>
              <a:buFont typeface="Wingdings" pitchFamily="2" charset="2"/>
              <a:buChar char="ü"/>
            </a:pPr>
            <a:r>
              <a:rPr lang="zh-CN" altLang="en-US" dirty="0"/>
              <a:t>腔静脉</a:t>
            </a:r>
            <a:r>
              <a:rPr lang="zh-CN" altLang="en-US" dirty="0" smtClean="0"/>
              <a:t>裂孔</a:t>
            </a:r>
            <a:r>
              <a:rPr lang="en-US" altLang="zh-CN" dirty="0" smtClean="0">
                <a:solidFill>
                  <a:srgbClr val="FF0000"/>
                </a:solidFill>
                <a:effectLst>
                  <a:outerShdw blurRad="38100" dist="38100" dir="2700000" algn="tl">
                    <a:srgbClr val="000000">
                      <a:alpha val="43137"/>
                    </a:srgbClr>
                  </a:outerShdw>
                </a:effectLst>
              </a:rPr>
              <a:t>T8</a:t>
            </a:r>
          </a:p>
          <a:p>
            <a:pPr marL="0" indent="0">
              <a:buNone/>
            </a:pPr>
            <a:r>
              <a:rPr lang="en-US" altLang="zh-CN" dirty="0">
                <a:solidFill>
                  <a:srgbClr val="FF0000"/>
                </a:solidFill>
                <a:effectLst>
                  <a:outerShdw blurRad="38100" dist="38100" dir="2700000" algn="tl">
                    <a:srgbClr val="000000">
                      <a:alpha val="43137"/>
                    </a:srgbClr>
                  </a:outerShdw>
                </a:effectLst>
              </a:rPr>
              <a:t> </a:t>
            </a:r>
            <a:r>
              <a:rPr lang="en-US" altLang="zh-CN" dirty="0" smtClean="0">
                <a:solidFill>
                  <a:srgbClr val="FF0000"/>
                </a:solidFill>
                <a:effectLst>
                  <a:outerShdw blurRad="38100" dist="38100" dir="2700000" algn="tl">
                    <a:srgbClr val="000000">
                      <a:alpha val="43137"/>
                    </a:srgbClr>
                  </a:outerShdw>
                </a:effectLst>
              </a:rPr>
              <a:t>   </a:t>
            </a:r>
            <a:r>
              <a:rPr lang="zh-CN" altLang="en-US" sz="2800" dirty="0" smtClean="0"/>
              <a:t>膈神经</a:t>
            </a:r>
            <a:endParaRPr lang="zh-CN" altLang="en-US" sz="2800" dirty="0"/>
          </a:p>
          <a:p>
            <a:pPr>
              <a:buFont typeface="Wingdings" pitchFamily="2" charset="2"/>
              <a:buChar char="ü"/>
            </a:pPr>
            <a:r>
              <a:rPr lang="zh-CN" altLang="en-US" dirty="0" smtClean="0"/>
              <a:t>食管裂孔</a:t>
            </a:r>
            <a:r>
              <a:rPr lang="en-US" altLang="zh-CN" dirty="0" smtClean="0">
                <a:solidFill>
                  <a:srgbClr val="FF0000"/>
                </a:solidFill>
                <a:effectLst>
                  <a:outerShdw blurRad="38100" dist="38100" dir="2700000" algn="tl">
                    <a:srgbClr val="000000">
                      <a:alpha val="43137"/>
                    </a:srgbClr>
                  </a:outerShdw>
                </a:effectLst>
              </a:rPr>
              <a:t>T10</a:t>
            </a:r>
          </a:p>
          <a:p>
            <a:pPr marL="0" indent="0">
              <a:buNone/>
            </a:pPr>
            <a:r>
              <a:rPr lang="en-US" altLang="zh-CN" dirty="0">
                <a:solidFill>
                  <a:srgbClr val="FF0000"/>
                </a:solidFill>
                <a:effectLst>
                  <a:outerShdw blurRad="38100" dist="38100" dir="2700000" algn="tl">
                    <a:srgbClr val="000000">
                      <a:alpha val="43137"/>
                    </a:srgbClr>
                  </a:outerShdw>
                </a:effectLst>
              </a:rPr>
              <a:t> </a:t>
            </a:r>
            <a:r>
              <a:rPr lang="en-US" altLang="zh-CN" dirty="0" smtClean="0">
                <a:solidFill>
                  <a:srgbClr val="FF0000"/>
                </a:solidFill>
                <a:effectLst>
                  <a:outerShdw blurRad="38100" dist="38100" dir="2700000" algn="tl">
                    <a:srgbClr val="000000">
                      <a:alpha val="43137"/>
                    </a:srgbClr>
                  </a:outerShdw>
                </a:effectLst>
              </a:rPr>
              <a:t>   </a:t>
            </a:r>
            <a:r>
              <a:rPr lang="zh-CN" altLang="en-US" sz="2800" dirty="0" smtClean="0"/>
              <a:t>迷走神经</a:t>
            </a:r>
            <a:endParaRPr lang="zh-CN" altLang="en-US" sz="2800" dirty="0"/>
          </a:p>
          <a:p>
            <a:pPr>
              <a:buFont typeface="Wingdings" pitchFamily="2" charset="2"/>
              <a:buChar char="ü"/>
            </a:pPr>
            <a:r>
              <a:rPr lang="zh-CN" altLang="en-US" dirty="0"/>
              <a:t>主动脉裂孔</a:t>
            </a:r>
            <a:r>
              <a:rPr lang="en-US" altLang="zh-CN" dirty="0" smtClean="0">
                <a:solidFill>
                  <a:srgbClr val="FF0000"/>
                </a:solidFill>
                <a:effectLst>
                  <a:outerShdw blurRad="38100" dist="38100" dir="2700000" algn="tl">
                    <a:srgbClr val="000000">
                      <a:alpha val="43137"/>
                    </a:srgbClr>
                  </a:outerShdw>
                </a:effectLst>
              </a:rPr>
              <a:t>T2</a:t>
            </a:r>
          </a:p>
          <a:p>
            <a:pPr marL="0" indent="0">
              <a:buNone/>
            </a:pPr>
            <a:r>
              <a:rPr lang="en-US" altLang="zh-CN" dirty="0" smtClean="0">
                <a:solidFill>
                  <a:srgbClr val="FF0000"/>
                </a:solidFill>
                <a:effectLst>
                  <a:outerShdw blurRad="38100" dist="38100" dir="2700000" algn="tl">
                    <a:srgbClr val="000000">
                      <a:alpha val="43137"/>
                    </a:srgbClr>
                  </a:outerShdw>
                </a:effectLst>
              </a:rPr>
              <a:t>    </a:t>
            </a:r>
            <a:r>
              <a:rPr lang="zh-CN" altLang="en-US" sz="2800" dirty="0" smtClean="0"/>
              <a:t>胸导管</a:t>
            </a:r>
            <a:endParaRPr lang="zh-CN" altLang="en-US" sz="2800" dirty="0"/>
          </a:p>
          <a:p>
            <a:endParaRPr lang="zh-CN" alt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07904" y="1340768"/>
            <a:ext cx="5163610"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48771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600200"/>
            <a:ext cx="3682752" cy="4525963"/>
          </a:xfrm>
        </p:spPr>
        <p:txBody>
          <a:bodyPr/>
          <a:lstStyle/>
          <a:p>
            <a:r>
              <a:rPr lang="zh-CN" altLang="en-US" dirty="0"/>
              <a:t>四个膈孔</a:t>
            </a:r>
          </a:p>
          <a:p>
            <a:pPr>
              <a:buFont typeface="Wingdings" pitchFamily="2" charset="2"/>
              <a:buChar char="ü"/>
            </a:pPr>
            <a:r>
              <a:rPr lang="zh-CN" altLang="en-US" sz="2400" dirty="0" smtClean="0">
                <a:effectLst/>
              </a:rPr>
              <a:t>两</a:t>
            </a:r>
            <a:r>
              <a:rPr lang="zh-CN" altLang="en-US" sz="2400" dirty="0">
                <a:effectLst/>
              </a:rPr>
              <a:t>个前下称肋胸骨</a:t>
            </a:r>
            <a:r>
              <a:rPr lang="zh-CN" altLang="en-US" sz="2400" dirty="0" smtClean="0">
                <a:effectLst/>
              </a:rPr>
              <a:t>间隙</a:t>
            </a:r>
            <a:endParaRPr lang="en-US" altLang="zh-CN" sz="2400" dirty="0" smtClean="0">
              <a:effectLst/>
            </a:endParaRPr>
          </a:p>
          <a:p>
            <a:pPr marL="0" indent="0">
              <a:buNone/>
            </a:pPr>
            <a:r>
              <a:rPr lang="en-US" altLang="zh-CN" sz="2400" dirty="0" smtClean="0">
                <a:effectLst/>
              </a:rPr>
              <a:t>(</a:t>
            </a:r>
            <a:r>
              <a:rPr lang="en-US" altLang="zh-CN" sz="2400" dirty="0" err="1" smtClean="0">
                <a:effectLst/>
              </a:rPr>
              <a:t>Morgagni</a:t>
            </a:r>
            <a:r>
              <a:rPr lang="zh-CN" altLang="en-US" sz="2400" dirty="0">
                <a:effectLst/>
              </a:rPr>
              <a:t>氏孔</a:t>
            </a:r>
            <a:r>
              <a:rPr lang="en-US" altLang="zh-CN" sz="2400" dirty="0">
                <a:effectLst/>
              </a:rPr>
              <a:t>)</a:t>
            </a:r>
          </a:p>
          <a:p>
            <a:pPr>
              <a:buFont typeface="Wingdings" pitchFamily="2" charset="2"/>
              <a:buChar char="ü"/>
            </a:pPr>
            <a:r>
              <a:rPr lang="zh-CN" altLang="en-US" sz="2400" dirty="0" smtClean="0">
                <a:effectLst/>
              </a:rPr>
              <a:t>两个</a:t>
            </a:r>
            <a:r>
              <a:rPr lang="zh-CN" altLang="en-US" sz="2400" dirty="0">
                <a:effectLst/>
              </a:rPr>
              <a:t>在后外称</a:t>
            </a:r>
            <a:r>
              <a:rPr lang="zh-CN" altLang="en-US" sz="2400" dirty="0" smtClean="0">
                <a:effectLst/>
              </a:rPr>
              <a:t>胸腹裂孔</a:t>
            </a:r>
            <a:endParaRPr lang="en-US" altLang="zh-CN" sz="2400" dirty="0" smtClean="0">
              <a:effectLst/>
            </a:endParaRPr>
          </a:p>
          <a:p>
            <a:pPr marL="0" indent="0">
              <a:buNone/>
            </a:pPr>
            <a:r>
              <a:rPr lang="en-US" altLang="zh-CN" sz="2400" dirty="0" smtClean="0">
                <a:effectLst/>
              </a:rPr>
              <a:t>(</a:t>
            </a:r>
            <a:r>
              <a:rPr lang="en-US" altLang="zh-CN" sz="2400" dirty="0" err="1">
                <a:effectLst/>
              </a:rPr>
              <a:t>Bochdalek</a:t>
            </a:r>
            <a:r>
              <a:rPr lang="zh-CN" altLang="en-US" sz="2400" dirty="0">
                <a:effectLst/>
              </a:rPr>
              <a:t>氏孔</a:t>
            </a:r>
            <a:r>
              <a:rPr lang="en-US" altLang="zh-CN" sz="2400" dirty="0">
                <a:effectLst/>
              </a:rPr>
              <a:t>)</a:t>
            </a:r>
          </a:p>
          <a:p>
            <a:r>
              <a:rPr lang="zh-CN" altLang="en-US" sz="2400" dirty="0" smtClean="0">
                <a:effectLst/>
              </a:rPr>
              <a:t>疏松</a:t>
            </a:r>
            <a:r>
              <a:rPr lang="zh-CN" altLang="en-US" sz="2400" dirty="0">
                <a:effectLst/>
              </a:rPr>
              <a:t>的结缔组织</a:t>
            </a:r>
            <a:r>
              <a:rPr lang="zh-CN" altLang="en-US" sz="2400" dirty="0" smtClean="0">
                <a:effectLst/>
              </a:rPr>
              <a:t>构成</a:t>
            </a:r>
            <a:r>
              <a:rPr lang="en-US" altLang="zh-CN" sz="2400" dirty="0" smtClean="0">
                <a:effectLst/>
              </a:rPr>
              <a:t>,</a:t>
            </a:r>
            <a:r>
              <a:rPr lang="zh-CN" altLang="en-US" sz="2400" dirty="0" smtClean="0">
                <a:effectLst/>
              </a:rPr>
              <a:t>为</a:t>
            </a:r>
            <a:r>
              <a:rPr lang="zh-CN" altLang="en-US" sz="2400" dirty="0">
                <a:effectLst/>
              </a:rPr>
              <a:t>横膈的较薄弱</a:t>
            </a:r>
            <a:r>
              <a:rPr lang="zh-CN" altLang="en-US" sz="2400" dirty="0" smtClean="0">
                <a:effectLst/>
              </a:rPr>
              <a:t>部位</a:t>
            </a:r>
            <a:r>
              <a:rPr lang="en-US" altLang="zh-CN" sz="2400" dirty="0" smtClean="0">
                <a:effectLst/>
              </a:rPr>
              <a:t>,</a:t>
            </a:r>
            <a:r>
              <a:rPr lang="zh-CN" altLang="en-US" sz="2400" dirty="0" smtClean="0">
                <a:effectLst/>
              </a:rPr>
              <a:t>是</a:t>
            </a:r>
            <a:r>
              <a:rPr lang="zh-CN" altLang="en-US" sz="2400" dirty="0">
                <a:effectLst/>
              </a:rPr>
              <a:t>膈疝的好发部位</a:t>
            </a:r>
          </a:p>
          <a:p>
            <a:endParaRPr lang="zh-CN" altLang="en-US" dirty="0"/>
          </a:p>
          <a:p>
            <a:endParaRPr lang="zh-CN" altLang="en-US" dirty="0"/>
          </a:p>
        </p:txBody>
      </p:sp>
      <p:pic>
        <p:nvPicPr>
          <p:cNvPr id="4" name="Picture 2" descr="c:\DOCUME~1\ADMINI~1\APPLIC~1\360se6\USERDA~1\Temp\F3LARG~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39952" y="1484784"/>
            <a:ext cx="4834774" cy="3888432"/>
          </a:xfrm>
          <a:prstGeom prst="rect">
            <a:avLst/>
          </a:prstGeom>
          <a:noFill/>
          <a:extLst>
            <a:ext uri="{909E8E84-426E-40DD-AFC4-6F175D3DCCD1}">
              <a14:hiddenFill xmlns:a14="http://schemas.microsoft.com/office/drawing/2010/main">
                <a:solidFill>
                  <a:srgbClr val="FFFFFF"/>
                </a:solidFill>
              </a14:hiddenFill>
            </a:ext>
          </a:extLst>
        </p:spPr>
      </p:pic>
      <p:sp>
        <p:nvSpPr>
          <p:cNvPr id="5" name="标题 1"/>
          <p:cNvSpPr>
            <a:spLocks noGrp="1"/>
          </p:cNvSpPr>
          <p:nvPr>
            <p:ph type="title"/>
          </p:nvPr>
        </p:nvSpPr>
        <p:spPr/>
        <p:txBody>
          <a:bodyPr/>
          <a:lstStyle/>
          <a:p>
            <a:r>
              <a:rPr lang="zh-CN" altLang="en-US" dirty="0"/>
              <a:t>膈肌的解剖</a:t>
            </a:r>
          </a:p>
        </p:txBody>
      </p:sp>
    </p:spTree>
    <p:extLst>
      <p:ext uri="{BB962C8B-B14F-4D97-AF65-F5344CB8AC3E}">
        <p14:creationId xmlns:p14="http://schemas.microsoft.com/office/powerpoint/2010/main" val="12111081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中间弓状韧带综合征</a:t>
            </a:r>
            <a:endParaRPr lang="zh-CN" altLang="en-US" dirty="0"/>
          </a:p>
        </p:txBody>
      </p:sp>
      <p:sp>
        <p:nvSpPr>
          <p:cNvPr id="3" name="内容占位符 2"/>
          <p:cNvSpPr>
            <a:spLocks noGrp="1"/>
          </p:cNvSpPr>
          <p:nvPr>
            <p:ph idx="1"/>
          </p:nvPr>
        </p:nvSpPr>
        <p:spPr>
          <a:xfrm>
            <a:off x="374848" y="1323941"/>
            <a:ext cx="8229600" cy="4525963"/>
          </a:xfrm>
        </p:spPr>
        <p:txBody>
          <a:bodyPr/>
          <a:lstStyle/>
          <a:p>
            <a:r>
              <a:rPr lang="zh-CN" altLang="en-US" sz="2800" dirty="0" smtClean="0"/>
              <a:t>中间弓状韧带肥厚或位置下移，压迫腹腔动脉</a:t>
            </a:r>
            <a:endParaRPr lang="en-US" altLang="zh-CN" sz="2800" dirty="0" smtClean="0"/>
          </a:p>
          <a:p>
            <a:r>
              <a:rPr lang="zh-CN" altLang="en-US" sz="2800" dirty="0"/>
              <a:t>患病率：</a:t>
            </a:r>
            <a:r>
              <a:rPr lang="en-US" altLang="zh-CN" sz="2800" dirty="0"/>
              <a:t>1~2‰</a:t>
            </a:r>
            <a:r>
              <a:rPr lang="zh-CN" altLang="en-US" sz="2800" dirty="0"/>
              <a:t>，消瘦女性多</a:t>
            </a:r>
            <a:r>
              <a:rPr lang="zh-CN" altLang="en-US" sz="2800" dirty="0" smtClean="0"/>
              <a:t>见，上腹痛</a:t>
            </a:r>
            <a:endParaRPr lang="en-US" altLang="zh-CN" sz="2800" dirty="0" smtClean="0"/>
          </a:p>
          <a:p>
            <a:r>
              <a:rPr lang="zh-CN" altLang="en-US" sz="2800" dirty="0"/>
              <a:t>易</a:t>
            </a:r>
            <a:r>
              <a:rPr lang="zh-CN" altLang="en-US" sz="2800" dirty="0" smtClean="0"/>
              <a:t>误诊为消化不良，神经官能症</a:t>
            </a:r>
            <a:endParaRPr lang="zh-CN" altLang="en-US" sz="2800" dirty="0"/>
          </a:p>
        </p:txBody>
      </p:sp>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170602" y="2996952"/>
            <a:ext cx="3433846" cy="3646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descr="http://uvahealth.com/services/vascular-center/treatment/resolveuid/4bc70fb2e0eee0b1f5dcfd4c35a1e0f3/image_preview">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1560" y="3140968"/>
            <a:ext cx="3810000" cy="2695576"/>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971600" y="6021288"/>
            <a:ext cx="9144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t>正常</a:t>
            </a:r>
            <a:endParaRPr lang="zh-CN" altLang="en-US" sz="2400" b="1" dirty="0"/>
          </a:p>
        </p:txBody>
      </p:sp>
      <p:sp>
        <p:nvSpPr>
          <p:cNvPr id="7" name="矩形 6"/>
          <p:cNvSpPr/>
          <p:nvPr/>
        </p:nvSpPr>
        <p:spPr>
          <a:xfrm>
            <a:off x="2935640" y="6021288"/>
            <a:ext cx="9144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t>异常</a:t>
            </a:r>
            <a:endParaRPr lang="zh-CN" altLang="en-US" sz="2400" b="1" dirty="0"/>
          </a:p>
        </p:txBody>
      </p:sp>
    </p:spTree>
    <p:extLst>
      <p:ext uri="{BB962C8B-B14F-4D97-AF65-F5344CB8AC3E}">
        <p14:creationId xmlns:p14="http://schemas.microsoft.com/office/powerpoint/2010/main" val="40527364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中间弓状韧带综合征</a:t>
            </a:r>
          </a:p>
        </p:txBody>
      </p:sp>
      <p:sp>
        <p:nvSpPr>
          <p:cNvPr id="3" name="内容占位符 2"/>
          <p:cNvSpPr>
            <a:spLocks noGrp="1"/>
          </p:cNvSpPr>
          <p:nvPr>
            <p:ph idx="1"/>
          </p:nvPr>
        </p:nvSpPr>
        <p:spPr/>
        <p:txBody>
          <a:bodyPr/>
          <a:lstStyle/>
          <a:p>
            <a:r>
              <a:rPr lang="zh-CN" altLang="en-US" dirty="0" smtClean="0"/>
              <a:t>腹腔镜下中间弓状韧带松解术</a:t>
            </a:r>
            <a:endParaRPr lang="zh-CN" altLang="en-US" dirty="0"/>
          </a:p>
        </p:txBody>
      </p:sp>
      <p:pic>
        <p:nvPicPr>
          <p:cNvPr id="8194" name="Picture 2" descr="c:\users\asus\appdata\roaming\360se6\USERDA~1\Temp\1-S20-~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91680" y="2564904"/>
            <a:ext cx="5895975" cy="386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8002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膈疝的分类</a:t>
            </a:r>
            <a:endParaRPr lang="zh-CN" altLang="en-US" dirty="0"/>
          </a:p>
        </p:txBody>
      </p:sp>
      <p:sp>
        <p:nvSpPr>
          <p:cNvPr id="3" name="内容占位符 2"/>
          <p:cNvSpPr>
            <a:spLocks noGrp="1"/>
          </p:cNvSpPr>
          <p:nvPr>
            <p:ph idx="1"/>
          </p:nvPr>
        </p:nvSpPr>
        <p:spPr>
          <a:xfrm>
            <a:off x="1547664" y="1526058"/>
            <a:ext cx="7067128" cy="4525963"/>
          </a:xfrm>
        </p:spPr>
        <p:txBody>
          <a:bodyPr/>
          <a:lstStyle/>
          <a:p>
            <a:r>
              <a:rPr lang="zh-CN" altLang="en-US" dirty="0" smtClean="0"/>
              <a:t>部位</a:t>
            </a:r>
            <a:endParaRPr lang="en-US" altLang="zh-CN" dirty="0" smtClean="0"/>
          </a:p>
          <a:p>
            <a:pPr lvl="1"/>
            <a:r>
              <a:rPr lang="zh-CN" altLang="en-US" dirty="0" smtClean="0"/>
              <a:t>食道裂孔疝</a:t>
            </a:r>
            <a:endParaRPr lang="en-US" altLang="zh-CN" dirty="0" smtClean="0"/>
          </a:p>
          <a:p>
            <a:pPr lvl="1"/>
            <a:r>
              <a:rPr lang="zh-CN" altLang="en-US" dirty="0"/>
              <a:t>中心腱</a:t>
            </a:r>
            <a:r>
              <a:rPr lang="zh-CN" altLang="en-US" dirty="0" smtClean="0"/>
              <a:t>缺损</a:t>
            </a:r>
            <a:endParaRPr lang="en-US" altLang="zh-CN" dirty="0" smtClean="0"/>
          </a:p>
          <a:p>
            <a:pPr lvl="1"/>
            <a:r>
              <a:rPr lang="en-US" altLang="zh-CN" dirty="0" err="1" smtClean="0"/>
              <a:t>Morgagni</a:t>
            </a:r>
            <a:r>
              <a:rPr lang="zh-CN" altLang="en-US" dirty="0" smtClean="0"/>
              <a:t>疝，胸骨</a:t>
            </a:r>
            <a:r>
              <a:rPr lang="zh-CN" altLang="en-US" dirty="0"/>
              <a:t>旁疝</a:t>
            </a:r>
            <a:endParaRPr lang="en-US" altLang="zh-CN" dirty="0" smtClean="0"/>
          </a:p>
          <a:p>
            <a:pPr lvl="1"/>
            <a:r>
              <a:rPr lang="en-US" altLang="zh-CN" dirty="0" err="1" smtClean="0"/>
              <a:t>Bochdalek</a:t>
            </a:r>
            <a:r>
              <a:rPr lang="zh-CN" altLang="en-US" dirty="0" smtClean="0"/>
              <a:t>疝，胸腹膜疝</a:t>
            </a:r>
            <a:endParaRPr lang="en-US" altLang="zh-CN" dirty="0" smtClean="0"/>
          </a:p>
          <a:p>
            <a:r>
              <a:rPr lang="zh-CN" altLang="en-US" dirty="0"/>
              <a:t>病</a:t>
            </a:r>
            <a:r>
              <a:rPr lang="zh-CN" altLang="en-US" dirty="0" smtClean="0"/>
              <a:t>因</a:t>
            </a:r>
            <a:endParaRPr lang="en-US" altLang="zh-CN" dirty="0" smtClean="0"/>
          </a:p>
          <a:p>
            <a:pPr lvl="1"/>
            <a:r>
              <a:rPr lang="zh-CN" altLang="en-US" dirty="0" smtClean="0"/>
              <a:t>创伤性膈疝</a:t>
            </a:r>
            <a:endParaRPr lang="en-US" altLang="zh-CN" dirty="0" smtClean="0"/>
          </a:p>
          <a:p>
            <a:pPr lvl="1"/>
            <a:r>
              <a:rPr lang="zh-CN" altLang="en-US" dirty="0" smtClean="0"/>
              <a:t>先天性</a:t>
            </a:r>
            <a:endParaRPr lang="en-US" altLang="zh-CN" dirty="0" smtClean="0"/>
          </a:p>
          <a:p>
            <a:pPr lvl="1"/>
            <a:r>
              <a:rPr lang="zh-CN" altLang="en-US" dirty="0" smtClean="0"/>
              <a:t>后天性（老年人，咳嗽、便秘</a:t>
            </a:r>
            <a:r>
              <a:rPr lang="zh-CN" altLang="en-US" dirty="0"/>
              <a:t>）</a:t>
            </a:r>
          </a:p>
        </p:txBody>
      </p:sp>
    </p:spTree>
    <p:extLst>
      <p:ext uri="{BB962C8B-B14F-4D97-AF65-F5344CB8AC3E}">
        <p14:creationId xmlns:p14="http://schemas.microsoft.com/office/powerpoint/2010/main" val="2927726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bwMode="auto">
          <a:xfrm>
            <a:off x="611560" y="54868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buNone/>
            </a:pPr>
            <a:r>
              <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cs typeface="+mj-cs"/>
              </a:rPr>
              <a:t>食道裂孔疝</a:t>
            </a:r>
          </a:p>
        </p:txBody>
      </p:sp>
      <p:sp>
        <p:nvSpPr>
          <p:cNvPr id="4" name="内容占位符 3"/>
          <p:cNvSpPr>
            <a:spLocks noGrp="1"/>
          </p:cNvSpPr>
          <p:nvPr>
            <p:ph/>
          </p:nvPr>
        </p:nvSpPr>
        <p:spPr>
          <a:xfrm>
            <a:off x="909936" y="1916832"/>
            <a:ext cx="7632848" cy="3744516"/>
          </a:xfrm>
        </p:spPr>
        <p:txBody>
          <a:bodyPr/>
          <a:lstStyle/>
          <a:p>
            <a:pPr marL="457200" lvl="0" indent="-457200" fontAlgn="auto">
              <a:lnSpc>
                <a:spcPct val="190000"/>
              </a:lnSpc>
              <a:spcBef>
                <a:spcPct val="50000"/>
              </a:spcBef>
              <a:spcAft>
                <a:spcPts val="0"/>
              </a:spcAft>
              <a:buFont typeface="Wingdings" pitchFamily="2" charset="2"/>
              <a:buChar char="u"/>
            </a:pPr>
            <a:r>
              <a:rPr lang="zh-CN" altLang="en-US" sz="2800" b="1" dirty="0">
                <a:solidFill>
                  <a:prstClr val="black"/>
                </a:solidFill>
              </a:rPr>
              <a:t>食管裂孔疝是膈疝中最常见者，达</a:t>
            </a:r>
            <a:r>
              <a:rPr lang="en-US" altLang="zh-CN" sz="2800" b="1" dirty="0">
                <a:solidFill>
                  <a:prstClr val="black"/>
                </a:solidFill>
              </a:rPr>
              <a:t>90%</a:t>
            </a:r>
            <a:r>
              <a:rPr lang="zh-CN" altLang="en-US" sz="2800" b="1" dirty="0">
                <a:solidFill>
                  <a:prstClr val="black"/>
                </a:solidFill>
              </a:rPr>
              <a:t>以上</a:t>
            </a:r>
            <a:endParaRPr lang="en-US" altLang="zh-CN" sz="2800" b="1" dirty="0">
              <a:solidFill>
                <a:prstClr val="black"/>
              </a:solidFill>
            </a:endParaRPr>
          </a:p>
          <a:p>
            <a:pPr marL="457200" lvl="0" indent="-457200" fontAlgn="auto">
              <a:lnSpc>
                <a:spcPct val="190000"/>
              </a:lnSpc>
              <a:spcBef>
                <a:spcPct val="50000"/>
              </a:spcBef>
              <a:spcAft>
                <a:spcPts val="0"/>
              </a:spcAft>
              <a:buFont typeface="Wingdings" pitchFamily="2" charset="2"/>
              <a:buChar char="u"/>
            </a:pPr>
            <a:r>
              <a:rPr lang="zh-CN" altLang="en-US" sz="2800" b="1" dirty="0">
                <a:solidFill>
                  <a:prstClr val="black"/>
                </a:solidFill>
              </a:rPr>
              <a:t>食管裂孔疝多发生于</a:t>
            </a:r>
            <a:r>
              <a:rPr lang="en-US" altLang="zh-CN" sz="2800" b="1" dirty="0">
                <a:solidFill>
                  <a:prstClr val="black"/>
                </a:solidFill>
              </a:rPr>
              <a:t>40</a:t>
            </a:r>
            <a:r>
              <a:rPr lang="zh-CN" altLang="en-US" sz="2800" b="1" dirty="0">
                <a:solidFill>
                  <a:prstClr val="black"/>
                </a:solidFill>
              </a:rPr>
              <a:t>岁以上</a:t>
            </a:r>
            <a:endParaRPr lang="en-US" altLang="zh-CN" sz="2800" b="1" dirty="0">
              <a:solidFill>
                <a:prstClr val="black"/>
              </a:solidFill>
            </a:endParaRPr>
          </a:p>
          <a:p>
            <a:pPr marL="457200" lvl="0" indent="-457200" fontAlgn="auto">
              <a:lnSpc>
                <a:spcPct val="190000"/>
              </a:lnSpc>
              <a:spcBef>
                <a:spcPct val="50000"/>
              </a:spcBef>
              <a:spcAft>
                <a:spcPts val="0"/>
              </a:spcAft>
              <a:buFont typeface="Wingdings" pitchFamily="2" charset="2"/>
              <a:buChar char="u"/>
            </a:pPr>
            <a:r>
              <a:rPr lang="zh-CN" altLang="en-US" sz="2800" b="1" dirty="0">
                <a:solidFill>
                  <a:prstClr val="black"/>
                </a:solidFill>
              </a:rPr>
              <a:t>女性（尤其是肥胖的经产妇</a:t>
            </a:r>
            <a:r>
              <a:rPr lang="en-US" altLang="zh-CN" sz="2800" b="1" dirty="0">
                <a:solidFill>
                  <a:prstClr val="black"/>
                </a:solidFill>
              </a:rPr>
              <a:t>)</a:t>
            </a:r>
            <a:r>
              <a:rPr lang="zh-CN" altLang="en-US" sz="2800" b="1" dirty="0">
                <a:solidFill>
                  <a:prstClr val="black"/>
                </a:solidFill>
              </a:rPr>
              <a:t>多于男性</a:t>
            </a:r>
            <a:endParaRPr lang="en-US" altLang="zh-CN" sz="2800" b="1" dirty="0">
              <a:solidFill>
                <a:srgbClr val="000000"/>
              </a:solidFill>
              <a:ea typeface="黑体" pitchFamily="2" charset="-122"/>
            </a:endParaRPr>
          </a:p>
          <a:p>
            <a:endParaRPr lang="zh-CN" altLang="en-US" sz="2800" b="1" dirty="0"/>
          </a:p>
        </p:txBody>
      </p:sp>
    </p:spTree>
    <p:extLst>
      <p:ext uri="{BB962C8B-B14F-4D97-AF65-F5344CB8AC3E}">
        <p14:creationId xmlns:p14="http://schemas.microsoft.com/office/powerpoint/2010/main" val="4944356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食道裂孔</a:t>
            </a:r>
            <a:r>
              <a:rPr lang="zh-CN" altLang="en-US" dirty="0" smtClean="0"/>
              <a:t>疝</a:t>
            </a:r>
            <a:endParaRPr lang="zh-CN" altLang="en-US" dirty="0"/>
          </a:p>
        </p:txBody>
      </p:sp>
      <p:sp>
        <p:nvSpPr>
          <p:cNvPr id="3" name="内容占位符 2"/>
          <p:cNvSpPr>
            <a:spLocks noGrp="1"/>
          </p:cNvSpPr>
          <p:nvPr>
            <p:ph idx="1"/>
          </p:nvPr>
        </p:nvSpPr>
        <p:spPr/>
        <p:txBody>
          <a:bodyPr/>
          <a:lstStyle/>
          <a:p>
            <a:pPr marL="857250" lvl="1" indent="-457200">
              <a:lnSpc>
                <a:spcPct val="180000"/>
              </a:lnSpc>
              <a:buFont typeface="Wingdings" pitchFamily="2" charset="2"/>
              <a:buChar char="u"/>
            </a:pPr>
            <a:r>
              <a:rPr lang="en-US" altLang="zh-CN" sz="2000" dirty="0" smtClean="0"/>
              <a:t>Ⅰ</a:t>
            </a:r>
            <a:r>
              <a:rPr lang="zh-CN" altLang="en-US" sz="2000" dirty="0" smtClean="0"/>
              <a:t>型：</a:t>
            </a:r>
            <a:r>
              <a:rPr lang="zh-CN" altLang="en-US" sz="2000" dirty="0"/>
              <a:t>滑动型食管裂孔疝（最常见，约占</a:t>
            </a:r>
            <a:r>
              <a:rPr lang="en-US" altLang="zh-CN" sz="2000" dirty="0"/>
              <a:t>70%</a:t>
            </a:r>
            <a:r>
              <a:rPr lang="zh-CN" altLang="en-US" sz="2000" dirty="0"/>
              <a:t>左右）</a:t>
            </a:r>
            <a:endParaRPr lang="en-US" altLang="zh-CN" sz="2000" dirty="0"/>
          </a:p>
          <a:p>
            <a:pPr marL="857250" lvl="1" indent="-457200">
              <a:lnSpc>
                <a:spcPct val="180000"/>
              </a:lnSpc>
              <a:buFont typeface="Wingdings" pitchFamily="2" charset="2"/>
              <a:buChar char="u"/>
            </a:pPr>
            <a:r>
              <a:rPr lang="en-US" altLang="zh-CN" sz="2000" dirty="0" smtClean="0"/>
              <a:t>Ⅱ</a:t>
            </a:r>
            <a:r>
              <a:rPr lang="zh-CN" altLang="en-US" sz="2000" dirty="0" smtClean="0"/>
              <a:t>型：</a:t>
            </a:r>
            <a:r>
              <a:rPr lang="zh-CN" altLang="en-US" sz="2000" dirty="0"/>
              <a:t>食管旁疝（较少见，仅占</a:t>
            </a:r>
            <a:r>
              <a:rPr lang="en-US" altLang="zh-CN" sz="2000" dirty="0"/>
              <a:t>5%</a:t>
            </a:r>
            <a:r>
              <a:rPr lang="zh-CN" altLang="en-US" sz="2000" dirty="0"/>
              <a:t>～</a:t>
            </a:r>
            <a:r>
              <a:rPr lang="en-US" altLang="zh-CN" sz="2000" dirty="0"/>
              <a:t>20%</a:t>
            </a:r>
            <a:r>
              <a:rPr lang="zh-CN" altLang="en-US" sz="2000" dirty="0"/>
              <a:t>）</a:t>
            </a:r>
            <a:endParaRPr lang="en-US" altLang="zh-CN" sz="2000" dirty="0"/>
          </a:p>
          <a:p>
            <a:pPr marL="857250" lvl="1" indent="-457200">
              <a:lnSpc>
                <a:spcPct val="180000"/>
              </a:lnSpc>
              <a:buFont typeface="Wingdings" pitchFamily="2" charset="2"/>
              <a:buChar char="u"/>
            </a:pPr>
            <a:r>
              <a:rPr lang="en-US" altLang="zh-CN" sz="2000" smtClean="0"/>
              <a:t>Ⅲ</a:t>
            </a:r>
            <a:r>
              <a:rPr lang="zh-CN" altLang="en-US" sz="2000" smtClean="0"/>
              <a:t>型：</a:t>
            </a:r>
            <a:r>
              <a:rPr lang="zh-CN" altLang="en-US" sz="2000" dirty="0"/>
              <a:t>混合型食管裂孔疝（此型最少见，约占</a:t>
            </a:r>
            <a:r>
              <a:rPr lang="en-US" altLang="zh-CN" sz="2000" dirty="0"/>
              <a:t>5%</a:t>
            </a:r>
            <a:r>
              <a:rPr lang="zh-CN" altLang="en-US" sz="2000" dirty="0"/>
              <a:t>）</a:t>
            </a:r>
            <a:endParaRPr lang="en-US" altLang="zh-CN" sz="2000" dirty="0"/>
          </a:p>
          <a:p>
            <a:endParaRPr lang="zh-CN" altLang="en-US" dirty="0"/>
          </a:p>
        </p:txBody>
      </p:sp>
      <p:pic>
        <p:nvPicPr>
          <p:cNvPr id="4" name="Picture 6" descr="c:\users\asus\appdata\roaming\360se6\USERDA~1\Temp\SI5555~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99992" y="3534447"/>
            <a:ext cx="4248472" cy="27721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c:\users\asus\appdata\roaming\360se6\USERDA~1\Temp\X2604-~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3688" y="3750372"/>
            <a:ext cx="1989237" cy="2340278"/>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2407889" y="6290989"/>
            <a:ext cx="700833" cy="400110"/>
          </a:xfrm>
          <a:prstGeom prst="rect">
            <a:avLst/>
          </a:prstGeom>
        </p:spPr>
        <p:txBody>
          <a:bodyPr wrap="none">
            <a:spAutoFit/>
          </a:bodyPr>
          <a:lstStyle/>
          <a:p>
            <a:r>
              <a:rPr lang="en-US" altLang="zh-CN" sz="2000" b="1" dirty="0">
                <a:solidFill>
                  <a:prstClr val="black"/>
                </a:solidFill>
                <a:latin typeface="宋体" pitchFamily="2" charset="-122"/>
              </a:rPr>
              <a:t>Ⅰ</a:t>
            </a:r>
            <a:r>
              <a:rPr lang="zh-CN" altLang="en-US" sz="2000" b="1" dirty="0">
                <a:solidFill>
                  <a:prstClr val="black"/>
                </a:solidFill>
                <a:latin typeface="宋体" pitchFamily="2" charset="-122"/>
              </a:rPr>
              <a:t>型</a:t>
            </a:r>
            <a:endParaRPr lang="zh-CN" altLang="en-US" dirty="0"/>
          </a:p>
        </p:txBody>
      </p:sp>
      <p:sp>
        <p:nvSpPr>
          <p:cNvPr id="7" name="矩形 6"/>
          <p:cNvSpPr/>
          <p:nvPr/>
        </p:nvSpPr>
        <p:spPr>
          <a:xfrm>
            <a:off x="6247233" y="6320834"/>
            <a:ext cx="700833" cy="400110"/>
          </a:xfrm>
          <a:prstGeom prst="rect">
            <a:avLst/>
          </a:prstGeom>
        </p:spPr>
        <p:txBody>
          <a:bodyPr wrap="none">
            <a:spAutoFit/>
          </a:bodyPr>
          <a:lstStyle/>
          <a:p>
            <a:r>
              <a:rPr lang="en-US" altLang="zh-CN" sz="2000" b="1" dirty="0">
                <a:solidFill>
                  <a:prstClr val="black"/>
                </a:solidFill>
                <a:latin typeface="宋体" pitchFamily="2" charset="-122"/>
              </a:rPr>
              <a:t>Ⅱ</a:t>
            </a:r>
            <a:r>
              <a:rPr lang="zh-CN" altLang="en-US" sz="2000" b="1" dirty="0">
                <a:solidFill>
                  <a:prstClr val="black"/>
                </a:solidFill>
                <a:latin typeface="宋体" pitchFamily="2" charset="-122"/>
              </a:rPr>
              <a:t>型</a:t>
            </a:r>
            <a:endParaRPr lang="zh-CN" altLang="en-US" dirty="0"/>
          </a:p>
        </p:txBody>
      </p:sp>
      <p:sp>
        <p:nvSpPr>
          <p:cNvPr id="8" name="矩形 7"/>
          <p:cNvSpPr/>
          <p:nvPr/>
        </p:nvSpPr>
        <p:spPr>
          <a:xfrm>
            <a:off x="7452320" y="6308696"/>
            <a:ext cx="700833" cy="400110"/>
          </a:xfrm>
          <a:prstGeom prst="rect">
            <a:avLst/>
          </a:prstGeom>
        </p:spPr>
        <p:txBody>
          <a:bodyPr wrap="none">
            <a:spAutoFit/>
          </a:bodyPr>
          <a:lstStyle/>
          <a:p>
            <a:r>
              <a:rPr lang="en-US" altLang="zh-CN" sz="2000" b="1" dirty="0">
                <a:solidFill>
                  <a:prstClr val="black"/>
                </a:solidFill>
                <a:latin typeface="宋体" pitchFamily="2" charset="-122"/>
              </a:rPr>
              <a:t>Ⅲ</a:t>
            </a:r>
            <a:r>
              <a:rPr lang="zh-CN" altLang="en-US" sz="2000" b="1" dirty="0">
                <a:solidFill>
                  <a:prstClr val="black"/>
                </a:solidFill>
                <a:latin typeface="宋体" pitchFamily="2" charset="-122"/>
              </a:rPr>
              <a:t>型</a:t>
            </a:r>
            <a:endParaRPr lang="zh-CN" altLang="en-US" dirty="0"/>
          </a:p>
        </p:txBody>
      </p:sp>
    </p:spTree>
    <p:extLst>
      <p:ext uri="{BB962C8B-B14F-4D97-AF65-F5344CB8AC3E}">
        <p14:creationId xmlns:p14="http://schemas.microsoft.com/office/powerpoint/2010/main" val="16919607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临床表现</a:t>
            </a:r>
            <a:endParaRPr lang="zh-CN" altLang="en-US" dirty="0"/>
          </a:p>
        </p:txBody>
      </p:sp>
      <p:sp>
        <p:nvSpPr>
          <p:cNvPr id="3" name="内容占位符 2"/>
          <p:cNvSpPr>
            <a:spLocks noGrp="1"/>
          </p:cNvSpPr>
          <p:nvPr>
            <p:ph idx="1"/>
          </p:nvPr>
        </p:nvSpPr>
        <p:spPr/>
        <p:txBody>
          <a:bodyPr/>
          <a:lstStyle/>
          <a:p>
            <a:pPr marL="457200" indent="-457200">
              <a:lnSpc>
                <a:spcPct val="150000"/>
              </a:lnSpc>
              <a:spcBef>
                <a:spcPct val="50000"/>
              </a:spcBef>
              <a:buFont typeface="Wingdings" pitchFamily="2" charset="2"/>
              <a:buChar char="u"/>
            </a:pPr>
            <a:r>
              <a:rPr lang="zh-CN" altLang="en-US" sz="2400" dirty="0" smtClean="0"/>
              <a:t>无</a:t>
            </a:r>
            <a:r>
              <a:rPr lang="zh-CN" altLang="en-US" sz="2400" dirty="0"/>
              <a:t>症状：多为小型疝</a:t>
            </a:r>
            <a:endParaRPr lang="en-US" altLang="zh-CN" sz="2400" dirty="0"/>
          </a:p>
          <a:p>
            <a:pPr marL="457200" indent="-457200">
              <a:lnSpc>
                <a:spcPct val="150000"/>
              </a:lnSpc>
              <a:spcBef>
                <a:spcPct val="50000"/>
              </a:spcBef>
              <a:buFont typeface="Wingdings" pitchFamily="2" charset="2"/>
              <a:buChar char="u"/>
            </a:pPr>
            <a:r>
              <a:rPr lang="zh-CN" altLang="en-US" sz="2400" dirty="0"/>
              <a:t>轻度症状：较小的</a:t>
            </a:r>
            <a:r>
              <a:rPr lang="en-US" altLang="zh-CN" sz="2400" dirty="0"/>
              <a:t>I,II</a:t>
            </a:r>
            <a:r>
              <a:rPr lang="zh-CN" altLang="en-US" sz="2400" dirty="0"/>
              <a:t>型疝可见</a:t>
            </a:r>
            <a:endParaRPr lang="en-US" altLang="zh-CN" sz="2400" dirty="0"/>
          </a:p>
          <a:p>
            <a:pPr marL="457200" indent="-457200">
              <a:lnSpc>
                <a:spcPct val="150000"/>
              </a:lnSpc>
              <a:spcBef>
                <a:spcPct val="50000"/>
              </a:spcBef>
              <a:buFont typeface="Wingdings" pitchFamily="2" charset="2"/>
              <a:buChar char="u"/>
            </a:pPr>
            <a:r>
              <a:rPr lang="zh-CN" altLang="en-US" sz="2400" dirty="0"/>
              <a:t>典型的反流症状：胸骨后烧心和反流</a:t>
            </a:r>
            <a:endParaRPr lang="en-US" altLang="zh-CN" sz="2400" dirty="0"/>
          </a:p>
          <a:p>
            <a:pPr marL="457200" indent="-457200">
              <a:lnSpc>
                <a:spcPct val="150000"/>
              </a:lnSpc>
              <a:spcBef>
                <a:spcPct val="50000"/>
              </a:spcBef>
              <a:buFont typeface="Wingdings" pitchFamily="2" charset="2"/>
              <a:buChar char="u"/>
            </a:pPr>
            <a:r>
              <a:rPr lang="zh-CN" altLang="en-US" sz="2400" dirty="0"/>
              <a:t>并发症状：吞咽梗阻、出血、胃肠扭转和嵌顿引起的梗阻、穿孔和反流引起的气管及肺部炎症</a:t>
            </a:r>
            <a:endParaRPr lang="en-US" altLang="zh-CN" sz="2400" dirty="0"/>
          </a:p>
          <a:p>
            <a:endParaRPr lang="zh-CN" altLang="en-US" sz="2400" dirty="0"/>
          </a:p>
        </p:txBody>
      </p:sp>
    </p:spTree>
    <p:extLst>
      <p:ext uri="{BB962C8B-B14F-4D97-AF65-F5344CB8AC3E}">
        <p14:creationId xmlns:p14="http://schemas.microsoft.com/office/powerpoint/2010/main" val="20181830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主要内容</a:t>
            </a:r>
            <a:endParaRPr lang="zh-CN" altLang="en-US" dirty="0"/>
          </a:p>
        </p:txBody>
      </p:sp>
      <p:sp>
        <p:nvSpPr>
          <p:cNvPr id="3" name="内容占位符 2"/>
          <p:cNvSpPr>
            <a:spLocks noGrp="1"/>
          </p:cNvSpPr>
          <p:nvPr>
            <p:ph idx="1"/>
          </p:nvPr>
        </p:nvSpPr>
        <p:spPr/>
        <p:txBody>
          <a:bodyPr/>
          <a:lstStyle/>
          <a:p>
            <a:r>
              <a:rPr lang="zh-CN" altLang="en-US" dirty="0" smtClean="0"/>
              <a:t>膈肌功能与解剖</a:t>
            </a:r>
            <a:endParaRPr lang="en-US" altLang="zh-CN" dirty="0" smtClean="0"/>
          </a:p>
          <a:p>
            <a:r>
              <a:rPr lang="zh-CN" altLang="en-US" dirty="0" smtClean="0"/>
              <a:t>正常</a:t>
            </a:r>
            <a:r>
              <a:rPr lang="zh-CN" altLang="en-US" dirty="0"/>
              <a:t>膈</a:t>
            </a:r>
            <a:r>
              <a:rPr lang="zh-CN" altLang="en-US" dirty="0" smtClean="0"/>
              <a:t>肌影像表现</a:t>
            </a:r>
            <a:endParaRPr lang="en-US" altLang="zh-CN" dirty="0" smtClean="0"/>
          </a:p>
          <a:p>
            <a:r>
              <a:rPr lang="zh-CN" altLang="en-US" dirty="0" smtClean="0"/>
              <a:t>常见膈肌疾病的影像表现</a:t>
            </a:r>
            <a:endParaRPr lang="en-US" altLang="zh-CN" dirty="0" smtClean="0"/>
          </a:p>
          <a:p>
            <a:pPr lvl="1"/>
            <a:r>
              <a:rPr lang="zh-CN" altLang="en-US" dirty="0"/>
              <a:t>弓状</a:t>
            </a:r>
            <a:r>
              <a:rPr lang="zh-CN" altLang="en-US" dirty="0" smtClean="0"/>
              <a:t>韧带综合征</a:t>
            </a:r>
            <a:endParaRPr lang="en-US" altLang="zh-CN" dirty="0" smtClean="0"/>
          </a:p>
          <a:p>
            <a:pPr lvl="1"/>
            <a:r>
              <a:rPr lang="zh-CN" altLang="en-US" dirty="0" smtClean="0"/>
              <a:t>膈疝</a:t>
            </a:r>
            <a:endParaRPr lang="en-US" altLang="zh-CN" dirty="0" smtClean="0"/>
          </a:p>
          <a:p>
            <a:pPr lvl="1"/>
            <a:r>
              <a:rPr lang="zh-CN" altLang="en-US" dirty="0" smtClean="0"/>
              <a:t>膈膨升</a:t>
            </a:r>
            <a:endParaRPr lang="en-US" altLang="zh-CN" dirty="0" smtClean="0"/>
          </a:p>
          <a:p>
            <a:pPr lvl="1"/>
            <a:r>
              <a:rPr lang="zh-CN" altLang="en-US" dirty="0"/>
              <a:t>膈</a:t>
            </a:r>
            <a:r>
              <a:rPr lang="zh-CN" altLang="en-US" dirty="0" smtClean="0"/>
              <a:t>肌肿瘤</a:t>
            </a:r>
            <a:endParaRPr lang="en-US" altLang="zh-CN" dirty="0" smtClean="0"/>
          </a:p>
          <a:p>
            <a:endParaRPr lang="zh-CN" altLang="en-US" dirty="0"/>
          </a:p>
        </p:txBody>
      </p:sp>
    </p:spTree>
    <p:extLst>
      <p:ext uri="{BB962C8B-B14F-4D97-AF65-F5344CB8AC3E}">
        <p14:creationId xmlns:p14="http://schemas.microsoft.com/office/powerpoint/2010/main" val="42544103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食道裂孔疝</a:t>
            </a:r>
          </a:p>
        </p:txBody>
      </p:sp>
      <p:sp>
        <p:nvSpPr>
          <p:cNvPr id="3" name="文本占位符 2"/>
          <p:cNvSpPr>
            <a:spLocks noGrp="1"/>
          </p:cNvSpPr>
          <p:nvPr>
            <p:ph type="body" idx="1"/>
          </p:nvPr>
        </p:nvSpPr>
        <p:spPr>
          <a:xfrm>
            <a:off x="467544" y="1412776"/>
            <a:ext cx="8003232" cy="639762"/>
          </a:xfrm>
        </p:spPr>
        <p:txBody>
          <a:bodyPr>
            <a:normAutofit/>
          </a:bodyPr>
          <a:lstStyle/>
          <a:p>
            <a:r>
              <a:rPr lang="zh-CN" altLang="en-US" dirty="0" smtClean="0"/>
              <a:t>心影后方肿块，边界清，侧位片见液气平。</a:t>
            </a:r>
            <a:endParaRPr lang="zh-CN" altLang="en-US" dirty="0"/>
          </a:p>
        </p:txBody>
      </p:sp>
      <p:sp>
        <p:nvSpPr>
          <p:cNvPr id="4" name="内容占位符 3"/>
          <p:cNvSpPr>
            <a:spLocks noGrp="1"/>
          </p:cNvSpPr>
          <p:nvPr>
            <p:ph sz="half" idx="2"/>
          </p:nvPr>
        </p:nvSpPr>
        <p:spPr/>
        <p:txBody>
          <a:bodyPr/>
          <a:lstStyle/>
          <a:p>
            <a:endParaRPr lang="zh-CN" altLang="en-US" dirty="0"/>
          </a:p>
        </p:txBody>
      </p:sp>
      <p:sp>
        <p:nvSpPr>
          <p:cNvPr id="6" name="内容占位符 5"/>
          <p:cNvSpPr>
            <a:spLocks noGrp="1"/>
          </p:cNvSpPr>
          <p:nvPr>
            <p:ph sz="quarter" idx="4"/>
          </p:nvPr>
        </p:nvSpPr>
        <p:spPr/>
        <p:txBody>
          <a:bodyPr/>
          <a:lstStyle/>
          <a:p>
            <a:endParaRPr lang="zh-CN" altLang="en-US" dirty="0"/>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593" y="2132856"/>
            <a:ext cx="4363338" cy="3952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32040" y="2132856"/>
            <a:ext cx="3969798" cy="3671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直接箭头连接符 6"/>
          <p:cNvCxnSpPr/>
          <p:nvPr/>
        </p:nvCxnSpPr>
        <p:spPr>
          <a:xfrm flipH="1">
            <a:off x="2987824" y="4109095"/>
            <a:ext cx="504056" cy="616049"/>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0" name="直接箭头连接符 9"/>
          <p:cNvCxnSpPr/>
          <p:nvPr/>
        </p:nvCxnSpPr>
        <p:spPr>
          <a:xfrm flipH="1">
            <a:off x="7236296" y="3660489"/>
            <a:ext cx="504056" cy="616049"/>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01682338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钡餐造影</a:t>
            </a:r>
            <a:endParaRPr lang="zh-CN" altLang="en-US" dirty="0"/>
          </a:p>
        </p:txBody>
      </p:sp>
      <p:sp>
        <p:nvSpPr>
          <p:cNvPr id="3" name="内容占位符 2"/>
          <p:cNvSpPr>
            <a:spLocks noGrp="1"/>
          </p:cNvSpPr>
          <p:nvPr>
            <p:ph idx="1"/>
          </p:nvPr>
        </p:nvSpPr>
        <p:spPr/>
        <p:txBody>
          <a:bodyPr/>
          <a:lstStyle/>
          <a:p>
            <a:r>
              <a:rPr lang="zh-CN" altLang="en-US" dirty="0" smtClean="0"/>
              <a:t>滑动性疝</a:t>
            </a:r>
            <a:endParaRPr lang="zh-CN" altLang="en-US" dirty="0"/>
          </a:p>
        </p:txBody>
      </p:sp>
      <p:pic>
        <p:nvPicPr>
          <p:cNvPr id="5122" name="Picture 2" descr="c:\users\asus\appdata\roaming\360se6\USERDA~1\Temp\GIMO48~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445981"/>
            <a:ext cx="4321856" cy="379132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asus\appdata\roaming\360se6\USERDA~1\Temp\390-18.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27984" y="1299086"/>
            <a:ext cx="4320108" cy="5534154"/>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0" y="6249425"/>
            <a:ext cx="4572000" cy="646331"/>
          </a:xfrm>
          <a:prstGeom prst="rect">
            <a:avLst/>
          </a:prstGeom>
        </p:spPr>
        <p:txBody>
          <a:bodyPr>
            <a:spAutoFit/>
          </a:bodyPr>
          <a:lstStyle/>
          <a:p>
            <a:r>
              <a:rPr lang="en-US" altLang="zh-CN" dirty="0"/>
              <a:t>http://www.hon.ch/OESO/books/Vol_5_Eso_Junction/Articles/art098.html</a:t>
            </a:r>
            <a:endParaRPr lang="zh-CN" altLang="en-US" dirty="0"/>
          </a:p>
        </p:txBody>
      </p:sp>
    </p:spTree>
    <p:extLst>
      <p:ext uri="{BB962C8B-B14F-4D97-AF65-F5344CB8AC3E}">
        <p14:creationId xmlns:p14="http://schemas.microsoft.com/office/powerpoint/2010/main" val="19186967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钡餐造影</a:t>
            </a:r>
          </a:p>
        </p:txBody>
      </p:sp>
      <p:sp>
        <p:nvSpPr>
          <p:cNvPr id="3" name="文本占位符 2"/>
          <p:cNvSpPr>
            <a:spLocks noGrp="1"/>
          </p:cNvSpPr>
          <p:nvPr>
            <p:ph type="body" idx="1"/>
          </p:nvPr>
        </p:nvSpPr>
        <p:spPr/>
        <p:txBody>
          <a:bodyPr/>
          <a:lstStyle/>
          <a:p>
            <a:r>
              <a:rPr lang="zh-CN" altLang="en-US" dirty="0"/>
              <a:t>食道旁疝 </a:t>
            </a:r>
          </a:p>
        </p:txBody>
      </p:sp>
      <p:sp>
        <p:nvSpPr>
          <p:cNvPr id="4" name="内容占位符 3"/>
          <p:cNvSpPr>
            <a:spLocks noGrp="1"/>
          </p:cNvSpPr>
          <p:nvPr>
            <p:ph sz="half" idx="2"/>
          </p:nvPr>
        </p:nvSpPr>
        <p:spPr/>
        <p:txBody>
          <a:bodyPr/>
          <a:lstStyle/>
          <a:p>
            <a:endParaRPr lang="zh-CN" altLang="en-US"/>
          </a:p>
        </p:txBody>
      </p:sp>
      <p:sp>
        <p:nvSpPr>
          <p:cNvPr id="5" name="文本占位符 4"/>
          <p:cNvSpPr>
            <a:spLocks noGrp="1"/>
          </p:cNvSpPr>
          <p:nvPr>
            <p:ph type="body" sz="quarter" idx="3"/>
          </p:nvPr>
        </p:nvSpPr>
        <p:spPr/>
        <p:txBody>
          <a:bodyPr/>
          <a:lstStyle/>
          <a:p>
            <a:r>
              <a:rPr lang="zh-CN" altLang="en-US" dirty="0"/>
              <a:t>混合型</a:t>
            </a:r>
          </a:p>
        </p:txBody>
      </p:sp>
      <p:sp>
        <p:nvSpPr>
          <p:cNvPr id="6" name="内容占位符 5"/>
          <p:cNvSpPr>
            <a:spLocks noGrp="1"/>
          </p:cNvSpPr>
          <p:nvPr>
            <p:ph sz="quarter" idx="4"/>
          </p:nvPr>
        </p:nvSpPr>
        <p:spPr/>
        <p:txBody>
          <a:bodyPr/>
          <a:lstStyle/>
          <a:p>
            <a:endParaRPr lang="zh-CN" altLang="en-US"/>
          </a:p>
        </p:txBody>
      </p:sp>
      <p:pic>
        <p:nvPicPr>
          <p:cNvPr id="7" name="Picture 5" descr="slide0040_image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88024" y="2348880"/>
            <a:ext cx="4164765" cy="41169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slide0124_image024"/>
          <p:cNvPicPr>
            <a:picLocks noChangeAspect="1" noChangeArrowheads="1"/>
          </p:cNvPicPr>
          <p:nvPr/>
        </p:nvPicPr>
        <p:blipFill>
          <a:blip r:embed="rId4" cstate="email">
            <a:lum bright="12000" contrast="-6000"/>
            <a:extLst>
              <a:ext uri="{28A0092B-C50C-407E-A947-70E740481C1C}">
                <a14:useLocalDpi xmlns:a14="http://schemas.microsoft.com/office/drawing/2010/main"/>
              </a:ext>
            </a:extLst>
          </a:blip>
          <a:srcRect/>
          <a:stretch>
            <a:fillRect/>
          </a:stretch>
        </p:blipFill>
        <p:spPr bwMode="auto">
          <a:xfrm>
            <a:off x="611560" y="2212891"/>
            <a:ext cx="3665121" cy="4085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59637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3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ln>
            <a:noFill/>
          </a:ln>
          <a:effectLst>
            <a:outerShdw blurRad="190500" algn="tl" rotWithShape="0">
              <a:srgbClr val="000000">
                <a:alpha val="70000"/>
              </a:srgbClr>
            </a:outerShdw>
          </a:effectLst>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混合型</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食道裂孔疝</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Tree>
    <p:extLst>
      <p:ext uri="{BB962C8B-B14F-4D97-AF65-F5344CB8AC3E}">
        <p14:creationId xmlns:p14="http://schemas.microsoft.com/office/powerpoint/2010/main" val="15801058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3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ln>
            <a:noFill/>
          </a:ln>
          <a:effectLst>
            <a:outerShdw blurRad="190500" algn="tl" rotWithShape="0">
              <a:srgbClr val="000000">
                <a:alpha val="70000"/>
              </a:srgbClr>
            </a:outerShdw>
          </a:effectLst>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混合型食道</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裂孔疝</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Tree>
    <p:extLst>
      <p:ext uri="{BB962C8B-B14F-4D97-AF65-F5344CB8AC3E}">
        <p14:creationId xmlns:p14="http://schemas.microsoft.com/office/powerpoint/2010/main" val="394570972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3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ln>
            <a:noFill/>
          </a:ln>
          <a:effectLst>
            <a:outerShdw blurRad="190500" algn="tl" rotWithShape="0">
              <a:srgbClr val="000000">
                <a:alpha val="70000"/>
              </a:srgbClr>
            </a:outerShdw>
          </a:effectLst>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混合型食道</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裂孔疝</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Tree>
    <p:extLst>
      <p:ext uri="{BB962C8B-B14F-4D97-AF65-F5344CB8AC3E}">
        <p14:creationId xmlns:p14="http://schemas.microsoft.com/office/powerpoint/2010/main" val="269676418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3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ln>
            <a:noFill/>
          </a:ln>
          <a:effectLst>
            <a:outerShdw blurRad="190500" algn="tl" rotWithShape="0">
              <a:srgbClr val="000000">
                <a:alpha val="70000"/>
              </a:srgbClr>
            </a:outerShdw>
          </a:effectLst>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混合型食道</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裂孔疝</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Tree>
    <p:extLst>
      <p:ext uri="{BB962C8B-B14F-4D97-AF65-F5344CB8AC3E}">
        <p14:creationId xmlns:p14="http://schemas.microsoft.com/office/powerpoint/2010/main" val="30148420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34"/>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ln>
            <a:noFill/>
          </a:ln>
          <a:effectLst>
            <a:outerShdw blurRad="190500" algn="tl" rotWithShape="0">
              <a:srgbClr val="000000">
                <a:alpha val="70000"/>
              </a:srgbClr>
            </a:outerShdw>
          </a:effectLst>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混合型食道</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裂孔疝</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Tree>
    <p:extLst>
      <p:ext uri="{BB962C8B-B14F-4D97-AF65-F5344CB8AC3E}">
        <p14:creationId xmlns:p14="http://schemas.microsoft.com/office/powerpoint/2010/main" val="208866870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35"/>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ln>
            <a:noFill/>
          </a:ln>
          <a:effectLst>
            <a:outerShdw blurRad="190500" algn="tl" rotWithShape="0">
              <a:srgbClr val="000000">
                <a:alpha val="70000"/>
              </a:srgbClr>
            </a:outerShdw>
          </a:effectLst>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混合型食道</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裂孔疝</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Tree>
    <p:extLst>
      <p:ext uri="{BB962C8B-B14F-4D97-AF65-F5344CB8AC3E}">
        <p14:creationId xmlns:p14="http://schemas.microsoft.com/office/powerpoint/2010/main" val="213699626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3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ln>
            <a:noFill/>
          </a:ln>
          <a:effectLst>
            <a:outerShdw blurRad="190500" algn="tl" rotWithShape="0">
              <a:srgbClr val="000000">
                <a:alpha val="70000"/>
              </a:srgbClr>
            </a:outerShdw>
          </a:effectLst>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混合型食道</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裂孔疝</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
        <p:nvSpPr>
          <p:cNvPr id="6" name="椭圆形标注 5"/>
          <p:cNvSpPr/>
          <p:nvPr/>
        </p:nvSpPr>
        <p:spPr>
          <a:xfrm>
            <a:off x="-18450" y="2159632"/>
            <a:ext cx="2086421" cy="1242591"/>
          </a:xfrm>
          <a:prstGeom prst="wedgeEllipseCallout">
            <a:avLst>
              <a:gd name="adj1" fmla="val 162141"/>
              <a:gd name="adj2" fmla="val 990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脂肪组织</a:t>
            </a:r>
          </a:p>
        </p:txBody>
      </p:sp>
      <p:sp>
        <p:nvSpPr>
          <p:cNvPr id="7" name="椭圆形标注 6"/>
          <p:cNvSpPr/>
          <p:nvPr/>
        </p:nvSpPr>
        <p:spPr>
          <a:xfrm>
            <a:off x="6948488" y="1570038"/>
            <a:ext cx="2195512" cy="1242591"/>
          </a:xfrm>
          <a:prstGeom prst="wedgeEllipseCallout">
            <a:avLst>
              <a:gd name="adj1" fmla="val -142180"/>
              <a:gd name="adj2" fmla="val 1186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食道</a:t>
            </a:r>
            <a:endParaRPr lang="zh-CN" alt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椭圆形标注 7"/>
          <p:cNvSpPr/>
          <p:nvPr/>
        </p:nvSpPr>
        <p:spPr>
          <a:xfrm>
            <a:off x="6948488" y="4437112"/>
            <a:ext cx="2086421" cy="1242591"/>
          </a:xfrm>
          <a:prstGeom prst="wedgeEllipseCallout">
            <a:avLst>
              <a:gd name="adj1" fmla="val -127112"/>
              <a:gd name="adj2" fmla="val -665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胃底</a:t>
            </a:r>
            <a:endParaRPr lang="zh-CN" alt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42473312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膈肌的功能</a:t>
            </a:r>
            <a:endParaRPr lang="zh-CN" altLang="en-US" dirty="0"/>
          </a:p>
        </p:txBody>
      </p:sp>
      <p:sp>
        <p:nvSpPr>
          <p:cNvPr id="3" name="内容占位符 2"/>
          <p:cNvSpPr>
            <a:spLocks noGrp="1"/>
          </p:cNvSpPr>
          <p:nvPr>
            <p:ph idx="1"/>
          </p:nvPr>
        </p:nvSpPr>
        <p:spPr/>
        <p:txBody>
          <a:bodyPr/>
          <a:lstStyle/>
          <a:p>
            <a:r>
              <a:rPr lang="en-US" altLang="zh-CN" dirty="0" smtClean="0"/>
              <a:t>diaphragm</a:t>
            </a:r>
          </a:p>
          <a:p>
            <a:pPr marL="0" indent="0">
              <a:buNone/>
            </a:pPr>
            <a:r>
              <a:rPr lang="zh-CN" altLang="en-US" dirty="0" smtClean="0"/>
              <a:t>隔板</a:t>
            </a:r>
            <a:r>
              <a:rPr lang="en-US" altLang="zh-CN" dirty="0" smtClean="0"/>
              <a:t>--</a:t>
            </a:r>
            <a:r>
              <a:rPr lang="zh-CN" altLang="en-US" dirty="0" smtClean="0"/>
              <a:t>分隔</a:t>
            </a:r>
            <a:r>
              <a:rPr lang="zh-CN" altLang="en-US" dirty="0"/>
              <a:t>胸腹腔脏器</a:t>
            </a:r>
          </a:p>
          <a:p>
            <a:r>
              <a:rPr lang="zh-CN" altLang="en-US" dirty="0" smtClean="0">
                <a:effectLst/>
              </a:rPr>
              <a:t>呼吸</a:t>
            </a:r>
            <a:endParaRPr lang="en-US" altLang="zh-CN" dirty="0">
              <a:effectLst/>
            </a:endParaRPr>
          </a:p>
          <a:p>
            <a:r>
              <a:rPr lang="zh-CN" altLang="en-US" dirty="0" smtClean="0">
                <a:effectLst/>
              </a:rPr>
              <a:t>呕吐</a:t>
            </a:r>
            <a:endParaRPr lang="en-US" altLang="zh-CN" dirty="0" smtClean="0">
              <a:effectLst/>
            </a:endParaRPr>
          </a:p>
          <a:p>
            <a:r>
              <a:rPr lang="zh-CN" altLang="en-US" dirty="0"/>
              <a:t>咳嗽</a:t>
            </a:r>
            <a:endParaRPr lang="en-US" altLang="zh-CN" dirty="0">
              <a:effectLst/>
            </a:endParaRPr>
          </a:p>
          <a:p>
            <a:r>
              <a:rPr lang="zh-CN" altLang="en-US" dirty="0" smtClean="0">
                <a:effectLst/>
              </a:rPr>
              <a:t>大小便</a:t>
            </a:r>
            <a:endParaRPr lang="en-US" altLang="zh-CN" dirty="0" smtClean="0">
              <a:effectLst/>
            </a:endParaRPr>
          </a:p>
          <a:p>
            <a:endParaRPr lang="zh-CN" altLang="en-US" dirty="0">
              <a:effectLst/>
            </a:endParaRPr>
          </a:p>
        </p:txBody>
      </p:sp>
      <p:pic>
        <p:nvPicPr>
          <p:cNvPr id="4" name="3D view of diaphragm.mp4">
            <a:hlinkClick r:id="" action="ppaction://media"/>
          </p:cNvPr>
          <p:cNvPicPr>
            <a:picLocks noChangeAspect="1"/>
          </p:cNvPicPr>
          <p:nvPr>
            <a:videoFile r:link="rId1"/>
            <p:extLst>
              <p:ext uri="{DAA4B4D4-6D71-4841-9C94-3DE7FCFB9230}">
                <p14:media xmlns:p14="http://schemas.microsoft.com/office/powerpoint/2010/main" r:embed="rId2">
                  <p14:trim st="9000"/>
                </p14:media>
              </p:ext>
            </p:extLst>
          </p:nvPr>
        </p:nvPicPr>
        <p:blipFill>
          <a:blip r:embed="rId4"/>
          <a:stretch>
            <a:fillRect/>
          </a:stretch>
        </p:blipFill>
        <p:spPr bwMode="auto">
          <a:xfrm>
            <a:off x="5027815" y="1844824"/>
            <a:ext cx="3936092"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48189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3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ln>
            <a:noFill/>
          </a:ln>
          <a:effectLst>
            <a:outerShdw blurRad="190500" algn="tl" rotWithShape="0">
              <a:srgbClr val="000000">
                <a:alpha val="70000"/>
              </a:srgbClr>
            </a:outerShdw>
          </a:effectLst>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混合型食道</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裂孔疝</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Tree>
    <p:extLst>
      <p:ext uri="{BB962C8B-B14F-4D97-AF65-F5344CB8AC3E}">
        <p14:creationId xmlns:p14="http://schemas.microsoft.com/office/powerpoint/2010/main" val="323086682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38"/>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ln>
            <a:noFill/>
          </a:ln>
          <a:effectLst>
            <a:outerShdw blurRad="190500" algn="tl" rotWithShape="0">
              <a:srgbClr val="000000">
                <a:alpha val="70000"/>
              </a:srgbClr>
            </a:outerShdw>
          </a:effectLst>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混合型食道</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裂孔疝</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Tree>
    <p:extLst>
      <p:ext uri="{BB962C8B-B14F-4D97-AF65-F5344CB8AC3E}">
        <p14:creationId xmlns:p14="http://schemas.microsoft.com/office/powerpoint/2010/main" val="33436763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3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ln>
            <a:noFill/>
          </a:ln>
          <a:effectLst>
            <a:outerShdw blurRad="190500" algn="tl" rotWithShape="0">
              <a:srgbClr val="000000">
                <a:alpha val="70000"/>
              </a:srgbClr>
            </a:outerShdw>
          </a:effectLst>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混合型食道</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裂孔疝</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Tree>
    <p:extLst>
      <p:ext uri="{BB962C8B-B14F-4D97-AF65-F5344CB8AC3E}">
        <p14:creationId xmlns:p14="http://schemas.microsoft.com/office/powerpoint/2010/main" val="56472274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4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ln>
            <a:noFill/>
          </a:ln>
          <a:effectLst>
            <a:outerShdw blurRad="190500" algn="tl" rotWithShape="0">
              <a:srgbClr val="000000">
                <a:alpha val="70000"/>
              </a:srgbClr>
            </a:outerShdw>
          </a:effectLst>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混合型食道</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裂孔疝</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Tree>
    <p:extLst>
      <p:ext uri="{BB962C8B-B14F-4D97-AF65-F5344CB8AC3E}">
        <p14:creationId xmlns:p14="http://schemas.microsoft.com/office/powerpoint/2010/main" val="395983223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4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ln>
            <a:noFill/>
          </a:ln>
          <a:effectLst>
            <a:outerShdw blurRad="190500" algn="tl" rotWithShape="0">
              <a:srgbClr val="000000">
                <a:alpha val="70000"/>
              </a:srgbClr>
            </a:outerShdw>
          </a:effectLst>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混合型食道</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裂孔疝</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
        <p:nvSpPr>
          <p:cNvPr id="5" name="椭圆形标注 4"/>
          <p:cNvSpPr/>
          <p:nvPr/>
        </p:nvSpPr>
        <p:spPr>
          <a:xfrm>
            <a:off x="323528" y="2492896"/>
            <a:ext cx="1744443" cy="909327"/>
          </a:xfrm>
          <a:prstGeom prst="wedgeEllipseCallout">
            <a:avLst>
              <a:gd name="adj1" fmla="val 187061"/>
              <a:gd name="adj2" fmla="val 88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喷门</a:t>
            </a:r>
          </a:p>
        </p:txBody>
      </p:sp>
    </p:spTree>
    <p:extLst>
      <p:ext uri="{BB962C8B-B14F-4D97-AF65-F5344CB8AC3E}">
        <p14:creationId xmlns:p14="http://schemas.microsoft.com/office/powerpoint/2010/main" val="239218226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4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ln>
            <a:noFill/>
          </a:ln>
          <a:effectLst>
            <a:outerShdw blurRad="190500" algn="tl" rotWithShape="0">
              <a:srgbClr val="000000">
                <a:alpha val="70000"/>
              </a:srgbClr>
            </a:outerShdw>
          </a:effectLst>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混合型食道</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裂孔疝</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Tree>
    <p:extLst>
      <p:ext uri="{BB962C8B-B14F-4D97-AF65-F5344CB8AC3E}">
        <p14:creationId xmlns:p14="http://schemas.microsoft.com/office/powerpoint/2010/main" val="116973910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4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ln>
            <a:noFill/>
          </a:ln>
          <a:effectLst>
            <a:outerShdw blurRad="190500" algn="tl" rotWithShape="0">
              <a:srgbClr val="000000">
                <a:alpha val="70000"/>
              </a:srgbClr>
            </a:outerShdw>
          </a:effectLst>
        </p:spPr>
      </p:pic>
      <p:sp>
        <p:nvSpPr>
          <p:cNvPr id="4" name="标题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a:lstStyle>
          <a:p>
            <a:r>
              <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混合型食道</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裂孔疝</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Tree>
    <p:extLst>
      <p:ext uri="{BB962C8B-B14F-4D97-AF65-F5344CB8AC3E}">
        <p14:creationId xmlns:p14="http://schemas.microsoft.com/office/powerpoint/2010/main" val="89043487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滑动性食道</a:t>
            </a:r>
            <a:r>
              <a:rPr lang="zh-CN" altLang="en-US" dirty="0"/>
              <a:t>裂孔</a:t>
            </a:r>
            <a:r>
              <a:rPr lang="zh-CN" altLang="en-US" dirty="0" smtClean="0"/>
              <a:t>疝</a:t>
            </a:r>
            <a:endParaRPr lang="zh-CN" altLang="en-US" dirty="0"/>
          </a:p>
        </p:txBody>
      </p:sp>
      <p:pic>
        <p:nvPicPr>
          <p:cNvPr id="3" name="图片 2" descr="FILE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noFill/>
          <a:ln>
            <a:noFill/>
          </a:ln>
        </p:spPr>
      </p:pic>
    </p:spTree>
    <p:extLst>
      <p:ext uri="{BB962C8B-B14F-4D97-AF65-F5344CB8AC3E}">
        <p14:creationId xmlns:p14="http://schemas.microsoft.com/office/powerpoint/2010/main" val="13872130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滑动性食道裂孔疝</a:t>
            </a:r>
          </a:p>
        </p:txBody>
      </p:sp>
      <p:pic>
        <p:nvPicPr>
          <p:cNvPr id="3" name="图片 2" descr="FILE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noFill/>
          <a:ln>
            <a:noFill/>
          </a:ln>
        </p:spPr>
      </p:pic>
    </p:spTree>
    <p:extLst>
      <p:ext uri="{BB962C8B-B14F-4D97-AF65-F5344CB8AC3E}">
        <p14:creationId xmlns:p14="http://schemas.microsoft.com/office/powerpoint/2010/main" val="86915646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滑动性食道裂孔疝</a:t>
            </a:r>
          </a:p>
        </p:txBody>
      </p:sp>
      <p:pic>
        <p:nvPicPr>
          <p:cNvPr id="3" name="图片 2" descr="FILE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noFill/>
          <a:ln>
            <a:noFill/>
          </a:ln>
        </p:spPr>
      </p:pic>
    </p:spTree>
    <p:extLst>
      <p:ext uri="{BB962C8B-B14F-4D97-AF65-F5344CB8AC3E}">
        <p14:creationId xmlns:p14="http://schemas.microsoft.com/office/powerpoint/2010/main" val="39265390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膈肌的解剖</a:t>
            </a:r>
            <a:r>
              <a:rPr lang="en-US" altLang="zh-CN" dirty="0" smtClean="0"/>
              <a:t>---</a:t>
            </a:r>
            <a:r>
              <a:rPr lang="zh-CN" altLang="en-US" dirty="0" smtClean="0"/>
              <a:t>外形</a:t>
            </a:r>
            <a:endParaRPr lang="zh-CN" altLang="en-US" dirty="0"/>
          </a:p>
        </p:txBody>
      </p:sp>
      <p:pic>
        <p:nvPicPr>
          <p:cNvPr id="4" name="Picture 2" descr="c:\DOCUME~1\ADMINI~1\APPLIC~1\360se6\USERDA~1\Temp\DIAPHR~1.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45" y="1504776"/>
            <a:ext cx="5240103" cy="48965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igure 8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34630" y="1741489"/>
            <a:ext cx="3895725" cy="4191000"/>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2051720" y="2060848"/>
            <a:ext cx="1296144" cy="524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前面观</a:t>
            </a:r>
            <a:endParaRPr lang="zh-CN" alt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矩形 9"/>
          <p:cNvSpPr/>
          <p:nvPr/>
        </p:nvSpPr>
        <p:spPr>
          <a:xfrm>
            <a:off x="6295653" y="2060848"/>
            <a:ext cx="1296144" cy="524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后面观</a:t>
            </a:r>
            <a:endParaRPr lang="zh-CN" alt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TextBox 11"/>
          <p:cNvSpPr txBox="1"/>
          <p:nvPr/>
        </p:nvSpPr>
        <p:spPr>
          <a:xfrm>
            <a:off x="5060526" y="5994472"/>
            <a:ext cx="4055919" cy="707886"/>
          </a:xfrm>
          <a:prstGeom prst="rect">
            <a:avLst/>
          </a:prstGeom>
          <a:noFill/>
        </p:spPr>
        <p:txBody>
          <a:bodyPr wrap="none" rtlCol="0">
            <a:spAutoFit/>
          </a:bodyPr>
          <a:lstStyle/>
          <a:p>
            <a:r>
              <a:rPr lang="zh-CN" altLang="en-US" sz="2000" b="1" dirty="0"/>
              <a:t>起</a:t>
            </a:r>
            <a:r>
              <a:rPr lang="zh-CN" altLang="en-US" sz="2000" b="1" dirty="0" smtClean="0"/>
              <a:t>自：胸廓下口</a:t>
            </a:r>
            <a:r>
              <a:rPr lang="zh-CN" altLang="en-US" sz="2000" b="1" dirty="0"/>
              <a:t>周缘和腰椎的</a:t>
            </a:r>
            <a:r>
              <a:rPr lang="zh-CN" altLang="en-US" sz="2000" b="1" dirty="0" smtClean="0"/>
              <a:t>前面</a:t>
            </a:r>
            <a:endParaRPr lang="en-US" altLang="zh-CN" sz="2000" b="1" dirty="0" smtClean="0"/>
          </a:p>
          <a:p>
            <a:r>
              <a:rPr lang="zh-CN" altLang="en-US" sz="2000" b="1" dirty="0"/>
              <a:t>止</a:t>
            </a:r>
            <a:r>
              <a:rPr lang="zh-CN" altLang="en-US" sz="2000" b="1" dirty="0" smtClean="0"/>
              <a:t>于：中央</a:t>
            </a:r>
            <a:r>
              <a:rPr lang="zh-CN" altLang="en-US" sz="2000" b="1" dirty="0"/>
              <a:t>的</a:t>
            </a:r>
            <a:r>
              <a:rPr lang="zh-CN" altLang="en-US" sz="2000" b="1" dirty="0" smtClean="0"/>
              <a:t>中心腱</a:t>
            </a:r>
            <a:endParaRPr lang="zh-CN" altLang="en-US" sz="2000" b="1" dirty="0"/>
          </a:p>
        </p:txBody>
      </p:sp>
    </p:spTree>
    <p:extLst>
      <p:ext uri="{BB962C8B-B14F-4D97-AF65-F5344CB8AC3E}">
        <p14:creationId xmlns:p14="http://schemas.microsoft.com/office/powerpoint/2010/main" val="378997552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滑动性食道裂孔疝</a:t>
            </a:r>
          </a:p>
        </p:txBody>
      </p:sp>
      <p:pic>
        <p:nvPicPr>
          <p:cNvPr id="3" name="图片 2" descr="FILE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noFill/>
          <a:ln>
            <a:noFill/>
          </a:ln>
        </p:spPr>
      </p:pic>
    </p:spTree>
    <p:extLst>
      <p:ext uri="{BB962C8B-B14F-4D97-AF65-F5344CB8AC3E}">
        <p14:creationId xmlns:p14="http://schemas.microsoft.com/office/powerpoint/2010/main" val="382836928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滑动性食道裂孔疝</a:t>
            </a:r>
          </a:p>
        </p:txBody>
      </p:sp>
      <p:pic>
        <p:nvPicPr>
          <p:cNvPr id="3" name="图片 2" descr="FILE4"/>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noFill/>
          <a:ln>
            <a:noFill/>
          </a:ln>
        </p:spPr>
      </p:pic>
    </p:spTree>
    <p:extLst>
      <p:ext uri="{BB962C8B-B14F-4D97-AF65-F5344CB8AC3E}">
        <p14:creationId xmlns:p14="http://schemas.microsoft.com/office/powerpoint/2010/main" val="132245105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滑动性食道裂孔疝</a:t>
            </a:r>
          </a:p>
        </p:txBody>
      </p:sp>
      <p:pic>
        <p:nvPicPr>
          <p:cNvPr id="3" name="图片 2" descr="FILE5"/>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noFill/>
          <a:ln>
            <a:noFill/>
          </a:ln>
        </p:spPr>
      </p:pic>
    </p:spTree>
    <p:extLst>
      <p:ext uri="{BB962C8B-B14F-4D97-AF65-F5344CB8AC3E}">
        <p14:creationId xmlns:p14="http://schemas.microsoft.com/office/powerpoint/2010/main" val="234941527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滑动性食道裂孔疝</a:t>
            </a:r>
          </a:p>
        </p:txBody>
      </p:sp>
      <p:pic>
        <p:nvPicPr>
          <p:cNvPr id="3" name="图片 2" descr="FILE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noFill/>
          <a:ln>
            <a:noFill/>
          </a:ln>
        </p:spPr>
      </p:pic>
    </p:spTree>
    <p:extLst>
      <p:ext uri="{BB962C8B-B14F-4D97-AF65-F5344CB8AC3E}">
        <p14:creationId xmlns:p14="http://schemas.microsoft.com/office/powerpoint/2010/main" val="309899214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滑动性食道裂孔疝</a:t>
            </a:r>
          </a:p>
        </p:txBody>
      </p:sp>
      <p:pic>
        <p:nvPicPr>
          <p:cNvPr id="3" name="图片 2" descr="FILE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noFill/>
          <a:ln>
            <a:noFill/>
          </a:ln>
        </p:spPr>
      </p:pic>
    </p:spTree>
    <p:extLst>
      <p:ext uri="{BB962C8B-B14F-4D97-AF65-F5344CB8AC3E}">
        <p14:creationId xmlns:p14="http://schemas.microsoft.com/office/powerpoint/2010/main" val="216611029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滑动性食道裂孔疝</a:t>
            </a:r>
          </a:p>
        </p:txBody>
      </p:sp>
      <p:pic>
        <p:nvPicPr>
          <p:cNvPr id="3" name="图片 2" descr="FILE8"/>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noFill/>
          <a:ln>
            <a:noFill/>
          </a:ln>
        </p:spPr>
      </p:pic>
    </p:spTree>
    <p:extLst>
      <p:ext uri="{BB962C8B-B14F-4D97-AF65-F5344CB8AC3E}">
        <p14:creationId xmlns:p14="http://schemas.microsoft.com/office/powerpoint/2010/main" val="155595913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滑动性食道裂孔疝</a:t>
            </a:r>
          </a:p>
        </p:txBody>
      </p:sp>
      <p:pic>
        <p:nvPicPr>
          <p:cNvPr id="3" name="图片 2" descr="FILE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noFill/>
          <a:ln>
            <a:noFill/>
          </a:ln>
        </p:spPr>
      </p:pic>
    </p:spTree>
    <p:extLst>
      <p:ext uri="{BB962C8B-B14F-4D97-AF65-F5344CB8AC3E}">
        <p14:creationId xmlns:p14="http://schemas.microsoft.com/office/powerpoint/2010/main" val="412720809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滑动性食道裂孔疝</a:t>
            </a:r>
          </a:p>
        </p:txBody>
      </p:sp>
      <p:pic>
        <p:nvPicPr>
          <p:cNvPr id="3" name="图片 2" descr="FILE1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noFill/>
          <a:ln>
            <a:noFill/>
          </a:ln>
        </p:spPr>
      </p:pic>
    </p:spTree>
    <p:extLst>
      <p:ext uri="{BB962C8B-B14F-4D97-AF65-F5344CB8AC3E}">
        <p14:creationId xmlns:p14="http://schemas.microsoft.com/office/powerpoint/2010/main" val="27066252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滑动性食道裂孔疝</a:t>
            </a:r>
          </a:p>
        </p:txBody>
      </p:sp>
      <p:pic>
        <p:nvPicPr>
          <p:cNvPr id="3" name="图片 2" descr="FILE1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noFill/>
          <a:ln>
            <a:noFill/>
          </a:ln>
        </p:spPr>
      </p:pic>
    </p:spTree>
    <p:extLst>
      <p:ext uri="{BB962C8B-B14F-4D97-AF65-F5344CB8AC3E}">
        <p14:creationId xmlns:p14="http://schemas.microsoft.com/office/powerpoint/2010/main" val="209833169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descr="FILE1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noFill/>
          <a:ln>
            <a:noFill/>
          </a:ln>
        </p:spPr>
      </p:pic>
    </p:spTree>
    <p:extLst>
      <p:ext uri="{BB962C8B-B14F-4D97-AF65-F5344CB8AC3E}">
        <p14:creationId xmlns:p14="http://schemas.microsoft.com/office/powerpoint/2010/main" val="11030331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正常膈肌的</a:t>
            </a:r>
            <a:r>
              <a:rPr lang="en-US" altLang="zh-CN"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X</a:t>
            </a:r>
            <a:r>
              <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线表现</a:t>
            </a:r>
          </a:p>
        </p:txBody>
      </p:sp>
      <p:sp>
        <p:nvSpPr>
          <p:cNvPr id="3" name="文本占位符 2"/>
          <p:cNvSpPr>
            <a:spLocks noGrp="1"/>
          </p:cNvSpPr>
          <p:nvPr>
            <p:ph type="body" idx="1"/>
          </p:nvPr>
        </p:nvSpPr>
        <p:spPr/>
        <p:txBody>
          <a:bodyPr/>
          <a:lstStyle/>
          <a:p>
            <a:endParaRPr lang="zh-CN" altLang="en-US" dirty="0"/>
          </a:p>
        </p:txBody>
      </p:sp>
      <p:sp>
        <p:nvSpPr>
          <p:cNvPr id="4" name="内容占位符 3"/>
          <p:cNvSpPr>
            <a:spLocks noGrp="1"/>
          </p:cNvSpPr>
          <p:nvPr>
            <p:ph sz="half" idx="2"/>
          </p:nvPr>
        </p:nvSpPr>
        <p:spPr/>
        <p:txBody>
          <a:bodyPr/>
          <a:lstStyle/>
          <a:p>
            <a:r>
              <a:rPr lang="zh-CN" altLang="en-US" b="1" dirty="0" smtClean="0"/>
              <a:t>肋</a:t>
            </a:r>
            <a:r>
              <a:rPr lang="zh-CN" altLang="en-US" b="1" dirty="0"/>
              <a:t>膈</a:t>
            </a:r>
            <a:r>
              <a:rPr lang="zh-CN" altLang="en-US" b="1" dirty="0" smtClean="0"/>
              <a:t>角锐利</a:t>
            </a:r>
            <a:endParaRPr lang="en-US" altLang="zh-CN" b="1" dirty="0" smtClean="0"/>
          </a:p>
          <a:p>
            <a:r>
              <a:rPr lang="zh-CN" altLang="en-US" b="1" dirty="0"/>
              <a:t>右</a:t>
            </a:r>
            <a:r>
              <a:rPr lang="zh-CN" altLang="en-US" b="1" dirty="0" smtClean="0"/>
              <a:t>膈顶较左侧高</a:t>
            </a:r>
            <a:r>
              <a:rPr lang="en-US" altLang="zh-CN" b="1" dirty="0" smtClean="0"/>
              <a:t>2~3cm</a:t>
            </a:r>
            <a:endParaRPr lang="zh-CN" altLang="en-US" b="1" dirty="0"/>
          </a:p>
          <a:p>
            <a:endParaRPr lang="zh-CN" altLang="en-US" b="1" dirty="0"/>
          </a:p>
        </p:txBody>
      </p:sp>
      <p:sp>
        <p:nvSpPr>
          <p:cNvPr id="5" name="文本占位符 4"/>
          <p:cNvSpPr>
            <a:spLocks noGrp="1"/>
          </p:cNvSpPr>
          <p:nvPr>
            <p:ph type="body" sz="quarter" idx="3"/>
          </p:nvPr>
        </p:nvSpPr>
        <p:spPr/>
        <p:txBody>
          <a:bodyPr/>
          <a:lstStyle/>
          <a:p>
            <a:endParaRPr lang="zh-CN" altLang="en-US" dirty="0"/>
          </a:p>
        </p:txBody>
      </p:sp>
      <p:sp>
        <p:nvSpPr>
          <p:cNvPr id="6" name="内容占位符 5"/>
          <p:cNvSpPr>
            <a:spLocks noGrp="1"/>
          </p:cNvSpPr>
          <p:nvPr>
            <p:ph sz="quarter" idx="4"/>
          </p:nvPr>
        </p:nvSpPr>
        <p:spPr/>
        <p:txBody>
          <a:bodyPr/>
          <a:lstStyle/>
          <a:p>
            <a:r>
              <a:rPr lang="zh-CN" altLang="en-US" b="1" dirty="0" smtClean="0"/>
              <a:t>肋膈角与心膈角顶点连线</a:t>
            </a:r>
            <a:r>
              <a:rPr lang="en-US" altLang="zh-CN" b="1" dirty="0" smtClean="0"/>
              <a:t>B</a:t>
            </a:r>
            <a:r>
              <a:rPr lang="zh-CN" altLang="en-US" b="1" dirty="0" smtClean="0"/>
              <a:t>与膈顶</a:t>
            </a:r>
            <a:r>
              <a:rPr lang="en-US" altLang="zh-CN" b="1" dirty="0" smtClean="0"/>
              <a:t>A</a:t>
            </a:r>
            <a:r>
              <a:rPr lang="zh-CN" altLang="en-US" b="1" dirty="0" smtClean="0"/>
              <a:t>的</a:t>
            </a:r>
            <a:r>
              <a:rPr lang="zh-CN" altLang="en-US" b="1" dirty="0"/>
              <a:t>距离≥</a:t>
            </a:r>
            <a:r>
              <a:rPr lang="en-US" altLang="zh-CN" b="1" dirty="0" smtClean="0"/>
              <a:t>1.5 cm.</a:t>
            </a:r>
            <a:endParaRPr lang="zh-CN" altLang="en-US" b="1"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20103" y="3784172"/>
            <a:ext cx="3740125" cy="181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75" y="3717032"/>
            <a:ext cx="3871087" cy="1881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642980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滑动性食道裂孔疝</a:t>
            </a:r>
          </a:p>
        </p:txBody>
      </p:sp>
      <p:pic>
        <p:nvPicPr>
          <p:cNvPr id="3" name="图片 2" descr="FILE1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93925" y="1646238"/>
            <a:ext cx="4754563" cy="4754562"/>
          </a:xfrm>
          <a:prstGeom prst="rect">
            <a:avLst/>
          </a:prstGeom>
          <a:noFill/>
          <a:ln>
            <a:noFill/>
          </a:ln>
        </p:spPr>
      </p:pic>
    </p:spTree>
    <p:extLst>
      <p:ext uri="{BB962C8B-B14F-4D97-AF65-F5344CB8AC3E}">
        <p14:creationId xmlns:p14="http://schemas.microsoft.com/office/powerpoint/2010/main" val="18826649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t>Morgagni</a:t>
            </a:r>
            <a:r>
              <a:rPr lang="zh-CN" altLang="en-US" dirty="0"/>
              <a:t>疝</a:t>
            </a:r>
          </a:p>
        </p:txBody>
      </p:sp>
      <p:sp>
        <p:nvSpPr>
          <p:cNvPr id="3" name="内容占位符 2"/>
          <p:cNvSpPr>
            <a:spLocks noGrp="1"/>
          </p:cNvSpPr>
          <p:nvPr>
            <p:ph idx="1"/>
          </p:nvPr>
        </p:nvSpPr>
        <p:spPr/>
        <p:txBody>
          <a:bodyPr/>
          <a:lstStyle/>
          <a:p>
            <a:r>
              <a:rPr lang="zh-CN" altLang="en-US" dirty="0" smtClean="0"/>
              <a:t>占膈疝的</a:t>
            </a:r>
            <a:r>
              <a:rPr lang="en-US" altLang="zh-CN" dirty="0" smtClean="0"/>
              <a:t>3%</a:t>
            </a:r>
          </a:p>
          <a:p>
            <a:r>
              <a:rPr lang="en-US" altLang="zh-CN" dirty="0" smtClean="0"/>
              <a:t>60%</a:t>
            </a:r>
            <a:r>
              <a:rPr lang="zh-CN" altLang="en-US" dirty="0" smtClean="0"/>
              <a:t>为横结肠</a:t>
            </a:r>
            <a:endParaRPr lang="en-US" altLang="zh-CN" dirty="0" smtClean="0"/>
          </a:p>
          <a:p>
            <a:r>
              <a:rPr lang="zh-CN" altLang="en-US" dirty="0" smtClean="0"/>
              <a:t>大部分无症状，少数恶心、腹胀</a:t>
            </a:r>
            <a:endParaRPr lang="en-US" altLang="zh-CN" dirty="0" smtClean="0"/>
          </a:p>
          <a:p>
            <a:r>
              <a:rPr lang="en-US" altLang="zh-CN" dirty="0" smtClean="0"/>
              <a:t>10%</a:t>
            </a:r>
            <a:r>
              <a:rPr lang="zh-CN" altLang="en-US" dirty="0" smtClean="0"/>
              <a:t>发生急性狡窄</a:t>
            </a:r>
            <a:endParaRPr lang="zh-CN" altLang="en-US" dirty="0"/>
          </a:p>
        </p:txBody>
      </p:sp>
      <p:pic>
        <p:nvPicPr>
          <p:cNvPr id="4" name="Picture 2" descr="c:\DOCUME~1\ADMINI~1\APPLIC~1\360se6\USERDA~1\Temp\F3LARG~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15022" y="1628800"/>
            <a:ext cx="4028978"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588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黑体" pitchFamily="49" charset="-122"/>
              </a:rPr>
              <a:t>Morgagni</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疝</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
        <p:nvSpPr>
          <p:cNvPr id="3" name="文本占位符 2"/>
          <p:cNvSpPr>
            <a:spLocks noGrp="1"/>
          </p:cNvSpPr>
          <p:nvPr>
            <p:ph type="body" idx="1"/>
          </p:nvPr>
        </p:nvSpPr>
        <p:spPr>
          <a:xfrm>
            <a:off x="1619672" y="1268760"/>
            <a:ext cx="6696744" cy="639762"/>
          </a:xfrm>
        </p:spPr>
        <p:txBody>
          <a:bodyPr/>
          <a:lstStyle/>
          <a:p>
            <a:r>
              <a:rPr lang="en-US" altLang="zh-CN" dirty="0" smtClean="0"/>
              <a:t>41</a:t>
            </a:r>
            <a:r>
              <a:rPr lang="zh-CN" altLang="en-US" dirty="0" smtClean="0"/>
              <a:t>岁女性，呼吸困难、心律失常</a:t>
            </a:r>
            <a:r>
              <a:rPr lang="en-US" altLang="zh-CN" dirty="0" smtClean="0"/>
              <a:t>5</a:t>
            </a:r>
            <a:r>
              <a:rPr lang="zh-CN" altLang="en-US" dirty="0" smtClean="0"/>
              <a:t>月，术后恢复</a:t>
            </a:r>
            <a:endParaRPr lang="zh-CN" altLang="en-US" dirty="0"/>
          </a:p>
        </p:txBody>
      </p:sp>
      <p:sp>
        <p:nvSpPr>
          <p:cNvPr id="4" name="内容占位符 3"/>
          <p:cNvSpPr>
            <a:spLocks noGrp="1"/>
          </p:cNvSpPr>
          <p:nvPr>
            <p:ph sz="half" idx="2"/>
          </p:nvPr>
        </p:nvSpPr>
        <p:spPr/>
        <p:txBody>
          <a:bodyPr/>
          <a:lstStyle/>
          <a:p>
            <a:endParaRPr lang="zh-CN" altLang="en-US" dirty="0"/>
          </a:p>
        </p:txBody>
      </p:sp>
      <p:sp>
        <p:nvSpPr>
          <p:cNvPr id="6" name="内容占位符 5"/>
          <p:cNvSpPr>
            <a:spLocks noGrp="1"/>
          </p:cNvSpPr>
          <p:nvPr>
            <p:ph sz="quarter" idx="4"/>
          </p:nvPr>
        </p:nvSpPr>
        <p:spPr/>
        <p:txBody>
          <a:bodyPr/>
          <a:lstStyle/>
          <a:p>
            <a:endParaRPr lang="zh-CN" altLang="en-US" dirty="0"/>
          </a:p>
        </p:txBody>
      </p:sp>
      <p:pic>
        <p:nvPicPr>
          <p:cNvPr id="1331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35695" y="2060848"/>
            <a:ext cx="5327171"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6348042" y="6372036"/>
            <a:ext cx="2795958" cy="369332"/>
          </a:xfrm>
          <a:prstGeom prst="rect">
            <a:avLst/>
          </a:prstGeom>
        </p:spPr>
        <p:txBody>
          <a:bodyPr wrap="none">
            <a:spAutoFit/>
          </a:bodyPr>
          <a:lstStyle/>
          <a:p>
            <a:r>
              <a:rPr lang="pt-BR" altLang="zh-CN" dirty="0"/>
              <a:t>N Engl J Med 2010; 362:e61</a:t>
            </a:r>
          </a:p>
        </p:txBody>
      </p:sp>
    </p:spTree>
    <p:extLst>
      <p:ext uri="{BB962C8B-B14F-4D97-AF65-F5344CB8AC3E}">
        <p14:creationId xmlns:p14="http://schemas.microsoft.com/office/powerpoint/2010/main" val="53455151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1"/>
          </p:nvPr>
        </p:nvSpPr>
        <p:spPr/>
        <p:txBody>
          <a:bodyPr/>
          <a:lstStyle/>
          <a:p>
            <a:r>
              <a:rPr lang="zh-CN" altLang="en-US" dirty="0" smtClean="0"/>
              <a:t>术前</a:t>
            </a:r>
            <a:endParaRPr lang="zh-CN" altLang="en-US" dirty="0"/>
          </a:p>
        </p:txBody>
      </p:sp>
      <p:sp>
        <p:nvSpPr>
          <p:cNvPr id="4" name="内容占位符 3"/>
          <p:cNvSpPr>
            <a:spLocks noGrp="1"/>
          </p:cNvSpPr>
          <p:nvPr>
            <p:ph sz="half" idx="2"/>
          </p:nvPr>
        </p:nvSpPr>
        <p:spPr/>
        <p:txBody>
          <a:bodyPr/>
          <a:lstStyle/>
          <a:p>
            <a:endParaRPr lang="zh-CN" altLang="en-US"/>
          </a:p>
        </p:txBody>
      </p:sp>
      <p:sp>
        <p:nvSpPr>
          <p:cNvPr id="5" name="文本占位符 4"/>
          <p:cNvSpPr>
            <a:spLocks noGrp="1"/>
          </p:cNvSpPr>
          <p:nvPr>
            <p:ph type="body" sz="quarter" idx="3"/>
          </p:nvPr>
        </p:nvSpPr>
        <p:spPr/>
        <p:txBody>
          <a:bodyPr/>
          <a:lstStyle/>
          <a:p>
            <a:r>
              <a:rPr lang="zh-CN" altLang="en-US" dirty="0" smtClean="0"/>
              <a:t>术后</a:t>
            </a:r>
            <a:endParaRPr lang="zh-CN" altLang="en-US" dirty="0"/>
          </a:p>
        </p:txBody>
      </p:sp>
      <p:sp>
        <p:nvSpPr>
          <p:cNvPr id="6" name="内容占位符 5"/>
          <p:cNvSpPr>
            <a:spLocks noGrp="1"/>
          </p:cNvSpPr>
          <p:nvPr>
            <p:ph sz="quarter" idx="4"/>
          </p:nvPr>
        </p:nvSpPr>
        <p:spPr/>
        <p:txBody>
          <a:bodyPr/>
          <a:lstStyle/>
          <a:p>
            <a:endParaRPr lang="zh-CN" altLang="en-US"/>
          </a:p>
        </p:txBody>
      </p:sp>
      <p:pic>
        <p:nvPicPr>
          <p:cNvPr id="1433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717" y="2204864"/>
            <a:ext cx="8908160" cy="3454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标题 1"/>
          <p:cNvSpPr>
            <a:spLocks noGrp="1"/>
          </p:cNvSpPr>
          <p:nvPr>
            <p:ph type="title"/>
          </p:nvPr>
        </p:nvSpPr>
        <p:spPr/>
        <p:txBody>
          <a:bodyPr/>
          <a:lstStyle/>
          <a:p>
            <a:r>
              <a:rPr lang="en-US" altLang="zh-CN" sz="3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黑体" pitchFamily="49" charset="-122"/>
              </a:rPr>
              <a:t>Morgagni</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疝</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pic>
        <p:nvPicPr>
          <p:cNvPr id="9220" name="Picture 4" descr="c:\users\asus\appdata\roaming\360se6\USERDA~1\Temp\HQDEFA~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72211" y="4820971"/>
            <a:ext cx="2736304" cy="2052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6731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1"/>
          </p:nvPr>
        </p:nvSpPr>
        <p:spPr/>
        <p:txBody>
          <a:bodyPr/>
          <a:lstStyle/>
          <a:p>
            <a:endParaRPr lang="zh-CN" altLang="en-US" dirty="0"/>
          </a:p>
        </p:txBody>
      </p:sp>
      <p:sp>
        <p:nvSpPr>
          <p:cNvPr id="4" name="内容占位符 3"/>
          <p:cNvSpPr>
            <a:spLocks noGrp="1"/>
          </p:cNvSpPr>
          <p:nvPr>
            <p:ph sz="half" idx="2"/>
          </p:nvPr>
        </p:nvSpPr>
        <p:spPr>
          <a:xfrm>
            <a:off x="493420" y="2564904"/>
            <a:ext cx="4040188" cy="3951288"/>
          </a:xfrm>
        </p:spPr>
        <p:txBody>
          <a:bodyPr/>
          <a:lstStyle/>
          <a:p>
            <a:endParaRPr lang="zh-CN" altLang="en-US" dirty="0"/>
          </a:p>
        </p:txBody>
      </p:sp>
      <p:sp>
        <p:nvSpPr>
          <p:cNvPr id="5" name="文本占位符 4"/>
          <p:cNvSpPr>
            <a:spLocks noGrp="1"/>
          </p:cNvSpPr>
          <p:nvPr>
            <p:ph type="body" sz="quarter" idx="3"/>
          </p:nvPr>
        </p:nvSpPr>
        <p:spPr/>
        <p:txBody>
          <a:bodyPr/>
          <a:lstStyle/>
          <a:p>
            <a:endParaRPr lang="zh-CN" altLang="en-US"/>
          </a:p>
        </p:txBody>
      </p:sp>
      <p:pic>
        <p:nvPicPr>
          <p:cNvPr id="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023" y="1844824"/>
            <a:ext cx="9217023"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文本占位符 2"/>
          <p:cNvSpPr txBox="1">
            <a:spLocks/>
          </p:cNvSpPr>
          <p:nvPr/>
        </p:nvSpPr>
        <p:spPr bwMode="auto">
          <a:xfrm>
            <a:off x="609600" y="1205062"/>
            <a:ext cx="404018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1" fontAlgn="base" hangingPunct="1">
              <a:spcBef>
                <a:spcPct val="20000"/>
              </a:spcBef>
              <a:spcAft>
                <a:spcPct val="0"/>
              </a:spcAft>
              <a:buFont typeface="Arial" pitchFamily="34" charset="0"/>
              <a:buNone/>
              <a:defRPr sz="2400" b="1" kern="1200">
                <a:solidFill>
                  <a:schemeClr val="tx1"/>
                </a:solidFill>
                <a:latin typeface="+mn-lt"/>
                <a:ea typeface="+mn-ea"/>
                <a:cs typeface="+mn-cs"/>
              </a:defRPr>
            </a:lvl1pPr>
            <a:lvl2pPr marL="457200" indent="0" algn="l" rtl="0" eaLnBrk="1" fontAlgn="base" hangingPunct="1">
              <a:spcBef>
                <a:spcPct val="20000"/>
              </a:spcBef>
              <a:spcAft>
                <a:spcPct val="0"/>
              </a:spcAft>
              <a:buFont typeface="Arial" pitchFamily="34" charset="0"/>
              <a:buNone/>
              <a:defRPr sz="2000" b="1" kern="1200">
                <a:solidFill>
                  <a:schemeClr val="tx1"/>
                </a:solidFill>
                <a:latin typeface="+mn-lt"/>
                <a:ea typeface="+mn-ea"/>
                <a:cs typeface="+mn-cs"/>
              </a:defRPr>
            </a:lvl2pPr>
            <a:lvl3pPr marL="914400" indent="0" algn="l" rtl="0" eaLnBrk="1" fontAlgn="base" hangingPunct="1">
              <a:spcBef>
                <a:spcPct val="20000"/>
              </a:spcBef>
              <a:spcAft>
                <a:spcPct val="0"/>
              </a:spcAft>
              <a:buFont typeface="Arial" pitchFamily="34" charset="0"/>
              <a:buNone/>
              <a:defRPr sz="1800" b="1" kern="1200">
                <a:solidFill>
                  <a:schemeClr val="tx1"/>
                </a:solidFill>
                <a:latin typeface="+mn-lt"/>
                <a:ea typeface="+mn-ea"/>
                <a:cs typeface="+mn-cs"/>
              </a:defRPr>
            </a:lvl3pPr>
            <a:lvl4pPr marL="1371600" indent="0" algn="l" rtl="0" eaLnBrk="1" fontAlgn="base" hangingPunct="1">
              <a:spcBef>
                <a:spcPct val="20000"/>
              </a:spcBef>
              <a:spcAft>
                <a:spcPct val="0"/>
              </a:spcAft>
              <a:buFont typeface="Arial" pitchFamily="34" charset="0"/>
              <a:buNone/>
              <a:defRPr sz="1600" b="1" kern="1200">
                <a:solidFill>
                  <a:schemeClr val="tx1"/>
                </a:solidFill>
                <a:latin typeface="+mn-lt"/>
                <a:ea typeface="+mn-ea"/>
                <a:cs typeface="+mn-cs"/>
              </a:defRPr>
            </a:lvl4pPr>
            <a:lvl5pPr marL="1828800" indent="0" algn="l" rtl="0" eaLnBrk="1" fontAlgn="base" hangingPunct="1">
              <a:spcBef>
                <a:spcPct val="20000"/>
              </a:spcBef>
              <a:spcAft>
                <a:spcPct val="0"/>
              </a:spcAft>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zh-CN" altLang="en-US" smtClean="0"/>
              <a:t>术前</a:t>
            </a:r>
            <a:endParaRPr lang="zh-CN" altLang="en-US" dirty="0"/>
          </a:p>
        </p:txBody>
      </p:sp>
      <p:sp>
        <p:nvSpPr>
          <p:cNvPr id="9" name="文本占位符 4"/>
          <p:cNvSpPr txBox="1">
            <a:spLocks/>
          </p:cNvSpPr>
          <p:nvPr/>
        </p:nvSpPr>
        <p:spPr bwMode="auto">
          <a:xfrm>
            <a:off x="4776073" y="1209711"/>
            <a:ext cx="40417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1" fontAlgn="base" hangingPunct="1">
              <a:spcBef>
                <a:spcPct val="20000"/>
              </a:spcBef>
              <a:spcAft>
                <a:spcPct val="0"/>
              </a:spcAft>
              <a:buFont typeface="Arial" pitchFamily="34" charset="0"/>
              <a:buNone/>
              <a:defRPr sz="2400" b="1" kern="1200">
                <a:solidFill>
                  <a:schemeClr val="tx1"/>
                </a:solidFill>
                <a:latin typeface="+mn-lt"/>
                <a:ea typeface="+mn-ea"/>
                <a:cs typeface="+mn-cs"/>
              </a:defRPr>
            </a:lvl1pPr>
            <a:lvl2pPr marL="457200" indent="0" algn="l" rtl="0" eaLnBrk="1" fontAlgn="base" hangingPunct="1">
              <a:spcBef>
                <a:spcPct val="20000"/>
              </a:spcBef>
              <a:spcAft>
                <a:spcPct val="0"/>
              </a:spcAft>
              <a:buFont typeface="Arial" pitchFamily="34" charset="0"/>
              <a:buNone/>
              <a:defRPr sz="2000" b="1" kern="1200">
                <a:solidFill>
                  <a:schemeClr val="tx1"/>
                </a:solidFill>
                <a:latin typeface="+mn-lt"/>
                <a:ea typeface="+mn-ea"/>
                <a:cs typeface="+mn-cs"/>
              </a:defRPr>
            </a:lvl2pPr>
            <a:lvl3pPr marL="914400" indent="0" algn="l" rtl="0" eaLnBrk="1" fontAlgn="base" hangingPunct="1">
              <a:spcBef>
                <a:spcPct val="20000"/>
              </a:spcBef>
              <a:spcAft>
                <a:spcPct val="0"/>
              </a:spcAft>
              <a:buFont typeface="Arial" pitchFamily="34" charset="0"/>
              <a:buNone/>
              <a:defRPr sz="1800" b="1" kern="1200">
                <a:solidFill>
                  <a:schemeClr val="tx1"/>
                </a:solidFill>
                <a:latin typeface="+mn-lt"/>
                <a:ea typeface="+mn-ea"/>
                <a:cs typeface="+mn-cs"/>
              </a:defRPr>
            </a:lvl3pPr>
            <a:lvl4pPr marL="1371600" indent="0" algn="l" rtl="0" eaLnBrk="1" fontAlgn="base" hangingPunct="1">
              <a:spcBef>
                <a:spcPct val="20000"/>
              </a:spcBef>
              <a:spcAft>
                <a:spcPct val="0"/>
              </a:spcAft>
              <a:buFont typeface="Arial" pitchFamily="34" charset="0"/>
              <a:buNone/>
              <a:defRPr sz="1600" b="1" kern="1200">
                <a:solidFill>
                  <a:schemeClr val="tx1"/>
                </a:solidFill>
                <a:latin typeface="+mn-lt"/>
                <a:ea typeface="+mn-ea"/>
                <a:cs typeface="+mn-cs"/>
              </a:defRPr>
            </a:lvl4pPr>
            <a:lvl5pPr marL="1828800" indent="0" algn="l" rtl="0" eaLnBrk="1" fontAlgn="base" hangingPunct="1">
              <a:spcBef>
                <a:spcPct val="20000"/>
              </a:spcBef>
              <a:spcAft>
                <a:spcPct val="0"/>
              </a:spcAft>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zh-CN" altLang="en-US" smtClean="0"/>
              <a:t>术后</a:t>
            </a:r>
            <a:endParaRPr lang="zh-CN" altLang="en-US" dirty="0"/>
          </a:p>
        </p:txBody>
      </p:sp>
      <p:sp>
        <p:nvSpPr>
          <p:cNvPr id="10" name="标题 1"/>
          <p:cNvSpPr>
            <a:spLocks noGrp="1"/>
          </p:cNvSpPr>
          <p:nvPr>
            <p:ph type="title"/>
          </p:nvPr>
        </p:nvSpPr>
        <p:spPr/>
        <p:txBody>
          <a:bodyPr/>
          <a:lstStyle/>
          <a:p>
            <a:r>
              <a:rPr lang="en-US" altLang="zh-CN" sz="3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黑体" pitchFamily="49" charset="-122"/>
              </a:rPr>
              <a:t>Morgagni</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疝</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pic>
        <p:nvPicPr>
          <p:cNvPr id="11" name="Picture 4" descr="c:\users\asus\appdata\roaming\360se6\USERDA~1\Temp\HQDEFA~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72211" y="4820971"/>
            <a:ext cx="2736304" cy="2052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38470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黑体" pitchFamily="49" charset="-122"/>
              </a:rPr>
              <a:t>Bochdalek</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疝</a:t>
            </a:r>
            <a:endPar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endParaRPr>
          </a:p>
        </p:txBody>
      </p:sp>
      <p:sp>
        <p:nvSpPr>
          <p:cNvPr id="3" name="文本占位符 2"/>
          <p:cNvSpPr>
            <a:spLocks noGrp="1"/>
          </p:cNvSpPr>
          <p:nvPr>
            <p:ph type="body" idx="1"/>
          </p:nvPr>
        </p:nvSpPr>
        <p:spPr>
          <a:xfrm>
            <a:off x="1691680" y="1988840"/>
            <a:ext cx="5987008" cy="639762"/>
          </a:xfrm>
        </p:spPr>
        <p:txBody>
          <a:bodyPr/>
          <a:lstStyle/>
          <a:p>
            <a:r>
              <a:rPr lang="zh-CN" altLang="en-US" dirty="0" smtClean="0"/>
              <a:t>发病率：</a:t>
            </a:r>
            <a:r>
              <a:rPr lang="en-US" altLang="zh-CN" dirty="0" smtClean="0"/>
              <a:t>0.17%</a:t>
            </a:r>
            <a:r>
              <a:rPr lang="zh-CN" altLang="en-US" dirty="0" smtClean="0"/>
              <a:t>，成年人中以老年人居多</a:t>
            </a:r>
            <a:endParaRPr lang="en-US" altLang="zh-CN" dirty="0" smtClean="0"/>
          </a:p>
          <a:p>
            <a:r>
              <a:rPr lang="en-US" altLang="zh-CN" dirty="0" smtClean="0"/>
              <a:t>70%</a:t>
            </a:r>
            <a:r>
              <a:rPr lang="zh-CN" altLang="en-US" dirty="0" smtClean="0"/>
              <a:t>发生在右侧，右肺底后方肿块影</a:t>
            </a:r>
            <a:endParaRPr lang="en-US" altLang="zh-CN" dirty="0" smtClean="0"/>
          </a:p>
          <a:p>
            <a:r>
              <a:rPr lang="en-US" altLang="zh-CN" dirty="0" smtClean="0"/>
              <a:t>70%</a:t>
            </a:r>
            <a:r>
              <a:rPr lang="zh-CN" altLang="en-US" dirty="0" smtClean="0"/>
              <a:t>为脂肪或网膜，其余为实质或空腔脏器</a:t>
            </a:r>
            <a:endParaRPr lang="zh-CN" altLang="en-US" dirty="0"/>
          </a:p>
        </p:txBody>
      </p:sp>
      <p:pic>
        <p:nvPicPr>
          <p:cNvPr id="512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01130" y="2781654"/>
            <a:ext cx="3277860" cy="3608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c:\DOCUME~1\ADMINI~1\APPLIC~1\360se6\USERDA~1\Temp\F3LARG~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3568" y="2920278"/>
            <a:ext cx="4142458" cy="3331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340318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ea typeface="黑体" pitchFamily="49" charset="-122"/>
              </a:rPr>
              <a:t>Bochdalek</a:t>
            </a:r>
            <a:r>
              <a:rPr lang="zh-CN" altLang="en-US" dirty="0">
                <a:latin typeface="黑体" pitchFamily="49" charset="-122"/>
                <a:ea typeface="黑体" pitchFamily="49" charset="-122"/>
              </a:rPr>
              <a:t>疝</a:t>
            </a:r>
            <a:endParaRPr lang="zh-CN" altLang="en-US" dirty="0"/>
          </a:p>
        </p:txBody>
      </p:sp>
      <p:sp>
        <p:nvSpPr>
          <p:cNvPr id="3" name="文本占位符 2"/>
          <p:cNvSpPr>
            <a:spLocks noGrp="1"/>
          </p:cNvSpPr>
          <p:nvPr>
            <p:ph type="body" idx="1"/>
          </p:nvPr>
        </p:nvSpPr>
        <p:spPr/>
        <p:txBody>
          <a:bodyPr/>
          <a:lstStyle/>
          <a:p>
            <a:r>
              <a:rPr lang="zh-CN" altLang="en-US" dirty="0" smtClean="0"/>
              <a:t>肾囊肿（多囊肾）</a:t>
            </a:r>
            <a:endParaRPr lang="zh-CN" altLang="en-US" dirty="0"/>
          </a:p>
        </p:txBody>
      </p:sp>
      <p:sp>
        <p:nvSpPr>
          <p:cNvPr id="4" name="内容占位符 3"/>
          <p:cNvSpPr>
            <a:spLocks noGrp="1"/>
          </p:cNvSpPr>
          <p:nvPr>
            <p:ph sz="half" idx="2"/>
          </p:nvPr>
        </p:nvSpPr>
        <p:spPr/>
        <p:txBody>
          <a:bodyPr/>
          <a:lstStyle/>
          <a:p>
            <a:endParaRPr lang="zh-CN" altLang="en-US" dirty="0"/>
          </a:p>
        </p:txBody>
      </p:sp>
      <p:sp>
        <p:nvSpPr>
          <p:cNvPr id="5" name="文本占位符 4"/>
          <p:cNvSpPr>
            <a:spLocks noGrp="1"/>
          </p:cNvSpPr>
          <p:nvPr>
            <p:ph type="body" sz="quarter" idx="3"/>
          </p:nvPr>
        </p:nvSpPr>
        <p:spPr/>
        <p:txBody>
          <a:bodyPr/>
          <a:lstStyle/>
          <a:p>
            <a:endParaRPr lang="zh-CN" altLang="en-US" dirty="0"/>
          </a:p>
        </p:txBody>
      </p:sp>
      <p:sp>
        <p:nvSpPr>
          <p:cNvPr id="6" name="内容占位符 5"/>
          <p:cNvSpPr>
            <a:spLocks noGrp="1"/>
          </p:cNvSpPr>
          <p:nvPr>
            <p:ph sz="quarter" idx="4"/>
          </p:nvPr>
        </p:nvSpPr>
        <p:spPr/>
        <p:txBody>
          <a:bodyPr/>
          <a:lstStyle/>
          <a:p>
            <a:endParaRPr lang="zh-CN" altLang="en-US" dirty="0"/>
          </a:p>
        </p:txBody>
      </p:sp>
      <p:pic>
        <p:nvPicPr>
          <p:cNvPr id="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930" y="2389272"/>
            <a:ext cx="9056310" cy="4260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914089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t>Bochdalek</a:t>
            </a:r>
            <a:r>
              <a:rPr lang="zh-CN" altLang="en-US" dirty="0"/>
              <a:t>疝</a:t>
            </a:r>
          </a:p>
        </p:txBody>
      </p:sp>
      <p:sp>
        <p:nvSpPr>
          <p:cNvPr id="3" name="内容占位符 2"/>
          <p:cNvSpPr>
            <a:spLocks noGrp="1"/>
          </p:cNvSpPr>
          <p:nvPr>
            <p:ph idx="1"/>
          </p:nvPr>
        </p:nvSpPr>
        <p:spPr/>
        <p:txBody>
          <a:bodyPr/>
          <a:lstStyle/>
          <a:p>
            <a:r>
              <a:rPr lang="zh-CN" altLang="en-US" dirty="0"/>
              <a:t>肝脏</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512" y="2564904"/>
            <a:ext cx="8947472"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40419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ln w="18415" cmpd="sng">
                  <a:solidFill>
                    <a:srgbClr val="FFFFFF"/>
                  </a:solidFill>
                  <a:prstDash val="solid"/>
                </a:ln>
                <a:solidFill>
                  <a:srgbClr val="FFFFFF"/>
                </a:solidFill>
                <a:effectLst>
                  <a:outerShdw blurRad="63500" dir="3600000" algn="tl" rotWithShape="0">
                    <a:srgbClr val="000000">
                      <a:alpha val="70000"/>
                    </a:srgbClr>
                  </a:outerShdw>
                </a:effectLst>
                <a:ea typeface="黑体" pitchFamily="49" charset="-122"/>
              </a:rPr>
              <a:t>Bochdalek</a:t>
            </a:r>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疝</a:t>
            </a:r>
            <a:endParaRPr lang="zh-CN" altLang="en-US" dirty="0"/>
          </a:p>
        </p:txBody>
      </p:sp>
      <p:sp>
        <p:nvSpPr>
          <p:cNvPr id="3" name="内容占位符 2"/>
          <p:cNvSpPr>
            <a:spLocks noGrp="1"/>
          </p:cNvSpPr>
          <p:nvPr>
            <p:ph sz="half" idx="1"/>
          </p:nvPr>
        </p:nvSpPr>
        <p:spPr/>
        <p:txBody>
          <a:bodyPr/>
          <a:lstStyle/>
          <a:p>
            <a:r>
              <a:rPr lang="zh-CN" altLang="en-US" dirty="0"/>
              <a:t>脂肪组织</a:t>
            </a:r>
          </a:p>
          <a:p>
            <a:endParaRPr lang="zh-CN" altLang="en-US" dirty="0"/>
          </a:p>
        </p:txBody>
      </p:sp>
      <p:sp>
        <p:nvSpPr>
          <p:cNvPr id="4" name="内容占位符 3"/>
          <p:cNvSpPr>
            <a:spLocks noGrp="1"/>
          </p:cNvSpPr>
          <p:nvPr>
            <p:ph sz="half" idx="2"/>
          </p:nvPr>
        </p:nvSpPr>
        <p:spPr/>
        <p:txBody>
          <a:bodyPr/>
          <a:lstStyle/>
          <a:p>
            <a:r>
              <a:rPr lang="zh-CN" altLang="en-US" dirty="0"/>
              <a:t>空</a:t>
            </a:r>
            <a:r>
              <a:rPr lang="zh-CN" altLang="en-US" dirty="0" smtClean="0"/>
              <a:t>腔脏器</a:t>
            </a:r>
            <a:endParaRPr lang="zh-CN" altLang="en-US" dirty="0"/>
          </a:p>
        </p:txBody>
      </p:sp>
      <p:pic>
        <p:nvPicPr>
          <p:cNvPr id="5" name="Picture 2" descr="E:\快盘\膈肌病变\林信雄\20130727\FILE37.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9327" t="14859" r="23193" b="24801"/>
          <a:stretch/>
        </p:blipFill>
        <p:spPr bwMode="auto">
          <a:xfrm>
            <a:off x="467544" y="2420888"/>
            <a:ext cx="4248472" cy="37990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60032" y="2420888"/>
            <a:ext cx="3992463" cy="3799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96100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中心腱缺损</a:t>
            </a:r>
            <a:endParaRPr lang="zh-CN" altLang="en-US"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30946" y="2492896"/>
            <a:ext cx="3975617"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9858" y="2514770"/>
            <a:ext cx="3934632" cy="3866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68232" y="1762552"/>
            <a:ext cx="3829895" cy="461665"/>
          </a:xfrm>
          <a:prstGeom prst="rect">
            <a:avLst/>
          </a:prstGeom>
          <a:noFill/>
        </p:spPr>
        <p:txBody>
          <a:bodyPr wrap="none" rtlCol="0">
            <a:spAutoFit/>
          </a:bodyPr>
          <a:lstStyle/>
          <a:p>
            <a:r>
              <a:rPr lang="en-US" altLang="zh-CN" sz="2400" b="1" dirty="0" smtClean="0"/>
              <a:t>2010.2</a:t>
            </a:r>
            <a:r>
              <a:rPr lang="zh-CN" altLang="en-US" sz="2400" b="1" dirty="0" smtClean="0"/>
              <a:t>，男性</a:t>
            </a:r>
            <a:r>
              <a:rPr lang="en-US" altLang="zh-CN" sz="2400" b="1" dirty="0" smtClean="0"/>
              <a:t>64</a:t>
            </a:r>
            <a:r>
              <a:rPr lang="zh-CN" altLang="en-US" sz="2400" b="1" dirty="0" smtClean="0"/>
              <a:t>岁，无症状</a:t>
            </a:r>
            <a:endParaRPr lang="zh-CN" altLang="en-US" sz="2400" b="1" dirty="0"/>
          </a:p>
        </p:txBody>
      </p:sp>
    </p:spTree>
    <p:extLst>
      <p:ext uri="{BB962C8B-B14F-4D97-AF65-F5344CB8AC3E}">
        <p14:creationId xmlns:p14="http://schemas.microsoft.com/office/powerpoint/2010/main" val="1093296801"/>
      </p:ext>
    </p:extLst>
  </p:cSld>
  <p:clrMapOvr>
    <a:masterClrMapping/>
  </p:clrMapOvr>
  <p:timing>
    <p:tnLst>
      <p:par>
        <p:cTn id="1" dur="indefinite" restart="never" nodeType="tmRoot"/>
      </p:par>
    </p:tnLst>
  </p:timing>
</p:sld>
</file>

<file path=ppt/theme/theme1.xml><?xml version="1.0" encoding="utf-8"?>
<a:theme xmlns:a="http://schemas.openxmlformats.org/drawingml/2006/main" name="温州市中心医院">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1206</TotalTime>
  <Words>2405</Words>
  <Application>Microsoft Office PowerPoint</Application>
  <PresentationFormat>全屏显示(4:3)</PresentationFormat>
  <Paragraphs>336</Paragraphs>
  <Slides>117</Slides>
  <Notes>22</Notes>
  <HiddenSlides>0</HiddenSlides>
  <MMClips>2</MMClips>
  <ScaleCrop>false</ScaleCrop>
  <HeadingPairs>
    <vt:vector size="4" baseType="variant">
      <vt:variant>
        <vt:lpstr>主题</vt:lpstr>
      </vt:variant>
      <vt:variant>
        <vt:i4>1</vt:i4>
      </vt:variant>
      <vt:variant>
        <vt:lpstr>幻灯片标题</vt:lpstr>
      </vt:variant>
      <vt:variant>
        <vt:i4>117</vt:i4>
      </vt:variant>
    </vt:vector>
  </HeadingPairs>
  <TitlesOfParts>
    <vt:vector size="118" baseType="lpstr">
      <vt:lpstr>温州市中心医院</vt:lpstr>
      <vt:lpstr>膈肌疾病的影像诊断</vt:lpstr>
      <vt:lpstr>PowerPoint 演示文稿</vt:lpstr>
      <vt:lpstr>20120717CT未见明显异常</vt:lpstr>
      <vt:lpstr>20130802复查与20120717相似</vt:lpstr>
      <vt:lpstr>诊断：膈疝</vt:lpstr>
      <vt:lpstr>主要内容</vt:lpstr>
      <vt:lpstr>膈肌的功能</vt:lpstr>
      <vt:lpstr>膈肌的解剖---外形</vt:lpstr>
      <vt:lpstr>正常膈肌的X线表现</vt:lpstr>
      <vt:lpstr>正常膈肌的X线表现</vt:lpstr>
      <vt:lpstr>肺底积液</vt:lpstr>
      <vt:lpstr>肺底积液</vt:lpstr>
      <vt:lpstr>肺气肿</vt:lpstr>
      <vt:lpstr>膈下病变</vt:lpstr>
      <vt:lpstr>正常膈肌的CT表现</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膈肌的解剖---孔</vt:lpstr>
      <vt:lpstr>膈肌的解剖</vt:lpstr>
      <vt:lpstr>中间弓状韧带综合征</vt:lpstr>
      <vt:lpstr>中间弓状韧带综合征</vt:lpstr>
      <vt:lpstr>膈疝的分类</vt:lpstr>
      <vt:lpstr>PowerPoint 演示文稿</vt:lpstr>
      <vt:lpstr>食道裂孔疝</vt:lpstr>
      <vt:lpstr>临床表现</vt:lpstr>
      <vt:lpstr>食道裂孔疝</vt:lpstr>
      <vt:lpstr>钡餐造影</vt:lpstr>
      <vt:lpstr>钡餐造影</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滑动性食道裂孔疝</vt:lpstr>
      <vt:lpstr>滑动性食道裂孔疝</vt:lpstr>
      <vt:lpstr>滑动性食道裂孔疝</vt:lpstr>
      <vt:lpstr>滑动性食道裂孔疝</vt:lpstr>
      <vt:lpstr>滑动性食道裂孔疝</vt:lpstr>
      <vt:lpstr>滑动性食道裂孔疝</vt:lpstr>
      <vt:lpstr>滑动性食道裂孔疝</vt:lpstr>
      <vt:lpstr>滑动性食道裂孔疝</vt:lpstr>
      <vt:lpstr>滑动性食道裂孔疝</vt:lpstr>
      <vt:lpstr>滑动性食道裂孔疝</vt:lpstr>
      <vt:lpstr>滑动性食道裂孔疝</vt:lpstr>
      <vt:lpstr>滑动性食道裂孔疝</vt:lpstr>
      <vt:lpstr>PowerPoint 演示文稿</vt:lpstr>
      <vt:lpstr>滑动性食道裂孔疝</vt:lpstr>
      <vt:lpstr>Morgagni疝</vt:lpstr>
      <vt:lpstr>Morgagni疝</vt:lpstr>
      <vt:lpstr>Morgagni疝</vt:lpstr>
      <vt:lpstr>Morgagni疝</vt:lpstr>
      <vt:lpstr>Bochdalek疝</vt:lpstr>
      <vt:lpstr>Bochdalek疝</vt:lpstr>
      <vt:lpstr>Bochdalek疝</vt:lpstr>
      <vt:lpstr>Bochdalek疝</vt:lpstr>
      <vt:lpstr>中心腱缺损</vt:lpstr>
      <vt:lpstr>中心腱缺损</vt:lpstr>
      <vt:lpstr>中心腱缺损</vt:lpstr>
      <vt:lpstr>膈膨升（膈膨出）</vt:lpstr>
      <vt:lpstr>膈膨升</vt:lpstr>
      <vt:lpstr>先天性膨升 OR 膈肌麻痹？</vt:lpstr>
      <vt:lpstr>先天性膨升 OR 膈肌麻痹？</vt:lpstr>
      <vt:lpstr>PowerPoint 演示文稿</vt:lpstr>
      <vt:lpstr>膈肌麻痹</vt:lpstr>
      <vt:lpstr>膈膨升的治疗</vt:lpstr>
      <vt:lpstr>膈疝和膈膨升（膈膨出）</vt:lpstr>
      <vt:lpstr>膈疝与膈膨升难以鉴别</vt:lpstr>
      <vt:lpstr>膈疝与膈膨升难以鉴别</vt:lpstr>
      <vt:lpstr>创伤性膈疝</vt:lpstr>
      <vt:lpstr>膈肌肿瘤</vt:lpstr>
      <vt:lpstr>PowerPoint 演示文稿</vt:lpstr>
      <vt:lpstr>“右胸腔”孤立性纤维肿瘤 </vt:lpstr>
      <vt:lpstr>横纹肌肉瘤</vt:lpstr>
      <vt:lpstr>谢谢！</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戴新建</dc:creator>
  <cp:lastModifiedBy>戴新建</cp:lastModifiedBy>
  <cp:revision>96</cp:revision>
  <dcterms:created xsi:type="dcterms:W3CDTF">2013-07-19T13:28:56Z</dcterms:created>
  <dcterms:modified xsi:type="dcterms:W3CDTF">2013-09-01T21:59:03Z</dcterms:modified>
</cp:coreProperties>
</file>