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</p:sldIdLst>
  <p:sldSz cx="13004800" cy="10007600"/>
  <p:notesSz cx="13004800" cy="100076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4" Type="http://schemas.openxmlformats.org/officeDocument/2006/relationships/tableStyles" Target="tableStyles.xml"/><Relationship Id="rId93" Type="http://schemas.openxmlformats.org/officeDocument/2006/relationships/viewProps" Target="viewProps.xml"/><Relationship Id="rId92" Type="http://schemas.openxmlformats.org/officeDocument/2006/relationships/presProps" Target="presProps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41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7366377" y="0"/>
            <a:ext cx="5635413" cy="502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500120" y="1250950"/>
            <a:ext cx="6004560" cy="337756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300480" y="4816158"/>
            <a:ext cx="10403840" cy="39404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05483"/>
            <a:ext cx="563541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7366377" y="9505483"/>
            <a:ext cx="5635413" cy="5021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102356"/>
            <a:ext cx="11054080" cy="2101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604256"/>
            <a:ext cx="9103360" cy="250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FFFB00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FB00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FFFB00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301748"/>
            <a:ext cx="5657088" cy="6605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301748"/>
            <a:ext cx="5657088" cy="6605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FFFB00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7004" y="431800"/>
            <a:ext cx="8090791" cy="731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FFFB00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9909" y="2705100"/>
            <a:ext cx="11904980" cy="4740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FB00"/>
                </a:solidFill>
                <a:latin typeface="SimSun"/>
                <a:cs typeface="SimSu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200" y="9762235"/>
            <a:ext cx="12954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307068"/>
            <a:ext cx="2991104" cy="500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307068"/>
            <a:ext cx="2991104" cy="500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4.jpeg"/><Relationship Id="rId1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image" Target="../media/image6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4.jpeg"/><Relationship Id="rId1" Type="http://schemas.openxmlformats.org/officeDocument/2006/relationships/image" Target="../media/image7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image" Target="../media/image7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2.jpeg"/><Relationship Id="rId1" Type="http://schemas.openxmlformats.org/officeDocument/2006/relationships/image" Target="../media/image81.jpe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image" Target="../media/image83.jpeg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image" Target="../media/image8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image" Target="../media/image9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97.jpeg"/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image" Target="../media/image94.jpeg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image" Target="../media/image98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1.png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image" Target="../media/image102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6.jpeg"/><Relationship Id="rId1" Type="http://schemas.openxmlformats.org/officeDocument/2006/relationships/image" Target="../media/image10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0.jpeg"/><Relationship Id="rId1" Type="http://schemas.openxmlformats.org/officeDocument/2006/relationships/image" Target="../media/image109.jpe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image" Target="../media/image111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17.jpeg"/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image" Target="../media/image114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image" Target="../media/image118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image" Target="../media/image1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5.jpeg"/><Relationship Id="rId1" Type="http://schemas.openxmlformats.org/officeDocument/2006/relationships/image" Target="../media/image12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7.jpeg"/><Relationship Id="rId1" Type="http://schemas.openxmlformats.org/officeDocument/2006/relationships/image" Target="../media/image12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9.png"/><Relationship Id="rId1" Type="http://schemas.openxmlformats.org/officeDocument/2006/relationships/image" Target="../media/image128.jpeg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image" Target="../media/image130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4.jpeg"/><Relationship Id="rId1" Type="http://schemas.openxmlformats.org/officeDocument/2006/relationships/image" Target="../media/image133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5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6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7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83500" y="7924800"/>
            <a:ext cx="2832100" cy="85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90800" y="8102600"/>
            <a:ext cx="26035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2600" y="3403600"/>
            <a:ext cx="9917430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0" b="1" dirty="0">
                <a:solidFill>
                  <a:srgbClr val="000000"/>
                </a:solidFill>
              </a:rPr>
              <a:t>输卵管病变影像诊断</a:t>
            </a:r>
            <a:endParaRPr sz="8000" b="1"/>
          </a:p>
        </p:txBody>
      </p:sp>
      <p:sp>
        <p:nvSpPr>
          <p:cNvPr id="7" name="object 7"/>
          <p:cNvSpPr txBox="1"/>
          <p:nvPr/>
        </p:nvSpPr>
        <p:spPr>
          <a:xfrm>
            <a:off x="745250" y="9215966"/>
            <a:ext cx="55943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05/03/11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0"/>
            <a:ext cx="5689600" cy="4368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14800" y="1841500"/>
            <a:ext cx="55118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96200" y="5219700"/>
            <a:ext cx="50673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32552" y="5074025"/>
            <a:ext cx="2133600" cy="329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 marR="5080" indent="-127635">
              <a:lnSpc>
                <a:spcPct val="150000"/>
              </a:lnSpc>
            </a:pPr>
            <a:r>
              <a:rPr sz="3600" dirty="0">
                <a:solidFill>
                  <a:srgbClr val="FFFB00"/>
                </a:solidFill>
                <a:latin typeface="SimSun"/>
                <a:cs typeface="SimSun"/>
              </a:rPr>
              <a:t>再通过程  </a:t>
            </a:r>
            <a:r>
              <a:rPr sz="3600" dirty="0">
                <a:solidFill>
                  <a:srgbClr val="F5F5F5"/>
                </a:solidFill>
                <a:latin typeface="SimSun"/>
                <a:cs typeface="SimSun"/>
              </a:rPr>
              <a:t>造影</a:t>
            </a:r>
            <a:r>
              <a:rPr sz="3600" dirty="0">
                <a:solidFill>
                  <a:srgbClr val="F5F5F5"/>
                </a:solidFill>
                <a:latin typeface="Arial"/>
                <a:cs typeface="Arial"/>
              </a:rPr>
              <a:t>-</a:t>
            </a:r>
            <a:r>
              <a:rPr sz="3600" dirty="0">
                <a:solidFill>
                  <a:srgbClr val="F5F5F5"/>
                </a:solidFill>
                <a:latin typeface="SimSun"/>
                <a:cs typeface="SimSun"/>
              </a:rPr>
              <a:t>梗阻  插管  再通</a:t>
            </a:r>
            <a:r>
              <a:rPr sz="3600" dirty="0">
                <a:solidFill>
                  <a:srgbClr val="F5F5F5"/>
                </a:solidFill>
                <a:latin typeface="Arial"/>
                <a:cs typeface="Arial"/>
              </a:rPr>
              <a:t>-</a:t>
            </a:r>
            <a:r>
              <a:rPr sz="3600" dirty="0">
                <a:solidFill>
                  <a:srgbClr val="F5F5F5"/>
                </a:solidFill>
                <a:latin typeface="SimSun"/>
                <a:cs typeface="SimSun"/>
              </a:rPr>
              <a:t>成功</a:t>
            </a:r>
            <a:endParaRPr sz="360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62889" y="9191132"/>
            <a:ext cx="16065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spc="-8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2272" y="399694"/>
            <a:ext cx="10796905" cy="8039100"/>
          </a:xfrm>
          <a:custGeom>
            <a:avLst/>
            <a:gdLst/>
            <a:ahLst/>
            <a:cxnLst/>
            <a:rect l="l" t="t" r="r" b="b"/>
            <a:pathLst>
              <a:path w="10796905" h="8039100">
                <a:moveTo>
                  <a:pt x="0" y="8039100"/>
                </a:moveTo>
                <a:lnTo>
                  <a:pt x="10796841" y="8039100"/>
                </a:lnTo>
                <a:lnTo>
                  <a:pt x="10796841" y="0"/>
                </a:lnTo>
                <a:lnTo>
                  <a:pt x="0" y="0"/>
                </a:lnTo>
                <a:lnTo>
                  <a:pt x="0" y="8039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272" y="399686"/>
            <a:ext cx="10796905" cy="8039100"/>
          </a:xfrm>
          <a:custGeom>
            <a:avLst/>
            <a:gdLst/>
            <a:ahLst/>
            <a:cxnLst/>
            <a:rect l="l" t="t" r="r" b="b"/>
            <a:pathLst>
              <a:path w="10796905" h="8039100">
                <a:moveTo>
                  <a:pt x="0" y="0"/>
                </a:moveTo>
                <a:lnTo>
                  <a:pt x="10796841" y="0"/>
                </a:lnTo>
                <a:lnTo>
                  <a:pt x="10796841" y="8039100"/>
                </a:lnTo>
                <a:lnTo>
                  <a:pt x="0" y="80391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3600" y="393700"/>
            <a:ext cx="5473700" cy="4114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94400" y="393700"/>
            <a:ext cx="56896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9000" y="4521200"/>
            <a:ext cx="5448300" cy="391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37300" y="4521200"/>
            <a:ext cx="5359400" cy="389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751200" y="8537499"/>
            <a:ext cx="542988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dirty="0">
                <a:solidFill>
                  <a:srgbClr val="F5F5F5"/>
                </a:solidFill>
                <a:latin typeface="SimSun"/>
                <a:cs typeface="SimSun"/>
              </a:rPr>
              <a:t>双侧近端梗阻</a:t>
            </a:r>
            <a:r>
              <a:rPr sz="2000" dirty="0">
                <a:solidFill>
                  <a:srgbClr val="F5F5F5"/>
                </a:solidFill>
                <a:latin typeface="Arial"/>
                <a:cs typeface="Arial"/>
              </a:rPr>
              <a:t>-</a:t>
            </a:r>
            <a:r>
              <a:rPr sz="2000" dirty="0">
                <a:solidFill>
                  <a:srgbClr val="F5F5F5"/>
                </a:solidFill>
                <a:latin typeface="SimSun"/>
                <a:cs typeface="SimSun"/>
              </a:rPr>
              <a:t>右侧近端再通</a:t>
            </a:r>
            <a:r>
              <a:rPr sz="2000" dirty="0">
                <a:solidFill>
                  <a:srgbClr val="F5F5F5"/>
                </a:solidFill>
                <a:latin typeface="Arial"/>
                <a:cs typeface="Arial"/>
              </a:rPr>
              <a:t>/</a:t>
            </a:r>
            <a:r>
              <a:rPr sz="2000" dirty="0">
                <a:solidFill>
                  <a:srgbClr val="F5F5F5"/>
                </a:solidFill>
                <a:latin typeface="SimSun"/>
                <a:cs typeface="SimSun"/>
              </a:rPr>
              <a:t>远端梗阻</a:t>
            </a:r>
            <a:r>
              <a:rPr sz="2000" dirty="0">
                <a:solidFill>
                  <a:srgbClr val="F5F5F5"/>
                </a:solidFill>
                <a:latin typeface="Arial"/>
                <a:cs typeface="Arial"/>
              </a:rPr>
              <a:t>-</a:t>
            </a:r>
            <a:r>
              <a:rPr sz="2000" dirty="0">
                <a:solidFill>
                  <a:srgbClr val="F5F5F5"/>
                </a:solidFill>
                <a:latin typeface="SimSun"/>
                <a:cs typeface="SimSun"/>
              </a:rPr>
              <a:t>再通</a:t>
            </a:r>
            <a:r>
              <a:rPr sz="2000" dirty="0">
                <a:solidFill>
                  <a:srgbClr val="F5F5F5"/>
                </a:solidFill>
                <a:latin typeface="Arial"/>
                <a:cs typeface="Arial"/>
              </a:rPr>
              <a:t>-</a:t>
            </a:r>
            <a:r>
              <a:rPr sz="2000" dirty="0">
                <a:solidFill>
                  <a:srgbClr val="F5F5F5"/>
                </a:solidFill>
                <a:latin typeface="SimSun"/>
                <a:cs typeface="SimSun"/>
              </a:rPr>
              <a:t>成功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215900"/>
            <a:ext cx="6083300" cy="4140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04000" y="203200"/>
            <a:ext cx="56388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3400" y="4318000"/>
            <a:ext cx="6083300" cy="445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818110" y="5353468"/>
            <a:ext cx="1549400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000" dirty="0">
                <a:solidFill>
                  <a:srgbClr val="FFFB00"/>
                </a:solidFill>
                <a:latin typeface="SimSun"/>
                <a:cs typeface="SimSun"/>
              </a:rPr>
              <a:t>屈曲子宫</a:t>
            </a:r>
            <a:endParaRPr sz="30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8110" y="6255168"/>
            <a:ext cx="569785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dirty="0">
                <a:solidFill>
                  <a:srgbClr val="FFFFFF"/>
                </a:solidFill>
                <a:latin typeface="SimSun"/>
                <a:cs typeface="SimSun"/>
              </a:rPr>
              <a:t>右侧再通输卵管破裂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-CM</a:t>
            </a:r>
            <a:r>
              <a:rPr sz="3000" dirty="0">
                <a:solidFill>
                  <a:srgbClr val="FFFFFF"/>
                </a:solidFill>
                <a:latin typeface="SimSun"/>
                <a:cs typeface="SimSun"/>
              </a:rPr>
              <a:t>进入静脉</a:t>
            </a:r>
            <a:endParaRPr sz="300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8110" y="7194969"/>
            <a:ext cx="2311400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000" dirty="0">
                <a:solidFill>
                  <a:srgbClr val="FFFFFF"/>
                </a:solidFill>
                <a:latin typeface="SimSun"/>
                <a:cs typeface="SimSun"/>
              </a:rPr>
              <a:t>左侧再通成功</a:t>
            </a:r>
            <a:endParaRPr sz="3000">
              <a:latin typeface="SimSun"/>
              <a:cs typeface="SimSu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0740" y="469900"/>
            <a:ext cx="4724400" cy="817880"/>
          </a:xfrm>
          <a:custGeom>
            <a:avLst/>
            <a:gdLst/>
            <a:ahLst/>
            <a:cxnLst/>
            <a:rect l="l" t="t" r="r" b="b"/>
            <a:pathLst>
              <a:path w="4724400" h="817880">
                <a:moveTo>
                  <a:pt x="0" y="0"/>
                </a:moveTo>
                <a:lnTo>
                  <a:pt x="4724400" y="0"/>
                </a:lnTo>
                <a:lnTo>
                  <a:pt x="4724400" y="817316"/>
                </a:lnTo>
                <a:lnTo>
                  <a:pt x="0" y="81731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2833370"/>
            <a:r>
              <a:rPr sz="3200" dirty="0"/>
              <a:t>子宫输卵管造影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2263419" y="2009419"/>
            <a:ext cx="1993900" cy="381000"/>
          </a:xfrm>
          <a:custGeom>
            <a:avLst/>
            <a:gdLst/>
            <a:ahLst/>
            <a:cxnLst/>
            <a:rect l="l" t="t" r="r" b="b"/>
            <a:pathLst>
              <a:path w="1993900" h="381000">
                <a:moveTo>
                  <a:pt x="0" y="0"/>
                </a:moveTo>
                <a:lnTo>
                  <a:pt x="1993899" y="0"/>
                </a:lnTo>
                <a:lnTo>
                  <a:pt x="1993899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739669" y="2034819"/>
            <a:ext cx="1041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近端阻塞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31060" y="3851770"/>
            <a:ext cx="2231390" cy="381000"/>
          </a:xfrm>
          <a:custGeom>
            <a:avLst/>
            <a:gdLst/>
            <a:ahLst/>
            <a:cxnLst/>
            <a:rect l="l" t="t" r="r" b="b"/>
            <a:pathLst>
              <a:path w="2231390" h="381000">
                <a:moveTo>
                  <a:pt x="0" y="0"/>
                </a:moveTo>
                <a:lnTo>
                  <a:pt x="2231148" y="0"/>
                </a:lnTo>
                <a:lnTo>
                  <a:pt x="2231148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41311" y="3877170"/>
            <a:ext cx="2057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选择性输卵管造影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4028" y="2400719"/>
            <a:ext cx="0" cy="1415415"/>
          </a:xfrm>
          <a:custGeom>
            <a:avLst/>
            <a:gdLst/>
            <a:ahLst/>
            <a:cxnLst/>
            <a:rect l="l" t="t" r="r" b="b"/>
            <a:pathLst>
              <a:path h="1415414">
                <a:moveTo>
                  <a:pt x="0" y="0"/>
                </a:moveTo>
                <a:lnTo>
                  <a:pt x="0" y="1414919"/>
                </a:lnTo>
              </a:path>
            </a:pathLst>
          </a:custGeom>
          <a:ln w="14033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43846" y="3769588"/>
            <a:ext cx="74295" cy="73025"/>
          </a:xfrm>
          <a:custGeom>
            <a:avLst/>
            <a:gdLst/>
            <a:ahLst/>
            <a:cxnLst/>
            <a:rect l="l" t="t" r="r" b="b"/>
            <a:pathLst>
              <a:path w="74295" h="73025">
                <a:moveTo>
                  <a:pt x="8762" y="558"/>
                </a:moveTo>
                <a:lnTo>
                  <a:pt x="1231" y="5041"/>
                </a:lnTo>
                <a:lnTo>
                  <a:pt x="0" y="9918"/>
                </a:lnTo>
                <a:lnTo>
                  <a:pt x="37464" y="72834"/>
                </a:lnTo>
                <a:lnTo>
                  <a:pt x="55416" y="41287"/>
                </a:lnTo>
                <a:lnTo>
                  <a:pt x="37160" y="41287"/>
                </a:lnTo>
                <a:lnTo>
                  <a:pt x="13639" y="1790"/>
                </a:lnTo>
                <a:lnTo>
                  <a:pt x="8762" y="558"/>
                </a:lnTo>
                <a:close/>
              </a:path>
              <a:path w="74295" h="73025">
                <a:moveTo>
                  <a:pt x="64731" y="0"/>
                </a:moveTo>
                <a:lnTo>
                  <a:pt x="59880" y="1333"/>
                </a:lnTo>
                <a:lnTo>
                  <a:pt x="37160" y="41287"/>
                </a:lnTo>
                <a:lnTo>
                  <a:pt x="55416" y="41287"/>
                </a:lnTo>
                <a:lnTo>
                  <a:pt x="73685" y="9182"/>
                </a:lnTo>
                <a:lnTo>
                  <a:pt x="72351" y="4330"/>
                </a:lnTo>
                <a:lnTo>
                  <a:pt x="64731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78500" y="3851770"/>
            <a:ext cx="1748789" cy="406400"/>
          </a:xfrm>
          <a:custGeom>
            <a:avLst/>
            <a:gdLst/>
            <a:ahLst/>
            <a:cxnLst/>
            <a:rect l="l" t="t" r="r" b="b"/>
            <a:pathLst>
              <a:path w="1748790" h="406400">
                <a:moveTo>
                  <a:pt x="0" y="0"/>
                </a:moveTo>
                <a:lnTo>
                  <a:pt x="1748548" y="0"/>
                </a:lnTo>
                <a:lnTo>
                  <a:pt x="1748548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01450" y="3889870"/>
            <a:ext cx="1549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经子宫口注射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6666" y="4114800"/>
            <a:ext cx="1644014" cy="0"/>
          </a:xfrm>
          <a:custGeom>
            <a:avLst/>
            <a:gdLst/>
            <a:ahLst/>
            <a:cxnLst/>
            <a:rect l="l" t="t" r="r" b="b"/>
            <a:pathLst>
              <a:path w="1644014">
                <a:moveTo>
                  <a:pt x="1643824" y="0"/>
                </a:moveTo>
                <a:lnTo>
                  <a:pt x="1643824" y="0"/>
                </a:lnTo>
                <a:lnTo>
                  <a:pt x="9486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71492" y="4050931"/>
            <a:ext cx="126364" cy="128270"/>
          </a:xfrm>
          <a:custGeom>
            <a:avLst/>
            <a:gdLst/>
            <a:ahLst/>
            <a:cxnLst/>
            <a:rect l="l" t="t" r="r" b="b"/>
            <a:pathLst>
              <a:path w="126364" h="128270">
                <a:moveTo>
                  <a:pt x="109715" y="0"/>
                </a:moveTo>
                <a:lnTo>
                  <a:pt x="0" y="63868"/>
                </a:lnTo>
                <a:lnTo>
                  <a:pt x="109715" y="127736"/>
                </a:lnTo>
                <a:lnTo>
                  <a:pt x="118135" y="125514"/>
                </a:lnTo>
                <a:lnTo>
                  <a:pt x="125780" y="112382"/>
                </a:lnTo>
                <a:lnTo>
                  <a:pt x="123558" y="103962"/>
                </a:lnTo>
                <a:lnTo>
                  <a:pt x="54698" y="63868"/>
                </a:lnTo>
                <a:lnTo>
                  <a:pt x="123558" y="23787"/>
                </a:lnTo>
                <a:lnTo>
                  <a:pt x="125780" y="15354"/>
                </a:lnTo>
                <a:lnTo>
                  <a:pt x="118135" y="2222"/>
                </a:lnTo>
                <a:lnTo>
                  <a:pt x="109715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06700" y="5842000"/>
            <a:ext cx="732790" cy="406400"/>
          </a:xfrm>
          <a:custGeom>
            <a:avLst/>
            <a:gdLst/>
            <a:ahLst/>
            <a:cxnLst/>
            <a:rect l="l" t="t" r="r" b="b"/>
            <a:pathLst>
              <a:path w="732789" h="406400">
                <a:moveTo>
                  <a:pt x="0" y="0"/>
                </a:moveTo>
                <a:lnTo>
                  <a:pt x="732549" y="0"/>
                </a:lnTo>
                <a:lnTo>
                  <a:pt x="732549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29650" y="5880100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梗阻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84963" y="4242409"/>
            <a:ext cx="0" cy="1558290"/>
          </a:xfrm>
          <a:custGeom>
            <a:avLst/>
            <a:gdLst/>
            <a:ahLst/>
            <a:cxnLst/>
            <a:rect l="l" t="t" r="r" b="b"/>
            <a:pathLst>
              <a:path h="1558289">
                <a:moveTo>
                  <a:pt x="0" y="0"/>
                </a:moveTo>
                <a:lnTo>
                  <a:pt x="0" y="1557667"/>
                </a:lnTo>
              </a:path>
            </a:pathLst>
          </a:custGeom>
          <a:ln w="3175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48964" y="5754280"/>
            <a:ext cx="74295" cy="73025"/>
          </a:xfrm>
          <a:custGeom>
            <a:avLst/>
            <a:gdLst/>
            <a:ahLst/>
            <a:cxnLst/>
            <a:rect l="l" t="t" r="r" b="b"/>
            <a:pathLst>
              <a:path w="74295" h="73025">
                <a:moveTo>
                  <a:pt x="8851" y="63"/>
                </a:moveTo>
                <a:lnTo>
                  <a:pt x="1269" y="4483"/>
                </a:lnTo>
                <a:lnTo>
                  <a:pt x="0" y="9334"/>
                </a:lnTo>
                <a:lnTo>
                  <a:pt x="36918" y="72593"/>
                </a:lnTo>
                <a:lnTo>
                  <a:pt x="55239" y="41033"/>
                </a:lnTo>
                <a:lnTo>
                  <a:pt x="36880" y="41033"/>
                </a:lnTo>
                <a:lnTo>
                  <a:pt x="13703" y="1333"/>
                </a:lnTo>
                <a:lnTo>
                  <a:pt x="8851" y="63"/>
                </a:lnTo>
                <a:close/>
              </a:path>
              <a:path w="74295" h="73025">
                <a:moveTo>
                  <a:pt x="64820" y="0"/>
                </a:moveTo>
                <a:lnTo>
                  <a:pt x="59956" y="1282"/>
                </a:lnTo>
                <a:lnTo>
                  <a:pt x="36880" y="41033"/>
                </a:lnTo>
                <a:lnTo>
                  <a:pt x="55239" y="41033"/>
                </a:lnTo>
                <a:lnTo>
                  <a:pt x="73685" y="9258"/>
                </a:lnTo>
                <a:lnTo>
                  <a:pt x="72402" y="4394"/>
                </a:lnTo>
                <a:lnTo>
                  <a:pt x="64820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69370" y="5842000"/>
            <a:ext cx="901700" cy="381000"/>
          </a:xfrm>
          <a:custGeom>
            <a:avLst/>
            <a:gdLst/>
            <a:ahLst/>
            <a:cxnLst/>
            <a:rect l="l" t="t" r="r" b="b"/>
            <a:pathLst>
              <a:path w="901700" h="381000">
                <a:moveTo>
                  <a:pt x="0" y="0"/>
                </a:moveTo>
                <a:lnTo>
                  <a:pt x="901700" y="0"/>
                </a:lnTo>
                <a:lnTo>
                  <a:pt x="9017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079620" y="5867400"/>
            <a:ext cx="533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再通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79482" y="6038989"/>
            <a:ext cx="1384935" cy="0"/>
          </a:xfrm>
          <a:custGeom>
            <a:avLst/>
            <a:gdLst/>
            <a:ahLst/>
            <a:cxnLst/>
            <a:rect l="l" t="t" r="r" b="b"/>
            <a:pathLst>
              <a:path w="1384935">
                <a:moveTo>
                  <a:pt x="0" y="0"/>
                </a:moveTo>
                <a:lnTo>
                  <a:pt x="1384541" y="0"/>
                </a:lnTo>
              </a:path>
            </a:pathLst>
          </a:custGeom>
          <a:ln w="7823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552685" y="6005855"/>
            <a:ext cx="73025" cy="74295"/>
          </a:xfrm>
          <a:custGeom>
            <a:avLst/>
            <a:gdLst/>
            <a:ahLst/>
            <a:cxnLst/>
            <a:rect l="l" t="t" r="r" b="b"/>
            <a:pathLst>
              <a:path w="73025" h="74295">
                <a:moveTo>
                  <a:pt x="63093" y="0"/>
                </a:moveTo>
                <a:lnTo>
                  <a:pt x="0" y="37198"/>
                </a:lnTo>
                <a:lnTo>
                  <a:pt x="63512" y="73685"/>
                </a:lnTo>
                <a:lnTo>
                  <a:pt x="68364" y="72377"/>
                </a:lnTo>
                <a:lnTo>
                  <a:pt x="72720" y="64770"/>
                </a:lnTo>
                <a:lnTo>
                  <a:pt x="71412" y="59918"/>
                </a:lnTo>
                <a:lnTo>
                  <a:pt x="31559" y="37020"/>
                </a:lnTo>
                <a:lnTo>
                  <a:pt x="71158" y="13665"/>
                </a:lnTo>
                <a:lnTo>
                  <a:pt x="72415" y="8801"/>
                </a:lnTo>
                <a:lnTo>
                  <a:pt x="67957" y="1244"/>
                </a:lnTo>
                <a:lnTo>
                  <a:pt x="63093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88245" y="6263208"/>
            <a:ext cx="15240" cy="1150620"/>
          </a:xfrm>
          <a:custGeom>
            <a:avLst/>
            <a:gdLst/>
            <a:ahLst/>
            <a:cxnLst/>
            <a:rect l="l" t="t" r="r" b="b"/>
            <a:pathLst>
              <a:path w="15239" h="1150620">
                <a:moveTo>
                  <a:pt x="0" y="0"/>
                </a:moveTo>
                <a:lnTo>
                  <a:pt x="651" y="49814"/>
                </a:lnTo>
                <a:lnTo>
                  <a:pt x="1302" y="99629"/>
                </a:lnTo>
                <a:lnTo>
                  <a:pt x="1953" y="149444"/>
                </a:lnTo>
                <a:lnTo>
                  <a:pt x="2603" y="199259"/>
                </a:lnTo>
                <a:lnTo>
                  <a:pt x="3254" y="249074"/>
                </a:lnTo>
                <a:lnTo>
                  <a:pt x="3905" y="298889"/>
                </a:lnTo>
                <a:lnTo>
                  <a:pt x="4556" y="348704"/>
                </a:lnTo>
                <a:lnTo>
                  <a:pt x="5207" y="398519"/>
                </a:lnTo>
                <a:lnTo>
                  <a:pt x="5858" y="448334"/>
                </a:lnTo>
                <a:lnTo>
                  <a:pt x="6509" y="498149"/>
                </a:lnTo>
                <a:lnTo>
                  <a:pt x="7159" y="547964"/>
                </a:lnTo>
                <a:lnTo>
                  <a:pt x="7810" y="597779"/>
                </a:lnTo>
                <a:lnTo>
                  <a:pt x="8460" y="647593"/>
                </a:lnTo>
                <a:lnTo>
                  <a:pt x="9111" y="697408"/>
                </a:lnTo>
                <a:lnTo>
                  <a:pt x="9761" y="747223"/>
                </a:lnTo>
                <a:lnTo>
                  <a:pt x="10411" y="797038"/>
                </a:lnTo>
                <a:lnTo>
                  <a:pt x="11062" y="846853"/>
                </a:lnTo>
                <a:lnTo>
                  <a:pt x="11712" y="896668"/>
                </a:lnTo>
                <a:lnTo>
                  <a:pt x="12362" y="946483"/>
                </a:lnTo>
                <a:lnTo>
                  <a:pt x="13011" y="996298"/>
                </a:lnTo>
                <a:lnTo>
                  <a:pt x="13661" y="1046113"/>
                </a:lnTo>
                <a:lnTo>
                  <a:pt x="14311" y="1095928"/>
                </a:lnTo>
                <a:lnTo>
                  <a:pt x="14960" y="1145743"/>
                </a:lnTo>
                <a:lnTo>
                  <a:pt x="15024" y="1150492"/>
                </a:lnTo>
              </a:path>
            </a:pathLst>
          </a:custGeom>
          <a:ln w="9525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65957" y="7367561"/>
            <a:ext cx="74295" cy="73025"/>
          </a:xfrm>
          <a:custGeom>
            <a:avLst/>
            <a:gdLst/>
            <a:ahLst/>
            <a:cxnLst/>
            <a:rect l="l" t="t" r="r" b="b"/>
            <a:pathLst>
              <a:path w="74295" h="73025">
                <a:moveTo>
                  <a:pt x="8737" y="736"/>
                </a:moveTo>
                <a:lnTo>
                  <a:pt x="1219" y="5245"/>
                </a:lnTo>
                <a:lnTo>
                  <a:pt x="0" y="10121"/>
                </a:lnTo>
                <a:lnTo>
                  <a:pt x="37668" y="72923"/>
                </a:lnTo>
                <a:lnTo>
                  <a:pt x="55486" y="41376"/>
                </a:lnTo>
                <a:lnTo>
                  <a:pt x="37249" y="41376"/>
                </a:lnTo>
                <a:lnTo>
                  <a:pt x="13614" y="1955"/>
                </a:lnTo>
                <a:lnTo>
                  <a:pt x="8737" y="736"/>
                </a:lnTo>
                <a:close/>
              </a:path>
              <a:path w="74295" h="73025">
                <a:moveTo>
                  <a:pt x="64706" y="0"/>
                </a:moveTo>
                <a:lnTo>
                  <a:pt x="59855" y="1346"/>
                </a:lnTo>
                <a:lnTo>
                  <a:pt x="37249" y="41376"/>
                </a:lnTo>
                <a:lnTo>
                  <a:pt x="55486" y="41376"/>
                </a:lnTo>
                <a:lnTo>
                  <a:pt x="73685" y="9156"/>
                </a:lnTo>
                <a:lnTo>
                  <a:pt x="72339" y="4317"/>
                </a:lnTo>
                <a:lnTo>
                  <a:pt x="64706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1963737" y="7437437"/>
          <a:ext cx="5547995" cy="1025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1730"/>
                <a:gridCol w="1748269"/>
                <a:gridCol w="1723148"/>
              </a:tblGrid>
              <a:tr h="390029">
                <a:tc rowSpan="4">
                  <a:txBody>
                    <a:bodyPr/>
                    <a:lstStyle/>
                    <a:p>
                      <a:pPr marL="118110" marR="63500">
                        <a:lnSpc>
                          <a:spcPct val="102000"/>
                        </a:lnSpc>
                        <a:spcBef>
                          <a:spcPts val="11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近端梗阻  近端通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远端阻塞  通畅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异常形态</a:t>
                      </a:r>
                      <a:endParaRPr sz="2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9525">
                      <a:solidFill>
                        <a:srgbClr val="FFFB00"/>
                      </a:solidFill>
                      <a:prstDash val="solid"/>
                    </a:lnL>
                    <a:lnR w="9525">
                      <a:solidFill>
                        <a:srgbClr val="FFFB00"/>
                      </a:solidFill>
                      <a:prstDash val="solid"/>
                    </a:lnR>
                    <a:lnT w="9525">
                      <a:solidFill>
                        <a:srgbClr val="FFFB00"/>
                      </a:solidFill>
                      <a:prstDash val="solid"/>
                    </a:lnT>
                    <a:lnB w="9525">
                      <a:solidFill>
                        <a:srgbClr val="FFFB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9525">
                      <a:solidFill>
                        <a:srgbClr val="FFFB00"/>
                      </a:solidFill>
                      <a:prstDash val="solid"/>
                    </a:lnL>
                  </a:tcPr>
                </a:tc>
                <a:tc hMerge="1">
                  <a:tcPr marL="0" marR="0" marT="0" marB="0"/>
                </a:tc>
              </a:tr>
              <a:tr h="262394">
                <a:tc vMerge="1">
                  <a:tcPr marL="0" marR="0" marT="0" marB="0">
                    <a:lnL w="9525">
                      <a:solidFill>
                        <a:srgbClr val="FFFB00"/>
                      </a:solidFill>
                      <a:prstDash val="solid"/>
                    </a:lnL>
                    <a:lnR w="9525">
                      <a:solidFill>
                        <a:srgbClr val="FFFB00"/>
                      </a:solidFill>
                      <a:prstDash val="solid"/>
                    </a:lnR>
                    <a:lnT w="9525">
                      <a:solidFill>
                        <a:srgbClr val="FFFB00"/>
                      </a:solidFill>
                      <a:prstDash val="solid"/>
                    </a:lnT>
                    <a:lnB w="9525">
                      <a:solidFill>
                        <a:srgbClr val="FFFB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9525">
                      <a:solidFill>
                        <a:srgbClr val="FFFB00"/>
                      </a:solidFill>
                      <a:prstDash val="solid"/>
                    </a:lnL>
                    <a:lnR w="9525">
                      <a:solidFill>
                        <a:srgbClr val="FFFB00"/>
                      </a:solidFill>
                      <a:prstDash val="solid"/>
                    </a:lnR>
                    <a:lnB w="10058">
                      <a:solidFill>
                        <a:srgbClr val="FFFB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18110">
                        <a:spcBef>
                          <a:spcPts val="16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SimSun"/>
                          <a:cs typeface="SimSun"/>
                        </a:rPr>
                        <a:t>选择其他方法</a:t>
                      </a:r>
                      <a:endParaRPr sz="2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9525">
                      <a:solidFill>
                        <a:srgbClr val="FFFB00"/>
                      </a:solidFill>
                      <a:prstDash val="solid"/>
                    </a:lnL>
                    <a:lnR w="9525">
                      <a:solidFill>
                        <a:srgbClr val="FFFB00"/>
                      </a:solidFill>
                      <a:prstDash val="solid"/>
                    </a:lnR>
                    <a:lnT w="9525">
                      <a:solidFill>
                        <a:srgbClr val="FFFB00"/>
                      </a:solidFill>
                      <a:prstDash val="solid"/>
                    </a:lnT>
                    <a:lnB w="9525">
                      <a:solidFill>
                        <a:srgbClr val="FFFB00"/>
                      </a:solidFill>
                      <a:prstDash val="solid"/>
                    </a:lnB>
                  </a:tcPr>
                </a:tc>
              </a:tr>
              <a:tr h="118605">
                <a:tc vMerge="1">
                  <a:tcPr marL="0" marR="0" marT="0" marB="0">
                    <a:lnL w="9525">
                      <a:solidFill>
                        <a:srgbClr val="FFFB00"/>
                      </a:solidFill>
                      <a:prstDash val="solid"/>
                    </a:lnL>
                    <a:lnR w="9525">
                      <a:solidFill>
                        <a:srgbClr val="FFFB00"/>
                      </a:solidFill>
                      <a:prstDash val="solid"/>
                    </a:lnR>
                    <a:lnT w="9525">
                      <a:solidFill>
                        <a:srgbClr val="FFFB00"/>
                      </a:solidFill>
                      <a:prstDash val="solid"/>
                    </a:lnT>
                    <a:lnB w="9525">
                      <a:solidFill>
                        <a:srgbClr val="FFFB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9525">
                      <a:solidFill>
                        <a:srgbClr val="FFFB00"/>
                      </a:solidFill>
                      <a:prstDash val="solid"/>
                    </a:lnL>
                    <a:lnR w="9525">
                      <a:solidFill>
                        <a:srgbClr val="FFFB00"/>
                      </a:solidFill>
                      <a:prstDash val="solid"/>
                    </a:lnR>
                    <a:lnT w="10058">
                      <a:solidFill>
                        <a:srgbClr val="FFFB00"/>
                      </a:solidFill>
                      <a:prstDash val="solid"/>
                    </a:lnT>
                  </a:tcPr>
                </a:tc>
                <a:tc vMerge="1">
                  <a:tcPr marL="0" marR="0" marT="0" marB="0">
                    <a:lnL w="9525">
                      <a:solidFill>
                        <a:srgbClr val="FFFB00"/>
                      </a:solidFill>
                      <a:prstDash val="solid"/>
                    </a:lnL>
                    <a:lnR w="9525">
                      <a:solidFill>
                        <a:srgbClr val="FFFB00"/>
                      </a:solidFill>
                      <a:prstDash val="solid"/>
                    </a:lnR>
                    <a:lnT w="9525">
                      <a:solidFill>
                        <a:srgbClr val="FFFB00"/>
                      </a:solidFill>
                      <a:prstDash val="solid"/>
                    </a:lnT>
                    <a:lnB w="9525">
                      <a:solidFill>
                        <a:srgbClr val="FFFB00"/>
                      </a:solidFill>
                      <a:prstDash val="solid"/>
                    </a:lnB>
                  </a:tcPr>
                </a:tc>
              </a:tr>
              <a:tr h="244970">
                <a:tc vMerge="1">
                  <a:tcPr marL="0" marR="0" marT="0" marB="0">
                    <a:lnL w="9525">
                      <a:solidFill>
                        <a:srgbClr val="FFFB00"/>
                      </a:solidFill>
                      <a:prstDash val="solid"/>
                    </a:lnL>
                    <a:lnR w="9525">
                      <a:solidFill>
                        <a:srgbClr val="FFFB00"/>
                      </a:solidFill>
                      <a:prstDash val="solid"/>
                    </a:lnR>
                    <a:lnT w="9525">
                      <a:solidFill>
                        <a:srgbClr val="FFFB00"/>
                      </a:solidFill>
                      <a:prstDash val="solid"/>
                    </a:lnT>
                    <a:lnB w="9525">
                      <a:solidFill>
                        <a:srgbClr val="FFFB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2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9525">
                      <a:solidFill>
                        <a:srgbClr val="FFFB00"/>
                      </a:solidFill>
                      <a:prstDash val="solid"/>
                    </a:ln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700102" y="8058036"/>
            <a:ext cx="73025" cy="74295"/>
          </a:xfrm>
          <a:custGeom>
            <a:avLst/>
            <a:gdLst/>
            <a:ahLst/>
            <a:cxnLst/>
            <a:rect l="l" t="t" r="r" b="b"/>
            <a:pathLst>
              <a:path w="73025" h="74295">
                <a:moveTo>
                  <a:pt x="9296" y="0"/>
                </a:moveTo>
                <a:lnTo>
                  <a:pt x="4432" y="1282"/>
                </a:lnTo>
                <a:lnTo>
                  <a:pt x="25" y="8864"/>
                </a:lnTo>
                <a:lnTo>
                  <a:pt x="1308" y="13716"/>
                </a:lnTo>
                <a:lnTo>
                  <a:pt x="41021" y="36855"/>
                </a:lnTo>
                <a:lnTo>
                  <a:pt x="1295" y="59969"/>
                </a:lnTo>
                <a:lnTo>
                  <a:pt x="0" y="64833"/>
                </a:lnTo>
                <a:lnTo>
                  <a:pt x="4419" y="72415"/>
                </a:lnTo>
                <a:lnTo>
                  <a:pt x="9271" y="73698"/>
                </a:lnTo>
                <a:lnTo>
                  <a:pt x="72580" y="36868"/>
                </a:lnTo>
                <a:lnTo>
                  <a:pt x="9296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2352521" y="9012766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14629" y="1295400"/>
            <a:ext cx="2124075" cy="965200"/>
          </a:xfrm>
          <a:custGeom>
            <a:avLst/>
            <a:gdLst/>
            <a:ahLst/>
            <a:cxnLst/>
            <a:rect l="l" t="t" r="r" b="b"/>
            <a:pathLst>
              <a:path w="2124075" h="965200">
                <a:moveTo>
                  <a:pt x="0" y="0"/>
                </a:moveTo>
                <a:lnTo>
                  <a:pt x="0" y="965200"/>
                </a:lnTo>
                <a:lnTo>
                  <a:pt x="2104542" y="965200"/>
                </a:lnTo>
                <a:lnTo>
                  <a:pt x="2123592" y="965200"/>
                </a:lnTo>
              </a:path>
            </a:pathLst>
          </a:custGeom>
          <a:ln w="38099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702365" y="2156011"/>
            <a:ext cx="209550" cy="209550"/>
          </a:xfrm>
          <a:custGeom>
            <a:avLst/>
            <a:gdLst/>
            <a:ahLst/>
            <a:cxnLst/>
            <a:rect l="l" t="t" r="r" b="b"/>
            <a:pathLst>
              <a:path w="209550" h="209550">
                <a:moveTo>
                  <a:pt x="26061" y="0"/>
                </a:moveTo>
                <a:lnTo>
                  <a:pt x="17152" y="588"/>
                </a:lnTo>
                <a:lnTo>
                  <a:pt x="9115" y="4472"/>
                </a:lnTo>
                <a:lnTo>
                  <a:pt x="2976" y="11383"/>
                </a:lnTo>
                <a:lnTo>
                  <a:pt x="0" y="20135"/>
                </a:lnTo>
                <a:lnTo>
                  <a:pt x="588" y="29041"/>
                </a:lnTo>
                <a:lnTo>
                  <a:pt x="4472" y="37077"/>
                </a:lnTo>
                <a:lnTo>
                  <a:pt x="11383" y="43222"/>
                </a:lnTo>
                <a:lnTo>
                  <a:pt x="116806" y="104588"/>
                </a:lnTo>
                <a:lnTo>
                  <a:pt x="11383" y="165955"/>
                </a:lnTo>
                <a:lnTo>
                  <a:pt x="4472" y="172099"/>
                </a:lnTo>
                <a:lnTo>
                  <a:pt x="588" y="180136"/>
                </a:lnTo>
                <a:lnTo>
                  <a:pt x="0" y="189042"/>
                </a:lnTo>
                <a:lnTo>
                  <a:pt x="2976" y="197794"/>
                </a:lnTo>
                <a:lnTo>
                  <a:pt x="9115" y="204706"/>
                </a:lnTo>
                <a:lnTo>
                  <a:pt x="17152" y="208593"/>
                </a:lnTo>
                <a:lnTo>
                  <a:pt x="26061" y="209183"/>
                </a:lnTo>
                <a:lnTo>
                  <a:pt x="34815" y="206201"/>
                </a:lnTo>
                <a:lnTo>
                  <a:pt x="209363" y="104588"/>
                </a:lnTo>
                <a:lnTo>
                  <a:pt x="34815" y="2976"/>
                </a:lnTo>
                <a:lnTo>
                  <a:pt x="26061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322648" y="2261692"/>
            <a:ext cx="2403475" cy="0"/>
          </a:xfrm>
          <a:custGeom>
            <a:avLst/>
            <a:gdLst/>
            <a:ahLst/>
            <a:cxnLst/>
            <a:rect l="l" t="t" r="r" b="b"/>
            <a:pathLst>
              <a:path w="2403475">
                <a:moveTo>
                  <a:pt x="0" y="0"/>
                </a:moveTo>
                <a:lnTo>
                  <a:pt x="2402992" y="0"/>
                </a:lnTo>
              </a:path>
            </a:pathLst>
          </a:custGeom>
          <a:ln w="3175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49140" y="2158097"/>
            <a:ext cx="209550" cy="209550"/>
          </a:xfrm>
          <a:custGeom>
            <a:avLst/>
            <a:gdLst/>
            <a:ahLst/>
            <a:cxnLst/>
            <a:rect l="l" t="t" r="r" b="b"/>
            <a:pathLst>
              <a:path w="209550" h="209550">
                <a:moveTo>
                  <a:pt x="183206" y="0"/>
                </a:moveTo>
                <a:lnTo>
                  <a:pt x="174459" y="2985"/>
                </a:lnTo>
                <a:lnTo>
                  <a:pt x="0" y="104763"/>
                </a:lnTo>
                <a:lnTo>
                  <a:pt x="174637" y="206210"/>
                </a:lnTo>
                <a:lnTo>
                  <a:pt x="183396" y="209183"/>
                </a:lnTo>
                <a:lnTo>
                  <a:pt x="192304" y="208585"/>
                </a:lnTo>
                <a:lnTo>
                  <a:pt x="200339" y="204692"/>
                </a:lnTo>
                <a:lnTo>
                  <a:pt x="206476" y="197778"/>
                </a:lnTo>
                <a:lnTo>
                  <a:pt x="209443" y="189019"/>
                </a:lnTo>
                <a:lnTo>
                  <a:pt x="208845" y="180112"/>
                </a:lnTo>
                <a:lnTo>
                  <a:pt x="204951" y="172082"/>
                </a:lnTo>
                <a:lnTo>
                  <a:pt x="198031" y="165951"/>
                </a:lnTo>
                <a:lnTo>
                  <a:pt x="92557" y="104674"/>
                </a:lnTo>
                <a:lnTo>
                  <a:pt x="197929" y="43206"/>
                </a:lnTo>
                <a:lnTo>
                  <a:pt x="204830" y="37061"/>
                </a:lnTo>
                <a:lnTo>
                  <a:pt x="208705" y="29025"/>
                </a:lnTo>
                <a:lnTo>
                  <a:pt x="209284" y="20119"/>
                </a:lnTo>
                <a:lnTo>
                  <a:pt x="206298" y="11367"/>
                </a:lnTo>
                <a:lnTo>
                  <a:pt x="200152" y="4458"/>
                </a:lnTo>
                <a:lnTo>
                  <a:pt x="192112" y="580"/>
                </a:lnTo>
                <a:lnTo>
                  <a:pt x="183206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47470" y="2548724"/>
            <a:ext cx="2425700" cy="1471930"/>
          </a:xfrm>
          <a:custGeom>
            <a:avLst/>
            <a:gdLst/>
            <a:ahLst/>
            <a:cxnLst/>
            <a:rect l="l" t="t" r="r" b="b"/>
            <a:pathLst>
              <a:path w="2425700" h="1471929">
                <a:moveTo>
                  <a:pt x="0" y="1471815"/>
                </a:moveTo>
                <a:lnTo>
                  <a:pt x="2425700" y="1471815"/>
                </a:lnTo>
                <a:lnTo>
                  <a:pt x="2425700" y="4762"/>
                </a:lnTo>
                <a:lnTo>
                  <a:pt x="2425700" y="0"/>
                </a:lnTo>
              </a:path>
            </a:pathLst>
          </a:custGeom>
          <a:ln w="9525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936327" y="2521940"/>
            <a:ext cx="74295" cy="73025"/>
          </a:xfrm>
          <a:custGeom>
            <a:avLst/>
            <a:gdLst/>
            <a:ahLst/>
            <a:cxnLst/>
            <a:rect l="l" t="t" r="r" b="b"/>
            <a:pathLst>
              <a:path w="74295" h="73025">
                <a:moveTo>
                  <a:pt x="36842" y="0"/>
                </a:moveTo>
                <a:lnTo>
                  <a:pt x="0" y="63296"/>
                </a:lnTo>
                <a:lnTo>
                  <a:pt x="1282" y="68148"/>
                </a:lnTo>
                <a:lnTo>
                  <a:pt x="8851" y="72567"/>
                </a:lnTo>
                <a:lnTo>
                  <a:pt x="13715" y="71285"/>
                </a:lnTo>
                <a:lnTo>
                  <a:pt x="36842" y="31546"/>
                </a:lnTo>
                <a:lnTo>
                  <a:pt x="55204" y="31546"/>
                </a:lnTo>
                <a:lnTo>
                  <a:pt x="36842" y="0"/>
                </a:lnTo>
                <a:close/>
              </a:path>
              <a:path w="74295" h="73025">
                <a:moveTo>
                  <a:pt x="55204" y="31546"/>
                </a:moveTo>
                <a:lnTo>
                  <a:pt x="36842" y="31546"/>
                </a:lnTo>
                <a:lnTo>
                  <a:pt x="59969" y="71285"/>
                </a:lnTo>
                <a:lnTo>
                  <a:pt x="64833" y="72567"/>
                </a:lnTo>
                <a:lnTo>
                  <a:pt x="72402" y="68148"/>
                </a:lnTo>
                <a:lnTo>
                  <a:pt x="73685" y="63296"/>
                </a:lnTo>
                <a:lnTo>
                  <a:pt x="55204" y="31546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880100" y="2763240"/>
            <a:ext cx="4089400" cy="3289300"/>
          </a:xfrm>
          <a:custGeom>
            <a:avLst/>
            <a:gdLst/>
            <a:ahLst/>
            <a:cxnLst/>
            <a:rect l="l" t="t" r="r" b="b"/>
            <a:pathLst>
              <a:path w="4089400" h="3289300">
                <a:moveTo>
                  <a:pt x="0" y="3289300"/>
                </a:moveTo>
                <a:lnTo>
                  <a:pt x="4089400" y="3289300"/>
                </a:lnTo>
                <a:lnTo>
                  <a:pt x="4089400" y="0"/>
                </a:lnTo>
              </a:path>
            </a:pathLst>
          </a:custGeom>
          <a:ln w="9525">
            <a:solidFill>
              <a:srgbClr val="FFFB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500610" y="5663069"/>
            <a:ext cx="23825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dirty="0">
                <a:solidFill>
                  <a:srgbClr val="E0E0E0"/>
                </a:solidFill>
                <a:latin typeface="SimSun"/>
                <a:cs typeface="SimSun"/>
              </a:rPr>
              <a:t>通畅</a:t>
            </a:r>
            <a:r>
              <a:rPr sz="2000" dirty="0">
                <a:solidFill>
                  <a:srgbClr val="E0E0E0"/>
                </a:solidFill>
                <a:latin typeface="Arial"/>
                <a:cs typeface="Arial"/>
              </a:rPr>
              <a:t>/</a:t>
            </a:r>
            <a:r>
              <a:rPr sz="2000" dirty="0">
                <a:solidFill>
                  <a:srgbClr val="E0E0E0"/>
                </a:solidFill>
                <a:latin typeface="SimSun"/>
                <a:cs typeface="SimSun"/>
              </a:rPr>
              <a:t>正常或近似正常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28100" y="1993900"/>
            <a:ext cx="1850389" cy="508000"/>
          </a:xfrm>
          <a:prstGeom prst="rect">
            <a:avLst/>
          </a:prstGeom>
          <a:ln w="12700">
            <a:solidFill>
              <a:srgbClr val="F5EC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16205">
              <a:spcBef>
                <a:spcPts val="250"/>
              </a:spcBef>
            </a:pPr>
            <a:r>
              <a:rPr sz="2600" dirty="0">
                <a:solidFill>
                  <a:srgbClr val="FFFFFF"/>
                </a:solidFill>
                <a:latin typeface="SimSun"/>
                <a:cs typeface="SimSun"/>
              </a:rPr>
              <a:t>输卵管通畅</a:t>
            </a:r>
            <a:endParaRPr sz="2600">
              <a:latin typeface="SimSun"/>
              <a:cs typeface="SimSu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2865"/>
            <a:r>
              <a:rPr sz="4600" dirty="0"/>
              <a:t>输卵管妊娠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44783" y="1189850"/>
            <a:ext cx="8338184" cy="242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异位妊娠常发部位</a:t>
            </a:r>
            <a:endParaRPr sz="3200">
              <a:latin typeface="SimSun"/>
              <a:cs typeface="SimSun"/>
            </a:endParaRPr>
          </a:p>
          <a:p>
            <a:pPr marL="12700" defTabSz="-635">
              <a:spcBef>
                <a:spcPts val="1160"/>
              </a:spcBef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spc="-5" dirty="0">
                <a:solidFill>
                  <a:srgbClr val="FFFFFF"/>
                </a:solidFill>
                <a:latin typeface="SimSun"/>
                <a:cs typeface="SimSun"/>
              </a:rPr>
              <a:t>壶腹部占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80%</a:t>
            </a:r>
            <a:r>
              <a:rPr sz="3200" spc="-5" dirty="0">
                <a:solidFill>
                  <a:srgbClr val="FFFFFF"/>
                </a:solidFill>
                <a:latin typeface="SimSun"/>
                <a:cs typeface="SimSun"/>
              </a:rPr>
              <a:t>，依次峡部、伞部</a:t>
            </a:r>
            <a:endParaRPr sz="3200">
              <a:latin typeface="SimSun"/>
              <a:cs typeface="SimSun"/>
            </a:endParaRPr>
          </a:p>
          <a:p>
            <a:pPr marL="12700" defTabSz="-635">
              <a:spcBef>
                <a:spcPts val="1360"/>
              </a:spcBef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滋养层浸润和破坏管壁血管和肌层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出血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破裂</a:t>
            </a:r>
            <a:endParaRPr sz="3200">
              <a:latin typeface="SimSun"/>
              <a:cs typeface="SimSun"/>
            </a:endParaRPr>
          </a:p>
          <a:p>
            <a:pPr marL="12700" defTabSz="-635">
              <a:lnSpc>
                <a:spcPts val="3830"/>
              </a:lnSpc>
              <a:spcBef>
                <a:spcPts val="1260"/>
              </a:spcBef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经阴道超声是首选检查方法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9400" y="3937000"/>
            <a:ext cx="12496800" cy="4622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75172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54200"/>
            <a:ext cx="13004800" cy="49657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88350" y="7086600"/>
            <a:ext cx="1768475" cy="119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600" dirty="0">
                <a:solidFill>
                  <a:srgbClr val="FFFFFF"/>
                </a:solidFill>
                <a:latin typeface="SimSun"/>
                <a:cs typeface="SimSun"/>
              </a:rPr>
              <a:t>输卵管妊娠</a:t>
            </a:r>
            <a:endParaRPr sz="2600">
              <a:latin typeface="SimSun"/>
              <a:cs typeface="SimSun"/>
            </a:endParaRPr>
          </a:p>
          <a:p>
            <a:pPr>
              <a:spcBef>
                <a:spcPts val="3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/>
            <a:r>
              <a:rPr sz="2600" dirty="0">
                <a:solidFill>
                  <a:srgbClr val="FFFFFF"/>
                </a:solidFill>
                <a:latin typeface="SimSun"/>
                <a:cs typeface="SimSun"/>
              </a:rPr>
              <a:t>环征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600" dirty="0">
                <a:solidFill>
                  <a:srgbClr val="FFFFFF"/>
                </a:solidFill>
                <a:latin typeface="SimSun"/>
                <a:cs typeface="SimSun"/>
              </a:rPr>
              <a:t>火焰征</a:t>
            </a:r>
            <a:endParaRPr sz="2600">
              <a:latin typeface="SimSun"/>
              <a:cs typeface="SimSu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8500" y="101600"/>
            <a:ext cx="4813300" cy="5016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18300" y="101600"/>
            <a:ext cx="4813300" cy="501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68500" y="4978400"/>
            <a:ext cx="4749800" cy="405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085850" y="6518199"/>
            <a:ext cx="2374900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20"/>
              </a:lnSpc>
            </a:pPr>
            <a:r>
              <a:rPr sz="3700" dirty="0">
                <a:solidFill>
                  <a:srgbClr val="FFFFFF"/>
                </a:solidFill>
                <a:latin typeface="SimSun"/>
                <a:cs typeface="SimSun"/>
              </a:rPr>
              <a:t>输卵管妊娠</a:t>
            </a:r>
            <a:endParaRPr sz="3700">
              <a:latin typeface="SimSun"/>
              <a:cs typeface="SimSu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5867400"/>
            <a:ext cx="8585200" cy="3733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705100"/>
            <a:ext cx="7797800" cy="689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406972" y="93816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1600"/>
            <a:ext cx="6451600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75400" y="101600"/>
            <a:ext cx="6629400" cy="579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75172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38400" y="127000"/>
            <a:ext cx="8077200" cy="8890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1300" y="609600"/>
            <a:ext cx="2362200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盆腔感染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48640" y="2405380"/>
            <a:ext cx="3746500" cy="344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输卵管炎</a:t>
            </a:r>
            <a:endParaRPr sz="3800">
              <a:latin typeface="SimSun"/>
              <a:cs typeface="SimSun"/>
            </a:endParaRPr>
          </a:p>
          <a:p>
            <a:pPr/>
            <a:endParaRPr sz="3900">
              <a:latin typeface="Times New Roman"/>
              <a:cs typeface="Times New Roman"/>
            </a:endParaRPr>
          </a:p>
          <a:p>
            <a:pPr marL="12700">
              <a:spcBef>
                <a:spcPts val="2255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输卵管积脓</a:t>
            </a:r>
            <a:endParaRPr sz="3800">
              <a:latin typeface="SimSun"/>
              <a:cs typeface="SimSun"/>
            </a:endParaRPr>
          </a:p>
          <a:p>
            <a:pPr/>
            <a:endParaRPr sz="3900">
              <a:latin typeface="Times New Roman"/>
              <a:cs typeface="Times New Roman"/>
            </a:endParaRPr>
          </a:p>
          <a:p>
            <a:pPr marL="12700">
              <a:lnSpc>
                <a:spcPts val="4550"/>
              </a:lnSpc>
              <a:spcBef>
                <a:spcPts val="2255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输卵管卵巢脓肿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2479" y="1895119"/>
            <a:ext cx="133350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50"/>
              </a:lnSpc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结核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2479" y="2961919"/>
            <a:ext cx="181610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50"/>
              </a:lnSpc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放线菌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2479" y="4028719"/>
            <a:ext cx="2781300" cy="164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淋病双球菌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ts val="4550"/>
              </a:lnSpc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沙眼衣原体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2479" y="6187719"/>
            <a:ext cx="1333500" cy="58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……</a:t>
            </a:r>
            <a:endParaRPr sz="3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5160" y="7655280"/>
            <a:ext cx="427164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多种病菌感染占</a:t>
            </a:r>
            <a:r>
              <a:rPr sz="3200" dirty="0">
                <a:solidFill>
                  <a:srgbClr val="FFFB00"/>
                </a:solidFill>
                <a:latin typeface="Arial"/>
                <a:cs typeface="Arial"/>
              </a:rPr>
              <a:t>30-40%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4783" y="1608670"/>
            <a:ext cx="905510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50"/>
              </a:lnSpc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对于输卵管病变需要了解常见与罕见病变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783" y="3221570"/>
            <a:ext cx="11950700" cy="4832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输卵管病变在女性盆腔病变中需要考虑在鉴别诊断之列</a:t>
            </a:r>
            <a:endParaRPr sz="3800">
              <a:latin typeface="SimSun"/>
              <a:cs typeface="SimSun"/>
            </a:endParaRPr>
          </a:p>
          <a:p>
            <a:pPr/>
            <a:endParaRPr sz="390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病因</a:t>
            </a:r>
            <a:endParaRPr sz="3800">
              <a:latin typeface="SimSun"/>
              <a:cs typeface="SimSun"/>
            </a:endParaRPr>
          </a:p>
          <a:p>
            <a:pPr marL="755650" marR="214630" indent="-285750">
              <a:lnSpc>
                <a:spcPct val="227000"/>
              </a:lnSpc>
              <a:spcBef>
                <a:spcPts val="3475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感染、异位妊娠、输卵管扭转、子宫内膜异位、平滑肌瘤、原  发癌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30216" y="9191132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3343" y="608469"/>
            <a:ext cx="4114800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盆腔炎症性疾病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1791271"/>
            <a:ext cx="11373485" cy="6617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117330" algn="ctr"/>
            <a:r>
              <a:rPr sz="3700" dirty="0">
                <a:solidFill>
                  <a:srgbClr val="FFFB00"/>
                </a:solidFill>
                <a:latin typeface="Arial"/>
                <a:cs typeface="Arial"/>
              </a:rPr>
              <a:t>•</a:t>
            </a:r>
            <a:r>
              <a:rPr sz="3700" spc="275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FFFB00"/>
                </a:solidFill>
                <a:latin typeface="SimSun"/>
                <a:cs typeface="SimSun"/>
              </a:rPr>
              <a:t>临床表现</a:t>
            </a:r>
            <a:endParaRPr sz="3700">
              <a:latin typeface="SimSun"/>
              <a:cs typeface="SimSun"/>
            </a:endParaRPr>
          </a:p>
          <a:p>
            <a:pPr marL="469900">
              <a:spcBef>
                <a:spcPts val="3260"/>
              </a:spcBef>
            </a:pPr>
            <a:r>
              <a:rPr sz="3700" spc="2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700" spc="20" dirty="0">
                <a:solidFill>
                  <a:srgbClr val="FFFFFF"/>
                </a:solidFill>
                <a:latin typeface="SimSun"/>
                <a:cs typeface="SimSun"/>
              </a:rPr>
              <a:t>下腹疼、宫颈触疼</a:t>
            </a:r>
            <a:endParaRPr sz="3700">
              <a:latin typeface="SimSun"/>
              <a:cs typeface="SimSun"/>
            </a:endParaRPr>
          </a:p>
          <a:p>
            <a:pPr marL="469900">
              <a:spcBef>
                <a:spcPts val="3260"/>
              </a:spcBef>
            </a:pPr>
            <a:r>
              <a:rPr sz="3700" spc="6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700" spc="60" dirty="0">
                <a:solidFill>
                  <a:srgbClr val="FFFFFF"/>
                </a:solidFill>
                <a:latin typeface="SimSun"/>
                <a:cs typeface="SimSun"/>
              </a:rPr>
              <a:t>发热</a:t>
            </a:r>
            <a:endParaRPr sz="3700">
              <a:latin typeface="SimSun"/>
              <a:cs typeface="SimSun"/>
            </a:endParaRPr>
          </a:p>
          <a:p>
            <a:pPr marL="469900">
              <a:spcBef>
                <a:spcPts val="3360"/>
              </a:spcBef>
            </a:pPr>
            <a:r>
              <a:rPr sz="3700" spc="2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700" spc="20" dirty="0">
                <a:solidFill>
                  <a:srgbClr val="FFFFFF"/>
                </a:solidFill>
                <a:latin typeface="SimSun"/>
                <a:cs typeface="SimSun"/>
              </a:rPr>
              <a:t>粘液脓性分泌物</a:t>
            </a:r>
            <a:endParaRPr sz="3700">
              <a:latin typeface="SimSun"/>
              <a:cs typeface="SimSun"/>
            </a:endParaRPr>
          </a:p>
          <a:p>
            <a:pPr marL="469900">
              <a:spcBef>
                <a:spcPts val="3260"/>
              </a:spcBef>
            </a:pPr>
            <a:r>
              <a:rPr sz="3700" spc="1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700" spc="15" dirty="0">
                <a:solidFill>
                  <a:srgbClr val="FFFFFF"/>
                </a:solidFill>
                <a:latin typeface="SimSun"/>
                <a:cs typeface="SimSun"/>
              </a:rPr>
              <a:t>阴道分泌物中白细胞升高</a:t>
            </a:r>
            <a:endParaRPr sz="3700">
              <a:latin typeface="SimSun"/>
              <a:cs typeface="SimSun"/>
            </a:endParaRPr>
          </a:p>
          <a:p>
            <a:pPr marL="469900">
              <a:spcBef>
                <a:spcPts val="3360"/>
              </a:spcBef>
            </a:pPr>
            <a:r>
              <a:rPr sz="3700" spc="15" dirty="0">
                <a:solidFill>
                  <a:srgbClr val="FFFFFF"/>
                </a:solidFill>
                <a:latin typeface="Arial"/>
                <a:cs typeface="Arial"/>
              </a:rPr>
              <a:t>–ESR/C</a:t>
            </a:r>
            <a:r>
              <a:rPr sz="3700" spc="15" dirty="0">
                <a:solidFill>
                  <a:srgbClr val="FFFFFF"/>
                </a:solidFill>
                <a:latin typeface="SimSun"/>
                <a:cs typeface="SimSun"/>
              </a:rPr>
              <a:t>反应蛋白升高</a:t>
            </a:r>
            <a:endParaRPr sz="3700">
              <a:latin typeface="SimSun"/>
              <a:cs typeface="SimSun"/>
            </a:endParaRPr>
          </a:p>
          <a:p>
            <a:pPr>
              <a:spcBef>
                <a:spcPts val="55"/>
              </a:spcBef>
            </a:pPr>
            <a:endParaRPr sz="4350">
              <a:latin typeface="Times New Roman"/>
              <a:cs typeface="Times New Roman"/>
            </a:endParaRPr>
          </a:p>
          <a:p>
            <a:pPr marL="4044315"/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根据临床表现诊断，腹腔镜证实大约</a:t>
            </a:r>
            <a:r>
              <a:rPr sz="3200" dirty="0">
                <a:solidFill>
                  <a:srgbClr val="FFFB00"/>
                </a:solidFill>
                <a:latin typeface="Arial"/>
                <a:cs typeface="Arial"/>
              </a:rPr>
              <a:t>70%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0" y="720800"/>
            <a:ext cx="4114800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需要影像学检查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2172271"/>
            <a:ext cx="6464300" cy="543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0" baseline="1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6000" spc="127" baseline="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SimSun"/>
                <a:cs typeface="SimSun"/>
              </a:rPr>
              <a:t>症状缺乏特异性</a:t>
            </a:r>
            <a:endParaRPr sz="4000">
              <a:latin typeface="SimSun"/>
              <a:cs typeface="SimSun"/>
            </a:endParaRPr>
          </a:p>
          <a:p>
            <a:pPr/>
            <a:endParaRPr sz="4100">
              <a:latin typeface="Times New Roman"/>
              <a:cs typeface="Times New Roman"/>
            </a:endParaRPr>
          </a:p>
          <a:p>
            <a:pPr marL="12700">
              <a:spcBef>
                <a:spcPts val="3385"/>
              </a:spcBef>
            </a:pPr>
            <a:r>
              <a:rPr sz="6000" baseline="1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6000" spc="127" baseline="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SimSun"/>
                <a:cs typeface="SimSun"/>
              </a:rPr>
              <a:t>患者没有达到治疗预期效果</a:t>
            </a:r>
            <a:endParaRPr sz="4000">
              <a:latin typeface="SimSun"/>
              <a:cs typeface="SimSun"/>
            </a:endParaRPr>
          </a:p>
          <a:p>
            <a:pPr/>
            <a:endParaRPr sz="4100">
              <a:latin typeface="Times New Roman"/>
              <a:cs typeface="Times New Roman"/>
            </a:endParaRPr>
          </a:p>
          <a:p>
            <a:pPr marL="12700">
              <a:spcBef>
                <a:spcPts val="3385"/>
              </a:spcBef>
            </a:pPr>
            <a:r>
              <a:rPr sz="5100" spc="-135" baseline="6000" dirty="0">
                <a:solidFill>
                  <a:srgbClr val="FFFFFF"/>
                </a:solidFill>
                <a:latin typeface="MS UI Gothic"/>
                <a:cs typeface="MS UI Gothic"/>
              </a:rPr>
              <a:t>✦</a:t>
            </a:r>
            <a:r>
              <a:rPr sz="4000" spc="-90" dirty="0">
                <a:solidFill>
                  <a:srgbClr val="FFFFFF"/>
                </a:solidFill>
                <a:latin typeface="SimSun"/>
                <a:cs typeface="SimSun"/>
              </a:rPr>
              <a:t>评估脓肿的状态</a:t>
            </a:r>
            <a:endParaRPr sz="4000">
              <a:latin typeface="SimSun"/>
              <a:cs typeface="SimSun"/>
            </a:endParaRPr>
          </a:p>
          <a:p>
            <a:pPr/>
            <a:endParaRPr sz="4000">
              <a:latin typeface="Times New Roman"/>
              <a:cs typeface="Times New Roman"/>
            </a:endParaRPr>
          </a:p>
          <a:p>
            <a:pPr marL="469900">
              <a:lnSpc>
                <a:spcPts val="4205"/>
              </a:lnSpc>
              <a:spcBef>
                <a:spcPts val="3400"/>
              </a:spcBef>
            </a:pPr>
            <a:r>
              <a:rPr sz="4575" spc="-75" baseline="6000" dirty="0">
                <a:solidFill>
                  <a:srgbClr val="FFFFFF"/>
                </a:solidFill>
                <a:latin typeface="MS UI Gothic"/>
                <a:cs typeface="MS UI Gothic"/>
              </a:rPr>
              <a:t>✦</a:t>
            </a:r>
            <a:r>
              <a:rPr sz="3600" spc="-50" dirty="0">
                <a:solidFill>
                  <a:srgbClr val="F5EC00"/>
                </a:solidFill>
                <a:latin typeface="SimSun"/>
                <a:cs typeface="SimSun"/>
              </a:rPr>
              <a:t>确定脓肿是否适合穿刺引流</a:t>
            </a:r>
            <a:endParaRPr sz="36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740" y="1168400"/>
            <a:ext cx="4551045" cy="58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症状或临床诊断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PID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730"/>
            <a:r>
              <a:rPr dirty="0">
                <a:latin typeface="Arial"/>
                <a:cs typeface="Arial"/>
              </a:rPr>
              <a:t>–</a:t>
            </a:r>
            <a:r>
              <a:rPr spc="-47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US</a:t>
            </a:r>
            <a:r>
              <a:rPr spc="-5" dirty="0"/>
              <a:t>价廉、方便、可靠</a:t>
            </a:r>
            <a:endParaRPr spc="-5" dirty="0"/>
          </a:p>
          <a:p>
            <a:pPr marL="163830"/>
            <a:endParaRPr sz="3300">
              <a:latin typeface="Times New Roman"/>
              <a:cs typeface="Times New Roman"/>
            </a:endParaRPr>
          </a:p>
          <a:p>
            <a:pPr marL="163830"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633730"/>
            <a:r>
              <a:rPr dirty="0">
                <a:latin typeface="Arial"/>
                <a:cs typeface="Arial"/>
              </a:rPr>
              <a:t>–</a:t>
            </a:r>
            <a:r>
              <a:rPr spc="-520" dirty="0">
                <a:latin typeface="Arial"/>
                <a:cs typeface="Arial"/>
              </a:rPr>
              <a:t> </a:t>
            </a:r>
            <a:r>
              <a:rPr dirty="0"/>
              <a:t>可鉴别输卵管积脓或输卵管</a:t>
            </a:r>
            <a:r>
              <a:rPr dirty="0">
                <a:latin typeface="Arial"/>
                <a:cs typeface="Arial"/>
              </a:rPr>
              <a:t>/</a:t>
            </a:r>
            <a:r>
              <a:rPr dirty="0"/>
              <a:t>卵巢脓肿</a:t>
            </a:r>
            <a:endParaRPr dirty="0"/>
          </a:p>
          <a:p>
            <a:pPr marL="163830"/>
            <a:endParaRPr sz="3300">
              <a:latin typeface="Times New Roman"/>
              <a:cs typeface="Times New Roman"/>
            </a:endParaRPr>
          </a:p>
          <a:p>
            <a:pPr marL="176530">
              <a:spcBef>
                <a:spcPts val="2965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症状非特异时，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增强扫描很有帮助</a:t>
            </a:r>
            <a:endParaRPr sz="3800">
              <a:latin typeface="SimSun"/>
              <a:cs typeface="SimSun"/>
            </a:endParaRPr>
          </a:p>
          <a:p>
            <a:pPr marL="163830"/>
            <a:endParaRPr sz="4000">
              <a:latin typeface="Times New Roman"/>
              <a:cs typeface="Times New Roman"/>
            </a:endParaRPr>
          </a:p>
          <a:p>
            <a:pPr marL="633730">
              <a:lnSpc>
                <a:spcPts val="3830"/>
              </a:lnSpc>
              <a:spcBef>
                <a:spcPts val="2940"/>
              </a:spcBef>
            </a:pPr>
            <a:r>
              <a:rPr sz="4800" baseline="2000" dirty="0">
                <a:latin typeface="Arial"/>
                <a:cs typeface="Arial"/>
              </a:rPr>
              <a:t>–</a:t>
            </a:r>
            <a:r>
              <a:rPr sz="4800" spc="-780" baseline="2000" dirty="0">
                <a:latin typeface="Arial"/>
                <a:cs typeface="Arial"/>
              </a:rPr>
              <a:t> </a:t>
            </a:r>
            <a:r>
              <a:rPr sz="3200" dirty="0"/>
              <a:t>需要鉴别的情况包括非生殖系统：阑尾炎、憩室炎、尿路梗阻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3550" y="8678049"/>
            <a:ext cx="760984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CBCBCB"/>
                </a:solidFill>
                <a:latin typeface="Arial"/>
                <a:cs typeface="Arial"/>
              </a:rPr>
              <a:t>Horrow MM, et al. Ultrasound of pelvic inflammatory disease. Ultrasound Clin</a:t>
            </a:r>
            <a:r>
              <a:rPr sz="1200" spc="-100" dirty="0">
                <a:solidFill>
                  <a:srgbClr val="CBCBCB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CBCBCB"/>
                </a:solidFill>
                <a:latin typeface="Arial"/>
                <a:cs typeface="Arial"/>
              </a:rPr>
              <a:t>2007;2:297</a:t>
            </a:r>
            <a:endParaRPr sz="1200">
              <a:latin typeface="Arial"/>
              <a:cs typeface="Arial"/>
            </a:endParaRPr>
          </a:p>
          <a:p>
            <a:pPr/>
            <a:endParaRPr sz="12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R="5080" algn="r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1300" y="334149"/>
            <a:ext cx="236220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盆腔感染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1337449"/>
            <a:ext cx="11226800" cy="410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4485" algn="ctr"/>
            <a:r>
              <a:rPr sz="4600" spc="95" dirty="0">
                <a:solidFill>
                  <a:srgbClr val="FFFB00"/>
                </a:solidFill>
                <a:latin typeface="SimSun"/>
                <a:cs typeface="SimSun"/>
              </a:rPr>
              <a:t>-MRI</a:t>
            </a:r>
            <a:endParaRPr sz="4600">
              <a:latin typeface="SimSun"/>
              <a:cs typeface="SimSun"/>
            </a:endParaRPr>
          </a:p>
          <a:p>
            <a:pPr>
              <a:spcBef>
                <a:spcPts val="3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有助于鉴别输卵管积脓或积血</a:t>
            </a:r>
            <a:endParaRPr sz="3800">
              <a:latin typeface="SimSun"/>
              <a:cs typeface="SimSun"/>
            </a:endParaRPr>
          </a:p>
          <a:p>
            <a:pPr marL="355600" marR="5080" indent="-342900">
              <a:lnSpc>
                <a:spcPct val="191000"/>
              </a:lnSpc>
              <a:spcBef>
                <a:spcPts val="60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诊断急性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PID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，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与腹腔镜相当，优于临床评价或 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超声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3339" y="6653390"/>
            <a:ext cx="8091170" cy="163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3825" spc="-345" baseline="5000" dirty="0">
                <a:solidFill>
                  <a:srgbClr val="FFFB00"/>
                </a:solidFill>
                <a:latin typeface="Wingdings"/>
                <a:cs typeface="Wingdings"/>
              </a:rPr>
              <a:t></a:t>
            </a:r>
            <a:r>
              <a:rPr sz="3200" spc="-229" dirty="0">
                <a:solidFill>
                  <a:srgbClr val="FFFB00"/>
                </a:solidFill>
                <a:latin typeface="Arial"/>
                <a:cs typeface="Arial"/>
              </a:rPr>
              <a:t>PID</a:t>
            </a:r>
            <a:r>
              <a:rPr sz="3200" spc="-229" dirty="0">
                <a:solidFill>
                  <a:srgbClr val="FFFB00"/>
                </a:solidFill>
                <a:latin typeface="SimSun"/>
                <a:cs typeface="SimSun"/>
              </a:rPr>
              <a:t>入院，</a:t>
            </a:r>
            <a:r>
              <a:rPr sz="3200" spc="-229" dirty="0">
                <a:solidFill>
                  <a:srgbClr val="FFFB00"/>
                </a:solidFill>
                <a:latin typeface="Arial"/>
                <a:cs typeface="Arial"/>
              </a:rPr>
              <a:t>30%</a:t>
            </a:r>
            <a:r>
              <a:rPr sz="3200" spc="-25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B00"/>
                </a:solidFill>
                <a:latin typeface="Arial"/>
                <a:cs typeface="Arial"/>
              </a:rPr>
              <a:t>MRI/</a:t>
            </a:r>
            <a:r>
              <a:rPr sz="3200" spc="-5" dirty="0">
                <a:solidFill>
                  <a:srgbClr val="FFFB00"/>
                </a:solidFill>
                <a:latin typeface="SimSun"/>
                <a:cs typeface="SimSun"/>
              </a:rPr>
              <a:t>腹腔镜检查后改变诊断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25"/>
              </a:spcBef>
            </a:pPr>
            <a:endParaRPr sz="4550">
              <a:latin typeface="Times New Roman"/>
              <a:cs typeface="Times New Roman"/>
            </a:endParaRPr>
          </a:p>
          <a:p>
            <a:pPr marL="46990" algn="ctr">
              <a:lnSpc>
                <a:spcPts val="3750"/>
              </a:lnSpc>
            </a:pPr>
            <a:r>
              <a:rPr sz="3825" spc="-179" baseline="8000" dirty="0">
                <a:solidFill>
                  <a:srgbClr val="FFFB00"/>
                </a:solidFill>
                <a:latin typeface="Wingdings"/>
                <a:cs typeface="Wingdings"/>
              </a:rPr>
              <a:t></a:t>
            </a:r>
            <a:r>
              <a:rPr sz="3200" spc="-120" dirty="0">
                <a:solidFill>
                  <a:srgbClr val="FFFB00"/>
                </a:solidFill>
                <a:latin typeface="SimSun"/>
                <a:cs typeface="SimSun"/>
              </a:rPr>
              <a:t>输卵管扭转、皮样囊肿、子宫内膜异位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100" y="821829"/>
            <a:ext cx="353060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急性输卵管炎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1930400"/>
            <a:ext cx="10020300" cy="140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输卵管水肿、肿胀、管壁增厚、管壁异常强化</a:t>
            </a:r>
            <a:endParaRPr sz="3800">
              <a:latin typeface="SimSun"/>
              <a:cs typeface="SimSun"/>
            </a:endParaRPr>
          </a:p>
          <a:p>
            <a:pPr marL="12700">
              <a:lnSpc>
                <a:spcPts val="4550"/>
              </a:lnSpc>
              <a:spcBef>
                <a:spcPts val="194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输卵管周围炎症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632200"/>
            <a:ext cx="12992100" cy="4851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53550" y="8534400"/>
            <a:ext cx="2832100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lnSpc>
                <a:spcPts val="3065"/>
              </a:lnSpc>
              <a:tabLst>
                <a:tab pos="837565" algn="l"/>
              </a:tabLst>
            </a:pPr>
            <a:r>
              <a:rPr sz="2600" dirty="0">
                <a:solidFill>
                  <a:srgbClr val="FFFFFF"/>
                </a:solidFill>
                <a:latin typeface="SimSun"/>
                <a:cs typeface="SimSun"/>
              </a:rPr>
              <a:t>16岁	盆腔炎症早期</a:t>
            </a:r>
            <a:endParaRPr sz="260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4450"/>
            <a:r>
              <a:rPr sz="4600" dirty="0"/>
              <a:t>输卵管积脓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2400" y="3340100"/>
            <a:ext cx="6502400" cy="49403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33635" y="1638300"/>
            <a:ext cx="8572500" cy="710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输卵管感染并梗阻导致脓液聚集、扩张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0"/>
              </a:spcBef>
            </a:pPr>
            <a:endParaRPr sz="4750">
              <a:latin typeface="Times New Roman"/>
              <a:cs typeface="Times New Roman"/>
            </a:endParaRPr>
          </a:p>
          <a:p>
            <a:pPr marL="1397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超声表现</a:t>
            </a:r>
            <a:endParaRPr sz="3800">
              <a:latin typeface="SimSun"/>
              <a:cs typeface="SimSun"/>
            </a:endParaRPr>
          </a:p>
          <a:p>
            <a:pPr marL="756920" marR="2524125" indent="-285750">
              <a:lnSpc>
                <a:spcPct val="193000"/>
              </a:lnSpc>
              <a:spcBef>
                <a:spcPts val="1480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扩张管状结构，液体回声内有  碎屑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15"/>
              </a:spcBef>
            </a:pPr>
            <a:endParaRPr sz="3950">
              <a:latin typeface="Times New Roman"/>
              <a:cs typeface="Times New Roman"/>
            </a:endParaRPr>
          </a:p>
          <a:p>
            <a:pPr marL="471170"/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管壁增厚，富血管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30"/>
              </a:spcBef>
            </a:pPr>
            <a:endParaRPr sz="3850">
              <a:latin typeface="Times New Roman"/>
              <a:cs typeface="Times New Roman"/>
            </a:endParaRPr>
          </a:p>
          <a:p>
            <a:pPr marL="471170"/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合并卵巢炎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15"/>
              </a:spcBef>
            </a:pPr>
            <a:endParaRPr sz="3950">
              <a:latin typeface="Times New Roman"/>
              <a:cs typeface="Times New Roman"/>
            </a:endParaRPr>
          </a:p>
          <a:p>
            <a:pPr marL="928370">
              <a:lnSpc>
                <a:spcPts val="3835"/>
              </a:lnSpc>
            </a:pPr>
            <a:r>
              <a:rPr sz="3200" spc="-1430" dirty="0">
                <a:solidFill>
                  <a:srgbClr val="FFFFFF"/>
                </a:solidFill>
                <a:latin typeface="Wingdings"/>
                <a:cs typeface="Wingdings"/>
              </a:rPr>
              <a:t></a:t>
            </a:r>
            <a:r>
              <a:rPr sz="3200" spc="-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增大、边界不清并周围积液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469" y="469900"/>
            <a:ext cx="1977389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defTabSz="-635">
              <a:buChar char="•"/>
              <a:tabLst>
                <a:tab pos="355600" algn="l"/>
              </a:tabLst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表现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2669" y="1193800"/>
            <a:ext cx="5594350" cy="228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贴近子宫的管状肿块</a:t>
            </a:r>
            <a:endParaRPr sz="3200">
              <a:latin typeface="SimSun"/>
              <a:cs typeface="SimSun"/>
            </a:endParaRPr>
          </a:p>
          <a:p>
            <a:pPr marL="12700">
              <a:spcBef>
                <a:spcPts val="86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壁增厚，强化明显</a:t>
            </a:r>
            <a:endParaRPr sz="3200">
              <a:latin typeface="SimSun"/>
              <a:cs typeface="SimSun"/>
            </a:endParaRPr>
          </a:p>
          <a:p>
            <a:pPr marL="12700">
              <a:spcBef>
                <a:spcPts val="96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内部密度复杂</a:t>
            </a:r>
            <a:endParaRPr sz="3200">
              <a:latin typeface="SimSun"/>
              <a:cs typeface="SimSun"/>
            </a:endParaRPr>
          </a:p>
          <a:p>
            <a:pPr marL="12700">
              <a:lnSpc>
                <a:spcPts val="3830"/>
              </a:lnSpc>
              <a:spcBef>
                <a:spcPts val="86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盆腔内脂肪密度增高及索条影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657600"/>
            <a:ext cx="6807200" cy="5181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72200" y="3657600"/>
            <a:ext cx="6832600" cy="5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7454900"/>
            <a:ext cx="78486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lnSpc>
                <a:spcPts val="4435"/>
              </a:lnSpc>
              <a:tabLst>
                <a:tab pos="1561465" algn="l"/>
              </a:tabLst>
            </a:pP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•</a:t>
            </a:r>
            <a:r>
              <a:rPr sz="3800" spc="-110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43岁	输卵管积脓并子宫直肠窝积液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75172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854200"/>
            <a:ext cx="6527800" cy="5397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51600" y="1854200"/>
            <a:ext cx="6527800" cy="539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6453" y="835100"/>
            <a:ext cx="513207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spc="110" dirty="0"/>
              <a:t>输卵管积脓MRI表现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2022119"/>
            <a:ext cx="6570980" cy="574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700" baseline="-4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5700" spc="330" baseline="-4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750" baseline="-20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呈囊状或管状高信号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10"/>
              </a:spcBef>
            </a:pPr>
            <a:endParaRPr sz="6200">
              <a:latin typeface="Times New Roman"/>
              <a:cs typeface="Times New Roman"/>
            </a:endParaRPr>
          </a:p>
          <a:p>
            <a:pPr marL="12700"/>
            <a:r>
              <a:rPr sz="5700" baseline="-40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5700" spc="330" baseline="-4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750" baseline="-20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信号与液体成分有关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40"/>
              </a:spcBef>
            </a:pPr>
            <a:endParaRPr sz="60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增强表现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469900"/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病灶内无强化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0"/>
              </a:spcBef>
            </a:pPr>
            <a:endParaRPr sz="4050">
              <a:latin typeface="Times New Roman"/>
              <a:cs typeface="Times New Roman"/>
            </a:endParaRPr>
          </a:p>
          <a:p>
            <a:pPr marL="469900"/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spc="-5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管壁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囊璧、盆腔脂肪内索条强化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7100" y="279400"/>
            <a:ext cx="4597400" cy="4114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1000" y="279400"/>
            <a:ext cx="46101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97100" y="4330700"/>
            <a:ext cx="46228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31000" y="4330700"/>
            <a:ext cx="4622800" cy="412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047821" y="8610600"/>
            <a:ext cx="495109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dirty="0">
                <a:solidFill>
                  <a:srgbClr val="FFFB00"/>
                </a:solidFill>
                <a:latin typeface="Arial"/>
                <a:cs typeface="Arial"/>
              </a:rPr>
              <a:t>31</a:t>
            </a:r>
            <a:r>
              <a:rPr sz="2000" dirty="0">
                <a:solidFill>
                  <a:srgbClr val="FFFB00"/>
                </a:solidFill>
                <a:latin typeface="SimSun"/>
                <a:cs typeface="SimSun"/>
              </a:rPr>
              <a:t>岁</a:t>
            </a:r>
            <a:r>
              <a:rPr sz="2000" spc="-545" dirty="0">
                <a:solidFill>
                  <a:srgbClr val="FFFB00"/>
                </a:solidFill>
                <a:latin typeface="SimSun"/>
                <a:cs typeface="SimSun"/>
              </a:rPr>
              <a:t> </a:t>
            </a:r>
            <a:r>
              <a:rPr sz="2000" dirty="0">
                <a:solidFill>
                  <a:srgbClr val="FFFB00"/>
                </a:solidFill>
                <a:latin typeface="SimSun"/>
                <a:cs typeface="SimSun"/>
              </a:rPr>
              <a:t>双侧输卵管卵巢脓肿并左侧输卵管积脓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30216" y="9191132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476500"/>
            <a:ext cx="7010400" cy="6299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32600" y="2476500"/>
            <a:ext cx="6172200" cy="629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7540" y="660400"/>
            <a:ext cx="8787765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胚胎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5-6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周，体腔上皮形成一对副中肾管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540" y="1473200"/>
            <a:ext cx="278130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50"/>
              </a:lnSpc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中肾管退化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0" y="838200"/>
            <a:ext cx="411480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输卵管卵巢脓肿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350" y="2009419"/>
            <a:ext cx="9385300" cy="618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包绕卵巢和输卵管的炎性肿块，破坏正常结构</a:t>
            </a:r>
            <a:endParaRPr sz="3200">
              <a:latin typeface="SimSun"/>
              <a:cs typeface="SimSun"/>
            </a:endParaRPr>
          </a:p>
          <a:p>
            <a:pPr marL="12700" marR="424815">
              <a:lnSpc>
                <a:spcPct val="213000"/>
              </a:lnSpc>
            </a:pP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脓肿破裂引起致命的腹膜炎  影像检查有助于及时诊断和确定是否适合经皮引流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50"/>
              </a:spcBef>
            </a:pPr>
            <a:endParaRPr sz="4250">
              <a:latin typeface="Times New Roman"/>
              <a:cs typeface="Times New Roman"/>
            </a:endParaRPr>
          </a:p>
          <a:p>
            <a:pPr marL="202184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结核</a:t>
            </a:r>
            <a:endParaRPr sz="3800">
              <a:latin typeface="SimSun"/>
              <a:cs typeface="SimSun"/>
            </a:endParaRPr>
          </a:p>
          <a:p>
            <a:pPr marL="2021840">
              <a:spcBef>
                <a:spcPts val="194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放线菌</a:t>
            </a:r>
            <a:endParaRPr sz="3800">
              <a:latin typeface="SimSun"/>
              <a:cs typeface="SimSun"/>
            </a:endParaRPr>
          </a:p>
          <a:p>
            <a:pPr marL="2021840">
              <a:spcBef>
                <a:spcPts val="194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黄色肉芽肿</a:t>
            </a:r>
            <a:endParaRPr sz="3800">
              <a:latin typeface="SimSun"/>
              <a:cs typeface="SimSun"/>
            </a:endParaRPr>
          </a:p>
          <a:p>
            <a:pPr marR="5080" algn="r">
              <a:lnSpc>
                <a:spcPts val="3750"/>
              </a:lnSpc>
              <a:spcBef>
                <a:spcPts val="2205"/>
              </a:spcBef>
            </a:pP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容易误诊肿瘤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0" y="593800"/>
            <a:ext cx="4114800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输卵管卵巢脓肿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1009790" y="2098319"/>
            <a:ext cx="6642100" cy="585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盆腔炎症的并发症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45"/>
              </a:spcBef>
            </a:pPr>
            <a:endParaRPr sz="495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形成肿块，输卵管结构破坏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30"/>
              </a:spcBef>
            </a:pPr>
            <a:endParaRPr sz="505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常见于年轻妇女，绝经后罕见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45"/>
              </a:spcBef>
            </a:pPr>
            <a:endParaRPr sz="495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宫内节育器属于易感因素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20"/>
              </a:spcBef>
            </a:pPr>
            <a:endParaRPr sz="515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Arial"/>
                <a:cs typeface="Arial"/>
              </a:rPr>
              <a:t>TOA</a:t>
            </a:r>
            <a:r>
              <a:rPr sz="3800" spc="-10" dirty="0">
                <a:solidFill>
                  <a:srgbClr val="FFFFFF"/>
                </a:solidFill>
                <a:latin typeface="SimSun"/>
                <a:cs typeface="SimSun"/>
              </a:rPr>
              <a:t>与</a:t>
            </a:r>
            <a:r>
              <a:rPr sz="3800" spc="-10" dirty="0">
                <a:solidFill>
                  <a:srgbClr val="FFFFFF"/>
                </a:solidFill>
                <a:latin typeface="Arial"/>
                <a:cs typeface="Arial"/>
              </a:rPr>
              <a:t>PID</a:t>
            </a:r>
            <a:r>
              <a:rPr sz="3800" spc="-10" dirty="0">
                <a:solidFill>
                  <a:srgbClr val="FFFFFF"/>
                </a:solidFill>
                <a:latin typeface="SimSun"/>
                <a:cs typeface="SimSun"/>
              </a:rPr>
              <a:t>临床表现类似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40939" y="874610"/>
            <a:ext cx="2320925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spc="390" dirty="0"/>
              <a:t>TOA超声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460869" y="1246581"/>
            <a:ext cx="727710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lnSpc>
                <a:spcPts val="3830"/>
              </a:lnSpc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附件区或附近实性、囊性或复杂性肿块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869" y="2618181"/>
            <a:ext cx="4432300" cy="455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分隔及壁厚不规则</a:t>
            </a:r>
            <a:endParaRPr sz="3200">
              <a:latin typeface="SimSun"/>
              <a:cs typeface="SimSun"/>
            </a:endParaRPr>
          </a:p>
          <a:p>
            <a:pPr/>
            <a:endParaRPr sz="3300">
              <a:latin typeface="Times New Roman"/>
              <a:cs typeface="Times New Roman"/>
            </a:endParaRPr>
          </a:p>
          <a:p>
            <a:pPr marL="12700" defTabSz="-635">
              <a:spcBef>
                <a:spcPts val="2965"/>
              </a:spcBef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肿块周围包绕液体</a:t>
            </a:r>
            <a:endParaRPr sz="3200">
              <a:latin typeface="SimSun"/>
              <a:cs typeface="SimSun"/>
            </a:endParaRPr>
          </a:p>
          <a:p>
            <a:pPr/>
            <a:endParaRPr sz="33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defTabSz="-635"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不能区分输卵管与卵巢</a:t>
            </a:r>
            <a:endParaRPr sz="3200">
              <a:latin typeface="SimSun"/>
              <a:cs typeface="SimSun"/>
            </a:endParaRPr>
          </a:p>
          <a:p>
            <a:pPr/>
            <a:endParaRPr sz="3300">
              <a:latin typeface="Times New Roman"/>
              <a:cs typeface="Times New Roman"/>
            </a:endParaRPr>
          </a:p>
          <a:p>
            <a:pPr marL="12700" defTabSz="-635">
              <a:lnSpc>
                <a:spcPts val="3830"/>
              </a:lnSpc>
              <a:spcBef>
                <a:spcPts val="2965"/>
              </a:spcBef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盆腔内脂肪回声升高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7500" y="2806700"/>
            <a:ext cx="7124700" cy="5689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spc="180" dirty="0"/>
              <a:t>CT表现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600569" y="1385989"/>
            <a:ext cx="5854700" cy="317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囊实性肿块</a:t>
            </a:r>
            <a:endParaRPr sz="3600">
              <a:latin typeface="SimSun"/>
              <a:cs typeface="SimSun"/>
            </a:endParaRPr>
          </a:p>
          <a:p>
            <a:pPr marL="12700">
              <a:spcBef>
                <a:spcPts val="88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病灶内气体少见，但特异</a:t>
            </a:r>
            <a:endParaRPr sz="3600">
              <a:latin typeface="SimSun"/>
              <a:cs typeface="SimSun"/>
            </a:endParaRPr>
          </a:p>
          <a:p>
            <a:pPr marL="12700">
              <a:spcBef>
                <a:spcPts val="88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囊壁及分隔强化</a:t>
            </a:r>
            <a:endParaRPr sz="3600">
              <a:latin typeface="SimSun"/>
              <a:cs typeface="SimSun"/>
            </a:endParaRPr>
          </a:p>
          <a:p>
            <a:pPr marL="12700">
              <a:spcBef>
                <a:spcPts val="78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盆腔脂肪密度增高，索条影</a:t>
            </a:r>
            <a:endParaRPr sz="3600">
              <a:latin typeface="SimSun"/>
              <a:cs typeface="SimSun"/>
            </a:endParaRPr>
          </a:p>
          <a:p>
            <a:pPr marL="12700">
              <a:spcBef>
                <a:spcPts val="88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腹膜及子宫韧带增厚、强化</a:t>
            </a:r>
            <a:endParaRPr sz="36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800" y="5092700"/>
            <a:ext cx="5651500" cy="387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5600" y="1282700"/>
            <a:ext cx="5651500" cy="386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18300" y="5130800"/>
            <a:ext cx="5626100" cy="383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127000"/>
            <a:ext cx="5791200" cy="5016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00800" y="127000"/>
            <a:ext cx="6070600" cy="504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8700" y="4533900"/>
            <a:ext cx="5448300" cy="450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00800" y="4432300"/>
            <a:ext cx="6070600" cy="461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0530"/>
            <a:r>
              <a:rPr sz="4600" spc="220" dirty="0"/>
              <a:t>MRI表现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44783" y="1397000"/>
            <a:ext cx="8489950" cy="6988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defTabSz="-635">
              <a:buChar char="•"/>
              <a:tabLst>
                <a:tab pos="355600" algn="l"/>
              </a:tabLst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750" baseline="-20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endParaRPr sz="3800">
              <a:latin typeface="Arial"/>
              <a:cs typeface="Arial"/>
            </a:endParaRPr>
          </a:p>
          <a:p>
            <a:pPr marL="469900">
              <a:spcBef>
                <a:spcPts val="274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低信号，出血或蛋白成分高，可出现高信号</a:t>
            </a:r>
            <a:endParaRPr sz="3200">
              <a:latin typeface="SimSun"/>
              <a:cs typeface="SimSun"/>
            </a:endParaRPr>
          </a:p>
          <a:p>
            <a:pPr marL="469900">
              <a:spcBef>
                <a:spcPts val="196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沿脓肿内壁信号高</a:t>
            </a:r>
            <a:endParaRPr sz="3200">
              <a:latin typeface="SimSun"/>
              <a:cs typeface="SimSun"/>
            </a:endParaRPr>
          </a:p>
          <a:p>
            <a:pPr marL="355600" indent="-342900" defTabSz="-635">
              <a:spcBef>
                <a:spcPts val="1960"/>
              </a:spcBef>
              <a:buChar char="•"/>
              <a:tabLst>
                <a:tab pos="355600" algn="l"/>
              </a:tabLst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750" baseline="-20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endParaRPr sz="3800">
              <a:latin typeface="Arial"/>
              <a:cs typeface="Arial"/>
            </a:endParaRPr>
          </a:p>
          <a:p>
            <a:pPr marL="469900">
              <a:spcBef>
                <a:spcPts val="274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间隔信号低及临近脂肪内线状低信号</a:t>
            </a:r>
            <a:endParaRPr sz="3200">
              <a:latin typeface="SimSun"/>
              <a:cs typeface="SimSun"/>
            </a:endParaRPr>
          </a:p>
          <a:p>
            <a:pPr marL="469900">
              <a:spcBef>
                <a:spcPts val="186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病灶信号不均匀</a:t>
            </a:r>
            <a:endParaRPr sz="3200">
              <a:latin typeface="SimSun"/>
              <a:cs typeface="SimSun"/>
            </a:endParaRPr>
          </a:p>
          <a:p>
            <a:pPr marL="469900">
              <a:spcBef>
                <a:spcPts val="196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临近水肿呈高信号</a:t>
            </a:r>
            <a:endParaRPr sz="3200">
              <a:latin typeface="SimSun"/>
              <a:cs typeface="SimSun"/>
            </a:endParaRPr>
          </a:p>
          <a:p>
            <a:pPr marL="355600" indent="-342900" defTabSz="-635">
              <a:spcBef>
                <a:spcPts val="1960"/>
              </a:spcBef>
              <a:buFont typeface="Arial"/>
              <a:buChar char="•"/>
              <a:tabLst>
                <a:tab pos="355600" algn="l"/>
              </a:tabLst>
            </a:pP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增强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750" baseline="-20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endParaRPr sz="3800">
              <a:latin typeface="Arial"/>
              <a:cs typeface="Arial"/>
            </a:endParaRPr>
          </a:p>
          <a:p>
            <a:pPr marL="469900">
              <a:lnSpc>
                <a:spcPts val="3830"/>
              </a:lnSpc>
              <a:spcBef>
                <a:spcPts val="314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间隔、囊壁及脂肪内条索强化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28800"/>
            <a:ext cx="7112000" cy="5384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12000" y="1828800"/>
            <a:ext cx="5892800" cy="535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70750" y="7239000"/>
            <a:ext cx="2057400" cy="106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75000"/>
              </a:lnSpc>
            </a:pPr>
            <a:r>
              <a:rPr sz="2000" dirty="0">
                <a:solidFill>
                  <a:srgbClr val="FFFB00"/>
                </a:solidFill>
                <a:latin typeface="Arial"/>
                <a:cs typeface="Arial"/>
              </a:rPr>
              <a:t>43</a:t>
            </a:r>
            <a:r>
              <a:rPr sz="2000" dirty="0">
                <a:solidFill>
                  <a:srgbClr val="FFFB00"/>
                </a:solidFill>
                <a:latin typeface="SimSun"/>
                <a:cs typeface="SimSun"/>
              </a:rPr>
              <a:t>岁 下腹疼  左侧附件囊性肿块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27200"/>
            <a:ext cx="13004800" cy="54991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6401" y="598881"/>
            <a:ext cx="6651625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spc="-110" dirty="0"/>
              <a:t>Fitz-Hugh–Curtis</a:t>
            </a:r>
            <a:r>
              <a:rPr sz="4600" spc="-1370" dirty="0"/>
              <a:t> </a:t>
            </a:r>
            <a:r>
              <a:rPr sz="4600" dirty="0"/>
              <a:t>综合症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74040" y="2057958"/>
            <a:ext cx="11747500" cy="332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盆腔炎症沿右侧结肠旁沟腹膜蔓延累及右上腹腹膜；肝前面到腹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/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膜之间粘连带呈小提琴弦样改变</a:t>
            </a:r>
            <a:endParaRPr sz="3200">
              <a:latin typeface="SimSun"/>
              <a:cs typeface="SimSun"/>
            </a:endParaRPr>
          </a:p>
          <a:p>
            <a:pPr marL="355600" marR="5080" indent="-342900" defTabSz="-635">
              <a:lnSpc>
                <a:spcPct val="185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超声不能显示肝包膜的炎症；胆囊受累，可显示胆囊壁增厚及周  围积液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1300" y="4660900"/>
            <a:ext cx="5511800" cy="4114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1308100"/>
            <a:ext cx="11276330" cy="6553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tabLst>
                <a:tab pos="354965" algn="l"/>
              </a:tabLst>
            </a:pP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3400" spc="-5" dirty="0">
                <a:solidFill>
                  <a:srgbClr val="FFFFFF"/>
                </a:solidFill>
                <a:latin typeface="SimSun"/>
                <a:cs typeface="SimSun"/>
              </a:rPr>
              <a:t>增强扫描</a:t>
            </a:r>
            <a:endParaRPr sz="3400">
              <a:latin typeface="SimSun"/>
              <a:cs typeface="SimSun"/>
            </a:endParaRPr>
          </a:p>
          <a:p>
            <a:pPr/>
            <a:endParaRPr sz="35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3450">
              <a:latin typeface="Times New Roman"/>
              <a:cs typeface="Times New Roman"/>
            </a:endParaRPr>
          </a:p>
          <a:p>
            <a:pPr marL="469900"/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400" spc="-6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FFFFFF"/>
                </a:solidFill>
                <a:latin typeface="SimSun"/>
                <a:cs typeface="SimSun"/>
              </a:rPr>
              <a:t>显示腹侧肝包膜增厚、强化</a:t>
            </a:r>
            <a:endParaRPr sz="3400">
              <a:latin typeface="SimSun"/>
              <a:cs typeface="SimSun"/>
            </a:endParaRPr>
          </a:p>
          <a:p>
            <a:pPr/>
            <a:endParaRPr sz="35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3100">
              <a:latin typeface="Times New Roman"/>
              <a:cs typeface="Times New Roman"/>
            </a:endParaRPr>
          </a:p>
          <a:p>
            <a:pPr marL="469900"/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400" spc="-5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Glisson</a:t>
            </a:r>
            <a:r>
              <a:rPr sz="3400" spc="-5" dirty="0">
                <a:solidFill>
                  <a:srgbClr val="FFFFFF"/>
                </a:solidFill>
                <a:latin typeface="SimSun"/>
                <a:cs typeface="SimSun"/>
              </a:rPr>
              <a:t>包膜炎症致肝包膜下及门静脉周围区域灌注异常</a:t>
            </a:r>
            <a:endParaRPr sz="3400">
              <a:latin typeface="SimSun"/>
              <a:cs typeface="SimSun"/>
            </a:endParaRPr>
          </a:p>
          <a:p>
            <a:pPr/>
            <a:endParaRPr sz="35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3450">
              <a:latin typeface="Times New Roman"/>
              <a:cs typeface="Times New Roman"/>
            </a:endParaRPr>
          </a:p>
          <a:p>
            <a:pPr marL="469900"/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400" spc="-6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FFFFFF"/>
                </a:solidFill>
                <a:latin typeface="SimSun"/>
                <a:cs typeface="SimSun"/>
              </a:rPr>
              <a:t>可有胆囊壁增厚</a:t>
            </a:r>
            <a:endParaRPr sz="3400">
              <a:latin typeface="SimSun"/>
              <a:cs typeface="SimSun"/>
            </a:endParaRPr>
          </a:p>
          <a:p>
            <a:pPr/>
            <a:endParaRPr sz="35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3000">
              <a:latin typeface="Times New Roman"/>
              <a:cs typeface="Times New Roman"/>
            </a:endParaRPr>
          </a:p>
          <a:p>
            <a:pPr marL="469900"/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400" spc="-6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FFFFFF"/>
                </a:solidFill>
                <a:latin typeface="SimSun"/>
                <a:cs typeface="SimSun"/>
              </a:rPr>
              <a:t>从盆腔到右上腹经结肠旁沟积液或粘连</a:t>
            </a:r>
            <a:endParaRPr sz="34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985" y="1191399"/>
            <a:ext cx="278130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50"/>
              </a:lnSpc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先天性异常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9185" y="2931299"/>
            <a:ext cx="2749550" cy="5058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输卵管不发育</a:t>
            </a:r>
            <a:endParaRPr sz="3200">
              <a:latin typeface="SimSun"/>
              <a:cs typeface="SimSun"/>
            </a:endParaRPr>
          </a:p>
          <a:p>
            <a:pPr/>
            <a:endParaRPr sz="33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/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发育不全</a:t>
            </a:r>
            <a:endParaRPr sz="3200">
              <a:latin typeface="SimSun"/>
              <a:cs typeface="SimSun"/>
            </a:endParaRPr>
          </a:p>
          <a:p>
            <a:pPr/>
            <a:endParaRPr sz="33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/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副口形成</a:t>
            </a:r>
            <a:endParaRPr sz="3200">
              <a:latin typeface="SimSun"/>
              <a:cs typeface="SimSun"/>
            </a:endParaRPr>
          </a:p>
          <a:p>
            <a:pPr/>
            <a:endParaRPr sz="33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ts val="3830"/>
              </a:lnSpc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先天性憩室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30216" y="9191132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727200"/>
            <a:ext cx="6502400" cy="6070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02400" y="1739900"/>
            <a:ext cx="6502400" cy="605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20700"/>
            <a:ext cx="13004800" cy="8255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54100"/>
            <a:ext cx="5676900" cy="6832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26100" y="1066800"/>
            <a:ext cx="73787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51750" y="8394700"/>
            <a:ext cx="64262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</a:pPr>
            <a:r>
              <a:rPr sz="2400" dirty="0">
                <a:solidFill>
                  <a:srgbClr val="FFFB00"/>
                </a:solidFill>
                <a:latin typeface="SimSun"/>
                <a:cs typeface="SimSun"/>
              </a:rPr>
              <a:t>典型：</a:t>
            </a:r>
            <a:r>
              <a:rPr sz="2400" dirty="0">
                <a:solidFill>
                  <a:srgbClr val="FFFFFF"/>
                </a:solidFill>
                <a:latin typeface="SimSun"/>
                <a:cs typeface="SimSun"/>
              </a:rPr>
              <a:t>沿结肠旁沟累及腹侧肝包膜及局部肝组织</a:t>
            </a:r>
            <a:endParaRPr sz="2400">
              <a:latin typeface="SimSun"/>
              <a:cs typeface="SimSu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59600" y="3924300"/>
            <a:ext cx="5397500" cy="4927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7700" y="342900"/>
            <a:ext cx="6311900" cy="534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08800" y="330200"/>
            <a:ext cx="5435600" cy="430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46379" y="6100800"/>
            <a:ext cx="6178550" cy="1978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09595">
              <a:lnSpc>
                <a:spcPct val="163000"/>
              </a:lnSpc>
            </a:pPr>
            <a:r>
              <a:rPr sz="2000" dirty="0">
                <a:solidFill>
                  <a:srgbClr val="FFFB00"/>
                </a:solidFill>
                <a:latin typeface="Arial"/>
                <a:cs typeface="Arial"/>
              </a:rPr>
              <a:t>18</a:t>
            </a:r>
            <a:r>
              <a:rPr sz="2000" dirty="0">
                <a:solidFill>
                  <a:srgbClr val="FFFB00"/>
                </a:solidFill>
                <a:latin typeface="SimSun"/>
                <a:cs typeface="SimSun"/>
              </a:rPr>
              <a:t>岁 右下腹症状  </a:t>
            </a: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右侧附件区肿块，边界不清</a:t>
            </a:r>
            <a:endParaRPr sz="2000">
              <a:latin typeface="SimSun"/>
              <a:cs typeface="SimSun"/>
            </a:endParaRPr>
          </a:p>
          <a:p>
            <a:pPr marL="12700" marR="5080">
              <a:lnSpc>
                <a:spcPts val="4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门静脉期显示胆囊壁厚、强化，周围炎症；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S6</a:t>
            </a: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灌注异常  实质期，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S6</a:t>
            </a: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增强接近正常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5589" y="8601849"/>
            <a:ext cx="2075814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CBCBCB"/>
                </a:solidFill>
                <a:latin typeface="Arial"/>
                <a:cs typeface="Arial"/>
              </a:rPr>
              <a:t>Pickhard PJ, AJR</a:t>
            </a:r>
            <a:r>
              <a:rPr sz="1100" spc="-165" dirty="0">
                <a:solidFill>
                  <a:srgbClr val="CBCBCB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CBCBCB"/>
                </a:solidFill>
                <a:latin typeface="Arial"/>
                <a:cs typeface="Arial"/>
              </a:rPr>
              <a:t>2003;180:1605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7100" y="228600"/>
            <a:ext cx="3530600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慢性盆腔感染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1498600"/>
            <a:ext cx="11004550" cy="678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3010"/>
            <a:r>
              <a:rPr sz="3800" dirty="0">
                <a:solidFill>
                  <a:srgbClr val="E0E0E0"/>
                </a:solidFill>
                <a:latin typeface="SimSun"/>
                <a:cs typeface="SimSun"/>
              </a:rPr>
              <a:t>-输卵管积液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5"/>
              </a:spcBef>
            </a:pPr>
            <a:endParaRPr sz="4550">
              <a:latin typeface="Times New Roman"/>
              <a:cs typeface="Times New Roman"/>
            </a:endParaRPr>
          </a:p>
          <a:p>
            <a:pPr marL="12700" defTabSz="-635"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壶腹部阻塞引起输卵管梗阻、液体潴留、扩张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40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 defTabSz="-635"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往往是慢性盆腔炎反复发作引起粘连</a:t>
            </a:r>
            <a:endParaRPr sz="3200">
              <a:latin typeface="SimSun"/>
              <a:cs typeface="SimSun"/>
            </a:endParaRPr>
          </a:p>
          <a:p>
            <a:pPr marL="755650" marR="5080" indent="-285750">
              <a:lnSpc>
                <a:spcPct val="179000"/>
              </a:lnSpc>
              <a:spcBef>
                <a:spcPts val="2510"/>
              </a:spcBef>
            </a:pPr>
            <a:r>
              <a:rPr sz="26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2600" spc="-2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B00"/>
                </a:solidFill>
                <a:latin typeface="SimSun"/>
                <a:cs typeface="SimSun"/>
              </a:rPr>
              <a:t>输卵管结扎、保留输卵管及卵巢的子宫切除术、子宫内膜异位、异位妊  娠、恶性肿瘤</a:t>
            </a:r>
            <a:endParaRPr sz="2600">
              <a:latin typeface="SimSun"/>
              <a:cs typeface="SimSun"/>
            </a:endParaRPr>
          </a:p>
          <a:p>
            <a:pPr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 defTabSz="-635"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临床无症状或腹痛、不孕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40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 defTabSz="-635">
              <a:lnSpc>
                <a:spcPts val="3830"/>
              </a:lnSpc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影像表现可以类似囊性卵巢肿瘤、肠梗阻或盆腔扩张静脉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540" y="368300"/>
            <a:ext cx="4199255" cy="3061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tabLst>
                <a:tab pos="354965" algn="l"/>
              </a:tabLst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超声</a:t>
            </a:r>
            <a:endParaRPr sz="3200">
              <a:latin typeface="SimSun"/>
              <a:cs typeface="SimSun"/>
            </a:endParaRPr>
          </a:p>
          <a:p>
            <a:pPr marL="469900">
              <a:spcBef>
                <a:spcPts val="116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SimSun"/>
                <a:cs typeface="SimSun"/>
              </a:rPr>
              <a:t>扩张的输卵管呈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00" dirty="0">
                <a:solidFill>
                  <a:srgbClr val="FFFFFF"/>
                </a:solidFill>
                <a:latin typeface="SimSun"/>
                <a:cs typeface="SimSun"/>
              </a:rPr>
              <a:t>或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FFFFFF"/>
                </a:solidFill>
                <a:latin typeface="SimSun"/>
                <a:cs typeface="SimSun"/>
              </a:rPr>
              <a:t>形</a:t>
            </a:r>
            <a:endParaRPr sz="2600">
              <a:latin typeface="SimSun"/>
              <a:cs typeface="SimSun"/>
            </a:endParaRPr>
          </a:p>
          <a:p>
            <a:pPr marL="469900">
              <a:spcBef>
                <a:spcPts val="99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SimSun"/>
                <a:cs typeface="SimSun"/>
              </a:rPr>
              <a:t>壁薄或厚</a:t>
            </a:r>
            <a:endParaRPr sz="2600">
              <a:latin typeface="SimSun"/>
              <a:cs typeface="SimSun"/>
            </a:endParaRPr>
          </a:p>
          <a:p>
            <a:pPr marL="469900">
              <a:spcBef>
                <a:spcPts val="78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SimSun"/>
                <a:cs typeface="SimSun"/>
              </a:rPr>
              <a:t>内部无回声</a:t>
            </a:r>
            <a:endParaRPr sz="2600">
              <a:latin typeface="SimSun"/>
              <a:cs typeface="SimSun"/>
            </a:endParaRPr>
          </a:p>
          <a:p>
            <a:pPr marL="469900">
              <a:spcBef>
                <a:spcPts val="88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SimSun"/>
                <a:cs typeface="SimSun"/>
              </a:rPr>
              <a:t>与子宫、卵巢分界清</a:t>
            </a:r>
            <a:endParaRPr sz="2600">
              <a:latin typeface="SimSun"/>
              <a:cs typeface="SimSun"/>
            </a:endParaRPr>
          </a:p>
          <a:p>
            <a:pPr marL="469900">
              <a:spcBef>
                <a:spcPts val="780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SimSun"/>
                <a:cs typeface="SimSun"/>
              </a:rPr>
              <a:t>皱襞形成不完全分隔</a:t>
            </a:r>
            <a:endParaRPr sz="26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657600"/>
            <a:ext cx="6553200" cy="5308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51600" y="3657600"/>
            <a:ext cx="6553200" cy="528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943798"/>
            <a:ext cx="6483578" cy="565148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83300" y="2019300"/>
            <a:ext cx="6908800" cy="554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8804" y="382549"/>
            <a:ext cx="2899410" cy="65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300" spc="140" dirty="0"/>
              <a:t>CT/MRI表现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738576" y="1266050"/>
            <a:ext cx="6057900" cy="288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800" dirty="0">
                <a:solidFill>
                  <a:srgbClr val="FFFFFF"/>
                </a:solidFill>
                <a:latin typeface="SimSun"/>
                <a:cs typeface="SimSun"/>
              </a:rPr>
              <a:t>近子宫管状液体结构，壁厚度均匀，</a:t>
            </a:r>
            <a:endParaRPr sz="2800">
              <a:latin typeface="SimSun"/>
              <a:cs typeface="SimSun"/>
            </a:endParaRPr>
          </a:p>
          <a:p>
            <a:pPr marL="354965">
              <a:spcBef>
                <a:spcPts val="2340"/>
              </a:spcBef>
            </a:pPr>
            <a:r>
              <a:rPr sz="2800" dirty="0">
                <a:solidFill>
                  <a:srgbClr val="FFFFFF"/>
                </a:solidFill>
                <a:latin typeface="SimSun"/>
                <a:cs typeface="SimSun"/>
              </a:rPr>
              <a:t>不完全分隔</a:t>
            </a:r>
            <a:endParaRPr sz="2800">
              <a:latin typeface="SimSun"/>
              <a:cs typeface="SimSun"/>
            </a:endParaRPr>
          </a:p>
          <a:p>
            <a:pPr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defTabSz="-635"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800" dirty="0">
                <a:solidFill>
                  <a:srgbClr val="FFFFFF"/>
                </a:solidFill>
                <a:latin typeface="SimSun"/>
                <a:cs typeface="SimSun"/>
              </a:rPr>
              <a:t>与卵巢分隔</a:t>
            </a:r>
            <a:endParaRPr sz="2800">
              <a:latin typeface="SimSun"/>
              <a:cs typeface="SimSun"/>
            </a:endParaRPr>
          </a:p>
          <a:p>
            <a:pPr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defTabSz="-635"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800" dirty="0">
                <a:solidFill>
                  <a:srgbClr val="FFFFFF"/>
                </a:solidFill>
                <a:latin typeface="SimSun"/>
                <a:cs typeface="SimSun"/>
              </a:rPr>
              <a:t>增强扫描显示轻度强化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0400" y="4292600"/>
            <a:ext cx="6121400" cy="46609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29400" y="292100"/>
            <a:ext cx="56642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16700" y="4622800"/>
            <a:ext cx="568960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4100" y="4076700"/>
            <a:ext cx="5524500" cy="4927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8700" y="88900"/>
            <a:ext cx="5689600" cy="439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78600" y="88900"/>
            <a:ext cx="5638800" cy="439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542010" y="5041900"/>
            <a:ext cx="3663950" cy="354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0"/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51</a:t>
            </a: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岁</a:t>
            </a:r>
            <a:r>
              <a:rPr sz="2000" spc="-54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年前子宫肌瘤子宫切除</a:t>
            </a:r>
            <a:endParaRPr sz="2000">
              <a:latin typeface="SimSun"/>
              <a:cs typeface="SimSun"/>
            </a:endParaRPr>
          </a:p>
          <a:p>
            <a:pPr/>
            <a:endParaRPr sz="2100">
              <a:latin typeface="Times New Roman"/>
              <a:cs typeface="Times New Roman"/>
            </a:endParaRPr>
          </a:p>
          <a:p>
            <a:pPr marL="12700">
              <a:spcBef>
                <a:spcPts val="1435"/>
              </a:spcBef>
            </a:pPr>
            <a:r>
              <a:rPr sz="3300" spc="-75" baseline="6000" dirty="0">
                <a:solidFill>
                  <a:srgbClr val="FFFFFF"/>
                </a:solidFill>
                <a:latin typeface="MS UI Gothic"/>
                <a:cs typeface="MS UI Gothic"/>
              </a:rPr>
              <a:t>✦</a:t>
            </a:r>
            <a:r>
              <a:rPr sz="2600" spc="-50" dirty="0">
                <a:solidFill>
                  <a:srgbClr val="FFFB00"/>
                </a:solidFill>
                <a:latin typeface="SimSun"/>
                <a:cs typeface="SimSun"/>
              </a:rPr>
              <a:t>充满液体管状结构</a:t>
            </a:r>
            <a:endParaRPr sz="2600">
              <a:latin typeface="SimSun"/>
              <a:cs typeface="SimSun"/>
            </a:endParaRPr>
          </a:p>
          <a:p>
            <a:pPr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/>
            <a:r>
              <a:rPr sz="3300" spc="-67" baseline="6000" dirty="0">
                <a:solidFill>
                  <a:srgbClr val="FFFFFF"/>
                </a:solidFill>
                <a:latin typeface="MS UI Gothic"/>
                <a:cs typeface="MS UI Gothic"/>
              </a:rPr>
              <a:t>✦</a:t>
            </a:r>
            <a:r>
              <a:rPr sz="2600" spc="-45" dirty="0">
                <a:solidFill>
                  <a:srgbClr val="FFFB00"/>
                </a:solidFill>
                <a:latin typeface="SimSun"/>
                <a:cs typeface="SimSun"/>
              </a:rPr>
              <a:t>从子宫底外上方发出</a:t>
            </a:r>
            <a:endParaRPr sz="2600">
              <a:latin typeface="SimSun"/>
              <a:cs typeface="SimSun"/>
            </a:endParaRPr>
          </a:p>
          <a:p>
            <a:pPr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/>
            <a:r>
              <a:rPr sz="3300" spc="-89" baseline="5000" dirty="0">
                <a:solidFill>
                  <a:srgbClr val="FFFFFF"/>
                </a:solidFill>
                <a:latin typeface="MS UI Gothic"/>
                <a:cs typeface="MS UI Gothic"/>
              </a:rPr>
              <a:t>✦</a:t>
            </a:r>
            <a:r>
              <a:rPr sz="2600" spc="-60" dirty="0">
                <a:solidFill>
                  <a:srgbClr val="FFFB00"/>
                </a:solidFill>
                <a:latin typeface="SimSun"/>
                <a:cs typeface="SimSun"/>
              </a:rPr>
              <a:t>与同侧卵巢不连</a:t>
            </a:r>
            <a:endParaRPr sz="2600">
              <a:latin typeface="SimSun"/>
              <a:cs typeface="SimSun"/>
            </a:endParaRPr>
          </a:p>
          <a:p>
            <a:pPr>
              <a:spcBef>
                <a:spcPts val="1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/>
            <a:r>
              <a:rPr sz="3300" spc="-75" baseline="6000" dirty="0">
                <a:solidFill>
                  <a:srgbClr val="FFFFFF"/>
                </a:solidFill>
                <a:latin typeface="MS UI Gothic"/>
                <a:cs typeface="MS UI Gothic"/>
              </a:rPr>
              <a:t>✦</a:t>
            </a:r>
            <a:r>
              <a:rPr sz="2600" spc="-50" dirty="0">
                <a:solidFill>
                  <a:srgbClr val="FFFB00"/>
                </a:solidFill>
                <a:latin typeface="SimSun"/>
                <a:cs typeface="SimSun"/>
              </a:rPr>
              <a:t>呈</a:t>
            </a:r>
            <a:r>
              <a:rPr sz="2600" spc="-50" dirty="0">
                <a:solidFill>
                  <a:srgbClr val="FFFB00"/>
                </a:solidFill>
                <a:latin typeface="Arial"/>
                <a:cs typeface="Arial"/>
              </a:rPr>
              <a:t>C</a:t>
            </a:r>
            <a:r>
              <a:rPr sz="2600" spc="-50" dirty="0">
                <a:solidFill>
                  <a:srgbClr val="FFFB00"/>
                </a:solidFill>
                <a:latin typeface="SimSun"/>
                <a:cs typeface="SimSun"/>
              </a:rPr>
              <a:t>或</a:t>
            </a:r>
            <a:r>
              <a:rPr sz="2600" spc="-50" dirty="0">
                <a:solidFill>
                  <a:srgbClr val="FFFB00"/>
                </a:solidFill>
                <a:latin typeface="Arial"/>
                <a:cs typeface="Arial"/>
              </a:rPr>
              <a:t>S</a:t>
            </a:r>
            <a:r>
              <a:rPr sz="2600" spc="-50" dirty="0">
                <a:solidFill>
                  <a:srgbClr val="FFFB00"/>
                </a:solidFill>
                <a:latin typeface="SimSun"/>
                <a:cs typeface="SimSun"/>
              </a:rPr>
              <a:t>形腊肠状</a:t>
            </a:r>
            <a:endParaRPr sz="260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3852" y="7975041"/>
            <a:ext cx="495109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dirty="0">
                <a:solidFill>
                  <a:srgbClr val="FFFB00"/>
                </a:solidFill>
                <a:latin typeface="Arial"/>
                <a:cs typeface="Arial"/>
              </a:rPr>
              <a:t>38</a:t>
            </a:r>
            <a:r>
              <a:rPr sz="2000" dirty="0">
                <a:solidFill>
                  <a:srgbClr val="FFFB00"/>
                </a:solidFill>
                <a:latin typeface="SimSun"/>
                <a:cs typeface="SimSun"/>
              </a:rPr>
              <a:t>岁</a:t>
            </a:r>
            <a:r>
              <a:rPr sz="2000" spc="-545" dirty="0">
                <a:solidFill>
                  <a:srgbClr val="FFFB00"/>
                </a:solidFill>
                <a:latin typeface="SimSun"/>
                <a:cs typeface="SimSun"/>
              </a:rPr>
              <a:t> </a:t>
            </a:r>
            <a:r>
              <a:rPr sz="2000" dirty="0">
                <a:solidFill>
                  <a:srgbClr val="FFFB00"/>
                </a:solidFill>
                <a:latin typeface="SimSun"/>
                <a:cs typeface="SimSun"/>
              </a:rPr>
              <a:t>左侧附件区管状囊性结构，与卵巢不连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485900"/>
            <a:ext cx="6565900" cy="61341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50000" y="1485900"/>
            <a:ext cx="6654800" cy="618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4450"/>
            <a:r>
              <a:rPr sz="4600" dirty="0"/>
              <a:t>输卵管解剖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1384300"/>
            <a:ext cx="6642100" cy="7125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从卵巢到子宫，阔韧带的上缘</a:t>
            </a:r>
            <a:endParaRPr sz="3800">
              <a:latin typeface="SimSun"/>
              <a:cs typeface="SimSun"/>
            </a:endParaRPr>
          </a:p>
          <a:p>
            <a:pPr marL="12700">
              <a:spcBef>
                <a:spcPts val="324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长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10-12cm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，粗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1-4mm</a:t>
            </a:r>
            <a:endParaRPr sz="3800">
              <a:latin typeface="Arial"/>
              <a:cs typeface="Arial"/>
            </a:endParaRPr>
          </a:p>
          <a:p>
            <a:pPr marL="12700">
              <a:spcBef>
                <a:spcPts val="354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包绕的腹膜形成输卵管系膜</a:t>
            </a:r>
            <a:endParaRPr sz="3800">
              <a:latin typeface="SimSun"/>
              <a:cs typeface="SimSun"/>
            </a:endParaRPr>
          </a:p>
          <a:p>
            <a:pPr marL="12700">
              <a:spcBef>
                <a:spcPts val="314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分四段</a:t>
            </a:r>
            <a:endParaRPr sz="3800">
              <a:latin typeface="SimSun"/>
              <a:cs typeface="SimSun"/>
            </a:endParaRPr>
          </a:p>
          <a:p>
            <a:pPr marL="469900">
              <a:spcBef>
                <a:spcPts val="3240"/>
              </a:spcBef>
            </a:pPr>
            <a:r>
              <a:rPr sz="32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3200" spc="-52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壁内段</a:t>
            </a:r>
            <a:r>
              <a:rPr sz="3200" dirty="0">
                <a:solidFill>
                  <a:srgbClr val="FFFB00"/>
                </a:solidFill>
                <a:latin typeface="Arial"/>
                <a:cs typeface="Arial"/>
              </a:rPr>
              <a:t>/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间质段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69900"/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峡部</a:t>
            </a:r>
            <a:endParaRPr sz="3200">
              <a:latin typeface="SimSun"/>
              <a:cs typeface="SimSun"/>
            </a:endParaRPr>
          </a:p>
          <a:p>
            <a:pPr marL="469900">
              <a:spcBef>
                <a:spcPts val="2960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壶腹部</a:t>
            </a:r>
            <a:endParaRPr sz="3200">
              <a:latin typeface="SimSun"/>
              <a:cs typeface="SimSun"/>
            </a:endParaRPr>
          </a:p>
          <a:p>
            <a:pPr marL="469900">
              <a:spcBef>
                <a:spcPts val="2960"/>
              </a:spcBef>
            </a:pPr>
            <a:r>
              <a:rPr sz="32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3200" spc="-47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B00"/>
                </a:solidFill>
                <a:latin typeface="SimSun"/>
                <a:cs typeface="SimSun"/>
              </a:rPr>
              <a:t>漏斗部</a:t>
            </a:r>
            <a:r>
              <a:rPr sz="3200" spc="-5" dirty="0">
                <a:solidFill>
                  <a:srgbClr val="FFFB00"/>
                </a:solidFill>
                <a:latin typeface="Arial"/>
                <a:cs typeface="Arial"/>
              </a:rPr>
              <a:t>-25</a:t>
            </a:r>
            <a:r>
              <a:rPr sz="3200" spc="-5" dirty="0">
                <a:solidFill>
                  <a:srgbClr val="FFFB00"/>
                </a:solidFill>
                <a:latin typeface="SimSun"/>
                <a:cs typeface="SimSun"/>
              </a:rPr>
              <a:t>个指状突起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30216" y="9191132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42000" y="4127500"/>
            <a:ext cx="6515100" cy="4851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92300"/>
            <a:ext cx="6553200" cy="6350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00800" y="1892300"/>
            <a:ext cx="6604000" cy="635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2865"/>
            <a:r>
              <a:rPr sz="4600" dirty="0"/>
              <a:t>输卵管结核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1562100"/>
            <a:ext cx="11121390" cy="631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生殖系统受累及占结核患者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1.3%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，其中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34%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累及输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40"/>
              </a:spcBef>
            </a:pPr>
            <a:endParaRPr sz="3650">
              <a:latin typeface="Times New Roman"/>
              <a:cs typeface="Times New Roman"/>
            </a:endParaRPr>
          </a:p>
          <a:p>
            <a:pPr marL="355600"/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卵管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55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血行或淋巴系统感染或腹腔感染蔓延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25"/>
              </a:spcBef>
            </a:pPr>
            <a:endParaRPr sz="4100">
              <a:latin typeface="Times New Roman"/>
              <a:cs typeface="Times New Roman"/>
            </a:endParaRPr>
          </a:p>
          <a:p>
            <a:pPr marL="469900"/>
            <a:r>
              <a:rPr sz="32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3200" spc="-48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B00"/>
                </a:solidFill>
                <a:latin typeface="Arial"/>
                <a:cs typeface="Arial"/>
              </a:rPr>
              <a:t>50%</a:t>
            </a:r>
            <a:r>
              <a:rPr sz="3200" spc="-5" dirty="0">
                <a:solidFill>
                  <a:srgbClr val="FFFB00"/>
                </a:solidFill>
                <a:latin typeface="SimSun"/>
                <a:cs typeface="SimSun"/>
              </a:rPr>
              <a:t>合并腹腔结核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45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常累及双侧输卵管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25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临床症状不典型，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CA125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常常升高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0893" y="317500"/>
            <a:ext cx="2882900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/>
              <a:t>输卵管结核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44783" y="1189850"/>
            <a:ext cx="6273800" cy="1678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tabLst>
                <a:tab pos="354965" algn="l"/>
              </a:tabLst>
            </a:pP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100" dirty="0">
                <a:solidFill>
                  <a:srgbClr val="FFFFFF"/>
                </a:solidFill>
                <a:latin typeface="SimSun"/>
                <a:cs typeface="SimSun"/>
              </a:rPr>
              <a:t>输卵管增粗，可呈串珠状</a:t>
            </a:r>
            <a:endParaRPr sz="3100">
              <a:latin typeface="SimSun"/>
              <a:cs typeface="SimSun"/>
            </a:endParaRPr>
          </a:p>
          <a:p>
            <a:pPr marL="12700" defTabSz="-635">
              <a:spcBef>
                <a:spcPts val="980"/>
              </a:spcBef>
              <a:tabLst>
                <a:tab pos="354965" algn="l"/>
              </a:tabLst>
            </a:pP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100" dirty="0">
                <a:solidFill>
                  <a:srgbClr val="FFFFFF"/>
                </a:solidFill>
                <a:latin typeface="SimSun"/>
                <a:cs typeface="SimSun"/>
              </a:rPr>
              <a:t>可有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100" dirty="0">
                <a:solidFill>
                  <a:srgbClr val="FFFFFF"/>
                </a:solidFill>
                <a:latin typeface="SimSun"/>
                <a:cs typeface="SimSun"/>
              </a:rPr>
              <a:t>无梗阻，梗阻可形成积脓</a:t>
            </a:r>
            <a:endParaRPr sz="3100">
              <a:latin typeface="SimSun"/>
              <a:cs typeface="SimSun"/>
            </a:endParaRPr>
          </a:p>
          <a:p>
            <a:pPr marL="12700" defTabSz="-635">
              <a:spcBef>
                <a:spcPts val="1080"/>
              </a:spcBef>
              <a:tabLst>
                <a:tab pos="354965" algn="l"/>
              </a:tabLst>
            </a:pP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100" dirty="0">
                <a:solidFill>
                  <a:srgbClr val="FFFFFF"/>
                </a:solidFill>
                <a:latin typeface="SimSun"/>
                <a:cs typeface="SimSun"/>
              </a:rPr>
              <a:t>子宫附近迂曲厚壁结构，强化明显</a:t>
            </a:r>
            <a:endParaRPr sz="31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035300"/>
            <a:ext cx="12992100" cy="5918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3400"/>
            <a:ext cx="6464300" cy="43053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00800" y="533400"/>
            <a:ext cx="6604000" cy="430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826000"/>
            <a:ext cx="4699000" cy="391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05300" y="4826000"/>
            <a:ext cx="4851400" cy="391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77300" y="4851400"/>
            <a:ext cx="4127500" cy="388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07150" y="9055100"/>
            <a:ext cx="114109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dirty="0">
                <a:solidFill>
                  <a:srgbClr val="FFFB00"/>
                </a:solidFill>
                <a:latin typeface="SimSun"/>
                <a:cs typeface="SimSun"/>
              </a:rPr>
              <a:t>结核</a:t>
            </a:r>
            <a:r>
              <a:rPr sz="2000" spc="-535" dirty="0">
                <a:solidFill>
                  <a:srgbClr val="FFFB00"/>
                </a:solidFill>
                <a:latin typeface="SimSun"/>
                <a:cs typeface="SimSun"/>
              </a:rPr>
              <a:t> </a:t>
            </a:r>
            <a:r>
              <a:rPr sz="2000" spc="-5" dirty="0">
                <a:solidFill>
                  <a:srgbClr val="FFFB00"/>
                </a:solidFill>
                <a:latin typeface="Arial"/>
                <a:cs typeface="Arial"/>
              </a:rPr>
              <a:t>52</a:t>
            </a:r>
            <a:r>
              <a:rPr sz="2000" spc="-5" dirty="0">
                <a:solidFill>
                  <a:srgbClr val="FFFB00"/>
                </a:solidFill>
                <a:latin typeface="SimSun"/>
                <a:cs typeface="SimSun"/>
              </a:rPr>
              <a:t>岁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8500"/>
            <a:ext cx="13004800" cy="4114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724400"/>
            <a:ext cx="13004800" cy="405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0400" y="203200"/>
            <a:ext cx="5105400" cy="431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76900" y="203200"/>
            <a:ext cx="6692900" cy="450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0400" y="4445000"/>
            <a:ext cx="5943600" cy="455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311150" y="5670968"/>
            <a:ext cx="2423160" cy="662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300" spc="-5" dirty="0">
                <a:solidFill>
                  <a:srgbClr val="FFFB00"/>
                </a:solidFill>
                <a:latin typeface="Arial"/>
                <a:cs typeface="Arial"/>
              </a:rPr>
              <a:t>14</a:t>
            </a:r>
            <a:r>
              <a:rPr sz="4300" spc="-5" dirty="0">
                <a:solidFill>
                  <a:srgbClr val="FFFB00"/>
                </a:solidFill>
                <a:latin typeface="SimSun"/>
                <a:cs typeface="SimSun"/>
              </a:rPr>
              <a:t>岁</a:t>
            </a:r>
            <a:r>
              <a:rPr sz="4300" spc="-1050" dirty="0">
                <a:solidFill>
                  <a:srgbClr val="FFFB00"/>
                </a:solidFill>
                <a:latin typeface="SimSun"/>
                <a:cs typeface="SimSun"/>
              </a:rPr>
              <a:t> </a:t>
            </a:r>
            <a:r>
              <a:rPr sz="4300" dirty="0">
                <a:solidFill>
                  <a:srgbClr val="FFFB00"/>
                </a:solidFill>
                <a:latin typeface="SimSun"/>
                <a:cs typeface="SimSun"/>
              </a:rPr>
              <a:t>女孩</a:t>
            </a:r>
            <a:endParaRPr sz="43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1150" y="6966369"/>
            <a:ext cx="4545965" cy="662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300" dirty="0">
                <a:solidFill>
                  <a:srgbClr val="FFFB00"/>
                </a:solidFill>
                <a:latin typeface="SimSun"/>
                <a:cs typeface="SimSun"/>
              </a:rPr>
              <a:t>卵巢</a:t>
            </a:r>
            <a:r>
              <a:rPr sz="4300" dirty="0">
                <a:solidFill>
                  <a:srgbClr val="FFFB00"/>
                </a:solidFill>
                <a:latin typeface="Arial"/>
                <a:cs typeface="Arial"/>
              </a:rPr>
              <a:t>/</a:t>
            </a:r>
            <a:r>
              <a:rPr sz="4300" dirty="0">
                <a:solidFill>
                  <a:srgbClr val="FFFB00"/>
                </a:solidFill>
                <a:latin typeface="SimSun"/>
                <a:cs typeface="SimSun"/>
              </a:rPr>
              <a:t>腹膜表面结节</a:t>
            </a:r>
            <a:endParaRPr sz="4300">
              <a:latin typeface="SimSun"/>
              <a:cs typeface="SimSu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94400" y="0"/>
            <a:ext cx="5435600" cy="3759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00200" y="0"/>
            <a:ext cx="4394200" cy="298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2100" y="2857500"/>
            <a:ext cx="4584700" cy="299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96000" y="3517900"/>
            <a:ext cx="5321300" cy="435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62100" y="5765800"/>
            <a:ext cx="5156200" cy="325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132965"/>
            <a:r>
              <a:rPr sz="3800" dirty="0"/>
              <a:t>输卵管放线菌感染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744783" y="1509610"/>
            <a:ext cx="8496300" cy="6557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spc="-5" dirty="0">
                <a:solidFill>
                  <a:srgbClr val="FFFFFF"/>
                </a:solidFill>
                <a:latin typeface="SimSun"/>
                <a:cs typeface="SimSun"/>
              </a:rPr>
              <a:t>少见，可能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IUD</a:t>
            </a:r>
            <a:r>
              <a:rPr sz="3200" spc="-5" dirty="0">
                <a:solidFill>
                  <a:srgbClr val="FFFFFF"/>
                </a:solidFill>
                <a:latin typeface="SimSun"/>
                <a:cs typeface="SimSun"/>
              </a:rPr>
              <a:t>并发症</a:t>
            </a:r>
            <a:endParaRPr sz="3200">
              <a:latin typeface="SimSun"/>
              <a:cs typeface="SimSun"/>
            </a:endParaRPr>
          </a:p>
          <a:p>
            <a:pPr/>
            <a:endParaRPr sz="3300">
              <a:latin typeface="Times New Roman"/>
              <a:cs typeface="Times New Roman"/>
            </a:endParaRPr>
          </a:p>
          <a:p>
            <a:pPr marL="12700" defTabSz="-635">
              <a:spcBef>
                <a:spcPts val="2165"/>
              </a:spcBef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穿透组织层为特点，可形成脓肿、瘘管、窦道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25"/>
              </a:spcBef>
            </a:pPr>
            <a:endParaRPr sz="4900">
              <a:latin typeface="Times New Roman"/>
              <a:cs typeface="Times New Roman"/>
            </a:endParaRPr>
          </a:p>
          <a:p>
            <a:pPr marL="12700" defTabSz="-635"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3200" spc="-5" dirty="0">
                <a:solidFill>
                  <a:srgbClr val="FFFFFF"/>
                </a:solidFill>
                <a:latin typeface="SimSun"/>
                <a:cs typeface="SimSun"/>
              </a:rPr>
              <a:t>双侧发病</a:t>
            </a:r>
            <a:endParaRPr sz="3200">
              <a:latin typeface="SimSun"/>
              <a:cs typeface="SimSun"/>
            </a:endParaRPr>
          </a:p>
          <a:p>
            <a:pPr/>
            <a:endParaRPr sz="3300">
              <a:latin typeface="Times New Roman"/>
              <a:cs typeface="Times New Roman"/>
            </a:endParaRPr>
          </a:p>
          <a:p>
            <a:pPr marL="12700" defTabSz="-635">
              <a:spcBef>
                <a:spcPts val="2165"/>
              </a:spcBef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附件区实性或实性为主肿块，含有小脓肿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55"/>
              </a:spcBef>
            </a:pPr>
            <a:endParaRPr sz="4700">
              <a:latin typeface="Times New Roman"/>
              <a:cs typeface="Times New Roman"/>
            </a:endParaRPr>
          </a:p>
          <a:p>
            <a:pPr marL="12700" defTabSz="-635"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粗索条从肿块伸入临近组织内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40"/>
              </a:spcBef>
            </a:pPr>
            <a:endParaRPr sz="4800">
              <a:latin typeface="Times New Roman"/>
              <a:cs typeface="Times New Roman"/>
            </a:endParaRPr>
          </a:p>
          <a:p>
            <a:pPr marL="12700" defTabSz="-635">
              <a:lnSpc>
                <a:spcPts val="3830"/>
              </a:lnSpc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输尿管、结肠受侵犯多见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4450" y="8686241"/>
            <a:ext cx="9298940" cy="68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dirty="0">
                <a:solidFill>
                  <a:srgbClr val="CBCBCB"/>
                </a:solidFill>
                <a:latin typeface="Arial"/>
                <a:cs typeface="Arial"/>
              </a:rPr>
              <a:t>Kim SH, et al. Unusual causes of tubo-ovarian abscess: CT and MR imaging findings. RadioGraphics</a:t>
            </a:r>
            <a:r>
              <a:rPr sz="1000" spc="-120" dirty="0">
                <a:solidFill>
                  <a:srgbClr val="CBCBC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CBCBCB"/>
                </a:solidFill>
                <a:latin typeface="Arial"/>
                <a:cs typeface="Arial"/>
              </a:rPr>
              <a:t>2004;24:1575–1589</a:t>
            </a:r>
            <a:endParaRPr sz="1000">
              <a:latin typeface="Arial"/>
              <a:cs typeface="Arial"/>
            </a:endParaRPr>
          </a:p>
          <a:p>
            <a:pPr/>
            <a:endParaRPr sz="100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R="5080" algn="r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9293" y="835100"/>
            <a:ext cx="1866264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spc="170" dirty="0"/>
              <a:t>CT表现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891539" y="1936610"/>
            <a:ext cx="11146790" cy="655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附件区肿块，密度不均匀，边缘不清</a:t>
            </a:r>
            <a:endParaRPr sz="3800">
              <a:latin typeface="SimSun"/>
              <a:cs typeface="SimSun"/>
            </a:endParaRPr>
          </a:p>
          <a:p>
            <a:pPr/>
            <a:endParaRPr sz="3900">
              <a:latin typeface="Times New Roman"/>
              <a:cs typeface="Times New Roman"/>
            </a:endParaRPr>
          </a:p>
          <a:p>
            <a:pPr marL="12700">
              <a:spcBef>
                <a:spcPts val="2655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肿块实性部分强化，低密度区周围环形强化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小脓肿</a:t>
            </a:r>
            <a:endParaRPr sz="3800">
              <a:latin typeface="SimSun"/>
              <a:cs typeface="SimSun"/>
            </a:endParaRPr>
          </a:p>
          <a:p>
            <a:pPr/>
            <a:endParaRPr sz="4000">
              <a:latin typeface="Times New Roman"/>
              <a:cs typeface="Times New Roman"/>
            </a:endParaRPr>
          </a:p>
          <a:p>
            <a:pPr marL="12700">
              <a:spcBef>
                <a:spcPts val="314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病灶周围索条影，强化</a:t>
            </a:r>
            <a:endParaRPr sz="3800">
              <a:latin typeface="SimSun"/>
              <a:cs typeface="SimSun"/>
            </a:endParaRPr>
          </a:p>
          <a:p>
            <a:pPr/>
            <a:endParaRPr sz="3900">
              <a:latin typeface="Times New Roman"/>
              <a:cs typeface="Times New Roman"/>
            </a:endParaRPr>
          </a:p>
          <a:p>
            <a:pPr marL="12700">
              <a:spcBef>
                <a:spcPts val="2455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直肠周围及隐窝形成肿块</a:t>
            </a:r>
            <a:endParaRPr sz="3800">
              <a:latin typeface="SimSun"/>
              <a:cs typeface="SimSun"/>
            </a:endParaRPr>
          </a:p>
          <a:p>
            <a:pPr/>
            <a:endParaRPr sz="3900">
              <a:latin typeface="Times New Roman"/>
              <a:cs typeface="Times New Roman"/>
            </a:endParaRPr>
          </a:p>
          <a:p>
            <a:pPr marL="12700">
              <a:lnSpc>
                <a:spcPts val="4550"/>
              </a:lnSpc>
              <a:spcBef>
                <a:spcPts val="2555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病灶可穿越不同组织结构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54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55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4457700"/>
            <a:ext cx="4978400" cy="44323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95400" y="228600"/>
            <a:ext cx="5207000" cy="435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99200" y="228600"/>
            <a:ext cx="5232400" cy="435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508789" y="5562600"/>
            <a:ext cx="5638800" cy="245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600" dirty="0">
                <a:solidFill>
                  <a:srgbClr val="FFFB00"/>
                </a:solidFill>
                <a:latin typeface="SimSun"/>
                <a:cs typeface="SimSun"/>
              </a:rPr>
              <a:t>放线菌感染</a:t>
            </a:r>
            <a:endParaRPr sz="2600">
              <a:latin typeface="SimSun"/>
              <a:cs typeface="SimSun"/>
            </a:endParaRPr>
          </a:p>
          <a:p>
            <a:pPr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defTabSz="-635">
              <a:tabLst>
                <a:tab pos="1553845" algn="l"/>
              </a:tabLst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29</a:t>
            </a:r>
            <a:r>
              <a:rPr sz="2600" spc="-5" dirty="0">
                <a:solidFill>
                  <a:srgbClr val="F5F5F5"/>
                </a:solidFill>
                <a:latin typeface="SimSun"/>
                <a:cs typeface="SimSun"/>
              </a:rPr>
              <a:t>岁</a:t>
            </a:r>
            <a:r>
              <a:rPr sz="2600" spc="869" dirty="0">
                <a:solidFill>
                  <a:srgbClr val="F5F5F5"/>
                </a:solidFill>
                <a:latin typeface="SimSun"/>
                <a:cs typeface="SimSun"/>
              </a:rPr>
              <a:t> </a:t>
            </a:r>
            <a:r>
              <a:rPr sz="2600" dirty="0">
                <a:solidFill>
                  <a:srgbClr val="F5F5F5"/>
                </a:solidFill>
                <a:latin typeface="Arial"/>
                <a:cs typeface="Arial"/>
              </a:rPr>
              <a:t>IUD	</a:t>
            </a:r>
            <a:r>
              <a:rPr sz="2600" dirty="0">
                <a:solidFill>
                  <a:srgbClr val="F5F5F5"/>
                </a:solidFill>
                <a:latin typeface="SimSun"/>
                <a:cs typeface="SimSun"/>
              </a:rPr>
              <a:t>发热，严重的下背疼</a:t>
            </a:r>
            <a:endParaRPr sz="2600">
              <a:latin typeface="SimSun"/>
              <a:cs typeface="SimSun"/>
            </a:endParaRPr>
          </a:p>
          <a:p>
            <a:pPr marL="12700" marR="5080">
              <a:lnSpc>
                <a:spcPct val="128000"/>
              </a:lnSpc>
              <a:spcBef>
                <a:spcPts val="2200"/>
              </a:spcBef>
            </a:pPr>
            <a:r>
              <a:rPr sz="2600" dirty="0">
                <a:solidFill>
                  <a:srgbClr val="F5F5F5"/>
                </a:solidFill>
                <a:latin typeface="SimSun"/>
                <a:cs typeface="SimSun"/>
              </a:rPr>
              <a:t>附件区复杂实性肿块，多个不规则环形  强化；病灶在盆腔左侧蔓延包绕髂血管</a:t>
            </a:r>
            <a:endParaRPr sz="260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669" y="501370"/>
            <a:ext cx="4554220" cy="314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tabLst>
                <a:tab pos="354965" algn="l"/>
              </a:tabLst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900" dirty="0">
                <a:solidFill>
                  <a:srgbClr val="FFFFFF"/>
                </a:solidFill>
                <a:latin typeface="SimSun"/>
                <a:cs typeface="SimSun"/>
              </a:rPr>
              <a:t>输卵管组织结构</a:t>
            </a:r>
            <a:endParaRPr sz="2900">
              <a:latin typeface="SimSun"/>
              <a:cs typeface="SimSun"/>
            </a:endParaRPr>
          </a:p>
          <a:p>
            <a:pPr marL="469900">
              <a:spcBef>
                <a:spcPts val="1720"/>
              </a:spcBef>
            </a:pPr>
            <a:r>
              <a:rPr sz="29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2900" spc="-27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B00"/>
                </a:solidFill>
                <a:latin typeface="SimSun"/>
                <a:cs typeface="SimSun"/>
              </a:rPr>
              <a:t>粘膜层</a:t>
            </a:r>
            <a:r>
              <a:rPr sz="2900" dirty="0">
                <a:solidFill>
                  <a:srgbClr val="FFFB00"/>
                </a:solidFill>
                <a:latin typeface="Arial"/>
                <a:cs typeface="Arial"/>
              </a:rPr>
              <a:t>-</a:t>
            </a:r>
            <a:r>
              <a:rPr sz="2900" dirty="0">
                <a:solidFill>
                  <a:srgbClr val="FFFB00"/>
                </a:solidFill>
                <a:latin typeface="SimSun"/>
                <a:cs typeface="SimSun"/>
              </a:rPr>
              <a:t>形成皱襞</a:t>
            </a:r>
            <a:endParaRPr sz="2900">
              <a:latin typeface="SimSun"/>
              <a:cs typeface="SimSun"/>
            </a:endParaRPr>
          </a:p>
          <a:p>
            <a:pPr marL="469900">
              <a:spcBef>
                <a:spcPts val="2020"/>
              </a:spcBef>
            </a:pPr>
            <a:r>
              <a:rPr sz="29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2900" spc="-27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B00"/>
                </a:solidFill>
                <a:latin typeface="SimSun"/>
                <a:cs typeface="SimSun"/>
              </a:rPr>
              <a:t>肌层：环肌层</a:t>
            </a:r>
            <a:r>
              <a:rPr sz="2900" dirty="0">
                <a:solidFill>
                  <a:srgbClr val="FFFB00"/>
                </a:solidFill>
                <a:latin typeface="Arial"/>
                <a:cs typeface="Arial"/>
              </a:rPr>
              <a:t>/</a:t>
            </a:r>
            <a:r>
              <a:rPr sz="2900" dirty="0">
                <a:solidFill>
                  <a:srgbClr val="FFFB00"/>
                </a:solidFill>
                <a:latin typeface="SimSun"/>
                <a:cs typeface="SimSun"/>
              </a:rPr>
              <a:t>纵行肌层</a:t>
            </a:r>
            <a:endParaRPr sz="2900">
              <a:latin typeface="SimSun"/>
              <a:cs typeface="SimSun"/>
            </a:endParaRPr>
          </a:p>
          <a:p>
            <a:pPr marL="469900">
              <a:spcBef>
                <a:spcPts val="1920"/>
              </a:spcBef>
            </a:pPr>
            <a:r>
              <a:rPr sz="29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2900" spc="-27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B00"/>
                </a:solidFill>
                <a:latin typeface="SimSun"/>
                <a:cs typeface="SimSun"/>
              </a:rPr>
              <a:t>浆膜层</a:t>
            </a:r>
            <a:endParaRPr sz="2900">
              <a:latin typeface="SimSun"/>
              <a:cs typeface="SimSun"/>
            </a:endParaRPr>
          </a:p>
          <a:p>
            <a:pPr marL="12700" defTabSz="-635">
              <a:spcBef>
                <a:spcPts val="1720"/>
              </a:spcBef>
              <a:tabLst>
                <a:tab pos="354965" algn="l"/>
              </a:tabLst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900" dirty="0">
                <a:solidFill>
                  <a:srgbClr val="FFFFFF"/>
                </a:solidFill>
                <a:latin typeface="SimSun"/>
                <a:cs typeface="SimSun"/>
              </a:rPr>
              <a:t>正常输卵管难以显示</a:t>
            </a:r>
            <a:endParaRPr sz="29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30216" y="9191132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200" y="4000500"/>
            <a:ext cx="6350000" cy="4978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53200" y="228600"/>
            <a:ext cx="6083300" cy="875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700" y="267263"/>
            <a:ext cx="12192000" cy="8724900"/>
          </a:xfrm>
          <a:custGeom>
            <a:avLst/>
            <a:gdLst/>
            <a:ahLst/>
            <a:cxnLst/>
            <a:rect l="l" t="t" r="r" b="b"/>
            <a:pathLst>
              <a:path w="12192000" h="8724900">
                <a:moveTo>
                  <a:pt x="0" y="8724900"/>
                </a:moveTo>
                <a:lnTo>
                  <a:pt x="12192000" y="8724900"/>
                </a:lnTo>
                <a:lnTo>
                  <a:pt x="12192000" y="0"/>
                </a:lnTo>
                <a:lnTo>
                  <a:pt x="0" y="0"/>
                </a:lnTo>
                <a:lnTo>
                  <a:pt x="0" y="8724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3700" y="267263"/>
            <a:ext cx="12192000" cy="8724900"/>
          </a:xfrm>
          <a:custGeom>
            <a:avLst/>
            <a:gdLst/>
            <a:ahLst/>
            <a:cxnLst/>
            <a:rect l="l" t="t" r="r" b="b"/>
            <a:pathLst>
              <a:path w="12192000" h="8724900">
                <a:moveTo>
                  <a:pt x="0" y="0"/>
                </a:moveTo>
                <a:lnTo>
                  <a:pt x="12192000" y="0"/>
                </a:lnTo>
                <a:lnTo>
                  <a:pt x="12192000" y="8724900"/>
                </a:lnTo>
                <a:lnTo>
                  <a:pt x="0" y="87249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56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700" y="584200"/>
            <a:ext cx="6235700" cy="45593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11900" y="584200"/>
            <a:ext cx="6286500" cy="455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3700" y="4775200"/>
            <a:ext cx="5930900" cy="408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24600" y="4826000"/>
            <a:ext cx="5511800" cy="403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5979" y="4749800"/>
            <a:ext cx="313690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500" dirty="0">
                <a:solidFill>
                  <a:srgbClr val="FFFB00"/>
                </a:solidFill>
                <a:latin typeface="SimSun"/>
                <a:cs typeface="SimSun"/>
              </a:rPr>
              <a:t>输卵管卵巢脓肿</a:t>
            </a:r>
            <a:endParaRPr sz="35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57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91300" y="3987800"/>
            <a:ext cx="5270500" cy="5003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85900" y="139700"/>
            <a:ext cx="5207000" cy="407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29400" y="139700"/>
            <a:ext cx="5219700" cy="406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42995" y="5471104"/>
            <a:ext cx="5181600" cy="2315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75000"/>
              </a:lnSpc>
            </a:pPr>
            <a:r>
              <a:rPr sz="2900" spc="-10" dirty="0">
                <a:solidFill>
                  <a:srgbClr val="FFFB00"/>
                </a:solidFill>
                <a:latin typeface="Arial"/>
                <a:cs typeface="Arial"/>
              </a:rPr>
              <a:t>TOA</a:t>
            </a:r>
            <a:r>
              <a:rPr sz="2900" spc="-10" dirty="0">
                <a:solidFill>
                  <a:srgbClr val="FFFB00"/>
                </a:solidFill>
                <a:latin typeface="SimSun"/>
                <a:cs typeface="SimSun"/>
              </a:rPr>
              <a:t>放线菌 </a:t>
            </a:r>
            <a:r>
              <a:rPr sz="2900" spc="-5" dirty="0">
                <a:solidFill>
                  <a:srgbClr val="FFFB00"/>
                </a:solidFill>
                <a:latin typeface="Arial"/>
                <a:cs typeface="Arial"/>
              </a:rPr>
              <a:t>57</a:t>
            </a:r>
            <a:r>
              <a:rPr sz="2900" spc="-5" dirty="0">
                <a:solidFill>
                  <a:srgbClr val="FFFB00"/>
                </a:solidFill>
                <a:latin typeface="SimSun"/>
                <a:cs typeface="SimSun"/>
              </a:rPr>
              <a:t>岁 </a:t>
            </a:r>
            <a:r>
              <a:rPr sz="2900" dirty="0">
                <a:solidFill>
                  <a:srgbClr val="FFFB00"/>
                </a:solidFill>
                <a:latin typeface="Arial"/>
                <a:cs typeface="Arial"/>
              </a:rPr>
              <a:t>IUD34</a:t>
            </a:r>
            <a:r>
              <a:rPr sz="2900" dirty="0">
                <a:solidFill>
                  <a:srgbClr val="FFFB00"/>
                </a:solidFill>
                <a:latin typeface="SimSun"/>
                <a:cs typeface="SimSun"/>
              </a:rPr>
              <a:t>年  </a:t>
            </a:r>
            <a:r>
              <a:rPr sz="2900" dirty="0">
                <a:solidFill>
                  <a:srgbClr val="F5F5F5"/>
                </a:solidFill>
                <a:latin typeface="SimSun"/>
                <a:cs typeface="SimSun"/>
              </a:rPr>
              <a:t>低热 腹痛  附件区复杂肿块及脓肿侵犯腹壁</a:t>
            </a:r>
            <a:endParaRPr sz="2900">
              <a:latin typeface="SimSun"/>
              <a:cs typeface="SimSu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2115"/>
            <a:r>
              <a:rPr sz="4600" spc="220" dirty="0"/>
              <a:t>MRI表现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459740" y="1285519"/>
            <a:ext cx="7677150" cy="257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附件区实性肿块</a:t>
            </a:r>
            <a:endParaRPr sz="3800">
              <a:latin typeface="SimSun"/>
              <a:cs typeface="SimSun"/>
            </a:endParaRPr>
          </a:p>
          <a:p>
            <a:pPr marL="469900">
              <a:spcBef>
                <a:spcPts val="940"/>
              </a:spcBef>
            </a:pPr>
            <a:r>
              <a:rPr sz="4800" baseline="-4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65" baseline="-4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Arial"/>
                <a:cs typeface="Arial"/>
              </a:rPr>
              <a:t>T</a:t>
            </a:r>
            <a:r>
              <a:rPr sz="3150" baseline="-20000" dirty="0">
                <a:solidFill>
                  <a:srgbClr val="FFFB00"/>
                </a:solidFill>
                <a:latin typeface="Arial"/>
                <a:cs typeface="Arial"/>
              </a:rPr>
              <a:t>2</a:t>
            </a:r>
            <a:r>
              <a:rPr sz="3200" dirty="0">
                <a:solidFill>
                  <a:srgbClr val="FFFB00"/>
                </a:solidFill>
                <a:latin typeface="Arial"/>
                <a:cs typeface="Arial"/>
              </a:rPr>
              <a:t>WI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可呈低信号</a:t>
            </a:r>
            <a:endParaRPr sz="3200">
              <a:latin typeface="SimSun"/>
              <a:cs typeface="SimSun"/>
            </a:endParaRPr>
          </a:p>
          <a:p>
            <a:pPr marL="469900">
              <a:spcBef>
                <a:spcPts val="1660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增强扫描显示强化；小脓肿呈环形强化</a:t>
            </a:r>
            <a:endParaRPr sz="3200">
              <a:latin typeface="SimSun"/>
              <a:cs typeface="SimSun"/>
            </a:endParaRPr>
          </a:p>
          <a:p>
            <a:pPr marL="12700">
              <a:lnSpc>
                <a:spcPts val="4550"/>
              </a:lnSpc>
              <a:spcBef>
                <a:spcPts val="86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从附件肿块发出索条类似改变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58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013200"/>
            <a:ext cx="13004800" cy="49657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59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9800" y="127000"/>
            <a:ext cx="5499100" cy="4775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24600" y="127000"/>
            <a:ext cx="5765800" cy="468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24600" y="4318000"/>
            <a:ext cx="5727700" cy="473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92950" y="6305969"/>
            <a:ext cx="415544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400" spc="-5" dirty="0">
                <a:solidFill>
                  <a:srgbClr val="FFFB00"/>
                </a:solidFill>
                <a:latin typeface="Arial"/>
                <a:cs typeface="Arial"/>
              </a:rPr>
              <a:t>52</a:t>
            </a:r>
            <a:r>
              <a:rPr sz="4400" spc="-5" dirty="0">
                <a:solidFill>
                  <a:srgbClr val="FFFB00"/>
                </a:solidFill>
                <a:latin typeface="SimSun"/>
                <a:cs typeface="SimSun"/>
              </a:rPr>
              <a:t>岁</a:t>
            </a:r>
            <a:r>
              <a:rPr sz="4400" spc="-1070" dirty="0">
                <a:solidFill>
                  <a:srgbClr val="FFFB00"/>
                </a:solidFill>
                <a:latin typeface="SimSun"/>
                <a:cs typeface="SimSun"/>
              </a:rPr>
              <a:t> </a:t>
            </a:r>
            <a:r>
              <a:rPr sz="4400" dirty="0">
                <a:solidFill>
                  <a:srgbClr val="FFFB00"/>
                </a:solidFill>
                <a:latin typeface="SimSun"/>
                <a:cs typeface="SimSun"/>
              </a:rPr>
              <a:t>放线菌感染</a:t>
            </a:r>
            <a:endParaRPr sz="440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7543" y="609320"/>
            <a:ext cx="294640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输卵管扭转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1384300"/>
            <a:ext cx="11468735" cy="727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单纯输卵管扭转罕见</a:t>
            </a:r>
            <a:endParaRPr sz="3600">
              <a:latin typeface="SimSun"/>
              <a:cs typeface="SimSun"/>
            </a:endParaRPr>
          </a:p>
          <a:p>
            <a:pPr marL="12700">
              <a:spcBef>
                <a:spcPts val="228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发病因素</a:t>
            </a:r>
            <a:endParaRPr sz="3600">
              <a:latin typeface="SimSun"/>
              <a:cs typeface="SimSun"/>
            </a:endParaRPr>
          </a:p>
          <a:p>
            <a:pPr marL="755650" marR="111760" indent="-285750">
              <a:lnSpc>
                <a:spcPct val="144000"/>
              </a:lnSpc>
              <a:spcBef>
                <a:spcPts val="600"/>
              </a:spcBef>
            </a:pPr>
            <a:r>
              <a:rPr sz="3600" spc="5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3600" spc="5" dirty="0">
                <a:solidFill>
                  <a:srgbClr val="FFFB00"/>
                </a:solidFill>
                <a:latin typeface="SimSun"/>
                <a:cs typeface="SimSun"/>
              </a:rPr>
              <a:t>输卵管系膜过长或充血、输卵管结扎、</a:t>
            </a:r>
            <a:r>
              <a:rPr sz="3600" spc="5" dirty="0">
                <a:solidFill>
                  <a:srgbClr val="FFFB00"/>
                </a:solidFill>
                <a:latin typeface="Arial"/>
                <a:cs typeface="Arial"/>
              </a:rPr>
              <a:t>Morgagni</a:t>
            </a:r>
            <a:r>
              <a:rPr sz="3600" spc="5" dirty="0">
                <a:solidFill>
                  <a:srgbClr val="FFFB00"/>
                </a:solidFill>
                <a:latin typeface="SimSun"/>
                <a:cs typeface="SimSun"/>
              </a:rPr>
              <a:t>包虫  </a:t>
            </a:r>
            <a:r>
              <a:rPr sz="3600" spc="-5" dirty="0">
                <a:solidFill>
                  <a:srgbClr val="FFFB00"/>
                </a:solidFill>
                <a:latin typeface="SimSun"/>
                <a:cs typeface="SimSun"/>
              </a:rPr>
              <a:t>囊肿、输卵管积水、</a:t>
            </a:r>
            <a:r>
              <a:rPr sz="3600" spc="-5" dirty="0">
                <a:solidFill>
                  <a:srgbClr val="FFFB00"/>
                </a:solidFill>
                <a:latin typeface="Arial"/>
                <a:cs typeface="Arial"/>
              </a:rPr>
              <a:t>PID</a:t>
            </a:r>
            <a:r>
              <a:rPr sz="3600" spc="-5" dirty="0">
                <a:solidFill>
                  <a:srgbClr val="FFFB00"/>
                </a:solidFill>
                <a:latin typeface="SimSun"/>
                <a:cs typeface="SimSun"/>
              </a:rPr>
              <a:t>、输卵管活动度过大、外伤</a:t>
            </a:r>
            <a:endParaRPr sz="3600">
              <a:latin typeface="SimSun"/>
              <a:cs typeface="SimSun"/>
            </a:endParaRPr>
          </a:p>
          <a:p>
            <a:pPr marL="12700">
              <a:spcBef>
                <a:spcPts val="278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右侧多见</a:t>
            </a:r>
            <a:endParaRPr sz="3600">
              <a:latin typeface="SimSun"/>
              <a:cs typeface="SimSun"/>
            </a:endParaRPr>
          </a:p>
          <a:p>
            <a:pPr marL="355600" marR="5080" indent="-342900">
              <a:lnSpc>
                <a:spcPct val="139000"/>
              </a:lnSpc>
              <a:spcBef>
                <a:spcPts val="90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静脉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淋巴引流障碍引起盆腔充血，输卵管伞肿胀是重要  发病机制</a:t>
            </a:r>
            <a:endParaRPr sz="3600">
              <a:latin typeface="SimSun"/>
              <a:cs typeface="SimSun"/>
            </a:endParaRPr>
          </a:p>
          <a:p>
            <a:pPr marL="12700">
              <a:spcBef>
                <a:spcPts val="228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临床表现</a:t>
            </a:r>
            <a:endParaRPr sz="3600">
              <a:latin typeface="SimSun"/>
              <a:cs typeface="SimSun"/>
            </a:endParaRPr>
          </a:p>
          <a:p>
            <a:pPr marL="469900">
              <a:spcBef>
                <a:spcPts val="2480"/>
              </a:spcBef>
            </a:pPr>
            <a:r>
              <a:rPr sz="3600" spc="5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3600" spc="5" dirty="0">
                <a:solidFill>
                  <a:srgbClr val="FFFB00"/>
                </a:solidFill>
                <a:latin typeface="SimSun"/>
                <a:cs typeface="SimSun"/>
              </a:rPr>
              <a:t>急性右下腹疼，痉挛性</a:t>
            </a:r>
            <a:r>
              <a:rPr sz="3600" spc="5" dirty="0">
                <a:solidFill>
                  <a:srgbClr val="FFFB00"/>
                </a:solidFill>
                <a:latin typeface="Arial"/>
                <a:cs typeface="Arial"/>
              </a:rPr>
              <a:t>/</a:t>
            </a:r>
            <a:r>
              <a:rPr sz="3600" spc="5" dirty="0">
                <a:solidFill>
                  <a:srgbClr val="FFFB00"/>
                </a:solidFill>
                <a:latin typeface="SimSun"/>
                <a:cs typeface="SimSun"/>
              </a:rPr>
              <a:t>持续性</a:t>
            </a:r>
            <a:r>
              <a:rPr sz="3600" spc="5" dirty="0">
                <a:solidFill>
                  <a:srgbClr val="FFFB00"/>
                </a:solidFill>
                <a:latin typeface="Arial"/>
                <a:cs typeface="Arial"/>
              </a:rPr>
              <a:t>/</a:t>
            </a:r>
            <a:r>
              <a:rPr sz="3600" spc="5" dirty="0">
                <a:solidFill>
                  <a:srgbClr val="FFFB00"/>
                </a:solidFill>
                <a:latin typeface="SimSun"/>
                <a:cs typeface="SimSun"/>
              </a:rPr>
              <a:t>钝性；可放射到腹股</a:t>
            </a:r>
            <a:endParaRPr sz="36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1300" y="508000"/>
            <a:ext cx="236220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超声表现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993139" y="1423390"/>
            <a:ext cx="10883900" cy="134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急性盆腔痛的首选检查方法</a:t>
            </a:r>
            <a:endParaRPr sz="3600">
              <a:latin typeface="SimSun"/>
              <a:cs typeface="SimSun"/>
            </a:endParaRPr>
          </a:p>
          <a:p>
            <a:pPr marL="12700">
              <a:spcBef>
                <a:spcPts val="198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梭形扩张输卵管，纺缒形末端，游离腹水及周围炎症</a:t>
            </a:r>
            <a:endParaRPr sz="36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3073400"/>
            <a:ext cx="5638800" cy="55499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51600" y="3060700"/>
            <a:ext cx="56388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9293" y="835100"/>
            <a:ext cx="1866264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spc="170" dirty="0"/>
              <a:t>CT表现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1895119"/>
            <a:ext cx="9055100" cy="6330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有助于与阑尾炎鉴别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55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呈液性管状结构，与卵巢分界清楚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25"/>
              </a:spcBef>
            </a:pPr>
            <a:endParaRPr sz="4100">
              <a:latin typeface="Times New Roman"/>
              <a:cs typeface="Times New Roman"/>
            </a:endParaRPr>
          </a:p>
          <a:p>
            <a:pPr marL="469900"/>
            <a:r>
              <a:rPr sz="32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3200" spc="-434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B00"/>
                </a:solidFill>
                <a:latin typeface="Arial"/>
                <a:cs typeface="Arial"/>
              </a:rPr>
              <a:t>MRP</a:t>
            </a:r>
            <a:r>
              <a:rPr sz="3200" spc="-5" dirty="0">
                <a:solidFill>
                  <a:srgbClr val="FFFB00"/>
                </a:solidFill>
                <a:latin typeface="SimSun"/>
                <a:cs typeface="SimSun"/>
              </a:rPr>
              <a:t>有助于显示扭曲管状结构和鸟嘴征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45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输卵管壁可增厚，强化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55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阔韧带增厚、强化；游离积液；管周索条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4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ts val="4550"/>
              </a:lnSpc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局部反应性肠梗阻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62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4100" y="469900"/>
            <a:ext cx="11036300" cy="84963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9700" y="508000"/>
            <a:ext cx="528320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输卵管子宫内膜异位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1687410"/>
            <a:ext cx="8867775" cy="675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发生于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5-10%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女性，常累及生育期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30"/>
              </a:spcBef>
            </a:pPr>
            <a:endParaRPr sz="5050">
              <a:latin typeface="Times New Roman"/>
              <a:cs typeface="Times New Roman"/>
            </a:endParaRPr>
          </a:p>
          <a:p>
            <a:pPr marL="469900"/>
            <a:r>
              <a:rPr sz="32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3200" spc="-455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B00"/>
                </a:solidFill>
                <a:latin typeface="Arial"/>
                <a:cs typeface="Arial"/>
              </a:rPr>
              <a:t>6%</a:t>
            </a:r>
            <a:r>
              <a:rPr sz="3200" spc="-5" dirty="0">
                <a:solidFill>
                  <a:srgbClr val="FFFB00"/>
                </a:solidFill>
                <a:latin typeface="SimSun"/>
                <a:cs typeface="SimSun"/>
              </a:rPr>
              <a:t>累及输卵管；</a:t>
            </a:r>
            <a:r>
              <a:rPr sz="3200" spc="-5" dirty="0">
                <a:solidFill>
                  <a:srgbClr val="FFFB00"/>
                </a:solidFill>
                <a:latin typeface="Arial"/>
                <a:cs typeface="Arial"/>
              </a:rPr>
              <a:t>26%</a:t>
            </a:r>
            <a:r>
              <a:rPr sz="3200" spc="-5" dirty="0">
                <a:solidFill>
                  <a:srgbClr val="FFFB00"/>
                </a:solidFill>
                <a:latin typeface="SimSun"/>
                <a:cs typeface="SimSun"/>
              </a:rPr>
              <a:t>形成粘连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25"/>
              </a:spcBef>
            </a:pPr>
            <a:endParaRPr sz="455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输卵管浆膜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浆膜下型，反复出血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纤维化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45"/>
              </a:spcBef>
            </a:pPr>
            <a:endParaRPr sz="4950">
              <a:latin typeface="Times New Roman"/>
              <a:cs typeface="Times New Roman"/>
            </a:endParaRPr>
          </a:p>
          <a:p>
            <a:pPr marL="469900"/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小面积异位，可能影像学难以发现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0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输卵管腔内异位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反复出血、积血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45"/>
              </a:spcBef>
            </a:pPr>
            <a:endParaRPr sz="4950">
              <a:latin typeface="Times New Roman"/>
              <a:cs typeface="Times New Roman"/>
            </a:endParaRPr>
          </a:p>
          <a:p>
            <a:pPr marL="12700">
              <a:lnSpc>
                <a:spcPts val="4550"/>
              </a:lnSpc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病史重要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64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383" y="368300"/>
            <a:ext cx="5838190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表现病灶出血呈高密度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6383" y="1104900"/>
            <a:ext cx="7929245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700" baseline="-4000" dirty="0">
                <a:solidFill>
                  <a:srgbClr val="FFFFFF"/>
                </a:solidFill>
                <a:latin typeface="Arial"/>
                <a:cs typeface="Arial"/>
              </a:rPr>
              <a:t>• 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MR</a:t>
            </a:r>
            <a:r>
              <a:rPr sz="38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750" baseline="-20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750" baseline="-20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显示扩张输卵管，高信号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6800" y="2197100"/>
            <a:ext cx="8674100" cy="6756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0" y="521258"/>
            <a:ext cx="4114800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输卵管病变检查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1384300"/>
            <a:ext cx="6051550" cy="6940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超声</a:t>
            </a:r>
            <a:endParaRPr sz="3800">
              <a:latin typeface="SimSun"/>
              <a:cs typeface="SimSun"/>
            </a:endParaRPr>
          </a:p>
          <a:p>
            <a:pPr marL="469900">
              <a:spcBef>
                <a:spcPts val="3140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女性盆腔病变第一线检查方法</a:t>
            </a:r>
            <a:endParaRPr sz="3200">
              <a:latin typeface="SimSun"/>
              <a:cs typeface="SimSun"/>
            </a:endParaRPr>
          </a:p>
          <a:p>
            <a:pPr marL="12700">
              <a:spcBef>
                <a:spcPts val="276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磁共振成像</a:t>
            </a:r>
            <a:endParaRPr sz="3800">
              <a:latin typeface="SimSun"/>
              <a:cs typeface="SimSun"/>
            </a:endParaRPr>
          </a:p>
          <a:p>
            <a:pPr marL="469900">
              <a:spcBef>
                <a:spcPts val="3140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复杂或疑难病变检查手段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355600" indent="-342900" defTabSz="-635">
              <a:buChar char="•"/>
              <a:tabLst>
                <a:tab pos="355600" algn="l"/>
              </a:tabLst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endParaRPr sz="3800">
              <a:latin typeface="Arial"/>
              <a:cs typeface="Arial"/>
            </a:endParaRPr>
          </a:p>
          <a:p>
            <a:pPr marL="469900">
              <a:spcBef>
                <a:spcPts val="3240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不是首选，但应用广泛</a:t>
            </a:r>
            <a:endParaRPr sz="3200">
              <a:latin typeface="SimSun"/>
              <a:cs typeface="SimSun"/>
            </a:endParaRPr>
          </a:p>
          <a:p>
            <a:pPr marL="469900">
              <a:spcBef>
                <a:spcPts val="2860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急诊或行动不便者</a:t>
            </a:r>
            <a:endParaRPr sz="3200">
              <a:latin typeface="SimSun"/>
              <a:cs typeface="SimSun"/>
            </a:endParaRPr>
          </a:p>
          <a:p>
            <a:pPr marL="12700">
              <a:lnSpc>
                <a:spcPts val="4550"/>
              </a:lnSpc>
              <a:spcBef>
                <a:spcPts val="286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输卵管造影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30216" y="9191132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66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06500"/>
            <a:ext cx="6565900" cy="73279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75400" y="1206500"/>
            <a:ext cx="6629400" cy="732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67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393700"/>
            <a:ext cx="5638800" cy="43561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61100" y="393700"/>
            <a:ext cx="55880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" y="4457700"/>
            <a:ext cx="5194300" cy="453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33350" y="6822999"/>
            <a:ext cx="3968115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700" spc="-5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r>
              <a:rPr sz="3700" spc="-5" dirty="0">
                <a:solidFill>
                  <a:srgbClr val="FFFFFF"/>
                </a:solidFill>
                <a:latin typeface="SimSun"/>
                <a:cs typeface="SimSun"/>
              </a:rPr>
              <a:t>岁</a:t>
            </a:r>
            <a:r>
              <a:rPr sz="3700" spc="-91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3700" dirty="0">
                <a:solidFill>
                  <a:srgbClr val="FFFFFF"/>
                </a:solidFill>
                <a:latin typeface="SimSun"/>
                <a:cs typeface="SimSun"/>
              </a:rPr>
              <a:t>子宫内膜异位</a:t>
            </a:r>
            <a:endParaRPr sz="370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0100" y="245249"/>
            <a:ext cx="3783329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spc="195" dirty="0"/>
              <a:t>Morgagni囊肿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1553349"/>
            <a:ext cx="7270750" cy="558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4530"/>
            <a:r>
              <a:rPr sz="3800" spc="-5" dirty="0">
                <a:solidFill>
                  <a:srgbClr val="FFFB00"/>
                </a:solidFill>
                <a:latin typeface="PMingLiU"/>
                <a:cs typeface="PMingLiU"/>
              </a:rPr>
              <a:t>-阔韧带囊肿</a:t>
            </a:r>
            <a:endParaRPr sz="3800">
              <a:latin typeface="PMingLiU"/>
              <a:cs typeface="PMingLiU"/>
            </a:endParaRPr>
          </a:p>
          <a:p>
            <a:pPr>
              <a:spcBef>
                <a:spcPts val="25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主要见于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30-40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岁，无症状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30"/>
              </a:spcBef>
            </a:pPr>
            <a:endParaRPr sz="54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超过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5cm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或扭曲可引起症状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45"/>
              </a:spcBef>
            </a:pPr>
            <a:endParaRPr sz="53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并发症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35"/>
              </a:spcBef>
            </a:pPr>
            <a:endParaRPr sz="4700">
              <a:latin typeface="Times New Roman"/>
              <a:cs typeface="Times New Roman"/>
            </a:endParaRPr>
          </a:p>
          <a:p>
            <a:pPr marL="469900">
              <a:lnSpc>
                <a:spcPts val="3830"/>
              </a:lnSpc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出血、破裂、感染、扭转及形成肿瘤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68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69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127000"/>
            <a:ext cx="10566400" cy="8839200"/>
          </a:xfrm>
          <a:custGeom>
            <a:avLst/>
            <a:gdLst/>
            <a:ahLst/>
            <a:cxnLst/>
            <a:rect l="l" t="t" r="r" b="b"/>
            <a:pathLst>
              <a:path w="10566400" h="8839200">
                <a:moveTo>
                  <a:pt x="0" y="8839200"/>
                </a:moveTo>
                <a:lnTo>
                  <a:pt x="10566400" y="8839200"/>
                </a:lnTo>
                <a:lnTo>
                  <a:pt x="10566400" y="0"/>
                </a:lnTo>
                <a:lnTo>
                  <a:pt x="0" y="0"/>
                </a:lnTo>
                <a:lnTo>
                  <a:pt x="0" y="8839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19200" y="127000"/>
            <a:ext cx="10566400" cy="8839200"/>
          </a:xfrm>
          <a:custGeom>
            <a:avLst/>
            <a:gdLst/>
            <a:ahLst/>
            <a:cxnLst/>
            <a:rect l="l" t="t" r="r" b="b"/>
            <a:pathLst>
              <a:path w="10566400" h="8839200">
                <a:moveTo>
                  <a:pt x="0" y="0"/>
                </a:moveTo>
                <a:lnTo>
                  <a:pt x="10566400" y="0"/>
                </a:lnTo>
                <a:lnTo>
                  <a:pt x="10566400" y="8839200"/>
                </a:lnTo>
                <a:lnTo>
                  <a:pt x="0" y="8839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02400" y="4191000"/>
            <a:ext cx="5295900" cy="4775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19200" y="4165600"/>
            <a:ext cx="52705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19200" y="152400"/>
            <a:ext cx="5334000" cy="474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502400" y="152400"/>
            <a:ext cx="5283200" cy="474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0" y="609600"/>
            <a:ext cx="4114800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输卵管平滑肌瘤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1943100"/>
            <a:ext cx="6311900" cy="644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少见，输卵管缺乏对激素刺激</a:t>
            </a:r>
            <a:endParaRPr sz="3600">
              <a:latin typeface="SimSun"/>
              <a:cs typeface="SimSun"/>
            </a:endParaRPr>
          </a:p>
          <a:p>
            <a:pPr/>
            <a:endParaRPr sz="3700">
              <a:latin typeface="Times New Roman"/>
              <a:cs typeface="Times New Roman"/>
            </a:endParaRPr>
          </a:p>
          <a:p>
            <a:pPr marL="12700">
              <a:spcBef>
                <a:spcPts val="3125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通常无症状，偶然发现</a:t>
            </a:r>
            <a:endParaRPr sz="3600">
              <a:latin typeface="SimSun"/>
              <a:cs typeface="SimSun"/>
            </a:endParaRPr>
          </a:p>
          <a:p>
            <a:pPr/>
            <a:endParaRPr sz="3700">
              <a:latin typeface="Times New Roman"/>
              <a:cs typeface="Times New Roman"/>
            </a:endParaRPr>
          </a:p>
          <a:p>
            <a:pPr marL="12700">
              <a:spcBef>
                <a:spcPts val="3025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600" spc="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SimSun"/>
                <a:cs typeface="SimSun"/>
              </a:rPr>
              <a:t>影像学表现类似子宫平滑肌瘤</a:t>
            </a:r>
            <a:endParaRPr sz="3600">
              <a:latin typeface="SimSun"/>
              <a:cs typeface="SimSun"/>
            </a:endParaRPr>
          </a:p>
          <a:p>
            <a:pPr/>
            <a:endParaRPr sz="3700">
              <a:latin typeface="Times New Roman"/>
              <a:cs typeface="Times New Roman"/>
            </a:endParaRPr>
          </a:p>
          <a:p>
            <a:pPr marL="469900">
              <a:spcBef>
                <a:spcPts val="2925"/>
              </a:spcBef>
            </a:pPr>
            <a:r>
              <a:rPr sz="3600" spc="2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3600" spc="20" dirty="0">
                <a:solidFill>
                  <a:srgbClr val="FFFB00"/>
                </a:solidFill>
                <a:latin typeface="SimSun"/>
                <a:cs typeface="SimSun"/>
              </a:rPr>
              <a:t>形态呈梭形或腊肠样</a:t>
            </a:r>
            <a:endParaRPr sz="3600">
              <a:latin typeface="SimSun"/>
              <a:cs typeface="SimSun"/>
            </a:endParaRPr>
          </a:p>
          <a:p>
            <a:pPr/>
            <a:endParaRPr sz="3700">
              <a:latin typeface="Times New Roman"/>
              <a:cs typeface="Times New Roman"/>
            </a:endParaRPr>
          </a:p>
          <a:p>
            <a:pPr marL="469900">
              <a:spcBef>
                <a:spcPts val="3025"/>
              </a:spcBef>
            </a:pPr>
            <a:r>
              <a:rPr sz="3600" spc="25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3600" spc="25" dirty="0">
                <a:solidFill>
                  <a:srgbClr val="FFFB00"/>
                </a:solidFill>
                <a:latin typeface="SimSun"/>
                <a:cs typeface="SimSun"/>
              </a:rPr>
              <a:t>均匀或不均匀强化</a:t>
            </a:r>
            <a:endParaRPr sz="36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56400" y="4584700"/>
            <a:ext cx="5588000" cy="4368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2044700"/>
            <a:ext cx="6210300" cy="491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07200" y="203200"/>
            <a:ext cx="5524500" cy="439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9200" y="508000"/>
            <a:ext cx="294640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输卵管腺癌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1183639" y="8293100"/>
            <a:ext cx="3968750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30"/>
              </a:lnSpc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卵巢及子宫内膜正常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72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440" y="1397000"/>
            <a:ext cx="10770235" cy="703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少见，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3.72/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百万妇女人口</a:t>
            </a:r>
            <a:endParaRPr sz="3800">
              <a:latin typeface="SimSun"/>
              <a:cs typeface="SimSun"/>
            </a:endParaRPr>
          </a:p>
          <a:p>
            <a:pPr marL="12700">
              <a:spcBef>
                <a:spcPts val="314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卵巢侵袭性浆液性癌可能来源于输卵管伞端</a:t>
            </a:r>
            <a:endParaRPr sz="3800">
              <a:latin typeface="SimSun"/>
              <a:cs typeface="SimSun"/>
            </a:endParaRPr>
          </a:p>
          <a:p>
            <a:pPr marL="755650" marR="5080" indent="-285750">
              <a:lnSpc>
                <a:spcPct val="154000"/>
              </a:lnSpc>
              <a:spcBef>
                <a:spcPts val="780"/>
              </a:spcBef>
            </a:pPr>
            <a:r>
              <a:rPr sz="32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3200" spc="-405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B00"/>
                </a:solidFill>
                <a:latin typeface="SimSun"/>
                <a:cs typeface="SimSun"/>
              </a:rPr>
              <a:t>乳腺基因阳性女性预防性输卵管卵巢切除妇女隐性</a:t>
            </a:r>
            <a:r>
              <a:rPr sz="3200" spc="-5" dirty="0">
                <a:solidFill>
                  <a:srgbClr val="FFFB00"/>
                </a:solidFill>
                <a:latin typeface="Arial"/>
                <a:cs typeface="Arial"/>
              </a:rPr>
              <a:t>PFTC  0.9-17%</a:t>
            </a:r>
            <a:endParaRPr sz="3200">
              <a:latin typeface="Arial"/>
              <a:cs typeface="Arial"/>
            </a:endParaRPr>
          </a:p>
          <a:p>
            <a:pPr marL="12700">
              <a:spcBef>
                <a:spcPts val="256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乳突状浆液性癌多见</a:t>
            </a:r>
            <a:endParaRPr sz="3800">
              <a:latin typeface="SimSun"/>
              <a:cs typeface="SimSun"/>
            </a:endParaRPr>
          </a:p>
          <a:p>
            <a:pPr marL="469900">
              <a:spcBef>
                <a:spcPts val="2740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肿瘤主体在输卵管，来自输卵管内</a:t>
            </a:r>
            <a:endParaRPr sz="3200">
              <a:latin typeface="SimSun"/>
              <a:cs typeface="SimSun"/>
            </a:endParaRPr>
          </a:p>
          <a:p>
            <a:pPr marL="469900">
              <a:spcBef>
                <a:spcPts val="2560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类似粘膜上皮，乳突状结构</a:t>
            </a:r>
            <a:endParaRPr sz="3200">
              <a:latin typeface="SimSun"/>
              <a:cs typeface="SimSun"/>
            </a:endParaRPr>
          </a:p>
          <a:p>
            <a:pPr marL="469900">
              <a:spcBef>
                <a:spcPts val="2560"/>
              </a:spcBef>
            </a:pPr>
            <a:r>
              <a:rPr sz="32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3200" spc="-52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有良</a:t>
            </a:r>
            <a:r>
              <a:rPr sz="3200" dirty="0">
                <a:solidFill>
                  <a:srgbClr val="FFFB00"/>
                </a:solidFill>
                <a:latin typeface="Arial"/>
                <a:cs typeface="Arial"/>
              </a:rPr>
              <a:t>/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恶性过度，管壁受累</a:t>
            </a:r>
            <a:endParaRPr sz="3200">
              <a:latin typeface="SimSun"/>
              <a:cs typeface="SimSun"/>
            </a:endParaRPr>
          </a:p>
          <a:p>
            <a:pPr marR="349885" algn="r">
              <a:spcBef>
                <a:spcPts val="2860"/>
              </a:spcBef>
            </a:pPr>
            <a:r>
              <a:rPr sz="1000" dirty="0">
                <a:solidFill>
                  <a:srgbClr val="CBCBCB"/>
                </a:solidFill>
                <a:latin typeface="Arial"/>
                <a:cs typeface="Arial"/>
              </a:rPr>
              <a:t>Hu </a:t>
            </a:r>
            <a:r>
              <a:rPr sz="1000" spc="-45" dirty="0">
                <a:solidFill>
                  <a:srgbClr val="CBCBCB"/>
                </a:solidFill>
                <a:latin typeface="Arial"/>
                <a:cs typeface="Arial"/>
              </a:rPr>
              <a:t>CY, </a:t>
            </a:r>
            <a:r>
              <a:rPr sz="1000" dirty="0">
                <a:solidFill>
                  <a:srgbClr val="CBCBCB"/>
                </a:solidFill>
                <a:latin typeface="Arial"/>
                <a:cs typeface="Arial"/>
              </a:rPr>
              <a:t>et al. Am J Obstet Gynecol</a:t>
            </a:r>
            <a:r>
              <a:rPr sz="1000" spc="-110" dirty="0">
                <a:solidFill>
                  <a:srgbClr val="CBCBC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CBCBCB"/>
                </a:solidFill>
                <a:latin typeface="Arial"/>
                <a:cs typeface="Arial"/>
              </a:rPr>
              <a:t>1950;59:58-67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39850" y="8435340"/>
            <a:ext cx="3630295" cy="427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00"/>
              </a:lnSpc>
            </a:pPr>
            <a:r>
              <a:rPr sz="1000" dirty="0">
                <a:solidFill>
                  <a:srgbClr val="CBCBCB"/>
                </a:solidFill>
                <a:latin typeface="Arial"/>
                <a:cs typeface="Arial"/>
              </a:rPr>
              <a:t>Goodman </a:t>
            </a:r>
            <a:r>
              <a:rPr sz="1000" spc="-40" dirty="0">
                <a:solidFill>
                  <a:srgbClr val="CBCBCB"/>
                </a:solidFill>
                <a:latin typeface="Arial"/>
                <a:cs typeface="Arial"/>
              </a:rPr>
              <a:t>MT, </a:t>
            </a:r>
            <a:r>
              <a:rPr sz="1000" dirty="0">
                <a:solidFill>
                  <a:srgbClr val="CBCBCB"/>
                </a:solidFill>
                <a:latin typeface="Arial"/>
                <a:cs typeface="Arial"/>
              </a:rPr>
              <a:t>Shvetsov YB. Cancer Epidemiol Biomarkers</a:t>
            </a:r>
            <a:r>
              <a:rPr sz="1000" spc="-75" dirty="0">
                <a:solidFill>
                  <a:srgbClr val="CBCBC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CBCBCB"/>
                </a:solidFill>
                <a:latin typeface="Arial"/>
                <a:cs typeface="Arial"/>
              </a:rPr>
              <a:t>Prev  2009;18:132–139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80"/>
              </a:lnSpc>
            </a:pPr>
            <a:r>
              <a:rPr sz="1000" dirty="0">
                <a:solidFill>
                  <a:srgbClr val="CBCBCB"/>
                </a:solidFill>
                <a:latin typeface="Arial"/>
                <a:cs typeface="Arial"/>
              </a:rPr>
              <a:t>Karst AM, Drapkin R. J Oncol</a:t>
            </a:r>
            <a:r>
              <a:rPr sz="1000" spc="-160" dirty="0">
                <a:solidFill>
                  <a:srgbClr val="CBCBCB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CBCBCB"/>
                </a:solidFill>
                <a:latin typeface="Arial"/>
                <a:cs typeface="Arial"/>
              </a:rPr>
              <a:t>2010;2010:932371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7543" y="508000"/>
            <a:ext cx="294640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600" dirty="0"/>
              <a:t>输卵管腺癌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726440" y="1496910"/>
            <a:ext cx="8975090" cy="704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常起源于壶腹部，结节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乳头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浸润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肿块状</a:t>
            </a:r>
            <a:endParaRPr sz="3800">
              <a:latin typeface="SimSun"/>
              <a:cs typeface="SimSun"/>
            </a:endParaRPr>
          </a:p>
          <a:p>
            <a:pPr marL="469900">
              <a:spcBef>
                <a:spcPts val="2340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产生大量粘液积聚于输卵管</a:t>
            </a:r>
            <a:endParaRPr sz="3200">
              <a:latin typeface="SimSun"/>
              <a:cs typeface="SimSun"/>
            </a:endParaRPr>
          </a:p>
          <a:p>
            <a:pPr marL="12700">
              <a:spcBef>
                <a:spcPts val="206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双侧发生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3800">
              <a:latin typeface="Arial"/>
              <a:cs typeface="Arial"/>
            </a:endParaRPr>
          </a:p>
          <a:p>
            <a:pPr marL="12700">
              <a:spcBef>
                <a:spcPts val="244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发病年龄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50-80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岁</a:t>
            </a:r>
            <a:endParaRPr sz="3800">
              <a:latin typeface="SimSun"/>
              <a:cs typeface="SimSun"/>
            </a:endParaRPr>
          </a:p>
          <a:p>
            <a:pPr marL="355600" indent="-342900" defTabSz="-635">
              <a:spcBef>
                <a:spcPts val="2440"/>
              </a:spcBef>
              <a:buChar char="•"/>
              <a:tabLst>
                <a:tab pos="355600" algn="l"/>
              </a:tabLst>
            </a:pP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Latzko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症候</a:t>
            </a:r>
            <a:endParaRPr sz="3800">
              <a:latin typeface="SimSun"/>
              <a:cs typeface="SimSun"/>
            </a:endParaRPr>
          </a:p>
          <a:p>
            <a:pPr marL="469900">
              <a:spcBef>
                <a:spcPts val="2440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阴道间隙性大量流出浆液性液体</a:t>
            </a:r>
            <a:endParaRPr sz="3200">
              <a:latin typeface="SimSun"/>
              <a:cs typeface="SimSun"/>
            </a:endParaRPr>
          </a:p>
          <a:p>
            <a:pPr marL="469900">
              <a:spcBef>
                <a:spcPts val="1860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下腹或盆腔绞痛，阴道排出物排除后缓解</a:t>
            </a:r>
            <a:endParaRPr sz="3200">
              <a:latin typeface="SimSun"/>
              <a:cs typeface="SimSun"/>
            </a:endParaRPr>
          </a:p>
          <a:p>
            <a:pPr marL="469900">
              <a:spcBef>
                <a:spcPts val="1960"/>
              </a:spcBef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附件区肿块</a:t>
            </a:r>
            <a:endParaRPr sz="3200">
              <a:latin typeface="SimSun"/>
              <a:cs typeface="SimSun"/>
            </a:endParaRPr>
          </a:p>
          <a:p>
            <a:pPr marL="12700">
              <a:lnSpc>
                <a:spcPts val="4550"/>
              </a:lnSpc>
              <a:spcBef>
                <a:spcPts val="1760"/>
              </a:spcBef>
            </a:pP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输卵管插管顺畅，引流出浆液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440" y="457200"/>
            <a:ext cx="2781300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latin typeface="Arial"/>
                <a:cs typeface="Arial"/>
              </a:rPr>
              <a:t>•</a:t>
            </a:r>
            <a:r>
              <a:rPr sz="3800" spc="210" dirty="0">
                <a:latin typeface="Arial"/>
                <a:cs typeface="Arial"/>
              </a:rPr>
              <a:t> </a:t>
            </a:r>
            <a:r>
              <a:rPr sz="3800" dirty="0">
                <a:latin typeface="SimSun"/>
                <a:cs typeface="SimSun"/>
              </a:rPr>
              <a:t>影像学表现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3639" y="1384300"/>
            <a:ext cx="8032750" cy="704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取决于实性或积水成分</a:t>
            </a:r>
            <a:endParaRPr sz="3200">
              <a:latin typeface="SimSun"/>
              <a:cs typeface="SimSun"/>
            </a:endParaRPr>
          </a:p>
          <a:p>
            <a:pPr marL="12700">
              <a:spcBef>
                <a:spcPts val="256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大小形态可发生变化</a:t>
            </a:r>
            <a:endParaRPr sz="3200">
              <a:latin typeface="SimSun"/>
              <a:cs typeface="SimSun"/>
            </a:endParaRPr>
          </a:p>
          <a:p>
            <a:pPr marL="12700">
              <a:spcBef>
                <a:spcPts val="256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形态</a:t>
            </a:r>
            <a:endParaRPr sz="3200">
              <a:latin typeface="SimSun"/>
              <a:cs typeface="SimSun"/>
            </a:endParaRPr>
          </a:p>
          <a:p>
            <a:pPr marL="12700">
              <a:spcBef>
                <a:spcPts val="246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常呈充满液体的管状附件病变并结节或乳头</a:t>
            </a:r>
            <a:endParaRPr sz="3200">
              <a:latin typeface="SimSun"/>
              <a:cs typeface="SimSun"/>
            </a:endParaRPr>
          </a:p>
          <a:p>
            <a:pPr marL="12700">
              <a:spcBef>
                <a:spcPts val="256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多房囊并车轮辐状表现</a:t>
            </a:r>
            <a:endParaRPr sz="3200">
              <a:latin typeface="SimSun"/>
              <a:cs typeface="SimSun"/>
            </a:endParaRPr>
          </a:p>
          <a:p>
            <a:pPr marL="12700">
              <a:spcBef>
                <a:spcPts val="256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实性者可呈腊肠样</a:t>
            </a:r>
            <a:endParaRPr sz="3200">
              <a:latin typeface="SimSun"/>
              <a:cs typeface="SimSun"/>
            </a:endParaRPr>
          </a:p>
          <a:p>
            <a:pPr marL="12700">
              <a:spcBef>
                <a:spcPts val="2560"/>
              </a:spcBef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超声显示实性部分有低阻抗血流</a:t>
            </a:r>
            <a:endParaRPr sz="3200">
              <a:latin typeface="SimSun"/>
              <a:cs typeface="SimSun"/>
            </a:endParaRPr>
          </a:p>
          <a:p>
            <a:pPr marL="12700">
              <a:spcBef>
                <a:spcPts val="266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200" spc="-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3200" spc="-5" dirty="0">
                <a:solidFill>
                  <a:srgbClr val="FFFFFF"/>
                </a:solidFill>
                <a:latin typeface="SimSun"/>
                <a:cs typeface="SimSun"/>
              </a:rPr>
              <a:t>表现软组织密度，强化不如子宫肌</a:t>
            </a:r>
            <a:endParaRPr sz="3200">
              <a:latin typeface="SimSun"/>
              <a:cs typeface="SimSun"/>
            </a:endParaRPr>
          </a:p>
          <a:p>
            <a:pPr marL="12700">
              <a:spcBef>
                <a:spcPts val="2960"/>
              </a:spcBef>
            </a:pPr>
            <a:r>
              <a:rPr sz="4800" baseline="-40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MR</a:t>
            </a:r>
            <a:r>
              <a:rPr sz="3200" spc="-5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150" baseline="-20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低信号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/T</a:t>
            </a:r>
            <a:r>
              <a:rPr sz="3150" baseline="-20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等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高信号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74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8279" y="5835068"/>
            <a:ext cx="4495800" cy="164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19150">
              <a:lnSpc>
                <a:spcPct val="167000"/>
              </a:lnSpc>
            </a:pPr>
            <a:r>
              <a:rPr sz="3200" dirty="0">
                <a:solidFill>
                  <a:srgbClr val="FFFB00"/>
                </a:solidFill>
                <a:latin typeface="PMingLiU"/>
                <a:cs typeface="PMingLiU"/>
              </a:rPr>
              <a:t>多房囊并壁结节  不同时间大小形态有变化</a:t>
            </a:r>
            <a:endParaRPr sz="320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75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0" y="228600"/>
            <a:ext cx="5105400" cy="4800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53200" y="241300"/>
            <a:ext cx="4978400" cy="425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53200" y="4432300"/>
            <a:ext cx="497840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165"/>
            <a:r>
              <a:rPr sz="4400" dirty="0"/>
              <a:t>输卵管造影与插管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44783" y="1496910"/>
            <a:ext cx="7865745" cy="6874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-635"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输卵管再通和输卵管堵闭绝育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defTabSz="-635"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spc="-5" dirty="0">
                <a:solidFill>
                  <a:srgbClr val="FFFFFF"/>
                </a:solidFill>
                <a:latin typeface="SimSun"/>
                <a:cs typeface="SimSun"/>
              </a:rPr>
              <a:t>输卵管再通成功率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71-92%</a:t>
            </a:r>
            <a:r>
              <a:rPr sz="3200" spc="-5" dirty="0">
                <a:solidFill>
                  <a:srgbClr val="FFFFFF"/>
                </a:solidFill>
                <a:latin typeface="SimSun"/>
                <a:cs typeface="SimSun"/>
              </a:rPr>
              <a:t>；受孕平均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30%</a:t>
            </a:r>
            <a:endParaRPr sz="320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 defTabSz="-635"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输卵管近端梗阻治疗的首选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40"/>
              </a:spcBef>
            </a:pPr>
            <a:endParaRPr sz="2800">
              <a:latin typeface="Times New Roman"/>
              <a:cs typeface="Times New Roman"/>
            </a:endParaRPr>
          </a:p>
          <a:p>
            <a:pPr marL="469900"/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5EC00"/>
                </a:solidFill>
                <a:latin typeface="SimSun"/>
                <a:cs typeface="SimSun"/>
              </a:rPr>
              <a:t>输卵管再通适合输卵管近端梗阻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defTabSz="-635">
              <a:tabLst>
                <a:tab pos="354965" algn="l"/>
              </a:tabLst>
            </a:pPr>
            <a:r>
              <a:rPr sz="4800" baseline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3200" dirty="0">
                <a:solidFill>
                  <a:srgbClr val="FFFFFF"/>
                </a:solidFill>
                <a:latin typeface="SimSun"/>
                <a:cs typeface="SimSun"/>
              </a:rPr>
              <a:t>并发症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469900"/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输卵管穿孔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40"/>
              </a:spcBef>
            </a:pPr>
            <a:endParaRPr sz="2800">
              <a:latin typeface="Times New Roman"/>
              <a:cs typeface="Times New Roman"/>
            </a:endParaRPr>
          </a:p>
          <a:p>
            <a:pPr marL="469900"/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异位妊娠</a:t>
            </a:r>
            <a:endParaRPr sz="3200">
              <a:latin typeface="SimSun"/>
              <a:cs typeface="SimSun"/>
            </a:endParaRPr>
          </a:p>
          <a:p>
            <a:pPr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469900">
              <a:lnSpc>
                <a:spcPts val="3830"/>
              </a:lnSpc>
            </a:pPr>
            <a:r>
              <a:rPr sz="4800" baseline="2000" dirty="0">
                <a:solidFill>
                  <a:srgbClr val="FFFB00"/>
                </a:solidFill>
                <a:latin typeface="Arial"/>
                <a:cs typeface="Arial"/>
              </a:rPr>
              <a:t>–</a:t>
            </a:r>
            <a:r>
              <a:rPr sz="4800" spc="-780" baseline="2000" dirty="0">
                <a:solidFill>
                  <a:srgbClr val="FFFB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B00"/>
                </a:solidFill>
                <a:latin typeface="SimSun"/>
                <a:cs typeface="SimSun"/>
              </a:rPr>
              <a:t>盆腔感染</a:t>
            </a:r>
            <a:endParaRPr sz="32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30216" y="9191132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76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25600"/>
            <a:ext cx="6299200" cy="5943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10300" y="1625600"/>
            <a:ext cx="6794500" cy="595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90331" y="8087080"/>
            <a:ext cx="1697989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多房囊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车辐征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6750" y="8074380"/>
            <a:ext cx="1295400" cy="302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SimSun"/>
                <a:cs typeface="SimSun"/>
              </a:rPr>
              <a:t>腊肠样表现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77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63700"/>
            <a:ext cx="6553200" cy="6413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38900" y="1663700"/>
            <a:ext cx="6565900" cy="641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78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0500" y="4419600"/>
            <a:ext cx="5130800" cy="44831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0500" y="127000"/>
            <a:ext cx="10236200" cy="448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88950" y="6109550"/>
            <a:ext cx="370840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410"/>
              </a:lnSpc>
            </a:pPr>
            <a:r>
              <a:rPr sz="2900" dirty="0">
                <a:solidFill>
                  <a:srgbClr val="FFFFFF"/>
                </a:solidFill>
                <a:latin typeface="SimSun"/>
                <a:cs typeface="SimSun"/>
              </a:rPr>
              <a:t>输卵管癌并输卵管积水</a:t>
            </a:r>
            <a:endParaRPr sz="2900">
              <a:latin typeface="SimSun"/>
              <a:cs typeface="SimSu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45460" y="9010508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32000" y="114300"/>
            <a:ext cx="4483100" cy="44069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27800" y="127000"/>
            <a:ext cx="4445000" cy="445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32000" y="4508500"/>
            <a:ext cx="4483100" cy="445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13880" y="6134950"/>
            <a:ext cx="279590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600" dirty="0">
                <a:solidFill>
                  <a:srgbClr val="FFFB00"/>
                </a:solidFill>
                <a:latin typeface="SimSun"/>
                <a:cs typeface="SimSun"/>
              </a:rPr>
              <a:t>右侧输卵管癌</a:t>
            </a:r>
            <a:r>
              <a:rPr sz="2600" spc="-670" dirty="0">
                <a:solidFill>
                  <a:srgbClr val="FFFB00"/>
                </a:solidFill>
                <a:latin typeface="SimSun"/>
                <a:cs typeface="SimSun"/>
              </a:rPr>
              <a:t> </a:t>
            </a:r>
            <a:r>
              <a:rPr sz="2600" spc="-5" dirty="0">
                <a:solidFill>
                  <a:srgbClr val="FFFB00"/>
                </a:solidFill>
                <a:latin typeface="Arial"/>
                <a:cs typeface="Arial"/>
              </a:rPr>
              <a:t>55</a:t>
            </a:r>
            <a:r>
              <a:rPr sz="2600" spc="-5" dirty="0">
                <a:solidFill>
                  <a:srgbClr val="FFFB00"/>
                </a:solidFill>
                <a:latin typeface="SimSun"/>
                <a:cs typeface="SimSun"/>
              </a:rPr>
              <a:t>岁</a:t>
            </a:r>
            <a:endParaRPr sz="260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39700"/>
            <a:ext cx="6553200" cy="50419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53100" y="3835400"/>
            <a:ext cx="6604000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6379" y="6594399"/>
            <a:ext cx="4845685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700" spc="-5" dirty="0">
                <a:solidFill>
                  <a:srgbClr val="FFFB00"/>
                </a:solidFill>
                <a:latin typeface="Arial"/>
                <a:cs typeface="Arial"/>
              </a:rPr>
              <a:t>BRCA</a:t>
            </a:r>
            <a:r>
              <a:rPr sz="2700" spc="-5" dirty="0">
                <a:solidFill>
                  <a:srgbClr val="FFFB00"/>
                </a:solidFill>
                <a:latin typeface="SimSun"/>
                <a:cs typeface="SimSun"/>
              </a:rPr>
              <a:t>阳性</a:t>
            </a:r>
            <a:r>
              <a:rPr sz="2700" spc="-675" dirty="0">
                <a:solidFill>
                  <a:srgbClr val="FFFB00"/>
                </a:solidFill>
                <a:latin typeface="SimSun"/>
                <a:cs typeface="SimSun"/>
              </a:rPr>
              <a:t> </a:t>
            </a:r>
            <a:r>
              <a:rPr sz="2700" dirty="0">
                <a:solidFill>
                  <a:srgbClr val="FFFB00"/>
                </a:solidFill>
                <a:latin typeface="SimSun"/>
                <a:cs typeface="SimSun"/>
              </a:rPr>
              <a:t>乳腺癌偶然发现肿瘤</a:t>
            </a:r>
            <a:endParaRPr sz="2700">
              <a:latin typeface="SimSun"/>
              <a:cs typeface="SimSu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4293" y="8521700"/>
            <a:ext cx="4152900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600" spc="45" dirty="0">
                <a:solidFill>
                  <a:srgbClr val="FFFB00"/>
                </a:solidFill>
                <a:latin typeface="PMingLiU"/>
                <a:cs typeface="PMingLiU"/>
              </a:rPr>
              <a:t>CT/MRI有助于显示病变范围</a:t>
            </a:r>
            <a:endParaRPr sz="2600">
              <a:latin typeface="PMingLiU"/>
              <a:cs typeface="PMingLiU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81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266700"/>
            <a:ext cx="10604500" cy="80391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82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5500" y="127000"/>
            <a:ext cx="9283700" cy="88773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83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17800" y="127000"/>
            <a:ext cx="8229600" cy="88519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608" rIns="0" bIns="0" rtlCol="0">
            <a:spAutoFit/>
          </a:bodyPr>
          <a:lstStyle/>
          <a:p>
            <a:pPr marL="1409065"/>
            <a:r>
              <a:rPr spc="155" dirty="0"/>
              <a:t>Take</a:t>
            </a:r>
            <a:r>
              <a:rPr spc="-1275" dirty="0"/>
              <a:t> </a:t>
            </a:r>
            <a:r>
              <a:rPr spc="710" dirty="0"/>
              <a:t>home</a:t>
            </a:r>
            <a:r>
              <a:rPr spc="-1275" dirty="0"/>
              <a:t> </a:t>
            </a:r>
            <a:r>
              <a:rPr spc="235" dirty="0"/>
              <a:t>messages</a:t>
            </a:r>
            <a:endParaRPr spc="235"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638858"/>
            <a:ext cx="9055100" cy="653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影像学评价输卵管病变越来越多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55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女性未怀孕妇女盆腔病变鉴别诊断需考虑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4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影像学评价有助于病变诊断和鉴别诊断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4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输卵管等附件炎症可沿右侧结肠旁沟蔓延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25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输卵管积血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800" dirty="0">
                <a:solidFill>
                  <a:srgbClr val="FFFFFF"/>
                </a:solidFill>
                <a:latin typeface="SimSun"/>
                <a:cs typeface="SimSun"/>
              </a:rPr>
              <a:t>子宫内膜异位</a:t>
            </a:r>
            <a:endParaRPr sz="3800">
              <a:latin typeface="SimSun"/>
              <a:cs typeface="SimSun"/>
            </a:endParaRPr>
          </a:p>
          <a:p>
            <a:pPr>
              <a:spcBef>
                <a:spcPts val="35"/>
              </a:spcBef>
            </a:pPr>
            <a:endParaRPr sz="4700">
              <a:latin typeface="Times New Roman"/>
              <a:cs typeface="Times New Roman"/>
            </a:endParaRPr>
          </a:p>
          <a:p>
            <a:pPr marL="12700"/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80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PFTC</a:t>
            </a:r>
            <a:r>
              <a:rPr sz="3800" spc="-5" dirty="0">
                <a:solidFill>
                  <a:srgbClr val="FFFFFF"/>
                </a:solidFill>
                <a:latin typeface="SimSun"/>
                <a:cs typeface="SimSun"/>
              </a:rPr>
              <a:t>与乳腺癌关系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52521" y="9191132"/>
            <a:ext cx="1809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84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7379" y="7843519"/>
            <a:ext cx="36449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435"/>
              </a:lnSpc>
            </a:pPr>
            <a:r>
              <a:rPr sz="3800" dirty="0">
                <a:solidFill>
                  <a:srgbClr val="FFFB00"/>
                </a:solidFill>
                <a:latin typeface="SimSun"/>
                <a:cs typeface="SimSun"/>
              </a:rPr>
              <a:t>输卵管再通前/后</a:t>
            </a:r>
            <a:endParaRPr sz="38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30216" y="9191132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485900"/>
            <a:ext cx="13004800" cy="58547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ln w="12700">
            <a:solidFill>
              <a:srgbClr val="4C4C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pc="35" dirty="0"/>
              <a:t>11年5月4日星期三</a:t>
            </a:r>
            <a:endParaRPr spc="3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5579</Words>
  <Application>Kingsoft Office WPP</Application>
  <PresentationFormat>On-screen Show (4:3)</PresentationFormat>
  <Paragraphs>927</Paragraphs>
  <Slides>88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88</vt:i4>
      </vt:variant>
    </vt:vector>
  </HeadingPairs>
  <TitlesOfParts>
    <vt:vector size="89" baseType="lpstr">
      <vt:lpstr>Office Theme</vt:lpstr>
      <vt:lpstr>输卵管病变影像诊断</vt:lpstr>
      <vt:lpstr>• 对于输卵管病变需要了解常见与罕见病变</vt:lpstr>
      <vt:lpstr>• 胚胎5-6周，体腔上皮形成一对副中肾管</vt:lpstr>
      <vt:lpstr>• 先天性异常</vt:lpstr>
      <vt:lpstr>输卵管解剖</vt:lpstr>
      <vt:lpstr>PowerPoint 演示文稿</vt:lpstr>
      <vt:lpstr>输卵管病变检查</vt:lpstr>
      <vt:lpstr>输卵管造影与插管</vt:lpstr>
      <vt:lpstr>PowerPoint 演示文稿</vt:lpstr>
      <vt:lpstr>PowerPoint 演示文稿</vt:lpstr>
      <vt:lpstr>PowerPoint 演示文稿</vt:lpstr>
      <vt:lpstr>PowerPoint 演示文稿</vt:lpstr>
      <vt:lpstr>子宫输卵管造影</vt:lpstr>
      <vt:lpstr>输卵管妊娠</vt:lpstr>
      <vt:lpstr>PowerPoint 演示文稿</vt:lpstr>
      <vt:lpstr>PowerPoint 演示文稿</vt:lpstr>
      <vt:lpstr>PowerPoint 演示文稿</vt:lpstr>
      <vt:lpstr>PowerPoint 演示文稿</vt:lpstr>
      <vt:lpstr>盆腔感染</vt:lpstr>
      <vt:lpstr>盆腔炎症性疾病</vt:lpstr>
      <vt:lpstr>需要影像学检查</vt:lpstr>
      <vt:lpstr>• 症状或临床诊断PID</vt:lpstr>
      <vt:lpstr>盆腔感染</vt:lpstr>
      <vt:lpstr>急性输卵管炎</vt:lpstr>
      <vt:lpstr>输卵管积脓</vt:lpstr>
      <vt:lpstr>CT表现</vt:lpstr>
      <vt:lpstr>PowerPoint 演示文稿</vt:lpstr>
      <vt:lpstr>输卵管积脓MRI表现</vt:lpstr>
      <vt:lpstr>PowerPoint 演示文稿</vt:lpstr>
      <vt:lpstr>输卵管卵巢脓肿</vt:lpstr>
      <vt:lpstr>输卵管卵巢脓肿</vt:lpstr>
      <vt:lpstr>TOA超声</vt:lpstr>
      <vt:lpstr>CT表现</vt:lpstr>
      <vt:lpstr>PowerPoint 演示文稿</vt:lpstr>
      <vt:lpstr>MRI表现</vt:lpstr>
      <vt:lpstr>PowerPoint 演示文稿</vt:lpstr>
      <vt:lpstr>PowerPoint 演示文稿</vt:lpstr>
      <vt:lpstr>Fitz-Hugh–Curtis 综合症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慢性盆腔感染</vt:lpstr>
      <vt:lpstr>PowerPoint 演示文稿</vt:lpstr>
      <vt:lpstr>PowerPoint 演示文稿</vt:lpstr>
      <vt:lpstr>CT/MRI表现</vt:lpstr>
      <vt:lpstr>PowerPoint 演示文稿</vt:lpstr>
      <vt:lpstr>PowerPoint 演示文稿</vt:lpstr>
      <vt:lpstr>PowerPoint 演示文稿</vt:lpstr>
      <vt:lpstr>输卵管结核</vt:lpstr>
      <vt:lpstr>输卵管结核</vt:lpstr>
      <vt:lpstr>PowerPoint 演示文稿</vt:lpstr>
      <vt:lpstr>PowerPoint 演示文稿</vt:lpstr>
      <vt:lpstr>PowerPoint 演示文稿</vt:lpstr>
      <vt:lpstr>PowerPoint 演示文稿</vt:lpstr>
      <vt:lpstr>输卵管放线菌感染</vt:lpstr>
      <vt:lpstr>CT表现</vt:lpstr>
      <vt:lpstr>PowerPoint 演示文稿</vt:lpstr>
      <vt:lpstr>PowerPoint 演示文稿</vt:lpstr>
      <vt:lpstr>PowerPoint 演示文稿</vt:lpstr>
      <vt:lpstr>MRI表现</vt:lpstr>
      <vt:lpstr>PowerPoint 演示文稿</vt:lpstr>
      <vt:lpstr>输卵管扭转</vt:lpstr>
      <vt:lpstr>超声表现</vt:lpstr>
      <vt:lpstr>CT表现</vt:lpstr>
      <vt:lpstr>PowerPoint 演示文稿</vt:lpstr>
      <vt:lpstr>输卵管子宫内膜异位</vt:lpstr>
      <vt:lpstr>• CT表现病灶出血呈高密度</vt:lpstr>
      <vt:lpstr>PowerPoint 演示文稿</vt:lpstr>
      <vt:lpstr>PowerPoint 演示文稿</vt:lpstr>
      <vt:lpstr>Morgagni囊肿</vt:lpstr>
      <vt:lpstr>PowerPoint 演示文稿</vt:lpstr>
      <vt:lpstr>输卵管平滑肌瘤</vt:lpstr>
      <vt:lpstr>PowerPoint 演示文稿</vt:lpstr>
      <vt:lpstr>输卵管腺癌</vt:lpstr>
      <vt:lpstr>输卵管腺癌</vt:lpstr>
      <vt:lpstr>• 影像学表现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Take home messages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输卵管病变影像诊断</dc:title>
  <dc:creator/>
  <cp:lastModifiedBy>tenyis</cp:lastModifiedBy>
  <cp:revision>1</cp:revision>
  <dcterms:created xsi:type="dcterms:W3CDTF">2016-02-04T15:04:28Z</dcterms:created>
  <dcterms:modified xsi:type="dcterms:W3CDTF">2016-02-04T15:04:29Z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2016-02-04T00:00:00Z</vt:filetime>
  </property>
  <property fmtid="{D5CDD505-2E9C-101B-9397-08002B2CF9AE}" pid="3" name="KSOProductBuildVer">
    <vt:lpwstr>2052-10.1.0.5458</vt:lpwstr>
  </property>
</Properties>
</file>