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13"/>
  </p:notesMasterIdLst>
  <p:sldIdLst>
    <p:sldId id="376" r:id="rId2"/>
    <p:sldId id="392" r:id="rId3"/>
    <p:sldId id="260" r:id="rId4"/>
    <p:sldId id="261" r:id="rId5"/>
    <p:sldId id="302" r:id="rId6"/>
    <p:sldId id="318" r:id="rId7"/>
    <p:sldId id="283" r:id="rId8"/>
    <p:sldId id="305" r:id="rId9"/>
    <p:sldId id="282" r:id="rId10"/>
    <p:sldId id="307" r:id="rId11"/>
    <p:sldId id="330" r:id="rId12"/>
    <p:sldId id="306" r:id="rId13"/>
    <p:sldId id="331" r:id="rId14"/>
    <p:sldId id="332" r:id="rId15"/>
    <p:sldId id="308" r:id="rId16"/>
    <p:sldId id="310" r:id="rId17"/>
    <p:sldId id="278" r:id="rId18"/>
    <p:sldId id="281" r:id="rId19"/>
    <p:sldId id="373" r:id="rId20"/>
    <p:sldId id="380" r:id="rId21"/>
    <p:sldId id="279" r:id="rId22"/>
    <p:sldId id="381" r:id="rId23"/>
    <p:sldId id="374" r:id="rId24"/>
    <p:sldId id="382" r:id="rId25"/>
    <p:sldId id="319" r:id="rId26"/>
    <p:sldId id="320" r:id="rId27"/>
    <p:sldId id="284" r:id="rId28"/>
    <p:sldId id="285" r:id="rId29"/>
    <p:sldId id="287" r:id="rId30"/>
    <p:sldId id="286" r:id="rId31"/>
    <p:sldId id="264" r:id="rId32"/>
    <p:sldId id="272" r:id="rId33"/>
    <p:sldId id="367" r:id="rId34"/>
    <p:sldId id="369" r:id="rId35"/>
    <p:sldId id="368" r:id="rId36"/>
    <p:sldId id="301" r:id="rId37"/>
    <p:sldId id="267" r:id="rId38"/>
    <p:sldId id="275" r:id="rId39"/>
    <p:sldId id="375" r:id="rId40"/>
    <p:sldId id="294" r:id="rId41"/>
    <p:sldId id="383" r:id="rId42"/>
    <p:sldId id="384" r:id="rId43"/>
    <p:sldId id="385" r:id="rId44"/>
    <p:sldId id="386" r:id="rId45"/>
    <p:sldId id="387" r:id="rId46"/>
    <p:sldId id="388" r:id="rId47"/>
    <p:sldId id="297" r:id="rId48"/>
    <p:sldId id="298" r:id="rId49"/>
    <p:sldId id="299" r:id="rId50"/>
    <p:sldId id="268" r:id="rId51"/>
    <p:sldId id="313" r:id="rId52"/>
    <p:sldId id="300" r:id="rId53"/>
    <p:sldId id="315" r:id="rId54"/>
    <p:sldId id="314" r:id="rId55"/>
    <p:sldId id="322" r:id="rId56"/>
    <p:sldId id="317" r:id="rId57"/>
    <p:sldId id="316" r:id="rId58"/>
    <p:sldId id="269" r:id="rId59"/>
    <p:sldId id="324" r:id="rId60"/>
    <p:sldId id="270" r:id="rId61"/>
    <p:sldId id="288" r:id="rId62"/>
    <p:sldId id="289" r:id="rId63"/>
    <p:sldId id="292" r:id="rId64"/>
    <p:sldId id="290" r:id="rId65"/>
    <p:sldId id="291" r:id="rId66"/>
    <p:sldId id="271" r:id="rId67"/>
    <p:sldId id="303" r:id="rId68"/>
    <p:sldId id="304" r:id="rId69"/>
    <p:sldId id="333" r:id="rId70"/>
    <p:sldId id="371" r:id="rId71"/>
    <p:sldId id="361" r:id="rId72"/>
    <p:sldId id="372" r:id="rId73"/>
    <p:sldId id="362" r:id="rId74"/>
    <p:sldId id="363" r:id="rId75"/>
    <p:sldId id="364" r:id="rId76"/>
    <p:sldId id="365" r:id="rId77"/>
    <p:sldId id="366" r:id="rId78"/>
    <p:sldId id="389" r:id="rId79"/>
    <p:sldId id="390" r:id="rId80"/>
    <p:sldId id="391" r:id="rId81"/>
    <p:sldId id="354" r:id="rId82"/>
    <p:sldId id="355" r:id="rId83"/>
    <p:sldId id="356" r:id="rId84"/>
    <p:sldId id="357" r:id="rId85"/>
    <p:sldId id="358" r:id="rId86"/>
    <p:sldId id="359" r:id="rId87"/>
    <p:sldId id="360" r:id="rId88"/>
    <p:sldId id="334" r:id="rId89"/>
    <p:sldId id="335" r:id="rId90"/>
    <p:sldId id="336" r:id="rId91"/>
    <p:sldId id="337" r:id="rId92"/>
    <p:sldId id="342" r:id="rId93"/>
    <p:sldId id="343" r:id="rId94"/>
    <p:sldId id="338" r:id="rId95"/>
    <p:sldId id="339" r:id="rId96"/>
    <p:sldId id="340" r:id="rId97"/>
    <p:sldId id="341" r:id="rId98"/>
    <p:sldId id="344" r:id="rId99"/>
    <p:sldId id="345" r:id="rId100"/>
    <p:sldId id="346" r:id="rId101"/>
    <p:sldId id="347" r:id="rId102"/>
    <p:sldId id="348" r:id="rId103"/>
    <p:sldId id="349" r:id="rId104"/>
    <p:sldId id="351" r:id="rId105"/>
    <p:sldId id="352" r:id="rId106"/>
    <p:sldId id="353" r:id="rId107"/>
    <p:sldId id="325" r:id="rId108"/>
    <p:sldId id="326" r:id="rId109"/>
    <p:sldId id="329" r:id="rId110"/>
    <p:sldId id="379" r:id="rId111"/>
    <p:sldId id="378"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8E"/>
    <a:srgbClr val="0B189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195" autoAdjust="0"/>
  </p:normalViewPr>
  <p:slideViewPr>
    <p:cSldViewPr snapToGrid="0" snapToObjects="1">
      <p:cViewPr varScale="1">
        <p:scale>
          <a:sx n="78" d="100"/>
          <a:sy n="78" d="100"/>
        </p:scale>
        <p:origin x="-209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0.png"/><Relationship Id="rId2" Type="http://schemas.openxmlformats.org/officeDocument/2006/relationships/image" Target="../media/image1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A7270E-668C-5541-BBDC-B3D233FF9F81}" type="datetimeFigureOut">
              <a:rPr kumimoji="1" lang="zh-CN" altLang="en-US" smtClean="0"/>
              <a:pPr/>
              <a:t>15/11/14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4791F6-9880-6C45-8A0A-4D6106CF651E}" type="slidenum">
              <a:rPr kumimoji="1" lang="zh-CN" altLang="en-US" smtClean="0"/>
              <a:pPr/>
              <a:t>‹#›</a:t>
            </a:fld>
            <a:endParaRPr kumimoji="1" lang="zh-CN" altLang="en-US"/>
          </a:p>
        </p:txBody>
      </p:sp>
    </p:spTree>
    <p:extLst>
      <p:ext uri="{BB962C8B-B14F-4D97-AF65-F5344CB8AC3E}">
        <p14:creationId xmlns:p14="http://schemas.microsoft.com/office/powerpoint/2010/main" val="39667990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smtClean="0"/>
              <a:t>Tachdjian</a:t>
            </a:r>
            <a:r>
              <a:rPr kumimoji="1" lang="en-US" altLang="zh-CN" dirty="0" smtClean="0"/>
              <a:t> Pediatric </a:t>
            </a:r>
            <a:r>
              <a:rPr kumimoji="1" lang="en-US" altLang="zh-CN" dirty="0" err="1" smtClean="0"/>
              <a:t>Orthopaedics</a:t>
            </a:r>
            <a:r>
              <a:rPr kumimoji="1" lang="en-US" altLang="zh-CN" dirty="0" smtClean="0"/>
              <a:t> 5</a:t>
            </a:r>
            <a:r>
              <a:rPr kumimoji="1" lang="en-US" altLang="zh-CN" baseline="30000" dirty="0" smtClean="0"/>
              <a:t>th</a:t>
            </a:r>
            <a:r>
              <a:rPr kumimoji="1" lang="en-US" altLang="zh-CN" dirty="0" smtClean="0"/>
              <a:t> edition.</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4</a:t>
            </a:fld>
            <a:endParaRPr kumimoji="1" lang="zh-CN" altLang="en-US"/>
          </a:p>
        </p:txBody>
      </p:sp>
    </p:spTree>
    <p:extLst>
      <p:ext uri="{BB962C8B-B14F-4D97-AF65-F5344CB8AC3E}">
        <p14:creationId xmlns:p14="http://schemas.microsoft.com/office/powerpoint/2010/main" val="294591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FIGURE 6-92 </a:t>
            </a:r>
            <a:r>
              <a:rPr lang="en-US" altLang="zh-CN" sz="1200" kern="1200" dirty="0" smtClean="0">
                <a:solidFill>
                  <a:schemeClr val="tx1"/>
                </a:solidFill>
                <a:effectLst/>
                <a:latin typeface="+mn-lt"/>
                <a:ea typeface="+mn-ea"/>
                <a:cs typeface="+mn-cs"/>
              </a:rPr>
              <a:t>A separate nucleus of ossification for the olecranon process, not a fracture. </a:t>
            </a:r>
            <a:r>
              <a:rPr lang="en-US" altLang="zh-CN" sz="1200" i="1" kern="1200" dirty="0" smtClean="0">
                <a:solidFill>
                  <a:schemeClr val="tx1"/>
                </a:solidFill>
                <a:effectLst/>
                <a:latin typeface="+mn-lt"/>
                <a:ea typeface="+mn-ea"/>
                <a:cs typeface="+mn-cs"/>
              </a:rPr>
              <a:t>(Ref: Silberstein MJ, et al: Some vagaries of the olecranon. J Bone Joint </a:t>
            </a:r>
            <a:r>
              <a:rPr lang="en-US" altLang="zh-CN" sz="1200" i="1" kern="1200" dirty="0" err="1" smtClean="0">
                <a:solidFill>
                  <a:schemeClr val="tx1"/>
                </a:solidFill>
                <a:effectLst/>
                <a:latin typeface="+mn-lt"/>
                <a:ea typeface="+mn-ea"/>
                <a:cs typeface="+mn-cs"/>
              </a:rPr>
              <a:t>Surg</a:t>
            </a:r>
            <a:r>
              <a:rPr lang="en-US" altLang="zh-CN" sz="1200" i="1" kern="1200" dirty="0" smtClean="0">
                <a:solidFill>
                  <a:schemeClr val="tx1"/>
                </a:solidFill>
                <a:effectLst/>
                <a:latin typeface="+mn-lt"/>
                <a:ea typeface="+mn-ea"/>
                <a:cs typeface="+mn-cs"/>
              </a:rPr>
              <a:t> Am 63:722, 1981.) </a:t>
            </a:r>
            <a:endParaRPr lang="en-US" altLang="zh-CN"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13</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smtClean="0">
                <a:solidFill>
                  <a:schemeClr val="tx1"/>
                </a:solidFill>
                <a:effectLst/>
                <a:latin typeface="+mn-lt"/>
                <a:ea typeface="+mn-ea"/>
                <a:cs typeface="+mn-cs"/>
              </a:rPr>
              <a:t>FIGURE 6-93 </a:t>
            </a:r>
            <a:r>
              <a:rPr lang="en-US" altLang="zh-CN" sz="1200" kern="1200" dirty="0" smtClean="0">
                <a:solidFill>
                  <a:schemeClr val="tx1"/>
                </a:solidFill>
                <a:effectLst/>
                <a:latin typeface="+mn-lt"/>
                <a:ea typeface="+mn-ea"/>
                <a:cs typeface="+mn-cs"/>
              </a:rPr>
              <a:t>Other examples of separate apical nuclei of ossification for the olecranon process. </a:t>
            </a:r>
            <a:endParaRPr lang="en-US" altLang="zh-CN"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14</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Normal apparent separation of the ossification centre for the lateral epicondyle (arrow)</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15</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Fusion of the ossification centre for the lateral epicondyle with the capitellum prior to closure (arrow)</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16</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EBB0C0-70AF-524D-AA66-C4511BF612D4}" type="slidenum">
              <a:rPr lang="en-US" altLang="zh-CN" sz="1200"/>
              <a:pPr eaLnBrk="1" hangingPunct="1"/>
              <a:t>17</a:t>
            </a:fld>
            <a:endParaRPr lang="en-US" altLang="zh-CN"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20</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21</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22</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23</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24</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err="1" smtClean="0"/>
              <a:t>Tachdjian</a:t>
            </a:r>
            <a:r>
              <a:rPr kumimoji="1" lang="en-US" altLang="zh-CN" dirty="0" smtClean="0"/>
              <a:t> Pediatric </a:t>
            </a:r>
            <a:r>
              <a:rPr kumimoji="1" lang="en-US" altLang="zh-CN" dirty="0" err="1" smtClean="0"/>
              <a:t>Orthopaedics</a:t>
            </a:r>
            <a:r>
              <a:rPr kumimoji="1" lang="en-US" altLang="zh-CN" dirty="0" smtClean="0"/>
              <a:t> 5</a:t>
            </a:r>
            <a:r>
              <a:rPr kumimoji="1" lang="en-US" altLang="zh-CN" baseline="30000" dirty="0" smtClean="0"/>
              <a:t>th</a:t>
            </a:r>
            <a:r>
              <a:rPr kumimoji="1" lang="en-US" altLang="zh-CN" dirty="0" smtClean="0"/>
              <a:t> edition.</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a:t>
            </a:fld>
            <a:endParaRPr kumimoji="1" lang="zh-CN" altLang="en-US"/>
          </a:p>
        </p:txBody>
      </p:sp>
    </p:spTree>
    <p:extLst>
      <p:ext uri="{BB962C8B-B14F-4D97-AF65-F5344CB8AC3E}">
        <p14:creationId xmlns:p14="http://schemas.microsoft.com/office/powerpoint/2010/main" val="3249918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25</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eaLnBrk="1" hangingPunct="1"/>
            <a:r>
              <a:rPr lang="en-US" altLang="zh-CN" dirty="0" err="1" smtClean="0"/>
              <a:t>Humero</a:t>
            </a:r>
            <a:r>
              <a:rPr lang="en-US" altLang="zh-CN" dirty="0" smtClean="0"/>
              <a:t>-ulnar angle: line along the long axis of the humerus (A) and the long axis of the ulna (B), the angle is measured on the medial side. </a:t>
            </a:r>
          </a:p>
          <a:p>
            <a:pPr marL="228600" marR="0" indent="-228600" algn="l" defTabSz="4572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This angle depicts the carrying angle of the elbow. This ranges from 154°–178° and is greater in females (Keats et al. 1966). </a:t>
            </a:r>
            <a:endParaRPr lang="en-US" altLang="zh-CN" dirty="0" smtClean="0"/>
          </a:p>
          <a:p>
            <a:pPr marL="228600" indent="-228600" eaLnBrk="1" hangingPunct="1"/>
            <a:endParaRPr lang="en-US" altLang="zh-CN" dirty="0" smtClean="0"/>
          </a:p>
          <a:p>
            <a:pPr marL="228600" indent="-228600" eaLnBrk="1" hangingPunct="1"/>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5F613A1-A824-274F-B800-D71578A75797}" type="slidenum">
              <a:rPr lang="en-US" altLang="zh-CN" sz="1200"/>
              <a:pPr eaLnBrk="1" hangingPunct="1"/>
              <a:t>26</a:t>
            </a:fld>
            <a:endParaRPr lang="en-US" altLang="zh-CN"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marR="0" indent="-228600" algn="l" defTabSz="457200" rtl="0" eaLnBrk="1" fontAlgn="auto" latinLnBrk="0" hangingPunct="1">
              <a:lnSpc>
                <a:spcPct val="100000"/>
              </a:lnSpc>
              <a:spcBef>
                <a:spcPts val="0"/>
              </a:spcBef>
              <a:spcAft>
                <a:spcPts val="0"/>
              </a:spcAft>
              <a:buClrTx/>
              <a:buSzTx/>
              <a:buFontTx/>
              <a:buNone/>
              <a:tabLst/>
              <a:defRPr/>
            </a:pPr>
            <a:r>
              <a:rPr lang="en-US" altLang="zh-CN" dirty="0" smtClean="0"/>
              <a:t>This angle is subtended by the longitudinal axis of the humerus and a line through the coronal axis of the </a:t>
            </a:r>
            <a:r>
              <a:rPr lang="en-US" altLang="zh-CN" dirty="0" err="1" smtClean="0"/>
              <a:t>capitellar</a:t>
            </a:r>
            <a:r>
              <a:rPr lang="en-US" altLang="zh-CN" dirty="0" smtClean="0"/>
              <a:t> epiphysis. This angle has a mean value of 70° (range 64°–81°</a:t>
            </a:r>
            <a:r>
              <a:rPr lang="fr-FR" altLang="zh-CN" sz="1200" kern="1200" dirty="0" smtClean="0">
                <a:solidFill>
                  <a:schemeClr val="tx1"/>
                </a:solidFill>
                <a:effectLst/>
                <a:latin typeface="+mn-lt"/>
                <a:ea typeface="+mn-ea"/>
                <a:cs typeface="+mn-cs"/>
              </a:rPr>
              <a:t>) (Williamson et al. 1992). </a:t>
            </a:r>
          </a:p>
          <a:p>
            <a:pPr marL="228600" indent="-228600" eaLnBrk="1" hangingPunct="1"/>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wrist should be higher than the elbow to compensate for the normal valgus position of the elbow. </a:t>
            </a:r>
          </a:p>
          <a:p>
            <a:r>
              <a:rPr kumimoji="1" lang="en-US" altLang="zh-CN" dirty="0" smtClean="0"/>
              <a:t>The hand should be with the 'thumb up’.</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29</a:t>
            </a:fld>
            <a:endParaRPr kumimoji="1" lang="zh-CN" altLang="en-US"/>
          </a:p>
        </p:txBody>
      </p:sp>
    </p:spTree>
    <p:extLst>
      <p:ext uri="{BB962C8B-B14F-4D97-AF65-F5344CB8AC3E}">
        <p14:creationId xmlns:p14="http://schemas.microsoft.com/office/powerpoint/2010/main" val="3988479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LEFT: Slight </a:t>
            </a:r>
            <a:r>
              <a:rPr kumimoji="1" lang="en-US" altLang="zh-CN" dirty="0" err="1" smtClean="0"/>
              <a:t>endorotation</a:t>
            </a:r>
            <a:r>
              <a:rPr kumimoji="1" lang="en-US" altLang="zh-CN" dirty="0" smtClean="0"/>
              <a:t> of the humerus due to a low position of the wrist. RIGHT: More </a:t>
            </a:r>
            <a:r>
              <a:rPr kumimoji="1" lang="en-US" altLang="zh-CN" dirty="0" err="1" smtClean="0"/>
              <a:t>endorotation</a:t>
            </a:r>
            <a:r>
              <a:rPr kumimoji="1" lang="en-US" altLang="zh-CN" dirty="0" smtClean="0"/>
              <a:t> due to </a:t>
            </a:r>
            <a:r>
              <a:rPr kumimoji="1" lang="en-US" altLang="zh-CN" dirty="0" err="1" smtClean="0"/>
              <a:t>malpositioning</a:t>
            </a:r>
            <a:r>
              <a:rPr kumimoji="1" lang="en-US" altLang="zh-CN" dirty="0" smtClean="0"/>
              <a:t>.</a:t>
            </a:r>
          </a:p>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30</a:t>
            </a:fld>
            <a:endParaRPr kumimoji="1" lang="zh-CN" altLang="en-US"/>
          </a:p>
        </p:txBody>
      </p:sp>
    </p:spTree>
    <p:extLst>
      <p:ext uri="{BB962C8B-B14F-4D97-AF65-F5344CB8AC3E}">
        <p14:creationId xmlns:p14="http://schemas.microsoft.com/office/powerpoint/2010/main" val="4047154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84147" y="8684684"/>
            <a:ext cx="29727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algn="r"/>
            <a:fld id="{43AB3D4E-33D6-9945-9368-7345D0B85F82}" type="slidenum">
              <a:rPr kumimoji="0" lang="en-US" altLang="zh-CN" sz="1200">
                <a:latin typeface="Arial" charset="0"/>
                <a:ea typeface="MS PGothic" charset="0"/>
                <a:cs typeface="MS PGothic" charset="0"/>
              </a:rPr>
              <a:pPr algn="r"/>
              <a:t>33</a:t>
            </a:fld>
            <a:endParaRPr kumimoji="0" lang="en-US" altLang="zh-CN" sz="1200">
              <a:latin typeface="Arial" charset="0"/>
              <a:ea typeface="MS PGothic" charset="0"/>
              <a:cs typeface="MS PGothic" charset="0"/>
            </a:endParaRPr>
          </a:p>
        </p:txBody>
      </p:sp>
      <p:sp>
        <p:nvSpPr>
          <p:cNvPr id="191490" name="Rectangle 2"/>
          <p:cNvSpPr>
            <a:spLocks noGrp="1" noRot="1" noChangeAspect="1" noChangeArrowheads="1" noTextEdit="1"/>
          </p:cNvSpPr>
          <p:nvPr>
            <p:ph type="sldImg"/>
          </p:nvPr>
        </p:nvSpPr>
        <p:spPr>
          <a:xfrm>
            <a:off x="1143000" y="685800"/>
            <a:ext cx="4570413" cy="3429000"/>
          </a:xfrm>
          <a:ln/>
        </p:spPr>
      </p:sp>
      <p:sp>
        <p:nvSpPr>
          <p:cNvPr id="191491" name="Rectangle 3"/>
          <p:cNvSpPr>
            <a:spLocks noGrp="1" noChangeArrowheads="1"/>
          </p:cNvSpPr>
          <p:nvPr>
            <p:ph type="body" idx="1"/>
          </p:nvPr>
        </p:nvSpPr>
        <p:spPr>
          <a:xfrm>
            <a:off x="68636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spcBef>
                <a:spcPct val="0"/>
              </a:spcBef>
            </a:pPr>
            <a:r>
              <a:rPr kumimoji="0" lang="en-US" altLang="zh-CN"/>
              <a:t>Presence of an anterior fat pad is normal.  However if it is triangular or sail shaped it is abnormal. Appears as radiolucency between bony rim of coronoid fossa and moderately radioopaque brachialis muscle</a:t>
            </a:r>
          </a:p>
          <a:p>
            <a:pPr marL="685800" lvl="1" indent="-228600">
              <a:spcBef>
                <a:spcPct val="0"/>
              </a:spcBef>
            </a:pPr>
            <a:r>
              <a:rPr kumimoji="0" lang="en-US" altLang="zh-CN">
                <a:ea typeface="MS PGothic" charset="0"/>
                <a:cs typeface="MS PGothic" charset="0"/>
              </a:rPr>
              <a:t>When pathology exists anterior fat pad is pushed anteriorly and superiorly due to fluid in the intraarticular space</a:t>
            </a:r>
          </a:p>
          <a:p>
            <a:pPr marL="685800" lvl="1" indent="-228600">
              <a:spcBef>
                <a:spcPct val="0"/>
              </a:spcBef>
            </a:pPr>
            <a:endParaRPr kumimoji="0" lang="en-US" altLang="zh-CN">
              <a:ea typeface="MS PGothic" charset="0"/>
              <a:cs typeface="MS PGothic" charset="0"/>
            </a:endParaRPr>
          </a:p>
          <a:p>
            <a:pPr marL="228600" indent="-228600">
              <a:spcBef>
                <a:spcPct val="0"/>
              </a:spcBef>
            </a:pPr>
            <a:r>
              <a:rPr kumimoji="0" lang="en-US" altLang="zh-CN"/>
              <a:t>A posterior fat pad is always abnormal.  It is seen as a lucency posterior to the humerus at the olecranon fossa. superior displacement of fat from the coronoid and olecranon fossae when fluid/blood/pus  in the joint space</a:t>
            </a:r>
          </a:p>
          <a:p>
            <a:pPr marL="228600" indent="-228600">
              <a:spcBef>
                <a:spcPct val="0"/>
              </a:spcBef>
            </a:pPr>
            <a:endParaRPr kumimoji="0" lang="en-US" altLang="zh-CN"/>
          </a:p>
          <a:p>
            <a:pPr marL="228600" indent="-228600">
              <a:spcBef>
                <a:spcPct val="0"/>
              </a:spcBef>
            </a:pPr>
            <a:endParaRPr kumimoji="0"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幻灯片图像占位符 1"/>
          <p:cNvSpPr>
            <a:spLocks noGrp="1" noRot="1" noChangeAspect="1" noTextEdit="1"/>
          </p:cNvSpPr>
          <p:nvPr>
            <p:ph type="sldImg"/>
          </p:nvPr>
        </p:nvSpPr>
        <p:spPr>
          <a:xfrm>
            <a:off x="1143000" y="685800"/>
            <a:ext cx="4570413" cy="3429000"/>
          </a:xfrm>
          <a:ln/>
        </p:spPr>
      </p:sp>
      <p:sp>
        <p:nvSpPr>
          <p:cNvPr id="194562" name="备注占位符 2"/>
          <p:cNvSpPr>
            <a:spLocks noGrp="1"/>
          </p:cNvSpPr>
          <p:nvPr>
            <p:ph type="body" idx="1"/>
          </p:nvPr>
        </p:nvSpPr>
        <p:spPr>
          <a:xfrm>
            <a:off x="68636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en-US" altLang="zh-CN"/>
              <a:t>MRI of the elbow with a positive fat pad sign (a) compared with normal-appearing MRI of the elbow (b). </a:t>
            </a:r>
          </a:p>
          <a:p>
            <a:pPr>
              <a:spcBef>
                <a:spcPct val="0"/>
              </a:spcBef>
            </a:pPr>
            <a:r>
              <a:rPr kumimoji="0" lang="en-US" altLang="zh-CN"/>
              <a:t>Zaid Al-Aubaidi and Trine Torfing.</a:t>
            </a:r>
          </a:p>
        </p:txBody>
      </p:sp>
      <p:sp>
        <p:nvSpPr>
          <p:cNvPr id="194563" name="幻灯片编号占位符 3"/>
          <p:cNvSpPr txBox="1">
            <a:spLocks noGrp="1"/>
          </p:cNvSpPr>
          <p:nvPr/>
        </p:nvSpPr>
        <p:spPr bwMode="auto">
          <a:xfrm>
            <a:off x="3884147" y="8684684"/>
            <a:ext cx="29727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algn="r" eaLnBrk="0" hangingPunct="0"/>
            <a:fld id="{E8F6AB86-7063-3049-BFFA-CA1AAA65ACB2}" type="slidenum">
              <a:rPr lang="zh-CN" altLang="en-US" sz="1200">
                <a:latin typeface="Arial" charset="0"/>
              </a:rPr>
              <a:pPr algn="r" eaLnBrk="0" hangingPunct="0"/>
              <a:t>34</a:t>
            </a:fld>
            <a:endParaRPr lang="en-US" altLang="zh-CN" sz="12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AP</a:t>
            </a:r>
            <a:r>
              <a:rPr kumimoji="1" lang="en-US" altLang="zh-CN" baseline="0" dirty="0" smtClean="0"/>
              <a:t> </a:t>
            </a:r>
            <a:r>
              <a:rPr kumimoji="1" lang="en-US" altLang="zh-CN" dirty="0" smtClean="0"/>
              <a:t>radiograph showing a mild fishtail deformity in the distal end of the humerus after uncomplicated treatment of a lateral condyle fracture.</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36</a:t>
            </a:fld>
            <a:endParaRPr kumimoji="1" lang="zh-CN" altLang="en-US"/>
          </a:p>
        </p:txBody>
      </p:sp>
    </p:spTree>
    <p:extLst>
      <p:ext uri="{BB962C8B-B14F-4D97-AF65-F5344CB8AC3E}">
        <p14:creationId xmlns:p14="http://schemas.microsoft.com/office/powerpoint/2010/main" val="2571826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smtClean="0"/>
              <a:t>Milch’s</a:t>
            </a:r>
            <a:r>
              <a:rPr kumimoji="1" lang="en-US" altLang="zh-CN" dirty="0" smtClean="0"/>
              <a:t> classification of lateral condyle fractures. A, Type I, the fracture extends through the secondary ossification center of the capitellum. B, Type II, the fracture crosses the epiphysis and enters the joint medial to the trochlear groove. Thus the </a:t>
            </a:r>
            <a:r>
              <a:rPr kumimoji="1" lang="en-US" altLang="zh-CN" dirty="0" err="1" smtClean="0"/>
              <a:t>ulnohumeral</a:t>
            </a:r>
            <a:r>
              <a:rPr kumimoji="1" lang="en-US" altLang="zh-CN" dirty="0" smtClean="0"/>
              <a:t> joint is potentially unstable. C, Anteroposterior (AP) radiograph of a </a:t>
            </a:r>
            <a:r>
              <a:rPr kumimoji="1" lang="en-US" altLang="zh-CN" dirty="0" err="1" smtClean="0"/>
              <a:t>Milch</a:t>
            </a:r>
            <a:r>
              <a:rPr kumimoji="1" lang="en-US" altLang="zh-CN" dirty="0" smtClean="0"/>
              <a:t> type I fracture. Note that the fracture extends through the secondary ossification center of the capitellum (arrowheads). D, AP radiograph of a </a:t>
            </a:r>
            <a:r>
              <a:rPr kumimoji="1" lang="en-US" altLang="zh-CN" dirty="0" err="1" smtClean="0"/>
              <a:t>Milch</a:t>
            </a:r>
            <a:r>
              <a:rPr kumimoji="1" lang="en-US" altLang="zh-CN" dirty="0" smtClean="0"/>
              <a:t> type II fracture of the lateral condyle. The medial displacement of the forearm gives the appearance of an elbow dislocation or a </a:t>
            </a:r>
            <a:r>
              <a:rPr kumimoji="1" lang="en-US" altLang="zh-CN" dirty="0" err="1" smtClean="0"/>
              <a:t>transphyseal</a:t>
            </a:r>
            <a:r>
              <a:rPr kumimoji="1" lang="en-US" altLang="zh-CN" dirty="0" smtClean="0"/>
              <a:t> fracture. Close examination reveals the radius to be grossly in line with the capitellum. However, the </a:t>
            </a:r>
            <a:r>
              <a:rPr kumimoji="1" lang="en-US" altLang="zh-CN" dirty="0" err="1" smtClean="0"/>
              <a:t>capitular</a:t>
            </a:r>
            <a:r>
              <a:rPr kumimoji="1" lang="en-US" altLang="zh-CN" dirty="0" smtClean="0"/>
              <a:t> articular surface is subtly rotated (arrow).</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38</a:t>
            </a:fld>
            <a:endParaRPr kumimoji="1" lang="zh-CN" altLang="en-US"/>
          </a:p>
        </p:txBody>
      </p:sp>
    </p:spTree>
    <p:extLst>
      <p:ext uri="{BB962C8B-B14F-4D97-AF65-F5344CB8AC3E}">
        <p14:creationId xmlns:p14="http://schemas.microsoft.com/office/powerpoint/2010/main" val="2571826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 Lateral radiograph of a minimally displaced lateral condyle fracture. The small, posteriorly displaced </a:t>
            </a:r>
            <a:r>
              <a:rPr kumimoji="1" lang="en-US" altLang="zh-CN" dirty="0" err="1" smtClean="0"/>
              <a:t>metaphyseal</a:t>
            </a:r>
            <a:r>
              <a:rPr kumimoji="1" lang="en-US" altLang="zh-CN" dirty="0" smtClean="0"/>
              <a:t> fragment (arrow) is often difficult to see. B, Anteroposterior radiograph demonstrating the fracture line (arrowheads) running parallel to the </a:t>
            </a:r>
            <a:r>
              <a:rPr kumimoji="1" lang="en-US" altLang="zh-CN" dirty="0" err="1" smtClean="0"/>
              <a:t>physis</a:t>
            </a:r>
            <a:r>
              <a:rPr kumimoji="1" lang="en-US" altLang="zh-CN" dirty="0" smtClean="0"/>
              <a:t>. The fracture extends across the </a:t>
            </a:r>
            <a:r>
              <a:rPr kumimoji="1" lang="en-US" altLang="zh-CN" dirty="0" err="1" smtClean="0"/>
              <a:t>physis</a:t>
            </a:r>
            <a:r>
              <a:rPr kumimoji="1" lang="en-US" altLang="zh-CN" dirty="0" smtClean="0"/>
              <a:t> into the joint.</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40</a:t>
            </a:fld>
            <a:endParaRPr kumimoji="1" lang="zh-CN" altLang="en-US"/>
          </a:p>
        </p:txBody>
      </p:sp>
    </p:spTree>
    <p:extLst>
      <p:ext uri="{BB962C8B-B14F-4D97-AF65-F5344CB8AC3E}">
        <p14:creationId xmlns:p14="http://schemas.microsoft.com/office/powerpoint/2010/main" val="2571826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Anteroposterior radiograph demonstrating lateral spur formation (arrowhead) after operative treatment of a displaced lateral condyle fracture. The prominent lateral spur creates the clinical appearance of mild </a:t>
            </a:r>
            <a:r>
              <a:rPr kumimoji="1" lang="en-US" altLang="zh-CN" dirty="0" err="1" smtClean="0"/>
              <a:t>cubitus</a:t>
            </a:r>
            <a:r>
              <a:rPr kumimoji="1" lang="en-US" altLang="zh-CN" dirty="0" smtClean="0"/>
              <a:t> varus.</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47</a:t>
            </a:fld>
            <a:endParaRPr kumimoji="1" lang="zh-CN" altLang="en-US"/>
          </a:p>
        </p:txBody>
      </p:sp>
    </p:spTree>
    <p:extLst>
      <p:ext uri="{BB962C8B-B14F-4D97-AF65-F5344CB8AC3E}">
        <p14:creationId xmlns:p14="http://schemas.microsoft.com/office/powerpoint/2010/main" val="257182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Fig. 18.1a–g. Serial radiographs of the elbow showing the typical sequence of the appearance of the ossification centres. a No ossified centres; b capitellum; c radial head; d internal (medial) humeral apophysis; e trochlea; f olecranon; and g external (lateral) humeral apophysis.</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6</a:t>
            </a:fld>
            <a:endParaRPr kumimoji="1" lang="zh-CN" altLang="en-US"/>
          </a:p>
        </p:txBody>
      </p:sp>
    </p:spTree>
    <p:extLst>
      <p:ext uri="{BB962C8B-B14F-4D97-AF65-F5344CB8AC3E}">
        <p14:creationId xmlns:p14="http://schemas.microsoft.com/office/powerpoint/2010/main" val="864432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u="none" kern="1200" baseline="0" dirty="0" smtClean="0">
                <a:solidFill>
                  <a:schemeClr val="tx1"/>
                </a:solidFill>
                <a:latin typeface="+mn-lt"/>
                <a:ea typeface="+mn-ea"/>
                <a:cs typeface="+mn-cs"/>
              </a:rPr>
              <a:t>，</a:t>
            </a:r>
            <a:r>
              <a:rPr lang="en-US" altLang="zh-CN" sz="1200" u="none" kern="1200" baseline="0" dirty="0" smtClean="0">
                <a:solidFill>
                  <a:schemeClr val="tx1"/>
                </a:solidFill>
                <a:latin typeface="+mn-lt"/>
                <a:ea typeface="+mn-ea"/>
                <a:cs typeface="+mn-cs"/>
              </a:rPr>
              <a:t>8</a:t>
            </a:r>
            <a:r>
              <a:rPr lang="zh-CN" altLang="en-US" sz="1200" u="none" kern="1200" baseline="0" dirty="0" smtClean="0">
                <a:solidFill>
                  <a:schemeClr val="tx1"/>
                </a:solidFill>
                <a:latin typeface="+mn-lt"/>
                <a:ea typeface="+mn-ea"/>
                <a:cs typeface="+mn-cs"/>
              </a:rPr>
              <a:t>岁，因“左肱骨外髁陈旧性骨折术后左肘伸直受限</a:t>
            </a:r>
            <a:r>
              <a:rPr lang="en-US" altLang="zh-CN" sz="1200" u="none" kern="1200" baseline="0" dirty="0" smtClean="0">
                <a:solidFill>
                  <a:schemeClr val="tx1"/>
                </a:solidFill>
                <a:latin typeface="+mn-lt"/>
                <a:ea typeface="+mn-ea"/>
                <a:cs typeface="+mn-cs"/>
              </a:rPr>
              <a:t>3</a:t>
            </a:r>
            <a:r>
              <a:rPr lang="zh-CN" altLang="en-US" sz="1200" u="none" kern="1200" baseline="0" dirty="0" smtClean="0">
                <a:solidFill>
                  <a:schemeClr val="tx1"/>
                </a:solidFill>
                <a:latin typeface="+mn-lt"/>
                <a:ea typeface="+mn-ea"/>
                <a:cs typeface="+mn-cs"/>
              </a:rPr>
              <a:t>年”，于</a:t>
            </a:r>
            <a:r>
              <a:rPr lang="en-US" altLang="zh-CN" sz="1200" u="none" kern="1200" baseline="0" dirty="0" smtClean="0">
                <a:solidFill>
                  <a:schemeClr val="tx1"/>
                </a:solidFill>
                <a:latin typeface="+mn-lt"/>
                <a:ea typeface="+mn-ea"/>
                <a:cs typeface="+mn-cs"/>
              </a:rPr>
              <a:t>2014-3-17</a:t>
            </a:r>
            <a:r>
              <a:rPr lang="zh-CN" altLang="en-US" sz="1200" u="none" kern="1200" baseline="0" dirty="0" smtClean="0">
                <a:solidFill>
                  <a:schemeClr val="tx1"/>
                </a:solidFill>
                <a:latin typeface="+mn-lt"/>
                <a:ea typeface="+mn-ea"/>
                <a:cs typeface="+mn-cs"/>
              </a:rPr>
              <a:t>入天津医院。患儿</a:t>
            </a:r>
            <a:r>
              <a:rPr lang="en-US" altLang="zh-CN" sz="1200" u="none" kern="1200" baseline="0" dirty="0" smtClean="0">
                <a:solidFill>
                  <a:schemeClr val="tx1"/>
                </a:solidFill>
                <a:latin typeface="+mn-lt"/>
                <a:ea typeface="+mn-ea"/>
                <a:cs typeface="+mn-cs"/>
              </a:rPr>
              <a:t>3</a:t>
            </a:r>
            <a:r>
              <a:rPr lang="zh-CN" altLang="en-US" sz="1200" u="none" kern="1200" baseline="0" dirty="0" smtClean="0">
                <a:solidFill>
                  <a:schemeClr val="tx1"/>
                </a:solidFill>
                <a:latin typeface="+mn-lt"/>
                <a:ea typeface="+mn-ea"/>
                <a:cs typeface="+mn-cs"/>
              </a:rPr>
              <a:t>年前，因“左肱骨外髁陈旧性骨折骨不连”就诊。予保守治疗未愈。于</a:t>
            </a:r>
            <a:r>
              <a:rPr lang="en-US" altLang="zh-CN" sz="1200" u="none" kern="1200" baseline="0" dirty="0" smtClean="0">
                <a:solidFill>
                  <a:schemeClr val="tx1"/>
                </a:solidFill>
                <a:latin typeface="+mn-lt"/>
                <a:ea typeface="+mn-ea"/>
                <a:cs typeface="+mn-cs"/>
              </a:rPr>
              <a:t>2013-8-13</a:t>
            </a:r>
            <a:r>
              <a:rPr lang="zh-CN" altLang="en-US" sz="1200" u="none" kern="1200" baseline="0" dirty="0" smtClean="0">
                <a:solidFill>
                  <a:schemeClr val="tx1"/>
                </a:solidFill>
                <a:latin typeface="+mn-lt"/>
                <a:ea typeface="+mn-ea"/>
                <a:cs typeface="+mn-cs"/>
              </a:rPr>
              <a:t>在天津医院行</a:t>
            </a:r>
            <a:r>
              <a:rPr lang="en-US" altLang="zh-CN" sz="1200" u="none" kern="1200" baseline="0" dirty="0" smtClean="0">
                <a:solidFill>
                  <a:schemeClr val="tx1"/>
                </a:solidFill>
                <a:latin typeface="+mn-lt"/>
                <a:ea typeface="+mn-ea"/>
                <a:cs typeface="+mn-cs"/>
              </a:rPr>
              <a:t>ORIF</a:t>
            </a:r>
            <a:r>
              <a:rPr lang="zh-CN" altLang="en-US" sz="1200" u="none" kern="1200" baseline="0" dirty="0" smtClean="0">
                <a:solidFill>
                  <a:schemeClr val="tx1"/>
                </a:solidFill>
                <a:latin typeface="+mn-lt"/>
                <a:ea typeface="+mn-ea"/>
                <a:cs typeface="+mn-cs"/>
              </a:rPr>
              <a:t>。术后石膏托固定</a:t>
            </a:r>
            <a:r>
              <a:rPr lang="en-US" altLang="zh-CN" sz="1200" u="none" kern="1200" baseline="0" dirty="0" smtClean="0">
                <a:solidFill>
                  <a:schemeClr val="tx1"/>
                </a:solidFill>
                <a:latin typeface="+mn-lt"/>
                <a:ea typeface="+mn-ea"/>
                <a:cs typeface="+mn-cs"/>
              </a:rPr>
              <a:t>6</a:t>
            </a:r>
            <a:r>
              <a:rPr lang="zh-CN" altLang="en-US" sz="1200" u="none" kern="1200" baseline="0" dirty="0" smtClean="0">
                <a:solidFill>
                  <a:schemeClr val="tx1"/>
                </a:solidFill>
                <a:latin typeface="+mn-lt"/>
                <a:ea typeface="+mn-ea"/>
                <a:cs typeface="+mn-cs"/>
              </a:rPr>
              <a:t>周后，即逐步开始功能训练。复查</a:t>
            </a:r>
            <a:r>
              <a:rPr lang="en-US" altLang="zh-CN" sz="1200" u="none" kern="1200" baseline="0" dirty="0" smtClean="0">
                <a:solidFill>
                  <a:schemeClr val="tx1"/>
                </a:solidFill>
                <a:latin typeface="+mn-lt"/>
                <a:ea typeface="+mn-ea"/>
                <a:cs typeface="+mn-cs"/>
              </a:rPr>
              <a:t>X</a:t>
            </a:r>
            <a:r>
              <a:rPr lang="zh-CN" altLang="en-US" sz="1200" u="none" kern="1200" baseline="0" dirty="0" smtClean="0">
                <a:solidFill>
                  <a:schemeClr val="tx1"/>
                </a:solidFill>
                <a:latin typeface="+mn-lt"/>
                <a:ea typeface="+mn-ea"/>
                <a:cs typeface="+mn-cs"/>
              </a:rPr>
              <a:t>线片：骨折处骨性愈合。左肘关节伸直受限。再次来诊。查体：左肘外翻畸形。左肘后外侧长约</a:t>
            </a:r>
            <a:r>
              <a:rPr lang="en-US" altLang="zh-CN" sz="1200" u="none" kern="1200" baseline="0" dirty="0" smtClean="0">
                <a:solidFill>
                  <a:schemeClr val="tx1"/>
                </a:solidFill>
                <a:latin typeface="+mn-lt"/>
                <a:ea typeface="+mn-ea"/>
                <a:cs typeface="+mn-cs"/>
              </a:rPr>
              <a:t>8cm</a:t>
            </a:r>
            <a:r>
              <a:rPr lang="zh-CN" altLang="en-US" sz="1200" u="none" kern="1200" baseline="0" dirty="0" smtClean="0">
                <a:solidFill>
                  <a:schemeClr val="tx1"/>
                </a:solidFill>
                <a:latin typeface="+mn-lt"/>
                <a:ea typeface="+mn-ea"/>
                <a:cs typeface="+mn-cs"/>
              </a:rPr>
              <a:t>的陈旧愈合瘢痕。左肘伸直受限约</a:t>
            </a:r>
            <a:r>
              <a:rPr lang="en-US" altLang="zh-CN" sz="1200" u="none" kern="1200" baseline="0" dirty="0" smtClean="0">
                <a:solidFill>
                  <a:schemeClr val="tx1"/>
                </a:solidFill>
                <a:latin typeface="+mn-lt"/>
                <a:ea typeface="+mn-ea"/>
                <a:cs typeface="+mn-cs"/>
              </a:rPr>
              <a:t>45</a:t>
            </a:r>
            <a:r>
              <a:rPr lang="zh-CN" altLang="en-US" sz="1200" u="none" kern="1200" baseline="0" dirty="0" smtClean="0">
                <a:solidFill>
                  <a:schemeClr val="tx1"/>
                </a:solidFill>
                <a:latin typeface="+mn-lt"/>
                <a:ea typeface="+mn-ea"/>
                <a:cs typeface="+mn-cs"/>
              </a:rPr>
              <a:t>度。前臂旋转活动可。</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48</a:t>
            </a:fld>
            <a:endParaRPr kumimoji="1" lang="zh-CN" altLang="en-US"/>
          </a:p>
        </p:txBody>
      </p:sp>
    </p:spTree>
    <p:extLst>
      <p:ext uri="{BB962C8B-B14F-4D97-AF65-F5344CB8AC3E}">
        <p14:creationId xmlns:p14="http://schemas.microsoft.com/office/powerpoint/2010/main" val="2571826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49</a:t>
            </a:fld>
            <a:endParaRPr kumimoji="1" lang="zh-CN" altLang="en-US"/>
          </a:p>
        </p:txBody>
      </p:sp>
    </p:spTree>
    <p:extLst>
      <p:ext uri="{BB962C8B-B14F-4D97-AF65-F5344CB8AC3E}">
        <p14:creationId xmlns:p14="http://schemas.microsoft.com/office/powerpoint/2010/main" val="2571826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51</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Entrapped medial epicondylar fracture in an 11-year-old girl. A, Anteroposterior radiograph obtained at the time of injury. The expected secondary ossification center at the medial epicondyle was not present. B, A lateral radiograph obtained at the time of injury was misinterpreted as normal. Note that the </a:t>
            </a:r>
            <a:r>
              <a:rPr kumimoji="1" lang="en-US" altLang="zh-CN" dirty="0" err="1" smtClean="0"/>
              <a:t>ulnohumeral</a:t>
            </a:r>
            <a:r>
              <a:rPr kumimoji="1" lang="en-US" altLang="zh-CN" dirty="0" smtClean="0"/>
              <a:t> joint is </a:t>
            </a:r>
            <a:r>
              <a:rPr kumimoji="1" lang="en-US" altLang="zh-CN" dirty="0" err="1" smtClean="0"/>
              <a:t>nonconcentrically</a:t>
            </a:r>
            <a:r>
              <a:rPr kumimoji="1" lang="en-US" altLang="zh-CN" dirty="0" smtClean="0"/>
              <a:t> reduced (arrowheads). The entrapped medial epicondyle is superimposed over the olecranon (arrow). C, A CT scan obtained 5 weeks after injury demonstrates an entrapped </a:t>
            </a:r>
            <a:r>
              <a:rPr kumimoji="1" lang="en-US" altLang="zh-CN" dirty="0" err="1" smtClean="0"/>
              <a:t>osteocartilaginous</a:t>
            </a:r>
            <a:r>
              <a:rPr kumimoji="1" lang="en-US" altLang="zh-CN" dirty="0" smtClean="0"/>
              <a:t> fragment in the medial joint line. H, humerus; med, medial.</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52</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53</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Fig. 18.14. </a:t>
            </a:r>
            <a:r>
              <a:rPr lang="en-US" altLang="zh-CN" sz="1200" kern="1200" dirty="0" smtClean="0">
                <a:solidFill>
                  <a:schemeClr val="tx1"/>
                </a:solidFill>
                <a:effectLst/>
                <a:latin typeface="+mn-lt"/>
                <a:ea typeface="+mn-ea"/>
                <a:cs typeface="+mn-cs"/>
              </a:rPr>
              <a:t>AP</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medial epicondyle within the joint mimicking the trochlea. The epicondyle was replaced </a:t>
            </a:r>
            <a:r>
              <a:rPr lang="en-US" altLang="zh-CN" sz="1200" kern="1200" smtClean="0">
                <a:solidFill>
                  <a:schemeClr val="tx1"/>
                </a:solidFill>
                <a:effectLst/>
                <a:latin typeface="+mn-lt"/>
                <a:ea typeface="+mn-ea"/>
                <a:cs typeface="+mn-cs"/>
              </a:rPr>
              <a:t>at surgery. </a:t>
            </a: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54</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55</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56</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57</a:t>
            </a:fld>
            <a:endParaRPr kumimoji="1" lang="zh-CN" altLang="en-US"/>
          </a:p>
        </p:txBody>
      </p:sp>
    </p:spTree>
    <p:extLst>
      <p:ext uri="{BB962C8B-B14F-4D97-AF65-F5344CB8AC3E}">
        <p14:creationId xmlns:p14="http://schemas.microsoft.com/office/powerpoint/2010/main" val="1703476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3ECE278-AE8E-A74E-A220-2CAD721E9E1B}" type="slidenum">
              <a:rPr lang="en-US" altLang="zh-CN" sz="1200"/>
              <a:pPr eaLnBrk="1" hangingPunct="1"/>
              <a:t>59</a:t>
            </a:fld>
            <a:endParaRPr lang="en-US" altLang="zh-CN"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zh-CN" dirty="0"/>
          </a:p>
          <a:p>
            <a:pPr marL="228600" indent="-228600" eaLnBrk="1" hangingPunct="1"/>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两个不同的小孩，</a:t>
            </a:r>
            <a:r>
              <a:rPr kumimoji="1" lang="zh-CN" altLang="en-US" smtClean="0"/>
              <a:t>碎块化外观的滑车。</a:t>
            </a:r>
            <a:endParaRPr kumimoji="1" lang="zh-CN" altLang="en-US"/>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7</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3ECE278-AE8E-A74E-A220-2CAD721E9E1B}" type="slidenum">
              <a:rPr lang="en-US" altLang="zh-CN" sz="1200"/>
              <a:pPr eaLnBrk="1" hangingPunct="1"/>
              <a:t>62</a:t>
            </a:fld>
            <a:endParaRPr lang="en-US" altLang="zh-CN"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zh-CN" dirty="0"/>
              <a:t>Presence of an anterior fat pad is normal.  However if it is triangular or sail shaped it is abnormal. Appears as radiolucency between bony rim of coronoid fossa and moderately </a:t>
            </a:r>
            <a:r>
              <a:rPr lang="en-US" altLang="zh-CN" dirty="0" err="1"/>
              <a:t>radioopaque</a:t>
            </a:r>
            <a:r>
              <a:rPr lang="en-US" altLang="zh-CN" dirty="0"/>
              <a:t> brachialis muscle</a:t>
            </a:r>
          </a:p>
          <a:p>
            <a:pPr marL="685800" lvl="1" indent="-228600" eaLnBrk="1" hangingPunct="1"/>
            <a:r>
              <a:rPr lang="en-US" altLang="zh-CN" dirty="0">
                <a:ea typeface="ＭＳ Ｐゴシック" charset="0"/>
              </a:rPr>
              <a:t>When pathology exists anterior fat pad is pushed anteriorly and superiorly due to fluid in the </a:t>
            </a:r>
            <a:r>
              <a:rPr lang="en-US" altLang="zh-CN" dirty="0" err="1">
                <a:ea typeface="ＭＳ Ｐゴシック" charset="0"/>
              </a:rPr>
              <a:t>intraarticular</a:t>
            </a:r>
            <a:r>
              <a:rPr lang="en-US" altLang="zh-CN" dirty="0">
                <a:ea typeface="ＭＳ Ｐゴシック" charset="0"/>
              </a:rPr>
              <a:t> space</a:t>
            </a:r>
          </a:p>
          <a:p>
            <a:pPr marL="685800" lvl="1" indent="-228600" eaLnBrk="1" hangingPunct="1"/>
            <a:endParaRPr lang="en-US" altLang="zh-CN" dirty="0">
              <a:ea typeface="ＭＳ Ｐゴシック" charset="0"/>
            </a:endParaRPr>
          </a:p>
          <a:p>
            <a:pPr marL="228600" indent="-228600" eaLnBrk="1" hangingPunct="1"/>
            <a:r>
              <a:rPr lang="en-US" altLang="zh-CN" dirty="0"/>
              <a:t>A posterior fat pad is always abnormal.  It is seen as a </a:t>
            </a:r>
            <a:r>
              <a:rPr lang="en-US" altLang="zh-CN" dirty="0" err="1"/>
              <a:t>lucency</a:t>
            </a:r>
            <a:r>
              <a:rPr lang="en-US" altLang="zh-CN" dirty="0"/>
              <a:t> posterior to the humerus at the olecranon fossa. superior displacement of fat from the coronoid and olecranon fossae when fluid/blood/pus  in the joint space</a:t>
            </a:r>
          </a:p>
          <a:p>
            <a:pPr marL="228600" indent="-228600" eaLnBrk="1" hangingPunct="1"/>
            <a:endParaRPr lang="en-US" altLang="zh-CN" dirty="0"/>
          </a:p>
          <a:p>
            <a:pPr marL="228600" indent="-228600" eaLnBrk="1" hangingPunct="1"/>
            <a:endParaRPr lang="en-US" altLang="zh-C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64</a:t>
            </a:fld>
            <a:endParaRPr kumimoji="1" lang="zh-CN" altLang="en-US"/>
          </a:p>
        </p:txBody>
      </p:sp>
    </p:spTree>
    <p:extLst>
      <p:ext uri="{BB962C8B-B14F-4D97-AF65-F5344CB8AC3E}">
        <p14:creationId xmlns:p14="http://schemas.microsoft.com/office/powerpoint/2010/main" val="4292856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Right:</a:t>
            </a:r>
            <a:r>
              <a:rPr kumimoji="1" lang="en-US" altLang="zh-CN" baseline="0" dirty="0" smtClean="0"/>
              <a:t> </a:t>
            </a:r>
            <a:r>
              <a:rPr kumimoji="1" lang="en-US" altLang="zh-CN" dirty="0" smtClean="0"/>
              <a:t>Olecranon fracture indicated by discontinuity of the dorsal cortex. No associated fracture.</a:t>
            </a:r>
          </a:p>
          <a:p>
            <a:r>
              <a:rPr kumimoji="1" lang="en-US" altLang="zh-CN" dirty="0" smtClean="0"/>
              <a:t>Left: Normal olecranon ossification centres in a patient with a tilted radial neck fracture.</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67</a:t>
            </a:fld>
            <a:endParaRPr kumimoji="1" lang="zh-CN" altLang="en-US"/>
          </a:p>
        </p:txBody>
      </p:sp>
    </p:spTree>
    <p:extLst>
      <p:ext uri="{BB962C8B-B14F-4D97-AF65-F5344CB8AC3E}">
        <p14:creationId xmlns:p14="http://schemas.microsoft.com/office/powerpoint/2010/main" val="37923735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some examples of fractures of the olecranon. </a:t>
            </a:r>
          </a:p>
          <a:p>
            <a:r>
              <a:rPr kumimoji="1" lang="en-US" altLang="zh-CN" dirty="0" smtClean="0"/>
              <a:t>Notice how subtle some of these fractures are.</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68</a:t>
            </a:fld>
            <a:endParaRPr kumimoji="1" lang="zh-CN" altLang="en-US"/>
          </a:p>
        </p:txBody>
      </p:sp>
    </p:spTree>
    <p:extLst>
      <p:ext uri="{BB962C8B-B14F-4D97-AF65-F5344CB8AC3E}">
        <p14:creationId xmlns:p14="http://schemas.microsoft.com/office/powerpoint/2010/main" val="3792373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109</a:t>
            </a:fld>
            <a:endParaRPr kumimoji="1" lang="zh-CN" altLang="en-US"/>
          </a:p>
        </p:txBody>
      </p:sp>
    </p:spTree>
    <p:extLst>
      <p:ext uri="{BB962C8B-B14F-4D97-AF65-F5344CB8AC3E}">
        <p14:creationId xmlns:p14="http://schemas.microsoft.com/office/powerpoint/2010/main" val="356716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Multiple ossification centres in the developing trochlea of the humerus in an adolescent boy (arrow)</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8</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smtClean="0"/>
              <a:t>a Irregular ossification centre for the trochlea is projected over the joint space with rotation (arrow). This also produces</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smtClean="0"/>
              <a:t>simulated dislocation of the ossification centre for the medial epicondyle (arrowhead), normally sited on the AP view (b)</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9</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Normal position of the ossification centre for the medial epiphysis on lateral radiograph of the elbow (arrow)</a:t>
            </a:r>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10</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Atlas of normal roentgen</a:t>
            </a:r>
            <a:r>
              <a:rPr kumimoji="1" lang="en-US" altLang="zh-CN" baseline="0" dirty="0" smtClean="0"/>
              <a:t> variants that may simulate disease. Theodore E. Keats, Mark W. Anderson. Elsevier.</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11</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Separate ossification centres for the olecranon in an adolescent boy (arrowheads)</a:t>
            </a:r>
            <a:endParaRPr kumimoji="1" lang="zh-CN" altLang="en-US" dirty="0"/>
          </a:p>
        </p:txBody>
      </p:sp>
      <p:sp>
        <p:nvSpPr>
          <p:cNvPr id="4" name="幻灯片编号占位符 3"/>
          <p:cNvSpPr>
            <a:spLocks noGrp="1"/>
          </p:cNvSpPr>
          <p:nvPr>
            <p:ph type="sldNum" sz="quarter" idx="10"/>
          </p:nvPr>
        </p:nvSpPr>
        <p:spPr/>
        <p:txBody>
          <a:bodyPr/>
          <a:lstStyle/>
          <a:p>
            <a:fld id="{E84791F6-9880-6C45-8A0A-4D6106CF651E}" type="slidenum">
              <a:rPr kumimoji="1" lang="zh-CN" altLang="en-US" smtClean="0"/>
              <a:pPr/>
              <a:t>12</a:t>
            </a:fld>
            <a:endParaRPr kumimoji="1" lang="zh-CN" altLang="en-US"/>
          </a:p>
        </p:txBody>
      </p:sp>
    </p:spTree>
    <p:extLst>
      <p:ext uri="{BB962C8B-B14F-4D97-AF65-F5344CB8AC3E}">
        <p14:creationId xmlns:p14="http://schemas.microsoft.com/office/powerpoint/2010/main" val="3191906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15/11/14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和文本">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15/11/14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15/11/14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zh-CN" altLang="en-US" smtClean="0"/>
              <a:t>单击此处编辑母版标题样式</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B8AEBBE-F8B2-42CF-9895-E86A608384EB}" type="datetime1">
              <a:rPr lang="en-US" smtClean="0"/>
              <a:pPr/>
              <a:t>15/11/14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15/11/14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15/11/14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15/11/14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15/11/14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88856D55-EFBE-4F9B-8A5F-09D42CA22A9B}" type="datetime1">
              <a:rPr lang="en-US" smtClean="0"/>
              <a:pPr/>
              <a:t>15/11/14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15/11/14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jpeg"/><Relationship Id="rId3" Type="http://schemas.openxmlformats.org/officeDocument/2006/relationships/image" Target="../media/image15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image" Target="../media/image161.jpeg"/><Relationship Id="rId6" Type="http://schemas.openxmlformats.org/officeDocument/2006/relationships/image" Target="../media/image162.jpeg"/><Relationship Id="rId7" Type="http://schemas.openxmlformats.org/officeDocument/2006/relationships/image" Target="../media/image163.jpeg"/><Relationship Id="rId1" Type="http://schemas.openxmlformats.org/officeDocument/2006/relationships/slideLayout" Target="../slideLayouts/slideLayout6.xml"/><Relationship Id="rId2" Type="http://schemas.openxmlformats.org/officeDocument/2006/relationships/image" Target="../media/image15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image" Target="../media/image167.jpeg"/><Relationship Id="rId6" Type="http://schemas.openxmlformats.org/officeDocument/2006/relationships/image" Target="../media/image168.jpeg"/><Relationship Id="rId7" Type="http://schemas.openxmlformats.org/officeDocument/2006/relationships/image" Target="../media/image169.jpeg"/><Relationship Id="rId1" Type="http://schemas.openxmlformats.org/officeDocument/2006/relationships/slideLayout" Target="../slideLayouts/slideLayout7.xml"/><Relationship Id="rId2" Type="http://schemas.openxmlformats.org/officeDocument/2006/relationships/image" Target="../media/image16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0.png"/><Relationship Id="rId3" Type="http://schemas.openxmlformats.org/officeDocument/2006/relationships/image" Target="../media/image17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png"/><Relationship Id="rId3" Type="http://schemas.openxmlformats.org/officeDocument/2006/relationships/image" Target="../media/image17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4.png"/><Relationship Id="rId3" Type="http://schemas.openxmlformats.org/officeDocument/2006/relationships/image" Target="../media/image17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5" Type="http://schemas.openxmlformats.org/officeDocument/2006/relationships/image" Target="../media/image179.jpeg"/><Relationship Id="rId1" Type="http://schemas.openxmlformats.org/officeDocument/2006/relationships/slideLayout" Target="../slideLayouts/slideLayout7.xml"/><Relationship Id="rId2" Type="http://schemas.openxmlformats.org/officeDocument/2006/relationships/image" Target="../media/image17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oleObject" Target="../embeddings/oleObject1.bin"/><Relationship Id="rId5" Type="http://schemas.openxmlformats.org/officeDocument/2006/relationships/image" Target="../media/image180.png"/><Relationship Id="rId6" Type="http://schemas.openxmlformats.org/officeDocument/2006/relationships/oleObject" Target="../embeddings/oleObject2.bin"/><Relationship Id="rId7" Type="http://schemas.openxmlformats.org/officeDocument/2006/relationships/image" Target="../media/image181.png"/><Relationship Id="rId8" Type="http://schemas.openxmlformats.org/officeDocument/2006/relationships/image" Target="../media/image183.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6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 Id="rId3" Type="http://schemas.openxmlformats.org/officeDocument/2006/relationships/image" Target="../media/image7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hyperlink" Target="http://i.0dxy.cn/upload/2009/04/23/37054929.gif" TargetMode="External"/><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8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3" Type="http://schemas.openxmlformats.org/officeDocument/2006/relationships/image" Target="../media/image92.tiff"/><Relationship Id="rId4" Type="http://schemas.openxmlformats.org/officeDocument/2006/relationships/image" Target="../media/image93.tiff"/><Relationship Id="rId5" Type="http://schemas.openxmlformats.org/officeDocument/2006/relationships/image" Target="../media/image94.tiff"/><Relationship Id="rId1" Type="http://schemas.openxmlformats.org/officeDocument/2006/relationships/slideLayout" Target="../slideLayouts/slideLayout4.xml"/><Relationship Id="rId2" Type="http://schemas.openxmlformats.org/officeDocument/2006/relationships/image" Target="../media/image91.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8.jpeg"/><Relationship Id="rId3" Type="http://schemas.openxmlformats.org/officeDocument/2006/relationships/image" Target="../media/image9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0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 Id="rId3" Type="http://schemas.openxmlformats.org/officeDocument/2006/relationships/image" Target="../media/image10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 Id="rId3"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 Id="rId3" Type="http://schemas.openxmlformats.org/officeDocument/2006/relationships/image" Target="../media/image112.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 Id="rId3" Type="http://schemas.openxmlformats.org/officeDocument/2006/relationships/image" Target="../media/image11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9.jpeg"/><Relationship Id="rId3" Type="http://schemas.openxmlformats.org/officeDocument/2006/relationships/image" Target="../media/image1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jpeg"/><Relationship Id="rId3" Type="http://schemas.openxmlformats.org/officeDocument/2006/relationships/image" Target="../media/image12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 Id="rId3" Type="http://schemas.openxmlformats.org/officeDocument/2006/relationships/image" Target="../media/image125.jpeg"/></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image" Target="../media/image12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33.tiff"/><Relationship Id="rId4" Type="http://schemas.openxmlformats.org/officeDocument/2006/relationships/image" Target="../media/image91.tiff"/><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jpeg"/><Relationship Id="rId3" Type="http://schemas.openxmlformats.org/officeDocument/2006/relationships/image" Target="../media/image13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jpeg"/></Relationships>
</file>

<file path=ppt/slides/_rels/slide93.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image" Target="../media/image13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eg"/><Relationship Id="rId3" Type="http://schemas.openxmlformats.org/officeDocument/2006/relationships/image" Target="../media/image14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jpeg"/><Relationship Id="rId3" Type="http://schemas.openxmlformats.org/officeDocument/2006/relationships/image" Target="../media/image14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jpeg"/><Relationship Id="rId3" Type="http://schemas.openxmlformats.org/officeDocument/2006/relationships/image" Target="../media/image148.jpeg"/></Relationships>
</file>

<file path=ppt/slides/_rels/slide99.xml.rels><?xml version="1.0" encoding="UTF-8" standalone="yes"?>
<Relationships xmlns="http://schemas.openxmlformats.org/package/2006/relationships"><Relationship Id="rId3" Type="http://schemas.openxmlformats.org/officeDocument/2006/relationships/image" Target="../media/image150.tiff"/><Relationship Id="rId4" Type="http://schemas.openxmlformats.org/officeDocument/2006/relationships/image" Target="../media/image151.tiff"/><Relationship Id="rId5" Type="http://schemas.openxmlformats.org/officeDocument/2006/relationships/image" Target="../media/image152.tiff"/><Relationship Id="rId6" Type="http://schemas.openxmlformats.org/officeDocument/2006/relationships/image" Target="../media/image153.tiff"/><Relationship Id="rId7" Type="http://schemas.openxmlformats.org/officeDocument/2006/relationships/image" Target="../media/image154.tiff"/><Relationship Id="rId1" Type="http://schemas.openxmlformats.org/officeDocument/2006/relationships/slideLayout" Target="../slideLayouts/slideLayout7.xml"/><Relationship Id="rId2" Type="http://schemas.openxmlformats.org/officeDocument/2006/relationships/image" Target="../media/image14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内容占位符 3" descr="广州图2.jpg"/>
          <p:cNvPicPr>
            <a:picLocks noChangeAspect="1"/>
          </p:cNvPicPr>
          <p:nvPr/>
        </p:nvPicPr>
        <p:blipFill>
          <a:blip r:embed="rId2"/>
          <a:srcRect/>
          <a:stretch>
            <a:fillRect/>
          </a:stretch>
        </p:blipFill>
        <p:spPr bwMode="auto">
          <a:xfrm>
            <a:off x="0" y="0"/>
            <a:ext cx="9215438" cy="6911975"/>
          </a:xfrm>
          <a:prstGeom prst="rect">
            <a:avLst/>
          </a:prstGeom>
          <a:noFill/>
          <a:ln w="9525">
            <a:noFill/>
            <a:miter lim="800000"/>
            <a:headEnd/>
            <a:tailEnd/>
          </a:ln>
        </p:spPr>
      </p:pic>
      <p:pic>
        <p:nvPicPr>
          <p:cNvPr id="4099" name="图片 4" descr="LOGO.png"/>
          <p:cNvPicPr>
            <a:picLocks noChangeAspect="1"/>
          </p:cNvPicPr>
          <p:nvPr/>
        </p:nvPicPr>
        <p:blipFill>
          <a:blip r:embed="rId3"/>
          <a:srcRect l="60811" t="57971" r="2702" b="8904"/>
          <a:stretch>
            <a:fillRect/>
          </a:stretch>
        </p:blipFill>
        <p:spPr bwMode="auto">
          <a:xfrm>
            <a:off x="6072188" y="66675"/>
            <a:ext cx="2357437" cy="698500"/>
          </a:xfrm>
          <a:prstGeom prst="rect">
            <a:avLst/>
          </a:prstGeom>
          <a:noFill/>
          <a:ln w="9525">
            <a:noFill/>
            <a:miter lim="800000"/>
            <a:headEnd/>
            <a:tailEnd/>
          </a:ln>
        </p:spPr>
      </p:pic>
      <p:pic>
        <p:nvPicPr>
          <p:cNvPr id="4100" name="图片 5" descr="LOGO.png"/>
          <p:cNvPicPr>
            <a:picLocks noChangeAspect="1"/>
          </p:cNvPicPr>
          <p:nvPr/>
        </p:nvPicPr>
        <p:blipFill>
          <a:blip r:embed="rId4"/>
          <a:srcRect l="70270" t="12424" r="12161" b="42027"/>
          <a:stretch>
            <a:fillRect/>
          </a:stretch>
        </p:blipFill>
        <p:spPr bwMode="auto">
          <a:xfrm>
            <a:off x="5214938" y="142875"/>
            <a:ext cx="760412" cy="642938"/>
          </a:xfrm>
          <a:prstGeom prst="rect">
            <a:avLst/>
          </a:prstGeom>
          <a:noFill/>
          <a:ln w="9525">
            <a:noFill/>
            <a:miter lim="800000"/>
            <a:headEnd/>
            <a:tailEnd/>
          </a:ln>
        </p:spPr>
      </p:pic>
      <p:pic>
        <p:nvPicPr>
          <p:cNvPr id="4101" name="图片 6" descr="LOGO.png"/>
          <p:cNvPicPr>
            <a:picLocks noChangeAspect="1"/>
          </p:cNvPicPr>
          <p:nvPr/>
        </p:nvPicPr>
        <p:blipFill>
          <a:blip r:embed="rId3"/>
          <a:srcRect l="2702" t="57971" r="44595" b="8904"/>
          <a:stretch>
            <a:fillRect/>
          </a:stretch>
        </p:blipFill>
        <p:spPr bwMode="auto">
          <a:xfrm>
            <a:off x="928688" y="71438"/>
            <a:ext cx="3376612" cy="692150"/>
          </a:xfrm>
          <a:prstGeom prst="rect">
            <a:avLst/>
          </a:prstGeom>
          <a:noFill/>
          <a:ln w="9525">
            <a:noFill/>
            <a:miter lim="800000"/>
            <a:headEnd/>
            <a:tailEnd/>
          </a:ln>
        </p:spPr>
      </p:pic>
      <p:pic>
        <p:nvPicPr>
          <p:cNvPr id="4102" name="图片 7" descr="LOGO.png"/>
          <p:cNvPicPr>
            <a:picLocks noChangeAspect="1"/>
          </p:cNvPicPr>
          <p:nvPr/>
        </p:nvPicPr>
        <p:blipFill>
          <a:blip r:embed="rId5"/>
          <a:srcRect l="20270" t="4141" r="62161" b="42027"/>
          <a:stretch>
            <a:fillRect/>
          </a:stretch>
        </p:blipFill>
        <p:spPr bwMode="auto">
          <a:xfrm>
            <a:off x="71438" y="71438"/>
            <a:ext cx="857250" cy="785812"/>
          </a:xfrm>
          <a:prstGeom prst="rect">
            <a:avLst/>
          </a:prstGeom>
          <a:noFill/>
          <a:ln w="9525">
            <a:noFill/>
            <a:miter lim="800000"/>
            <a:headEnd/>
            <a:tailEnd/>
          </a:ln>
        </p:spPr>
      </p:pic>
      <p:pic>
        <p:nvPicPr>
          <p:cNvPr id="4103" name="Picture 9" descr="D:\Documents\Tencent Files\771492192\Image\C2C\D5ED3F33F9831A584277C178021758D1.jpg"/>
          <p:cNvPicPr>
            <a:picLocks noChangeAspect="1" noChangeArrowheads="1"/>
          </p:cNvPicPr>
          <p:nvPr/>
        </p:nvPicPr>
        <p:blipFill>
          <a:blip r:embed="rId6"/>
          <a:srcRect/>
          <a:stretch>
            <a:fillRect/>
          </a:stretch>
        </p:blipFill>
        <p:spPr bwMode="auto">
          <a:xfrm>
            <a:off x="223373" y="2439987"/>
            <a:ext cx="1978025" cy="1978025"/>
          </a:xfrm>
          <a:prstGeom prst="rect">
            <a:avLst/>
          </a:prstGeom>
          <a:noFill/>
          <a:ln w="9525">
            <a:noFill/>
            <a:miter lim="800000"/>
            <a:headEnd/>
            <a:tailEnd/>
          </a:ln>
        </p:spPr>
      </p:pic>
      <p:sp>
        <p:nvSpPr>
          <p:cNvPr id="4104" name="Rectangle 7"/>
          <p:cNvSpPr>
            <a:spLocks noChangeArrowheads="1"/>
          </p:cNvSpPr>
          <p:nvPr/>
        </p:nvSpPr>
        <p:spPr bwMode="auto">
          <a:xfrm>
            <a:off x="2587083" y="1496542"/>
            <a:ext cx="5842542" cy="1449628"/>
          </a:xfrm>
          <a:prstGeom prst="rect">
            <a:avLst/>
          </a:prstGeom>
          <a:noFill/>
          <a:ln w="9525">
            <a:noFill/>
            <a:miter lim="800000"/>
            <a:headEnd/>
            <a:tailEnd/>
          </a:ln>
        </p:spPr>
        <p:txBody>
          <a:bodyPr wrap="square" anchor="ctr">
            <a:spAutoFit/>
          </a:bodyPr>
          <a:lstStyle/>
          <a:p>
            <a:pPr algn="ctr">
              <a:lnSpc>
                <a:spcPct val="90000"/>
              </a:lnSpc>
              <a:spcBef>
                <a:spcPct val="20000"/>
              </a:spcBef>
              <a:buFont typeface="Arial" charset="0"/>
              <a:buNone/>
            </a:pPr>
            <a:r>
              <a:rPr lang="zh-CN" altLang="en-US" sz="5400" dirty="0" smtClean="0">
                <a:solidFill>
                  <a:srgbClr val="FF0000"/>
                </a:solidFill>
                <a:latin typeface="华文行楷" pitchFamily="2" charset="-122"/>
                <a:ea typeface="华文行楷" pitchFamily="2" charset="-122"/>
              </a:rPr>
              <a:t>儿童肘关节读片</a:t>
            </a:r>
            <a:endParaRPr lang="en-US" altLang="zh-CN" sz="5400" dirty="0" smtClean="0">
              <a:solidFill>
                <a:srgbClr val="FF0000"/>
              </a:solidFill>
              <a:latin typeface="华文行楷" pitchFamily="2" charset="-122"/>
              <a:ea typeface="华文行楷" pitchFamily="2" charset="-122"/>
            </a:endParaRPr>
          </a:p>
          <a:p>
            <a:pPr algn="ctr">
              <a:lnSpc>
                <a:spcPct val="90000"/>
              </a:lnSpc>
              <a:spcBef>
                <a:spcPct val="20000"/>
              </a:spcBef>
              <a:buFont typeface="Arial" charset="0"/>
              <a:buNone/>
            </a:pPr>
            <a:r>
              <a:rPr lang="en-US" altLang="zh-CN" sz="3600" b="1" i="1" dirty="0" smtClean="0">
                <a:solidFill>
                  <a:srgbClr val="000099"/>
                </a:solidFill>
                <a:latin typeface="Times New Roman" pitchFamily="18" charset="0"/>
                <a:cs typeface="Times New Roman" pitchFamily="18" charset="0"/>
              </a:rPr>
              <a:t>                 </a:t>
            </a:r>
            <a:r>
              <a:rPr lang="en-US" altLang="zh-CN" sz="3600" b="1" i="1" dirty="0" smtClean="0">
                <a:solidFill>
                  <a:srgbClr val="FFFF00"/>
                </a:solidFill>
                <a:latin typeface="Times New Roman" pitchFamily="18" charset="0"/>
                <a:cs typeface="Times New Roman" pitchFamily="18" charset="0"/>
              </a:rPr>
              <a:t>—Tricks and Traps</a:t>
            </a:r>
            <a:endParaRPr lang="zh-CN" altLang="en-US" sz="3600" b="1" i="1" dirty="0">
              <a:solidFill>
                <a:srgbClr val="FFFF00"/>
              </a:solidFill>
              <a:latin typeface="Times New Roman" pitchFamily="18" charset="0"/>
              <a:cs typeface="Times New Roman" pitchFamily="18" charset="0"/>
            </a:endParaRPr>
          </a:p>
        </p:txBody>
      </p:sp>
      <p:sp>
        <p:nvSpPr>
          <p:cNvPr id="4105" name="Rectangle 6"/>
          <p:cNvSpPr>
            <a:spLocks noChangeArrowheads="1"/>
          </p:cNvSpPr>
          <p:nvPr/>
        </p:nvSpPr>
        <p:spPr bwMode="auto">
          <a:xfrm>
            <a:off x="3085403" y="3256024"/>
            <a:ext cx="4643438" cy="1129428"/>
          </a:xfrm>
          <a:prstGeom prst="rect">
            <a:avLst/>
          </a:prstGeom>
          <a:solidFill>
            <a:srgbClr val="CCFFFF"/>
          </a:solidFill>
          <a:ln w="9525">
            <a:noFill/>
            <a:miter lim="800000"/>
            <a:headEnd/>
            <a:tailEnd/>
          </a:ln>
        </p:spPr>
        <p:txBody>
          <a:bodyPr/>
          <a:lstStyle/>
          <a:p>
            <a:pPr marL="342900" indent="-342900" algn="ctr">
              <a:lnSpc>
                <a:spcPct val="90000"/>
              </a:lnSpc>
              <a:spcBef>
                <a:spcPct val="20000"/>
              </a:spcBef>
              <a:buClr>
                <a:schemeClr val="hlink"/>
              </a:buClr>
              <a:buSzPct val="70000"/>
              <a:buFont typeface="Wingdings" pitchFamily="2" charset="2"/>
              <a:buNone/>
            </a:pPr>
            <a:r>
              <a:rPr lang="zh-CN" altLang="en-US" sz="1600" b="1" dirty="0">
                <a:solidFill>
                  <a:srgbClr val="000099"/>
                </a:solidFill>
                <a:ea typeface="黑体" pitchFamily="2" charset="-122"/>
              </a:rPr>
              <a:t>南方医科大学第三附属医院儿童骨科</a:t>
            </a:r>
          </a:p>
          <a:p>
            <a:pPr marL="342900" indent="-342900" algn="ctr">
              <a:lnSpc>
                <a:spcPct val="90000"/>
              </a:lnSpc>
              <a:spcBef>
                <a:spcPct val="20000"/>
              </a:spcBef>
              <a:buClr>
                <a:schemeClr val="hlink"/>
              </a:buClr>
              <a:buSzPct val="70000"/>
              <a:buFont typeface="Wingdings" pitchFamily="2" charset="2"/>
              <a:buNone/>
            </a:pPr>
            <a:r>
              <a:rPr lang="zh-CN" altLang="en-US" sz="1600" b="1" dirty="0">
                <a:solidFill>
                  <a:srgbClr val="000099"/>
                </a:solidFill>
                <a:ea typeface="黑体" pitchFamily="2" charset="-122"/>
              </a:rPr>
              <a:t>广东省骨科研究院   儿童肢体畸形矫</a:t>
            </a:r>
            <a:r>
              <a:rPr lang="zh-CN" altLang="en-US" sz="1600" b="1" dirty="0" smtClean="0">
                <a:solidFill>
                  <a:srgbClr val="000099"/>
                </a:solidFill>
                <a:ea typeface="黑体" pitchFamily="2" charset="-122"/>
              </a:rPr>
              <a:t>正中心</a:t>
            </a:r>
            <a:endParaRPr lang="en-US" altLang="zh-CN" sz="1600" b="1" dirty="0" smtClean="0">
              <a:solidFill>
                <a:srgbClr val="000099"/>
              </a:solidFill>
              <a:ea typeface="黑体" pitchFamily="2" charset="-122"/>
            </a:endParaRPr>
          </a:p>
          <a:p>
            <a:pPr marL="342900" indent="-342900" algn="ctr">
              <a:lnSpc>
                <a:spcPct val="90000"/>
              </a:lnSpc>
              <a:spcBef>
                <a:spcPct val="20000"/>
              </a:spcBef>
              <a:buClr>
                <a:schemeClr val="hlink"/>
              </a:buClr>
              <a:buSzPct val="70000"/>
              <a:buFont typeface="Wingdings" pitchFamily="2" charset="2"/>
              <a:buNone/>
            </a:pPr>
            <a:endParaRPr lang="en-US" altLang="zh-CN" sz="1200" b="1" dirty="0" smtClean="0">
              <a:solidFill>
                <a:srgbClr val="000099"/>
              </a:solidFill>
              <a:ea typeface="黑体" pitchFamily="2" charset="-122"/>
            </a:endParaRPr>
          </a:p>
          <a:p>
            <a:pPr marL="342900" indent="-342900" algn="ctr">
              <a:lnSpc>
                <a:spcPct val="90000"/>
              </a:lnSpc>
              <a:spcBef>
                <a:spcPct val="20000"/>
              </a:spcBef>
              <a:buClr>
                <a:schemeClr val="hlink"/>
              </a:buClr>
              <a:buSzPct val="70000"/>
              <a:buFont typeface="Wingdings" pitchFamily="2" charset="2"/>
              <a:buNone/>
            </a:pPr>
            <a:r>
              <a:rPr lang="zh-CN" altLang="en-US" sz="2000" b="1" dirty="0" smtClean="0">
                <a:solidFill>
                  <a:srgbClr val="FF0000"/>
                </a:solidFill>
                <a:ea typeface="黑体" pitchFamily="2" charset="-122"/>
              </a:rPr>
              <a:t>李</a:t>
            </a:r>
            <a:r>
              <a:rPr lang="en-US" altLang="zh-CN" sz="2000" b="1" dirty="0" smtClean="0">
                <a:solidFill>
                  <a:srgbClr val="FF0000"/>
                </a:solidFill>
                <a:ea typeface="黑体" pitchFamily="2" charset="-122"/>
              </a:rPr>
              <a:t>   </a:t>
            </a:r>
            <a:r>
              <a:rPr lang="zh-CN" altLang="en-US" sz="2000" b="1" dirty="0" smtClean="0">
                <a:solidFill>
                  <a:srgbClr val="FF0000"/>
                </a:solidFill>
                <a:ea typeface="黑体" pitchFamily="2" charset="-122"/>
              </a:rPr>
              <a:t>旭</a:t>
            </a:r>
            <a:endParaRPr lang="en-US" altLang="zh-CN" sz="2000" b="1" dirty="0" smtClean="0">
              <a:solidFill>
                <a:srgbClr val="FF0000"/>
              </a:solidFill>
              <a:ea typeface="黑体" pitchFamily="2" charset="-122"/>
            </a:endParaRPr>
          </a:p>
          <a:p>
            <a:pPr marL="342900" indent="-342900" algn="ctr">
              <a:lnSpc>
                <a:spcPct val="90000"/>
              </a:lnSpc>
              <a:spcBef>
                <a:spcPct val="20000"/>
              </a:spcBef>
              <a:buClr>
                <a:schemeClr val="hlink"/>
              </a:buClr>
              <a:buSzPct val="70000"/>
              <a:buFont typeface="Wingdings" pitchFamily="2" charset="2"/>
              <a:buNone/>
            </a:pPr>
            <a:endParaRPr lang="zh-CN" altLang="en-US" sz="1600" b="1" dirty="0">
              <a:solidFill>
                <a:srgbClr val="000099"/>
              </a:solidFill>
              <a:ea typeface="黑体"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931088" y="5764864"/>
            <a:ext cx="5069983" cy="400110"/>
          </a:xfrm>
          <a:prstGeom prst="rect">
            <a:avLst/>
          </a:prstGeom>
          <a:noFill/>
        </p:spPr>
        <p:txBody>
          <a:bodyPr wrap="square" rtlCol="0">
            <a:spAutoFit/>
          </a:bodyPr>
          <a:lstStyle/>
          <a:p>
            <a:r>
              <a:rPr kumimoji="1" lang="zh-CN" altLang="en-US" sz="2000" b="1" dirty="0" smtClean="0">
                <a:solidFill>
                  <a:srgbClr val="0B1893"/>
                </a:solidFill>
              </a:rPr>
              <a:t>肘关节侧位片上，内上髁骨骺的正常位置。</a:t>
            </a:r>
            <a:endParaRPr kumimoji="1" lang="zh-CN" altLang="en-US" sz="2000" b="1" dirty="0">
              <a:solidFill>
                <a:srgbClr val="0B1893"/>
              </a:solidFill>
            </a:endParaRPr>
          </a:p>
        </p:txBody>
      </p:sp>
      <p:pic>
        <p:nvPicPr>
          <p:cNvPr id="2" name="图片 1"/>
          <p:cNvPicPr>
            <a:picLocks noChangeAspect="1"/>
          </p:cNvPicPr>
          <p:nvPr/>
        </p:nvPicPr>
        <p:blipFill>
          <a:blip r:embed="rId3"/>
          <a:stretch>
            <a:fillRect/>
          </a:stretch>
        </p:blipFill>
        <p:spPr>
          <a:xfrm>
            <a:off x="1787862" y="1380508"/>
            <a:ext cx="5908337" cy="4347191"/>
          </a:xfrm>
          <a:prstGeom prst="rect">
            <a:avLst/>
          </a:prstGeom>
        </p:spPr>
      </p:pic>
      <p:sp>
        <p:nvSpPr>
          <p:cNvPr id="8"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
        <p:nvSpPr>
          <p:cNvPr id="9" name="矩形 8"/>
          <p:cNvSpPr/>
          <p:nvPr/>
        </p:nvSpPr>
        <p:spPr>
          <a:xfrm>
            <a:off x="3015387" y="6488668"/>
            <a:ext cx="5556330" cy="307777"/>
          </a:xfrm>
          <a:prstGeom prst="rect">
            <a:avLst/>
          </a:prstGeom>
          <a:solidFill>
            <a:srgbClr val="C8FEFD"/>
          </a:solidFill>
          <a:ln>
            <a:solidFill>
              <a:schemeClr val="accent2"/>
            </a:solidFill>
          </a:ln>
        </p:spPr>
        <p:txBody>
          <a:bodyPr wrap="square">
            <a:spAutoFit/>
          </a:bodyPr>
          <a:lstStyle/>
          <a:p>
            <a:r>
              <a:rPr kumimoji="1" lang="en-US" altLang="zh-CN" sz="1400" b="1" dirty="0">
                <a:solidFill>
                  <a:srgbClr val="0B1893"/>
                </a:solidFill>
              </a:rPr>
              <a:t>Imaging in pediatric skeletal trauma. K. J. Johnson, E. Bache. </a:t>
            </a:r>
            <a:r>
              <a:rPr kumimoji="1" lang="en-US" altLang="zh-CN" sz="1400" b="1" dirty="0" smtClean="0">
                <a:solidFill>
                  <a:srgbClr val="0B1893"/>
                </a:solidFill>
              </a:rPr>
              <a:t>Springer.</a:t>
            </a:r>
            <a:endParaRPr kumimoji="1" lang="en-US" altLang="zh-CN" sz="1400" b="1" dirty="0">
              <a:solidFill>
                <a:srgbClr val="0B1893"/>
              </a:solidFill>
            </a:endParaRPr>
          </a:p>
        </p:txBody>
      </p:sp>
    </p:spTree>
    <p:extLst>
      <p:ext uri="{BB962C8B-B14F-4D97-AF65-F5344CB8AC3E}">
        <p14:creationId xmlns:p14="http://schemas.microsoft.com/office/powerpoint/2010/main" val="322771454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刘梓旭_01_0001.jpg"/>
          <p:cNvPicPr>
            <a:picLocks noChangeAspect="1" noChangeArrowheads="1"/>
          </p:cNvPicPr>
          <p:nvPr/>
        </p:nvPicPr>
        <p:blipFill>
          <a:blip r:embed="rId2" cstate="print"/>
          <a:srcRect l="36790" r="37390" b="2210"/>
          <a:stretch>
            <a:fillRect/>
          </a:stretch>
        </p:blipFill>
        <p:spPr bwMode="auto">
          <a:xfrm>
            <a:off x="1582002" y="386570"/>
            <a:ext cx="2629958" cy="4770622"/>
          </a:xfrm>
          <a:prstGeom prst="rect">
            <a:avLst/>
          </a:prstGeom>
          <a:noFill/>
        </p:spPr>
      </p:pic>
      <p:pic>
        <p:nvPicPr>
          <p:cNvPr id="68611" name="Picture 3" descr="G:\刘梓旭_02_0001.jpg"/>
          <p:cNvPicPr>
            <a:picLocks noChangeAspect="1" noChangeArrowheads="1"/>
          </p:cNvPicPr>
          <p:nvPr/>
        </p:nvPicPr>
        <p:blipFill>
          <a:blip r:embed="rId2" cstate="print"/>
          <a:srcRect l="36790" r="37390" b="1105"/>
          <a:stretch>
            <a:fillRect/>
          </a:stretch>
        </p:blipFill>
        <p:spPr bwMode="auto">
          <a:xfrm>
            <a:off x="4860032" y="332657"/>
            <a:ext cx="2629958" cy="4824536"/>
          </a:xfrm>
          <a:prstGeom prst="rect">
            <a:avLst/>
          </a:prstGeom>
          <a:noFill/>
        </p:spPr>
      </p:pic>
      <p:sp>
        <p:nvSpPr>
          <p:cNvPr id="4" name="标题 1"/>
          <p:cNvSpPr txBox="1">
            <a:spLocks/>
          </p:cNvSpPr>
          <p:nvPr/>
        </p:nvSpPr>
        <p:spPr>
          <a:xfrm>
            <a:off x="442664" y="5514968"/>
            <a:ext cx="8305800" cy="93836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chemeClr val="tx2"/>
                </a:solidFill>
                <a:effectLst/>
                <a:uLnTx/>
                <a:uFillTx/>
                <a:latin typeface="+mj-lt"/>
                <a:ea typeface="+mj-ea"/>
                <a:cs typeface="+mj-cs"/>
              </a:rPr>
              <a:t>术  后</a:t>
            </a:r>
          </a:p>
        </p:txBody>
      </p:sp>
    </p:spTree>
    <p:extLst>
      <p:ext uri="{BB962C8B-B14F-4D97-AF65-F5344CB8AC3E}">
        <p14:creationId xmlns:p14="http://schemas.microsoft.com/office/powerpoint/2010/main" val="325449443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肘关节造影\陈之乐：孟氏骨折\DR\1_01_0001.jpg"/>
          <p:cNvPicPr>
            <a:picLocks noChangeAspect="1" noChangeArrowheads="1"/>
          </p:cNvPicPr>
          <p:nvPr/>
        </p:nvPicPr>
        <p:blipFill>
          <a:blip r:embed="rId2" cstate="print"/>
          <a:srcRect l="35038" r="27950" b="1348"/>
          <a:stretch>
            <a:fillRect/>
          </a:stretch>
        </p:blipFill>
        <p:spPr bwMode="auto">
          <a:xfrm>
            <a:off x="683568" y="1340768"/>
            <a:ext cx="3384376" cy="4320480"/>
          </a:xfrm>
          <a:prstGeom prst="rect">
            <a:avLst/>
          </a:prstGeom>
          <a:noFill/>
        </p:spPr>
      </p:pic>
      <p:pic>
        <p:nvPicPr>
          <p:cNvPr id="1027" name="Picture 3" descr="G:\肘关节造影\陈之乐：孟氏骨折\DR\1_02_0001.jpg"/>
          <p:cNvPicPr>
            <a:picLocks noChangeAspect="1" noChangeArrowheads="1"/>
          </p:cNvPicPr>
          <p:nvPr/>
        </p:nvPicPr>
        <p:blipFill>
          <a:blip r:embed="rId3" cstate="print"/>
          <a:srcRect l="27163" r="27163" b="22723"/>
          <a:stretch>
            <a:fillRect/>
          </a:stretch>
        </p:blipFill>
        <p:spPr bwMode="auto">
          <a:xfrm>
            <a:off x="4427984" y="1844824"/>
            <a:ext cx="4176464" cy="3384376"/>
          </a:xfrm>
          <a:prstGeom prst="rect">
            <a:avLst/>
          </a:prstGeom>
          <a:noFill/>
        </p:spPr>
      </p:pic>
    </p:spTree>
    <p:extLst>
      <p:ext uri="{BB962C8B-B14F-4D97-AF65-F5344CB8AC3E}">
        <p14:creationId xmlns:p14="http://schemas.microsoft.com/office/powerpoint/2010/main" val="104037175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p:nvPr>
        </p:nvSpPr>
        <p:spPr>
          <a:xfrm>
            <a:off x="5010496" y="221039"/>
            <a:ext cx="3869632" cy="710047"/>
          </a:xfrm>
        </p:spPr>
        <p:txBody>
          <a:bodyPr>
            <a:normAutofit/>
          </a:bodyPr>
          <a:lstStyle/>
          <a:p>
            <a:r>
              <a:rPr lang="zh-CN" altLang="en-US" sz="2400" b="1" dirty="0" smtClean="0">
                <a:solidFill>
                  <a:srgbClr val="FF0000"/>
                </a:solidFill>
              </a:rPr>
              <a:t>术中关节造影引导复位</a:t>
            </a:r>
            <a:endParaRPr lang="zh-CN" altLang="en-US" sz="2400" b="1" dirty="0">
              <a:solidFill>
                <a:srgbClr val="FF0000"/>
              </a:solidFill>
            </a:endParaRPr>
          </a:p>
        </p:txBody>
      </p:sp>
      <p:pic>
        <p:nvPicPr>
          <p:cNvPr id="2051" name="Picture 3" descr="G:\肘关节造影\陈之乐：孟氏骨折\16.JPG"/>
          <p:cNvPicPr>
            <a:picLocks noChangeAspect="1" noChangeArrowheads="1"/>
          </p:cNvPicPr>
          <p:nvPr/>
        </p:nvPicPr>
        <p:blipFill>
          <a:blip r:embed="rId2" cstate="print"/>
          <a:srcRect/>
          <a:stretch>
            <a:fillRect/>
          </a:stretch>
        </p:blipFill>
        <p:spPr bwMode="auto">
          <a:xfrm>
            <a:off x="683567" y="72007"/>
            <a:ext cx="4326929" cy="4326929"/>
          </a:xfrm>
          <a:prstGeom prst="rect">
            <a:avLst/>
          </a:prstGeom>
          <a:noFill/>
        </p:spPr>
      </p:pic>
      <p:pic>
        <p:nvPicPr>
          <p:cNvPr id="2052" name="Picture 4" descr="G:\肘关节造影\陈之乐：孟氏骨折\23.JPG"/>
          <p:cNvPicPr>
            <a:picLocks noChangeAspect="1" noChangeArrowheads="1"/>
          </p:cNvPicPr>
          <p:nvPr/>
        </p:nvPicPr>
        <p:blipFill>
          <a:blip r:embed="rId3" cstate="print"/>
          <a:srcRect/>
          <a:stretch>
            <a:fillRect/>
          </a:stretch>
        </p:blipFill>
        <p:spPr bwMode="auto">
          <a:xfrm>
            <a:off x="1331639" y="576063"/>
            <a:ext cx="4326929" cy="4326929"/>
          </a:xfrm>
          <a:prstGeom prst="rect">
            <a:avLst/>
          </a:prstGeom>
          <a:noFill/>
        </p:spPr>
      </p:pic>
      <p:pic>
        <p:nvPicPr>
          <p:cNvPr id="2053" name="Picture 5" descr="G:\肘关节造影\陈之乐：孟氏骨折\24.JPG"/>
          <p:cNvPicPr>
            <a:picLocks noChangeAspect="1" noChangeArrowheads="1"/>
          </p:cNvPicPr>
          <p:nvPr/>
        </p:nvPicPr>
        <p:blipFill>
          <a:blip r:embed="rId4" cstate="print"/>
          <a:srcRect/>
          <a:stretch>
            <a:fillRect/>
          </a:stretch>
        </p:blipFill>
        <p:spPr bwMode="auto">
          <a:xfrm>
            <a:off x="2051719" y="1152127"/>
            <a:ext cx="4393575" cy="4393575"/>
          </a:xfrm>
          <a:prstGeom prst="rect">
            <a:avLst/>
          </a:prstGeom>
          <a:noFill/>
        </p:spPr>
      </p:pic>
      <p:pic>
        <p:nvPicPr>
          <p:cNvPr id="2054" name="Picture 6" descr="G:\肘关节造影\陈之乐：孟氏骨折\27.JPG"/>
          <p:cNvPicPr>
            <a:picLocks noChangeAspect="1" noChangeArrowheads="1"/>
          </p:cNvPicPr>
          <p:nvPr/>
        </p:nvPicPr>
        <p:blipFill>
          <a:blip r:embed="rId5" cstate="print"/>
          <a:srcRect/>
          <a:stretch>
            <a:fillRect/>
          </a:stretch>
        </p:blipFill>
        <p:spPr bwMode="auto">
          <a:xfrm>
            <a:off x="2771799" y="1656183"/>
            <a:ext cx="4393575" cy="4393575"/>
          </a:xfrm>
          <a:prstGeom prst="rect">
            <a:avLst/>
          </a:prstGeom>
          <a:noFill/>
        </p:spPr>
      </p:pic>
      <p:pic>
        <p:nvPicPr>
          <p:cNvPr id="2056" name="Picture 8" descr="G:\肘关节造影\陈之乐：孟氏骨折\39.JPG"/>
          <p:cNvPicPr>
            <a:picLocks noChangeAspect="1" noChangeArrowheads="1"/>
          </p:cNvPicPr>
          <p:nvPr/>
        </p:nvPicPr>
        <p:blipFill>
          <a:blip r:embed="rId6" cstate="print"/>
          <a:srcRect/>
          <a:stretch>
            <a:fillRect/>
          </a:stretch>
        </p:blipFill>
        <p:spPr bwMode="auto">
          <a:xfrm>
            <a:off x="3491880" y="2232248"/>
            <a:ext cx="4211662" cy="4211662"/>
          </a:xfrm>
          <a:prstGeom prst="rect">
            <a:avLst/>
          </a:prstGeom>
          <a:noFill/>
        </p:spPr>
      </p:pic>
      <p:pic>
        <p:nvPicPr>
          <p:cNvPr id="2057" name="Picture 9" descr="G:\肘关节造影\陈之乐：孟氏骨折\35.JPG"/>
          <p:cNvPicPr>
            <a:picLocks noChangeAspect="1" noChangeArrowheads="1"/>
          </p:cNvPicPr>
          <p:nvPr/>
        </p:nvPicPr>
        <p:blipFill>
          <a:blip r:embed="rId7" cstate="print"/>
          <a:srcRect/>
          <a:stretch>
            <a:fillRect/>
          </a:stretch>
        </p:blipFill>
        <p:spPr bwMode="auto">
          <a:xfrm>
            <a:off x="4211960" y="2564904"/>
            <a:ext cx="4248472" cy="4248472"/>
          </a:xfrm>
          <a:prstGeom prst="rect">
            <a:avLst/>
          </a:prstGeom>
          <a:noFill/>
        </p:spPr>
      </p:pic>
    </p:spTree>
    <p:extLst>
      <p:ext uri="{BB962C8B-B14F-4D97-AF65-F5344CB8AC3E}">
        <p14:creationId xmlns:p14="http://schemas.microsoft.com/office/powerpoint/2010/main" val="445621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10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1000"/>
                                        <p:tgtEl>
                                          <p:spTgt spid="20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7"/>
                                        </p:tgtEl>
                                        <p:attrNameLst>
                                          <p:attrName>style.visibility</p:attrName>
                                        </p:attrNameLst>
                                      </p:cBhvr>
                                      <p:to>
                                        <p:strVal val="visible"/>
                                      </p:to>
                                    </p:set>
                                    <p:animEffect transition="in" filter="fade">
                                      <p:cBhvr>
                                        <p:cTn id="32" dur="1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sz="quarter" idx="4294967295"/>
          </p:nvPr>
        </p:nvSpPr>
        <p:spPr>
          <a:xfrm>
            <a:off x="3349883" y="6187071"/>
            <a:ext cx="2399783" cy="475583"/>
          </a:xfrm>
        </p:spPr>
        <p:txBody>
          <a:bodyPr>
            <a:normAutofit/>
          </a:bodyPr>
          <a:lstStyle/>
          <a:p>
            <a:pPr algn="ctr"/>
            <a:r>
              <a:rPr lang="zh-CN" altLang="en-US" sz="2000" b="1" dirty="0" smtClean="0">
                <a:solidFill>
                  <a:srgbClr val="C00000"/>
                </a:solidFill>
                <a:latin typeface="Times New Roman" pitchFamily="18" charset="0"/>
                <a:ea typeface="宋体" charset="-122"/>
                <a:cs typeface="Times New Roman" pitchFamily="18" charset="0"/>
              </a:rPr>
              <a:t>术    后</a:t>
            </a:r>
          </a:p>
        </p:txBody>
      </p:sp>
      <p:pic>
        <p:nvPicPr>
          <p:cNvPr id="47107" name="Picture 4" descr="C:\Documents and Settings\Administrator\桌面\陈之乐\9181.jpg"/>
          <p:cNvPicPr>
            <a:picLocks noChangeAspect="1" noChangeArrowheads="1"/>
          </p:cNvPicPr>
          <p:nvPr/>
        </p:nvPicPr>
        <p:blipFill>
          <a:blip r:embed="rId2" cstate="print"/>
          <a:srcRect l="43140" t="1974" r="41077" b="2766"/>
          <a:stretch>
            <a:fillRect/>
          </a:stretch>
        </p:blipFill>
        <p:spPr bwMode="auto">
          <a:xfrm>
            <a:off x="112713" y="1181100"/>
            <a:ext cx="1509712" cy="4360863"/>
          </a:xfrm>
          <a:prstGeom prst="rect">
            <a:avLst/>
          </a:prstGeom>
          <a:noFill/>
          <a:ln w="9525">
            <a:noFill/>
            <a:miter lim="800000"/>
            <a:headEnd/>
            <a:tailEnd/>
          </a:ln>
        </p:spPr>
      </p:pic>
      <p:pic>
        <p:nvPicPr>
          <p:cNvPr id="47108" name="Picture 5" descr="C:\Documents and Settings\Administrator\桌面\陈之乐\9182.jpg"/>
          <p:cNvPicPr>
            <a:picLocks noChangeAspect="1" noChangeArrowheads="1"/>
          </p:cNvPicPr>
          <p:nvPr/>
        </p:nvPicPr>
        <p:blipFill>
          <a:blip r:embed="rId3" cstate="print"/>
          <a:srcRect l="42484" t="748" r="43925" b="3120"/>
          <a:stretch>
            <a:fillRect/>
          </a:stretch>
        </p:blipFill>
        <p:spPr bwMode="auto">
          <a:xfrm>
            <a:off x="1646238" y="1168400"/>
            <a:ext cx="1293812" cy="4379913"/>
          </a:xfrm>
          <a:prstGeom prst="rect">
            <a:avLst/>
          </a:prstGeom>
          <a:noFill/>
          <a:ln w="9525">
            <a:noFill/>
            <a:miter lim="800000"/>
            <a:headEnd/>
            <a:tailEnd/>
          </a:ln>
        </p:spPr>
      </p:pic>
      <p:sp>
        <p:nvSpPr>
          <p:cNvPr id="47109" name="矩形 5"/>
          <p:cNvSpPr>
            <a:spLocks noChangeArrowheads="1"/>
          </p:cNvSpPr>
          <p:nvPr/>
        </p:nvSpPr>
        <p:spPr bwMode="auto">
          <a:xfrm>
            <a:off x="1212850" y="5602288"/>
            <a:ext cx="671513" cy="369887"/>
          </a:xfrm>
          <a:prstGeom prst="rect">
            <a:avLst/>
          </a:prstGeom>
          <a:noFill/>
          <a:ln w="9525">
            <a:noFill/>
            <a:miter lim="800000"/>
            <a:headEnd/>
            <a:tailEnd/>
          </a:ln>
        </p:spPr>
        <p:txBody>
          <a:bodyPr>
            <a:spAutoFit/>
          </a:bodyPr>
          <a:lstStyle/>
          <a:p>
            <a:r>
              <a:rPr lang="en-US" altLang="zh-CN" b="1">
                <a:solidFill>
                  <a:srgbClr val="000099"/>
                </a:solidFill>
                <a:latin typeface="Times New Roman" pitchFamily="18" charset="0"/>
                <a:cs typeface="Times New Roman" pitchFamily="18" charset="0"/>
              </a:rPr>
              <a:t>9-18</a:t>
            </a:r>
            <a:endParaRPr lang="zh-CN" altLang="en-US"/>
          </a:p>
        </p:txBody>
      </p:sp>
      <p:pic>
        <p:nvPicPr>
          <p:cNvPr id="47110" name="Picture 6" descr="C:\Documents and Settings\Administrator\桌面\陈之乐\9291.jpg"/>
          <p:cNvPicPr>
            <a:picLocks noChangeAspect="1" noChangeArrowheads="1"/>
          </p:cNvPicPr>
          <p:nvPr/>
        </p:nvPicPr>
        <p:blipFill>
          <a:blip r:embed="rId4" cstate="print"/>
          <a:srcRect l="42317" t="2466" r="41431" b="2347"/>
          <a:stretch>
            <a:fillRect/>
          </a:stretch>
        </p:blipFill>
        <p:spPr bwMode="auto">
          <a:xfrm>
            <a:off x="2997200" y="1189038"/>
            <a:ext cx="1552575" cy="4352925"/>
          </a:xfrm>
          <a:prstGeom prst="rect">
            <a:avLst/>
          </a:prstGeom>
          <a:noFill/>
          <a:ln w="9525">
            <a:noFill/>
            <a:miter lim="800000"/>
            <a:headEnd/>
            <a:tailEnd/>
          </a:ln>
        </p:spPr>
      </p:pic>
      <p:pic>
        <p:nvPicPr>
          <p:cNvPr id="47111" name="Picture 7" descr="C:\Documents and Settings\Administrator\桌面\陈之乐\9292.jpg"/>
          <p:cNvPicPr>
            <a:picLocks noChangeAspect="1" noChangeArrowheads="1"/>
          </p:cNvPicPr>
          <p:nvPr/>
        </p:nvPicPr>
        <p:blipFill>
          <a:blip r:embed="rId5" cstate="print"/>
          <a:srcRect l="41478" t="7265" r="42369" b="937"/>
          <a:stretch>
            <a:fillRect/>
          </a:stretch>
        </p:blipFill>
        <p:spPr bwMode="auto">
          <a:xfrm>
            <a:off x="4586288" y="1181100"/>
            <a:ext cx="1603375" cy="4362450"/>
          </a:xfrm>
          <a:prstGeom prst="rect">
            <a:avLst/>
          </a:prstGeom>
          <a:noFill/>
          <a:ln w="9525">
            <a:noFill/>
            <a:miter lim="800000"/>
            <a:headEnd/>
            <a:tailEnd/>
          </a:ln>
        </p:spPr>
      </p:pic>
      <p:sp>
        <p:nvSpPr>
          <p:cNvPr id="47112" name="矩形 8"/>
          <p:cNvSpPr>
            <a:spLocks noChangeArrowheads="1"/>
          </p:cNvSpPr>
          <p:nvPr/>
        </p:nvSpPr>
        <p:spPr bwMode="auto">
          <a:xfrm>
            <a:off x="4233863" y="5702300"/>
            <a:ext cx="673100" cy="369888"/>
          </a:xfrm>
          <a:prstGeom prst="rect">
            <a:avLst/>
          </a:prstGeom>
          <a:noFill/>
          <a:ln w="9525">
            <a:noFill/>
            <a:miter lim="800000"/>
            <a:headEnd/>
            <a:tailEnd/>
          </a:ln>
        </p:spPr>
        <p:txBody>
          <a:bodyPr>
            <a:spAutoFit/>
          </a:bodyPr>
          <a:lstStyle/>
          <a:p>
            <a:r>
              <a:rPr lang="en-US" altLang="zh-CN" b="1">
                <a:solidFill>
                  <a:srgbClr val="000099"/>
                </a:solidFill>
                <a:latin typeface="Times New Roman" pitchFamily="18" charset="0"/>
                <a:cs typeface="Times New Roman" pitchFamily="18" charset="0"/>
              </a:rPr>
              <a:t>9-29</a:t>
            </a:r>
            <a:endParaRPr lang="zh-CN" altLang="en-US"/>
          </a:p>
        </p:txBody>
      </p:sp>
      <p:pic>
        <p:nvPicPr>
          <p:cNvPr id="47113" name="Picture 8" descr="C:\Documents and Settings\Administrator\桌面\陈之乐\10201.jpg"/>
          <p:cNvPicPr>
            <a:picLocks noChangeAspect="1" noChangeArrowheads="1"/>
          </p:cNvPicPr>
          <p:nvPr/>
        </p:nvPicPr>
        <p:blipFill>
          <a:blip r:embed="rId6" cstate="print"/>
          <a:srcRect l="42369" t="8598" r="44717" b="7741"/>
          <a:stretch>
            <a:fillRect/>
          </a:stretch>
        </p:blipFill>
        <p:spPr bwMode="auto">
          <a:xfrm>
            <a:off x="6240463" y="1154113"/>
            <a:ext cx="1412875" cy="4375150"/>
          </a:xfrm>
          <a:prstGeom prst="rect">
            <a:avLst/>
          </a:prstGeom>
          <a:noFill/>
          <a:ln w="9525">
            <a:noFill/>
            <a:miter lim="800000"/>
            <a:headEnd/>
            <a:tailEnd/>
          </a:ln>
        </p:spPr>
      </p:pic>
      <p:pic>
        <p:nvPicPr>
          <p:cNvPr id="47114" name="Picture 9" descr="C:\Documents and Settings\Administrator\桌面\陈之乐\10202.jpg"/>
          <p:cNvPicPr>
            <a:picLocks noChangeAspect="1" noChangeArrowheads="1"/>
          </p:cNvPicPr>
          <p:nvPr/>
        </p:nvPicPr>
        <p:blipFill>
          <a:blip r:embed="rId7" cstate="print"/>
          <a:srcRect l="40984" t="5624" r="45303" b="5641"/>
          <a:stretch>
            <a:fillRect/>
          </a:stretch>
        </p:blipFill>
        <p:spPr bwMode="auto">
          <a:xfrm>
            <a:off x="7691438" y="1139825"/>
            <a:ext cx="1417637" cy="4389438"/>
          </a:xfrm>
          <a:prstGeom prst="rect">
            <a:avLst/>
          </a:prstGeom>
          <a:noFill/>
          <a:ln w="9525">
            <a:noFill/>
            <a:miter lim="800000"/>
            <a:headEnd/>
            <a:tailEnd/>
          </a:ln>
        </p:spPr>
      </p:pic>
      <p:sp>
        <p:nvSpPr>
          <p:cNvPr id="47115" name="矩形 11"/>
          <p:cNvSpPr>
            <a:spLocks noChangeArrowheads="1"/>
          </p:cNvSpPr>
          <p:nvPr/>
        </p:nvSpPr>
        <p:spPr bwMode="auto">
          <a:xfrm>
            <a:off x="7358063" y="5699125"/>
            <a:ext cx="885825" cy="368300"/>
          </a:xfrm>
          <a:prstGeom prst="rect">
            <a:avLst/>
          </a:prstGeom>
          <a:noFill/>
          <a:ln w="9525">
            <a:noFill/>
            <a:miter lim="800000"/>
            <a:headEnd/>
            <a:tailEnd/>
          </a:ln>
        </p:spPr>
        <p:txBody>
          <a:bodyPr>
            <a:spAutoFit/>
          </a:bodyPr>
          <a:lstStyle/>
          <a:p>
            <a:r>
              <a:rPr lang="en-US" altLang="zh-CN" b="1">
                <a:solidFill>
                  <a:srgbClr val="000099"/>
                </a:solidFill>
                <a:latin typeface="Times New Roman" pitchFamily="18" charset="0"/>
                <a:cs typeface="Times New Roman" pitchFamily="18" charset="0"/>
              </a:rPr>
              <a:t>10-20</a:t>
            </a:r>
            <a:endParaRPr lang="zh-CN" altLang="en-US"/>
          </a:p>
        </p:txBody>
      </p:sp>
    </p:spTree>
    <p:extLst>
      <p:ext uri="{BB962C8B-B14F-4D97-AF65-F5344CB8AC3E}">
        <p14:creationId xmlns:p14="http://schemas.microsoft.com/office/powerpoint/2010/main" val="235436321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b="2417"/>
          <a:stretch>
            <a:fillRect/>
          </a:stretch>
        </p:blipFill>
        <p:spPr bwMode="auto">
          <a:xfrm>
            <a:off x="251520" y="188640"/>
            <a:ext cx="4068960" cy="2838810"/>
          </a:xfrm>
          <a:prstGeom prst="rect">
            <a:avLst/>
          </a:prstGeom>
          <a:noFill/>
          <a:ln w="9525">
            <a:noFill/>
            <a:miter lim="800000"/>
            <a:headEnd/>
            <a:tailEnd/>
          </a:ln>
        </p:spPr>
      </p:pic>
      <p:pic>
        <p:nvPicPr>
          <p:cNvPr id="64515" name="Picture 3"/>
          <p:cNvPicPr>
            <a:picLocks noChangeAspect="1" noChangeArrowheads="1"/>
          </p:cNvPicPr>
          <p:nvPr/>
        </p:nvPicPr>
        <p:blipFill>
          <a:blip r:embed="rId3" cstate="print"/>
          <a:srcRect/>
          <a:stretch>
            <a:fillRect/>
          </a:stretch>
        </p:blipFill>
        <p:spPr bwMode="auto">
          <a:xfrm>
            <a:off x="4067944" y="3212976"/>
            <a:ext cx="4396508" cy="2808312"/>
          </a:xfrm>
          <a:prstGeom prst="rect">
            <a:avLst/>
          </a:prstGeom>
          <a:noFill/>
          <a:ln w="9525">
            <a:noFill/>
            <a:miter lim="800000"/>
            <a:headEnd/>
            <a:tailEnd/>
          </a:ln>
        </p:spPr>
      </p:pic>
      <p:sp>
        <p:nvSpPr>
          <p:cNvPr id="6" name="TextBox 5"/>
          <p:cNvSpPr txBox="1"/>
          <p:nvPr/>
        </p:nvSpPr>
        <p:spPr>
          <a:xfrm>
            <a:off x="4788024" y="1340768"/>
            <a:ext cx="3744416" cy="400110"/>
          </a:xfrm>
          <a:prstGeom prst="rect">
            <a:avLst/>
          </a:prstGeom>
          <a:noFill/>
        </p:spPr>
        <p:txBody>
          <a:bodyPr wrap="square" rtlCol="0">
            <a:spAutoFit/>
          </a:bodyPr>
          <a:lstStyle/>
          <a:p>
            <a:pPr algn="ctr"/>
            <a:r>
              <a:rPr lang="zh-CN" altLang="en-US" sz="2000" b="1" dirty="0" smtClean="0">
                <a:solidFill>
                  <a:srgbClr val="0000CC"/>
                </a:solidFill>
                <a:latin typeface="+mn-ea"/>
              </a:rPr>
              <a:t>这是单纯的鹰嘴骨折？？？</a:t>
            </a:r>
            <a:endParaRPr lang="zh-CN" altLang="en-US" sz="2000" b="1" dirty="0">
              <a:solidFill>
                <a:srgbClr val="0000CC"/>
              </a:solidFill>
              <a:latin typeface="+mn-ea"/>
            </a:endParaRPr>
          </a:p>
        </p:txBody>
      </p:sp>
      <p:sp>
        <p:nvSpPr>
          <p:cNvPr id="7" name="TextBox 6"/>
          <p:cNvSpPr txBox="1"/>
          <p:nvPr/>
        </p:nvSpPr>
        <p:spPr>
          <a:xfrm>
            <a:off x="107504" y="3933056"/>
            <a:ext cx="3744416" cy="1477328"/>
          </a:xfrm>
          <a:prstGeom prst="rect">
            <a:avLst/>
          </a:prstGeom>
          <a:noFill/>
        </p:spPr>
        <p:txBody>
          <a:bodyPr wrap="square" rtlCol="0">
            <a:spAutoFit/>
          </a:bodyPr>
          <a:lstStyle/>
          <a:p>
            <a:r>
              <a:rPr lang="en-US" altLang="zh-CN" dirty="0" smtClean="0">
                <a:solidFill>
                  <a:srgbClr val="0B1893"/>
                </a:solidFill>
              </a:rPr>
              <a:t>C.</a:t>
            </a:r>
            <a:r>
              <a:rPr lang="zh-CN" altLang="en-US" dirty="0" smtClean="0">
                <a:solidFill>
                  <a:srgbClr val="0B1893"/>
                </a:solidFill>
              </a:rPr>
              <a:t>桡骨小头半脱位，关节间隙增宽（箭头）；</a:t>
            </a:r>
            <a:endParaRPr lang="en-US" altLang="zh-CN" dirty="0" smtClean="0">
              <a:solidFill>
                <a:srgbClr val="0B1893"/>
              </a:solidFill>
            </a:endParaRPr>
          </a:p>
          <a:p>
            <a:endParaRPr lang="en-US" altLang="zh-CN" dirty="0" smtClean="0">
              <a:solidFill>
                <a:srgbClr val="0B1893"/>
              </a:solidFill>
            </a:endParaRPr>
          </a:p>
          <a:p>
            <a:r>
              <a:rPr lang="en-US" altLang="zh-CN" dirty="0" smtClean="0">
                <a:solidFill>
                  <a:srgbClr val="0B1893"/>
                </a:solidFill>
              </a:rPr>
              <a:t>D.</a:t>
            </a:r>
            <a:r>
              <a:rPr lang="zh-CN" altLang="en-US" dirty="0" smtClean="0">
                <a:solidFill>
                  <a:srgbClr val="0B1893"/>
                </a:solidFill>
              </a:rPr>
              <a:t>术后，桡骨小头复位，关节增宽间隙消失。</a:t>
            </a:r>
            <a:endParaRPr lang="zh-CN" altLang="en-US" dirty="0">
              <a:solidFill>
                <a:srgbClr val="0B1893"/>
              </a:solidFill>
            </a:endParaRPr>
          </a:p>
        </p:txBody>
      </p:sp>
      <p:sp>
        <p:nvSpPr>
          <p:cNvPr id="8" name="TextBox 7"/>
          <p:cNvSpPr txBox="1"/>
          <p:nvPr/>
        </p:nvSpPr>
        <p:spPr>
          <a:xfrm>
            <a:off x="5724128" y="3212976"/>
            <a:ext cx="576064" cy="369332"/>
          </a:xfrm>
          <a:prstGeom prst="rect">
            <a:avLst/>
          </a:prstGeom>
          <a:noFill/>
        </p:spPr>
        <p:txBody>
          <a:bodyPr wrap="square" rtlCol="0">
            <a:spAutoFit/>
          </a:bodyPr>
          <a:lstStyle/>
          <a:p>
            <a:r>
              <a:rPr lang="en-US" altLang="zh-CN" b="1" dirty="0" smtClean="0"/>
              <a:t>C</a:t>
            </a:r>
            <a:endParaRPr lang="zh-CN" altLang="en-US" b="1" dirty="0"/>
          </a:p>
        </p:txBody>
      </p:sp>
      <p:sp>
        <p:nvSpPr>
          <p:cNvPr id="9" name="TextBox 8"/>
          <p:cNvSpPr txBox="1"/>
          <p:nvPr/>
        </p:nvSpPr>
        <p:spPr>
          <a:xfrm>
            <a:off x="8172400" y="3284984"/>
            <a:ext cx="576064" cy="369332"/>
          </a:xfrm>
          <a:prstGeom prst="rect">
            <a:avLst/>
          </a:prstGeom>
          <a:noFill/>
        </p:spPr>
        <p:txBody>
          <a:bodyPr wrap="square" rtlCol="0">
            <a:spAutoFit/>
          </a:bodyPr>
          <a:lstStyle/>
          <a:p>
            <a:r>
              <a:rPr lang="en-US" altLang="zh-CN" b="1" dirty="0" smtClean="0"/>
              <a:t>D</a:t>
            </a:r>
            <a:endParaRPr lang="zh-CN" altLang="en-US" b="1" dirty="0"/>
          </a:p>
        </p:txBody>
      </p:sp>
      <p:sp>
        <p:nvSpPr>
          <p:cNvPr id="11" name="矩形 10"/>
          <p:cNvSpPr/>
          <p:nvPr/>
        </p:nvSpPr>
        <p:spPr>
          <a:xfrm>
            <a:off x="539552" y="6218148"/>
            <a:ext cx="8136904" cy="523220"/>
          </a:xfrm>
          <a:prstGeom prst="rect">
            <a:avLst/>
          </a:prstGeom>
          <a:solidFill>
            <a:schemeClr val="accent1">
              <a:lumMod val="20000"/>
              <a:lumOff val="80000"/>
            </a:schemeClr>
          </a:solidFill>
          <a:ln>
            <a:solidFill>
              <a:schemeClr val="accent2"/>
            </a:solidFill>
          </a:ln>
        </p:spPr>
        <p:txBody>
          <a:bodyPr wrap="square">
            <a:spAutoFit/>
          </a:bodyPr>
          <a:lstStyle/>
          <a:p>
            <a:r>
              <a:rPr lang="en-US" altLang="zh-CN" sz="1400" dirty="0" smtClean="0">
                <a:solidFill>
                  <a:srgbClr val="08088E"/>
                </a:solidFill>
                <a:latin typeface="Times New Roman" pitchFamily="18" charset="0"/>
                <a:cs typeface="Times New Roman" pitchFamily="18" charset="0"/>
              </a:rPr>
              <a:t>Lee, D., et al., Elbow </a:t>
            </a:r>
            <a:r>
              <a:rPr lang="en-US" altLang="zh-CN" sz="1400" dirty="0" err="1" smtClean="0">
                <a:solidFill>
                  <a:srgbClr val="08088E"/>
                </a:solidFill>
                <a:latin typeface="Times New Roman" pitchFamily="18" charset="0"/>
                <a:cs typeface="Times New Roman" pitchFamily="18" charset="0"/>
              </a:rPr>
              <a:t>arthrography</a:t>
            </a:r>
            <a:r>
              <a:rPr lang="en-US" altLang="zh-CN" sz="1400" dirty="0" smtClean="0">
                <a:solidFill>
                  <a:srgbClr val="08088E"/>
                </a:solidFill>
                <a:latin typeface="Times New Roman" pitchFamily="18" charset="0"/>
                <a:cs typeface="Times New Roman" pitchFamily="18" charset="0"/>
              </a:rPr>
              <a:t> in children with an </a:t>
            </a:r>
            <a:r>
              <a:rPr lang="en-US" altLang="zh-CN" sz="1400" dirty="0" err="1" smtClean="0">
                <a:solidFill>
                  <a:srgbClr val="08088E"/>
                </a:solidFill>
                <a:latin typeface="Times New Roman" pitchFamily="18" charset="0"/>
                <a:cs typeface="Times New Roman" pitchFamily="18" charset="0"/>
              </a:rPr>
              <a:t>ulnar</a:t>
            </a:r>
            <a:r>
              <a:rPr lang="en-US" altLang="zh-CN" sz="1400" dirty="0" smtClean="0">
                <a:solidFill>
                  <a:srgbClr val="08088E"/>
                </a:solidFill>
                <a:latin typeface="Times New Roman" pitchFamily="18" charset="0"/>
                <a:cs typeface="Times New Roman" pitchFamily="18" charset="0"/>
              </a:rPr>
              <a:t> fracture and occult </a:t>
            </a:r>
            <a:r>
              <a:rPr lang="en-US" altLang="zh-CN" sz="1400" dirty="0" err="1" smtClean="0">
                <a:solidFill>
                  <a:srgbClr val="08088E"/>
                </a:solidFill>
                <a:latin typeface="Times New Roman" pitchFamily="18" charset="0"/>
                <a:cs typeface="Times New Roman" pitchFamily="18" charset="0"/>
              </a:rPr>
              <a:t>subluxation</a:t>
            </a:r>
            <a:r>
              <a:rPr lang="en-US" altLang="zh-CN" sz="1400" dirty="0" smtClean="0">
                <a:solidFill>
                  <a:srgbClr val="08088E"/>
                </a:solidFill>
                <a:latin typeface="Times New Roman" pitchFamily="18" charset="0"/>
                <a:cs typeface="Times New Roman" pitchFamily="18" charset="0"/>
              </a:rPr>
              <a:t> of the radial head. Journal of Pediatric </a:t>
            </a:r>
            <a:r>
              <a:rPr lang="en-US" altLang="zh-CN" sz="1400" dirty="0" err="1" smtClean="0">
                <a:solidFill>
                  <a:srgbClr val="08088E"/>
                </a:solidFill>
                <a:latin typeface="Times New Roman" pitchFamily="18" charset="0"/>
                <a:cs typeface="Times New Roman" pitchFamily="18" charset="0"/>
              </a:rPr>
              <a:t>Orthopaedics</a:t>
            </a:r>
            <a:r>
              <a:rPr lang="en-US" altLang="zh-CN" sz="1400" dirty="0" smtClean="0">
                <a:solidFill>
                  <a:srgbClr val="08088E"/>
                </a:solidFill>
                <a:latin typeface="Times New Roman" pitchFamily="18" charset="0"/>
                <a:cs typeface="Times New Roman" pitchFamily="18" charset="0"/>
              </a:rPr>
              <a:t> B, 2011. 20(4): p. 257-263.</a:t>
            </a:r>
            <a:endParaRPr lang="zh-CN" altLang="en-US" sz="1400" dirty="0" smtClean="0">
              <a:solidFill>
                <a:srgbClr val="08088E"/>
              </a:solidFill>
              <a:latin typeface="Times New Roman" pitchFamily="18" charset="0"/>
              <a:cs typeface="Times New Roman" pitchFamily="18" charset="0"/>
            </a:endParaRPr>
          </a:p>
        </p:txBody>
      </p:sp>
    </p:spTree>
    <p:extLst>
      <p:ext uri="{BB962C8B-B14F-4D97-AF65-F5344CB8AC3E}">
        <p14:creationId xmlns:p14="http://schemas.microsoft.com/office/powerpoint/2010/main" val="686002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4515"/>
                                        </p:tgtEl>
                                        <p:attrNameLst>
                                          <p:attrName>style.visibility</p:attrName>
                                        </p:attrNameLst>
                                      </p:cBhvr>
                                      <p:to>
                                        <p:strVal val="visible"/>
                                      </p:to>
                                    </p:set>
                                    <p:animEffect transition="in" filter="fade">
                                      <p:cBhvr>
                                        <p:cTn id="13" dur="1000"/>
                                        <p:tgtEl>
                                          <p:spTgt spid="6451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cstate="print"/>
          <a:srcRect/>
          <a:stretch>
            <a:fillRect/>
          </a:stretch>
        </p:blipFill>
        <p:spPr bwMode="auto">
          <a:xfrm>
            <a:off x="118241" y="2276872"/>
            <a:ext cx="4525767" cy="1793127"/>
          </a:xfrm>
          <a:prstGeom prst="rect">
            <a:avLst/>
          </a:prstGeom>
          <a:noFill/>
          <a:ln w="9525">
            <a:noFill/>
            <a:miter lim="800000"/>
            <a:headEnd/>
            <a:tailEnd/>
          </a:ln>
        </p:spPr>
      </p:pic>
      <p:pic>
        <p:nvPicPr>
          <p:cNvPr id="65541" name="Picture 5"/>
          <p:cNvPicPr>
            <a:picLocks noChangeAspect="1" noChangeArrowheads="1"/>
          </p:cNvPicPr>
          <p:nvPr/>
        </p:nvPicPr>
        <p:blipFill>
          <a:blip r:embed="rId3" cstate="print"/>
          <a:srcRect b="1617"/>
          <a:stretch>
            <a:fillRect/>
          </a:stretch>
        </p:blipFill>
        <p:spPr bwMode="auto">
          <a:xfrm>
            <a:off x="4607496" y="2276872"/>
            <a:ext cx="4212976" cy="1800200"/>
          </a:xfrm>
          <a:prstGeom prst="rect">
            <a:avLst/>
          </a:prstGeom>
          <a:noFill/>
          <a:ln w="9525">
            <a:noFill/>
            <a:miter lim="800000"/>
            <a:headEnd/>
            <a:tailEnd/>
          </a:ln>
        </p:spPr>
      </p:pic>
      <p:sp>
        <p:nvSpPr>
          <p:cNvPr id="8" name="TextBox 7"/>
          <p:cNvSpPr txBox="1"/>
          <p:nvPr/>
        </p:nvSpPr>
        <p:spPr>
          <a:xfrm>
            <a:off x="1907704" y="4221088"/>
            <a:ext cx="792088" cy="338554"/>
          </a:xfrm>
          <a:prstGeom prst="rect">
            <a:avLst/>
          </a:prstGeom>
          <a:solidFill>
            <a:schemeClr val="bg1">
              <a:lumMod val="95000"/>
            </a:schemeClr>
          </a:solidFill>
        </p:spPr>
        <p:txBody>
          <a:bodyPr wrap="square" rtlCol="0">
            <a:spAutoFit/>
          </a:bodyPr>
          <a:lstStyle/>
          <a:p>
            <a:r>
              <a:rPr lang="en-US" altLang="zh-CN" sz="1600" dirty="0" smtClean="0"/>
              <a:t>a.</a:t>
            </a:r>
            <a:r>
              <a:rPr lang="zh-CN" altLang="en-US" sz="1600" dirty="0" smtClean="0"/>
              <a:t>患侧</a:t>
            </a:r>
            <a:endParaRPr lang="zh-CN" altLang="en-US" sz="1600" dirty="0"/>
          </a:p>
        </p:txBody>
      </p:sp>
      <p:sp>
        <p:nvSpPr>
          <p:cNvPr id="9" name="TextBox 8"/>
          <p:cNvSpPr txBox="1"/>
          <p:nvPr/>
        </p:nvSpPr>
        <p:spPr>
          <a:xfrm>
            <a:off x="6228184" y="4170566"/>
            <a:ext cx="792088" cy="338554"/>
          </a:xfrm>
          <a:prstGeom prst="rect">
            <a:avLst/>
          </a:prstGeom>
          <a:solidFill>
            <a:schemeClr val="bg1">
              <a:lumMod val="95000"/>
            </a:schemeClr>
          </a:solidFill>
        </p:spPr>
        <p:txBody>
          <a:bodyPr wrap="square" rtlCol="0">
            <a:spAutoFit/>
          </a:bodyPr>
          <a:lstStyle/>
          <a:p>
            <a:r>
              <a:rPr lang="en-US" altLang="zh-CN" sz="1600" dirty="0" smtClean="0"/>
              <a:t>b.</a:t>
            </a:r>
            <a:r>
              <a:rPr lang="zh-CN" altLang="en-US" sz="1600" dirty="0" smtClean="0"/>
              <a:t>健侧</a:t>
            </a:r>
            <a:endParaRPr lang="zh-CN" altLang="en-US" sz="1600" dirty="0"/>
          </a:p>
        </p:txBody>
      </p:sp>
      <p:sp>
        <p:nvSpPr>
          <p:cNvPr id="11" name="TextBox 10"/>
          <p:cNvSpPr txBox="1"/>
          <p:nvPr/>
        </p:nvSpPr>
        <p:spPr>
          <a:xfrm>
            <a:off x="611560" y="4869160"/>
            <a:ext cx="7848872" cy="369332"/>
          </a:xfrm>
          <a:prstGeom prst="rect">
            <a:avLst/>
          </a:prstGeom>
          <a:solidFill>
            <a:schemeClr val="bg1"/>
          </a:solidFill>
          <a:ln>
            <a:solidFill>
              <a:schemeClr val="bg1"/>
            </a:solidFill>
          </a:ln>
        </p:spPr>
        <p:txBody>
          <a:bodyPr wrap="square" rtlCol="0">
            <a:spAutoFit/>
          </a:bodyPr>
          <a:lstStyle/>
          <a:p>
            <a:r>
              <a:rPr lang="zh-CN" altLang="en-US" b="1" dirty="0" smtClean="0">
                <a:solidFill>
                  <a:srgbClr val="0000CC"/>
                </a:solidFill>
              </a:rPr>
              <a:t>轻度桡骨小头前侧半脱位，在侧位</a:t>
            </a:r>
            <a:r>
              <a:rPr lang="en-US" altLang="zh-CN" b="1" dirty="0" smtClean="0">
                <a:solidFill>
                  <a:srgbClr val="0000CC"/>
                </a:solidFill>
              </a:rPr>
              <a:t>x</a:t>
            </a:r>
            <a:r>
              <a:rPr lang="zh-CN" altLang="en-US" b="1" dirty="0" smtClean="0">
                <a:solidFill>
                  <a:srgbClr val="0000CC"/>
                </a:solidFill>
              </a:rPr>
              <a:t>片上桡骨近端</a:t>
            </a:r>
            <a:r>
              <a:rPr lang="en-US" altLang="zh-CN" b="1" dirty="0" smtClean="0">
                <a:solidFill>
                  <a:srgbClr val="0000CC"/>
                </a:solidFill>
              </a:rPr>
              <a:t>—</a:t>
            </a:r>
            <a:r>
              <a:rPr lang="zh-CN" altLang="en-US" b="1" dirty="0" smtClean="0">
                <a:solidFill>
                  <a:srgbClr val="0000CC"/>
                </a:solidFill>
              </a:rPr>
              <a:t>肱骨小头对线无明显异常。</a:t>
            </a:r>
            <a:endParaRPr lang="zh-CN" altLang="en-US" b="1" dirty="0">
              <a:solidFill>
                <a:srgbClr val="0000CC"/>
              </a:solidFill>
            </a:endParaRPr>
          </a:p>
        </p:txBody>
      </p:sp>
      <p:sp>
        <p:nvSpPr>
          <p:cNvPr id="16" name="矩形 15"/>
          <p:cNvSpPr/>
          <p:nvPr/>
        </p:nvSpPr>
        <p:spPr>
          <a:xfrm>
            <a:off x="539552" y="6237312"/>
            <a:ext cx="8136904" cy="523220"/>
          </a:xfrm>
          <a:prstGeom prst="rect">
            <a:avLst/>
          </a:prstGeom>
          <a:solidFill>
            <a:schemeClr val="accent1">
              <a:lumMod val="20000"/>
              <a:lumOff val="80000"/>
            </a:schemeClr>
          </a:solidFill>
          <a:ln>
            <a:solidFill>
              <a:schemeClr val="accent1"/>
            </a:solidFill>
          </a:ln>
        </p:spPr>
        <p:txBody>
          <a:bodyPr wrap="square">
            <a:spAutoFit/>
          </a:bodyPr>
          <a:lstStyle/>
          <a:p>
            <a:r>
              <a:rPr lang="en-US" altLang="zh-CN" sz="1400" dirty="0" smtClean="0">
                <a:solidFill>
                  <a:srgbClr val="0B1893"/>
                </a:solidFill>
                <a:latin typeface="Times New Roman" pitchFamily="18" charset="0"/>
                <a:cs typeface="Times New Roman" pitchFamily="18" charset="0"/>
              </a:rPr>
              <a:t>Lee, D., et al., Elbow </a:t>
            </a:r>
            <a:r>
              <a:rPr lang="en-US" altLang="zh-CN" sz="1400" dirty="0" err="1" smtClean="0">
                <a:solidFill>
                  <a:srgbClr val="0B1893"/>
                </a:solidFill>
                <a:latin typeface="Times New Roman" pitchFamily="18" charset="0"/>
                <a:cs typeface="Times New Roman" pitchFamily="18" charset="0"/>
              </a:rPr>
              <a:t>arthrography</a:t>
            </a:r>
            <a:r>
              <a:rPr lang="en-US" altLang="zh-CN" sz="1400" dirty="0" smtClean="0">
                <a:solidFill>
                  <a:srgbClr val="0B1893"/>
                </a:solidFill>
                <a:latin typeface="Times New Roman" pitchFamily="18" charset="0"/>
                <a:cs typeface="Times New Roman" pitchFamily="18" charset="0"/>
              </a:rPr>
              <a:t> in children with an </a:t>
            </a:r>
            <a:r>
              <a:rPr lang="en-US" altLang="zh-CN" sz="1400" dirty="0" err="1" smtClean="0">
                <a:solidFill>
                  <a:srgbClr val="0B1893"/>
                </a:solidFill>
                <a:latin typeface="Times New Roman" pitchFamily="18" charset="0"/>
                <a:cs typeface="Times New Roman" pitchFamily="18" charset="0"/>
              </a:rPr>
              <a:t>ulnar</a:t>
            </a:r>
            <a:r>
              <a:rPr lang="en-US" altLang="zh-CN" sz="1400" dirty="0" smtClean="0">
                <a:solidFill>
                  <a:srgbClr val="0B1893"/>
                </a:solidFill>
                <a:latin typeface="Times New Roman" pitchFamily="18" charset="0"/>
                <a:cs typeface="Times New Roman" pitchFamily="18" charset="0"/>
              </a:rPr>
              <a:t> fracture and occult </a:t>
            </a:r>
            <a:r>
              <a:rPr lang="en-US" altLang="zh-CN" sz="1400" dirty="0" err="1" smtClean="0">
                <a:solidFill>
                  <a:srgbClr val="0B1893"/>
                </a:solidFill>
                <a:latin typeface="Times New Roman" pitchFamily="18" charset="0"/>
                <a:cs typeface="Times New Roman" pitchFamily="18" charset="0"/>
              </a:rPr>
              <a:t>subluxation</a:t>
            </a:r>
            <a:r>
              <a:rPr lang="en-US" altLang="zh-CN" sz="1400" dirty="0" smtClean="0">
                <a:solidFill>
                  <a:srgbClr val="0B1893"/>
                </a:solidFill>
                <a:latin typeface="Times New Roman" pitchFamily="18" charset="0"/>
                <a:cs typeface="Times New Roman" pitchFamily="18" charset="0"/>
              </a:rPr>
              <a:t> of the radial head. Journal of Pediatric </a:t>
            </a:r>
            <a:r>
              <a:rPr lang="en-US" altLang="zh-CN" sz="1400" dirty="0" err="1" smtClean="0">
                <a:solidFill>
                  <a:srgbClr val="0B1893"/>
                </a:solidFill>
                <a:latin typeface="Times New Roman" pitchFamily="18" charset="0"/>
                <a:cs typeface="Times New Roman" pitchFamily="18" charset="0"/>
              </a:rPr>
              <a:t>Orthopaedics</a:t>
            </a:r>
            <a:r>
              <a:rPr lang="en-US" altLang="zh-CN" sz="1400" dirty="0" smtClean="0">
                <a:solidFill>
                  <a:srgbClr val="0B1893"/>
                </a:solidFill>
                <a:latin typeface="Times New Roman" pitchFamily="18" charset="0"/>
                <a:cs typeface="Times New Roman" pitchFamily="18" charset="0"/>
              </a:rPr>
              <a:t> B, 2011. 20(4): p. 257-263.</a:t>
            </a:r>
            <a:endParaRPr lang="zh-CN" altLang="en-US" sz="1400" dirty="0" smtClean="0">
              <a:solidFill>
                <a:srgbClr val="0B1893"/>
              </a:solidFill>
              <a:latin typeface="Times New Roman" pitchFamily="18" charset="0"/>
              <a:cs typeface="Times New Roman" pitchFamily="18" charset="0"/>
            </a:endParaRPr>
          </a:p>
        </p:txBody>
      </p:sp>
    </p:spTree>
    <p:extLst>
      <p:ext uri="{BB962C8B-B14F-4D97-AF65-F5344CB8AC3E}">
        <p14:creationId xmlns:p14="http://schemas.microsoft.com/office/powerpoint/2010/main" val="9554557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cstate="print"/>
          <a:srcRect b="7574"/>
          <a:stretch>
            <a:fillRect/>
          </a:stretch>
        </p:blipFill>
        <p:spPr bwMode="auto">
          <a:xfrm>
            <a:off x="539552" y="908719"/>
            <a:ext cx="3897003" cy="3806377"/>
          </a:xfrm>
          <a:prstGeom prst="rect">
            <a:avLst/>
          </a:prstGeom>
          <a:noFill/>
          <a:ln w="9525">
            <a:noFill/>
            <a:miter lim="800000"/>
            <a:headEnd/>
            <a:tailEnd/>
          </a:ln>
        </p:spPr>
      </p:pic>
      <p:sp>
        <p:nvSpPr>
          <p:cNvPr id="4" name="TextBox 3"/>
          <p:cNvSpPr txBox="1"/>
          <p:nvPr/>
        </p:nvSpPr>
        <p:spPr>
          <a:xfrm>
            <a:off x="1043608" y="4725144"/>
            <a:ext cx="7272808" cy="646331"/>
          </a:xfrm>
          <a:prstGeom prst="rect">
            <a:avLst/>
          </a:prstGeom>
          <a:solidFill>
            <a:schemeClr val="bg1"/>
          </a:solidFill>
        </p:spPr>
        <p:txBody>
          <a:bodyPr wrap="square" rtlCol="0">
            <a:spAutoFit/>
          </a:bodyPr>
          <a:lstStyle/>
          <a:p>
            <a:r>
              <a:rPr lang="en-US" altLang="zh-CN" b="1" dirty="0" smtClean="0">
                <a:solidFill>
                  <a:srgbClr val="0B1893"/>
                </a:solidFill>
              </a:rPr>
              <a:t>c.</a:t>
            </a:r>
            <a:r>
              <a:rPr lang="zh-CN" altLang="en-US" b="1" dirty="0" smtClean="0">
                <a:solidFill>
                  <a:srgbClr val="0B1893"/>
                </a:solidFill>
              </a:rPr>
              <a:t>关节造影，桡骨小头显影，桡骨近端</a:t>
            </a:r>
            <a:r>
              <a:rPr lang="en-US" altLang="zh-CN" b="1" dirty="0" smtClean="0">
                <a:solidFill>
                  <a:srgbClr val="0B1893"/>
                </a:solidFill>
              </a:rPr>
              <a:t>—</a:t>
            </a:r>
            <a:r>
              <a:rPr lang="zh-CN" altLang="en-US" b="1" dirty="0" smtClean="0">
                <a:solidFill>
                  <a:srgbClr val="0B1893"/>
                </a:solidFill>
              </a:rPr>
              <a:t>肱骨小头对线向上偏移；</a:t>
            </a:r>
            <a:endParaRPr lang="en-US" altLang="zh-CN" b="1" dirty="0" smtClean="0">
              <a:solidFill>
                <a:srgbClr val="0B1893"/>
              </a:solidFill>
            </a:endParaRPr>
          </a:p>
          <a:p>
            <a:r>
              <a:rPr lang="en-US" altLang="zh-CN" b="1" dirty="0" smtClean="0">
                <a:solidFill>
                  <a:srgbClr val="0B1893"/>
                </a:solidFill>
              </a:rPr>
              <a:t>d.</a:t>
            </a:r>
            <a:r>
              <a:rPr lang="zh-CN" altLang="en-US" b="1" dirty="0" smtClean="0">
                <a:solidFill>
                  <a:srgbClr val="0B1893"/>
                </a:solidFill>
              </a:rPr>
              <a:t>关节造影下复位，恢复桡骨近端</a:t>
            </a:r>
            <a:r>
              <a:rPr lang="en-US" altLang="zh-CN" b="1" dirty="0" smtClean="0">
                <a:solidFill>
                  <a:srgbClr val="0B1893"/>
                </a:solidFill>
              </a:rPr>
              <a:t>—</a:t>
            </a:r>
            <a:r>
              <a:rPr lang="zh-CN" altLang="en-US" b="1" dirty="0" smtClean="0">
                <a:solidFill>
                  <a:srgbClr val="0B1893"/>
                </a:solidFill>
              </a:rPr>
              <a:t>肱骨小头对线，桡骨小头复位</a:t>
            </a:r>
          </a:p>
        </p:txBody>
      </p:sp>
      <p:pic>
        <p:nvPicPr>
          <p:cNvPr id="5" name="Picture 7"/>
          <p:cNvPicPr>
            <a:picLocks noChangeAspect="1" noChangeArrowheads="1"/>
          </p:cNvPicPr>
          <p:nvPr/>
        </p:nvPicPr>
        <p:blipFill>
          <a:blip r:embed="rId3" cstate="print"/>
          <a:srcRect/>
          <a:stretch>
            <a:fillRect/>
          </a:stretch>
        </p:blipFill>
        <p:spPr bwMode="auto">
          <a:xfrm>
            <a:off x="4499992" y="908720"/>
            <a:ext cx="4069201" cy="3790882"/>
          </a:xfrm>
          <a:prstGeom prst="rect">
            <a:avLst/>
          </a:prstGeom>
          <a:noFill/>
          <a:ln w="9525">
            <a:noFill/>
            <a:miter lim="800000"/>
            <a:headEnd/>
            <a:tailEnd/>
          </a:ln>
        </p:spPr>
      </p:pic>
      <p:sp>
        <p:nvSpPr>
          <p:cNvPr id="7" name="矩形 6"/>
          <p:cNvSpPr/>
          <p:nvPr/>
        </p:nvSpPr>
        <p:spPr>
          <a:xfrm>
            <a:off x="539552" y="6237312"/>
            <a:ext cx="8136904" cy="523220"/>
          </a:xfrm>
          <a:prstGeom prst="rect">
            <a:avLst/>
          </a:prstGeom>
          <a:solidFill>
            <a:schemeClr val="accent1">
              <a:lumMod val="20000"/>
              <a:lumOff val="80000"/>
            </a:schemeClr>
          </a:solidFill>
          <a:ln>
            <a:solidFill>
              <a:schemeClr val="accent1"/>
            </a:solidFill>
          </a:ln>
        </p:spPr>
        <p:txBody>
          <a:bodyPr wrap="square">
            <a:spAutoFit/>
          </a:bodyPr>
          <a:lstStyle/>
          <a:p>
            <a:r>
              <a:rPr lang="en-US" altLang="zh-CN" sz="1400" dirty="0" smtClean="0">
                <a:solidFill>
                  <a:srgbClr val="08088E"/>
                </a:solidFill>
                <a:latin typeface="Times New Roman" pitchFamily="18" charset="0"/>
                <a:cs typeface="Times New Roman" pitchFamily="18" charset="0"/>
              </a:rPr>
              <a:t>Lee, D., et al., Elbow </a:t>
            </a:r>
            <a:r>
              <a:rPr lang="en-US" altLang="zh-CN" sz="1400" dirty="0" err="1" smtClean="0">
                <a:solidFill>
                  <a:srgbClr val="08088E"/>
                </a:solidFill>
                <a:latin typeface="Times New Roman" pitchFamily="18" charset="0"/>
                <a:cs typeface="Times New Roman" pitchFamily="18" charset="0"/>
              </a:rPr>
              <a:t>arthrography</a:t>
            </a:r>
            <a:r>
              <a:rPr lang="en-US" altLang="zh-CN" sz="1400" dirty="0" smtClean="0">
                <a:solidFill>
                  <a:srgbClr val="08088E"/>
                </a:solidFill>
                <a:latin typeface="Times New Roman" pitchFamily="18" charset="0"/>
                <a:cs typeface="Times New Roman" pitchFamily="18" charset="0"/>
              </a:rPr>
              <a:t> in children with an </a:t>
            </a:r>
            <a:r>
              <a:rPr lang="en-US" altLang="zh-CN" sz="1400" dirty="0" err="1" smtClean="0">
                <a:solidFill>
                  <a:srgbClr val="08088E"/>
                </a:solidFill>
                <a:latin typeface="Times New Roman" pitchFamily="18" charset="0"/>
                <a:cs typeface="Times New Roman" pitchFamily="18" charset="0"/>
              </a:rPr>
              <a:t>ulnar</a:t>
            </a:r>
            <a:r>
              <a:rPr lang="en-US" altLang="zh-CN" sz="1400" dirty="0" smtClean="0">
                <a:solidFill>
                  <a:srgbClr val="08088E"/>
                </a:solidFill>
                <a:latin typeface="Times New Roman" pitchFamily="18" charset="0"/>
                <a:cs typeface="Times New Roman" pitchFamily="18" charset="0"/>
              </a:rPr>
              <a:t> fracture and occult </a:t>
            </a:r>
            <a:r>
              <a:rPr lang="en-US" altLang="zh-CN" sz="1400" dirty="0" err="1" smtClean="0">
                <a:solidFill>
                  <a:srgbClr val="08088E"/>
                </a:solidFill>
                <a:latin typeface="Times New Roman" pitchFamily="18" charset="0"/>
                <a:cs typeface="Times New Roman" pitchFamily="18" charset="0"/>
              </a:rPr>
              <a:t>subluxation</a:t>
            </a:r>
            <a:r>
              <a:rPr lang="en-US" altLang="zh-CN" sz="1400" dirty="0" smtClean="0">
                <a:solidFill>
                  <a:srgbClr val="08088E"/>
                </a:solidFill>
                <a:latin typeface="Times New Roman" pitchFamily="18" charset="0"/>
                <a:cs typeface="Times New Roman" pitchFamily="18" charset="0"/>
              </a:rPr>
              <a:t> of the radial head. Journal of Pediatric </a:t>
            </a:r>
            <a:r>
              <a:rPr lang="en-US" altLang="zh-CN" sz="1400" dirty="0" err="1" smtClean="0">
                <a:solidFill>
                  <a:srgbClr val="08088E"/>
                </a:solidFill>
                <a:latin typeface="Times New Roman" pitchFamily="18" charset="0"/>
                <a:cs typeface="Times New Roman" pitchFamily="18" charset="0"/>
              </a:rPr>
              <a:t>Orthopaedics</a:t>
            </a:r>
            <a:r>
              <a:rPr lang="en-US" altLang="zh-CN" sz="1400" dirty="0" smtClean="0">
                <a:solidFill>
                  <a:srgbClr val="08088E"/>
                </a:solidFill>
                <a:latin typeface="Times New Roman" pitchFamily="18" charset="0"/>
                <a:cs typeface="Times New Roman" pitchFamily="18" charset="0"/>
              </a:rPr>
              <a:t> B, 2011. 20(4): p. 257-263.</a:t>
            </a:r>
            <a:endParaRPr lang="zh-CN" altLang="en-US" sz="1400" dirty="0" smtClean="0">
              <a:solidFill>
                <a:srgbClr val="08088E"/>
              </a:solidFill>
              <a:latin typeface="Times New Roman" pitchFamily="18" charset="0"/>
              <a:cs typeface="Times New Roman" pitchFamily="18" charset="0"/>
            </a:endParaRPr>
          </a:p>
        </p:txBody>
      </p:sp>
    </p:spTree>
    <p:extLst>
      <p:ext uri="{BB962C8B-B14F-4D97-AF65-F5344CB8AC3E}">
        <p14:creationId xmlns:p14="http://schemas.microsoft.com/office/powerpoint/2010/main" val="140891963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72067" y="2292873"/>
            <a:ext cx="7408333" cy="3833290"/>
          </a:xfrm>
        </p:spPr>
        <p:txBody>
          <a:bodyPr>
            <a:normAutofit/>
          </a:bodyPr>
          <a:lstStyle/>
          <a:p>
            <a:r>
              <a:rPr kumimoji="1" lang="zh-CN" altLang="en-US" dirty="0" smtClean="0"/>
              <a:t>询问病史</a:t>
            </a:r>
            <a:r>
              <a:rPr kumimoji="1" lang="zh-CN" altLang="en-US" dirty="0"/>
              <a:t>，</a:t>
            </a:r>
            <a:r>
              <a:rPr kumimoji="1" lang="zh-CN" altLang="en-US" dirty="0" smtClean="0"/>
              <a:t>细致耐心查体。</a:t>
            </a:r>
            <a:endParaRPr kumimoji="1" lang="en-US" altLang="zh-CN" dirty="0" smtClean="0"/>
          </a:p>
          <a:p>
            <a:r>
              <a:rPr kumimoji="1" lang="zh-CN" altLang="en-US" dirty="0" smtClean="0"/>
              <a:t>了解儿童常见肘部损伤的类型和特点（发病率、发病高峰年龄等）。</a:t>
            </a:r>
            <a:endParaRPr kumimoji="1" lang="en-US" altLang="zh-CN" dirty="0" smtClean="0"/>
          </a:p>
          <a:p>
            <a:r>
              <a:rPr kumimoji="1" lang="zh-CN" altLang="en-US" dirty="0" smtClean="0"/>
              <a:t>掌握肱骨前缘线、桡肱小头线、</a:t>
            </a:r>
            <a:r>
              <a:rPr kumimoji="1" lang="en-US" altLang="zh-CN" dirty="0" smtClean="0"/>
              <a:t>Baumann</a:t>
            </a:r>
            <a:r>
              <a:rPr kumimoji="1" lang="zh-CN" altLang="en-US" dirty="0" smtClean="0"/>
              <a:t>角。</a:t>
            </a:r>
            <a:endParaRPr kumimoji="1" lang="en-US" altLang="zh-CN" dirty="0" smtClean="0"/>
          </a:p>
          <a:p>
            <a:r>
              <a:rPr kumimoji="1" lang="en-US" altLang="zh-CN" dirty="0" smtClean="0"/>
              <a:t>X</a:t>
            </a:r>
            <a:r>
              <a:rPr kumimoji="1" lang="zh-CN" altLang="en-US" dirty="0" smtClean="0"/>
              <a:t>线片是最基本的检查，软骨在</a:t>
            </a:r>
            <a:r>
              <a:rPr kumimoji="1" lang="en-US" altLang="zh-CN" dirty="0" smtClean="0"/>
              <a:t>X</a:t>
            </a:r>
            <a:r>
              <a:rPr kumimoji="1" lang="zh-CN" altLang="en-US" dirty="0" smtClean="0"/>
              <a:t>线片上不可见，要有“想像力”，必要时超声、核磁检查。</a:t>
            </a:r>
            <a:endParaRPr kumimoji="1" lang="en-US" altLang="zh-CN" dirty="0" smtClean="0"/>
          </a:p>
          <a:p>
            <a:r>
              <a:rPr kumimoji="1" lang="zh-CN" altLang="en-US" dirty="0" smtClean="0"/>
              <a:t>造影是术中实时评估伤情和指导复位固定的得力工具，应充分利用。</a:t>
            </a:r>
            <a:endParaRPr kumimoji="1" lang="en-US" altLang="zh-CN" dirty="0" smtClean="0"/>
          </a:p>
        </p:txBody>
      </p:sp>
      <p:sp>
        <p:nvSpPr>
          <p:cNvPr id="3" name="标题 2"/>
          <p:cNvSpPr>
            <a:spLocks noGrp="1"/>
          </p:cNvSpPr>
          <p:nvPr>
            <p:ph type="title"/>
          </p:nvPr>
        </p:nvSpPr>
        <p:spPr>
          <a:xfrm>
            <a:off x="2328608" y="689269"/>
            <a:ext cx="4187902" cy="781345"/>
          </a:xfrm>
        </p:spPr>
        <p:txBody>
          <a:bodyPr>
            <a:noAutofit/>
          </a:bodyPr>
          <a:lstStyle/>
          <a:p>
            <a:r>
              <a:rPr kumimoji="1" lang="en-US" altLang="zh-CN" sz="4800" dirty="0" smtClean="0">
                <a:solidFill>
                  <a:srgbClr val="FF0000"/>
                </a:solidFill>
              </a:rPr>
              <a:t>Pearls</a:t>
            </a:r>
            <a:endParaRPr kumimoji="1" lang="zh-CN" altLang="en-US" sz="4800" dirty="0">
              <a:solidFill>
                <a:srgbClr val="FF0000"/>
              </a:solidFill>
            </a:endParaRPr>
          </a:p>
        </p:txBody>
      </p:sp>
    </p:spTree>
    <p:extLst>
      <p:ext uri="{BB962C8B-B14F-4D97-AF65-F5344CB8AC3E}">
        <p14:creationId xmlns:p14="http://schemas.microsoft.com/office/powerpoint/2010/main" val="305271158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72067" y="2210396"/>
            <a:ext cx="7408333" cy="4371305"/>
          </a:xfrm>
        </p:spPr>
        <p:txBody>
          <a:bodyPr>
            <a:normAutofit/>
          </a:bodyPr>
          <a:lstStyle/>
          <a:p>
            <a:r>
              <a:rPr kumimoji="1" lang="zh-CN" altLang="en-US" dirty="0" smtClean="0"/>
              <a:t>不能只关注</a:t>
            </a:r>
            <a:r>
              <a:rPr kumimoji="1" lang="zh-CN" altLang="en-US" dirty="0"/>
              <a:t>骨性结构。</a:t>
            </a:r>
            <a:endParaRPr kumimoji="1" lang="en-US" altLang="zh-CN" dirty="0"/>
          </a:p>
          <a:p>
            <a:pPr lvl="1"/>
            <a:r>
              <a:rPr kumimoji="1" lang="zh-CN" altLang="en-US" dirty="0"/>
              <a:t>软组织肿胀</a:t>
            </a:r>
            <a:endParaRPr kumimoji="1" lang="en-US" altLang="zh-CN" dirty="0"/>
          </a:p>
          <a:p>
            <a:pPr lvl="1"/>
            <a:r>
              <a:rPr kumimoji="1" lang="zh-CN" altLang="en-US" dirty="0"/>
              <a:t>脂肪垫征</a:t>
            </a:r>
          </a:p>
          <a:p>
            <a:r>
              <a:rPr kumimoji="1" lang="zh-CN" altLang="en-US" dirty="0"/>
              <a:t>肱骨外髁骨折切莫漏诊，保守治疗须紧密随访</a:t>
            </a:r>
            <a:r>
              <a:rPr kumimoji="1" lang="zh-CN" altLang="en-US" dirty="0" smtClean="0"/>
              <a:t>。</a:t>
            </a:r>
            <a:endParaRPr kumimoji="1" lang="en-US" altLang="zh-CN" dirty="0" smtClean="0"/>
          </a:p>
          <a:p>
            <a:r>
              <a:rPr kumimoji="1" lang="zh-CN" altLang="en-US" dirty="0" smtClean="0"/>
              <a:t>儿童单纯桡骨头脱位罕见，仔细观察尺骨骨折及弓形征，排除孟式骨折</a:t>
            </a:r>
            <a:endParaRPr kumimoji="1" lang="en-US" altLang="zh-CN" dirty="0"/>
          </a:p>
          <a:p>
            <a:r>
              <a:rPr kumimoji="1" lang="zh-CN" altLang="en-US" dirty="0" smtClean="0"/>
              <a:t>熟知骨骺出现顺序，莫把嵌入关节内的内上髁骨骺当作滑车骨骺。</a:t>
            </a:r>
            <a:endParaRPr kumimoji="1" lang="en-US" altLang="zh-CN" dirty="0" smtClean="0"/>
          </a:p>
          <a:p>
            <a:r>
              <a:rPr kumimoji="1" lang="zh-CN" altLang="zh-CN" dirty="0" smtClean="0"/>
              <a:t>（</a:t>
            </a:r>
            <a:r>
              <a:rPr kumimoji="1" lang="zh-CN" altLang="en-US" dirty="0" smtClean="0"/>
              <a:t>滑车、鹰嘴）骨骺变异要与骨折区分，必要时拍健侧片对照。</a:t>
            </a:r>
            <a:endParaRPr kumimoji="1" lang="en-US" altLang="zh-CN" dirty="0" smtClean="0"/>
          </a:p>
        </p:txBody>
      </p:sp>
      <p:sp>
        <p:nvSpPr>
          <p:cNvPr id="3" name="标题 2"/>
          <p:cNvSpPr>
            <a:spLocks noGrp="1"/>
          </p:cNvSpPr>
          <p:nvPr>
            <p:ph type="title"/>
          </p:nvPr>
        </p:nvSpPr>
        <p:spPr>
          <a:xfrm>
            <a:off x="2550694" y="764727"/>
            <a:ext cx="4186989" cy="852798"/>
          </a:xfrm>
        </p:spPr>
        <p:txBody>
          <a:bodyPr>
            <a:normAutofit/>
          </a:bodyPr>
          <a:lstStyle/>
          <a:p>
            <a:r>
              <a:rPr kumimoji="1" lang="en-US" altLang="zh-CN" sz="4800" dirty="0" smtClean="0">
                <a:solidFill>
                  <a:srgbClr val="FF0000"/>
                </a:solidFill>
              </a:rPr>
              <a:t>Pitfalls</a:t>
            </a:r>
            <a:endParaRPr kumimoji="1" lang="zh-CN" altLang="en-US" sz="4800" dirty="0">
              <a:solidFill>
                <a:srgbClr val="FF0000"/>
              </a:solidFill>
            </a:endParaRPr>
          </a:p>
        </p:txBody>
      </p:sp>
    </p:spTree>
    <p:extLst>
      <p:ext uri="{BB962C8B-B14F-4D97-AF65-F5344CB8AC3E}">
        <p14:creationId xmlns:p14="http://schemas.microsoft.com/office/powerpoint/2010/main" val="290633437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13391" y="2235200"/>
            <a:ext cx="8642987" cy="3890964"/>
          </a:xfrm>
        </p:spPr>
        <p:txBody>
          <a:bodyPr>
            <a:noAutofit/>
          </a:bodyPr>
          <a:lstStyle/>
          <a:p>
            <a:r>
              <a:rPr kumimoji="1" lang="en-US" altLang="zh-CN" sz="1800" dirty="0"/>
              <a:t>John A. Herring, </a:t>
            </a:r>
            <a:r>
              <a:rPr kumimoji="1" lang="en-US" altLang="zh-CN" sz="1800" dirty="0" err="1"/>
              <a:t>Tachdjian’s</a:t>
            </a:r>
            <a:r>
              <a:rPr kumimoji="1" lang="en-US" altLang="zh-CN" sz="1800" dirty="0"/>
              <a:t> Pediatric </a:t>
            </a:r>
            <a:r>
              <a:rPr kumimoji="1" lang="en-US" altLang="zh-CN" sz="1800" dirty="0" err="1"/>
              <a:t>Orthopaedics</a:t>
            </a:r>
            <a:r>
              <a:rPr kumimoji="1" lang="en-US" altLang="zh-CN" sz="1800"/>
              <a:t>, </a:t>
            </a:r>
            <a:r>
              <a:rPr kumimoji="1" lang="en-US" altLang="zh-CN" sz="1800" smtClean="0"/>
              <a:t>5th </a:t>
            </a:r>
            <a:r>
              <a:rPr kumimoji="1" lang="en-US" altLang="zh-CN" sz="1800" dirty="0" smtClean="0"/>
              <a:t>edition.</a:t>
            </a:r>
            <a:endParaRPr kumimoji="1" lang="en-US" altLang="zh-CN" sz="1800" dirty="0"/>
          </a:p>
          <a:p>
            <a:r>
              <a:rPr kumimoji="1" lang="en-US" altLang="zh-CN" sz="1800" dirty="0" smtClean="0"/>
              <a:t>Imaging in pediatric skeletal trauma. K. J. Johnson, E. Bache. Springer.</a:t>
            </a:r>
          </a:p>
          <a:p>
            <a:r>
              <a:rPr kumimoji="1" lang="en-US" altLang="zh-CN" sz="1800" dirty="0"/>
              <a:t>Atlas of normal roentgen variants that may simulate disease. Theodore E. Keats, Mark W. Anderson. Elsevier</a:t>
            </a:r>
            <a:r>
              <a:rPr kumimoji="1" lang="en-US" altLang="zh-CN" sz="1800" dirty="0" smtClean="0"/>
              <a:t>.</a:t>
            </a:r>
          </a:p>
          <a:p>
            <a:r>
              <a:rPr lang="en-US" altLang="zh-CN" sz="1800" dirty="0">
                <a:solidFill>
                  <a:srgbClr val="000099"/>
                </a:solidFill>
                <a:latin typeface="Times New Roman" pitchFamily="18" charset="0"/>
                <a:ea typeface="宋体" charset="-122"/>
              </a:rPr>
              <a:t>JE </a:t>
            </a:r>
            <a:r>
              <a:rPr lang="en-US" altLang="zh-CN" sz="1800" dirty="0" err="1">
                <a:solidFill>
                  <a:srgbClr val="000099"/>
                </a:solidFill>
                <a:latin typeface="Times New Roman" pitchFamily="18" charset="0"/>
                <a:ea typeface="宋体" charset="-122"/>
              </a:rPr>
              <a:t>Rabiner</a:t>
            </a:r>
            <a:r>
              <a:rPr lang="en-US" altLang="zh-CN" sz="1800" dirty="0">
                <a:solidFill>
                  <a:srgbClr val="000099"/>
                </a:solidFill>
                <a:latin typeface="Times New Roman" pitchFamily="18" charset="0"/>
                <a:ea typeface="宋体" charset="-122"/>
              </a:rPr>
              <a:t>, et al. Ultrasound findings of the elbow posterior fat pad in children with radial head subluxation. Critical Ultrasound Journal. 2014,6(</a:t>
            </a:r>
            <a:r>
              <a:rPr lang="en-US" altLang="zh-CN" sz="1800" dirty="0" err="1">
                <a:solidFill>
                  <a:srgbClr val="000099"/>
                </a:solidFill>
                <a:latin typeface="Times New Roman" pitchFamily="18" charset="0"/>
                <a:ea typeface="宋体" charset="-122"/>
              </a:rPr>
              <a:t>Suppl</a:t>
            </a:r>
            <a:r>
              <a:rPr lang="en-US" altLang="zh-CN" sz="1800" dirty="0">
                <a:solidFill>
                  <a:srgbClr val="000099"/>
                </a:solidFill>
                <a:latin typeface="Times New Roman" pitchFamily="18" charset="0"/>
                <a:ea typeface="宋体" charset="-122"/>
              </a:rPr>
              <a:t> 1):A28</a:t>
            </a:r>
          </a:p>
          <a:p>
            <a:r>
              <a:rPr kumimoji="1" lang="en-US" altLang="zh-CN" sz="1800" dirty="0"/>
              <a:t>Rey N. Ramirez, </a:t>
            </a:r>
            <a:r>
              <a:rPr kumimoji="1" lang="en-US" altLang="zh-CN" sz="1800" dirty="0" err="1"/>
              <a:t>etal</a:t>
            </a:r>
            <a:r>
              <a:rPr kumimoji="1" lang="en-US" altLang="zh-CN" sz="1800" dirty="0"/>
              <a:t>. A Line Drawn Along the Radial Shaft Misses the Capitellum in 16% of Radiographs of Normal Elbows. JPO, </a:t>
            </a:r>
            <a:r>
              <a:rPr kumimoji="1" lang="en-US" altLang="zh-CN" sz="1800" dirty="0" smtClean="0"/>
              <a:t>2014.</a:t>
            </a:r>
            <a:endParaRPr kumimoji="1" lang="en-US" altLang="zh-CN" sz="1800" dirty="0"/>
          </a:p>
          <a:p>
            <a:r>
              <a:rPr kumimoji="1" lang="en-US" altLang="zh-CN" sz="1800" dirty="0"/>
              <a:t>T. PUDAS</a:t>
            </a:r>
            <a:r>
              <a:rPr kumimoji="1" lang="en-US" altLang="zh-CN" sz="1800" dirty="0" smtClean="0"/>
              <a:t>, </a:t>
            </a:r>
            <a:r>
              <a:rPr kumimoji="1" lang="en-US" altLang="zh-CN" sz="1800" dirty="0" err="1" smtClean="0"/>
              <a:t>etal</a:t>
            </a:r>
            <a:r>
              <a:rPr kumimoji="1" lang="en-US" altLang="zh-CN" sz="1800" dirty="0" smtClean="0"/>
              <a:t>. </a:t>
            </a:r>
            <a:r>
              <a:rPr lang="en-US" altLang="zh-CN" sz="1800" dirty="0"/>
              <a:t>Magnetic Resonance Imaging in Pediatric Elbow </a:t>
            </a:r>
            <a:r>
              <a:rPr lang="en-US" altLang="zh-CN" sz="1800" dirty="0" smtClean="0"/>
              <a:t>Fractures. </a:t>
            </a:r>
            <a:r>
              <a:rPr lang="en-US" altLang="zh-CN" sz="1800" dirty="0"/>
              <a:t>ACTA </a:t>
            </a:r>
            <a:r>
              <a:rPr lang="en-US" altLang="zh-CN" sz="1800" dirty="0" smtClean="0"/>
              <a:t>RADIOLOGICA, 2005. </a:t>
            </a:r>
            <a:endParaRPr kumimoji="1" lang="en-US" altLang="zh-CN" sz="1800" dirty="0" smtClean="0"/>
          </a:p>
          <a:p>
            <a:r>
              <a:rPr kumimoji="1" lang="en-US" altLang="zh-CN" sz="1800" dirty="0" err="1"/>
              <a:t>Zaid</a:t>
            </a:r>
            <a:r>
              <a:rPr kumimoji="1" lang="en-US" altLang="zh-CN" sz="1800" dirty="0"/>
              <a:t> Al-</a:t>
            </a:r>
            <a:r>
              <a:rPr kumimoji="1" lang="en-US" altLang="zh-CN" sz="1800" dirty="0" err="1"/>
              <a:t>Aubaidi</a:t>
            </a:r>
            <a:r>
              <a:rPr kumimoji="1" lang="en-US" altLang="zh-CN" sz="1800" dirty="0"/>
              <a:t> and Trine </a:t>
            </a:r>
            <a:r>
              <a:rPr kumimoji="1" lang="en-US" altLang="zh-CN" sz="1800" dirty="0" err="1" smtClean="0"/>
              <a:t>Torfing</a:t>
            </a:r>
            <a:r>
              <a:rPr kumimoji="1" lang="en-US" altLang="zh-CN" sz="1800" dirty="0" smtClean="0"/>
              <a:t>. </a:t>
            </a:r>
            <a:r>
              <a:rPr kumimoji="1" lang="en-US" altLang="zh-CN" sz="1800" dirty="0"/>
              <a:t>The role of fat pad sign in diagnosing occult elbow fractures in the pediatric patient: a prospective magnetic resonance imaging </a:t>
            </a:r>
            <a:r>
              <a:rPr kumimoji="1" lang="en-US" altLang="zh-CN" sz="1800" dirty="0" smtClean="0"/>
              <a:t>study. JPO</a:t>
            </a:r>
            <a:r>
              <a:rPr kumimoji="1" lang="en-US" altLang="zh-CN" sz="1800" dirty="0"/>
              <a:t>, </a:t>
            </a:r>
            <a:r>
              <a:rPr kumimoji="1" lang="en-US" altLang="zh-CN" sz="1800" dirty="0" smtClean="0"/>
              <a:t>2012</a:t>
            </a:r>
            <a:r>
              <a:rPr kumimoji="1" lang="en-US" altLang="zh-CN" sz="1800" dirty="0"/>
              <a:t>.</a:t>
            </a:r>
          </a:p>
          <a:p>
            <a:endParaRPr kumimoji="1" lang="en-US" altLang="zh-CN" sz="1800" dirty="0"/>
          </a:p>
          <a:p>
            <a:endParaRPr kumimoji="1" lang="zh-CN" altLang="en-US" sz="1800" dirty="0"/>
          </a:p>
          <a:p>
            <a:endParaRPr kumimoji="1" lang="en-US" altLang="zh-CN" sz="1800" dirty="0" smtClean="0"/>
          </a:p>
          <a:p>
            <a:endParaRPr kumimoji="1" lang="en-US" altLang="zh-CN" sz="1800" dirty="0"/>
          </a:p>
          <a:p>
            <a:endParaRPr kumimoji="1" lang="en-US" altLang="zh-CN" sz="1800" dirty="0" smtClean="0"/>
          </a:p>
        </p:txBody>
      </p:sp>
      <p:sp>
        <p:nvSpPr>
          <p:cNvPr id="3" name="标题 2"/>
          <p:cNvSpPr>
            <a:spLocks noGrp="1"/>
          </p:cNvSpPr>
          <p:nvPr>
            <p:ph type="title"/>
          </p:nvPr>
        </p:nvSpPr>
        <p:spPr/>
        <p:txBody>
          <a:bodyPr/>
          <a:lstStyle/>
          <a:p>
            <a:r>
              <a:rPr kumimoji="1" lang="en-US" altLang="zh-CN" dirty="0" smtClean="0">
                <a:solidFill>
                  <a:srgbClr val="FF0000"/>
                </a:solidFill>
              </a:rPr>
              <a:t>References</a:t>
            </a:r>
            <a:endParaRPr kumimoji="1" lang="zh-CN" altLang="en-US" dirty="0">
              <a:solidFill>
                <a:srgbClr val="FF0000"/>
              </a:solidFill>
            </a:endParaRPr>
          </a:p>
        </p:txBody>
      </p:sp>
    </p:spTree>
    <p:extLst>
      <p:ext uri="{BB962C8B-B14F-4D97-AF65-F5344CB8AC3E}">
        <p14:creationId xmlns:p14="http://schemas.microsoft.com/office/powerpoint/2010/main" val="1554231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30121" y="5305774"/>
            <a:ext cx="7646227" cy="400110"/>
          </a:xfrm>
          <a:prstGeom prst="rect">
            <a:avLst/>
          </a:prstGeom>
          <a:noFill/>
        </p:spPr>
        <p:txBody>
          <a:bodyPr wrap="square" rtlCol="0">
            <a:spAutoFit/>
          </a:bodyPr>
          <a:lstStyle/>
          <a:p>
            <a:r>
              <a:rPr kumimoji="1" lang="zh-CN" altLang="en-US" sz="2000" b="1" dirty="0" smtClean="0">
                <a:solidFill>
                  <a:srgbClr val="0B1893"/>
                </a:solidFill>
              </a:rPr>
              <a:t>图</a:t>
            </a:r>
            <a:r>
              <a:rPr kumimoji="1" lang="en-US" altLang="zh-CN" sz="2000" b="1" dirty="0" smtClean="0">
                <a:solidFill>
                  <a:srgbClr val="0B1893"/>
                </a:solidFill>
              </a:rPr>
              <a:t>A</a:t>
            </a:r>
            <a:r>
              <a:rPr kumimoji="1" lang="zh-CN" altLang="en-US" sz="2000" b="1" dirty="0" smtClean="0">
                <a:solidFill>
                  <a:srgbClr val="0B1893"/>
                </a:solidFill>
              </a:rPr>
              <a:t>，正常鹰嘴骨骺的不对称发育；</a:t>
            </a:r>
            <a:r>
              <a:rPr kumimoji="1" lang="en-US" altLang="zh-CN" sz="2000" b="1" dirty="0" smtClean="0">
                <a:solidFill>
                  <a:srgbClr val="0B1893"/>
                </a:solidFill>
              </a:rPr>
              <a:t> </a:t>
            </a:r>
            <a:r>
              <a:rPr kumimoji="1" lang="zh-CN" altLang="en-US" sz="2000" b="1" dirty="0" smtClean="0">
                <a:solidFill>
                  <a:srgbClr val="0B1893"/>
                </a:solidFill>
              </a:rPr>
              <a:t>图</a:t>
            </a:r>
            <a:r>
              <a:rPr kumimoji="1" lang="en-US" altLang="zh-CN" sz="2000" b="1" dirty="0" smtClean="0">
                <a:solidFill>
                  <a:srgbClr val="0B1893"/>
                </a:solidFill>
              </a:rPr>
              <a:t>B</a:t>
            </a:r>
            <a:r>
              <a:rPr kumimoji="1" lang="zh-CN" altLang="en-US" sz="2000" b="1" dirty="0" smtClean="0">
                <a:solidFill>
                  <a:srgbClr val="0B1893"/>
                </a:solidFill>
              </a:rPr>
              <a:t>，鹰嘴骨骺不规则骨化。</a:t>
            </a:r>
            <a:endParaRPr kumimoji="1" lang="zh-CN" altLang="en-US" sz="2000" b="1" dirty="0">
              <a:solidFill>
                <a:srgbClr val="0B1893"/>
              </a:solidFill>
            </a:endParaRPr>
          </a:p>
        </p:txBody>
      </p:sp>
      <p:pic>
        <p:nvPicPr>
          <p:cNvPr id="6" name="图片 5"/>
          <p:cNvPicPr>
            <a:picLocks noChangeAspect="1"/>
          </p:cNvPicPr>
          <p:nvPr/>
        </p:nvPicPr>
        <p:blipFill rotWithShape="1">
          <a:blip r:embed="rId3"/>
          <a:srcRect r="6126"/>
          <a:stretch/>
        </p:blipFill>
        <p:spPr>
          <a:xfrm>
            <a:off x="248166" y="1600200"/>
            <a:ext cx="8583791" cy="3653650"/>
          </a:xfrm>
          <a:prstGeom prst="rect">
            <a:avLst/>
          </a:prstGeom>
        </p:spPr>
      </p:pic>
      <p:sp>
        <p:nvSpPr>
          <p:cNvPr id="8" name="矩形 7"/>
          <p:cNvSpPr/>
          <p:nvPr/>
        </p:nvSpPr>
        <p:spPr>
          <a:xfrm>
            <a:off x="3033429" y="6227058"/>
            <a:ext cx="5754713" cy="523220"/>
          </a:xfrm>
          <a:prstGeom prst="rect">
            <a:avLst/>
          </a:prstGeom>
          <a:solidFill>
            <a:schemeClr val="accent6">
              <a:lumMod val="20000"/>
              <a:lumOff val="80000"/>
            </a:schemeClr>
          </a:solidFill>
          <a:ln>
            <a:solidFill>
              <a:schemeClr val="accent2"/>
            </a:solidFill>
          </a:ln>
        </p:spPr>
        <p:txBody>
          <a:bodyPr wrap="square">
            <a:spAutoFit/>
          </a:bodyPr>
          <a:lstStyle/>
          <a:p>
            <a:r>
              <a:rPr kumimoji="1" lang="en-US" altLang="zh-CN" sz="1400" b="1" dirty="0">
                <a:solidFill>
                  <a:srgbClr val="0B1893"/>
                </a:solidFill>
              </a:rPr>
              <a:t>Atlas of normal roentgen variants that may simulate disease. Theodore E. Keats, Mark W. Anderson. Elsevier.</a:t>
            </a:r>
            <a:endParaRPr kumimoji="1" lang="zh-CN" altLang="en-US" sz="1400" b="1" dirty="0">
              <a:solidFill>
                <a:srgbClr val="0B1893"/>
              </a:solidFill>
            </a:endParaRPr>
          </a:p>
        </p:txBody>
      </p:sp>
      <p:sp>
        <p:nvSpPr>
          <p:cNvPr id="9"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227533370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V_OT`15BV8DCC)4L)D30IN9"/>
          <p:cNvPicPr>
            <a:picLocks noChangeAspect="1" noChangeArrowheads="1"/>
          </p:cNvPicPr>
          <p:nvPr/>
        </p:nvPicPr>
        <p:blipFill>
          <a:blip r:embed="rId2"/>
          <a:srcRect/>
          <a:stretch>
            <a:fillRect/>
          </a:stretch>
        </p:blipFill>
        <p:spPr bwMode="auto">
          <a:xfrm>
            <a:off x="0" y="1250950"/>
            <a:ext cx="9144000" cy="2763838"/>
          </a:xfrm>
          <a:prstGeom prst="rect">
            <a:avLst/>
          </a:prstGeom>
          <a:noFill/>
          <a:ln w="9525">
            <a:noFill/>
            <a:miter lim="800000"/>
            <a:headEnd/>
            <a:tailEnd/>
          </a:ln>
        </p:spPr>
      </p:pic>
      <p:sp>
        <p:nvSpPr>
          <p:cNvPr id="70659" name="矩形 3"/>
          <p:cNvSpPr>
            <a:spLocks noChangeArrowheads="1"/>
          </p:cNvSpPr>
          <p:nvPr/>
        </p:nvSpPr>
        <p:spPr bwMode="auto">
          <a:xfrm>
            <a:off x="3902075" y="3244850"/>
            <a:ext cx="1339850" cy="368300"/>
          </a:xfrm>
          <a:prstGeom prst="rect">
            <a:avLst/>
          </a:prstGeom>
          <a:noFill/>
          <a:ln w="9525">
            <a:noFill/>
            <a:miter lim="800000"/>
            <a:headEnd/>
            <a:tailEnd/>
          </a:ln>
        </p:spPr>
        <p:txBody>
          <a:bodyPr wrap="none">
            <a:spAutoFit/>
          </a:bodyPr>
          <a:lstStyle/>
          <a:p>
            <a:r>
              <a:rPr lang="zh-CN" altLang="en-US">
                <a:solidFill>
                  <a:srgbClr val="002060"/>
                </a:solidFill>
                <a:latin typeface="微软雅黑" pitchFamily="34" charset="-122"/>
              </a:rPr>
              <a:t>低发育畸形</a:t>
            </a:r>
            <a:endParaRPr lang="zh-CN" altLang="en-US"/>
          </a:p>
        </p:txBody>
      </p:sp>
      <p:sp>
        <p:nvSpPr>
          <p:cNvPr id="6" name="矩形 5"/>
          <p:cNvSpPr/>
          <p:nvPr/>
        </p:nvSpPr>
        <p:spPr>
          <a:xfrm>
            <a:off x="4235450" y="4338638"/>
            <a:ext cx="4908550" cy="2308324"/>
          </a:xfrm>
          <a:prstGeom prst="rect">
            <a:avLst/>
          </a:prstGeom>
          <a:solidFill>
            <a:schemeClr val="tx2">
              <a:lumMod val="20000"/>
              <a:lumOff val="80000"/>
            </a:schemeClr>
          </a:solidFill>
        </p:spPr>
        <p:txBody>
          <a:bodyPr>
            <a:spAutoFit/>
          </a:bodyPr>
          <a:lstStyle/>
          <a:p>
            <a:pPr algn="ctr">
              <a:defRPr/>
            </a:pPr>
            <a:r>
              <a:rPr lang="zh-CN" altLang="en-US" sz="1600" b="1" dirty="0">
                <a:solidFill>
                  <a:srgbClr val="FF0000"/>
                </a:solidFill>
                <a:latin typeface="黑体" pitchFamily="2" charset="-122"/>
                <a:ea typeface="黑体" pitchFamily="2" charset="-122"/>
              </a:rPr>
              <a:t>大会初步议</a:t>
            </a:r>
            <a:r>
              <a:rPr lang="zh-CN" altLang="en-US" sz="1600" b="1" dirty="0" smtClean="0">
                <a:solidFill>
                  <a:srgbClr val="FF0000"/>
                </a:solidFill>
                <a:latin typeface="黑体" pitchFamily="2" charset="-122"/>
                <a:ea typeface="黑体" pitchFamily="2" charset="-122"/>
              </a:rPr>
              <a:t>程</a:t>
            </a:r>
            <a:endParaRPr lang="en-US" altLang="zh-CN" sz="1600" b="1" dirty="0" smtClean="0">
              <a:solidFill>
                <a:srgbClr val="FF0000"/>
              </a:solidFill>
              <a:latin typeface="黑体" pitchFamily="2" charset="-122"/>
              <a:ea typeface="黑体" pitchFamily="2" charset="-122"/>
            </a:endParaRPr>
          </a:p>
          <a:p>
            <a:pPr algn="ctr">
              <a:defRPr/>
            </a:pPr>
            <a:endParaRPr lang="en-US" altLang="zh-CN" sz="1600" b="1" dirty="0">
              <a:solidFill>
                <a:srgbClr val="FF0000"/>
              </a:solidFill>
              <a:latin typeface="黑体" pitchFamily="2" charset="-122"/>
              <a:ea typeface="黑体" pitchFamily="2" charset="-122"/>
            </a:endParaRPr>
          </a:p>
          <a:p>
            <a:pPr>
              <a:defRPr/>
            </a:pPr>
            <a:r>
              <a:rPr lang="en-US" altLang="zh-CN" sz="1600" b="1" dirty="0">
                <a:solidFill>
                  <a:srgbClr val="002060"/>
                </a:solidFill>
                <a:latin typeface="黑体" pitchFamily="2" charset="-122"/>
                <a:ea typeface="黑体" pitchFamily="2" charset="-122"/>
              </a:rPr>
              <a:t>2015</a:t>
            </a:r>
            <a:r>
              <a:rPr lang="zh-CN" altLang="en-US" sz="1600" b="1" dirty="0">
                <a:solidFill>
                  <a:srgbClr val="002060"/>
                </a:solidFill>
                <a:latin typeface="黑体" pitchFamily="2" charset="-122"/>
                <a:ea typeface="黑体" pitchFamily="2" charset="-122"/>
              </a:rPr>
              <a:t>年</a:t>
            </a:r>
            <a:r>
              <a:rPr lang="en-US" altLang="zh-CN" sz="1600" b="1" dirty="0">
                <a:solidFill>
                  <a:srgbClr val="002060"/>
                </a:solidFill>
                <a:latin typeface="黑体" pitchFamily="2" charset="-122"/>
                <a:ea typeface="黑体" pitchFamily="2" charset="-122"/>
              </a:rPr>
              <a:t>9</a:t>
            </a:r>
            <a:r>
              <a:rPr lang="zh-CN" altLang="en-US" sz="1600" b="1" dirty="0">
                <a:solidFill>
                  <a:srgbClr val="002060"/>
                </a:solidFill>
                <a:latin typeface="黑体" pitchFamily="2" charset="-122"/>
                <a:ea typeface="黑体" pitchFamily="2" charset="-122"/>
              </a:rPr>
              <a:t>月</a:t>
            </a:r>
            <a:r>
              <a:rPr lang="en-US" altLang="zh-CN" sz="1600" b="1" dirty="0">
                <a:solidFill>
                  <a:srgbClr val="002060"/>
                </a:solidFill>
                <a:latin typeface="黑体" pitchFamily="2" charset="-122"/>
                <a:ea typeface="黑体" pitchFamily="2" charset="-122"/>
              </a:rPr>
              <a:t>16</a:t>
            </a:r>
            <a:r>
              <a:rPr lang="zh-CN" altLang="en-US" sz="1600" b="1" dirty="0">
                <a:solidFill>
                  <a:srgbClr val="002060"/>
                </a:solidFill>
                <a:latin typeface="黑体" pitchFamily="2" charset="-122"/>
                <a:ea typeface="黑体" pitchFamily="2" charset="-122"/>
              </a:rPr>
              <a:t>日，星期三 继续教育课程</a:t>
            </a:r>
            <a:endParaRPr lang="en-US" altLang="zh-CN" sz="1600" b="1" dirty="0">
              <a:solidFill>
                <a:srgbClr val="002060"/>
              </a:solidFill>
              <a:latin typeface="黑体" pitchFamily="2" charset="-122"/>
              <a:ea typeface="黑体" pitchFamily="2" charset="-122"/>
            </a:endParaRPr>
          </a:p>
          <a:p>
            <a:pPr>
              <a:defRPr/>
            </a:pPr>
            <a:r>
              <a:rPr lang="en-US" altLang="zh-CN" sz="1600" b="1" dirty="0">
                <a:solidFill>
                  <a:srgbClr val="002060"/>
                </a:solidFill>
                <a:latin typeface="黑体" pitchFamily="2" charset="-122"/>
                <a:ea typeface="黑体" pitchFamily="2" charset="-122"/>
              </a:rPr>
              <a:t>2015</a:t>
            </a:r>
            <a:r>
              <a:rPr lang="zh-CN" altLang="en-US" sz="1600" b="1" dirty="0">
                <a:solidFill>
                  <a:srgbClr val="002060"/>
                </a:solidFill>
                <a:latin typeface="黑体" pitchFamily="2" charset="-122"/>
                <a:ea typeface="黑体" pitchFamily="2" charset="-122"/>
              </a:rPr>
              <a:t>年</a:t>
            </a:r>
            <a:r>
              <a:rPr lang="en-US" altLang="zh-CN" sz="1600" b="1" dirty="0">
                <a:solidFill>
                  <a:srgbClr val="002060"/>
                </a:solidFill>
                <a:latin typeface="黑体" pitchFamily="2" charset="-122"/>
                <a:ea typeface="黑体" pitchFamily="2" charset="-122"/>
              </a:rPr>
              <a:t>9</a:t>
            </a:r>
            <a:r>
              <a:rPr lang="zh-CN" altLang="en-US" sz="1600" b="1" dirty="0">
                <a:solidFill>
                  <a:srgbClr val="002060"/>
                </a:solidFill>
                <a:latin typeface="黑体" pitchFamily="2" charset="-122"/>
                <a:ea typeface="黑体" pitchFamily="2" charset="-122"/>
              </a:rPr>
              <a:t>月</a:t>
            </a:r>
            <a:r>
              <a:rPr lang="en-US" altLang="zh-CN" sz="1600" b="1" dirty="0">
                <a:solidFill>
                  <a:srgbClr val="002060"/>
                </a:solidFill>
                <a:latin typeface="黑体" pitchFamily="2" charset="-122"/>
                <a:ea typeface="黑体" pitchFamily="2" charset="-122"/>
              </a:rPr>
              <a:t>17</a:t>
            </a:r>
            <a:r>
              <a:rPr lang="zh-CN" altLang="en-US" sz="1600" b="1" dirty="0">
                <a:solidFill>
                  <a:srgbClr val="002060"/>
                </a:solidFill>
                <a:latin typeface="黑体" pitchFamily="2" charset="-122"/>
                <a:ea typeface="黑体" pitchFamily="2" charset="-122"/>
              </a:rPr>
              <a:t>日，星期四 学术报告</a:t>
            </a:r>
            <a:endParaRPr lang="en-US" altLang="zh-CN" sz="1600" b="1" dirty="0">
              <a:solidFill>
                <a:srgbClr val="002060"/>
              </a:solidFill>
              <a:latin typeface="黑体" pitchFamily="2" charset="-122"/>
              <a:ea typeface="黑体" pitchFamily="2" charset="-122"/>
            </a:endParaRPr>
          </a:p>
          <a:p>
            <a:pPr>
              <a:defRPr/>
            </a:pPr>
            <a:r>
              <a:rPr lang="en-US" altLang="zh-CN" sz="1600" b="1" dirty="0">
                <a:solidFill>
                  <a:srgbClr val="002060"/>
                </a:solidFill>
                <a:latin typeface="黑体" pitchFamily="2" charset="-122"/>
                <a:ea typeface="黑体" pitchFamily="2" charset="-122"/>
              </a:rPr>
              <a:t>                      </a:t>
            </a:r>
            <a:r>
              <a:rPr lang="zh-CN" altLang="en-US" sz="1600" b="1" dirty="0">
                <a:solidFill>
                  <a:srgbClr val="002060"/>
                </a:solidFill>
                <a:latin typeface="黑体" pitchFamily="2" charset="-122"/>
                <a:ea typeface="黑体" pitchFamily="2" charset="-122"/>
              </a:rPr>
              <a:t>开幕式</a:t>
            </a:r>
            <a:r>
              <a:rPr lang="en-US" altLang="zh-CN" sz="1600" b="1" dirty="0">
                <a:solidFill>
                  <a:srgbClr val="002060"/>
                </a:solidFill>
                <a:latin typeface="黑体" pitchFamily="2" charset="-122"/>
                <a:ea typeface="黑体" pitchFamily="2" charset="-122"/>
              </a:rPr>
              <a:t>&amp;</a:t>
            </a:r>
            <a:r>
              <a:rPr lang="zh-CN" altLang="en-US" sz="1600" b="1" dirty="0">
                <a:solidFill>
                  <a:srgbClr val="002060"/>
                </a:solidFill>
                <a:latin typeface="黑体" pitchFamily="2" charset="-122"/>
                <a:ea typeface="黑体" pitchFamily="2" charset="-122"/>
              </a:rPr>
              <a:t>欢迎晚宴</a:t>
            </a:r>
            <a:endParaRPr lang="en-US" altLang="zh-CN" sz="1600" b="1" dirty="0">
              <a:solidFill>
                <a:srgbClr val="002060"/>
              </a:solidFill>
              <a:latin typeface="黑体" pitchFamily="2" charset="-122"/>
              <a:ea typeface="黑体" pitchFamily="2" charset="-122"/>
            </a:endParaRPr>
          </a:p>
          <a:p>
            <a:pPr>
              <a:defRPr/>
            </a:pPr>
            <a:r>
              <a:rPr lang="en-US" altLang="zh-CN" sz="1600" b="1" dirty="0">
                <a:solidFill>
                  <a:srgbClr val="002060"/>
                </a:solidFill>
                <a:latin typeface="黑体" pitchFamily="2" charset="-122"/>
                <a:ea typeface="黑体" pitchFamily="2" charset="-122"/>
              </a:rPr>
              <a:t>2015</a:t>
            </a:r>
            <a:r>
              <a:rPr lang="zh-CN" altLang="en-US" sz="1600" b="1" dirty="0">
                <a:solidFill>
                  <a:srgbClr val="002060"/>
                </a:solidFill>
                <a:latin typeface="黑体" pitchFamily="2" charset="-122"/>
                <a:ea typeface="黑体" pitchFamily="2" charset="-122"/>
              </a:rPr>
              <a:t>年</a:t>
            </a:r>
            <a:r>
              <a:rPr lang="en-US" altLang="zh-CN" sz="1600" b="1" dirty="0">
                <a:solidFill>
                  <a:srgbClr val="002060"/>
                </a:solidFill>
                <a:latin typeface="黑体" pitchFamily="2" charset="-122"/>
                <a:ea typeface="黑体" pitchFamily="2" charset="-122"/>
              </a:rPr>
              <a:t>9</a:t>
            </a:r>
            <a:r>
              <a:rPr lang="zh-CN" altLang="en-US" sz="1600" b="1" dirty="0">
                <a:solidFill>
                  <a:srgbClr val="002060"/>
                </a:solidFill>
                <a:latin typeface="黑体" pitchFamily="2" charset="-122"/>
                <a:ea typeface="黑体" pitchFamily="2" charset="-122"/>
              </a:rPr>
              <a:t>月</a:t>
            </a:r>
            <a:r>
              <a:rPr lang="en-US" altLang="zh-CN" sz="1600" b="1" dirty="0">
                <a:solidFill>
                  <a:srgbClr val="002060"/>
                </a:solidFill>
                <a:latin typeface="黑体" pitchFamily="2" charset="-122"/>
                <a:ea typeface="黑体" pitchFamily="2" charset="-122"/>
              </a:rPr>
              <a:t>18</a:t>
            </a:r>
            <a:r>
              <a:rPr lang="zh-CN" altLang="en-US" sz="1600" b="1" dirty="0">
                <a:solidFill>
                  <a:srgbClr val="002060"/>
                </a:solidFill>
                <a:latin typeface="黑体" pitchFamily="2" charset="-122"/>
                <a:ea typeface="黑体" pitchFamily="2" charset="-122"/>
              </a:rPr>
              <a:t>日，星期五 学术报告</a:t>
            </a:r>
            <a:endParaRPr lang="en-US" altLang="zh-CN" sz="1600" b="1" dirty="0">
              <a:solidFill>
                <a:srgbClr val="002060"/>
              </a:solidFill>
              <a:latin typeface="黑体" pitchFamily="2" charset="-122"/>
              <a:ea typeface="黑体" pitchFamily="2" charset="-122"/>
            </a:endParaRPr>
          </a:p>
          <a:p>
            <a:pPr>
              <a:defRPr/>
            </a:pPr>
            <a:r>
              <a:rPr lang="en-US" altLang="zh-CN" sz="1600" b="1" dirty="0">
                <a:solidFill>
                  <a:srgbClr val="002060"/>
                </a:solidFill>
                <a:latin typeface="黑体" pitchFamily="2" charset="-122"/>
                <a:ea typeface="黑体" pitchFamily="2" charset="-122"/>
              </a:rPr>
              <a:t>                      </a:t>
            </a:r>
            <a:r>
              <a:rPr lang="zh-CN" altLang="en-US" sz="1600" b="1" dirty="0">
                <a:solidFill>
                  <a:srgbClr val="002060"/>
                </a:solidFill>
                <a:latin typeface="黑体" pitchFamily="2" charset="-122"/>
                <a:ea typeface="黑体" pitchFamily="2" charset="-122"/>
              </a:rPr>
              <a:t>珠江夜游</a:t>
            </a:r>
            <a:endParaRPr lang="en-US" altLang="zh-CN" sz="1600" b="1" dirty="0">
              <a:solidFill>
                <a:srgbClr val="002060"/>
              </a:solidFill>
              <a:latin typeface="黑体" pitchFamily="2" charset="-122"/>
              <a:ea typeface="黑体" pitchFamily="2" charset="-122"/>
            </a:endParaRPr>
          </a:p>
          <a:p>
            <a:pPr>
              <a:defRPr/>
            </a:pPr>
            <a:r>
              <a:rPr lang="en-US" altLang="zh-CN" sz="1600" b="1" dirty="0">
                <a:solidFill>
                  <a:srgbClr val="002060"/>
                </a:solidFill>
                <a:latin typeface="黑体" pitchFamily="2" charset="-122"/>
                <a:ea typeface="黑体" pitchFamily="2" charset="-122"/>
              </a:rPr>
              <a:t>2015</a:t>
            </a:r>
            <a:r>
              <a:rPr lang="zh-CN" altLang="en-US" sz="1600" b="1" dirty="0">
                <a:solidFill>
                  <a:srgbClr val="002060"/>
                </a:solidFill>
                <a:latin typeface="黑体" pitchFamily="2" charset="-122"/>
                <a:ea typeface="黑体" pitchFamily="2" charset="-122"/>
              </a:rPr>
              <a:t>年</a:t>
            </a:r>
            <a:r>
              <a:rPr lang="en-US" altLang="zh-CN" sz="1600" b="1" dirty="0">
                <a:solidFill>
                  <a:srgbClr val="002060"/>
                </a:solidFill>
                <a:latin typeface="黑体" pitchFamily="2" charset="-122"/>
                <a:ea typeface="黑体" pitchFamily="2" charset="-122"/>
              </a:rPr>
              <a:t>9</a:t>
            </a:r>
            <a:r>
              <a:rPr lang="zh-CN" altLang="en-US" sz="1600" b="1" dirty="0">
                <a:solidFill>
                  <a:srgbClr val="002060"/>
                </a:solidFill>
                <a:latin typeface="黑体" pitchFamily="2" charset="-122"/>
                <a:ea typeface="黑体" pitchFamily="2" charset="-122"/>
              </a:rPr>
              <a:t>月</a:t>
            </a:r>
            <a:r>
              <a:rPr lang="en-US" altLang="zh-CN" sz="1600" b="1" dirty="0">
                <a:solidFill>
                  <a:srgbClr val="002060"/>
                </a:solidFill>
                <a:latin typeface="黑体" pitchFamily="2" charset="-122"/>
                <a:ea typeface="黑体" pitchFamily="2" charset="-122"/>
              </a:rPr>
              <a:t>19</a:t>
            </a:r>
            <a:r>
              <a:rPr lang="zh-CN" altLang="en-US" sz="1600" b="1" dirty="0">
                <a:solidFill>
                  <a:srgbClr val="002060"/>
                </a:solidFill>
                <a:latin typeface="黑体" pitchFamily="2" charset="-122"/>
                <a:ea typeface="黑体" pitchFamily="2" charset="-122"/>
              </a:rPr>
              <a:t>日，星期六 学术报告</a:t>
            </a:r>
            <a:endParaRPr lang="en-US" altLang="zh-CN" sz="1600" b="1" dirty="0">
              <a:solidFill>
                <a:srgbClr val="002060"/>
              </a:solidFill>
              <a:latin typeface="黑体" pitchFamily="2" charset="-122"/>
              <a:ea typeface="黑体" pitchFamily="2" charset="-122"/>
            </a:endParaRPr>
          </a:p>
          <a:p>
            <a:pPr>
              <a:defRPr/>
            </a:pPr>
            <a:r>
              <a:rPr lang="zh-CN" altLang="en-US" sz="1600" b="1" dirty="0">
                <a:solidFill>
                  <a:srgbClr val="002060"/>
                </a:solidFill>
                <a:latin typeface="黑体" pitchFamily="2" charset="-122"/>
                <a:ea typeface="黑体" pitchFamily="2" charset="-122"/>
              </a:rPr>
              <a:t>                      慈善马拉松</a:t>
            </a:r>
            <a:r>
              <a:rPr lang="en-US" altLang="zh-CN" sz="1600" b="1" dirty="0">
                <a:solidFill>
                  <a:srgbClr val="002060"/>
                </a:solidFill>
                <a:latin typeface="黑体" pitchFamily="2" charset="-122"/>
                <a:ea typeface="黑体" pitchFamily="2" charset="-122"/>
              </a:rPr>
              <a:t>&amp;</a:t>
            </a:r>
            <a:r>
              <a:rPr lang="zh-CN" altLang="en-US" sz="1600" b="1" dirty="0">
                <a:solidFill>
                  <a:srgbClr val="002060"/>
                </a:solidFill>
                <a:latin typeface="黑体" pitchFamily="2" charset="-122"/>
                <a:ea typeface="黑体" pitchFamily="2" charset="-122"/>
              </a:rPr>
              <a:t>闭幕式</a:t>
            </a:r>
          </a:p>
        </p:txBody>
      </p:sp>
      <p:sp>
        <p:nvSpPr>
          <p:cNvPr id="7" name="矩形 6"/>
          <p:cNvSpPr/>
          <p:nvPr/>
        </p:nvSpPr>
        <p:spPr>
          <a:xfrm>
            <a:off x="247650" y="4541838"/>
            <a:ext cx="3638550" cy="2185214"/>
          </a:xfrm>
          <a:prstGeom prst="rect">
            <a:avLst/>
          </a:prstGeom>
          <a:solidFill>
            <a:schemeClr val="tx2">
              <a:lumMod val="20000"/>
              <a:lumOff val="80000"/>
            </a:schemeClr>
          </a:solidFill>
          <a:ln>
            <a:solidFill>
              <a:schemeClr val="accent6"/>
            </a:solidFill>
          </a:ln>
        </p:spPr>
        <p:txBody>
          <a:bodyPr>
            <a:spAutoFit/>
          </a:bodyPr>
          <a:lstStyle/>
          <a:p>
            <a:pPr algn="ctr">
              <a:defRPr/>
            </a:pPr>
            <a:r>
              <a:rPr lang="zh-CN" altLang="en-US" b="1" dirty="0">
                <a:solidFill>
                  <a:srgbClr val="FF0000"/>
                </a:solidFill>
                <a:latin typeface="黑体" pitchFamily="2" charset="-122"/>
                <a:ea typeface="黑体" pitchFamily="2" charset="-122"/>
              </a:rPr>
              <a:t>大会重要日期</a:t>
            </a:r>
            <a:endParaRPr lang="en-US" altLang="zh-CN" b="1" dirty="0">
              <a:solidFill>
                <a:srgbClr val="FF0000"/>
              </a:solidFill>
              <a:latin typeface="黑体" pitchFamily="2" charset="-122"/>
              <a:ea typeface="黑体" pitchFamily="2" charset="-122"/>
            </a:endParaRPr>
          </a:p>
          <a:p>
            <a:pPr algn="ctr">
              <a:defRPr/>
            </a:pPr>
            <a:endParaRPr lang="en-US" altLang="zh-CN" b="1" dirty="0">
              <a:solidFill>
                <a:srgbClr val="FF0000"/>
              </a:solidFill>
              <a:latin typeface="黑体" pitchFamily="2" charset="-122"/>
              <a:ea typeface="黑体" pitchFamily="2" charset="-122"/>
            </a:endParaRPr>
          </a:p>
          <a:p>
            <a:pPr>
              <a:lnSpc>
                <a:spcPct val="125000"/>
              </a:lnSpc>
              <a:defRPr/>
            </a:pPr>
            <a:r>
              <a:rPr lang="zh-CN" altLang="en-US" sz="1600" b="1" dirty="0">
                <a:solidFill>
                  <a:srgbClr val="000099"/>
                </a:solidFill>
                <a:latin typeface="黑体" pitchFamily="2" charset="-122"/>
                <a:ea typeface="黑体" pitchFamily="2" charset="-122"/>
              </a:rPr>
              <a:t>网上投稿注册开放：</a:t>
            </a:r>
            <a:r>
              <a:rPr lang="en-US" altLang="zh-CN" sz="1600" b="1" dirty="0">
                <a:solidFill>
                  <a:srgbClr val="000099"/>
                </a:solidFill>
                <a:latin typeface="黑体" pitchFamily="2" charset="-122"/>
                <a:ea typeface="黑体" pitchFamily="2" charset="-122"/>
              </a:rPr>
              <a:t>2014</a:t>
            </a:r>
            <a:r>
              <a:rPr lang="zh-CN" altLang="en-US" sz="1600" b="1" dirty="0">
                <a:solidFill>
                  <a:srgbClr val="000099"/>
                </a:solidFill>
                <a:latin typeface="黑体" pitchFamily="2" charset="-122"/>
                <a:ea typeface="黑体" pitchFamily="2" charset="-122"/>
              </a:rPr>
              <a:t>年</a:t>
            </a:r>
            <a:r>
              <a:rPr lang="en-US" altLang="zh-CN" sz="1600" b="1" dirty="0">
                <a:solidFill>
                  <a:srgbClr val="000099"/>
                </a:solidFill>
                <a:latin typeface="黑体" pitchFamily="2" charset="-122"/>
                <a:ea typeface="黑体" pitchFamily="2" charset="-122"/>
              </a:rPr>
              <a:t>10</a:t>
            </a:r>
            <a:r>
              <a:rPr lang="zh-CN" altLang="en-US" sz="1600" b="1" dirty="0">
                <a:solidFill>
                  <a:srgbClr val="000099"/>
                </a:solidFill>
                <a:latin typeface="黑体" pitchFamily="2" charset="-122"/>
                <a:ea typeface="黑体" pitchFamily="2" charset="-122"/>
              </a:rPr>
              <a:t>月</a:t>
            </a:r>
            <a:r>
              <a:rPr lang="en-US" altLang="zh-CN" sz="1600" b="1" dirty="0">
                <a:solidFill>
                  <a:srgbClr val="000099"/>
                </a:solidFill>
                <a:latin typeface="黑体" pitchFamily="2" charset="-122"/>
                <a:ea typeface="黑体" pitchFamily="2" charset="-122"/>
              </a:rPr>
              <a:t>01</a:t>
            </a:r>
            <a:r>
              <a:rPr lang="zh-CN" altLang="en-US" sz="1600" b="1" dirty="0">
                <a:solidFill>
                  <a:srgbClr val="000099"/>
                </a:solidFill>
                <a:latin typeface="黑体" pitchFamily="2" charset="-122"/>
                <a:ea typeface="黑体" pitchFamily="2" charset="-122"/>
              </a:rPr>
              <a:t>日</a:t>
            </a:r>
            <a:endParaRPr lang="en-US" altLang="zh-CN" sz="1600" b="1" dirty="0">
              <a:solidFill>
                <a:srgbClr val="000099"/>
              </a:solidFill>
              <a:latin typeface="黑体" pitchFamily="2" charset="-122"/>
              <a:ea typeface="黑体" pitchFamily="2" charset="-122"/>
            </a:endParaRPr>
          </a:p>
          <a:p>
            <a:pPr>
              <a:lnSpc>
                <a:spcPct val="125000"/>
              </a:lnSpc>
              <a:defRPr/>
            </a:pPr>
            <a:r>
              <a:rPr lang="zh-CN" altLang="en-US" sz="1600" b="1" dirty="0">
                <a:solidFill>
                  <a:srgbClr val="C00000"/>
                </a:solidFill>
                <a:latin typeface="黑体" pitchFamily="2" charset="-122"/>
                <a:ea typeface="黑体" pitchFamily="2" charset="-122"/>
              </a:rPr>
              <a:t>网上投稿截止日期：</a:t>
            </a:r>
            <a:r>
              <a:rPr lang="en-US" altLang="zh-CN" sz="1600" b="1" dirty="0">
                <a:solidFill>
                  <a:srgbClr val="C00000"/>
                </a:solidFill>
                <a:latin typeface="黑体" pitchFamily="2" charset="-122"/>
                <a:ea typeface="黑体" pitchFamily="2" charset="-122"/>
              </a:rPr>
              <a:t>2015</a:t>
            </a:r>
            <a:r>
              <a:rPr lang="zh-CN" altLang="en-US" sz="1600" b="1" dirty="0">
                <a:solidFill>
                  <a:srgbClr val="C00000"/>
                </a:solidFill>
                <a:latin typeface="黑体" pitchFamily="2" charset="-122"/>
                <a:ea typeface="黑体" pitchFamily="2" charset="-122"/>
              </a:rPr>
              <a:t>年</a:t>
            </a:r>
            <a:r>
              <a:rPr lang="en-US" altLang="zh-CN" sz="1600" b="1" dirty="0">
                <a:solidFill>
                  <a:srgbClr val="C00000"/>
                </a:solidFill>
                <a:latin typeface="黑体" pitchFamily="2" charset="-122"/>
                <a:ea typeface="黑体" pitchFamily="2" charset="-122"/>
              </a:rPr>
              <a:t>02</a:t>
            </a:r>
            <a:r>
              <a:rPr lang="zh-CN" altLang="en-US" sz="1600" b="1" dirty="0">
                <a:solidFill>
                  <a:srgbClr val="C00000"/>
                </a:solidFill>
                <a:latin typeface="黑体" pitchFamily="2" charset="-122"/>
                <a:ea typeface="黑体" pitchFamily="2" charset="-122"/>
              </a:rPr>
              <a:t>月</a:t>
            </a:r>
            <a:r>
              <a:rPr lang="en-US" altLang="zh-CN" sz="1600" b="1" dirty="0">
                <a:solidFill>
                  <a:srgbClr val="C00000"/>
                </a:solidFill>
                <a:latin typeface="黑体" pitchFamily="2" charset="-122"/>
                <a:ea typeface="黑体" pitchFamily="2" charset="-122"/>
              </a:rPr>
              <a:t>15</a:t>
            </a:r>
            <a:r>
              <a:rPr lang="zh-CN" altLang="en-US" sz="1600" b="1" dirty="0">
                <a:solidFill>
                  <a:srgbClr val="C00000"/>
                </a:solidFill>
                <a:latin typeface="黑体" pitchFamily="2" charset="-122"/>
                <a:ea typeface="黑体" pitchFamily="2" charset="-122"/>
              </a:rPr>
              <a:t>日</a:t>
            </a:r>
            <a:endParaRPr lang="en-US" altLang="zh-CN" sz="1600" b="1" dirty="0">
              <a:solidFill>
                <a:srgbClr val="C00000"/>
              </a:solidFill>
              <a:latin typeface="黑体" pitchFamily="2" charset="-122"/>
              <a:ea typeface="黑体" pitchFamily="2" charset="-122"/>
            </a:endParaRPr>
          </a:p>
          <a:p>
            <a:pPr>
              <a:lnSpc>
                <a:spcPct val="125000"/>
              </a:lnSpc>
              <a:defRPr/>
            </a:pPr>
            <a:r>
              <a:rPr lang="zh-CN" altLang="en-US" sz="1600" b="1" dirty="0">
                <a:solidFill>
                  <a:srgbClr val="000099"/>
                </a:solidFill>
                <a:latin typeface="黑体" pitchFamily="2" charset="-122"/>
                <a:ea typeface="黑体" pitchFamily="2" charset="-122"/>
              </a:rPr>
              <a:t>投稿录用信息公布：</a:t>
            </a:r>
            <a:r>
              <a:rPr lang="en-US" altLang="zh-CN" sz="1600" b="1" dirty="0">
                <a:solidFill>
                  <a:srgbClr val="000099"/>
                </a:solidFill>
                <a:latin typeface="黑体" pitchFamily="2" charset="-122"/>
                <a:ea typeface="黑体" pitchFamily="2" charset="-122"/>
              </a:rPr>
              <a:t>2015</a:t>
            </a:r>
            <a:r>
              <a:rPr lang="zh-CN" altLang="en-US" sz="1600" b="1" dirty="0">
                <a:solidFill>
                  <a:srgbClr val="000099"/>
                </a:solidFill>
                <a:latin typeface="黑体" pitchFamily="2" charset="-122"/>
                <a:ea typeface="黑体" pitchFamily="2" charset="-122"/>
              </a:rPr>
              <a:t>年</a:t>
            </a:r>
            <a:r>
              <a:rPr lang="en-US" altLang="zh-CN" sz="1600" b="1" dirty="0">
                <a:solidFill>
                  <a:srgbClr val="000099"/>
                </a:solidFill>
                <a:latin typeface="黑体" pitchFamily="2" charset="-122"/>
                <a:ea typeface="黑体" pitchFamily="2" charset="-122"/>
              </a:rPr>
              <a:t>04</a:t>
            </a:r>
            <a:r>
              <a:rPr lang="zh-CN" altLang="en-US" sz="1600" b="1" dirty="0">
                <a:solidFill>
                  <a:srgbClr val="000099"/>
                </a:solidFill>
                <a:latin typeface="黑体" pitchFamily="2" charset="-122"/>
                <a:ea typeface="黑体" pitchFamily="2" charset="-122"/>
              </a:rPr>
              <a:t>月</a:t>
            </a:r>
            <a:r>
              <a:rPr lang="en-US" altLang="zh-CN" sz="1600" b="1" dirty="0">
                <a:solidFill>
                  <a:srgbClr val="000099"/>
                </a:solidFill>
                <a:latin typeface="黑体" pitchFamily="2" charset="-122"/>
                <a:ea typeface="黑体" pitchFamily="2" charset="-122"/>
              </a:rPr>
              <a:t>30</a:t>
            </a:r>
            <a:r>
              <a:rPr lang="zh-CN" altLang="en-US" sz="1600" b="1" dirty="0">
                <a:solidFill>
                  <a:srgbClr val="000099"/>
                </a:solidFill>
                <a:latin typeface="黑体" pitchFamily="2" charset="-122"/>
                <a:ea typeface="黑体" pitchFamily="2" charset="-122"/>
              </a:rPr>
              <a:t>日</a:t>
            </a:r>
            <a:endParaRPr lang="en-US" altLang="zh-CN" sz="1600" b="1" dirty="0">
              <a:solidFill>
                <a:srgbClr val="000099"/>
              </a:solidFill>
              <a:latin typeface="黑体" pitchFamily="2" charset="-122"/>
              <a:ea typeface="黑体" pitchFamily="2" charset="-122"/>
            </a:endParaRPr>
          </a:p>
          <a:p>
            <a:pPr>
              <a:lnSpc>
                <a:spcPct val="125000"/>
              </a:lnSpc>
              <a:defRPr/>
            </a:pPr>
            <a:r>
              <a:rPr lang="zh-CN" altLang="en-US" sz="1600" b="1" dirty="0">
                <a:solidFill>
                  <a:srgbClr val="000099"/>
                </a:solidFill>
                <a:latin typeface="黑体" pitchFamily="2" charset="-122"/>
                <a:ea typeface="黑体" pitchFamily="2" charset="-122"/>
              </a:rPr>
              <a:t>提前注册截止日期：</a:t>
            </a:r>
            <a:r>
              <a:rPr lang="en-US" altLang="zh-CN" sz="1600" b="1" dirty="0">
                <a:solidFill>
                  <a:srgbClr val="000099"/>
                </a:solidFill>
                <a:latin typeface="黑体" pitchFamily="2" charset="-122"/>
                <a:ea typeface="黑体" pitchFamily="2" charset="-122"/>
              </a:rPr>
              <a:t>2015</a:t>
            </a:r>
            <a:r>
              <a:rPr lang="zh-CN" altLang="en-US" sz="1600" b="1" dirty="0">
                <a:solidFill>
                  <a:srgbClr val="000099"/>
                </a:solidFill>
                <a:latin typeface="黑体" pitchFamily="2" charset="-122"/>
                <a:ea typeface="黑体" pitchFamily="2" charset="-122"/>
              </a:rPr>
              <a:t>年</a:t>
            </a:r>
            <a:r>
              <a:rPr lang="en-US" altLang="zh-CN" sz="1600" b="1" dirty="0">
                <a:solidFill>
                  <a:srgbClr val="000099"/>
                </a:solidFill>
                <a:latin typeface="黑体" pitchFamily="2" charset="-122"/>
                <a:ea typeface="黑体" pitchFamily="2" charset="-122"/>
              </a:rPr>
              <a:t>06</a:t>
            </a:r>
            <a:r>
              <a:rPr lang="zh-CN" altLang="en-US" sz="1600" b="1" dirty="0">
                <a:solidFill>
                  <a:srgbClr val="000099"/>
                </a:solidFill>
                <a:latin typeface="黑体" pitchFamily="2" charset="-122"/>
                <a:ea typeface="黑体" pitchFamily="2" charset="-122"/>
              </a:rPr>
              <a:t>月</a:t>
            </a:r>
            <a:r>
              <a:rPr lang="en-US" altLang="zh-CN" sz="1600" b="1" dirty="0">
                <a:solidFill>
                  <a:srgbClr val="000099"/>
                </a:solidFill>
                <a:latin typeface="黑体" pitchFamily="2" charset="-122"/>
                <a:ea typeface="黑体" pitchFamily="2" charset="-122"/>
              </a:rPr>
              <a:t>15</a:t>
            </a:r>
            <a:r>
              <a:rPr lang="zh-CN" altLang="en-US" sz="1600" b="1" dirty="0">
                <a:solidFill>
                  <a:srgbClr val="000099"/>
                </a:solidFill>
                <a:latin typeface="黑体" pitchFamily="2" charset="-122"/>
                <a:ea typeface="黑体" pitchFamily="2" charset="-122"/>
              </a:rPr>
              <a:t>日</a:t>
            </a:r>
            <a:endParaRPr lang="en-US" altLang="zh-CN" sz="1600" b="1" dirty="0">
              <a:solidFill>
                <a:srgbClr val="000099"/>
              </a:solidFill>
              <a:latin typeface="黑体" pitchFamily="2" charset="-122"/>
              <a:ea typeface="黑体" pitchFamily="2" charset="-122"/>
            </a:endParaRPr>
          </a:p>
          <a:p>
            <a:pPr>
              <a:lnSpc>
                <a:spcPct val="125000"/>
              </a:lnSpc>
              <a:defRPr/>
            </a:pPr>
            <a:r>
              <a:rPr lang="zh-CN" altLang="en-US" sz="1600" b="1" dirty="0">
                <a:solidFill>
                  <a:srgbClr val="000099"/>
                </a:solidFill>
                <a:latin typeface="黑体" pitchFamily="2" charset="-122"/>
                <a:ea typeface="黑体" pitchFamily="2" charset="-122"/>
              </a:rPr>
              <a:t>正常注册截止日期：</a:t>
            </a:r>
            <a:r>
              <a:rPr lang="en-US" altLang="zh-CN" sz="1600" b="1" dirty="0">
                <a:solidFill>
                  <a:srgbClr val="000099"/>
                </a:solidFill>
                <a:latin typeface="黑体" pitchFamily="2" charset="-122"/>
                <a:ea typeface="黑体" pitchFamily="2" charset="-122"/>
              </a:rPr>
              <a:t>2015</a:t>
            </a:r>
            <a:r>
              <a:rPr lang="zh-CN" altLang="en-US" sz="1600" b="1" dirty="0">
                <a:solidFill>
                  <a:srgbClr val="000099"/>
                </a:solidFill>
                <a:latin typeface="黑体" pitchFamily="2" charset="-122"/>
                <a:ea typeface="黑体" pitchFamily="2" charset="-122"/>
              </a:rPr>
              <a:t>年</a:t>
            </a:r>
            <a:r>
              <a:rPr lang="en-US" altLang="zh-CN" sz="1600" b="1" dirty="0">
                <a:solidFill>
                  <a:srgbClr val="000099"/>
                </a:solidFill>
                <a:latin typeface="黑体" pitchFamily="2" charset="-122"/>
                <a:ea typeface="黑体" pitchFamily="2" charset="-122"/>
              </a:rPr>
              <a:t>08</a:t>
            </a:r>
            <a:r>
              <a:rPr lang="zh-CN" altLang="en-US" sz="1600" b="1" dirty="0">
                <a:solidFill>
                  <a:srgbClr val="000099"/>
                </a:solidFill>
                <a:latin typeface="黑体" pitchFamily="2" charset="-122"/>
                <a:ea typeface="黑体" pitchFamily="2" charset="-122"/>
              </a:rPr>
              <a:t>月</a:t>
            </a:r>
            <a:r>
              <a:rPr lang="en-US" altLang="zh-CN" sz="1600" b="1" dirty="0">
                <a:solidFill>
                  <a:srgbClr val="000099"/>
                </a:solidFill>
                <a:latin typeface="黑体" pitchFamily="2" charset="-122"/>
                <a:ea typeface="黑体" pitchFamily="2" charset="-122"/>
              </a:rPr>
              <a:t>15</a:t>
            </a:r>
            <a:r>
              <a:rPr lang="zh-CN" altLang="en-US" sz="1600" b="1" dirty="0">
                <a:solidFill>
                  <a:srgbClr val="000099"/>
                </a:solidFill>
                <a:latin typeface="黑体" pitchFamily="2" charset="-122"/>
                <a:ea typeface="黑体" pitchFamily="2" charset="-122"/>
              </a:rPr>
              <a:t>日</a:t>
            </a:r>
          </a:p>
        </p:txBody>
      </p:sp>
      <p:grpSp>
        <p:nvGrpSpPr>
          <p:cNvPr id="8" name="组合 5"/>
          <p:cNvGrpSpPr>
            <a:grpSpLocks/>
          </p:cNvGrpSpPr>
          <p:nvPr/>
        </p:nvGrpSpPr>
        <p:grpSpPr bwMode="auto">
          <a:xfrm>
            <a:off x="107950" y="44450"/>
            <a:ext cx="1463675" cy="1098550"/>
            <a:chOff x="142844" y="71414"/>
            <a:chExt cx="1928826" cy="1500198"/>
          </a:xfrm>
        </p:grpSpPr>
        <p:pic>
          <p:nvPicPr>
            <p:cNvPr id="9" name="Picture 6" descr="E:\电脑系统文件夹\360data\重要数据\我的文档\My Pictures\三院\gukezhongxin .jpg"/>
            <p:cNvPicPr>
              <a:picLocks noChangeAspect="1" noChangeArrowheads="1"/>
            </p:cNvPicPr>
            <p:nvPr/>
          </p:nvPicPr>
          <p:blipFill>
            <a:blip r:embed="rId3" cstate="print"/>
            <a:srcRect l="6099" t="1524" r="7223" b="4144"/>
            <a:stretch>
              <a:fillRect/>
            </a:stretch>
          </p:blipFill>
          <p:spPr bwMode="auto">
            <a:xfrm>
              <a:off x="1058549" y="71414"/>
              <a:ext cx="1013121" cy="92869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5" descr="E:\电脑系统文件夹\360data\重要数据\我的文档\My Pictures\三院\会.jpg"/>
            <p:cNvPicPr>
              <a:picLocks noChangeAspect="1" noChangeArrowheads="1"/>
            </p:cNvPicPr>
            <p:nvPr/>
          </p:nvPicPr>
          <p:blipFill>
            <a:blip r:embed="rId4" cstate="print"/>
            <a:srcRect/>
            <a:stretch>
              <a:fillRect/>
            </a:stretch>
          </p:blipFill>
          <p:spPr bwMode="auto">
            <a:xfrm>
              <a:off x="142844" y="357166"/>
              <a:ext cx="1214446" cy="121444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1" name="Picture 9" descr="D:\Documents\Tencent Files\771492192\Image\C2C\D5ED3F33F9831A584277C178021758D1.jpg"/>
          <p:cNvPicPr>
            <a:picLocks noChangeAspect="1" noChangeArrowheads="1"/>
          </p:cNvPicPr>
          <p:nvPr/>
        </p:nvPicPr>
        <p:blipFill>
          <a:blip r:embed="rId5" cstate="print"/>
          <a:srcRect/>
          <a:stretch>
            <a:fillRect/>
          </a:stretch>
        </p:blipFill>
        <p:spPr bwMode="auto">
          <a:xfrm>
            <a:off x="7736304" y="57567"/>
            <a:ext cx="1193383" cy="119338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p:cNvPicPr>
            <a:picLocks noChangeAspect="1" noChangeArrowheads="1"/>
          </p:cNvPicPr>
          <p:nvPr/>
        </p:nvPicPr>
        <p:blipFill>
          <a:blip r:embed="rId3"/>
          <a:srcRect l="1512" t="1950" r="1512" b="1950"/>
          <a:stretch>
            <a:fillRect/>
          </a:stretch>
        </p:blipFill>
        <p:spPr bwMode="auto">
          <a:xfrm>
            <a:off x="-49213" y="0"/>
            <a:ext cx="9242426" cy="6858000"/>
          </a:xfrm>
          <a:prstGeom prst="rect">
            <a:avLst/>
          </a:prstGeom>
          <a:noFill/>
          <a:ln w="9525">
            <a:noFill/>
            <a:miter lim="800000"/>
            <a:headEnd/>
            <a:tailEnd/>
          </a:ln>
        </p:spPr>
      </p:pic>
      <p:sp>
        <p:nvSpPr>
          <p:cNvPr id="1029" name="Rectangle 3"/>
          <p:cNvSpPr>
            <a:spLocks noChangeArrowheads="1"/>
          </p:cNvSpPr>
          <p:nvPr/>
        </p:nvSpPr>
        <p:spPr bwMode="auto">
          <a:xfrm>
            <a:off x="3492500" y="549275"/>
            <a:ext cx="5195888" cy="1862138"/>
          </a:xfrm>
          <a:prstGeom prst="rect">
            <a:avLst/>
          </a:prstGeom>
          <a:noFill/>
          <a:ln w="12700" algn="ctr">
            <a:noFill/>
            <a:miter lim="800000"/>
            <a:headEnd/>
            <a:tailEnd/>
          </a:ln>
        </p:spPr>
        <p:txBody>
          <a:bodyPr wrap="none">
            <a:spAutoFit/>
          </a:bodyPr>
          <a:lstStyle/>
          <a:p>
            <a:pPr>
              <a:spcBef>
                <a:spcPct val="50000"/>
              </a:spcBef>
            </a:pPr>
            <a:r>
              <a:rPr lang="en-US" altLang="zh-CN" sz="8800">
                <a:solidFill>
                  <a:srgbClr val="FFFF00"/>
                </a:solidFill>
                <a:latin typeface="Impact" pitchFamily="34" charset="0"/>
              </a:rPr>
              <a:t>Thank you!</a:t>
            </a:r>
          </a:p>
          <a:p>
            <a:pPr>
              <a:lnSpc>
                <a:spcPct val="50000"/>
              </a:lnSpc>
              <a:spcBef>
                <a:spcPct val="50000"/>
              </a:spcBef>
            </a:pPr>
            <a:r>
              <a:rPr lang="en-US" altLang="zh-CN" sz="2800" b="1">
                <a:solidFill>
                  <a:srgbClr val="CC00CC"/>
                </a:solidFill>
                <a:latin typeface="Monotype Corsiva" pitchFamily="66" charset="0"/>
              </a:rPr>
              <a:t>Department  of  Pediatric  Orthopaedics</a:t>
            </a:r>
            <a:endParaRPr lang="zh-CN" altLang="en-US" sz="2800">
              <a:solidFill>
                <a:srgbClr val="CC00CC"/>
              </a:solidFill>
              <a:latin typeface="Monotype Corsiva" pitchFamily="66" charset="0"/>
            </a:endParaRPr>
          </a:p>
        </p:txBody>
      </p:sp>
      <p:grpSp>
        <p:nvGrpSpPr>
          <p:cNvPr id="2" name="Group 4"/>
          <p:cNvGrpSpPr>
            <a:grpSpLocks/>
          </p:cNvGrpSpPr>
          <p:nvPr/>
        </p:nvGrpSpPr>
        <p:grpSpPr bwMode="auto">
          <a:xfrm>
            <a:off x="3608388" y="2649538"/>
            <a:ext cx="5008562" cy="955675"/>
            <a:chOff x="2290" y="1661"/>
            <a:chExt cx="3155" cy="602"/>
          </a:xfrm>
        </p:grpSpPr>
        <p:grpSp>
          <p:nvGrpSpPr>
            <p:cNvPr id="3" name="Group 4"/>
            <p:cNvGrpSpPr>
              <a:grpSpLocks/>
            </p:cNvGrpSpPr>
            <p:nvPr/>
          </p:nvGrpSpPr>
          <p:grpSpPr bwMode="auto">
            <a:xfrm>
              <a:off x="2290" y="1661"/>
              <a:ext cx="3155" cy="602"/>
              <a:chOff x="2290" y="1661"/>
              <a:chExt cx="3155" cy="602"/>
            </a:xfrm>
          </p:grpSpPr>
          <p:graphicFrame>
            <p:nvGraphicFramePr>
              <p:cNvPr id="1026" name="Object 5"/>
              <p:cNvGraphicFramePr>
                <a:graphicFrameLocks noChangeAspect="1"/>
              </p:cNvGraphicFramePr>
              <p:nvPr/>
            </p:nvGraphicFramePr>
            <p:xfrm>
              <a:off x="2290" y="1661"/>
              <a:ext cx="3155" cy="593"/>
            </p:xfrm>
            <a:graphic>
              <a:graphicData uri="http://schemas.openxmlformats.org/presentationml/2006/ole">
                <mc:AlternateContent xmlns:mc="http://schemas.openxmlformats.org/markup-compatibility/2006">
                  <mc:Choice xmlns:v="urn:schemas-microsoft-com:vml" Requires="v">
                    <p:oleObj spid="_x0000_s1055" name="图片" r:id="rId4" imgW="6847619" imgH="1285714" progId="StaticDib">
                      <p:embed/>
                    </p:oleObj>
                  </mc:Choice>
                  <mc:Fallback>
                    <p:oleObj name="图片" r:id="rId4" imgW="6847619" imgH="1285714" progId="StaticDib">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 y="1661"/>
                            <a:ext cx="3155" cy="593"/>
                          </a:xfrm>
                          <a:prstGeom prst="rect">
                            <a:avLst/>
                          </a:prstGeom>
                          <a:noFill/>
                          <a:ln>
                            <a:noFill/>
                          </a:ln>
                          <a:effectLst/>
                          <a:extLst>
                            <a:ext uri="{909E8E84-426E-40dd-AFC4-6F175D3DCCD1}">
                              <a14:hiddenFill xmlns:a14="http://schemas.microsoft.com/office/drawing/2010/main">
                                <a:solidFill>
                                  <a:srgbClr val="A8F2F6"/>
                                </a:solidFill>
                              </a14:hiddenFill>
                            </a:ext>
                            <a:ext uri="{91240B29-F687-4f45-9708-019B960494DF}">
                              <a14:hiddenLine xmlns:a14="http://schemas.microsoft.com/office/drawing/2010/main" w="12700">
                                <a:solidFill>
                                  <a:srgbClr val="0033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4558" y="1661"/>
              <a:ext cx="490" cy="602"/>
            </p:xfrm>
            <a:graphic>
              <a:graphicData uri="http://schemas.openxmlformats.org/presentationml/2006/ole">
                <mc:AlternateContent xmlns:mc="http://schemas.openxmlformats.org/markup-compatibility/2006">
                  <mc:Choice xmlns:v="urn:schemas-microsoft-com:vml" Requires="v">
                    <p:oleObj spid="_x0000_s1056" name="图片" r:id="rId6" imgW="1904762" imgH="2342238" progId="StaticDib">
                      <p:embed/>
                    </p:oleObj>
                  </mc:Choice>
                  <mc:Fallback>
                    <p:oleObj name="图片" r:id="rId6" imgW="1904762" imgH="2342238" progId="StaticDib">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8" y="1661"/>
                            <a:ext cx="490" cy="602"/>
                          </a:xfrm>
                          <a:prstGeom prst="rect">
                            <a:avLst/>
                          </a:prstGeom>
                          <a:noFill/>
                          <a:ln>
                            <a:noFill/>
                          </a:ln>
                          <a:effectLst/>
                          <a:extLst>
                            <a:ext uri="{909E8E84-426E-40dd-AFC4-6F175D3DCCD1}">
                              <a14:hiddenFill xmlns:a14="http://schemas.microsoft.com/office/drawing/2010/main">
                                <a:solidFill>
                                  <a:srgbClr val="A8F2F6"/>
                                </a:solidFill>
                              </a14:hiddenFill>
                            </a:ext>
                            <a:ext uri="{91240B29-F687-4f45-9708-019B960494DF}">
                              <a14:hiddenLine xmlns:a14="http://schemas.microsoft.com/office/drawing/2010/main" w="12700">
                                <a:solidFill>
                                  <a:srgbClr val="0033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pic>
          <p:nvPicPr>
            <p:cNvPr id="1032" name="Picture 8" descr="谢博照片"/>
            <p:cNvPicPr>
              <a:picLocks noChangeAspect="1" noChangeArrowheads="1"/>
            </p:cNvPicPr>
            <p:nvPr/>
          </p:nvPicPr>
          <p:blipFill>
            <a:blip r:embed="rId8"/>
            <a:srcRect l="17828" t="8722" r="17828" b="14827"/>
            <a:stretch>
              <a:fillRect/>
            </a:stretch>
          </p:blipFill>
          <p:spPr bwMode="auto">
            <a:xfrm>
              <a:off x="4099" y="1672"/>
              <a:ext cx="485" cy="590"/>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80187" y="5841999"/>
            <a:ext cx="4541587" cy="400110"/>
          </a:xfrm>
          <a:prstGeom prst="rect">
            <a:avLst/>
          </a:prstGeom>
          <a:noFill/>
        </p:spPr>
        <p:txBody>
          <a:bodyPr wrap="square" rtlCol="0">
            <a:spAutoFit/>
          </a:bodyPr>
          <a:lstStyle/>
          <a:p>
            <a:r>
              <a:rPr kumimoji="1" lang="zh-CN" altLang="en-US" sz="2000" b="1" dirty="0" smtClean="0">
                <a:solidFill>
                  <a:srgbClr val="0B1893"/>
                </a:solidFill>
              </a:rPr>
              <a:t>青春期男性，鹰嘴骨化中心分离</a:t>
            </a:r>
            <a:endParaRPr kumimoji="1" lang="zh-CN" altLang="en-US" sz="2000" b="1" dirty="0">
              <a:solidFill>
                <a:srgbClr val="0B1893"/>
              </a:solidFill>
            </a:endParaRPr>
          </a:p>
        </p:txBody>
      </p:sp>
      <p:pic>
        <p:nvPicPr>
          <p:cNvPr id="3" name="图片 2"/>
          <p:cNvPicPr>
            <a:picLocks noChangeAspect="1"/>
          </p:cNvPicPr>
          <p:nvPr/>
        </p:nvPicPr>
        <p:blipFill>
          <a:blip r:embed="rId3"/>
          <a:stretch>
            <a:fillRect/>
          </a:stretch>
        </p:blipFill>
        <p:spPr>
          <a:xfrm>
            <a:off x="2120412" y="1635117"/>
            <a:ext cx="5386879" cy="4163085"/>
          </a:xfrm>
          <a:prstGeom prst="rect">
            <a:avLst/>
          </a:prstGeom>
        </p:spPr>
      </p:pic>
      <p:sp>
        <p:nvSpPr>
          <p:cNvPr id="6" name="矩形 5"/>
          <p:cNvSpPr/>
          <p:nvPr/>
        </p:nvSpPr>
        <p:spPr>
          <a:xfrm>
            <a:off x="3108771" y="6488668"/>
            <a:ext cx="5591798" cy="307777"/>
          </a:xfrm>
          <a:prstGeom prst="rect">
            <a:avLst/>
          </a:prstGeom>
          <a:solidFill>
            <a:srgbClr val="C8FEFD"/>
          </a:solidFill>
          <a:ln>
            <a:solidFill>
              <a:schemeClr val="accent2"/>
            </a:solidFill>
          </a:ln>
        </p:spPr>
        <p:txBody>
          <a:bodyPr wrap="square">
            <a:spAutoFit/>
          </a:bodyPr>
          <a:lstStyle/>
          <a:p>
            <a:r>
              <a:rPr kumimoji="1" lang="en-US" altLang="zh-CN" sz="1400" b="1" dirty="0">
                <a:solidFill>
                  <a:srgbClr val="0B1893"/>
                </a:solidFill>
              </a:rPr>
              <a:t>Imaging in pediatric skeletal trauma. K. J. Johnson, E. Bache. </a:t>
            </a:r>
            <a:r>
              <a:rPr kumimoji="1" lang="en-US" altLang="zh-CN" sz="1400" b="1" dirty="0" smtClean="0">
                <a:solidFill>
                  <a:srgbClr val="0B1893"/>
                </a:solidFill>
              </a:rPr>
              <a:t>Springer.</a:t>
            </a:r>
            <a:endParaRPr kumimoji="1" lang="en-US" altLang="zh-CN" sz="1400" b="1" dirty="0">
              <a:solidFill>
                <a:srgbClr val="0B1893"/>
              </a:solidFill>
            </a:endParaRPr>
          </a:p>
        </p:txBody>
      </p:sp>
      <p:sp>
        <p:nvSpPr>
          <p:cNvPr id="8"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6232011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69950" y="5767694"/>
            <a:ext cx="8369933" cy="1015663"/>
          </a:xfrm>
          <a:prstGeom prst="rect">
            <a:avLst/>
          </a:prstGeom>
          <a:noFill/>
        </p:spPr>
        <p:txBody>
          <a:bodyPr wrap="square" rtlCol="0">
            <a:spAutoFit/>
          </a:bodyPr>
          <a:lstStyle/>
          <a:p>
            <a:r>
              <a:rPr kumimoji="1" lang="en-US" altLang="zh-CN" sz="2000" b="1" dirty="0" smtClean="0">
                <a:solidFill>
                  <a:srgbClr val="0B1893"/>
                </a:solidFill>
              </a:rPr>
              <a:t>                                       </a:t>
            </a:r>
            <a:r>
              <a:rPr kumimoji="1" lang="zh-CN" altLang="en-US" sz="2000" b="1" dirty="0" smtClean="0">
                <a:solidFill>
                  <a:srgbClr val="0B1893"/>
                </a:solidFill>
              </a:rPr>
              <a:t>鹰嘴骨化核分离，不是骨折。</a:t>
            </a:r>
            <a:endParaRPr kumimoji="1" lang="en-US" altLang="zh-CN" sz="2000" b="1" dirty="0" smtClean="0">
              <a:solidFill>
                <a:srgbClr val="0B1893"/>
              </a:solidFill>
            </a:endParaRPr>
          </a:p>
          <a:p>
            <a:endParaRPr kumimoji="1" lang="en-US" altLang="zh-CN" sz="2000" b="1" dirty="0" smtClean="0">
              <a:solidFill>
                <a:srgbClr val="0B1893"/>
              </a:solidFill>
            </a:endParaRPr>
          </a:p>
          <a:p>
            <a:r>
              <a:rPr lang="en-US" altLang="zh-CN" sz="2000" dirty="0" smtClean="0"/>
              <a:t> </a:t>
            </a:r>
            <a:r>
              <a:rPr lang="en-US" altLang="zh-CN" sz="2000" i="1" dirty="0"/>
              <a:t>(</a:t>
            </a:r>
            <a:r>
              <a:rPr lang="en-US" altLang="zh-CN" sz="1600" i="1" dirty="0"/>
              <a:t>Ref: Silberstein MJ, et al: Some vagaries of the olecranon. J Bone Joint </a:t>
            </a:r>
            <a:r>
              <a:rPr lang="en-US" altLang="zh-CN" sz="1600" i="1" dirty="0" err="1"/>
              <a:t>Surg</a:t>
            </a:r>
            <a:r>
              <a:rPr lang="en-US" altLang="zh-CN" sz="1600" i="1" dirty="0"/>
              <a:t> Am 63:722, 1981</a:t>
            </a:r>
            <a:r>
              <a:rPr lang="en-US" altLang="zh-CN" sz="2000" i="1" dirty="0"/>
              <a:t>.) </a:t>
            </a:r>
            <a:endParaRPr lang="en-US" altLang="zh-CN" sz="2000" dirty="0"/>
          </a:p>
        </p:txBody>
      </p:sp>
      <p:pic>
        <p:nvPicPr>
          <p:cNvPr id="4" name="图片 3"/>
          <p:cNvPicPr>
            <a:picLocks noChangeAspect="1"/>
          </p:cNvPicPr>
          <p:nvPr/>
        </p:nvPicPr>
        <p:blipFill>
          <a:blip r:embed="rId3"/>
          <a:stretch>
            <a:fillRect/>
          </a:stretch>
        </p:blipFill>
        <p:spPr>
          <a:xfrm>
            <a:off x="2763432" y="1613947"/>
            <a:ext cx="3413561" cy="4153747"/>
          </a:xfrm>
          <a:prstGeom prst="rect">
            <a:avLst/>
          </a:prstGeom>
        </p:spPr>
      </p:pic>
      <p:sp>
        <p:nvSpPr>
          <p:cNvPr id="6"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10836557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04619" y="5083524"/>
            <a:ext cx="5323720" cy="400110"/>
          </a:xfrm>
          <a:prstGeom prst="rect">
            <a:avLst/>
          </a:prstGeom>
          <a:noFill/>
        </p:spPr>
        <p:txBody>
          <a:bodyPr wrap="square" rtlCol="0">
            <a:spAutoFit/>
          </a:bodyPr>
          <a:lstStyle/>
          <a:p>
            <a:r>
              <a:rPr kumimoji="1" lang="zh-CN" altLang="en-US" sz="2000" b="1" dirty="0" smtClean="0">
                <a:solidFill>
                  <a:srgbClr val="0B1893"/>
                </a:solidFill>
              </a:rPr>
              <a:t>尖端分离的鹰嘴骨化核的一些影像学表现</a:t>
            </a:r>
            <a:endParaRPr kumimoji="1" lang="zh-CN" altLang="en-US" sz="2000" b="1" dirty="0">
              <a:solidFill>
                <a:srgbClr val="0B1893"/>
              </a:solidFill>
            </a:endParaRPr>
          </a:p>
        </p:txBody>
      </p:sp>
      <p:pic>
        <p:nvPicPr>
          <p:cNvPr id="2" name="图片 1"/>
          <p:cNvPicPr>
            <a:picLocks noChangeAspect="1"/>
          </p:cNvPicPr>
          <p:nvPr/>
        </p:nvPicPr>
        <p:blipFill>
          <a:blip r:embed="rId3"/>
          <a:stretch>
            <a:fillRect/>
          </a:stretch>
        </p:blipFill>
        <p:spPr>
          <a:xfrm>
            <a:off x="0" y="1930400"/>
            <a:ext cx="9144000" cy="2992176"/>
          </a:xfrm>
          <a:prstGeom prst="rect">
            <a:avLst/>
          </a:prstGeom>
        </p:spPr>
      </p:pic>
      <p:sp>
        <p:nvSpPr>
          <p:cNvPr id="8" name="矩形 7"/>
          <p:cNvSpPr/>
          <p:nvPr/>
        </p:nvSpPr>
        <p:spPr>
          <a:xfrm>
            <a:off x="3033429" y="6227058"/>
            <a:ext cx="5754713" cy="523220"/>
          </a:xfrm>
          <a:prstGeom prst="rect">
            <a:avLst/>
          </a:prstGeom>
          <a:solidFill>
            <a:schemeClr val="accent6">
              <a:lumMod val="20000"/>
              <a:lumOff val="80000"/>
            </a:schemeClr>
          </a:solidFill>
          <a:ln>
            <a:solidFill>
              <a:schemeClr val="accent2"/>
            </a:solidFill>
          </a:ln>
        </p:spPr>
        <p:txBody>
          <a:bodyPr wrap="square">
            <a:spAutoFit/>
          </a:bodyPr>
          <a:lstStyle/>
          <a:p>
            <a:r>
              <a:rPr kumimoji="1" lang="en-US" altLang="zh-CN" sz="1400" b="1" dirty="0">
                <a:solidFill>
                  <a:srgbClr val="0B1893"/>
                </a:solidFill>
              </a:rPr>
              <a:t>Atlas of normal roentgen variants that may simulate disease. Theodore E. Keats, Mark W. Anderson. Elsevier.</a:t>
            </a:r>
            <a:endParaRPr kumimoji="1" lang="zh-CN" altLang="en-US" sz="1400" b="1" dirty="0">
              <a:solidFill>
                <a:srgbClr val="0B1893"/>
              </a:solidFill>
            </a:endParaRPr>
          </a:p>
        </p:txBody>
      </p:sp>
      <p:sp>
        <p:nvSpPr>
          <p:cNvPr id="9"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10836557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12326" y="5541449"/>
            <a:ext cx="6891910" cy="707886"/>
          </a:xfrm>
          <a:prstGeom prst="rect">
            <a:avLst/>
          </a:prstGeom>
          <a:noFill/>
        </p:spPr>
        <p:txBody>
          <a:bodyPr wrap="square" rtlCol="0">
            <a:spAutoFit/>
          </a:bodyPr>
          <a:lstStyle/>
          <a:p>
            <a:r>
              <a:rPr kumimoji="1" lang="zh-CN" altLang="en-US" sz="2000" b="1" dirty="0" smtClean="0">
                <a:solidFill>
                  <a:srgbClr val="0B1893"/>
                </a:solidFill>
              </a:rPr>
              <a:t>正常外上髁骨化中心。儿童外上髁骨化中心的软骨板较宽，使其看起来像骨化中心分离。</a:t>
            </a:r>
            <a:endParaRPr kumimoji="1" lang="zh-CN" altLang="en-US" sz="2000" b="1" dirty="0">
              <a:solidFill>
                <a:srgbClr val="0B1893"/>
              </a:solidFill>
            </a:endParaRPr>
          </a:p>
        </p:txBody>
      </p:sp>
      <p:pic>
        <p:nvPicPr>
          <p:cNvPr id="2" name="图片 1"/>
          <p:cNvPicPr>
            <a:picLocks noChangeAspect="1"/>
          </p:cNvPicPr>
          <p:nvPr/>
        </p:nvPicPr>
        <p:blipFill>
          <a:blip r:embed="rId3"/>
          <a:stretch>
            <a:fillRect/>
          </a:stretch>
        </p:blipFill>
        <p:spPr>
          <a:xfrm>
            <a:off x="1562014" y="1191088"/>
            <a:ext cx="5900627" cy="4350361"/>
          </a:xfrm>
          <a:prstGeom prst="rect">
            <a:avLst/>
          </a:prstGeom>
        </p:spPr>
      </p:pic>
      <p:sp>
        <p:nvSpPr>
          <p:cNvPr id="8" name="矩形 7"/>
          <p:cNvSpPr/>
          <p:nvPr/>
        </p:nvSpPr>
        <p:spPr>
          <a:xfrm>
            <a:off x="3839349" y="6285454"/>
            <a:ext cx="5153165" cy="523220"/>
          </a:xfrm>
          <a:prstGeom prst="rect">
            <a:avLst/>
          </a:prstGeom>
          <a:solidFill>
            <a:schemeClr val="accent6">
              <a:lumMod val="20000"/>
              <a:lumOff val="80000"/>
            </a:schemeClr>
          </a:solidFill>
          <a:ln>
            <a:solidFill>
              <a:schemeClr val="accent2"/>
            </a:solidFill>
          </a:ln>
        </p:spPr>
        <p:txBody>
          <a:bodyPr wrap="square">
            <a:spAutoFit/>
          </a:bodyPr>
          <a:lstStyle/>
          <a:p>
            <a:r>
              <a:rPr kumimoji="1" lang="en-US" altLang="zh-CN" sz="1400" b="1" dirty="0">
                <a:solidFill>
                  <a:srgbClr val="0B1893"/>
                </a:solidFill>
              </a:rPr>
              <a:t>Atlas of normal roentgen variants that may simulate disease. Theodore E. Keats, Mark W. Anderson. Elsevier.</a:t>
            </a:r>
            <a:endParaRPr kumimoji="1" lang="zh-CN" altLang="en-US" sz="1400" b="1" dirty="0">
              <a:solidFill>
                <a:srgbClr val="0B1893"/>
              </a:solidFill>
            </a:endParaRPr>
          </a:p>
        </p:txBody>
      </p:sp>
      <p:sp>
        <p:nvSpPr>
          <p:cNvPr id="9" name="标题 2"/>
          <p:cNvSpPr>
            <a:spLocks noGrp="1"/>
          </p:cNvSpPr>
          <p:nvPr>
            <p:ph type="title"/>
          </p:nvPr>
        </p:nvSpPr>
        <p:spPr>
          <a:xfrm>
            <a:off x="1965682" y="278670"/>
            <a:ext cx="5161201" cy="699479"/>
          </a:xfrm>
        </p:spPr>
        <p:txBody>
          <a:bodyPr>
            <a:normAutofit fontScale="90000"/>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31831207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26853" y="5324979"/>
            <a:ext cx="6103603" cy="707886"/>
          </a:xfrm>
          <a:prstGeom prst="rect">
            <a:avLst/>
          </a:prstGeom>
          <a:noFill/>
        </p:spPr>
        <p:txBody>
          <a:bodyPr wrap="square" rtlCol="0">
            <a:spAutoFit/>
          </a:bodyPr>
          <a:lstStyle/>
          <a:p>
            <a:r>
              <a:rPr kumimoji="1" lang="zh-CN" altLang="en-US" sz="2000" b="1" dirty="0" smtClean="0">
                <a:solidFill>
                  <a:srgbClr val="0B1893"/>
                </a:solidFill>
              </a:rPr>
              <a:t>内上髁直接与骨干融合</a:t>
            </a:r>
            <a:r>
              <a:rPr kumimoji="1" lang="en-US" altLang="zh-CN" sz="2000" b="1" dirty="0" smtClean="0">
                <a:solidFill>
                  <a:srgbClr val="0B1893"/>
                </a:solidFill>
              </a:rPr>
              <a:t>;</a:t>
            </a:r>
          </a:p>
          <a:p>
            <a:r>
              <a:rPr kumimoji="1" lang="zh-CN" altLang="en-US" sz="2000" b="1" dirty="0" smtClean="0">
                <a:solidFill>
                  <a:srgbClr val="0B1893"/>
                </a:solidFill>
              </a:rPr>
              <a:t>外上髁先与肱骨小头融合，然后再一起与骨干融合。</a:t>
            </a:r>
            <a:endParaRPr kumimoji="1" lang="zh-CN" altLang="en-US" sz="2000" b="1" dirty="0">
              <a:solidFill>
                <a:srgbClr val="0B1893"/>
              </a:solidFill>
            </a:endParaRPr>
          </a:p>
        </p:txBody>
      </p:sp>
      <p:pic>
        <p:nvPicPr>
          <p:cNvPr id="3" name="图片 2"/>
          <p:cNvPicPr>
            <a:picLocks noChangeAspect="1"/>
          </p:cNvPicPr>
          <p:nvPr/>
        </p:nvPicPr>
        <p:blipFill>
          <a:blip r:embed="rId3"/>
          <a:stretch>
            <a:fillRect/>
          </a:stretch>
        </p:blipFill>
        <p:spPr>
          <a:xfrm>
            <a:off x="2002029" y="1299334"/>
            <a:ext cx="5175614" cy="4077117"/>
          </a:xfrm>
          <a:prstGeom prst="rect">
            <a:avLst/>
          </a:prstGeom>
        </p:spPr>
      </p:pic>
      <p:sp>
        <p:nvSpPr>
          <p:cNvPr id="8" name="矩形 7"/>
          <p:cNvSpPr/>
          <p:nvPr/>
        </p:nvSpPr>
        <p:spPr>
          <a:xfrm>
            <a:off x="3795554" y="6227058"/>
            <a:ext cx="4992588" cy="523220"/>
          </a:xfrm>
          <a:prstGeom prst="rect">
            <a:avLst/>
          </a:prstGeom>
          <a:solidFill>
            <a:schemeClr val="accent6">
              <a:lumMod val="20000"/>
              <a:lumOff val="80000"/>
            </a:schemeClr>
          </a:solidFill>
          <a:ln>
            <a:solidFill>
              <a:schemeClr val="accent2"/>
            </a:solidFill>
          </a:ln>
        </p:spPr>
        <p:txBody>
          <a:bodyPr wrap="square">
            <a:spAutoFit/>
          </a:bodyPr>
          <a:lstStyle/>
          <a:p>
            <a:r>
              <a:rPr kumimoji="1" lang="en-US" altLang="zh-CN" sz="1400" b="1" dirty="0">
                <a:solidFill>
                  <a:srgbClr val="0B1893"/>
                </a:solidFill>
              </a:rPr>
              <a:t>Atlas of normal roentgen variants that may simulate disease. Theodore E. Keats, Mark W. Anderson. Elsevier.</a:t>
            </a:r>
            <a:endParaRPr kumimoji="1" lang="zh-CN" altLang="en-US" sz="1400" b="1" dirty="0">
              <a:solidFill>
                <a:srgbClr val="0B1893"/>
              </a:solidFill>
            </a:endParaRPr>
          </a:p>
        </p:txBody>
      </p:sp>
      <p:sp>
        <p:nvSpPr>
          <p:cNvPr id="9" name="标题 2"/>
          <p:cNvSpPr>
            <a:spLocks noGrp="1"/>
          </p:cNvSpPr>
          <p:nvPr>
            <p:ph type="title"/>
          </p:nvPr>
        </p:nvSpPr>
        <p:spPr>
          <a:xfrm>
            <a:off x="2002029" y="27867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10416928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817076" y="598570"/>
            <a:ext cx="5270802" cy="1313518"/>
          </a:xfrm>
        </p:spPr>
        <p:txBody>
          <a:bodyPr>
            <a:normAutofit/>
          </a:bodyPr>
          <a:lstStyle/>
          <a:p>
            <a:pPr eaLnBrk="1" hangingPunct="1"/>
            <a:r>
              <a:rPr lang="zh-CN" altLang="en-US" dirty="0" smtClean="0">
                <a:solidFill>
                  <a:srgbClr val="FF0000"/>
                </a:solidFill>
                <a:latin typeface="Arial" charset="0"/>
              </a:rPr>
              <a:t>肱骨前缘线</a:t>
            </a:r>
            <a:r>
              <a:rPr lang="en-US" altLang="zh-CN" dirty="0" smtClean="0">
                <a:latin typeface="Arial" charset="0"/>
              </a:rPr>
              <a:t/>
            </a:r>
            <a:br>
              <a:rPr lang="en-US" altLang="zh-CN" dirty="0" smtClean="0">
                <a:latin typeface="Arial" charset="0"/>
              </a:rPr>
            </a:br>
            <a:r>
              <a:rPr lang="en-US" altLang="zh-CN" sz="2400" dirty="0" smtClean="0">
                <a:solidFill>
                  <a:srgbClr val="FFFF00"/>
                </a:solidFill>
                <a:latin typeface="Arial" charset="0"/>
              </a:rPr>
              <a:t>Anterior </a:t>
            </a:r>
            <a:r>
              <a:rPr lang="en-US" altLang="zh-CN" sz="2400" dirty="0">
                <a:solidFill>
                  <a:srgbClr val="FFFF00"/>
                </a:solidFill>
                <a:latin typeface="Arial" charset="0"/>
              </a:rPr>
              <a:t>H</a:t>
            </a:r>
            <a:r>
              <a:rPr lang="en-US" altLang="zh-CN" sz="2400" dirty="0" smtClean="0">
                <a:solidFill>
                  <a:srgbClr val="FFFF00"/>
                </a:solidFill>
                <a:latin typeface="Arial" charset="0"/>
              </a:rPr>
              <a:t>umeral </a:t>
            </a:r>
            <a:r>
              <a:rPr lang="en-US" altLang="zh-CN" sz="2400" dirty="0">
                <a:solidFill>
                  <a:srgbClr val="FFFF00"/>
                </a:solidFill>
                <a:latin typeface="Arial" charset="0"/>
              </a:rPr>
              <a:t>L</a:t>
            </a:r>
            <a:r>
              <a:rPr lang="en-US" altLang="zh-CN" sz="2400" dirty="0" smtClean="0">
                <a:solidFill>
                  <a:srgbClr val="FFFF00"/>
                </a:solidFill>
                <a:latin typeface="Arial" charset="0"/>
              </a:rPr>
              <a:t>ine</a:t>
            </a:r>
            <a:endParaRPr lang="zh-CN" altLang="en-US" sz="2400" dirty="0">
              <a:solidFill>
                <a:srgbClr val="FFFF00"/>
              </a:solidFill>
              <a:latin typeface="Arial" charset="0"/>
            </a:endParaRPr>
          </a:p>
        </p:txBody>
      </p:sp>
      <p:sp>
        <p:nvSpPr>
          <p:cNvPr id="35843" name="Rectangle 3"/>
          <p:cNvSpPr>
            <a:spLocks noGrp="1" noChangeArrowheads="1"/>
          </p:cNvSpPr>
          <p:nvPr>
            <p:ph sz="half" idx="4294967295"/>
          </p:nvPr>
        </p:nvSpPr>
        <p:spPr>
          <a:xfrm>
            <a:off x="4648199" y="1600200"/>
            <a:ext cx="4242155"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5845" name="Rectangle 5"/>
          <p:cNvSpPr>
            <a:spLocks noChangeArrowheads="1"/>
          </p:cNvSpPr>
          <p:nvPr/>
        </p:nvSpPr>
        <p:spPr bwMode="auto">
          <a:xfrm>
            <a:off x="304800" y="2187994"/>
            <a:ext cx="4147677" cy="379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80000"/>
              </a:lnSpc>
              <a:spcBef>
                <a:spcPct val="20000"/>
              </a:spcBef>
              <a:buFontTx/>
              <a:buChar char="•"/>
            </a:pPr>
            <a:endParaRPr lang="en-US" altLang="zh-CN" sz="2400" b="1" dirty="0">
              <a:solidFill>
                <a:srgbClr val="0B1893"/>
              </a:solidFill>
              <a:latin typeface="Garamond" charset="0"/>
            </a:endParaRPr>
          </a:p>
          <a:p>
            <a:pPr marL="609600" indent="-609600">
              <a:lnSpc>
                <a:spcPct val="80000"/>
              </a:lnSpc>
              <a:spcBef>
                <a:spcPct val="20000"/>
              </a:spcBef>
              <a:buFontTx/>
              <a:buChar char="•"/>
            </a:pPr>
            <a:r>
              <a:rPr kumimoji="1" lang="zh-CN" altLang="en-US" sz="2400" b="1" dirty="0">
                <a:solidFill>
                  <a:srgbClr val="0B1893"/>
                </a:solidFill>
              </a:rPr>
              <a:t>通过肱骨小头的中</a:t>
            </a:r>
            <a:r>
              <a:rPr kumimoji="1" lang="en-US" altLang="zh-CN" sz="2400" b="1" dirty="0">
                <a:solidFill>
                  <a:srgbClr val="0B1893"/>
                </a:solidFill>
              </a:rPr>
              <a:t>1/</a:t>
            </a:r>
            <a:r>
              <a:rPr kumimoji="1" lang="en-US" altLang="zh-CN" sz="2400" b="1" dirty="0" smtClean="0">
                <a:solidFill>
                  <a:srgbClr val="0B1893"/>
                </a:solidFill>
              </a:rPr>
              <a:t>3</a:t>
            </a:r>
            <a:endParaRPr lang="en-US" altLang="zh-CN" sz="2400" b="1" dirty="0">
              <a:solidFill>
                <a:srgbClr val="0B1893"/>
              </a:solidFill>
              <a:latin typeface="Garamond" charset="0"/>
            </a:endParaRPr>
          </a:p>
          <a:p>
            <a:pPr marL="609600" indent="-609600">
              <a:lnSpc>
                <a:spcPct val="80000"/>
              </a:lnSpc>
              <a:spcBef>
                <a:spcPct val="20000"/>
              </a:spcBef>
              <a:buFontTx/>
              <a:buChar char="•"/>
            </a:pPr>
            <a:endParaRPr lang="en-US" altLang="zh-CN" sz="2400" b="1" dirty="0">
              <a:solidFill>
                <a:srgbClr val="0B1893"/>
              </a:solidFill>
              <a:latin typeface="Garamond" charset="0"/>
            </a:endParaRPr>
          </a:p>
          <a:p>
            <a:pPr marL="609600" indent="-609600">
              <a:lnSpc>
                <a:spcPct val="80000"/>
              </a:lnSpc>
              <a:spcBef>
                <a:spcPct val="20000"/>
              </a:spcBef>
              <a:buFontTx/>
              <a:buChar char="•"/>
            </a:pPr>
            <a:r>
              <a:rPr lang="zh-CN" altLang="en-US" sz="2400" b="1" dirty="0" smtClean="0">
                <a:solidFill>
                  <a:srgbClr val="0B1893"/>
                </a:solidFill>
                <a:latin typeface="Garamond" charset="0"/>
              </a:rPr>
              <a:t>如果肱骨小头向后位移：</a:t>
            </a:r>
            <a:endParaRPr lang="en-US" altLang="zh-CN" sz="2400" b="1" dirty="0">
              <a:solidFill>
                <a:srgbClr val="0B1893"/>
              </a:solidFill>
              <a:latin typeface="Garamond" charset="0"/>
            </a:endParaRPr>
          </a:p>
          <a:p>
            <a:pPr marL="990600" lvl="1" indent="-533400">
              <a:lnSpc>
                <a:spcPct val="80000"/>
              </a:lnSpc>
              <a:spcBef>
                <a:spcPct val="20000"/>
              </a:spcBef>
              <a:buFontTx/>
              <a:buChar char="–"/>
            </a:pPr>
            <a:r>
              <a:rPr lang="zh-CN" altLang="en-US" sz="2000" b="1" dirty="0" smtClean="0">
                <a:solidFill>
                  <a:srgbClr val="0B1893"/>
                </a:solidFill>
                <a:latin typeface="Garamond" charset="0"/>
              </a:rPr>
              <a:t>伸直型肱骨髁上骨折</a:t>
            </a:r>
            <a:endParaRPr lang="en-US" altLang="zh-CN" sz="2000" b="1" dirty="0">
              <a:solidFill>
                <a:srgbClr val="0B1893"/>
              </a:solidFill>
              <a:latin typeface="Garamond" charset="0"/>
            </a:endParaRPr>
          </a:p>
          <a:p>
            <a:pPr>
              <a:lnSpc>
                <a:spcPct val="80000"/>
              </a:lnSpc>
              <a:spcBef>
                <a:spcPct val="20000"/>
              </a:spcBef>
            </a:pPr>
            <a:endParaRPr lang="en-US" altLang="zh-CN" sz="2400" b="1" dirty="0">
              <a:solidFill>
                <a:srgbClr val="0B1893"/>
              </a:solidFill>
              <a:latin typeface="Garamond" charset="0"/>
            </a:endParaRPr>
          </a:p>
          <a:p>
            <a:pPr marL="609600" indent="-609600">
              <a:lnSpc>
                <a:spcPct val="80000"/>
              </a:lnSpc>
              <a:spcBef>
                <a:spcPct val="20000"/>
              </a:spcBef>
              <a:buFontTx/>
              <a:buChar char="•"/>
            </a:pPr>
            <a:r>
              <a:rPr lang="zh-CN" altLang="en-US" sz="2400" b="1" dirty="0" smtClean="0">
                <a:solidFill>
                  <a:srgbClr val="0B1893"/>
                </a:solidFill>
                <a:latin typeface="Garamond" charset="0"/>
              </a:rPr>
              <a:t>如果肱骨小头向前移位：</a:t>
            </a:r>
            <a:endParaRPr lang="en-US" altLang="zh-CN" sz="2400" b="1" dirty="0">
              <a:solidFill>
                <a:srgbClr val="0B1893"/>
              </a:solidFill>
              <a:latin typeface="Garamond" charset="0"/>
            </a:endParaRPr>
          </a:p>
          <a:p>
            <a:pPr marL="990600" lvl="1" indent="-533400">
              <a:lnSpc>
                <a:spcPct val="80000"/>
              </a:lnSpc>
              <a:spcBef>
                <a:spcPct val="20000"/>
              </a:spcBef>
              <a:buFontTx/>
              <a:buChar char="–"/>
            </a:pPr>
            <a:r>
              <a:rPr lang="zh-CN" altLang="en-US" sz="2000" b="1" dirty="0" smtClean="0">
                <a:solidFill>
                  <a:srgbClr val="0B1893"/>
                </a:solidFill>
                <a:latin typeface="Garamond" charset="0"/>
              </a:rPr>
              <a:t>屈曲型肱骨髁上骨折</a:t>
            </a:r>
            <a:endParaRPr lang="en-US" altLang="zh-CN" sz="2000" b="1" dirty="0">
              <a:solidFill>
                <a:srgbClr val="0B1893"/>
              </a:solidFill>
              <a:latin typeface="Garamond" charset="0"/>
            </a:endParaRPr>
          </a:p>
          <a:p>
            <a:pPr marL="609600" indent="-609600">
              <a:lnSpc>
                <a:spcPct val="80000"/>
              </a:lnSpc>
              <a:spcBef>
                <a:spcPct val="20000"/>
              </a:spcBef>
            </a:pPr>
            <a:endParaRPr lang="zh-CN" altLang="en-US" sz="2400" dirty="0">
              <a:latin typeface="Garamond" charset="0"/>
            </a:endParaRPr>
          </a:p>
        </p:txBody>
      </p:sp>
      <p:pic>
        <p:nvPicPr>
          <p:cNvPr id="35846" name="Picture 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black">
          <a:xfrm>
            <a:off x="4648200" y="2590800"/>
            <a:ext cx="4114800" cy="2649538"/>
          </a:xfrm>
          <a:prstGeom prst="rect">
            <a:avLst/>
          </a:prstGeom>
        </p:spPr>
      </p:pic>
    </p:spTree>
    <p:extLst>
      <p:ext uri="{BB962C8B-B14F-4D97-AF65-F5344CB8AC3E}">
        <p14:creationId xmlns:p14="http://schemas.microsoft.com/office/powerpoint/2010/main" val="14481262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55600" y="5785566"/>
            <a:ext cx="8432800" cy="400110"/>
          </a:xfrm>
          <a:prstGeom prst="rect">
            <a:avLst/>
          </a:prstGeom>
          <a:noFill/>
        </p:spPr>
        <p:txBody>
          <a:bodyPr wrap="square" rtlCol="0">
            <a:spAutoFit/>
          </a:bodyPr>
          <a:lstStyle/>
          <a:p>
            <a:r>
              <a:rPr kumimoji="1" lang="zh-CN" altLang="en-US" sz="2000" b="1" dirty="0" smtClean="0">
                <a:solidFill>
                  <a:srgbClr val="0B1893"/>
                </a:solidFill>
              </a:rPr>
              <a:t>肱骨前缘线通过肱骨小头的前</a:t>
            </a:r>
            <a:r>
              <a:rPr kumimoji="1" lang="en-US" altLang="zh-CN" sz="2000" b="1" dirty="0" smtClean="0">
                <a:solidFill>
                  <a:srgbClr val="0B1893"/>
                </a:solidFill>
              </a:rPr>
              <a:t>1/3</a:t>
            </a:r>
            <a:r>
              <a:rPr kumimoji="1" lang="zh-CN" altLang="en-US" sz="2000" b="1" dirty="0" smtClean="0">
                <a:solidFill>
                  <a:srgbClr val="0B1893"/>
                </a:solidFill>
              </a:rPr>
              <a:t>，提示肱骨髁向后移位，即肱骨髁上骨折。</a:t>
            </a:r>
            <a:endParaRPr kumimoji="1" lang="zh-CN" altLang="en-US" sz="2000" b="1" dirty="0">
              <a:solidFill>
                <a:srgbClr val="0B1893"/>
              </a:solidFill>
            </a:endParaRPr>
          </a:p>
        </p:txBody>
      </p:sp>
      <p:pic>
        <p:nvPicPr>
          <p:cNvPr id="5" name="图片 4"/>
          <p:cNvPicPr>
            <a:picLocks noChangeAspect="1"/>
          </p:cNvPicPr>
          <p:nvPr/>
        </p:nvPicPr>
        <p:blipFill>
          <a:blip r:embed="rId2"/>
          <a:stretch>
            <a:fillRect/>
          </a:stretch>
        </p:blipFill>
        <p:spPr>
          <a:xfrm>
            <a:off x="355600" y="847024"/>
            <a:ext cx="8432800" cy="4876800"/>
          </a:xfrm>
          <a:prstGeom prst="rect">
            <a:avLst/>
          </a:prstGeom>
        </p:spPr>
      </p:pic>
    </p:spTree>
    <p:extLst>
      <p:ext uri="{BB962C8B-B14F-4D97-AF65-F5344CB8AC3E}">
        <p14:creationId xmlns:p14="http://schemas.microsoft.com/office/powerpoint/2010/main" val="21760124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288" y="3118061"/>
            <a:ext cx="2135962" cy="30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l="8940" r="11642"/>
          <a:stretch>
            <a:fillRect/>
          </a:stretch>
        </p:blipFill>
        <p:spPr bwMode="auto">
          <a:xfrm>
            <a:off x="3883144" y="3118061"/>
            <a:ext cx="2471619" cy="24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l="5211" r="21397"/>
          <a:stretch>
            <a:fillRect/>
          </a:stretch>
        </p:blipFill>
        <p:spPr bwMode="auto">
          <a:xfrm>
            <a:off x="6384925" y="483015"/>
            <a:ext cx="2675622" cy="24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r="23146"/>
          <a:stretch>
            <a:fillRect/>
          </a:stretch>
        </p:blipFill>
        <p:spPr bwMode="auto">
          <a:xfrm>
            <a:off x="3883144" y="483015"/>
            <a:ext cx="2471620" cy="24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8"/>
          <p:cNvSpPr txBox="1">
            <a:spLocks noChangeArrowheads="1"/>
          </p:cNvSpPr>
          <p:nvPr/>
        </p:nvSpPr>
        <p:spPr bwMode="auto">
          <a:xfrm>
            <a:off x="249572" y="1813136"/>
            <a:ext cx="351678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0"/>
              </a:defRPr>
            </a:lvl1pPr>
            <a:lvl2pPr marL="742950" indent="-285750" eaLnBrk="0" hangingPunct="0">
              <a:defRPr>
                <a:solidFill>
                  <a:schemeClr val="tx1"/>
                </a:solidFill>
                <a:latin typeface="Arial" charset="0"/>
                <a:ea typeface="宋体" charset="0"/>
              </a:defRPr>
            </a:lvl2pPr>
            <a:lvl3pPr marL="1143000" indent="-228600" eaLnBrk="0" hangingPunct="0">
              <a:defRPr>
                <a:solidFill>
                  <a:schemeClr val="tx1"/>
                </a:solidFill>
                <a:latin typeface="Arial" charset="0"/>
                <a:ea typeface="宋体" charset="0"/>
              </a:defRPr>
            </a:lvl3pPr>
            <a:lvl4pPr marL="1600200" indent="-228600" eaLnBrk="0" hangingPunct="0">
              <a:defRPr>
                <a:solidFill>
                  <a:schemeClr val="tx1"/>
                </a:solidFill>
                <a:latin typeface="Arial" charset="0"/>
                <a:ea typeface="宋体" charset="0"/>
              </a:defRPr>
            </a:lvl4pPr>
            <a:lvl5pPr marL="2057400" indent="-228600" eaLnBrk="0" hangingPunct="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marL="609600" indent="-609600" eaLnBrk="1" hangingPunct="1">
              <a:lnSpc>
                <a:spcPct val="110000"/>
              </a:lnSpc>
              <a:spcBef>
                <a:spcPct val="20000"/>
              </a:spcBef>
            </a:pPr>
            <a:r>
              <a:rPr lang="en-US" altLang="zh-CN" sz="2000" b="1" dirty="0" smtClean="0">
                <a:solidFill>
                  <a:schemeClr val="tx2">
                    <a:lumMod val="75000"/>
                  </a:schemeClr>
                </a:solidFill>
                <a:latin typeface="Times New Roman" pitchFamily="18" charset="0"/>
                <a:ea typeface="+mn-ea"/>
                <a:cs typeface="Times New Roman" pitchFamily="18" charset="0"/>
              </a:rPr>
              <a:t>4m~3y11m</a:t>
            </a:r>
            <a:r>
              <a:rPr lang="zh-CN" altLang="en-US" sz="2000" b="1" dirty="0" smtClean="0">
                <a:solidFill>
                  <a:schemeClr val="tx2">
                    <a:lumMod val="75000"/>
                  </a:schemeClr>
                </a:solidFill>
                <a:latin typeface="Times New Roman" pitchFamily="18" charset="0"/>
                <a:ea typeface="+mn-ea"/>
                <a:cs typeface="Times New Roman" pitchFamily="18" charset="0"/>
              </a:rPr>
              <a:t>龄，</a:t>
            </a:r>
            <a:r>
              <a:rPr lang="en-US" altLang="zh-CN" sz="2000" b="1" dirty="0" smtClean="0">
                <a:solidFill>
                  <a:schemeClr val="tx2">
                    <a:lumMod val="75000"/>
                  </a:schemeClr>
                </a:solidFill>
                <a:latin typeface="Times New Roman" pitchFamily="18" charset="0"/>
                <a:ea typeface="+mn-ea"/>
                <a:cs typeface="Times New Roman" pitchFamily="18" charset="0"/>
              </a:rPr>
              <a:t>AHL</a:t>
            </a:r>
            <a:r>
              <a:rPr lang="zh-CN" altLang="en-US" sz="2000" b="1" dirty="0" smtClean="0">
                <a:solidFill>
                  <a:schemeClr val="tx2">
                    <a:lumMod val="75000"/>
                  </a:schemeClr>
                </a:solidFill>
                <a:latin typeface="Times New Roman" pitchFamily="18" charset="0"/>
                <a:ea typeface="+mn-ea"/>
                <a:cs typeface="Times New Roman" pitchFamily="18" charset="0"/>
              </a:rPr>
              <a:t>通过肱骨小头前、</a:t>
            </a:r>
            <a:r>
              <a:rPr lang="zh-CN" altLang="en-US" sz="2000" b="1" dirty="0">
                <a:solidFill>
                  <a:schemeClr val="tx2">
                    <a:lumMod val="75000"/>
                  </a:schemeClr>
                </a:solidFill>
                <a:latin typeface="Times New Roman" pitchFamily="18" charset="0"/>
                <a:ea typeface="+mn-ea"/>
                <a:cs typeface="Times New Roman" pitchFamily="18" charset="0"/>
              </a:rPr>
              <a:t>中、后</a:t>
            </a:r>
            <a:r>
              <a:rPr lang="en-US" altLang="zh-CN" sz="2000" b="1" dirty="0">
                <a:solidFill>
                  <a:schemeClr val="tx2">
                    <a:lumMod val="75000"/>
                  </a:schemeClr>
                </a:solidFill>
                <a:latin typeface="Times New Roman" pitchFamily="18" charset="0"/>
                <a:ea typeface="+mn-ea"/>
                <a:cs typeface="Times New Roman" pitchFamily="18" charset="0"/>
              </a:rPr>
              <a:t>1/3</a:t>
            </a:r>
            <a:r>
              <a:rPr lang="zh-CN" altLang="en-US" sz="2000" b="1" dirty="0">
                <a:solidFill>
                  <a:schemeClr val="tx2">
                    <a:lumMod val="75000"/>
                  </a:schemeClr>
                </a:solidFill>
                <a:latin typeface="Times New Roman" pitchFamily="18" charset="0"/>
                <a:ea typeface="+mn-ea"/>
                <a:cs typeface="Times New Roman" pitchFamily="18" charset="0"/>
              </a:rPr>
              <a:t>者分别</a:t>
            </a:r>
            <a:r>
              <a:rPr lang="zh-CN" altLang="en-US" sz="2000" b="1" dirty="0" smtClean="0">
                <a:solidFill>
                  <a:schemeClr val="tx2">
                    <a:lumMod val="75000"/>
                  </a:schemeClr>
                </a:solidFill>
                <a:latin typeface="Times New Roman" pitchFamily="18" charset="0"/>
                <a:ea typeface="+mn-ea"/>
                <a:cs typeface="Times New Roman" pitchFamily="18" charset="0"/>
              </a:rPr>
              <a:t>占</a:t>
            </a:r>
            <a:r>
              <a:rPr lang="zh-CN" altLang="zh-CN" sz="2000" b="1" dirty="0" smtClean="0">
                <a:solidFill>
                  <a:schemeClr val="tx2">
                    <a:lumMod val="75000"/>
                  </a:schemeClr>
                </a:solidFill>
                <a:latin typeface="Times New Roman" pitchFamily="18" charset="0"/>
                <a:ea typeface="+mn-ea"/>
                <a:cs typeface="Times New Roman" pitchFamily="18" charset="0"/>
              </a:rPr>
              <a:t>4</a:t>
            </a:r>
            <a:r>
              <a:rPr lang="en-US" altLang="zh-CN" sz="2000" b="1" dirty="0" smtClean="0">
                <a:solidFill>
                  <a:schemeClr val="tx2">
                    <a:lumMod val="75000"/>
                  </a:schemeClr>
                </a:solidFill>
                <a:latin typeface="Times New Roman" pitchFamily="18" charset="0"/>
                <a:ea typeface="+mn-ea"/>
                <a:cs typeface="Times New Roman" pitchFamily="18" charset="0"/>
              </a:rPr>
              <a:t>0%</a:t>
            </a:r>
            <a:r>
              <a:rPr lang="zh-CN" altLang="en-US" sz="2000" b="1" dirty="0" smtClean="0">
                <a:solidFill>
                  <a:schemeClr val="tx2">
                    <a:lumMod val="75000"/>
                  </a:schemeClr>
                </a:solidFill>
                <a:latin typeface="Times New Roman" pitchFamily="18" charset="0"/>
                <a:ea typeface="+mn-ea"/>
                <a:cs typeface="Times New Roman" pitchFamily="18" charset="0"/>
              </a:rPr>
              <a:t>，</a:t>
            </a:r>
            <a:r>
              <a:rPr lang="en-US" altLang="zh-CN" sz="2000" b="1" dirty="0" smtClean="0">
                <a:solidFill>
                  <a:schemeClr val="tx2">
                    <a:lumMod val="75000"/>
                  </a:schemeClr>
                </a:solidFill>
                <a:latin typeface="Times New Roman" pitchFamily="18" charset="0"/>
                <a:ea typeface="+mn-ea"/>
                <a:cs typeface="Times New Roman" pitchFamily="18" charset="0"/>
              </a:rPr>
              <a:t>42</a:t>
            </a:r>
            <a:r>
              <a:rPr lang="en-US" altLang="zh-CN" sz="2000" b="1" dirty="0">
                <a:solidFill>
                  <a:schemeClr val="tx2">
                    <a:lumMod val="75000"/>
                  </a:schemeClr>
                </a:solidFill>
                <a:latin typeface="Times New Roman" pitchFamily="18" charset="0"/>
                <a:ea typeface="+mn-ea"/>
                <a:cs typeface="Times New Roman" pitchFamily="18" charset="0"/>
              </a:rPr>
              <a:t>%</a:t>
            </a:r>
            <a:r>
              <a:rPr lang="zh-CN" altLang="en-US" sz="2000" b="1" dirty="0">
                <a:solidFill>
                  <a:schemeClr val="tx2">
                    <a:lumMod val="75000"/>
                  </a:schemeClr>
                </a:solidFill>
                <a:latin typeface="Times New Roman" pitchFamily="18" charset="0"/>
                <a:ea typeface="+mn-ea"/>
                <a:cs typeface="Times New Roman" pitchFamily="18" charset="0"/>
              </a:rPr>
              <a:t>，</a:t>
            </a:r>
            <a:r>
              <a:rPr lang="en-US" altLang="zh-CN" sz="2000" b="1" dirty="0">
                <a:solidFill>
                  <a:schemeClr val="tx2">
                    <a:lumMod val="75000"/>
                  </a:schemeClr>
                </a:solidFill>
                <a:latin typeface="Times New Roman" pitchFamily="18" charset="0"/>
                <a:ea typeface="+mn-ea"/>
                <a:cs typeface="Times New Roman" pitchFamily="18" charset="0"/>
              </a:rPr>
              <a:t>18</a:t>
            </a:r>
            <a:r>
              <a:rPr lang="en-US" altLang="zh-CN" sz="2000" b="1" dirty="0" smtClean="0">
                <a:solidFill>
                  <a:schemeClr val="tx2">
                    <a:lumMod val="75000"/>
                  </a:schemeClr>
                </a:solidFill>
                <a:latin typeface="Times New Roman" pitchFamily="18" charset="0"/>
                <a:ea typeface="+mn-ea"/>
                <a:cs typeface="Times New Roman" pitchFamily="18" charset="0"/>
              </a:rPr>
              <a:t>%;</a:t>
            </a:r>
          </a:p>
          <a:p>
            <a:pPr marL="609600" indent="-609600" eaLnBrk="1" hangingPunct="1">
              <a:lnSpc>
                <a:spcPct val="110000"/>
              </a:lnSpc>
              <a:spcBef>
                <a:spcPct val="20000"/>
              </a:spcBef>
            </a:pPr>
            <a:endParaRPr lang="en-US" altLang="zh-CN" sz="2000" b="1" dirty="0">
              <a:solidFill>
                <a:schemeClr val="tx2">
                  <a:lumMod val="75000"/>
                </a:schemeClr>
              </a:solidFill>
              <a:latin typeface="Times New Roman" pitchFamily="18" charset="0"/>
              <a:ea typeface="+mn-ea"/>
              <a:cs typeface="Times New Roman" pitchFamily="18" charset="0"/>
            </a:endParaRPr>
          </a:p>
          <a:p>
            <a:pPr marL="609600" indent="-609600" eaLnBrk="1" hangingPunct="1">
              <a:lnSpc>
                <a:spcPct val="110000"/>
              </a:lnSpc>
              <a:spcBef>
                <a:spcPct val="20000"/>
              </a:spcBef>
            </a:pPr>
            <a:r>
              <a:rPr lang="en-US" altLang="zh-CN" sz="2000" b="1" dirty="0" smtClean="0">
                <a:solidFill>
                  <a:schemeClr val="tx2">
                    <a:lumMod val="75000"/>
                  </a:schemeClr>
                </a:solidFill>
                <a:latin typeface="Times New Roman" pitchFamily="18" charset="0"/>
                <a:cs typeface="Times New Roman" pitchFamily="18" charset="0"/>
              </a:rPr>
              <a:t>4y~9y</a:t>
            </a:r>
            <a:r>
              <a:rPr lang="zh-CN" altLang="en-US" sz="2000" b="1" dirty="0" smtClean="0">
                <a:solidFill>
                  <a:schemeClr val="tx2">
                    <a:lumMod val="75000"/>
                  </a:schemeClr>
                </a:solidFill>
                <a:latin typeface="Times New Roman" pitchFamily="18" charset="0"/>
                <a:cs typeface="Times New Roman" pitchFamily="18" charset="0"/>
              </a:rPr>
              <a:t>龄，</a:t>
            </a:r>
            <a:r>
              <a:rPr lang="en-US" altLang="zh-CN" sz="2000" b="1" dirty="0">
                <a:solidFill>
                  <a:schemeClr val="tx2">
                    <a:lumMod val="75000"/>
                  </a:schemeClr>
                </a:solidFill>
                <a:latin typeface="Times New Roman" pitchFamily="18" charset="0"/>
                <a:cs typeface="Times New Roman" pitchFamily="18" charset="0"/>
              </a:rPr>
              <a:t>AHL</a:t>
            </a:r>
            <a:r>
              <a:rPr lang="zh-CN" altLang="en-US" sz="2000" b="1" dirty="0">
                <a:solidFill>
                  <a:schemeClr val="tx2">
                    <a:lumMod val="75000"/>
                  </a:schemeClr>
                </a:solidFill>
                <a:latin typeface="Times New Roman" pitchFamily="18" charset="0"/>
                <a:cs typeface="Times New Roman" pitchFamily="18" charset="0"/>
              </a:rPr>
              <a:t>通过肱骨</a:t>
            </a:r>
            <a:r>
              <a:rPr lang="zh-CN" altLang="en-US" sz="2000" b="1" dirty="0" smtClean="0">
                <a:solidFill>
                  <a:schemeClr val="tx2">
                    <a:lumMod val="75000"/>
                  </a:schemeClr>
                </a:solidFill>
                <a:latin typeface="Times New Roman" pitchFamily="18" charset="0"/>
                <a:cs typeface="Times New Roman" pitchFamily="18" charset="0"/>
              </a:rPr>
              <a:t>小头</a:t>
            </a:r>
            <a:r>
              <a:rPr lang="zh-CN" altLang="en-US" sz="2000" b="1" dirty="0">
                <a:solidFill>
                  <a:schemeClr val="tx2">
                    <a:lumMod val="75000"/>
                  </a:schemeClr>
                </a:solidFill>
                <a:latin typeface="Times New Roman" pitchFamily="18" charset="0"/>
                <a:cs typeface="Times New Roman" pitchFamily="18" charset="0"/>
              </a:rPr>
              <a:t>前、中、后</a:t>
            </a:r>
            <a:r>
              <a:rPr lang="en-US" altLang="zh-CN" sz="2000" b="1" dirty="0">
                <a:solidFill>
                  <a:schemeClr val="tx2">
                    <a:lumMod val="75000"/>
                  </a:schemeClr>
                </a:solidFill>
                <a:latin typeface="Times New Roman" pitchFamily="18" charset="0"/>
                <a:cs typeface="Times New Roman" pitchFamily="18" charset="0"/>
              </a:rPr>
              <a:t>1/3</a:t>
            </a:r>
            <a:r>
              <a:rPr lang="zh-CN" altLang="en-US" sz="2000" b="1" dirty="0">
                <a:solidFill>
                  <a:schemeClr val="tx2">
                    <a:lumMod val="75000"/>
                  </a:schemeClr>
                </a:solidFill>
                <a:latin typeface="Times New Roman" pitchFamily="18" charset="0"/>
                <a:cs typeface="Times New Roman" pitchFamily="18" charset="0"/>
              </a:rPr>
              <a:t>者分别</a:t>
            </a:r>
            <a:r>
              <a:rPr lang="zh-CN" altLang="en-US" sz="2000" b="1" dirty="0" smtClean="0">
                <a:solidFill>
                  <a:schemeClr val="tx2">
                    <a:lumMod val="75000"/>
                  </a:schemeClr>
                </a:solidFill>
                <a:latin typeface="Times New Roman" pitchFamily="18" charset="0"/>
                <a:cs typeface="Times New Roman" pitchFamily="18" charset="0"/>
              </a:rPr>
              <a:t>占</a:t>
            </a:r>
            <a:r>
              <a:rPr lang="en-US" altLang="zh-CN" sz="2000" b="1" dirty="0" smtClean="0">
                <a:solidFill>
                  <a:schemeClr val="tx2">
                    <a:lumMod val="75000"/>
                  </a:schemeClr>
                </a:solidFill>
                <a:latin typeface="Times New Roman" pitchFamily="18" charset="0"/>
                <a:cs typeface="Times New Roman" pitchFamily="18" charset="0"/>
              </a:rPr>
              <a:t>22%</a:t>
            </a:r>
            <a:r>
              <a:rPr lang="zh-CN" altLang="en-US" sz="2000" b="1" dirty="0" smtClean="0">
                <a:solidFill>
                  <a:schemeClr val="tx2">
                    <a:lumMod val="75000"/>
                  </a:schemeClr>
                </a:solidFill>
                <a:latin typeface="Times New Roman" pitchFamily="18" charset="0"/>
                <a:cs typeface="Times New Roman" pitchFamily="18" charset="0"/>
              </a:rPr>
              <a:t>，</a:t>
            </a:r>
            <a:r>
              <a:rPr lang="en-US" altLang="zh-CN" sz="2000" b="1" dirty="0" smtClean="0">
                <a:solidFill>
                  <a:schemeClr val="tx2">
                    <a:lumMod val="75000"/>
                  </a:schemeClr>
                </a:solidFill>
                <a:latin typeface="Times New Roman" pitchFamily="18" charset="0"/>
                <a:cs typeface="Times New Roman" pitchFamily="18" charset="0"/>
              </a:rPr>
              <a:t>62%</a:t>
            </a:r>
            <a:r>
              <a:rPr lang="zh-CN" altLang="en-US" sz="2000" b="1" dirty="0">
                <a:solidFill>
                  <a:schemeClr val="tx2">
                    <a:lumMod val="75000"/>
                  </a:schemeClr>
                </a:solidFill>
                <a:latin typeface="Times New Roman" pitchFamily="18" charset="0"/>
                <a:cs typeface="Times New Roman" pitchFamily="18" charset="0"/>
              </a:rPr>
              <a:t>，</a:t>
            </a:r>
            <a:r>
              <a:rPr lang="en-US" altLang="zh-CN" sz="2000" b="1" dirty="0" smtClean="0">
                <a:solidFill>
                  <a:schemeClr val="tx2">
                    <a:lumMod val="75000"/>
                  </a:schemeClr>
                </a:solidFill>
                <a:latin typeface="Times New Roman" pitchFamily="18" charset="0"/>
                <a:cs typeface="Times New Roman" pitchFamily="18" charset="0"/>
              </a:rPr>
              <a:t>17%.</a:t>
            </a:r>
            <a:endParaRPr lang="en-US" altLang="zh-CN" sz="2000" b="1" dirty="0">
              <a:solidFill>
                <a:schemeClr val="tx2">
                  <a:lumMod val="75000"/>
                </a:schemeClr>
              </a:solidFill>
              <a:latin typeface="Times New Roman" pitchFamily="18" charset="0"/>
              <a:cs typeface="Times New Roman" pitchFamily="18" charset="0"/>
            </a:endParaRPr>
          </a:p>
        </p:txBody>
      </p:sp>
      <p:sp>
        <p:nvSpPr>
          <p:cNvPr id="7" name="矩形 6"/>
          <p:cNvSpPr/>
          <p:nvPr/>
        </p:nvSpPr>
        <p:spPr>
          <a:xfrm>
            <a:off x="249572" y="6195998"/>
            <a:ext cx="5583619" cy="523220"/>
          </a:xfrm>
          <a:prstGeom prst="rect">
            <a:avLst/>
          </a:prstGeom>
          <a:solidFill>
            <a:schemeClr val="accent1">
              <a:lumMod val="40000"/>
              <a:lumOff val="60000"/>
            </a:schemeClr>
          </a:solidFill>
          <a:ln>
            <a:solidFill>
              <a:schemeClr val="accent2"/>
            </a:solidFill>
          </a:ln>
        </p:spPr>
        <p:txBody>
          <a:bodyPr wrap="square">
            <a:spAutoFit/>
          </a:bodyPr>
          <a:lstStyle/>
          <a:p>
            <a:r>
              <a:rPr lang="en-US" altLang="zh-CN" sz="1400" dirty="0">
                <a:solidFill>
                  <a:schemeClr val="tx2">
                    <a:lumMod val="75000"/>
                  </a:schemeClr>
                </a:solidFill>
              </a:rPr>
              <a:t>Martin J. </a:t>
            </a:r>
            <a:r>
              <a:rPr lang="en-US" altLang="zh-CN" sz="1400" dirty="0" smtClean="0">
                <a:solidFill>
                  <a:schemeClr val="tx2">
                    <a:lumMod val="75000"/>
                  </a:schemeClr>
                </a:solidFill>
              </a:rPr>
              <a:t>Herman, et al. </a:t>
            </a:r>
            <a:r>
              <a:rPr kumimoji="1" lang="en-US" altLang="zh-CN" sz="1400" dirty="0" smtClean="0">
                <a:solidFill>
                  <a:schemeClr val="tx2">
                    <a:lumMod val="75000"/>
                  </a:schemeClr>
                </a:solidFill>
              </a:rPr>
              <a:t>Relationship </a:t>
            </a:r>
            <a:r>
              <a:rPr kumimoji="1" lang="en-US" altLang="zh-CN" sz="1400" dirty="0">
                <a:solidFill>
                  <a:schemeClr val="tx2">
                    <a:lumMod val="75000"/>
                  </a:schemeClr>
                </a:solidFill>
              </a:rPr>
              <a:t>of the Anterior Humeral Line to the </a:t>
            </a:r>
            <a:r>
              <a:rPr kumimoji="1" lang="en-US" altLang="zh-CN" sz="1400" dirty="0" err="1">
                <a:solidFill>
                  <a:schemeClr val="tx2">
                    <a:lumMod val="75000"/>
                  </a:schemeClr>
                </a:solidFill>
              </a:rPr>
              <a:t>Capitellar</a:t>
            </a:r>
            <a:r>
              <a:rPr kumimoji="1" lang="en-US" altLang="zh-CN" sz="1400" dirty="0">
                <a:solidFill>
                  <a:schemeClr val="tx2">
                    <a:lumMod val="75000"/>
                  </a:schemeClr>
                </a:solidFill>
              </a:rPr>
              <a:t> </a:t>
            </a:r>
            <a:r>
              <a:rPr kumimoji="1" lang="en-US" altLang="zh-CN" sz="1400" dirty="0" err="1">
                <a:solidFill>
                  <a:schemeClr val="tx2">
                    <a:lumMod val="75000"/>
                  </a:schemeClr>
                </a:solidFill>
              </a:rPr>
              <a:t>Ossific</a:t>
            </a:r>
            <a:r>
              <a:rPr kumimoji="1" lang="en-US" altLang="zh-CN" sz="1400" dirty="0">
                <a:solidFill>
                  <a:schemeClr val="tx2">
                    <a:lumMod val="75000"/>
                  </a:schemeClr>
                </a:solidFill>
              </a:rPr>
              <a:t> Nucleus: Variability with </a:t>
            </a:r>
            <a:r>
              <a:rPr kumimoji="1" lang="en-US" altLang="zh-CN" sz="1400" dirty="0" smtClean="0">
                <a:solidFill>
                  <a:schemeClr val="tx2">
                    <a:lumMod val="75000"/>
                  </a:schemeClr>
                </a:solidFill>
              </a:rPr>
              <a:t>Age. JBJS, 2009.</a:t>
            </a:r>
            <a:endParaRPr kumimoji="1" lang="zh-CN" altLang="en-US" sz="1400" dirty="0">
              <a:solidFill>
                <a:schemeClr val="tx2">
                  <a:lumMod val="75000"/>
                </a:schemeClr>
              </a:solidFill>
            </a:endParaRPr>
          </a:p>
        </p:txBody>
      </p:sp>
    </p:spTree>
    <p:extLst>
      <p:ext uri="{BB962C8B-B14F-4D97-AF65-F5344CB8AC3E}">
        <p14:creationId xmlns:p14="http://schemas.microsoft.com/office/powerpoint/2010/main" val="2937716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文本占位符 3"/>
          <p:cNvSpPr>
            <a:spLocks noGrp="1"/>
          </p:cNvSpPr>
          <p:nvPr>
            <p:ph type="body" sz="half" idx="2"/>
          </p:nvPr>
        </p:nvSpPr>
        <p:spPr>
          <a:xfrm>
            <a:off x="4916962" y="2205038"/>
            <a:ext cx="3976214" cy="3722687"/>
          </a:xfrm>
        </p:spPr>
        <p:txBody>
          <a:bodyPr>
            <a:normAutofit lnSpcReduction="10000"/>
          </a:bodyPr>
          <a:lstStyle/>
          <a:p>
            <a:r>
              <a:rPr lang="zh-CN" altLang="en-US" sz="2200" b="1" dirty="0">
                <a:solidFill>
                  <a:srgbClr val="FF0000"/>
                </a:solidFill>
                <a:latin typeface="Franklin Gothic Book" charset="0"/>
              </a:rPr>
              <a:t>感谢我的同事和学生们所做出的努力工作，他们是：</a:t>
            </a:r>
            <a:endParaRPr lang="en-US" altLang="zh-CN" sz="2200" b="1" dirty="0">
              <a:solidFill>
                <a:srgbClr val="FF0000"/>
              </a:solidFill>
              <a:latin typeface="Franklin Gothic Book" charset="0"/>
            </a:endParaRPr>
          </a:p>
          <a:p>
            <a:endParaRPr lang="en-US" altLang="zh-CN" sz="2200" b="1" dirty="0">
              <a:solidFill>
                <a:srgbClr val="FF0000"/>
              </a:solidFill>
              <a:latin typeface="Franklin Gothic Book" charset="0"/>
            </a:endParaRPr>
          </a:p>
          <a:p>
            <a:endParaRPr lang="en-US" altLang="zh-CN" sz="2200" b="1" dirty="0">
              <a:solidFill>
                <a:srgbClr val="FF0000"/>
              </a:solidFill>
              <a:latin typeface="Franklin Gothic Book" charset="0"/>
            </a:endParaRPr>
          </a:p>
          <a:p>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燕华</a:t>
            </a:r>
            <a:r>
              <a:rPr lang="en-US" altLang="zh-CN" sz="2000" b="1" dirty="0">
                <a:solidFill>
                  <a:srgbClr val="000099"/>
                </a:solidFill>
                <a:latin typeface="Franklin Gothic Book" charset="0"/>
              </a:rPr>
              <a:t>    </a:t>
            </a:r>
            <a:r>
              <a:rPr lang="zh-CN" altLang="en-US" sz="2000" b="1" dirty="0" smtClean="0">
                <a:solidFill>
                  <a:srgbClr val="000099"/>
                </a:solidFill>
                <a:latin typeface="Franklin Gothic Book" charset="0"/>
              </a:rPr>
              <a:t>  </a:t>
            </a:r>
            <a:r>
              <a:rPr lang="zh-CN" altLang="en-US" sz="2000" b="1" dirty="0" smtClean="0">
                <a:solidFill>
                  <a:srgbClr val="000099"/>
                </a:solidFill>
                <a:latin typeface="Franklin Gothic Book" charset="0"/>
              </a:rPr>
              <a:t>博士</a:t>
            </a:r>
            <a:endParaRPr lang="en-US" altLang="zh-CN" sz="2000" b="1" dirty="0">
              <a:solidFill>
                <a:srgbClr val="000099"/>
              </a:solidFill>
              <a:latin typeface="Franklin Gothic Book" charset="0"/>
            </a:endParaRPr>
          </a:p>
          <a:p>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谢登辉</a:t>
            </a:r>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博士</a:t>
            </a:r>
            <a:endParaRPr lang="en-US" altLang="zh-CN" sz="2000" b="1" dirty="0">
              <a:solidFill>
                <a:srgbClr val="000099"/>
              </a:solidFill>
              <a:latin typeface="Franklin Gothic Book" charset="0"/>
            </a:endParaRPr>
          </a:p>
          <a:p>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谭为</a:t>
            </a:r>
            <a:r>
              <a:rPr lang="en-US" altLang="zh-CN" sz="2000" b="1" dirty="0">
                <a:solidFill>
                  <a:srgbClr val="000099"/>
                </a:solidFill>
                <a:latin typeface="Franklin Gothic Book" charset="0"/>
              </a:rPr>
              <a:t>    </a:t>
            </a:r>
            <a:r>
              <a:rPr lang="zh-CN" altLang="en-US" sz="2000" b="1" dirty="0" smtClean="0">
                <a:solidFill>
                  <a:srgbClr val="000099"/>
                </a:solidFill>
                <a:latin typeface="Franklin Gothic Book" charset="0"/>
              </a:rPr>
              <a:t>  </a:t>
            </a:r>
            <a:r>
              <a:rPr lang="zh-CN" altLang="en-US" sz="2000" b="1" dirty="0" smtClean="0">
                <a:solidFill>
                  <a:srgbClr val="000099"/>
                </a:solidFill>
                <a:latin typeface="Franklin Gothic Book" charset="0"/>
              </a:rPr>
              <a:t>医师</a:t>
            </a:r>
            <a:endParaRPr lang="en-US" altLang="zh-CN" sz="2000" b="1" dirty="0">
              <a:solidFill>
                <a:srgbClr val="000099"/>
              </a:solidFill>
              <a:latin typeface="Franklin Gothic Book" charset="0"/>
            </a:endParaRPr>
          </a:p>
          <a:p>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林雪梅</a:t>
            </a:r>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博士（在读）</a:t>
            </a:r>
            <a:endParaRPr lang="en-US" altLang="zh-CN" sz="2000" b="1" dirty="0">
              <a:solidFill>
                <a:srgbClr val="000099"/>
              </a:solidFill>
              <a:latin typeface="Franklin Gothic Book" charset="0"/>
            </a:endParaRPr>
          </a:p>
          <a:p>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吴伟平</a:t>
            </a:r>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主治医师</a:t>
            </a:r>
            <a:endParaRPr lang="en-US" altLang="zh-CN" sz="2000" b="1" dirty="0">
              <a:solidFill>
                <a:srgbClr val="000099"/>
              </a:solidFill>
              <a:latin typeface="Franklin Gothic Book" charset="0"/>
            </a:endParaRPr>
          </a:p>
          <a:p>
            <a:r>
              <a:rPr lang="en-US" altLang="zh-CN" sz="2000" b="1" dirty="0">
                <a:solidFill>
                  <a:srgbClr val="000099"/>
                </a:solidFill>
                <a:latin typeface="Franklin Gothic Book" charset="0"/>
              </a:rPr>
              <a:t>          </a:t>
            </a:r>
            <a:r>
              <a:rPr lang="zh-CN" altLang="en-US" sz="2000" b="1" dirty="0">
                <a:solidFill>
                  <a:srgbClr val="000099"/>
                </a:solidFill>
                <a:latin typeface="Franklin Gothic Book" charset="0"/>
              </a:rPr>
              <a:t>孙巧巧</a:t>
            </a:r>
            <a:r>
              <a:rPr lang="en-US" altLang="zh-CN" sz="2000" b="1" dirty="0">
                <a:solidFill>
                  <a:srgbClr val="000099"/>
                </a:solidFill>
                <a:latin typeface="Franklin Gothic Book" charset="0"/>
              </a:rPr>
              <a:t>  </a:t>
            </a:r>
            <a:r>
              <a:rPr lang="zh-CN" altLang="en-US" sz="2000" b="1" dirty="0" smtClean="0">
                <a:solidFill>
                  <a:srgbClr val="000099"/>
                </a:solidFill>
                <a:latin typeface="Franklin Gothic Book" charset="0"/>
              </a:rPr>
              <a:t> 秘书</a:t>
            </a:r>
            <a:endParaRPr lang="zh-CN" altLang="en-US" sz="2000" b="1" dirty="0">
              <a:solidFill>
                <a:srgbClr val="000099"/>
              </a:solidFill>
              <a:latin typeface="Franklin Gothic Book" charset="0"/>
            </a:endParaRPr>
          </a:p>
        </p:txBody>
      </p:sp>
      <p:sp>
        <p:nvSpPr>
          <p:cNvPr id="171010" name="幻灯片编号占位符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fld id="{EE977B63-965D-C34C-9070-32A6E2E46754}" type="slidenum">
              <a:rPr kumimoji="0" lang="en-US" altLang="zh-CN" sz="1000">
                <a:latin typeface="Franklin Gothic Book" charset="0"/>
              </a:rPr>
              <a:pPr/>
              <a:t>2</a:t>
            </a:fld>
            <a:endParaRPr kumimoji="0" lang="en-US" altLang="zh-CN" sz="1000">
              <a:latin typeface="Franklin Gothic Book" charset="0"/>
            </a:endParaRPr>
          </a:p>
        </p:txBody>
      </p:sp>
      <p:sp>
        <p:nvSpPr>
          <p:cNvPr id="7" name="副标题 2"/>
          <p:cNvSpPr txBox="1">
            <a:spLocks/>
          </p:cNvSpPr>
          <p:nvPr/>
        </p:nvSpPr>
        <p:spPr bwMode="black">
          <a:xfrm>
            <a:off x="309345" y="4607274"/>
            <a:ext cx="4478555" cy="604489"/>
          </a:xfrm>
          <a:prstGeom prst="rect">
            <a:avLst/>
          </a:prstGeom>
          <a:solidFill>
            <a:schemeClr val="accent1">
              <a:lumMod val="60000"/>
              <a:lumOff val="40000"/>
            </a:schemeClr>
          </a:solidFill>
          <a:ln>
            <a:noFill/>
          </a:ln>
          <a:extLst>
            <a:ext uri="{FAA26D3D-D897-4be2-8F04-BA451C77F1D7}">
              <ma14:placeholderFlag xmlns:ma14="http://schemas.microsoft.com/office/mac/drawingml/2011/main" val="1"/>
            </a:ext>
          </a:extLst>
        </p:spPr>
        <p:txBody>
          <a:bodyPr>
            <a:normAutofit/>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宋体"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宋体" charset="0"/>
              </a:defRPr>
            </a:lvl2pPr>
            <a:lvl3pPr marL="1143000" indent="-228600" algn="l" rtl="0" eaLnBrk="0" fontAlgn="base" hangingPunct="0">
              <a:spcBef>
                <a:spcPct val="20000"/>
              </a:spcBef>
              <a:spcAft>
                <a:spcPct val="0"/>
              </a:spcAft>
              <a:buChar char="•"/>
              <a:defRPr sz="2400">
                <a:solidFill>
                  <a:schemeClr val="tx1"/>
                </a:solidFill>
                <a:latin typeface="+mn-lt"/>
                <a:ea typeface="宋体" charset="0"/>
              </a:defRPr>
            </a:lvl3pPr>
            <a:lvl4pPr marL="1600200" indent="-228600" algn="l" rtl="0" eaLnBrk="0" fontAlgn="base" hangingPunct="0">
              <a:spcBef>
                <a:spcPct val="20000"/>
              </a:spcBef>
              <a:spcAft>
                <a:spcPct val="0"/>
              </a:spcAft>
              <a:buChar char="–"/>
              <a:defRPr sz="2000">
                <a:solidFill>
                  <a:schemeClr val="tx1"/>
                </a:solidFill>
                <a:latin typeface="+mn-lt"/>
                <a:ea typeface="宋体" charset="0"/>
              </a:defRPr>
            </a:lvl4pPr>
            <a:lvl5pPr marL="2057400" indent="-228600" algn="l" rtl="0" eaLnBrk="0" fontAlgn="base" hangingPunct="0">
              <a:spcBef>
                <a:spcPct val="20000"/>
              </a:spcBef>
              <a:spcAft>
                <a:spcPct val="0"/>
              </a:spcAft>
              <a:buChar char="»"/>
              <a:defRPr sz="2000">
                <a:solidFill>
                  <a:schemeClr val="tx1"/>
                </a:solidFill>
                <a:latin typeface="+mn-lt"/>
                <a:ea typeface="宋体"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nSpc>
                <a:spcPct val="80000"/>
              </a:lnSpc>
              <a:buFontTx/>
              <a:buNone/>
              <a:defRPr/>
            </a:pPr>
            <a:endParaRPr lang="en-US" altLang="zh-CN" sz="800" b="1" dirty="0">
              <a:solidFill>
                <a:srgbClr val="800000"/>
              </a:solidFill>
              <a:latin typeface="Franklin Gothic Book" charset="0"/>
              <a:cs typeface="宋体" charset="0"/>
            </a:endParaRPr>
          </a:p>
          <a:p>
            <a:pPr marL="0" indent="0">
              <a:lnSpc>
                <a:spcPct val="80000"/>
              </a:lnSpc>
              <a:buFontTx/>
              <a:buNone/>
              <a:defRPr/>
            </a:pPr>
            <a:r>
              <a:rPr lang="zh-CN" altLang="en-US" sz="2000" b="1" dirty="0" smtClean="0">
                <a:solidFill>
                  <a:srgbClr val="800000"/>
                </a:solidFill>
                <a:latin typeface="Franklin Gothic Book" charset="0"/>
                <a:cs typeface="宋体" charset="0"/>
              </a:rPr>
              <a:t>南方</a:t>
            </a:r>
            <a:r>
              <a:rPr lang="zh-CN" altLang="en-US" sz="2000" b="1" dirty="0" smtClean="0">
                <a:solidFill>
                  <a:srgbClr val="800000"/>
                </a:solidFill>
                <a:latin typeface="Franklin Gothic Book" charset="0"/>
                <a:cs typeface="宋体" charset="0"/>
              </a:rPr>
              <a:t>医科大学第三附属医院儿童骨科</a:t>
            </a:r>
            <a:endParaRPr lang="zh-CN" altLang="en-US" sz="2000" b="1" dirty="0">
              <a:solidFill>
                <a:srgbClr val="800000"/>
              </a:solidFill>
              <a:latin typeface="Franklin Gothic Book" charset="0"/>
              <a:cs typeface="宋体" charset="0"/>
            </a:endParaRPr>
          </a:p>
        </p:txBody>
      </p:sp>
      <p:pic>
        <p:nvPicPr>
          <p:cNvPr id="171012" name="Picture 9" descr="D:\Documents\Tencent Files\771492192\Image\C2C\D5ED3F33F9831A584277C178021758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178050"/>
            <a:ext cx="2300288"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图片 4" descr="LOGO.png"/>
          <p:cNvPicPr>
            <a:picLocks noChangeAspect="1"/>
          </p:cNvPicPr>
          <p:nvPr/>
        </p:nvPicPr>
        <p:blipFill>
          <a:blip r:embed="rId3">
            <a:extLst>
              <a:ext uri="{28A0092B-C50C-407E-A947-70E740481C1C}">
                <a14:useLocalDpi xmlns:a14="http://schemas.microsoft.com/office/drawing/2010/main" val="0"/>
              </a:ext>
            </a:extLst>
          </a:blip>
          <a:srcRect l="60811" t="57971" r="2702" b="8904"/>
          <a:stretch>
            <a:fillRect/>
          </a:stretch>
        </p:blipFill>
        <p:spPr bwMode="auto">
          <a:xfrm>
            <a:off x="6240463" y="122238"/>
            <a:ext cx="26527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图片 5" descr="LOGO.png"/>
          <p:cNvPicPr>
            <a:picLocks noChangeAspect="1"/>
          </p:cNvPicPr>
          <p:nvPr/>
        </p:nvPicPr>
        <p:blipFill>
          <a:blip r:embed="rId4">
            <a:extLst>
              <a:ext uri="{28A0092B-C50C-407E-A947-70E740481C1C}">
                <a14:useLocalDpi xmlns:a14="http://schemas.microsoft.com/office/drawing/2010/main" val="0"/>
              </a:ext>
            </a:extLst>
          </a:blip>
          <a:srcRect l="70270" t="12424" r="12161" b="42027"/>
          <a:stretch>
            <a:fillRect/>
          </a:stretch>
        </p:blipFill>
        <p:spPr bwMode="auto">
          <a:xfrm>
            <a:off x="5354638" y="157163"/>
            <a:ext cx="7762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图片 6" descr="LOGO.png"/>
          <p:cNvPicPr>
            <a:picLocks noChangeAspect="1"/>
          </p:cNvPicPr>
          <p:nvPr/>
        </p:nvPicPr>
        <p:blipFill>
          <a:blip r:embed="rId3">
            <a:extLst>
              <a:ext uri="{28A0092B-C50C-407E-A947-70E740481C1C}">
                <a14:useLocalDpi xmlns:a14="http://schemas.microsoft.com/office/drawing/2010/main" val="0"/>
              </a:ext>
            </a:extLst>
          </a:blip>
          <a:srcRect l="2702" t="57971" r="44595" b="8904"/>
          <a:stretch>
            <a:fillRect/>
          </a:stretch>
        </p:blipFill>
        <p:spPr bwMode="auto">
          <a:xfrm>
            <a:off x="1052513" y="182563"/>
            <a:ext cx="3711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图片 7" descr="LOGO.png"/>
          <p:cNvPicPr>
            <a:picLocks noChangeAspect="1"/>
          </p:cNvPicPr>
          <p:nvPr/>
        </p:nvPicPr>
        <p:blipFill>
          <a:blip r:embed="rId5">
            <a:extLst>
              <a:ext uri="{28A0092B-C50C-407E-A947-70E740481C1C}">
                <a14:useLocalDpi xmlns:a14="http://schemas.microsoft.com/office/drawing/2010/main" val="0"/>
              </a:ext>
            </a:extLst>
          </a:blip>
          <a:srcRect l="20270" t="4141" r="62161" b="42027"/>
          <a:stretch>
            <a:fillRect/>
          </a:stretch>
        </p:blipFill>
        <p:spPr bwMode="auto">
          <a:xfrm>
            <a:off x="163513" y="144463"/>
            <a:ext cx="8572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1216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16151" y="338327"/>
            <a:ext cx="5464098" cy="1261873"/>
          </a:xfrm>
        </p:spPr>
        <p:txBody>
          <a:bodyPr>
            <a:normAutofit/>
          </a:bodyPr>
          <a:lstStyle/>
          <a:p>
            <a:pPr eaLnBrk="1" hangingPunct="1"/>
            <a:r>
              <a:rPr lang="zh-CN" altLang="en-US" dirty="0" smtClean="0">
                <a:solidFill>
                  <a:srgbClr val="FF0000"/>
                </a:solidFill>
                <a:latin typeface="Arial" charset="0"/>
              </a:rPr>
              <a:t>桡肱小头线</a:t>
            </a:r>
            <a:r>
              <a:rPr lang="en-US" altLang="zh-CN" dirty="0" smtClean="0">
                <a:solidFill>
                  <a:srgbClr val="FF0000"/>
                </a:solidFill>
                <a:latin typeface="Arial" charset="0"/>
              </a:rPr>
              <a:t/>
            </a:r>
            <a:br>
              <a:rPr lang="en-US" altLang="zh-CN" dirty="0" smtClean="0">
                <a:solidFill>
                  <a:srgbClr val="FF0000"/>
                </a:solidFill>
                <a:latin typeface="Arial" charset="0"/>
              </a:rPr>
            </a:br>
            <a:r>
              <a:rPr lang="en-US" altLang="zh-CN" sz="2700" dirty="0" smtClean="0">
                <a:solidFill>
                  <a:srgbClr val="FFFF00"/>
                </a:solidFill>
                <a:latin typeface="Arial" charset="0"/>
              </a:rPr>
              <a:t>Radiocapitellar line (RCL)</a:t>
            </a:r>
            <a:endParaRPr lang="zh-CN" altLang="en-US" sz="2700" dirty="0">
              <a:solidFill>
                <a:srgbClr val="FFFF00"/>
              </a:solidFill>
              <a:latin typeface="Arial" charset="0"/>
            </a:endParaRPr>
          </a:p>
        </p:txBody>
      </p:sp>
      <p:sp>
        <p:nvSpPr>
          <p:cNvPr id="37891"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7893" name="Rectangle 5"/>
          <p:cNvSpPr>
            <a:spLocks noChangeArrowheads="1"/>
          </p:cNvSpPr>
          <p:nvPr/>
        </p:nvSpPr>
        <p:spPr bwMode="auto">
          <a:xfrm>
            <a:off x="367383" y="5551884"/>
            <a:ext cx="3746125" cy="83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70000"/>
              <a:buFont typeface="Wingdings" pitchFamily="2" charset="2"/>
              <a:buChar char="v"/>
              <a:defRPr/>
            </a:pPr>
            <a:r>
              <a:rPr lang="zh-CN" altLang="en-US" b="1" dirty="0" smtClean="0">
                <a:solidFill>
                  <a:schemeClr val="tx2">
                    <a:lumMod val="75000"/>
                  </a:schemeClr>
                </a:solidFill>
                <a:latin typeface="Garamond" charset="0"/>
              </a:rPr>
              <a:t>在任何投照位上，平分肱骨小头</a:t>
            </a:r>
            <a:endParaRPr lang="en-US" altLang="zh-CN" b="1" dirty="0" smtClean="0">
              <a:solidFill>
                <a:schemeClr val="tx2">
                  <a:lumMod val="75000"/>
                </a:schemeClr>
              </a:solidFill>
              <a:latin typeface="Garamond" charset="0"/>
            </a:endParaRPr>
          </a:p>
          <a:p>
            <a:pPr marL="342900" indent="-342900">
              <a:spcBef>
                <a:spcPct val="20000"/>
              </a:spcBef>
              <a:buClr>
                <a:schemeClr val="hlink"/>
              </a:buClr>
              <a:buSzPct val="70000"/>
              <a:buFont typeface="Wingdings" pitchFamily="2" charset="2"/>
              <a:buChar char="v"/>
              <a:defRPr/>
            </a:pPr>
            <a:r>
              <a:rPr lang="zh-CN" altLang="en-US" b="1" dirty="0" smtClean="0">
                <a:solidFill>
                  <a:schemeClr val="tx2">
                    <a:lumMod val="75000"/>
                  </a:schemeClr>
                </a:solidFill>
                <a:latin typeface="Garamond" charset="0"/>
              </a:rPr>
              <a:t>对位异常提示桡骨头骨折</a:t>
            </a:r>
            <a:r>
              <a:rPr lang="en-US" altLang="zh-CN" b="1" dirty="0" smtClean="0">
                <a:solidFill>
                  <a:schemeClr val="tx2">
                    <a:lumMod val="75000"/>
                  </a:schemeClr>
                </a:solidFill>
                <a:latin typeface="Garamond" charset="0"/>
              </a:rPr>
              <a:t>/</a:t>
            </a:r>
            <a:r>
              <a:rPr lang="zh-CN" altLang="en-US" b="1" dirty="0" smtClean="0">
                <a:solidFill>
                  <a:schemeClr val="tx2">
                    <a:lumMod val="75000"/>
                  </a:schemeClr>
                </a:solidFill>
                <a:latin typeface="Garamond" charset="0"/>
              </a:rPr>
              <a:t>脱位</a:t>
            </a:r>
            <a:endParaRPr lang="en-US" altLang="zh-CN" b="1" dirty="0" smtClean="0">
              <a:solidFill>
                <a:schemeClr val="tx2">
                  <a:lumMod val="75000"/>
                </a:schemeClr>
              </a:solidFill>
              <a:latin typeface="Garamond" charset="0"/>
            </a:endParaRPr>
          </a:p>
          <a:p>
            <a:pPr marL="609600" indent="-609600">
              <a:spcBef>
                <a:spcPct val="20000"/>
              </a:spcBef>
            </a:pPr>
            <a:endParaRPr lang="en-US" altLang="zh-CN" b="1" dirty="0">
              <a:solidFill>
                <a:schemeClr val="tx2">
                  <a:lumMod val="75000"/>
                </a:schemeClr>
              </a:solidFill>
              <a:latin typeface="Garamond" charset="0"/>
            </a:endParaRPr>
          </a:p>
        </p:txBody>
      </p:sp>
      <p:pic>
        <p:nvPicPr>
          <p:cNvPr id="37894" name="Picture 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black">
          <a:xfrm>
            <a:off x="4550555" y="1822760"/>
            <a:ext cx="4136245" cy="4651875"/>
          </a:xfrm>
          <a:prstGeom prst="rect">
            <a:avLst/>
          </a:prstGeom>
          <a:noFill/>
        </p:spPr>
      </p:pic>
      <p:pic>
        <p:nvPicPr>
          <p:cNvPr id="6" name="Picture 9" descr="DSCN6202"/>
          <p:cNvPicPr>
            <a:picLocks noGrp="1" noChangeAspect="1" noChangeArrowheads="1"/>
          </p:cNvPicPr>
          <p:nvPr>
            <p:ph sz="half" idx="4294967295"/>
          </p:nvPr>
        </p:nvPicPr>
        <p:blipFill>
          <a:blip r:embed="rId4"/>
          <a:srcRect/>
          <a:stretch>
            <a:fillRect/>
          </a:stretch>
        </p:blipFill>
        <p:spPr>
          <a:xfrm>
            <a:off x="290616" y="1845062"/>
            <a:ext cx="4018401" cy="3648687"/>
          </a:xfrm>
          <a:prstGeom prst="rect">
            <a:avLst/>
          </a:prstGeom>
          <a:noFill/>
        </p:spPr>
      </p:pic>
    </p:spTree>
    <p:extLst>
      <p:ext uri="{BB962C8B-B14F-4D97-AF65-F5344CB8AC3E}">
        <p14:creationId xmlns:p14="http://schemas.microsoft.com/office/powerpoint/2010/main" val="8509319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2" name="文本框 1"/>
          <p:cNvSpPr txBox="1"/>
          <p:nvPr/>
        </p:nvSpPr>
        <p:spPr>
          <a:xfrm>
            <a:off x="958516" y="2887579"/>
            <a:ext cx="7728284" cy="954107"/>
          </a:xfrm>
          <a:prstGeom prst="rect">
            <a:avLst/>
          </a:prstGeom>
          <a:noFill/>
        </p:spPr>
        <p:txBody>
          <a:bodyPr wrap="square" rtlCol="0">
            <a:spAutoFit/>
          </a:bodyPr>
          <a:lstStyle/>
          <a:p>
            <a:r>
              <a:rPr kumimoji="1" lang="zh-CN" altLang="en-US" sz="2800" b="1" dirty="0" smtClean="0">
                <a:solidFill>
                  <a:srgbClr val="FF0000"/>
                </a:solidFill>
                <a:latin typeface="Times New Roman" pitchFamily="18" charset="0"/>
                <a:cs typeface="Times New Roman" pitchFamily="18" charset="0"/>
              </a:rPr>
              <a:t>儿</a:t>
            </a:r>
            <a:r>
              <a:rPr kumimoji="1" lang="zh-CN" altLang="en-US" sz="2800" b="1" dirty="0" smtClean="0">
                <a:solidFill>
                  <a:srgbClr val="FF0000"/>
                </a:solidFill>
              </a:rPr>
              <a:t>童肘部正常影像上，</a:t>
            </a:r>
            <a:r>
              <a:rPr kumimoji="1" lang="en-US" altLang="zh-CN" sz="2800" b="1" dirty="0" smtClean="0">
                <a:solidFill>
                  <a:srgbClr val="FF0000"/>
                </a:solidFill>
              </a:rPr>
              <a:t>RCL</a:t>
            </a:r>
            <a:r>
              <a:rPr kumimoji="1" lang="zh-CN" altLang="en-US" sz="2800" b="1" dirty="0" smtClean="0">
                <a:solidFill>
                  <a:srgbClr val="FF0000"/>
                </a:solidFill>
              </a:rPr>
              <a:t>并不总是平分肱骨小头，或经过其中</a:t>
            </a:r>
            <a:r>
              <a:rPr kumimoji="1" lang="en-US" altLang="zh-CN" sz="2800" b="1" dirty="0" smtClean="0">
                <a:solidFill>
                  <a:srgbClr val="FF0000"/>
                </a:solidFill>
              </a:rPr>
              <a:t>1/3</a:t>
            </a:r>
            <a:r>
              <a:rPr kumimoji="1" lang="zh-CN" altLang="en-US" sz="2800" b="1" dirty="0" smtClean="0">
                <a:solidFill>
                  <a:srgbClr val="FF0000"/>
                </a:solidFill>
              </a:rPr>
              <a:t>！！！</a:t>
            </a:r>
            <a:endParaRPr kumimoji="1" lang="zh-CN" altLang="en-US" sz="2800" b="1" dirty="0">
              <a:solidFill>
                <a:srgbClr val="FF0000"/>
              </a:solidFill>
            </a:endParaRPr>
          </a:p>
        </p:txBody>
      </p:sp>
      <p:sp>
        <p:nvSpPr>
          <p:cNvPr id="8" name="Rectangle 2"/>
          <p:cNvSpPr>
            <a:spLocks noGrp="1" noChangeArrowheads="1"/>
          </p:cNvSpPr>
          <p:nvPr>
            <p:ph type="title"/>
          </p:nvPr>
        </p:nvSpPr>
        <p:spPr>
          <a:xfrm>
            <a:off x="1916151" y="338327"/>
            <a:ext cx="5464098" cy="1261873"/>
          </a:xfrm>
        </p:spPr>
        <p:txBody>
          <a:bodyPr>
            <a:normAutofit/>
          </a:bodyPr>
          <a:lstStyle/>
          <a:p>
            <a:pPr eaLnBrk="1" hangingPunct="1"/>
            <a:r>
              <a:rPr lang="zh-CN" altLang="en-US" dirty="0" smtClean="0">
                <a:solidFill>
                  <a:srgbClr val="FF0000"/>
                </a:solidFill>
                <a:latin typeface="Arial" charset="0"/>
              </a:rPr>
              <a:t>桡肱小头线</a:t>
            </a:r>
            <a:r>
              <a:rPr lang="en-US" altLang="zh-CN" dirty="0" smtClean="0">
                <a:solidFill>
                  <a:srgbClr val="FF0000"/>
                </a:solidFill>
                <a:latin typeface="Arial" charset="0"/>
              </a:rPr>
              <a:t/>
            </a:r>
            <a:br>
              <a:rPr lang="en-US" altLang="zh-CN" dirty="0" smtClean="0">
                <a:solidFill>
                  <a:srgbClr val="FF0000"/>
                </a:solidFill>
                <a:latin typeface="Arial" charset="0"/>
              </a:rPr>
            </a:br>
            <a:r>
              <a:rPr lang="en-US" altLang="zh-CN" sz="2700" dirty="0" smtClean="0">
                <a:solidFill>
                  <a:srgbClr val="FFFF00"/>
                </a:solidFill>
                <a:latin typeface="Arial" charset="0"/>
              </a:rPr>
              <a:t>Radiocapitellar line (RCL)</a:t>
            </a:r>
            <a:endParaRPr lang="zh-CN" altLang="en-US" sz="2700" dirty="0">
              <a:solidFill>
                <a:srgbClr val="FFFF00"/>
              </a:solidFill>
              <a:latin typeface="Arial" charset="0"/>
            </a:endParaRPr>
          </a:p>
        </p:txBody>
      </p:sp>
    </p:spTree>
    <p:extLst>
      <p:ext uri="{BB962C8B-B14F-4D97-AF65-F5344CB8AC3E}">
        <p14:creationId xmlns:p14="http://schemas.microsoft.com/office/powerpoint/2010/main" val="850931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2"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7893" name="Rectangle 5"/>
          <p:cNvSpPr>
            <a:spLocks noChangeArrowheads="1"/>
          </p:cNvSpPr>
          <p:nvPr/>
        </p:nvSpPr>
        <p:spPr bwMode="auto">
          <a:xfrm>
            <a:off x="288072" y="2219092"/>
            <a:ext cx="4360127" cy="359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10000"/>
              </a:lnSpc>
              <a:spcBef>
                <a:spcPct val="20000"/>
              </a:spcBef>
              <a:buFontTx/>
              <a:buChar char="•"/>
            </a:pPr>
            <a:r>
              <a:rPr lang="zh-CN" altLang="en-US" b="1" dirty="0" smtClean="0">
                <a:solidFill>
                  <a:srgbClr val="002060"/>
                </a:solidFill>
                <a:latin typeface="Garamond" charset="0"/>
              </a:rPr>
              <a:t>正常</a:t>
            </a:r>
            <a:r>
              <a:rPr lang="en-US" altLang="zh-CN" b="1" dirty="0" smtClean="0">
                <a:solidFill>
                  <a:srgbClr val="002060"/>
                </a:solidFill>
                <a:latin typeface="Garamond" charset="0"/>
              </a:rPr>
              <a:t>RCL</a:t>
            </a:r>
            <a:r>
              <a:rPr lang="zh-CN" altLang="en-US" b="1" dirty="0" smtClean="0">
                <a:solidFill>
                  <a:srgbClr val="002060"/>
                </a:solidFill>
                <a:latin typeface="Garamond" charset="0"/>
              </a:rPr>
              <a:t>，</a:t>
            </a:r>
            <a:r>
              <a:rPr lang="en-US" altLang="zh-CN" b="1" dirty="0" smtClean="0">
                <a:solidFill>
                  <a:srgbClr val="002060"/>
                </a:solidFill>
                <a:latin typeface="Garamond" charset="0"/>
              </a:rPr>
              <a:t>50%</a:t>
            </a:r>
            <a:r>
              <a:rPr lang="zh-CN" altLang="en-US" b="1" dirty="0" smtClean="0">
                <a:solidFill>
                  <a:srgbClr val="002060"/>
                </a:solidFill>
                <a:latin typeface="Garamond" charset="0"/>
              </a:rPr>
              <a:t>经过肱骨小头中</a:t>
            </a:r>
            <a:r>
              <a:rPr lang="en-US" altLang="zh-CN" b="1" dirty="0" smtClean="0">
                <a:solidFill>
                  <a:srgbClr val="002060"/>
                </a:solidFill>
                <a:latin typeface="Garamond" charset="0"/>
              </a:rPr>
              <a:t>1/3</a:t>
            </a:r>
            <a:r>
              <a:rPr lang="zh-CN" altLang="en-US" b="1" dirty="0" smtClean="0">
                <a:solidFill>
                  <a:srgbClr val="002060"/>
                </a:solidFill>
                <a:latin typeface="Garamond" charset="0"/>
              </a:rPr>
              <a:t>之外，</a:t>
            </a:r>
            <a:r>
              <a:rPr lang="en-US" altLang="zh-CN" b="1" dirty="0" smtClean="0">
                <a:solidFill>
                  <a:srgbClr val="002060"/>
                </a:solidFill>
                <a:latin typeface="Garamond" charset="0"/>
              </a:rPr>
              <a:t>8.6%</a:t>
            </a:r>
            <a:r>
              <a:rPr lang="zh-CN" altLang="en-US" b="1" dirty="0" smtClean="0">
                <a:solidFill>
                  <a:srgbClr val="002060"/>
                </a:solidFill>
                <a:latin typeface="Garamond" charset="0"/>
              </a:rPr>
              <a:t>完全不经过肱骨小头。</a:t>
            </a:r>
            <a:endParaRPr lang="en-US" altLang="zh-CN" b="1" dirty="0" smtClean="0">
              <a:solidFill>
                <a:srgbClr val="002060"/>
              </a:solidFill>
              <a:latin typeface="Garamond" charset="0"/>
            </a:endParaRPr>
          </a:p>
          <a:p>
            <a:pPr marL="609600" indent="-609600">
              <a:lnSpc>
                <a:spcPct val="110000"/>
              </a:lnSpc>
              <a:spcBef>
                <a:spcPct val="20000"/>
              </a:spcBef>
              <a:buFontTx/>
              <a:buChar char="•"/>
            </a:pPr>
            <a:endParaRPr lang="en-US" altLang="zh-CN" sz="1000" b="1" dirty="0">
              <a:solidFill>
                <a:srgbClr val="002060"/>
              </a:solidFill>
              <a:latin typeface="Garamond" charset="0"/>
            </a:endParaRPr>
          </a:p>
          <a:p>
            <a:pPr marL="609600" indent="-609600">
              <a:lnSpc>
                <a:spcPct val="110000"/>
              </a:lnSpc>
              <a:spcBef>
                <a:spcPct val="20000"/>
              </a:spcBef>
              <a:buFontTx/>
              <a:buChar char="•"/>
            </a:pPr>
            <a:r>
              <a:rPr lang="zh-CN" altLang="en-US" sz="2000" b="1" dirty="0" smtClean="0">
                <a:solidFill>
                  <a:srgbClr val="FF0000"/>
                </a:solidFill>
                <a:latin typeface="Garamond" charset="0"/>
              </a:rPr>
              <a:t>如何画</a:t>
            </a:r>
            <a:r>
              <a:rPr lang="en-US" altLang="zh-CN" sz="2000" b="1" dirty="0" smtClean="0">
                <a:solidFill>
                  <a:srgbClr val="FF0000"/>
                </a:solidFill>
                <a:latin typeface="Garamond" charset="0"/>
              </a:rPr>
              <a:t>RCL</a:t>
            </a:r>
            <a:r>
              <a:rPr lang="zh-CN" altLang="en-US" sz="2000" b="1" dirty="0" smtClean="0">
                <a:solidFill>
                  <a:srgbClr val="FF0000"/>
                </a:solidFill>
                <a:latin typeface="Garamond" charset="0"/>
              </a:rPr>
              <a:t>？</a:t>
            </a:r>
            <a:endParaRPr lang="en-US" altLang="zh-CN" sz="2000" b="1" dirty="0" smtClean="0">
              <a:solidFill>
                <a:srgbClr val="FF0000"/>
              </a:solidFill>
              <a:latin typeface="Garamond" charset="0"/>
            </a:endParaRPr>
          </a:p>
          <a:p>
            <a:pPr marL="1066800" lvl="1" indent="-609600">
              <a:lnSpc>
                <a:spcPct val="110000"/>
              </a:lnSpc>
              <a:spcBef>
                <a:spcPct val="20000"/>
              </a:spcBef>
              <a:buFontTx/>
              <a:buChar char="•"/>
            </a:pPr>
            <a:r>
              <a:rPr lang="zh-CN" altLang="en-US" b="1" dirty="0" smtClean="0">
                <a:solidFill>
                  <a:srgbClr val="002060"/>
                </a:solidFill>
                <a:latin typeface="Garamond" charset="0"/>
              </a:rPr>
              <a:t>沿桡骨颈轴线？</a:t>
            </a:r>
            <a:endParaRPr lang="en-US" altLang="zh-CN" b="1" dirty="0" smtClean="0">
              <a:solidFill>
                <a:srgbClr val="002060"/>
              </a:solidFill>
              <a:latin typeface="Garamond" charset="0"/>
            </a:endParaRPr>
          </a:p>
          <a:p>
            <a:pPr marL="1066800" lvl="1" indent="-609600">
              <a:lnSpc>
                <a:spcPct val="110000"/>
              </a:lnSpc>
              <a:spcBef>
                <a:spcPct val="20000"/>
              </a:spcBef>
              <a:buFontTx/>
              <a:buChar char="•"/>
            </a:pPr>
            <a:r>
              <a:rPr lang="zh-CN" altLang="en-US" b="1" dirty="0" smtClean="0">
                <a:solidFill>
                  <a:srgbClr val="002060"/>
                </a:solidFill>
                <a:latin typeface="Garamond" charset="0"/>
              </a:rPr>
              <a:t>沿桡骨干轴线？</a:t>
            </a:r>
            <a:endParaRPr lang="en-US" altLang="zh-CN" b="1" dirty="0" smtClean="0">
              <a:solidFill>
                <a:srgbClr val="002060"/>
              </a:solidFill>
              <a:latin typeface="Garamond" charset="0"/>
            </a:endParaRPr>
          </a:p>
          <a:p>
            <a:pPr marL="1066800" lvl="1" indent="-609600">
              <a:lnSpc>
                <a:spcPct val="110000"/>
              </a:lnSpc>
              <a:spcBef>
                <a:spcPct val="20000"/>
              </a:spcBef>
              <a:buFontTx/>
              <a:buChar char="•"/>
            </a:pPr>
            <a:endParaRPr lang="zh-CN" altLang="en-US" sz="1000" b="1" dirty="0" smtClean="0">
              <a:solidFill>
                <a:srgbClr val="002060"/>
              </a:solidFill>
              <a:latin typeface="Times New Roman" pitchFamily="18" charset="0"/>
              <a:cs typeface="Times New Roman" pitchFamily="18" charset="0"/>
            </a:endParaRPr>
          </a:p>
          <a:p>
            <a:pPr marL="609600" indent="-609600">
              <a:lnSpc>
                <a:spcPct val="110000"/>
              </a:lnSpc>
              <a:spcBef>
                <a:spcPct val="20000"/>
              </a:spcBef>
              <a:buFontTx/>
              <a:buChar char="•"/>
            </a:pPr>
            <a:r>
              <a:rPr lang="zh-CN" altLang="en-US" b="1" dirty="0" smtClean="0">
                <a:solidFill>
                  <a:srgbClr val="002060"/>
                </a:solidFill>
                <a:latin typeface="Times New Roman" pitchFamily="18" charset="0"/>
                <a:cs typeface="Times New Roman" pitchFamily="18" charset="0"/>
              </a:rPr>
              <a:t>沿桡骨颈轴线画</a:t>
            </a:r>
            <a:r>
              <a:rPr lang="en-US" altLang="zh-CN" b="1" dirty="0" smtClean="0">
                <a:solidFill>
                  <a:srgbClr val="002060"/>
                </a:solidFill>
                <a:latin typeface="Times New Roman" pitchFamily="18" charset="0"/>
                <a:cs typeface="Times New Roman" pitchFamily="18" charset="0"/>
              </a:rPr>
              <a:t>RCL</a:t>
            </a:r>
            <a:r>
              <a:rPr lang="zh-CN" altLang="en-US" b="1" dirty="0" smtClean="0">
                <a:solidFill>
                  <a:srgbClr val="002060"/>
                </a:solidFill>
                <a:latin typeface="Times New Roman" pitchFamily="18" charset="0"/>
                <a:cs typeface="Times New Roman" pitchFamily="18" charset="0"/>
              </a:rPr>
              <a:t>，在侧位片上通过肱骨小头及其中</a:t>
            </a:r>
            <a:r>
              <a:rPr lang="en-US" altLang="zh-CN" b="1" dirty="0" smtClean="0">
                <a:solidFill>
                  <a:srgbClr val="002060"/>
                </a:solidFill>
                <a:latin typeface="Times New Roman" pitchFamily="18" charset="0"/>
                <a:cs typeface="Times New Roman" pitchFamily="18" charset="0"/>
              </a:rPr>
              <a:t>1/3</a:t>
            </a:r>
            <a:r>
              <a:rPr lang="zh-CN" altLang="en-US" b="1" dirty="0" smtClean="0">
                <a:solidFill>
                  <a:srgbClr val="002060"/>
                </a:solidFill>
                <a:latin typeface="Times New Roman" pitchFamily="18" charset="0"/>
                <a:cs typeface="Times New Roman" pitchFamily="18" charset="0"/>
              </a:rPr>
              <a:t>的比率，比正位高，分别为</a:t>
            </a:r>
            <a:r>
              <a:rPr lang="zh-CN" altLang="en-US" b="1" dirty="0">
                <a:solidFill>
                  <a:srgbClr val="002060"/>
                </a:solidFill>
                <a:latin typeface="Times New Roman" pitchFamily="18" charset="0"/>
                <a:ea typeface="Times"/>
                <a:cs typeface="Times New Roman" pitchFamily="18" charset="0"/>
              </a:rPr>
              <a:t>98.8% vs. </a:t>
            </a:r>
            <a:r>
              <a:rPr lang="zh-CN" altLang="en-US" b="1" dirty="0" smtClean="0">
                <a:solidFill>
                  <a:srgbClr val="002060"/>
                </a:solidFill>
                <a:latin typeface="Times New Roman" pitchFamily="18" charset="0"/>
                <a:ea typeface="Times"/>
                <a:cs typeface="Times New Roman" pitchFamily="18" charset="0"/>
              </a:rPr>
              <a:t>96.8%，</a:t>
            </a:r>
            <a:r>
              <a:rPr lang="en-US" altLang="zh-CN" b="1" dirty="0" smtClean="0">
                <a:solidFill>
                  <a:srgbClr val="002060"/>
                </a:solidFill>
                <a:latin typeface="Times New Roman" pitchFamily="18" charset="0"/>
                <a:cs typeface="Times New Roman" pitchFamily="18" charset="0"/>
              </a:rPr>
              <a:t>77.8</a:t>
            </a:r>
            <a:r>
              <a:rPr lang="en-US" altLang="zh-CN" b="1" dirty="0">
                <a:solidFill>
                  <a:srgbClr val="002060"/>
                </a:solidFill>
                <a:latin typeface="Times New Roman" pitchFamily="18" charset="0"/>
                <a:cs typeface="Times New Roman" pitchFamily="18" charset="0"/>
              </a:rPr>
              <a:t>% vs. 55.5%</a:t>
            </a:r>
            <a:r>
              <a:rPr lang="zh-CN" altLang="en-US" b="1" dirty="0" smtClean="0">
                <a:solidFill>
                  <a:srgbClr val="002060"/>
                </a:solidFill>
                <a:latin typeface="Times New Roman" pitchFamily="18" charset="0"/>
                <a:cs typeface="Times New Roman" pitchFamily="18" charset="0"/>
              </a:rPr>
              <a:t>。</a:t>
            </a:r>
            <a:endParaRPr lang="en-US" altLang="zh-CN" b="1" dirty="0">
              <a:solidFill>
                <a:srgbClr val="002060"/>
              </a:solidFill>
              <a:latin typeface="Times New Roman" pitchFamily="18" charset="0"/>
              <a:cs typeface="Times New Roman" pitchFamily="18" charset="0"/>
            </a:endParaRPr>
          </a:p>
        </p:txBody>
      </p:sp>
      <p:pic>
        <p:nvPicPr>
          <p:cNvPr id="2" name="图片 1"/>
          <p:cNvPicPr>
            <a:picLocks noChangeAspect="1"/>
          </p:cNvPicPr>
          <p:nvPr/>
        </p:nvPicPr>
        <p:blipFill>
          <a:blip r:embed="rId3" cstate="print"/>
          <a:stretch>
            <a:fillRect/>
          </a:stretch>
        </p:blipFill>
        <p:spPr>
          <a:xfrm>
            <a:off x="4989286" y="3107629"/>
            <a:ext cx="4082142" cy="2869398"/>
          </a:xfrm>
          <a:prstGeom prst="rect">
            <a:avLst/>
          </a:prstGeom>
        </p:spPr>
      </p:pic>
      <p:pic>
        <p:nvPicPr>
          <p:cNvPr id="3" name="图片 2"/>
          <p:cNvPicPr>
            <a:picLocks noChangeAspect="1"/>
          </p:cNvPicPr>
          <p:nvPr/>
        </p:nvPicPr>
        <p:blipFill>
          <a:blip r:embed="rId4"/>
          <a:stretch>
            <a:fillRect/>
          </a:stretch>
        </p:blipFill>
        <p:spPr>
          <a:xfrm>
            <a:off x="5005760" y="123735"/>
            <a:ext cx="4065668" cy="2924282"/>
          </a:xfrm>
          <a:prstGeom prst="rect">
            <a:avLst/>
          </a:prstGeom>
        </p:spPr>
      </p:pic>
      <p:sp>
        <p:nvSpPr>
          <p:cNvPr id="7" name="矩形 6"/>
          <p:cNvSpPr/>
          <p:nvPr/>
        </p:nvSpPr>
        <p:spPr>
          <a:xfrm>
            <a:off x="2187073" y="6227058"/>
            <a:ext cx="6716295" cy="523220"/>
          </a:xfrm>
          <a:prstGeom prst="rect">
            <a:avLst/>
          </a:prstGeom>
          <a:solidFill>
            <a:schemeClr val="accent6">
              <a:lumMod val="20000"/>
              <a:lumOff val="80000"/>
            </a:schemeClr>
          </a:solidFill>
          <a:ln>
            <a:solidFill>
              <a:schemeClr val="accent2"/>
            </a:solidFill>
          </a:ln>
        </p:spPr>
        <p:txBody>
          <a:bodyPr wrap="square">
            <a:spAutoFit/>
          </a:bodyPr>
          <a:lstStyle/>
          <a:p>
            <a:r>
              <a:rPr lang="en-US" altLang="zh-CN" sz="1400" dirty="0">
                <a:solidFill>
                  <a:srgbClr val="040AEE"/>
                </a:solidFill>
                <a:latin typeface="Times New Roman" pitchFamily="18" charset="0"/>
                <a:cs typeface="Times New Roman" pitchFamily="18" charset="0"/>
              </a:rPr>
              <a:t>Rey N. </a:t>
            </a:r>
            <a:r>
              <a:rPr lang="en-US" altLang="zh-CN" sz="1400" dirty="0" smtClean="0">
                <a:solidFill>
                  <a:srgbClr val="040AEE"/>
                </a:solidFill>
                <a:latin typeface="Times New Roman" pitchFamily="18" charset="0"/>
                <a:cs typeface="Times New Roman" pitchFamily="18" charset="0"/>
              </a:rPr>
              <a:t>Ramirez. </a:t>
            </a:r>
            <a:r>
              <a:rPr lang="zh-CN" altLang="en-US" sz="1400" dirty="0">
                <a:solidFill>
                  <a:srgbClr val="040AEE"/>
                </a:solidFill>
                <a:latin typeface="Times New Roman" pitchFamily="18" charset="0"/>
                <a:ea typeface="Helvetica"/>
                <a:cs typeface="Times New Roman" pitchFamily="18" charset="0"/>
              </a:rPr>
              <a:t>A Line Drawn </a:t>
            </a:r>
            <a:r>
              <a:rPr lang="zh-CN" altLang="en-US" sz="1400" dirty="0">
                <a:solidFill>
                  <a:srgbClr val="FF0000"/>
                </a:solidFill>
                <a:latin typeface="Times New Roman" pitchFamily="18" charset="0"/>
                <a:ea typeface="Helvetica"/>
                <a:cs typeface="Times New Roman" pitchFamily="18" charset="0"/>
              </a:rPr>
              <a:t>Along the Radial Shaft</a:t>
            </a:r>
            <a:r>
              <a:rPr lang="zh-CN" altLang="en-US" sz="1400" dirty="0">
                <a:solidFill>
                  <a:srgbClr val="040AEE"/>
                </a:solidFill>
                <a:latin typeface="Times New Roman" pitchFamily="18" charset="0"/>
                <a:ea typeface="Helvetica"/>
                <a:cs typeface="Times New Roman" pitchFamily="18" charset="0"/>
              </a:rPr>
              <a:t> Misses the Capitellum in 16% of Radiographs of Normal </a:t>
            </a:r>
            <a:r>
              <a:rPr lang="zh-CN" altLang="en-US" sz="1400" dirty="0" smtClean="0">
                <a:solidFill>
                  <a:srgbClr val="040AEE"/>
                </a:solidFill>
                <a:latin typeface="Times New Roman" pitchFamily="18" charset="0"/>
                <a:ea typeface="Helvetica"/>
                <a:cs typeface="Times New Roman" pitchFamily="18" charset="0"/>
              </a:rPr>
              <a:t>Elbows</a:t>
            </a:r>
            <a:r>
              <a:rPr lang="en-US" altLang="zh-CN" sz="1400" dirty="0" smtClean="0">
                <a:solidFill>
                  <a:srgbClr val="040AEE"/>
                </a:solidFill>
                <a:latin typeface="Times New Roman" pitchFamily="18" charset="0"/>
                <a:ea typeface="Helvetica"/>
                <a:cs typeface="Times New Roman" pitchFamily="18" charset="0"/>
              </a:rPr>
              <a:t>. J Pediatr Orthop. 2014;34(8):763-7.</a:t>
            </a:r>
            <a:endParaRPr kumimoji="1" lang="zh-CN" altLang="en-US" sz="1400" dirty="0">
              <a:solidFill>
                <a:srgbClr val="040AEE"/>
              </a:solidFill>
              <a:latin typeface="Times New Roman" pitchFamily="18" charset="0"/>
              <a:cs typeface="Times New Roman" pitchFamily="18" charset="0"/>
            </a:endParaRPr>
          </a:p>
        </p:txBody>
      </p:sp>
      <p:sp>
        <p:nvSpPr>
          <p:cNvPr id="9" name="Rectangle 2"/>
          <p:cNvSpPr>
            <a:spLocks noGrp="1" noChangeArrowheads="1"/>
          </p:cNvSpPr>
          <p:nvPr>
            <p:ph type="title"/>
          </p:nvPr>
        </p:nvSpPr>
        <p:spPr>
          <a:xfrm>
            <a:off x="288073" y="338327"/>
            <a:ext cx="4717687" cy="1261873"/>
          </a:xfrm>
        </p:spPr>
        <p:txBody>
          <a:bodyPr>
            <a:normAutofit/>
          </a:bodyPr>
          <a:lstStyle/>
          <a:p>
            <a:pPr eaLnBrk="1" hangingPunct="1"/>
            <a:r>
              <a:rPr lang="zh-CN" altLang="en-US" sz="4000" dirty="0" smtClean="0">
                <a:solidFill>
                  <a:srgbClr val="FF0000"/>
                </a:solidFill>
                <a:latin typeface="Arial" charset="0"/>
              </a:rPr>
              <a:t>桡肱小头线</a:t>
            </a:r>
            <a:r>
              <a:rPr lang="en-US" altLang="zh-CN" dirty="0" smtClean="0">
                <a:solidFill>
                  <a:srgbClr val="FF0000"/>
                </a:solidFill>
                <a:latin typeface="Arial" charset="0"/>
              </a:rPr>
              <a:t/>
            </a:r>
            <a:br>
              <a:rPr lang="en-US" altLang="zh-CN" dirty="0" smtClean="0">
                <a:solidFill>
                  <a:srgbClr val="FF0000"/>
                </a:solidFill>
                <a:latin typeface="Arial" charset="0"/>
              </a:rPr>
            </a:br>
            <a:r>
              <a:rPr lang="en-US" altLang="zh-CN" sz="2700" dirty="0" smtClean="0">
                <a:solidFill>
                  <a:srgbClr val="FFFF00"/>
                </a:solidFill>
                <a:latin typeface="Arial" charset="0"/>
              </a:rPr>
              <a:t>Radiocapitellar line (RCL)</a:t>
            </a:r>
            <a:endParaRPr lang="zh-CN" altLang="en-US" sz="2700" dirty="0">
              <a:solidFill>
                <a:srgbClr val="FFFF00"/>
              </a:solidFill>
              <a:latin typeface="Arial" charset="0"/>
            </a:endParaRPr>
          </a:p>
        </p:txBody>
      </p:sp>
    </p:spTree>
    <p:extLst>
      <p:ext uri="{BB962C8B-B14F-4D97-AF65-F5344CB8AC3E}">
        <p14:creationId xmlns:p14="http://schemas.microsoft.com/office/powerpoint/2010/main" val="10983545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90616" y="742451"/>
            <a:ext cx="4495800" cy="1494101"/>
          </a:xfrm>
        </p:spPr>
        <p:txBody>
          <a:bodyPr>
            <a:normAutofit/>
          </a:bodyPr>
          <a:lstStyle/>
          <a:p>
            <a:pPr eaLnBrk="1" hangingPunct="1"/>
            <a:r>
              <a:rPr lang="zh-CN" altLang="en-US" dirty="0" smtClean="0">
                <a:latin typeface="Arial" charset="0"/>
              </a:rPr>
              <a:t>桡肱小头线</a:t>
            </a:r>
            <a:r>
              <a:rPr lang="en-US" altLang="zh-CN" dirty="0" smtClean="0">
                <a:latin typeface="Arial" charset="0"/>
              </a:rPr>
              <a:t/>
            </a:r>
            <a:br>
              <a:rPr lang="en-US" altLang="zh-CN" dirty="0" smtClean="0">
                <a:latin typeface="Arial" charset="0"/>
              </a:rPr>
            </a:br>
            <a:r>
              <a:rPr lang="en-US" altLang="zh-CN" sz="2700" dirty="0" err="1" smtClean="0">
                <a:latin typeface="Arial" charset="0"/>
              </a:rPr>
              <a:t>radiocapitellar</a:t>
            </a:r>
            <a:r>
              <a:rPr lang="en-US" altLang="zh-CN" sz="2700" dirty="0" smtClean="0">
                <a:latin typeface="Arial" charset="0"/>
              </a:rPr>
              <a:t> line</a:t>
            </a:r>
            <a:endParaRPr lang="zh-CN" altLang="en-US" sz="2700" dirty="0">
              <a:latin typeface="Arial" charset="0"/>
            </a:endParaRPr>
          </a:p>
        </p:txBody>
      </p:sp>
      <p:sp>
        <p:nvSpPr>
          <p:cNvPr id="37891"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7893" name="Rectangle 5"/>
          <p:cNvSpPr>
            <a:spLocks noChangeArrowheads="1"/>
          </p:cNvSpPr>
          <p:nvPr/>
        </p:nvSpPr>
        <p:spPr bwMode="auto">
          <a:xfrm>
            <a:off x="493295" y="4440069"/>
            <a:ext cx="8389536" cy="93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10000"/>
              </a:lnSpc>
              <a:spcBef>
                <a:spcPct val="20000"/>
              </a:spcBef>
              <a:buFontTx/>
              <a:buChar char="•"/>
            </a:pPr>
            <a:r>
              <a:rPr lang="zh-CN" altLang="en-US" sz="2000" b="1" dirty="0" smtClean="0">
                <a:solidFill>
                  <a:srgbClr val="0B1893"/>
                </a:solidFill>
                <a:latin typeface="Garamond" charset="0"/>
              </a:rPr>
              <a:t>低于或高于</a:t>
            </a:r>
            <a:r>
              <a:rPr lang="en-US" altLang="zh-CN" sz="2000" b="1" dirty="0" smtClean="0">
                <a:solidFill>
                  <a:srgbClr val="0B1893"/>
                </a:solidFill>
                <a:latin typeface="Garamond" charset="0"/>
              </a:rPr>
              <a:t>5</a:t>
            </a:r>
            <a:r>
              <a:rPr lang="zh-CN" altLang="en-US" sz="2000" b="1" dirty="0" smtClean="0">
                <a:solidFill>
                  <a:srgbClr val="0B1893"/>
                </a:solidFill>
                <a:latin typeface="Garamond" charset="0"/>
              </a:rPr>
              <a:t>岁龄患儿</a:t>
            </a:r>
            <a:r>
              <a:rPr lang="en-US" altLang="zh-CN" sz="2000" b="1" dirty="0" smtClean="0">
                <a:solidFill>
                  <a:srgbClr val="0B1893"/>
                </a:solidFill>
                <a:latin typeface="Garamond" charset="0"/>
              </a:rPr>
              <a:t>RCL</a:t>
            </a:r>
            <a:r>
              <a:rPr lang="zh-CN" altLang="en-US" sz="2000" b="1" dirty="0" smtClean="0">
                <a:solidFill>
                  <a:srgbClr val="0B1893"/>
                </a:solidFill>
                <a:latin typeface="Garamond" charset="0"/>
              </a:rPr>
              <a:t>的变异。</a:t>
            </a:r>
            <a:r>
              <a:rPr lang="en-US" altLang="zh-CN" sz="2000" b="1" dirty="0" smtClean="0">
                <a:solidFill>
                  <a:srgbClr val="0B1893"/>
                </a:solidFill>
                <a:latin typeface="Garamond" charset="0"/>
              </a:rPr>
              <a:t>RCL</a:t>
            </a:r>
            <a:r>
              <a:rPr lang="zh-CN" altLang="en-US" sz="2000" b="1" dirty="0" smtClean="0">
                <a:solidFill>
                  <a:srgbClr val="0B1893"/>
                </a:solidFill>
                <a:latin typeface="Garamond" charset="0"/>
              </a:rPr>
              <a:t>随年龄的变化是巨大的。（所有测量比较，均</a:t>
            </a:r>
            <a:r>
              <a:rPr lang="en-US" altLang="zh-CN" sz="2000" b="1" dirty="0" smtClean="0">
                <a:solidFill>
                  <a:srgbClr val="0B1893"/>
                </a:solidFill>
                <a:latin typeface="Garamond" charset="0"/>
              </a:rPr>
              <a:t>P </a:t>
            </a:r>
            <a:r>
              <a:rPr lang="en-US" altLang="zh-CN" sz="2000" b="1" dirty="0">
                <a:solidFill>
                  <a:srgbClr val="0B1893"/>
                </a:solidFill>
                <a:latin typeface="Garamond" charset="0"/>
              </a:rPr>
              <a:t>&lt; </a:t>
            </a:r>
            <a:r>
              <a:rPr lang="en-US" altLang="zh-CN" sz="2000" b="1" dirty="0" smtClean="0">
                <a:solidFill>
                  <a:srgbClr val="0B1893"/>
                </a:solidFill>
                <a:latin typeface="Garamond" charset="0"/>
              </a:rPr>
              <a:t>0.001</a:t>
            </a:r>
            <a:r>
              <a:rPr lang="zh-CN" altLang="en-US" sz="2000" b="1" dirty="0" smtClean="0">
                <a:solidFill>
                  <a:srgbClr val="0B1893"/>
                </a:solidFill>
                <a:latin typeface="Garamond" charset="0"/>
              </a:rPr>
              <a:t>。）</a:t>
            </a:r>
            <a:endParaRPr lang="en-US" altLang="zh-CN" sz="2000" b="1" dirty="0">
              <a:solidFill>
                <a:srgbClr val="0B1893"/>
              </a:solidFill>
              <a:latin typeface="Garamond" charset="0"/>
            </a:endParaRPr>
          </a:p>
        </p:txBody>
      </p:sp>
      <p:pic>
        <p:nvPicPr>
          <p:cNvPr id="4" name="图片 3"/>
          <p:cNvPicPr>
            <a:picLocks noChangeAspect="1"/>
          </p:cNvPicPr>
          <p:nvPr/>
        </p:nvPicPr>
        <p:blipFill>
          <a:blip r:embed="rId3"/>
          <a:stretch>
            <a:fillRect/>
          </a:stretch>
        </p:blipFill>
        <p:spPr>
          <a:xfrm>
            <a:off x="0" y="1002315"/>
            <a:ext cx="9144000" cy="3257382"/>
          </a:xfrm>
          <a:prstGeom prst="rect">
            <a:avLst/>
          </a:prstGeom>
        </p:spPr>
      </p:pic>
      <p:sp>
        <p:nvSpPr>
          <p:cNvPr id="8" name="矩形 7"/>
          <p:cNvSpPr/>
          <p:nvPr/>
        </p:nvSpPr>
        <p:spPr>
          <a:xfrm>
            <a:off x="2187073" y="6227058"/>
            <a:ext cx="6716295" cy="523220"/>
          </a:xfrm>
          <a:prstGeom prst="rect">
            <a:avLst/>
          </a:prstGeom>
          <a:solidFill>
            <a:schemeClr val="accent6">
              <a:lumMod val="20000"/>
              <a:lumOff val="80000"/>
            </a:schemeClr>
          </a:solidFill>
          <a:ln>
            <a:solidFill>
              <a:schemeClr val="accent2"/>
            </a:solidFill>
          </a:ln>
        </p:spPr>
        <p:txBody>
          <a:bodyPr wrap="square">
            <a:spAutoFit/>
          </a:bodyPr>
          <a:lstStyle/>
          <a:p>
            <a:r>
              <a:rPr lang="en-US" altLang="zh-CN" sz="1400" dirty="0">
                <a:solidFill>
                  <a:srgbClr val="040AEE"/>
                </a:solidFill>
                <a:latin typeface="Times New Roman" pitchFamily="18" charset="0"/>
                <a:cs typeface="Times New Roman" pitchFamily="18" charset="0"/>
              </a:rPr>
              <a:t>Rey N. </a:t>
            </a:r>
            <a:r>
              <a:rPr lang="en-US" altLang="zh-CN" sz="1400" dirty="0" smtClean="0">
                <a:solidFill>
                  <a:srgbClr val="040AEE"/>
                </a:solidFill>
                <a:latin typeface="Times New Roman" pitchFamily="18" charset="0"/>
                <a:cs typeface="Times New Roman" pitchFamily="18" charset="0"/>
              </a:rPr>
              <a:t>Ramirez. </a:t>
            </a:r>
            <a:r>
              <a:rPr lang="zh-CN" altLang="en-US" sz="1400" dirty="0">
                <a:solidFill>
                  <a:srgbClr val="040AEE"/>
                </a:solidFill>
                <a:latin typeface="Times New Roman" pitchFamily="18" charset="0"/>
                <a:ea typeface="Helvetica"/>
                <a:cs typeface="Times New Roman" pitchFamily="18" charset="0"/>
              </a:rPr>
              <a:t>A Line Drawn </a:t>
            </a:r>
            <a:r>
              <a:rPr lang="zh-CN" altLang="en-US" sz="1400" dirty="0">
                <a:solidFill>
                  <a:srgbClr val="FF0000"/>
                </a:solidFill>
                <a:latin typeface="Times New Roman" pitchFamily="18" charset="0"/>
                <a:ea typeface="Helvetica"/>
                <a:cs typeface="Times New Roman" pitchFamily="18" charset="0"/>
              </a:rPr>
              <a:t>Along the Radial Shaft</a:t>
            </a:r>
            <a:r>
              <a:rPr lang="zh-CN" altLang="en-US" sz="1400" dirty="0">
                <a:solidFill>
                  <a:srgbClr val="040AEE"/>
                </a:solidFill>
                <a:latin typeface="Times New Roman" pitchFamily="18" charset="0"/>
                <a:ea typeface="Helvetica"/>
                <a:cs typeface="Times New Roman" pitchFamily="18" charset="0"/>
              </a:rPr>
              <a:t> Misses the Capitellum in 16% of Radiographs of Normal </a:t>
            </a:r>
            <a:r>
              <a:rPr lang="zh-CN" altLang="en-US" sz="1400" dirty="0" smtClean="0">
                <a:solidFill>
                  <a:srgbClr val="040AEE"/>
                </a:solidFill>
                <a:latin typeface="Times New Roman" pitchFamily="18" charset="0"/>
                <a:ea typeface="Helvetica"/>
                <a:cs typeface="Times New Roman" pitchFamily="18" charset="0"/>
              </a:rPr>
              <a:t>Elbows</a:t>
            </a:r>
            <a:r>
              <a:rPr lang="en-US" altLang="zh-CN" sz="1400" dirty="0" smtClean="0">
                <a:solidFill>
                  <a:srgbClr val="040AEE"/>
                </a:solidFill>
                <a:latin typeface="Times New Roman" pitchFamily="18" charset="0"/>
                <a:ea typeface="Helvetica"/>
                <a:cs typeface="Times New Roman" pitchFamily="18" charset="0"/>
              </a:rPr>
              <a:t>. J Pediatr Orthop. 2014;34(8):763-7.</a:t>
            </a:r>
            <a:endParaRPr kumimoji="1" lang="zh-CN" altLang="en-US" sz="1400" dirty="0">
              <a:solidFill>
                <a:srgbClr val="040AEE"/>
              </a:solidFill>
              <a:latin typeface="Times New Roman" pitchFamily="18" charset="0"/>
              <a:cs typeface="Times New Roman" pitchFamily="18" charset="0"/>
            </a:endParaRPr>
          </a:p>
        </p:txBody>
      </p:sp>
    </p:spTree>
    <p:extLst>
      <p:ext uri="{BB962C8B-B14F-4D97-AF65-F5344CB8AC3E}">
        <p14:creationId xmlns:p14="http://schemas.microsoft.com/office/powerpoint/2010/main" val="15061102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895708" y="479502"/>
            <a:ext cx="5319132" cy="910609"/>
          </a:xfrm>
        </p:spPr>
        <p:txBody>
          <a:bodyPr/>
          <a:lstStyle/>
          <a:p>
            <a:pPr eaLnBrk="1" hangingPunct="1"/>
            <a:r>
              <a:rPr lang="zh-CN" altLang="en-US" dirty="0" smtClean="0">
                <a:solidFill>
                  <a:srgbClr val="FF0000"/>
                </a:solidFill>
                <a:latin typeface="Arial" charset="0"/>
              </a:rPr>
              <a:t>肱骨小头前倾角</a:t>
            </a:r>
            <a:endParaRPr lang="zh-CN" altLang="en-US" dirty="0">
              <a:solidFill>
                <a:srgbClr val="FF0000"/>
              </a:solidFill>
              <a:latin typeface="Arial" charset="0"/>
            </a:endParaRPr>
          </a:p>
        </p:txBody>
      </p:sp>
      <p:pic>
        <p:nvPicPr>
          <p:cNvPr id="6" name="Picture 4" descr="未命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215" y="1629846"/>
            <a:ext cx="3413456" cy="4464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未命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119" y="1629846"/>
            <a:ext cx="3309495" cy="446452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3613672" y="6202583"/>
            <a:ext cx="1582796" cy="369332"/>
          </a:xfrm>
          <a:prstGeom prst="rect">
            <a:avLst/>
          </a:prstGeom>
          <a:noFill/>
        </p:spPr>
        <p:txBody>
          <a:bodyPr wrap="square" rtlCol="0">
            <a:spAutoFit/>
          </a:bodyPr>
          <a:lstStyle/>
          <a:p>
            <a:r>
              <a:rPr kumimoji="1" lang="zh-CN" altLang="en-US" b="1" dirty="0" smtClean="0">
                <a:solidFill>
                  <a:srgbClr val="002060"/>
                </a:solidFill>
                <a:latin typeface="Times New Roman" pitchFamily="18" charset="0"/>
                <a:cs typeface="Times New Roman" pitchFamily="18" charset="0"/>
              </a:rPr>
              <a:t>正常</a:t>
            </a:r>
            <a:r>
              <a:rPr kumimoji="1" lang="en-US" altLang="zh-CN" b="1" dirty="0" smtClean="0">
                <a:solidFill>
                  <a:srgbClr val="002060"/>
                </a:solidFill>
                <a:latin typeface="Times New Roman" pitchFamily="18" charset="0"/>
                <a:cs typeface="Times New Roman" pitchFamily="18" charset="0"/>
              </a:rPr>
              <a:t>25</a:t>
            </a:r>
            <a:r>
              <a:rPr kumimoji="1" lang="zh-CN" altLang="en-US" b="1" dirty="0" smtClean="0">
                <a:solidFill>
                  <a:srgbClr val="002060"/>
                </a:solidFill>
                <a:latin typeface="Times New Roman" pitchFamily="18" charset="0"/>
                <a:cs typeface="Times New Roman" pitchFamily="18" charset="0"/>
              </a:rPr>
              <a:t>～</a:t>
            </a:r>
            <a:r>
              <a:rPr kumimoji="1" lang="en-US" altLang="zh-CN" b="1" dirty="0" smtClean="0">
                <a:solidFill>
                  <a:srgbClr val="002060"/>
                </a:solidFill>
                <a:latin typeface="Times New Roman" pitchFamily="18" charset="0"/>
                <a:cs typeface="Times New Roman" pitchFamily="18" charset="0"/>
              </a:rPr>
              <a:t>45°</a:t>
            </a:r>
            <a:endParaRPr kumimoji="1" lang="zh-CN" altLang="en-US"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6900739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82052" y="338327"/>
            <a:ext cx="2947737" cy="1442347"/>
          </a:xfrm>
        </p:spPr>
        <p:txBody>
          <a:bodyPr>
            <a:normAutofit/>
          </a:bodyPr>
          <a:lstStyle/>
          <a:p>
            <a:pPr algn="l" eaLnBrk="1" hangingPunct="1"/>
            <a:r>
              <a:rPr lang="zh-CN" altLang="en-US" dirty="0" smtClean="0">
                <a:solidFill>
                  <a:srgbClr val="FF0000"/>
                </a:solidFill>
                <a:latin typeface="Arial" charset="0"/>
              </a:rPr>
              <a:t>肱－尺角</a:t>
            </a:r>
            <a:r>
              <a:rPr lang="en-US" altLang="zh-CN" dirty="0" smtClean="0">
                <a:latin typeface="Arial" charset="0"/>
              </a:rPr>
              <a:t/>
            </a:r>
            <a:br>
              <a:rPr lang="en-US" altLang="zh-CN" dirty="0" smtClean="0">
                <a:latin typeface="Arial" charset="0"/>
              </a:rPr>
            </a:br>
            <a:r>
              <a:rPr lang="en-US" altLang="zh-CN" sz="2400" dirty="0" err="1" smtClean="0">
                <a:solidFill>
                  <a:srgbClr val="FFFF00"/>
                </a:solidFill>
                <a:latin typeface="Arial" charset="0"/>
              </a:rPr>
              <a:t>Humero</a:t>
            </a:r>
            <a:r>
              <a:rPr lang="en-US" altLang="zh-CN" sz="2400" dirty="0" smtClean="0">
                <a:solidFill>
                  <a:srgbClr val="FFFF00"/>
                </a:solidFill>
                <a:latin typeface="Arial" charset="0"/>
              </a:rPr>
              <a:t>-ulnar angle</a:t>
            </a:r>
            <a:endParaRPr lang="zh-CN" altLang="en-US" sz="2400" dirty="0">
              <a:solidFill>
                <a:srgbClr val="FFFF00"/>
              </a:solidFill>
              <a:latin typeface="Arial" charset="0"/>
            </a:endParaRPr>
          </a:p>
        </p:txBody>
      </p:sp>
      <p:sp>
        <p:nvSpPr>
          <p:cNvPr id="37891"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7893" name="Rectangle 5"/>
          <p:cNvSpPr>
            <a:spLocks noChangeArrowheads="1"/>
          </p:cNvSpPr>
          <p:nvPr/>
        </p:nvSpPr>
        <p:spPr bwMode="auto">
          <a:xfrm>
            <a:off x="457200" y="2438759"/>
            <a:ext cx="4191000" cy="275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80000"/>
              </a:lnSpc>
              <a:spcBef>
                <a:spcPct val="20000"/>
              </a:spcBef>
              <a:buFontTx/>
              <a:buChar char="•"/>
            </a:pPr>
            <a:endParaRPr lang="en-US" altLang="zh-CN" sz="2000" dirty="0">
              <a:latin typeface="Garamond" charset="0"/>
            </a:endParaRPr>
          </a:p>
          <a:p>
            <a:pPr marL="609600" indent="-609600">
              <a:lnSpc>
                <a:spcPct val="140000"/>
              </a:lnSpc>
              <a:spcBef>
                <a:spcPct val="20000"/>
              </a:spcBef>
              <a:buFontTx/>
              <a:buChar char="•"/>
            </a:pPr>
            <a:r>
              <a:rPr lang="zh-CN" altLang="en-US" sz="2000" b="1" dirty="0" smtClean="0">
                <a:solidFill>
                  <a:srgbClr val="08088E"/>
                </a:solidFill>
                <a:latin typeface="Garamond" charset="0"/>
              </a:rPr>
              <a:t>肱骨和尺骨的轴线之间成角。</a:t>
            </a:r>
            <a:r>
              <a:rPr lang="en-US" altLang="zh-CN" sz="2000" b="1" dirty="0">
                <a:solidFill>
                  <a:srgbClr val="08088E"/>
                </a:solidFill>
                <a:latin typeface="Garamond" charset="0"/>
              </a:rPr>
              <a:t/>
            </a:r>
            <a:br>
              <a:rPr lang="en-US" altLang="zh-CN" sz="2000" b="1" dirty="0">
                <a:solidFill>
                  <a:srgbClr val="08088E"/>
                </a:solidFill>
                <a:latin typeface="Garamond" charset="0"/>
              </a:rPr>
            </a:br>
            <a:r>
              <a:rPr lang="zh-CN" altLang="en-US" sz="2000" b="1" dirty="0" smtClean="0">
                <a:solidFill>
                  <a:srgbClr val="08088E"/>
                </a:solidFill>
                <a:latin typeface="Garamond" charset="0"/>
              </a:rPr>
              <a:t>代表提携角。</a:t>
            </a:r>
            <a:r>
              <a:rPr lang="en-US" altLang="zh-CN" sz="2000" b="1" dirty="0">
                <a:solidFill>
                  <a:srgbClr val="08088E"/>
                </a:solidFill>
                <a:latin typeface="Garamond" charset="0"/>
              </a:rPr>
              <a:t/>
            </a:r>
            <a:br>
              <a:rPr lang="en-US" altLang="zh-CN" sz="2000" b="1" dirty="0">
                <a:solidFill>
                  <a:srgbClr val="08088E"/>
                </a:solidFill>
                <a:latin typeface="Garamond" charset="0"/>
              </a:rPr>
            </a:br>
            <a:r>
              <a:rPr lang="zh-CN" altLang="en-US" sz="2000" b="1" dirty="0" smtClean="0">
                <a:solidFill>
                  <a:srgbClr val="08088E"/>
                </a:solidFill>
                <a:latin typeface="Garamond" charset="0"/>
              </a:rPr>
              <a:t>范围：</a:t>
            </a:r>
            <a:r>
              <a:rPr lang="en-US" altLang="zh-CN" sz="2000" b="1" dirty="0">
                <a:solidFill>
                  <a:srgbClr val="08088E"/>
                </a:solidFill>
                <a:latin typeface="Garamond" charset="0"/>
              </a:rPr>
              <a:t>154°–178</a:t>
            </a:r>
            <a:r>
              <a:rPr lang="en-US" altLang="zh-CN" sz="2000" b="1" dirty="0" smtClean="0">
                <a:solidFill>
                  <a:srgbClr val="08088E"/>
                </a:solidFill>
                <a:latin typeface="Garamond" charset="0"/>
              </a:rPr>
              <a:t>°</a:t>
            </a:r>
            <a:br>
              <a:rPr lang="en-US" altLang="zh-CN" sz="2000" b="1" dirty="0" smtClean="0">
                <a:solidFill>
                  <a:srgbClr val="08088E"/>
                </a:solidFill>
                <a:latin typeface="Garamond" charset="0"/>
              </a:rPr>
            </a:br>
            <a:r>
              <a:rPr lang="fr-FR" altLang="zh-CN" sz="2000" b="1" dirty="0" smtClean="0">
                <a:solidFill>
                  <a:srgbClr val="08088E"/>
                </a:solidFill>
                <a:latin typeface="Garamond" charset="0"/>
              </a:rPr>
              <a:t>(</a:t>
            </a:r>
            <a:r>
              <a:rPr lang="fr-FR" altLang="zh-CN" sz="2000" b="1" dirty="0">
                <a:solidFill>
                  <a:srgbClr val="08088E"/>
                </a:solidFill>
                <a:latin typeface="Garamond" charset="0"/>
              </a:rPr>
              <a:t>Keats et al. 1966</a:t>
            </a:r>
            <a:r>
              <a:rPr lang="fr-FR" altLang="zh-CN" sz="2000" b="1" dirty="0" smtClean="0">
                <a:solidFill>
                  <a:srgbClr val="08088E"/>
                </a:solidFill>
                <a:latin typeface="Garamond" charset="0"/>
              </a:rPr>
              <a:t>)</a:t>
            </a:r>
            <a:endParaRPr lang="en-US" altLang="zh-CN" sz="2000" b="1" dirty="0" smtClean="0">
              <a:solidFill>
                <a:srgbClr val="08088E"/>
              </a:solidFill>
              <a:latin typeface="Garamond" charset="0"/>
            </a:endParaRPr>
          </a:p>
        </p:txBody>
      </p:sp>
      <p:pic>
        <p:nvPicPr>
          <p:cNvPr id="2" name="图片 1"/>
          <p:cNvPicPr>
            <a:picLocks noChangeAspect="1"/>
          </p:cNvPicPr>
          <p:nvPr/>
        </p:nvPicPr>
        <p:blipFill rotWithShape="1">
          <a:blip r:embed="rId3"/>
          <a:srcRect t="2965" b="2370"/>
          <a:stretch/>
        </p:blipFill>
        <p:spPr>
          <a:xfrm>
            <a:off x="4847394" y="338326"/>
            <a:ext cx="4171422" cy="5530573"/>
          </a:xfrm>
          <a:prstGeom prst="rect">
            <a:avLst/>
          </a:prstGeom>
        </p:spPr>
      </p:pic>
      <p:sp>
        <p:nvSpPr>
          <p:cNvPr id="6" name="矩形 5"/>
          <p:cNvSpPr/>
          <p:nvPr/>
        </p:nvSpPr>
        <p:spPr>
          <a:xfrm>
            <a:off x="230582" y="6227058"/>
            <a:ext cx="5112390" cy="523220"/>
          </a:xfrm>
          <a:prstGeom prst="rect">
            <a:avLst/>
          </a:prstGeom>
          <a:solidFill>
            <a:schemeClr val="accent1">
              <a:lumMod val="20000"/>
              <a:lumOff val="80000"/>
            </a:schemeClr>
          </a:solidFill>
          <a:ln>
            <a:solidFill>
              <a:schemeClr val="accent2"/>
            </a:solidFill>
          </a:ln>
        </p:spPr>
        <p:txBody>
          <a:bodyPr wrap="square">
            <a:spAutoFit/>
          </a:bodyPr>
          <a:lstStyle/>
          <a:p>
            <a:r>
              <a:rPr kumimoji="1" lang="en-US" altLang="zh-CN" sz="1400" b="1" dirty="0">
                <a:solidFill>
                  <a:schemeClr val="tx2"/>
                </a:solidFill>
              </a:rPr>
              <a:t>Atlas of normal roentgen variants that may simulate disease. Theodore E. Keats, Mark W. Anderson. Elsevier.</a:t>
            </a:r>
            <a:endParaRPr kumimoji="1" lang="zh-CN" altLang="en-US" sz="1400" b="1" dirty="0">
              <a:solidFill>
                <a:schemeClr val="tx2"/>
              </a:solidFill>
            </a:endParaRPr>
          </a:p>
        </p:txBody>
      </p:sp>
    </p:spTree>
    <p:extLst>
      <p:ext uri="{BB962C8B-B14F-4D97-AF65-F5344CB8AC3E}">
        <p14:creationId xmlns:p14="http://schemas.microsoft.com/office/powerpoint/2010/main" val="13801146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517358"/>
            <a:ext cx="3465095" cy="890337"/>
          </a:xfrm>
        </p:spPr>
        <p:txBody>
          <a:bodyPr/>
          <a:lstStyle/>
          <a:p>
            <a:pPr algn="l" eaLnBrk="1" hangingPunct="1"/>
            <a:r>
              <a:rPr lang="en-US" altLang="zh-CN" dirty="0" smtClean="0">
                <a:solidFill>
                  <a:srgbClr val="FF0000"/>
                </a:solidFill>
                <a:latin typeface="Arial" charset="0"/>
              </a:rPr>
              <a:t>Baumann</a:t>
            </a:r>
            <a:r>
              <a:rPr lang="zh-CN" altLang="en-US" dirty="0" smtClean="0">
                <a:solidFill>
                  <a:srgbClr val="FF0000"/>
                </a:solidFill>
                <a:latin typeface="Arial" charset="0"/>
              </a:rPr>
              <a:t>角</a:t>
            </a:r>
            <a:endParaRPr lang="zh-CN" altLang="en-US" dirty="0">
              <a:solidFill>
                <a:srgbClr val="FF0000"/>
              </a:solidFill>
              <a:latin typeface="Arial" charset="0"/>
            </a:endParaRPr>
          </a:p>
        </p:txBody>
      </p:sp>
      <p:sp>
        <p:nvSpPr>
          <p:cNvPr id="37891"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7893" name="Rectangle 5"/>
          <p:cNvSpPr>
            <a:spLocks noChangeArrowheads="1"/>
          </p:cNvSpPr>
          <p:nvPr/>
        </p:nvSpPr>
        <p:spPr bwMode="auto">
          <a:xfrm>
            <a:off x="290616" y="2399688"/>
            <a:ext cx="3885870" cy="306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80000"/>
              </a:lnSpc>
              <a:spcBef>
                <a:spcPct val="20000"/>
              </a:spcBef>
              <a:buFontTx/>
              <a:buChar char="•"/>
            </a:pPr>
            <a:endParaRPr lang="en-US" altLang="zh-CN" sz="2400" dirty="0">
              <a:latin typeface="Garamond" charset="0"/>
            </a:endParaRPr>
          </a:p>
          <a:p>
            <a:pPr marL="609600" indent="-609600">
              <a:lnSpc>
                <a:spcPct val="140000"/>
              </a:lnSpc>
              <a:spcBef>
                <a:spcPct val="20000"/>
              </a:spcBef>
              <a:buFontTx/>
              <a:buChar char="•"/>
            </a:pPr>
            <a:r>
              <a:rPr lang="zh-CN" altLang="en-US" sz="2000" b="1" dirty="0" smtClean="0">
                <a:solidFill>
                  <a:srgbClr val="0B1893"/>
                </a:solidFill>
                <a:latin typeface="Garamond" charset="0"/>
              </a:rPr>
              <a:t>肱骨和外髁之间的干骺角</a:t>
            </a:r>
            <a:endParaRPr lang="en-US" altLang="zh-CN" sz="2000" b="1" dirty="0">
              <a:solidFill>
                <a:srgbClr val="0B1893"/>
              </a:solidFill>
              <a:latin typeface="Garamond" charset="0"/>
            </a:endParaRPr>
          </a:p>
          <a:p>
            <a:pPr marL="609600" indent="-609600">
              <a:lnSpc>
                <a:spcPct val="140000"/>
              </a:lnSpc>
              <a:spcBef>
                <a:spcPct val="20000"/>
              </a:spcBef>
              <a:buFontTx/>
              <a:buChar char="•"/>
            </a:pPr>
            <a:r>
              <a:rPr lang="zh-CN" altLang="en-US" sz="2000" b="1" dirty="0" smtClean="0">
                <a:solidFill>
                  <a:srgbClr val="0B1893"/>
                </a:solidFill>
                <a:latin typeface="Garamond" charset="0"/>
              </a:rPr>
              <a:t>平均</a:t>
            </a:r>
            <a:r>
              <a:rPr lang="en-US" altLang="zh-CN" sz="2000" b="1" dirty="0" smtClean="0">
                <a:solidFill>
                  <a:srgbClr val="0B1893"/>
                </a:solidFill>
                <a:latin typeface="Garamond" charset="0"/>
              </a:rPr>
              <a:t>70°</a:t>
            </a:r>
            <a:r>
              <a:rPr lang="zh-CN" altLang="en-US" sz="2000" b="1" dirty="0" smtClean="0">
                <a:solidFill>
                  <a:srgbClr val="0B1893"/>
                </a:solidFill>
                <a:latin typeface="Garamond" charset="0"/>
              </a:rPr>
              <a:t>，范围：</a:t>
            </a:r>
            <a:r>
              <a:rPr lang="en-US" altLang="zh-CN" sz="2000" b="1" dirty="0" smtClean="0">
                <a:solidFill>
                  <a:srgbClr val="0B1893"/>
                </a:solidFill>
                <a:latin typeface="Garamond" charset="0"/>
              </a:rPr>
              <a:t>64°–81°</a:t>
            </a:r>
            <a:r>
              <a:rPr lang="en-US" altLang="zh-CN" sz="2000" b="1" dirty="0">
                <a:solidFill>
                  <a:srgbClr val="0B1893"/>
                </a:solidFill>
                <a:latin typeface="Garamond" charset="0"/>
              </a:rPr>
              <a:t/>
            </a:r>
            <a:br>
              <a:rPr lang="en-US" altLang="zh-CN" sz="2000" b="1" dirty="0">
                <a:solidFill>
                  <a:srgbClr val="0B1893"/>
                </a:solidFill>
                <a:latin typeface="Garamond" charset="0"/>
              </a:rPr>
            </a:br>
            <a:r>
              <a:rPr lang="zh-CN" altLang="en-US" sz="2000" b="1" dirty="0" smtClean="0">
                <a:solidFill>
                  <a:srgbClr val="0B1893"/>
                </a:solidFill>
                <a:latin typeface="Garamond" charset="0"/>
              </a:rPr>
              <a:t>（</a:t>
            </a:r>
            <a:r>
              <a:rPr lang="en-US" altLang="zh-CN" sz="2000" b="1" dirty="0">
                <a:solidFill>
                  <a:srgbClr val="0B1893"/>
                </a:solidFill>
                <a:latin typeface="Garamond" charset="0"/>
              </a:rPr>
              <a:t>Williamson et al. 1992</a:t>
            </a:r>
            <a:r>
              <a:rPr lang="zh-CN" altLang="en-US" sz="2000" b="1" dirty="0" smtClean="0">
                <a:solidFill>
                  <a:srgbClr val="0B1893"/>
                </a:solidFill>
                <a:latin typeface="Garamond" charset="0"/>
              </a:rPr>
              <a:t>）</a:t>
            </a:r>
            <a:endParaRPr lang="en-US" altLang="zh-CN" sz="2000" b="1" dirty="0" smtClean="0">
              <a:solidFill>
                <a:srgbClr val="0B1893"/>
              </a:solidFill>
              <a:latin typeface="Garamond" charset="0"/>
            </a:endParaRPr>
          </a:p>
        </p:txBody>
      </p:sp>
      <p:pic>
        <p:nvPicPr>
          <p:cNvPr id="3" name="图片 2"/>
          <p:cNvPicPr>
            <a:picLocks noChangeAspect="1"/>
          </p:cNvPicPr>
          <p:nvPr/>
        </p:nvPicPr>
        <p:blipFill>
          <a:blip r:embed="rId3"/>
          <a:srcRect b="3779"/>
          <a:stretch>
            <a:fillRect/>
          </a:stretch>
        </p:blipFill>
        <p:spPr>
          <a:xfrm>
            <a:off x="4641863" y="193412"/>
            <a:ext cx="4420494" cy="5605809"/>
          </a:xfrm>
          <a:prstGeom prst="rect">
            <a:avLst/>
          </a:prstGeom>
        </p:spPr>
      </p:pic>
      <p:sp>
        <p:nvSpPr>
          <p:cNvPr id="7" name="矩形 6"/>
          <p:cNvSpPr/>
          <p:nvPr/>
        </p:nvSpPr>
        <p:spPr>
          <a:xfrm>
            <a:off x="1778000" y="6227058"/>
            <a:ext cx="7104831" cy="523220"/>
          </a:xfrm>
          <a:prstGeom prst="rect">
            <a:avLst/>
          </a:prstGeom>
          <a:solidFill>
            <a:schemeClr val="accent1">
              <a:lumMod val="20000"/>
              <a:lumOff val="80000"/>
            </a:schemeClr>
          </a:solidFill>
          <a:ln>
            <a:solidFill>
              <a:schemeClr val="accent2"/>
            </a:solidFill>
          </a:ln>
        </p:spPr>
        <p:txBody>
          <a:bodyPr wrap="square">
            <a:spAutoFit/>
          </a:bodyPr>
          <a:lstStyle/>
          <a:p>
            <a:r>
              <a:rPr kumimoji="1" lang="en-US" altLang="zh-CN" sz="1400" b="1" dirty="0">
                <a:solidFill>
                  <a:schemeClr val="tx2"/>
                </a:solidFill>
              </a:rPr>
              <a:t>Atlas of normal roentgen variants that may simulate disease. Theodore E. Keats, Mark W. Anderson. Elsevier.</a:t>
            </a:r>
            <a:endParaRPr kumimoji="1" lang="zh-CN" altLang="en-US" sz="1400" b="1" dirty="0">
              <a:solidFill>
                <a:schemeClr val="tx2"/>
              </a:solidFill>
            </a:endParaRPr>
          </a:p>
        </p:txBody>
      </p:sp>
    </p:spTree>
    <p:extLst>
      <p:ext uri="{BB962C8B-B14F-4D97-AF65-F5344CB8AC3E}">
        <p14:creationId xmlns:p14="http://schemas.microsoft.com/office/powerpoint/2010/main" val="5245847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405055" y="752695"/>
            <a:ext cx="4235116" cy="828735"/>
          </a:xfrm>
        </p:spPr>
        <p:txBody>
          <a:bodyPr/>
          <a:lstStyle/>
          <a:p>
            <a:r>
              <a:rPr kumimoji="1" lang="zh-CN" altLang="en-US" dirty="0" smtClean="0">
                <a:solidFill>
                  <a:srgbClr val="FF0000"/>
                </a:solidFill>
              </a:rPr>
              <a:t>正确侧位片拍摄</a:t>
            </a:r>
            <a:endParaRPr kumimoji="1" lang="zh-CN" altLang="en-US" dirty="0">
              <a:solidFill>
                <a:srgbClr val="FF0000"/>
              </a:solidFill>
            </a:endParaRPr>
          </a:p>
        </p:txBody>
      </p:sp>
      <p:sp>
        <p:nvSpPr>
          <p:cNvPr id="7" name="文本框 6"/>
          <p:cNvSpPr txBox="1"/>
          <p:nvPr/>
        </p:nvSpPr>
        <p:spPr>
          <a:xfrm>
            <a:off x="1129021" y="5566741"/>
            <a:ext cx="6083717" cy="400110"/>
          </a:xfrm>
          <a:prstGeom prst="rect">
            <a:avLst/>
          </a:prstGeom>
          <a:noFill/>
        </p:spPr>
        <p:txBody>
          <a:bodyPr wrap="none" rtlCol="0">
            <a:spAutoFit/>
          </a:bodyPr>
          <a:lstStyle/>
          <a:p>
            <a:r>
              <a:rPr kumimoji="1" lang="zh-CN" altLang="en-US" sz="2000" b="1" dirty="0" smtClean="0">
                <a:solidFill>
                  <a:srgbClr val="0B1893"/>
                </a:solidFill>
              </a:rPr>
              <a:t>肩部不要高于肘部，否则肱骨小头将和尺骨影重叠。</a:t>
            </a:r>
            <a:endParaRPr kumimoji="1" lang="zh-CN" altLang="en-US" sz="2000" b="1" dirty="0">
              <a:solidFill>
                <a:srgbClr val="0B1893"/>
              </a:solidFill>
            </a:endParaRPr>
          </a:p>
        </p:txBody>
      </p:sp>
      <p:pic>
        <p:nvPicPr>
          <p:cNvPr id="5" name="Picture 2" descr="E:\肘关节侧位正确拍摄姿势照片\DSC01217.JPG"/>
          <p:cNvPicPr>
            <a:picLocks noChangeAspect="1" noChangeArrowheads="1"/>
          </p:cNvPicPr>
          <p:nvPr/>
        </p:nvPicPr>
        <p:blipFill>
          <a:blip r:embed="rId2">
            <a:extLst>
              <a:ext uri="{28A0092B-C50C-407E-A947-70E740481C1C}">
                <a14:useLocalDpi xmlns:a14="http://schemas.microsoft.com/office/drawing/2010/main" val="0"/>
              </a:ext>
            </a:extLst>
          </a:blip>
          <a:srcRect l="9467" r="14809"/>
          <a:stretch>
            <a:fillRect/>
          </a:stretch>
        </p:blipFill>
        <p:spPr bwMode="auto">
          <a:xfrm>
            <a:off x="359774" y="1879600"/>
            <a:ext cx="40227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rotWithShape="1">
          <a:blip r:embed="rId3"/>
          <a:srcRect l="2820" t="4854" r="19807" b="9532"/>
          <a:stretch/>
        </p:blipFill>
        <p:spPr>
          <a:xfrm>
            <a:off x="4522613" y="1879600"/>
            <a:ext cx="4245592" cy="3556854"/>
          </a:xfrm>
          <a:prstGeom prst="rect">
            <a:avLst/>
          </a:prstGeom>
        </p:spPr>
      </p:pic>
    </p:spTree>
    <p:extLst>
      <p:ext uri="{BB962C8B-B14F-4D97-AF65-F5344CB8AC3E}">
        <p14:creationId xmlns:p14="http://schemas.microsoft.com/office/powerpoint/2010/main" val="24873649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173705" y="637674"/>
            <a:ext cx="4644189" cy="961083"/>
          </a:xfrm>
        </p:spPr>
        <p:txBody>
          <a:bodyPr/>
          <a:lstStyle/>
          <a:p>
            <a:r>
              <a:rPr kumimoji="1" lang="zh-CN" altLang="en-US" dirty="0" smtClean="0">
                <a:solidFill>
                  <a:srgbClr val="FF0000"/>
                </a:solidFill>
              </a:rPr>
              <a:t>正确侧位片拍摄</a:t>
            </a:r>
            <a:endParaRPr kumimoji="1" lang="zh-CN" altLang="en-US" dirty="0">
              <a:solidFill>
                <a:srgbClr val="FF0000"/>
              </a:solidFill>
            </a:endParaRPr>
          </a:p>
        </p:txBody>
      </p:sp>
      <p:sp>
        <p:nvSpPr>
          <p:cNvPr id="7" name="文本框 6"/>
          <p:cNvSpPr txBox="1"/>
          <p:nvPr/>
        </p:nvSpPr>
        <p:spPr>
          <a:xfrm>
            <a:off x="1838662" y="5566741"/>
            <a:ext cx="5314275" cy="400110"/>
          </a:xfrm>
          <a:prstGeom prst="rect">
            <a:avLst/>
          </a:prstGeom>
          <a:noFill/>
        </p:spPr>
        <p:txBody>
          <a:bodyPr wrap="none" rtlCol="0">
            <a:spAutoFit/>
          </a:bodyPr>
          <a:lstStyle/>
          <a:p>
            <a:r>
              <a:rPr kumimoji="1" lang="zh-CN" altLang="en-US" sz="2000" b="1" dirty="0" smtClean="0">
                <a:solidFill>
                  <a:srgbClr val="08088E"/>
                </a:solidFill>
              </a:rPr>
              <a:t>可以让升高检查床，或让孩子坐更矮的凳子。</a:t>
            </a:r>
            <a:endParaRPr kumimoji="1" lang="zh-CN" altLang="en-US" sz="2000" b="1" dirty="0">
              <a:solidFill>
                <a:srgbClr val="08088E"/>
              </a:solidFill>
            </a:endParaRPr>
          </a:p>
        </p:txBody>
      </p:sp>
      <p:pic>
        <p:nvPicPr>
          <p:cNvPr id="5" name="Picture 2" descr="E:\肘关节侧位正确拍摄姿势照片\DSC01217.JPG"/>
          <p:cNvPicPr>
            <a:picLocks noChangeAspect="1" noChangeArrowheads="1"/>
          </p:cNvPicPr>
          <p:nvPr/>
        </p:nvPicPr>
        <p:blipFill>
          <a:blip r:embed="rId2">
            <a:extLst>
              <a:ext uri="{28A0092B-C50C-407E-A947-70E740481C1C}">
                <a14:useLocalDpi xmlns:a14="http://schemas.microsoft.com/office/drawing/2010/main" val="0"/>
              </a:ext>
            </a:extLst>
          </a:blip>
          <a:srcRect l="9467" r="14809"/>
          <a:stretch>
            <a:fillRect/>
          </a:stretch>
        </p:blipFill>
        <p:spPr bwMode="auto">
          <a:xfrm>
            <a:off x="473075" y="1879600"/>
            <a:ext cx="40227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肘关节侧位正确拍摄姿势照片\DSC01205.JPG"/>
          <p:cNvPicPr>
            <a:picLocks noChangeAspect="1" noChangeArrowheads="1"/>
          </p:cNvPicPr>
          <p:nvPr/>
        </p:nvPicPr>
        <p:blipFill>
          <a:blip r:embed="rId3">
            <a:extLst>
              <a:ext uri="{28A0092B-C50C-407E-A947-70E740481C1C}">
                <a14:useLocalDpi xmlns:a14="http://schemas.microsoft.com/office/drawing/2010/main" val="0"/>
              </a:ext>
            </a:extLst>
          </a:blip>
          <a:srcRect l="9634" r="10912"/>
          <a:stretch>
            <a:fillRect/>
          </a:stretch>
        </p:blipFill>
        <p:spPr bwMode="auto">
          <a:xfrm>
            <a:off x="4495800" y="1879600"/>
            <a:ext cx="4221163"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61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494645" y="5497033"/>
            <a:ext cx="6186460" cy="400110"/>
          </a:xfrm>
          <a:prstGeom prst="rect">
            <a:avLst/>
          </a:prstGeom>
          <a:noFill/>
        </p:spPr>
        <p:txBody>
          <a:bodyPr wrap="square" rtlCol="0">
            <a:spAutoFit/>
          </a:bodyPr>
          <a:lstStyle/>
          <a:p>
            <a:r>
              <a:rPr kumimoji="1" lang="zh-CN" altLang="en-US" sz="2000" b="1" dirty="0" smtClean="0">
                <a:solidFill>
                  <a:srgbClr val="08088E"/>
                </a:solidFill>
              </a:rPr>
              <a:t>腕部要高于肘部，以代偿正常的提携角，</a:t>
            </a:r>
            <a:r>
              <a:rPr kumimoji="1" lang="zh-CN" altLang="en-US" sz="2000" b="1" dirty="0" smtClean="0">
                <a:solidFill>
                  <a:srgbClr val="FF0000"/>
                </a:solidFill>
              </a:rPr>
              <a:t>拇指朝天！</a:t>
            </a:r>
            <a:endParaRPr kumimoji="1" lang="zh-CN" altLang="en-US" sz="2000" b="1" dirty="0">
              <a:solidFill>
                <a:srgbClr val="FF0000"/>
              </a:solidFill>
            </a:endParaRPr>
          </a:p>
        </p:txBody>
      </p:sp>
      <p:pic>
        <p:nvPicPr>
          <p:cNvPr id="6" name="Picture 3" descr="E:\肘关节侧位正确拍摄姿势照片\DSC01200.JPG"/>
          <p:cNvPicPr>
            <a:picLocks noChangeAspect="1" noChangeArrowheads="1"/>
          </p:cNvPicPr>
          <p:nvPr/>
        </p:nvPicPr>
        <p:blipFill>
          <a:blip r:embed="rId3">
            <a:extLst>
              <a:ext uri="{28A0092B-C50C-407E-A947-70E740481C1C}">
                <a14:useLocalDpi xmlns:a14="http://schemas.microsoft.com/office/drawing/2010/main" val="0"/>
              </a:ext>
            </a:extLst>
          </a:blip>
          <a:srcRect l="14325" t="13734" r="14269"/>
          <a:stretch>
            <a:fillRect/>
          </a:stretch>
        </p:blipFill>
        <p:spPr bwMode="auto">
          <a:xfrm>
            <a:off x="385010" y="1865062"/>
            <a:ext cx="4126831" cy="331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E:\肘关节侧位正确拍摄姿势照片\DSC01201.JPG"/>
          <p:cNvPicPr>
            <a:picLocks noChangeAspect="1" noChangeArrowheads="1"/>
          </p:cNvPicPr>
          <p:nvPr/>
        </p:nvPicPr>
        <p:blipFill>
          <a:blip r:embed="rId4">
            <a:extLst>
              <a:ext uri="{28A0092B-C50C-407E-A947-70E740481C1C}">
                <a14:useLocalDpi xmlns:a14="http://schemas.microsoft.com/office/drawing/2010/main" val="0"/>
              </a:ext>
            </a:extLst>
          </a:blip>
          <a:srcRect l="18412" t="7388" r="9507"/>
          <a:stretch>
            <a:fillRect/>
          </a:stretch>
        </p:blipFill>
        <p:spPr bwMode="auto">
          <a:xfrm>
            <a:off x="4657482" y="1865062"/>
            <a:ext cx="3879803" cy="331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2"/>
          <p:cNvSpPr>
            <a:spLocks noGrp="1"/>
          </p:cNvSpPr>
          <p:nvPr>
            <p:ph type="title"/>
          </p:nvPr>
        </p:nvSpPr>
        <p:spPr>
          <a:xfrm>
            <a:off x="2405055" y="577504"/>
            <a:ext cx="4235116" cy="828735"/>
          </a:xfrm>
        </p:spPr>
        <p:txBody>
          <a:bodyPr/>
          <a:lstStyle/>
          <a:p>
            <a:r>
              <a:rPr kumimoji="1" lang="zh-CN" altLang="en-US" dirty="0" smtClean="0">
                <a:solidFill>
                  <a:srgbClr val="FF0000"/>
                </a:solidFill>
              </a:rPr>
              <a:t>正确侧位片拍摄</a:t>
            </a:r>
            <a:endParaRPr kumimoji="1" lang="zh-CN" altLang="en-US" dirty="0">
              <a:solidFill>
                <a:srgbClr val="FF0000"/>
              </a:solidFill>
            </a:endParaRPr>
          </a:p>
        </p:txBody>
      </p:sp>
    </p:spTree>
    <p:extLst>
      <p:ext uri="{BB962C8B-B14F-4D97-AF65-F5344CB8AC3E}">
        <p14:creationId xmlns:p14="http://schemas.microsoft.com/office/powerpoint/2010/main" val="19071442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lnSpcReduction="10000"/>
          </a:bodyPr>
          <a:lstStyle/>
          <a:p>
            <a:r>
              <a:rPr kumimoji="1" lang="zh-CN" altLang="en-US" dirty="0" smtClean="0"/>
              <a:t>发育</a:t>
            </a:r>
            <a:r>
              <a:rPr kumimoji="1" lang="zh-CN" altLang="en-US" dirty="0"/>
              <a:t>解剖影像随儿</a:t>
            </a:r>
            <a:r>
              <a:rPr kumimoji="1" lang="zh-CN" altLang="en-US" dirty="0" smtClean="0"/>
              <a:t>童的生长而变化。</a:t>
            </a:r>
            <a:endParaRPr kumimoji="1" lang="en-US" altLang="zh-CN" dirty="0" smtClean="0"/>
          </a:p>
          <a:p>
            <a:r>
              <a:rPr kumimoji="1" lang="zh-CN" altLang="en-US" dirty="0" smtClean="0"/>
              <a:t>不同的损伤类型，有不同的发病高峰年龄。</a:t>
            </a:r>
            <a:endParaRPr kumimoji="1" lang="en-US" altLang="zh-CN" dirty="0" smtClean="0"/>
          </a:p>
          <a:p>
            <a:r>
              <a:rPr kumimoji="1" lang="zh-CN" altLang="en-US" dirty="0" smtClean="0"/>
              <a:t>一些损伤</a:t>
            </a:r>
            <a:r>
              <a:rPr kumimoji="1" lang="en-US" altLang="zh-CN" dirty="0" smtClean="0"/>
              <a:t>X</a:t>
            </a:r>
            <a:r>
              <a:rPr kumimoji="1" lang="zh-CN" altLang="en-US" dirty="0" smtClean="0"/>
              <a:t>线表现轻微，不同的骨折类型有难以区分的影像表现。</a:t>
            </a:r>
            <a:endParaRPr kumimoji="1" lang="en-US" altLang="zh-CN" dirty="0" smtClean="0"/>
          </a:p>
          <a:p>
            <a:r>
              <a:rPr kumimoji="1" lang="zh-CN" altLang="en-US" dirty="0" smtClean="0"/>
              <a:t>低龄患儿肘部骨化程度低，</a:t>
            </a:r>
            <a:r>
              <a:rPr kumimoji="1" lang="en-US" altLang="zh-CN" dirty="0" smtClean="0"/>
              <a:t>X</a:t>
            </a:r>
            <a:r>
              <a:rPr kumimoji="1" lang="zh-CN" altLang="en-US" dirty="0" smtClean="0"/>
              <a:t>线片上软骨不显影。患儿对检查的配合程度差，有时候难以获得标准体位的影像学片。</a:t>
            </a:r>
            <a:endParaRPr kumimoji="1" lang="en-US" altLang="zh-CN" dirty="0" smtClean="0"/>
          </a:p>
          <a:p>
            <a:r>
              <a:rPr kumimoji="1" lang="zh-CN" altLang="en-US" dirty="0" smtClean="0"/>
              <a:t>超声、核磁、造影检查可弥补</a:t>
            </a:r>
            <a:r>
              <a:rPr kumimoji="1" lang="en-US" altLang="zh-CN" dirty="0" smtClean="0"/>
              <a:t>X</a:t>
            </a:r>
            <a:r>
              <a:rPr kumimoji="1" lang="zh-CN" altLang="en-US" dirty="0" smtClean="0"/>
              <a:t>线片的不足，在儿童肘部损伤的评估中有特殊重要的作用。</a:t>
            </a:r>
            <a:endParaRPr kumimoji="1" lang="en-US" altLang="zh-CN" dirty="0" smtClean="0"/>
          </a:p>
          <a:p>
            <a:endParaRPr kumimoji="1" lang="zh-CN" altLang="en-US" dirty="0"/>
          </a:p>
        </p:txBody>
      </p:sp>
      <p:sp>
        <p:nvSpPr>
          <p:cNvPr id="3" name="标题 2"/>
          <p:cNvSpPr>
            <a:spLocks noGrp="1"/>
          </p:cNvSpPr>
          <p:nvPr>
            <p:ph type="title"/>
          </p:nvPr>
        </p:nvSpPr>
        <p:spPr/>
        <p:txBody>
          <a:bodyPr/>
          <a:lstStyle/>
          <a:p>
            <a:r>
              <a:rPr kumimoji="1" lang="zh-CN" altLang="en-US" dirty="0" smtClean="0">
                <a:solidFill>
                  <a:srgbClr val="FF0000"/>
                </a:solidFill>
              </a:rPr>
              <a:t>儿童肘关节影像特点</a:t>
            </a:r>
            <a:endParaRPr kumimoji="1" lang="zh-CN" altLang="en-US" dirty="0">
              <a:solidFill>
                <a:srgbClr val="FF0000"/>
              </a:solidFill>
            </a:endParaRPr>
          </a:p>
        </p:txBody>
      </p:sp>
    </p:spTree>
    <p:extLst>
      <p:ext uri="{BB962C8B-B14F-4D97-AF65-F5344CB8AC3E}">
        <p14:creationId xmlns:p14="http://schemas.microsoft.com/office/powerpoint/2010/main" val="25533867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47537" y="5578903"/>
            <a:ext cx="5859379" cy="1015663"/>
          </a:xfrm>
          <a:prstGeom prst="rect">
            <a:avLst/>
          </a:prstGeom>
          <a:noFill/>
        </p:spPr>
        <p:txBody>
          <a:bodyPr wrap="square" rtlCol="0">
            <a:spAutoFit/>
          </a:bodyPr>
          <a:lstStyle/>
          <a:p>
            <a:r>
              <a:rPr kumimoji="1" lang="zh-CN" altLang="en-US" sz="2000" b="1" dirty="0" smtClean="0">
                <a:solidFill>
                  <a:srgbClr val="0B1893"/>
                </a:solidFill>
              </a:rPr>
              <a:t>腕部不能低于肘部，否则肱骨会内旋，</a:t>
            </a:r>
            <a:r>
              <a:rPr kumimoji="1" lang="en-US" altLang="zh-CN" sz="2000" b="1" dirty="0" smtClean="0">
                <a:solidFill>
                  <a:srgbClr val="0B1893"/>
                </a:solidFill>
              </a:rPr>
              <a:t/>
            </a:r>
            <a:br>
              <a:rPr kumimoji="1" lang="en-US" altLang="zh-CN" sz="2000" b="1" dirty="0" smtClean="0">
                <a:solidFill>
                  <a:srgbClr val="0B1893"/>
                </a:solidFill>
              </a:rPr>
            </a:br>
            <a:r>
              <a:rPr kumimoji="1" lang="zh-CN" altLang="en-US" sz="2000" b="1" dirty="0" smtClean="0">
                <a:solidFill>
                  <a:srgbClr val="0B1893"/>
                </a:solidFill>
              </a:rPr>
              <a:t>导致外侧的结构向前位移（肱骨小头和桡骨），</a:t>
            </a:r>
            <a:endParaRPr kumimoji="1" lang="en-US" altLang="zh-CN" sz="2000" b="1" dirty="0" smtClean="0">
              <a:solidFill>
                <a:srgbClr val="0B1893"/>
              </a:solidFill>
            </a:endParaRPr>
          </a:p>
          <a:p>
            <a:r>
              <a:rPr kumimoji="1" lang="zh-CN" altLang="en-US" sz="2000" b="1" dirty="0" smtClean="0">
                <a:solidFill>
                  <a:srgbClr val="0B1893"/>
                </a:solidFill>
              </a:rPr>
              <a:t>内侧的结构（内上髁）向后位移。</a:t>
            </a:r>
            <a:endParaRPr kumimoji="1" lang="zh-CN" altLang="en-US" sz="2000" b="1" dirty="0">
              <a:solidFill>
                <a:srgbClr val="0B1893"/>
              </a:solidFill>
            </a:endParaRPr>
          </a:p>
        </p:txBody>
      </p:sp>
      <p:pic>
        <p:nvPicPr>
          <p:cNvPr id="5" name="图片 4"/>
          <p:cNvPicPr>
            <a:picLocks noChangeAspect="1"/>
          </p:cNvPicPr>
          <p:nvPr/>
        </p:nvPicPr>
        <p:blipFill>
          <a:blip r:embed="rId3"/>
          <a:stretch>
            <a:fillRect/>
          </a:stretch>
        </p:blipFill>
        <p:spPr>
          <a:xfrm>
            <a:off x="457200" y="1591056"/>
            <a:ext cx="8510403" cy="3936786"/>
          </a:xfrm>
          <a:prstGeom prst="rect">
            <a:avLst/>
          </a:prstGeom>
        </p:spPr>
      </p:pic>
      <p:sp>
        <p:nvSpPr>
          <p:cNvPr id="8" name="标题 2"/>
          <p:cNvSpPr>
            <a:spLocks noGrp="1"/>
          </p:cNvSpPr>
          <p:nvPr>
            <p:ph type="title"/>
          </p:nvPr>
        </p:nvSpPr>
        <p:spPr>
          <a:xfrm>
            <a:off x="2405055" y="493295"/>
            <a:ext cx="4235116" cy="828735"/>
          </a:xfrm>
        </p:spPr>
        <p:txBody>
          <a:bodyPr/>
          <a:lstStyle/>
          <a:p>
            <a:r>
              <a:rPr kumimoji="1" lang="zh-CN" altLang="en-US" dirty="0" smtClean="0">
                <a:solidFill>
                  <a:srgbClr val="FF0000"/>
                </a:solidFill>
              </a:rPr>
              <a:t>正确侧位片拍摄</a:t>
            </a:r>
            <a:endParaRPr kumimoji="1" lang="zh-CN" altLang="en-US" dirty="0">
              <a:solidFill>
                <a:srgbClr val="FF0000"/>
              </a:solidFill>
            </a:endParaRPr>
          </a:p>
        </p:txBody>
      </p:sp>
    </p:spTree>
    <p:extLst>
      <p:ext uri="{BB962C8B-B14F-4D97-AF65-F5344CB8AC3E}">
        <p14:creationId xmlns:p14="http://schemas.microsoft.com/office/powerpoint/2010/main" val="19952345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肱骨髁上骨折</a:t>
            </a:r>
            <a:r>
              <a:rPr kumimoji="1" lang="en-US" altLang="zh-CN" dirty="0" smtClean="0"/>
              <a:t> </a:t>
            </a:r>
            <a:r>
              <a:rPr kumimoji="1" lang="zh-CN" altLang="en-US" dirty="0"/>
              <a:t>（</a:t>
            </a:r>
            <a:r>
              <a:rPr kumimoji="1" lang="en-US" altLang="zh-CN" dirty="0" smtClean="0"/>
              <a:t>&gt;60%</a:t>
            </a:r>
            <a:r>
              <a:rPr kumimoji="1" lang="zh-CN" altLang="en-US" dirty="0" smtClean="0"/>
              <a:t>）</a:t>
            </a:r>
            <a:endParaRPr kumimoji="1" lang="en-US" altLang="zh-CN" dirty="0" smtClean="0"/>
          </a:p>
          <a:p>
            <a:r>
              <a:rPr kumimoji="1" lang="zh-CN" altLang="en-US" dirty="0" smtClean="0"/>
              <a:t>外髁骨折</a:t>
            </a:r>
            <a:r>
              <a:rPr kumimoji="1" lang="en-US" altLang="zh-CN" dirty="0" smtClean="0"/>
              <a:t>  </a:t>
            </a:r>
            <a:r>
              <a:rPr kumimoji="1" lang="zh-CN" altLang="en-US" dirty="0" smtClean="0"/>
              <a:t>（</a:t>
            </a:r>
            <a:r>
              <a:rPr kumimoji="1" lang="en-US" altLang="zh-CN" dirty="0" smtClean="0"/>
              <a:t>10</a:t>
            </a:r>
            <a:r>
              <a:rPr kumimoji="1" lang="zh-CN" altLang="en-US" dirty="0" smtClean="0"/>
              <a:t>～</a:t>
            </a:r>
            <a:r>
              <a:rPr kumimoji="1" lang="en-US" altLang="zh-CN" dirty="0" smtClean="0"/>
              <a:t>20%</a:t>
            </a:r>
            <a:r>
              <a:rPr kumimoji="1" lang="zh-CN" altLang="en-US" dirty="0" smtClean="0"/>
              <a:t>）</a:t>
            </a:r>
            <a:endParaRPr kumimoji="1" lang="en-US" altLang="zh-CN" dirty="0" smtClean="0"/>
          </a:p>
          <a:p>
            <a:r>
              <a:rPr kumimoji="1" lang="zh-CN" altLang="en-US" dirty="0" smtClean="0"/>
              <a:t>内上髁骨折</a:t>
            </a:r>
            <a:r>
              <a:rPr kumimoji="1" lang="en-US" altLang="zh-CN" dirty="0" smtClean="0"/>
              <a:t>  </a:t>
            </a:r>
            <a:r>
              <a:rPr kumimoji="1" lang="zh-CN" altLang="en-US" dirty="0" smtClean="0"/>
              <a:t>（</a:t>
            </a:r>
            <a:r>
              <a:rPr kumimoji="1" lang="en-US" altLang="zh-CN" dirty="0" smtClean="0"/>
              <a:t>10%</a:t>
            </a:r>
            <a:r>
              <a:rPr kumimoji="1" lang="zh-CN" altLang="en-US" dirty="0" smtClean="0"/>
              <a:t>）</a:t>
            </a:r>
            <a:endParaRPr kumimoji="1" lang="en-US" altLang="zh-CN" dirty="0" smtClean="0"/>
          </a:p>
          <a:p>
            <a:r>
              <a:rPr kumimoji="1" lang="zh-CN" altLang="en-US" dirty="0" smtClean="0"/>
              <a:t>桡骨头脱位</a:t>
            </a:r>
            <a:r>
              <a:rPr kumimoji="1" lang="en-US" altLang="zh-CN" dirty="0" smtClean="0"/>
              <a:t>  </a:t>
            </a:r>
            <a:r>
              <a:rPr kumimoji="1" lang="zh-CN" altLang="en-US" dirty="0" smtClean="0"/>
              <a:t>（</a:t>
            </a:r>
            <a:r>
              <a:rPr kumimoji="1" lang="en-US" altLang="zh-CN" dirty="0" smtClean="0"/>
              <a:t>5%</a:t>
            </a:r>
            <a:r>
              <a:rPr kumimoji="1" lang="zh-CN" altLang="en-US" dirty="0" smtClean="0"/>
              <a:t>）</a:t>
            </a:r>
            <a:endParaRPr kumimoji="1" lang="en-US" altLang="zh-CN" dirty="0" smtClean="0"/>
          </a:p>
          <a:p>
            <a:r>
              <a:rPr kumimoji="1" lang="zh-CN" altLang="en-US" dirty="0" smtClean="0"/>
              <a:t>桡骨颈骨折</a:t>
            </a:r>
            <a:r>
              <a:rPr kumimoji="1" lang="en-US" altLang="zh-CN" dirty="0" smtClean="0"/>
              <a:t> </a:t>
            </a:r>
            <a:r>
              <a:rPr kumimoji="1" lang="zh-CN" altLang="en-US" dirty="0" smtClean="0"/>
              <a:t>（</a:t>
            </a:r>
            <a:r>
              <a:rPr kumimoji="1" lang="en-US" altLang="zh-CN" dirty="0" smtClean="0"/>
              <a:t>5%</a:t>
            </a:r>
            <a:r>
              <a:rPr kumimoji="1" lang="zh-CN" altLang="en-US" dirty="0" smtClean="0"/>
              <a:t>）</a:t>
            </a:r>
            <a:endParaRPr kumimoji="1" lang="en-US" altLang="zh-CN" dirty="0" smtClean="0"/>
          </a:p>
          <a:p>
            <a:r>
              <a:rPr kumimoji="1" lang="zh-CN" altLang="en-US" dirty="0" smtClean="0"/>
              <a:t>鹰嘴骨折</a:t>
            </a:r>
            <a:r>
              <a:rPr kumimoji="1" lang="en-US" altLang="zh-CN" dirty="0" smtClean="0"/>
              <a:t>  </a:t>
            </a:r>
            <a:r>
              <a:rPr kumimoji="1" lang="zh-CN" altLang="en-US" dirty="0" smtClean="0"/>
              <a:t>（</a:t>
            </a:r>
            <a:r>
              <a:rPr kumimoji="1" lang="en-US" altLang="zh-CN" dirty="0" smtClean="0"/>
              <a:t>&lt;5%</a:t>
            </a:r>
            <a:r>
              <a:rPr kumimoji="1" lang="zh-CN" altLang="en-US" dirty="0" smtClean="0"/>
              <a:t>）</a:t>
            </a:r>
            <a:endParaRPr kumimoji="1" lang="zh-CN" altLang="en-US" dirty="0"/>
          </a:p>
        </p:txBody>
      </p:sp>
      <p:sp>
        <p:nvSpPr>
          <p:cNvPr id="3" name="标题 2"/>
          <p:cNvSpPr>
            <a:spLocks noGrp="1"/>
          </p:cNvSpPr>
          <p:nvPr>
            <p:ph type="title"/>
          </p:nvPr>
        </p:nvSpPr>
        <p:spPr>
          <a:xfrm>
            <a:off x="2538663" y="625642"/>
            <a:ext cx="4477275" cy="900925"/>
          </a:xfrm>
        </p:spPr>
        <p:txBody>
          <a:bodyPr>
            <a:normAutofit fontScale="90000"/>
          </a:bodyPr>
          <a:lstStyle/>
          <a:p>
            <a:r>
              <a:rPr kumimoji="1" lang="zh-CN" altLang="en-US" dirty="0" smtClean="0">
                <a:solidFill>
                  <a:srgbClr val="FF0000"/>
                </a:solidFill>
              </a:rPr>
              <a:t>常见肘部损伤类型</a:t>
            </a:r>
            <a:endParaRPr kumimoji="1" lang="zh-CN" altLang="en-US" dirty="0">
              <a:solidFill>
                <a:srgbClr val="FF0000"/>
              </a:solidFill>
            </a:endParaRPr>
          </a:p>
        </p:txBody>
      </p:sp>
      <p:pic>
        <p:nvPicPr>
          <p:cNvPr id="4" name="图片 3"/>
          <p:cNvPicPr>
            <a:picLocks noChangeAspect="1"/>
          </p:cNvPicPr>
          <p:nvPr/>
        </p:nvPicPr>
        <p:blipFill>
          <a:blip r:embed="rId2"/>
          <a:stretch>
            <a:fillRect/>
          </a:stretch>
        </p:blipFill>
        <p:spPr>
          <a:xfrm>
            <a:off x="4934475" y="2473325"/>
            <a:ext cx="3882500" cy="3257550"/>
          </a:xfrm>
          <a:prstGeom prst="rect">
            <a:avLst/>
          </a:prstGeom>
        </p:spPr>
      </p:pic>
    </p:spTree>
    <p:extLst>
      <p:ext uri="{BB962C8B-B14F-4D97-AF65-F5344CB8AC3E}">
        <p14:creationId xmlns:p14="http://schemas.microsoft.com/office/powerpoint/2010/main" val="11799628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关节外骨折；</a:t>
            </a:r>
            <a:endParaRPr kumimoji="1" lang="en-US" altLang="zh-CN" dirty="0" smtClean="0"/>
          </a:p>
          <a:p>
            <a:r>
              <a:rPr kumimoji="1" lang="zh-CN" altLang="en-US" dirty="0" smtClean="0"/>
              <a:t>大部分病例，均可在正侧位平片上显著识别</a:t>
            </a:r>
            <a:r>
              <a:rPr kumimoji="1" lang="zh-CN" altLang="en-US" dirty="0"/>
              <a:t>；</a:t>
            </a:r>
            <a:endParaRPr kumimoji="1" lang="en-US" altLang="zh-CN" dirty="0" smtClean="0"/>
          </a:p>
          <a:p>
            <a:r>
              <a:rPr kumimoji="1" lang="zh-CN" altLang="en-US" dirty="0" smtClean="0"/>
              <a:t>对看不到明显骨折线的病例，应寻找：</a:t>
            </a:r>
            <a:endParaRPr kumimoji="1" lang="en-US" altLang="zh-CN" dirty="0" smtClean="0"/>
          </a:p>
          <a:p>
            <a:pPr lvl="1"/>
            <a:r>
              <a:rPr kumimoji="1" lang="zh-CN" altLang="en-US" dirty="0" smtClean="0"/>
              <a:t>前方脂肪垫征（船帆征）</a:t>
            </a:r>
            <a:endParaRPr kumimoji="1" lang="en-US" altLang="zh-CN" dirty="0" smtClean="0"/>
          </a:p>
          <a:p>
            <a:pPr lvl="1"/>
            <a:r>
              <a:rPr kumimoji="1" lang="zh-CN" altLang="en-US" dirty="0" smtClean="0"/>
              <a:t>后方脂肪垫征。</a:t>
            </a:r>
            <a:endParaRPr kumimoji="1" lang="en-US" altLang="zh-CN" dirty="0" smtClean="0"/>
          </a:p>
          <a:p>
            <a:pPr lvl="1"/>
            <a:r>
              <a:rPr kumimoji="1" lang="zh-CN" altLang="en-US" dirty="0" smtClean="0"/>
              <a:t>对大部分孩子，肱骨前缘线应通过桡骨头中</a:t>
            </a:r>
            <a:r>
              <a:rPr kumimoji="1" lang="en-US" altLang="zh-CN" dirty="0" smtClean="0"/>
              <a:t>1/3</a:t>
            </a:r>
            <a:r>
              <a:rPr kumimoji="1" lang="zh-CN" altLang="en-US" dirty="0"/>
              <a:t>；</a:t>
            </a:r>
            <a:r>
              <a:rPr kumimoji="1" lang="zh-CN" altLang="en-US" dirty="0" smtClean="0"/>
              <a:t>但对一些不存在损伤的小于</a:t>
            </a:r>
            <a:r>
              <a:rPr kumimoji="1" lang="en-US" altLang="zh-CN" dirty="0" smtClean="0"/>
              <a:t>4</a:t>
            </a:r>
            <a:r>
              <a:rPr kumimoji="1" lang="zh-CN" altLang="en-US" dirty="0" smtClean="0"/>
              <a:t>岁龄的孩子，可通过前</a:t>
            </a:r>
            <a:r>
              <a:rPr kumimoji="1" lang="en-US" altLang="zh-CN" dirty="0" smtClean="0"/>
              <a:t>1/3</a:t>
            </a:r>
            <a:r>
              <a:rPr kumimoji="1" lang="zh-CN" altLang="en-US" dirty="0"/>
              <a:t>。</a:t>
            </a:r>
            <a:endParaRPr kumimoji="1" lang="en-US" altLang="zh-CN" dirty="0" smtClean="0"/>
          </a:p>
          <a:p>
            <a:endParaRPr kumimoji="1" lang="zh-CN" altLang="en-US" dirty="0"/>
          </a:p>
        </p:txBody>
      </p:sp>
      <p:sp>
        <p:nvSpPr>
          <p:cNvPr id="3" name="标题 2"/>
          <p:cNvSpPr>
            <a:spLocks noGrp="1"/>
          </p:cNvSpPr>
          <p:nvPr>
            <p:ph type="title"/>
          </p:nvPr>
        </p:nvSpPr>
        <p:spPr>
          <a:xfrm>
            <a:off x="2322094" y="601579"/>
            <a:ext cx="4463716" cy="912956"/>
          </a:xfrm>
        </p:spPr>
        <p:txBody>
          <a:bodyPr/>
          <a:lstStyle/>
          <a:p>
            <a:r>
              <a:rPr kumimoji="1" lang="zh-CN" altLang="en-US" dirty="0" smtClean="0">
                <a:solidFill>
                  <a:srgbClr val="FF0000"/>
                </a:solidFill>
              </a:rPr>
              <a:t>肱骨髁上骨折</a:t>
            </a:r>
            <a:endParaRPr kumimoji="1" lang="zh-CN" altLang="en-US" dirty="0">
              <a:solidFill>
                <a:srgbClr val="FF0000"/>
              </a:solidFill>
            </a:endParaRPr>
          </a:p>
        </p:txBody>
      </p:sp>
    </p:spTree>
    <p:extLst>
      <p:ext uri="{BB962C8B-B14F-4D97-AF65-F5344CB8AC3E}">
        <p14:creationId xmlns:p14="http://schemas.microsoft.com/office/powerpoint/2010/main" val="29647249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5"/>
          <p:cNvSpPr>
            <a:spLocks noChangeArrowheads="1"/>
          </p:cNvSpPr>
          <p:nvPr/>
        </p:nvSpPr>
        <p:spPr bwMode="auto">
          <a:xfrm>
            <a:off x="304800" y="2189747"/>
            <a:ext cx="4062413"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0" hangingPunct="0">
              <a:lnSpc>
                <a:spcPct val="80000"/>
              </a:lnSpc>
              <a:spcBef>
                <a:spcPct val="20000"/>
              </a:spcBef>
              <a:buFontTx/>
              <a:buChar char="•"/>
            </a:pPr>
            <a:endParaRPr lang="en-US" altLang="zh-CN" sz="2400" dirty="0">
              <a:latin typeface="Garamond" charset="0"/>
            </a:endParaRPr>
          </a:p>
          <a:p>
            <a:pPr marL="609600" indent="-609600" eaLnBrk="0" hangingPunct="0">
              <a:lnSpc>
                <a:spcPct val="80000"/>
              </a:lnSpc>
              <a:spcBef>
                <a:spcPct val="20000"/>
              </a:spcBef>
              <a:buFont typeface="Wingdings" charset="0"/>
              <a:buChar char="Ø"/>
            </a:pPr>
            <a:r>
              <a:rPr lang="zh-CN" altLang="en-US" sz="2400" b="1" dirty="0">
                <a:solidFill>
                  <a:srgbClr val="C00000"/>
                </a:solidFill>
                <a:latin typeface="Garamond" charset="0"/>
              </a:rPr>
              <a:t>前脂肪垫征：</a:t>
            </a:r>
            <a:endParaRPr lang="en-US" altLang="zh-CN" sz="2400" b="1" dirty="0">
              <a:solidFill>
                <a:srgbClr val="C00000"/>
              </a:solidFill>
              <a:latin typeface="Garamond" charset="0"/>
            </a:endParaRPr>
          </a:p>
          <a:p>
            <a:pPr marL="990600" lvl="1" indent="-533400" eaLnBrk="0" hangingPunct="0">
              <a:lnSpc>
                <a:spcPct val="80000"/>
              </a:lnSpc>
              <a:spcBef>
                <a:spcPct val="20000"/>
              </a:spcBef>
              <a:buFontTx/>
              <a:buChar char="–"/>
            </a:pPr>
            <a:r>
              <a:rPr lang="zh-CN" altLang="en-US" sz="2000" b="1" dirty="0">
                <a:solidFill>
                  <a:srgbClr val="000099"/>
                </a:solidFill>
                <a:latin typeface="Garamond" charset="0"/>
              </a:rPr>
              <a:t>可见于正常影像</a:t>
            </a:r>
            <a:endParaRPr lang="en-US" altLang="zh-CN" sz="2000" b="1" dirty="0">
              <a:solidFill>
                <a:srgbClr val="000099"/>
              </a:solidFill>
              <a:latin typeface="Garamond" charset="0"/>
            </a:endParaRPr>
          </a:p>
          <a:p>
            <a:pPr marL="990600" lvl="1" indent="-533400" eaLnBrk="0" hangingPunct="0">
              <a:lnSpc>
                <a:spcPct val="80000"/>
              </a:lnSpc>
              <a:spcBef>
                <a:spcPct val="20000"/>
              </a:spcBef>
              <a:buFontTx/>
              <a:buChar char="–"/>
            </a:pPr>
            <a:r>
              <a:rPr lang="zh-CN" altLang="en-US" sz="2000" b="1" dirty="0">
                <a:solidFill>
                  <a:srgbClr val="000099"/>
                </a:solidFill>
                <a:latin typeface="Garamond" charset="0"/>
              </a:rPr>
              <a:t>三角形或船帆形为异常</a:t>
            </a:r>
            <a:endParaRPr lang="en-US" altLang="zh-CN" sz="2000" b="1" dirty="0">
              <a:solidFill>
                <a:srgbClr val="000099"/>
              </a:solidFill>
              <a:latin typeface="Garamond" charset="0"/>
            </a:endParaRPr>
          </a:p>
          <a:p>
            <a:pPr marL="990600" lvl="1" indent="-533400" eaLnBrk="0" hangingPunct="0">
              <a:lnSpc>
                <a:spcPct val="80000"/>
              </a:lnSpc>
              <a:spcBef>
                <a:spcPct val="20000"/>
              </a:spcBef>
              <a:buFontTx/>
              <a:buChar char="–"/>
            </a:pPr>
            <a:endParaRPr lang="en-US" altLang="zh-CN" sz="2000" dirty="0">
              <a:latin typeface="Garamond" charset="0"/>
            </a:endParaRPr>
          </a:p>
          <a:p>
            <a:pPr marL="609600" indent="-609600" eaLnBrk="0" hangingPunct="0">
              <a:lnSpc>
                <a:spcPct val="80000"/>
              </a:lnSpc>
              <a:spcBef>
                <a:spcPct val="20000"/>
              </a:spcBef>
              <a:buFont typeface="Wingdings" charset="0"/>
              <a:buChar char="Ø"/>
            </a:pPr>
            <a:r>
              <a:rPr lang="zh-CN" altLang="en-US" sz="2400" b="1" dirty="0">
                <a:solidFill>
                  <a:srgbClr val="C00000"/>
                </a:solidFill>
                <a:latin typeface="Garamond" charset="0"/>
              </a:rPr>
              <a:t>后脂肪垫征：</a:t>
            </a:r>
            <a:endParaRPr lang="en-US" altLang="zh-CN" sz="2400" b="1" dirty="0">
              <a:solidFill>
                <a:srgbClr val="C00000"/>
              </a:solidFill>
              <a:latin typeface="Garamond" charset="0"/>
            </a:endParaRPr>
          </a:p>
          <a:p>
            <a:pPr marL="990600" lvl="1" indent="-533400" eaLnBrk="0" hangingPunct="0">
              <a:lnSpc>
                <a:spcPct val="80000"/>
              </a:lnSpc>
              <a:spcBef>
                <a:spcPct val="20000"/>
              </a:spcBef>
              <a:buFontTx/>
              <a:buChar char="–"/>
            </a:pPr>
            <a:r>
              <a:rPr lang="zh-CN" altLang="en-US" sz="2000" b="1" dirty="0">
                <a:solidFill>
                  <a:srgbClr val="000099"/>
                </a:solidFill>
                <a:latin typeface="Garamond" charset="0"/>
              </a:rPr>
              <a:t>只要出现，就是异常</a:t>
            </a:r>
            <a:endParaRPr lang="zh-CN" altLang="en-US" sz="2400" b="1" dirty="0">
              <a:solidFill>
                <a:srgbClr val="000099"/>
              </a:solidFill>
              <a:latin typeface="Garamond" charset="0"/>
            </a:endParaRPr>
          </a:p>
        </p:txBody>
      </p:sp>
      <p:pic>
        <p:nvPicPr>
          <p:cNvPr id="190466" name="Picture 6" descr="fat pad schematic"/>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6763" y="1676400"/>
            <a:ext cx="3170237" cy="4281487"/>
          </a:xfrm>
        </p:spPr>
      </p:pic>
      <p:sp>
        <p:nvSpPr>
          <p:cNvPr id="60421" name="Rectangle 6"/>
          <p:cNvSpPr>
            <a:spLocks noChangeArrowheads="1"/>
          </p:cNvSpPr>
          <p:nvPr/>
        </p:nvSpPr>
        <p:spPr bwMode="auto">
          <a:xfrm>
            <a:off x="2552409" y="6180138"/>
            <a:ext cx="6277558" cy="523875"/>
          </a:xfrm>
          <a:prstGeom prst="rect">
            <a:avLst/>
          </a:prstGeom>
          <a:solidFill>
            <a:schemeClr val="accent1">
              <a:lumMod val="40000"/>
              <a:lumOff val="60000"/>
            </a:schemeClr>
          </a:solidFill>
          <a:ln w="9525">
            <a:noFill/>
            <a:miter lim="800000"/>
            <a:headEnd/>
            <a:tailEnd/>
          </a:ln>
        </p:spPr>
        <p:txBody>
          <a:bodyPr wrap="square">
            <a:spAutoFit/>
          </a:bodyPr>
          <a:lstStyle/>
          <a:p>
            <a:pPr>
              <a:defRPr/>
            </a:pPr>
            <a:r>
              <a:rPr lang="en-US" altLang="zh-CN" sz="1400" dirty="0">
                <a:solidFill>
                  <a:srgbClr val="000099"/>
                </a:solidFill>
                <a:latin typeface="Times New Roman" pitchFamily="18" charset="0"/>
                <a:ea typeface="宋体" charset="-122"/>
                <a:cs typeface="+mn-cs"/>
              </a:rPr>
              <a:t>JE Rabiner, et al. Ultrasound findings of the elbow posterior fat pad in children with radial head subluxation. Critical Ultrasound Journal. 2014,6(Suppl 1):A28</a:t>
            </a:r>
          </a:p>
        </p:txBody>
      </p:sp>
      <p:sp>
        <p:nvSpPr>
          <p:cNvPr id="190468" name="标题 2"/>
          <p:cNvSpPr txBox="1">
            <a:spLocks/>
          </p:cNvSpPr>
          <p:nvPr/>
        </p:nvSpPr>
        <p:spPr bwMode="black">
          <a:xfrm>
            <a:off x="914484" y="625642"/>
            <a:ext cx="4632325" cy="736433"/>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eaLnBrk="0" hangingPunct="0"/>
            <a:r>
              <a:rPr kumimoji="0" lang="zh-CN" altLang="en-US" b="1" dirty="0" smtClean="0">
                <a:solidFill>
                  <a:srgbClr val="000099"/>
                </a:solidFill>
                <a:latin typeface="Times New Roman" charset="0"/>
              </a:rPr>
              <a:t> 脂</a:t>
            </a:r>
            <a:r>
              <a:rPr kumimoji="0" lang="zh-CN" altLang="en-US" b="1" dirty="0">
                <a:solidFill>
                  <a:srgbClr val="000099"/>
                </a:solidFill>
                <a:latin typeface="Times New Roman" charset="0"/>
              </a:rPr>
              <a:t>肪垫征</a:t>
            </a:r>
            <a:r>
              <a:rPr kumimoji="0" lang="zh-CN" altLang="en-US" b="1" dirty="0">
                <a:solidFill>
                  <a:srgbClr val="FF0000"/>
                </a:solidFill>
                <a:latin typeface="Times New Roman" charset="0"/>
              </a:rPr>
              <a:t>（船帆征 </a:t>
            </a:r>
            <a:r>
              <a:rPr kumimoji="0" lang="en-US" altLang="zh-CN" b="1" dirty="0">
                <a:solidFill>
                  <a:srgbClr val="FF0000"/>
                </a:solidFill>
                <a:latin typeface="Times New Roman" charset="0"/>
              </a:rPr>
              <a:t>,  Sail sign</a:t>
            </a:r>
            <a:r>
              <a:rPr kumimoji="0" lang="zh-CN" altLang="en-US" b="1" dirty="0">
                <a:solidFill>
                  <a:srgbClr val="FF0000"/>
                </a:solidFill>
                <a:latin typeface="Times New Roman" charset="0"/>
              </a:rPr>
              <a:t>）</a:t>
            </a:r>
          </a:p>
        </p:txBody>
      </p:sp>
    </p:spTree>
    <p:extLst>
      <p:ext uri="{BB962C8B-B14F-4D97-AF65-F5344CB8AC3E}">
        <p14:creationId xmlns:p14="http://schemas.microsoft.com/office/powerpoint/2010/main" val="18606440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988" y="981075"/>
            <a:ext cx="77787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文本框 7"/>
          <p:cNvSpPr txBox="1">
            <a:spLocks noChangeArrowheads="1"/>
          </p:cNvSpPr>
          <p:nvPr/>
        </p:nvSpPr>
        <p:spPr bwMode="auto">
          <a:xfrm>
            <a:off x="1668825" y="6123969"/>
            <a:ext cx="7198784" cy="523220"/>
          </a:xfrm>
          <a:prstGeom prst="rect">
            <a:avLst/>
          </a:prstGeom>
          <a:solidFill>
            <a:schemeClr val="accent1">
              <a:lumMod val="40000"/>
              <a:lumOff val="60000"/>
            </a:schemeClr>
          </a:solidFill>
          <a:ln w="9525">
            <a:noFill/>
            <a:miter lim="800000"/>
            <a:headEnd/>
            <a:tailEnd/>
          </a:ln>
        </p:spPr>
        <p:txBody>
          <a:bodyPr wrap="square">
            <a:spAutoFit/>
          </a:bodyPr>
          <a:lstStyle/>
          <a:p>
            <a:pPr eaLnBrk="0" hangingPunct="0">
              <a:defRPr/>
            </a:pPr>
            <a:r>
              <a:rPr lang="en-US" altLang="zh-CN" sz="1400" dirty="0">
                <a:solidFill>
                  <a:srgbClr val="000099"/>
                </a:solidFill>
                <a:latin typeface="Arial" charset="0"/>
                <a:ea typeface="宋体" charset="-122"/>
                <a:cs typeface="+mn-cs"/>
              </a:rPr>
              <a:t>Zaid Al-</a:t>
            </a:r>
            <a:r>
              <a:rPr lang="en-US" altLang="zh-CN" sz="1400" dirty="0" err="1" smtClean="0">
                <a:solidFill>
                  <a:srgbClr val="000099"/>
                </a:solidFill>
                <a:latin typeface="Arial" charset="0"/>
                <a:ea typeface="宋体" charset="-122"/>
                <a:cs typeface="+mn-cs"/>
              </a:rPr>
              <a:t>Aubaidi</a:t>
            </a:r>
            <a:r>
              <a:rPr lang="en-US" altLang="zh-CN" sz="1400" dirty="0" smtClean="0">
                <a:solidFill>
                  <a:srgbClr val="000099"/>
                </a:solidFill>
                <a:latin typeface="Arial" charset="0"/>
                <a:ea typeface="宋体" charset="-122"/>
              </a:rPr>
              <a:t>, et al. </a:t>
            </a:r>
            <a:r>
              <a:rPr lang="en-US" altLang="zh-CN" sz="1400" dirty="0">
                <a:solidFill>
                  <a:srgbClr val="000099"/>
                </a:solidFill>
                <a:latin typeface="Arial" charset="0"/>
                <a:ea typeface="宋体" charset="-122"/>
              </a:rPr>
              <a:t>The role of fat pad sign in diagnosing occult elbow fractures in the pediatric patient: a prospective magnetic resonance imaging </a:t>
            </a:r>
            <a:r>
              <a:rPr lang="en-US" altLang="zh-CN" sz="1400" dirty="0" smtClean="0">
                <a:solidFill>
                  <a:srgbClr val="000099"/>
                </a:solidFill>
                <a:latin typeface="Arial" charset="0"/>
                <a:ea typeface="宋体" charset="-122"/>
              </a:rPr>
              <a:t>study. </a:t>
            </a:r>
            <a:r>
              <a:rPr lang="en-US" altLang="zh-CN" sz="1400" dirty="0" smtClean="0">
                <a:solidFill>
                  <a:srgbClr val="000099"/>
                </a:solidFill>
                <a:latin typeface="Arial" charset="0"/>
                <a:ea typeface="宋体" charset="-122"/>
                <a:cs typeface="+mn-cs"/>
              </a:rPr>
              <a:t>JPO</a:t>
            </a:r>
            <a:r>
              <a:rPr lang="en-US" altLang="zh-CN" sz="1400" dirty="0">
                <a:solidFill>
                  <a:srgbClr val="000099"/>
                </a:solidFill>
                <a:latin typeface="Arial" charset="0"/>
                <a:ea typeface="宋体" charset="-122"/>
                <a:cs typeface="+mn-cs"/>
              </a:rPr>
              <a:t>, </a:t>
            </a:r>
            <a:r>
              <a:rPr lang="en-US" altLang="zh-CN" sz="1400" dirty="0" smtClean="0">
                <a:solidFill>
                  <a:srgbClr val="000099"/>
                </a:solidFill>
                <a:latin typeface="Arial" charset="0"/>
                <a:ea typeface="宋体" charset="-122"/>
                <a:cs typeface="+mn-cs"/>
              </a:rPr>
              <a:t>2012.</a:t>
            </a:r>
            <a:endParaRPr lang="en-US" altLang="zh-CN" sz="1400" dirty="0">
              <a:solidFill>
                <a:srgbClr val="000099"/>
              </a:solidFill>
              <a:latin typeface="Arial" charset="0"/>
              <a:ea typeface="宋体" charset="-122"/>
              <a:cs typeface="+mn-cs"/>
            </a:endParaRPr>
          </a:p>
        </p:txBody>
      </p:sp>
      <p:sp>
        <p:nvSpPr>
          <p:cNvPr id="193539" name="文本框 8"/>
          <p:cNvSpPr txBox="1">
            <a:spLocks noChangeArrowheads="1"/>
          </p:cNvSpPr>
          <p:nvPr/>
        </p:nvSpPr>
        <p:spPr bwMode="auto">
          <a:xfrm>
            <a:off x="1023938" y="5129213"/>
            <a:ext cx="6411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eaLnBrk="0" hangingPunct="0"/>
            <a:r>
              <a:rPr lang="en-US" altLang="zh-CN" sz="2000" b="1">
                <a:solidFill>
                  <a:srgbClr val="FF0000"/>
                </a:solidFill>
                <a:latin typeface="Arial" charset="0"/>
              </a:rPr>
              <a:t>MRI</a:t>
            </a:r>
            <a:r>
              <a:rPr lang="zh-CN" altLang="en-US" sz="2000" b="1">
                <a:solidFill>
                  <a:srgbClr val="FF0000"/>
                </a:solidFill>
                <a:latin typeface="Arial" charset="0"/>
              </a:rPr>
              <a:t>表现</a:t>
            </a:r>
            <a:r>
              <a:rPr lang="zh-CN" altLang="en-US" sz="2000" b="1">
                <a:solidFill>
                  <a:srgbClr val="FF0000"/>
                </a:solidFill>
                <a:latin typeface="Arial" charset="0"/>
                <a:sym typeface="Wingdings" charset="0"/>
              </a:rPr>
              <a:t>：（</a:t>
            </a:r>
            <a:r>
              <a:rPr lang="en-US" altLang="zh-CN" sz="2000" b="1">
                <a:solidFill>
                  <a:srgbClr val="FF0000"/>
                </a:solidFill>
                <a:latin typeface="Arial" charset="0"/>
                <a:sym typeface="Wingdings" charset="0"/>
              </a:rPr>
              <a:t>a</a:t>
            </a:r>
            <a:r>
              <a:rPr lang="zh-CN" altLang="en-US" sz="2000" b="1">
                <a:solidFill>
                  <a:srgbClr val="FF0000"/>
                </a:solidFill>
                <a:latin typeface="Arial" charset="0"/>
                <a:sym typeface="Wingdings" charset="0"/>
              </a:rPr>
              <a:t>）脂肪垫征阳性；     （</a:t>
            </a:r>
            <a:r>
              <a:rPr lang="en-US" altLang="zh-CN" sz="2000" b="1">
                <a:solidFill>
                  <a:srgbClr val="FF0000"/>
                </a:solidFill>
                <a:latin typeface="Arial" charset="0"/>
                <a:sym typeface="Wingdings" charset="0"/>
              </a:rPr>
              <a:t>b</a:t>
            </a:r>
            <a:r>
              <a:rPr lang="zh-CN" altLang="en-US" sz="2000" b="1">
                <a:solidFill>
                  <a:srgbClr val="FF0000"/>
                </a:solidFill>
                <a:latin typeface="Arial" charset="0"/>
                <a:sym typeface="Wingdings" charset="0"/>
              </a:rPr>
              <a:t>）正常影像</a:t>
            </a:r>
            <a:endParaRPr lang="zh-CN" altLang="en-US" sz="2000" b="1">
              <a:solidFill>
                <a:srgbClr val="FF0000"/>
              </a:solidFill>
              <a:latin typeface="Arial" charset="0"/>
            </a:endParaRPr>
          </a:p>
        </p:txBody>
      </p:sp>
      <p:sp>
        <p:nvSpPr>
          <p:cNvPr id="193540" name="标题 2"/>
          <p:cNvSpPr txBox="1">
            <a:spLocks/>
          </p:cNvSpPr>
          <p:nvPr/>
        </p:nvSpPr>
        <p:spPr bwMode="black">
          <a:xfrm>
            <a:off x="1058863" y="225425"/>
            <a:ext cx="4632325" cy="568325"/>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eaLnBrk="0" hangingPunct="0"/>
            <a:r>
              <a:rPr kumimoji="0" lang="zh-CN" altLang="en-US" b="1" dirty="0">
                <a:solidFill>
                  <a:srgbClr val="000099"/>
                </a:solidFill>
                <a:latin typeface="Times New Roman" charset="0"/>
              </a:rPr>
              <a:t>脂肪垫征</a:t>
            </a:r>
            <a:r>
              <a:rPr kumimoji="0" lang="zh-CN" altLang="en-US" b="1" dirty="0">
                <a:solidFill>
                  <a:srgbClr val="FF0000"/>
                </a:solidFill>
                <a:latin typeface="Times New Roman" charset="0"/>
              </a:rPr>
              <a:t>（船帆征 </a:t>
            </a:r>
            <a:r>
              <a:rPr kumimoji="0" lang="en-US" altLang="zh-CN" b="1" dirty="0">
                <a:solidFill>
                  <a:srgbClr val="FF0000"/>
                </a:solidFill>
                <a:latin typeface="Times New Roman" charset="0"/>
              </a:rPr>
              <a:t>,  Sail sign</a:t>
            </a:r>
            <a:r>
              <a:rPr kumimoji="0" lang="zh-CN" altLang="en-US" b="1" dirty="0">
                <a:solidFill>
                  <a:srgbClr val="FF0000"/>
                </a:solidFill>
                <a:latin typeface="Times New Roman" charset="0"/>
              </a:rPr>
              <a:t>）</a:t>
            </a:r>
          </a:p>
        </p:txBody>
      </p:sp>
    </p:spTree>
    <p:extLst>
      <p:ext uri="{BB962C8B-B14F-4D97-AF65-F5344CB8AC3E}">
        <p14:creationId xmlns:p14="http://schemas.microsoft.com/office/powerpoint/2010/main" val="29585115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3" y="2249488"/>
            <a:ext cx="44862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2227263"/>
            <a:ext cx="4354512"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文本框 5"/>
          <p:cNvSpPr txBox="1">
            <a:spLocks noChangeArrowheads="1"/>
          </p:cNvSpPr>
          <p:nvPr/>
        </p:nvSpPr>
        <p:spPr bwMode="auto">
          <a:xfrm>
            <a:off x="608013" y="5611813"/>
            <a:ext cx="326231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eaLnBrk="0" hangingPunct="0"/>
            <a:r>
              <a:rPr lang="zh-CN" altLang="en-US" sz="2000" b="1">
                <a:solidFill>
                  <a:srgbClr val="000099"/>
                </a:solidFill>
                <a:latin typeface="Arial" charset="0"/>
              </a:rPr>
              <a:t>见于正常影像的前方脂肪垫</a:t>
            </a:r>
          </a:p>
        </p:txBody>
      </p:sp>
      <p:sp>
        <p:nvSpPr>
          <p:cNvPr id="192516" name="文本框 6"/>
          <p:cNvSpPr txBox="1">
            <a:spLocks noChangeArrowheads="1"/>
          </p:cNvSpPr>
          <p:nvPr/>
        </p:nvSpPr>
        <p:spPr bwMode="auto">
          <a:xfrm>
            <a:off x="5013325" y="5611813"/>
            <a:ext cx="3262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eaLnBrk="0" hangingPunct="0"/>
            <a:r>
              <a:rPr lang="zh-CN" altLang="en-US" sz="2000" b="1">
                <a:solidFill>
                  <a:srgbClr val="FF0000"/>
                </a:solidFill>
                <a:latin typeface="Arial" charset="0"/>
              </a:rPr>
              <a:t>前方和后方的阳性脂肪垫征</a:t>
            </a:r>
          </a:p>
        </p:txBody>
      </p:sp>
      <p:sp>
        <p:nvSpPr>
          <p:cNvPr id="192517" name="标题 2"/>
          <p:cNvSpPr txBox="1">
            <a:spLocks/>
          </p:cNvSpPr>
          <p:nvPr/>
        </p:nvSpPr>
        <p:spPr bwMode="black">
          <a:xfrm>
            <a:off x="1058863" y="509587"/>
            <a:ext cx="4632325" cy="76576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pPr eaLnBrk="0" hangingPunct="0"/>
            <a:r>
              <a:rPr kumimoji="0" lang="zh-CN" altLang="en-US" b="1" dirty="0">
                <a:solidFill>
                  <a:srgbClr val="000099"/>
                </a:solidFill>
                <a:latin typeface="Times New Roman" charset="0"/>
              </a:rPr>
              <a:t>脂肪垫征</a:t>
            </a:r>
            <a:r>
              <a:rPr kumimoji="0" lang="zh-CN" altLang="en-US" b="1" dirty="0">
                <a:solidFill>
                  <a:srgbClr val="FF0000"/>
                </a:solidFill>
                <a:latin typeface="Times New Roman" charset="0"/>
              </a:rPr>
              <a:t>（船帆征 </a:t>
            </a:r>
            <a:r>
              <a:rPr kumimoji="0" lang="en-US" altLang="zh-CN" b="1" dirty="0">
                <a:solidFill>
                  <a:srgbClr val="FF0000"/>
                </a:solidFill>
                <a:latin typeface="Times New Roman" charset="0"/>
              </a:rPr>
              <a:t>,  Sail sign</a:t>
            </a:r>
            <a:r>
              <a:rPr kumimoji="0" lang="zh-CN" altLang="en-US" b="1" dirty="0">
                <a:solidFill>
                  <a:srgbClr val="FF0000"/>
                </a:solidFill>
                <a:latin typeface="Times New Roman" charset="0"/>
              </a:rPr>
              <a:t>）</a:t>
            </a:r>
          </a:p>
        </p:txBody>
      </p:sp>
      <p:sp>
        <p:nvSpPr>
          <p:cNvPr id="9" name="任意多边形 8"/>
          <p:cNvSpPr/>
          <p:nvPr/>
        </p:nvSpPr>
        <p:spPr>
          <a:xfrm>
            <a:off x="1636713" y="2298700"/>
            <a:ext cx="504825" cy="1082675"/>
          </a:xfrm>
          <a:custGeom>
            <a:avLst/>
            <a:gdLst>
              <a:gd name="connsiteX0" fmla="*/ 0 w 505326"/>
              <a:gd name="connsiteY0" fmla="*/ 0 h 1082842"/>
              <a:gd name="connsiteX1" fmla="*/ 120316 w 505326"/>
              <a:gd name="connsiteY1" fmla="*/ 108284 h 1082842"/>
              <a:gd name="connsiteX2" fmla="*/ 120316 w 505326"/>
              <a:gd name="connsiteY2" fmla="*/ 120315 h 1082842"/>
              <a:gd name="connsiteX3" fmla="*/ 144379 w 505326"/>
              <a:gd name="connsiteY3" fmla="*/ 180473 h 1082842"/>
              <a:gd name="connsiteX4" fmla="*/ 168442 w 505326"/>
              <a:gd name="connsiteY4" fmla="*/ 252663 h 1082842"/>
              <a:gd name="connsiteX5" fmla="*/ 204537 w 505326"/>
              <a:gd name="connsiteY5" fmla="*/ 324852 h 1082842"/>
              <a:gd name="connsiteX6" fmla="*/ 228600 w 505326"/>
              <a:gd name="connsiteY6" fmla="*/ 457200 h 1082842"/>
              <a:gd name="connsiteX7" fmla="*/ 252663 w 505326"/>
              <a:gd name="connsiteY7" fmla="*/ 553452 h 1082842"/>
              <a:gd name="connsiteX8" fmla="*/ 312821 w 505326"/>
              <a:gd name="connsiteY8" fmla="*/ 697831 h 1082842"/>
              <a:gd name="connsiteX9" fmla="*/ 385010 w 505326"/>
              <a:gd name="connsiteY9" fmla="*/ 794084 h 1082842"/>
              <a:gd name="connsiteX10" fmla="*/ 421105 w 505326"/>
              <a:gd name="connsiteY10" fmla="*/ 878305 h 1082842"/>
              <a:gd name="connsiteX11" fmla="*/ 445168 w 505326"/>
              <a:gd name="connsiteY11" fmla="*/ 962526 h 1082842"/>
              <a:gd name="connsiteX12" fmla="*/ 505326 w 505326"/>
              <a:gd name="connsiteY12" fmla="*/ 1082842 h 1082842"/>
              <a:gd name="connsiteX13" fmla="*/ 493294 w 505326"/>
              <a:gd name="connsiteY13" fmla="*/ 1058779 h 1082842"/>
              <a:gd name="connsiteX14" fmla="*/ 493294 w 505326"/>
              <a:gd name="connsiteY14" fmla="*/ 1058779 h 1082842"/>
              <a:gd name="connsiteX15" fmla="*/ 493294 w 505326"/>
              <a:gd name="connsiteY15" fmla="*/ 1058779 h 10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326" h="1082842">
                <a:moveTo>
                  <a:pt x="0" y="0"/>
                </a:moveTo>
                <a:cubicBezTo>
                  <a:pt x="40105" y="36095"/>
                  <a:pt x="100263" y="88232"/>
                  <a:pt x="120316" y="108284"/>
                </a:cubicBezTo>
                <a:cubicBezTo>
                  <a:pt x="140369" y="128336"/>
                  <a:pt x="116306" y="108284"/>
                  <a:pt x="120316" y="120315"/>
                </a:cubicBezTo>
                <a:cubicBezTo>
                  <a:pt x="124326" y="132346"/>
                  <a:pt x="136358" y="158415"/>
                  <a:pt x="144379" y="180473"/>
                </a:cubicBezTo>
                <a:cubicBezTo>
                  <a:pt x="152400" y="202531"/>
                  <a:pt x="158416" y="228600"/>
                  <a:pt x="168442" y="252663"/>
                </a:cubicBezTo>
                <a:cubicBezTo>
                  <a:pt x="178468" y="276726"/>
                  <a:pt x="194511" y="290763"/>
                  <a:pt x="204537" y="324852"/>
                </a:cubicBezTo>
                <a:cubicBezTo>
                  <a:pt x="214563" y="358942"/>
                  <a:pt x="220579" y="419100"/>
                  <a:pt x="228600" y="457200"/>
                </a:cubicBezTo>
                <a:cubicBezTo>
                  <a:pt x="236621" y="495300"/>
                  <a:pt x="238626" y="513347"/>
                  <a:pt x="252663" y="553452"/>
                </a:cubicBezTo>
                <a:cubicBezTo>
                  <a:pt x="266700" y="593557"/>
                  <a:pt x="290763" y="657726"/>
                  <a:pt x="312821" y="697831"/>
                </a:cubicBezTo>
                <a:cubicBezTo>
                  <a:pt x="334879" y="737936"/>
                  <a:pt x="366963" y="764005"/>
                  <a:pt x="385010" y="794084"/>
                </a:cubicBezTo>
                <a:cubicBezTo>
                  <a:pt x="403057" y="824163"/>
                  <a:pt x="411079" y="850231"/>
                  <a:pt x="421105" y="878305"/>
                </a:cubicBezTo>
                <a:cubicBezTo>
                  <a:pt x="431131" y="906379"/>
                  <a:pt x="431131" y="928437"/>
                  <a:pt x="445168" y="962526"/>
                </a:cubicBezTo>
                <a:cubicBezTo>
                  <a:pt x="459205" y="996615"/>
                  <a:pt x="505326" y="1082842"/>
                  <a:pt x="505326" y="1082842"/>
                </a:cubicBezTo>
                <a:lnTo>
                  <a:pt x="493294" y="1058779"/>
                </a:lnTo>
                <a:lnTo>
                  <a:pt x="493294" y="1058779"/>
                </a:lnTo>
                <a:lnTo>
                  <a:pt x="493294" y="105877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1" name="任意多边形 10"/>
          <p:cNvSpPr/>
          <p:nvPr/>
        </p:nvSpPr>
        <p:spPr>
          <a:xfrm>
            <a:off x="6172200" y="2292350"/>
            <a:ext cx="511175" cy="1106488"/>
          </a:xfrm>
          <a:custGeom>
            <a:avLst/>
            <a:gdLst>
              <a:gd name="connsiteX0" fmla="*/ 504637 w 511123"/>
              <a:gd name="connsiteY0" fmla="*/ 29186 h 1106462"/>
              <a:gd name="connsiteX1" fmla="*/ 480574 w 511123"/>
              <a:gd name="connsiteY1" fmla="*/ 137470 h 1106462"/>
              <a:gd name="connsiteX2" fmla="*/ 468543 w 511123"/>
              <a:gd name="connsiteY2" fmla="*/ 185596 h 1106462"/>
              <a:gd name="connsiteX3" fmla="*/ 432448 w 511123"/>
              <a:gd name="connsiteY3" fmla="*/ 209659 h 1106462"/>
              <a:gd name="connsiteX4" fmla="*/ 408385 w 511123"/>
              <a:gd name="connsiteY4" fmla="*/ 245754 h 1106462"/>
              <a:gd name="connsiteX5" fmla="*/ 384322 w 511123"/>
              <a:gd name="connsiteY5" fmla="*/ 317944 h 1106462"/>
              <a:gd name="connsiteX6" fmla="*/ 372290 w 511123"/>
              <a:gd name="connsiteY6" fmla="*/ 354038 h 1106462"/>
              <a:gd name="connsiteX7" fmla="*/ 348227 w 511123"/>
              <a:gd name="connsiteY7" fmla="*/ 426228 h 1106462"/>
              <a:gd name="connsiteX8" fmla="*/ 336195 w 511123"/>
              <a:gd name="connsiteY8" fmla="*/ 486386 h 1106462"/>
              <a:gd name="connsiteX9" fmla="*/ 312132 w 511123"/>
              <a:gd name="connsiteY9" fmla="*/ 522480 h 1106462"/>
              <a:gd name="connsiteX10" fmla="*/ 276037 w 511123"/>
              <a:gd name="connsiteY10" fmla="*/ 594670 h 1106462"/>
              <a:gd name="connsiteX11" fmla="*/ 239943 w 511123"/>
              <a:gd name="connsiteY11" fmla="*/ 714986 h 1106462"/>
              <a:gd name="connsiteX12" fmla="*/ 191816 w 511123"/>
              <a:gd name="connsiteY12" fmla="*/ 775144 h 1106462"/>
              <a:gd name="connsiteX13" fmla="*/ 155722 w 511123"/>
              <a:gd name="connsiteY13" fmla="*/ 811238 h 1106462"/>
              <a:gd name="connsiteX14" fmla="*/ 143690 w 511123"/>
              <a:gd name="connsiteY14" fmla="*/ 847333 h 1106462"/>
              <a:gd name="connsiteX15" fmla="*/ 119627 w 511123"/>
              <a:gd name="connsiteY15" fmla="*/ 883428 h 1106462"/>
              <a:gd name="connsiteX16" fmla="*/ 107595 w 511123"/>
              <a:gd name="connsiteY16" fmla="*/ 931554 h 1106462"/>
              <a:gd name="connsiteX17" fmla="*/ 83532 w 511123"/>
              <a:gd name="connsiteY17" fmla="*/ 967649 h 1106462"/>
              <a:gd name="connsiteX18" fmla="*/ 71500 w 511123"/>
              <a:gd name="connsiteY18" fmla="*/ 1003744 h 1106462"/>
              <a:gd name="connsiteX19" fmla="*/ 23374 w 511123"/>
              <a:gd name="connsiteY19" fmla="*/ 1063902 h 1106462"/>
              <a:gd name="connsiteX20" fmla="*/ 11343 w 511123"/>
              <a:gd name="connsiteY20" fmla="*/ 1099996 h 1106462"/>
              <a:gd name="connsiteX21" fmla="*/ 47437 w 511123"/>
              <a:gd name="connsiteY21" fmla="*/ 1075933 h 1106462"/>
              <a:gd name="connsiteX22" fmla="*/ 227911 w 511123"/>
              <a:gd name="connsiteY22" fmla="*/ 1063902 h 1106462"/>
              <a:gd name="connsiteX23" fmla="*/ 360258 w 511123"/>
              <a:gd name="connsiteY23" fmla="*/ 1039838 h 1106462"/>
              <a:gd name="connsiteX24" fmla="*/ 480574 w 511123"/>
              <a:gd name="connsiteY24" fmla="*/ 1027807 h 11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1123" h="1106462">
                <a:moveTo>
                  <a:pt x="504637" y="29186"/>
                </a:moveTo>
                <a:cubicBezTo>
                  <a:pt x="475296" y="146555"/>
                  <a:pt x="511123" y="0"/>
                  <a:pt x="480574" y="137470"/>
                </a:cubicBezTo>
                <a:cubicBezTo>
                  <a:pt x="476987" y="153612"/>
                  <a:pt x="477715" y="171837"/>
                  <a:pt x="468543" y="185596"/>
                </a:cubicBezTo>
                <a:cubicBezTo>
                  <a:pt x="460522" y="197628"/>
                  <a:pt x="444480" y="201638"/>
                  <a:pt x="432448" y="209659"/>
                </a:cubicBezTo>
                <a:cubicBezTo>
                  <a:pt x="424427" y="221691"/>
                  <a:pt x="414258" y="232540"/>
                  <a:pt x="408385" y="245754"/>
                </a:cubicBezTo>
                <a:cubicBezTo>
                  <a:pt x="398083" y="268933"/>
                  <a:pt x="392343" y="293881"/>
                  <a:pt x="384322" y="317944"/>
                </a:cubicBezTo>
                <a:lnTo>
                  <a:pt x="372290" y="354038"/>
                </a:lnTo>
                <a:lnTo>
                  <a:pt x="348227" y="426228"/>
                </a:lnTo>
                <a:cubicBezTo>
                  <a:pt x="344216" y="446281"/>
                  <a:pt x="343375" y="467238"/>
                  <a:pt x="336195" y="486386"/>
                </a:cubicBezTo>
                <a:cubicBezTo>
                  <a:pt x="331118" y="499925"/>
                  <a:pt x="318599" y="509547"/>
                  <a:pt x="312132" y="522480"/>
                </a:cubicBezTo>
                <a:cubicBezTo>
                  <a:pt x="262316" y="622110"/>
                  <a:pt x="345001" y="491222"/>
                  <a:pt x="276037" y="594670"/>
                </a:cubicBezTo>
                <a:cubicBezTo>
                  <a:pt x="270584" y="616481"/>
                  <a:pt x="249708" y="705222"/>
                  <a:pt x="239943" y="714986"/>
                </a:cubicBezTo>
                <a:cubicBezTo>
                  <a:pt x="169942" y="784984"/>
                  <a:pt x="267694" y="684090"/>
                  <a:pt x="191816" y="775144"/>
                </a:cubicBezTo>
                <a:cubicBezTo>
                  <a:pt x="180923" y="788215"/>
                  <a:pt x="167753" y="799207"/>
                  <a:pt x="155722" y="811238"/>
                </a:cubicBezTo>
                <a:cubicBezTo>
                  <a:pt x="151711" y="823270"/>
                  <a:pt x="149362" y="835989"/>
                  <a:pt x="143690" y="847333"/>
                </a:cubicBezTo>
                <a:cubicBezTo>
                  <a:pt x="137223" y="860267"/>
                  <a:pt x="125323" y="870137"/>
                  <a:pt x="119627" y="883428"/>
                </a:cubicBezTo>
                <a:cubicBezTo>
                  <a:pt x="113113" y="898627"/>
                  <a:pt x="114109" y="916355"/>
                  <a:pt x="107595" y="931554"/>
                </a:cubicBezTo>
                <a:cubicBezTo>
                  <a:pt x="101899" y="944845"/>
                  <a:pt x="89999" y="954715"/>
                  <a:pt x="83532" y="967649"/>
                </a:cubicBezTo>
                <a:cubicBezTo>
                  <a:pt x="77860" y="978993"/>
                  <a:pt x="77172" y="992400"/>
                  <a:pt x="71500" y="1003744"/>
                </a:cubicBezTo>
                <a:cubicBezTo>
                  <a:pt x="56323" y="1034097"/>
                  <a:pt x="45754" y="1041521"/>
                  <a:pt x="23374" y="1063902"/>
                </a:cubicBezTo>
                <a:cubicBezTo>
                  <a:pt x="19364" y="1075933"/>
                  <a:pt x="0" y="1094325"/>
                  <a:pt x="11343" y="1099996"/>
                </a:cubicBezTo>
                <a:cubicBezTo>
                  <a:pt x="24276" y="1106462"/>
                  <a:pt x="33174" y="1078310"/>
                  <a:pt x="47437" y="1075933"/>
                </a:cubicBezTo>
                <a:cubicBezTo>
                  <a:pt x="106908" y="1066021"/>
                  <a:pt x="167753" y="1067912"/>
                  <a:pt x="227911" y="1063902"/>
                </a:cubicBezTo>
                <a:cubicBezTo>
                  <a:pt x="292011" y="1042535"/>
                  <a:pt x="258226" y="1051175"/>
                  <a:pt x="360258" y="1039838"/>
                </a:cubicBezTo>
                <a:cubicBezTo>
                  <a:pt x="400317" y="1035387"/>
                  <a:pt x="480574" y="1027807"/>
                  <a:pt x="480574" y="1027807"/>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2" name="任意多边形 11"/>
          <p:cNvSpPr/>
          <p:nvPr/>
        </p:nvSpPr>
        <p:spPr>
          <a:xfrm>
            <a:off x="7820025" y="2322513"/>
            <a:ext cx="542925" cy="1979612"/>
          </a:xfrm>
          <a:custGeom>
            <a:avLst/>
            <a:gdLst>
              <a:gd name="connsiteX0" fmla="*/ 0 w 542885"/>
              <a:gd name="connsiteY0" fmla="*/ 0 h 1979520"/>
              <a:gd name="connsiteX1" fmla="*/ 36095 w 542885"/>
              <a:gd name="connsiteY1" fmla="*/ 12031 h 1979520"/>
              <a:gd name="connsiteX2" fmla="*/ 72190 w 542885"/>
              <a:gd name="connsiteY2" fmla="*/ 84221 h 1979520"/>
              <a:gd name="connsiteX3" fmla="*/ 108285 w 542885"/>
              <a:gd name="connsiteY3" fmla="*/ 108284 h 1979520"/>
              <a:gd name="connsiteX4" fmla="*/ 120316 w 542885"/>
              <a:gd name="connsiteY4" fmla="*/ 228600 h 1979520"/>
              <a:gd name="connsiteX5" fmla="*/ 156411 w 542885"/>
              <a:gd name="connsiteY5" fmla="*/ 252663 h 1979520"/>
              <a:gd name="connsiteX6" fmla="*/ 168442 w 542885"/>
              <a:gd name="connsiteY6" fmla="*/ 288758 h 1979520"/>
              <a:gd name="connsiteX7" fmla="*/ 192506 w 542885"/>
              <a:gd name="connsiteY7" fmla="*/ 324852 h 1979520"/>
              <a:gd name="connsiteX8" fmla="*/ 204537 w 542885"/>
              <a:gd name="connsiteY8" fmla="*/ 372979 h 1979520"/>
              <a:gd name="connsiteX9" fmla="*/ 216569 w 542885"/>
              <a:gd name="connsiteY9" fmla="*/ 433137 h 1979520"/>
              <a:gd name="connsiteX10" fmla="*/ 252663 w 542885"/>
              <a:gd name="connsiteY10" fmla="*/ 457200 h 1979520"/>
              <a:gd name="connsiteX11" fmla="*/ 264695 w 542885"/>
              <a:gd name="connsiteY11" fmla="*/ 493294 h 1979520"/>
              <a:gd name="connsiteX12" fmla="*/ 312821 w 542885"/>
              <a:gd name="connsiteY12" fmla="*/ 565484 h 1979520"/>
              <a:gd name="connsiteX13" fmla="*/ 336885 w 542885"/>
              <a:gd name="connsiteY13" fmla="*/ 601579 h 1979520"/>
              <a:gd name="connsiteX14" fmla="*/ 360948 w 542885"/>
              <a:gd name="connsiteY14" fmla="*/ 649705 h 1979520"/>
              <a:gd name="connsiteX15" fmla="*/ 385011 w 542885"/>
              <a:gd name="connsiteY15" fmla="*/ 757989 h 1979520"/>
              <a:gd name="connsiteX16" fmla="*/ 409074 w 542885"/>
              <a:gd name="connsiteY16" fmla="*/ 794084 h 1979520"/>
              <a:gd name="connsiteX17" fmla="*/ 433137 w 542885"/>
              <a:gd name="connsiteY17" fmla="*/ 866273 h 1979520"/>
              <a:gd name="connsiteX18" fmla="*/ 433137 w 542885"/>
              <a:gd name="connsiteY18" fmla="*/ 866273 h 1979520"/>
              <a:gd name="connsiteX19" fmla="*/ 457200 w 542885"/>
              <a:gd name="connsiteY19" fmla="*/ 986589 h 1979520"/>
              <a:gd name="connsiteX20" fmla="*/ 481263 w 542885"/>
              <a:gd name="connsiteY20" fmla="*/ 1094873 h 1979520"/>
              <a:gd name="connsiteX21" fmla="*/ 493295 w 542885"/>
              <a:gd name="connsiteY21" fmla="*/ 1239252 h 1979520"/>
              <a:gd name="connsiteX22" fmla="*/ 517358 w 542885"/>
              <a:gd name="connsiteY22" fmla="*/ 1311442 h 1979520"/>
              <a:gd name="connsiteX23" fmla="*/ 517358 w 542885"/>
              <a:gd name="connsiteY23" fmla="*/ 1816768 h 1979520"/>
              <a:gd name="connsiteX24" fmla="*/ 481263 w 542885"/>
              <a:gd name="connsiteY24" fmla="*/ 1840831 h 1979520"/>
              <a:gd name="connsiteX25" fmla="*/ 409074 w 542885"/>
              <a:gd name="connsiteY25" fmla="*/ 1864894 h 1979520"/>
              <a:gd name="connsiteX26" fmla="*/ 372979 w 542885"/>
              <a:gd name="connsiteY26" fmla="*/ 1876926 h 1979520"/>
              <a:gd name="connsiteX27" fmla="*/ 348916 w 542885"/>
              <a:gd name="connsiteY27" fmla="*/ 1913021 h 1979520"/>
              <a:gd name="connsiteX28" fmla="*/ 240632 w 542885"/>
              <a:gd name="connsiteY28" fmla="*/ 1961147 h 1979520"/>
              <a:gd name="connsiteX29" fmla="*/ 144379 w 542885"/>
              <a:gd name="connsiteY29" fmla="*/ 1973179 h 19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2885" h="1979520">
                <a:moveTo>
                  <a:pt x="0" y="0"/>
                </a:moveTo>
                <a:cubicBezTo>
                  <a:pt x="12032" y="4010"/>
                  <a:pt x="26192" y="4108"/>
                  <a:pt x="36095" y="12031"/>
                </a:cubicBezTo>
                <a:cubicBezTo>
                  <a:pt x="92440" y="57106"/>
                  <a:pt x="33442" y="35787"/>
                  <a:pt x="72190" y="84221"/>
                </a:cubicBezTo>
                <a:cubicBezTo>
                  <a:pt x="81223" y="95512"/>
                  <a:pt x="96253" y="100263"/>
                  <a:pt x="108285" y="108284"/>
                </a:cubicBezTo>
                <a:cubicBezTo>
                  <a:pt x="112295" y="148389"/>
                  <a:pt x="107570" y="190363"/>
                  <a:pt x="120316" y="228600"/>
                </a:cubicBezTo>
                <a:cubicBezTo>
                  <a:pt x="124889" y="242318"/>
                  <a:pt x="147378" y="241371"/>
                  <a:pt x="156411" y="252663"/>
                </a:cubicBezTo>
                <a:cubicBezTo>
                  <a:pt x="164334" y="262566"/>
                  <a:pt x="162770" y="277415"/>
                  <a:pt x="168442" y="288758"/>
                </a:cubicBezTo>
                <a:cubicBezTo>
                  <a:pt x="174909" y="301691"/>
                  <a:pt x="184485" y="312821"/>
                  <a:pt x="192506" y="324852"/>
                </a:cubicBezTo>
                <a:cubicBezTo>
                  <a:pt x="196516" y="340894"/>
                  <a:pt x="200950" y="356837"/>
                  <a:pt x="204537" y="372979"/>
                </a:cubicBezTo>
                <a:cubicBezTo>
                  <a:pt x="208973" y="392942"/>
                  <a:pt x="206423" y="415382"/>
                  <a:pt x="216569" y="433137"/>
                </a:cubicBezTo>
                <a:cubicBezTo>
                  <a:pt x="223743" y="445692"/>
                  <a:pt x="240632" y="449179"/>
                  <a:pt x="252663" y="457200"/>
                </a:cubicBezTo>
                <a:cubicBezTo>
                  <a:pt x="256674" y="469231"/>
                  <a:pt x="258536" y="482208"/>
                  <a:pt x="264695" y="493294"/>
                </a:cubicBezTo>
                <a:cubicBezTo>
                  <a:pt x="278740" y="518575"/>
                  <a:pt x="296779" y="541421"/>
                  <a:pt x="312821" y="565484"/>
                </a:cubicBezTo>
                <a:cubicBezTo>
                  <a:pt x="320842" y="577516"/>
                  <a:pt x="330418" y="588645"/>
                  <a:pt x="336885" y="601579"/>
                </a:cubicBezTo>
                <a:cubicBezTo>
                  <a:pt x="344906" y="617621"/>
                  <a:pt x="353883" y="633220"/>
                  <a:pt x="360948" y="649705"/>
                </a:cubicBezTo>
                <a:cubicBezTo>
                  <a:pt x="393970" y="726757"/>
                  <a:pt x="345356" y="639025"/>
                  <a:pt x="385011" y="757989"/>
                </a:cubicBezTo>
                <a:cubicBezTo>
                  <a:pt x="389584" y="771707"/>
                  <a:pt x="403201" y="780870"/>
                  <a:pt x="409074" y="794084"/>
                </a:cubicBezTo>
                <a:cubicBezTo>
                  <a:pt x="419376" y="817263"/>
                  <a:pt x="425116" y="842210"/>
                  <a:pt x="433137" y="866273"/>
                </a:cubicBezTo>
                <a:lnTo>
                  <a:pt x="433137" y="866273"/>
                </a:lnTo>
                <a:cubicBezTo>
                  <a:pt x="454420" y="951402"/>
                  <a:pt x="437532" y="878416"/>
                  <a:pt x="457200" y="986589"/>
                </a:cubicBezTo>
                <a:cubicBezTo>
                  <a:pt x="467381" y="1042584"/>
                  <a:pt x="468391" y="1043385"/>
                  <a:pt x="481263" y="1094873"/>
                </a:cubicBezTo>
                <a:cubicBezTo>
                  <a:pt x="485274" y="1142999"/>
                  <a:pt x="485356" y="1191616"/>
                  <a:pt x="493295" y="1239252"/>
                </a:cubicBezTo>
                <a:cubicBezTo>
                  <a:pt x="497465" y="1264272"/>
                  <a:pt x="517358" y="1311442"/>
                  <a:pt x="517358" y="1311442"/>
                </a:cubicBezTo>
                <a:cubicBezTo>
                  <a:pt x="525829" y="1472392"/>
                  <a:pt x="542885" y="1657227"/>
                  <a:pt x="517358" y="1816768"/>
                </a:cubicBezTo>
                <a:cubicBezTo>
                  <a:pt x="515073" y="1831047"/>
                  <a:pt x="494477" y="1834958"/>
                  <a:pt x="481263" y="1840831"/>
                </a:cubicBezTo>
                <a:cubicBezTo>
                  <a:pt x="458084" y="1851133"/>
                  <a:pt x="433137" y="1856873"/>
                  <a:pt x="409074" y="1864894"/>
                </a:cubicBezTo>
                <a:lnTo>
                  <a:pt x="372979" y="1876926"/>
                </a:lnTo>
                <a:cubicBezTo>
                  <a:pt x="364958" y="1888958"/>
                  <a:pt x="359141" y="1902796"/>
                  <a:pt x="348916" y="1913021"/>
                </a:cubicBezTo>
                <a:cubicBezTo>
                  <a:pt x="320317" y="1941620"/>
                  <a:pt x="276371" y="1949234"/>
                  <a:pt x="240632" y="1961147"/>
                </a:cubicBezTo>
                <a:cubicBezTo>
                  <a:pt x="185512" y="1979520"/>
                  <a:pt x="217221" y="1973179"/>
                  <a:pt x="144379" y="1973179"/>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Tree>
    <p:extLst>
      <p:ext uri="{BB962C8B-B14F-4D97-AF65-F5344CB8AC3E}">
        <p14:creationId xmlns:p14="http://schemas.microsoft.com/office/powerpoint/2010/main" val="833448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80474" y="1917060"/>
            <a:ext cx="4235116" cy="379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pPr>
            <a:r>
              <a:rPr lang="zh-CN" altLang="en-US" sz="2000" b="1" dirty="0" smtClean="0">
                <a:solidFill>
                  <a:srgbClr val="FF0000"/>
                </a:solidFill>
                <a:latin typeface="Garamond" charset="0"/>
              </a:rPr>
              <a:t>鱼尾样畸形：</a:t>
            </a:r>
            <a:r>
              <a:rPr lang="zh-CN" altLang="en-US" sz="2000" b="1" dirty="0" smtClean="0">
                <a:solidFill>
                  <a:srgbClr val="08088E"/>
                </a:solidFill>
                <a:latin typeface="Garamond" charset="0"/>
              </a:rPr>
              <a:t>因外侧滑车骨化中心发育停滞或再吸收所致的肱骨远端形态异常。</a:t>
            </a:r>
            <a:endParaRPr lang="en-US" altLang="zh-CN" sz="2000" b="1" dirty="0" smtClean="0">
              <a:solidFill>
                <a:srgbClr val="08088E"/>
              </a:solidFill>
              <a:latin typeface="Garamond" charset="0"/>
            </a:endParaRPr>
          </a:p>
          <a:p>
            <a:pPr marL="609600" indent="-609600">
              <a:lnSpc>
                <a:spcPct val="140000"/>
              </a:lnSpc>
              <a:spcBef>
                <a:spcPct val="20000"/>
              </a:spcBef>
            </a:pPr>
            <a:r>
              <a:rPr lang="zh-CN" altLang="en-US" sz="2000" b="1" dirty="0" smtClean="0">
                <a:solidFill>
                  <a:srgbClr val="08088E"/>
                </a:solidFill>
                <a:latin typeface="Garamond" charset="0"/>
              </a:rPr>
              <a:t>儿童肱骨远端骨折后发生的罕见并发症。</a:t>
            </a:r>
            <a:endParaRPr lang="en-US" altLang="zh-CN" sz="2000" b="1" dirty="0" smtClean="0">
              <a:solidFill>
                <a:srgbClr val="08088E"/>
              </a:solidFill>
              <a:latin typeface="Garamond" charset="0"/>
            </a:endParaRPr>
          </a:p>
          <a:p>
            <a:pPr marL="609600" indent="-609600">
              <a:lnSpc>
                <a:spcPct val="140000"/>
              </a:lnSpc>
              <a:spcBef>
                <a:spcPct val="20000"/>
              </a:spcBef>
            </a:pPr>
            <a:r>
              <a:rPr lang="zh-CN" altLang="en-US" sz="2000" b="1" dirty="0" smtClean="0">
                <a:solidFill>
                  <a:srgbClr val="08088E"/>
                </a:solidFill>
                <a:latin typeface="Garamond" charset="0"/>
              </a:rPr>
              <a:t>远期可出现功能受限（桡骨头半脱位、肱尺关节不匹配）、持续疼痛、活动受限的并发症。</a:t>
            </a:r>
            <a:endParaRPr lang="en-US" altLang="zh-CN" sz="2000" b="1" dirty="0">
              <a:solidFill>
                <a:srgbClr val="08088E"/>
              </a:solidFill>
              <a:latin typeface="Garamond" charset="0"/>
            </a:endParaRPr>
          </a:p>
        </p:txBody>
      </p:sp>
      <p:pic>
        <p:nvPicPr>
          <p:cNvPr id="2" name="图片 1"/>
          <p:cNvPicPr>
            <a:picLocks noChangeAspect="1"/>
          </p:cNvPicPr>
          <p:nvPr/>
        </p:nvPicPr>
        <p:blipFill>
          <a:blip r:embed="rId3"/>
          <a:stretch>
            <a:fillRect/>
          </a:stretch>
        </p:blipFill>
        <p:spPr>
          <a:xfrm>
            <a:off x="4588933" y="190500"/>
            <a:ext cx="4445000" cy="6464300"/>
          </a:xfrm>
          <a:prstGeom prst="rect">
            <a:avLst/>
          </a:prstGeom>
        </p:spPr>
      </p:pic>
    </p:spTree>
    <p:extLst>
      <p:ext uri="{BB962C8B-B14F-4D97-AF65-F5344CB8AC3E}">
        <p14:creationId xmlns:p14="http://schemas.microsoft.com/office/powerpoint/2010/main" val="26695923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占儿童肘部损伤的</a:t>
            </a:r>
            <a:r>
              <a:rPr kumimoji="1" lang="en-US" altLang="zh-CN" dirty="0" smtClean="0"/>
              <a:t>10-20%</a:t>
            </a:r>
            <a:r>
              <a:rPr kumimoji="1" lang="zh-CN" altLang="en-US" dirty="0"/>
              <a:t>；</a:t>
            </a:r>
            <a:endParaRPr kumimoji="1" lang="en-US" altLang="zh-CN" dirty="0" smtClean="0"/>
          </a:p>
          <a:p>
            <a:r>
              <a:rPr kumimoji="1" lang="zh-CN" altLang="en-US" dirty="0" smtClean="0"/>
              <a:t>高发年龄：</a:t>
            </a:r>
            <a:r>
              <a:rPr kumimoji="1" lang="en-US" altLang="zh-CN" dirty="0" smtClean="0"/>
              <a:t>6-10</a:t>
            </a:r>
            <a:r>
              <a:rPr kumimoji="1" lang="zh-CN" altLang="en-US" dirty="0" smtClean="0"/>
              <a:t>岁；</a:t>
            </a:r>
            <a:endParaRPr kumimoji="1" lang="en-US" altLang="zh-CN" dirty="0" smtClean="0"/>
          </a:p>
          <a:p>
            <a:r>
              <a:rPr kumimoji="1" lang="zh-CN" altLang="en-US" dirty="0" smtClean="0"/>
              <a:t>机制：常为肘伸直位时受到内翻暴力；</a:t>
            </a:r>
            <a:endParaRPr kumimoji="1" lang="en-US" altLang="zh-CN" dirty="0" smtClean="0"/>
          </a:p>
          <a:p>
            <a:r>
              <a:rPr kumimoji="1" lang="zh-CN" altLang="en-US" dirty="0" smtClean="0"/>
              <a:t>不稳定的关节内骨折；</a:t>
            </a:r>
            <a:endParaRPr kumimoji="1" lang="en-US" altLang="zh-CN" dirty="0" smtClean="0"/>
          </a:p>
          <a:p>
            <a:r>
              <a:rPr kumimoji="1" lang="zh-CN" altLang="en-US" dirty="0" smtClean="0"/>
              <a:t>由于前臂伸肌的牵拉，有移位倾向</a:t>
            </a:r>
            <a:r>
              <a:rPr kumimoji="1" lang="zh-CN" altLang="en-US" dirty="0"/>
              <a:t>。</a:t>
            </a:r>
            <a:endParaRPr kumimoji="1" lang="en-US" altLang="zh-CN" dirty="0" smtClean="0"/>
          </a:p>
          <a:p>
            <a:endParaRPr kumimoji="1" lang="zh-CN" altLang="en-US" dirty="0"/>
          </a:p>
        </p:txBody>
      </p:sp>
      <p:sp>
        <p:nvSpPr>
          <p:cNvPr id="3" name="标题 2"/>
          <p:cNvSpPr>
            <a:spLocks noGrp="1"/>
          </p:cNvSpPr>
          <p:nvPr>
            <p:ph type="title"/>
          </p:nvPr>
        </p:nvSpPr>
        <p:spPr>
          <a:xfrm>
            <a:off x="1864895" y="950495"/>
            <a:ext cx="4872789" cy="900925"/>
          </a:xfrm>
        </p:spPr>
        <p:txBody>
          <a:bodyPr/>
          <a:lstStyle/>
          <a:p>
            <a:r>
              <a:rPr kumimoji="1" lang="zh-CN" altLang="en-US" dirty="0" smtClean="0">
                <a:solidFill>
                  <a:srgbClr val="FF0000"/>
                </a:solidFill>
              </a:rPr>
              <a:t>外髁骨折</a:t>
            </a:r>
            <a:endParaRPr kumimoji="1" lang="zh-CN" altLang="en-US" dirty="0">
              <a:solidFill>
                <a:srgbClr val="FF0000"/>
              </a:solidFill>
            </a:endParaRPr>
          </a:p>
        </p:txBody>
      </p:sp>
    </p:spTree>
    <p:extLst>
      <p:ext uri="{BB962C8B-B14F-4D97-AF65-F5344CB8AC3E}">
        <p14:creationId xmlns:p14="http://schemas.microsoft.com/office/powerpoint/2010/main" val="24537814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683042" y="706263"/>
            <a:ext cx="3898232" cy="965414"/>
          </a:xfrm>
        </p:spPr>
        <p:txBody>
          <a:bodyPr/>
          <a:lstStyle/>
          <a:p>
            <a:r>
              <a:rPr kumimoji="1" lang="en-US" altLang="zh-CN" dirty="0" err="1" smtClean="0">
                <a:solidFill>
                  <a:srgbClr val="FF0000"/>
                </a:solidFill>
              </a:rPr>
              <a:t>Milch</a:t>
            </a:r>
            <a:r>
              <a:rPr kumimoji="1" lang="zh-CN" altLang="en-US" dirty="0" smtClean="0">
                <a:solidFill>
                  <a:srgbClr val="FF0000"/>
                </a:solidFill>
              </a:rPr>
              <a:t>分类</a:t>
            </a:r>
            <a:endParaRPr kumimoji="1" lang="zh-CN" altLang="en-US" dirty="0">
              <a:solidFill>
                <a:srgbClr val="FF0000"/>
              </a:solidFill>
            </a:endParaRPr>
          </a:p>
        </p:txBody>
      </p:sp>
      <p:pic>
        <p:nvPicPr>
          <p:cNvPr id="7" name="图片 6"/>
          <p:cNvPicPr>
            <a:picLocks noChangeAspect="1"/>
          </p:cNvPicPr>
          <p:nvPr/>
        </p:nvPicPr>
        <p:blipFill>
          <a:blip r:embed="rId3"/>
          <a:stretch>
            <a:fillRect/>
          </a:stretch>
        </p:blipFill>
        <p:spPr>
          <a:xfrm>
            <a:off x="416284" y="1671677"/>
            <a:ext cx="3643343" cy="3913221"/>
          </a:xfrm>
          <a:prstGeom prst="rect">
            <a:avLst/>
          </a:prstGeom>
        </p:spPr>
      </p:pic>
      <p:sp>
        <p:nvSpPr>
          <p:cNvPr id="9" name="文本框 8"/>
          <p:cNvSpPr txBox="1"/>
          <p:nvPr/>
        </p:nvSpPr>
        <p:spPr>
          <a:xfrm>
            <a:off x="457201" y="5754944"/>
            <a:ext cx="6124074" cy="707886"/>
          </a:xfrm>
          <a:prstGeom prst="rect">
            <a:avLst/>
          </a:prstGeom>
          <a:noFill/>
        </p:spPr>
        <p:txBody>
          <a:bodyPr wrap="square" rtlCol="0">
            <a:spAutoFit/>
          </a:bodyPr>
          <a:lstStyle/>
          <a:p>
            <a:r>
              <a:rPr kumimoji="1" lang="en-US" altLang="zh-CN" sz="2000" b="1" dirty="0" smtClean="0">
                <a:solidFill>
                  <a:srgbClr val="0B1893"/>
                </a:solidFill>
              </a:rPr>
              <a:t>I</a:t>
            </a:r>
            <a:r>
              <a:rPr kumimoji="1" lang="zh-CN" altLang="en-US" sz="2000" b="1" dirty="0" smtClean="0">
                <a:solidFill>
                  <a:srgbClr val="0B1893"/>
                </a:solidFill>
              </a:rPr>
              <a:t>型，骨折通过肱骨小头的骨化中心；</a:t>
            </a:r>
            <a:endParaRPr kumimoji="1" lang="en-US" altLang="zh-CN" sz="2000" b="1" dirty="0" smtClean="0">
              <a:solidFill>
                <a:srgbClr val="0B1893"/>
              </a:solidFill>
            </a:endParaRPr>
          </a:p>
          <a:p>
            <a:r>
              <a:rPr kumimoji="1" lang="en-US" altLang="zh-CN" sz="2000" b="1" dirty="0" smtClean="0">
                <a:solidFill>
                  <a:srgbClr val="0B1893"/>
                </a:solidFill>
              </a:rPr>
              <a:t>II</a:t>
            </a:r>
            <a:r>
              <a:rPr kumimoji="1" lang="zh-CN" altLang="en-US" sz="2000" b="1" dirty="0" smtClean="0">
                <a:solidFill>
                  <a:srgbClr val="0B1893"/>
                </a:solidFill>
              </a:rPr>
              <a:t>型，骨折跨过骨骺，在滑车沟内侧进入关节。</a:t>
            </a:r>
            <a:endParaRPr kumimoji="1" lang="zh-CN" altLang="en-US" sz="2000" b="1" dirty="0">
              <a:solidFill>
                <a:srgbClr val="0B1893"/>
              </a:solidFill>
            </a:endParaRPr>
          </a:p>
        </p:txBody>
      </p:sp>
      <p:pic>
        <p:nvPicPr>
          <p:cNvPr id="10" name="图片 9"/>
          <p:cNvPicPr>
            <a:picLocks noChangeAspect="1"/>
          </p:cNvPicPr>
          <p:nvPr/>
        </p:nvPicPr>
        <p:blipFill>
          <a:blip r:embed="rId4"/>
          <a:stretch>
            <a:fillRect/>
          </a:stretch>
        </p:blipFill>
        <p:spPr>
          <a:xfrm>
            <a:off x="4400669" y="2119554"/>
            <a:ext cx="4515448" cy="3465344"/>
          </a:xfrm>
          <a:prstGeom prst="rect">
            <a:avLst/>
          </a:prstGeom>
        </p:spPr>
      </p:pic>
    </p:spTree>
    <p:extLst>
      <p:ext uri="{BB962C8B-B14F-4D97-AF65-F5344CB8AC3E}">
        <p14:creationId xmlns:p14="http://schemas.microsoft.com/office/powerpoint/2010/main" val="34174582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4294967295"/>
          </p:nvPr>
        </p:nvSpPr>
        <p:spPr>
          <a:xfrm>
            <a:off x="1763713" y="6308725"/>
            <a:ext cx="6815137" cy="347663"/>
          </a:xfrm>
        </p:spPr>
        <p:txBody>
          <a:bodyPr/>
          <a:lstStyle/>
          <a:p>
            <a:pPr eaLnBrk="1" hangingPunct="1">
              <a:lnSpc>
                <a:spcPct val="80000"/>
              </a:lnSpc>
              <a:buFont typeface="Wingdings" pitchFamily="2" charset="2"/>
              <a:buNone/>
            </a:pPr>
            <a:r>
              <a:rPr kumimoji="0" lang="en-US" altLang="zh-CN" sz="2000" b="1" smtClean="0">
                <a:latin typeface="黑体" pitchFamily="2" charset="-122"/>
                <a:ea typeface="黑体" pitchFamily="2" charset="-122"/>
              </a:rPr>
              <a:t>1</a:t>
            </a:r>
            <a:r>
              <a:rPr kumimoji="0" lang="zh-CN" altLang="en-US" sz="2000" b="1" smtClean="0">
                <a:latin typeface="黑体" pitchFamily="2" charset="-122"/>
                <a:ea typeface="黑体" pitchFamily="2" charset="-122"/>
              </a:rPr>
              <a:t>期</a:t>
            </a:r>
            <a:r>
              <a:rPr kumimoji="0" lang="en-US" altLang="zh-CN" sz="2000" b="1" smtClean="0">
                <a:latin typeface="黑体" pitchFamily="2" charset="-122"/>
                <a:ea typeface="黑体" pitchFamily="2" charset="-122"/>
              </a:rPr>
              <a:t>:</a:t>
            </a:r>
            <a:r>
              <a:rPr kumimoji="0" lang="zh-CN" altLang="en-US" sz="2000" b="1" smtClean="0">
                <a:latin typeface="黑体" pitchFamily="2" charset="-122"/>
                <a:ea typeface="黑体" pitchFamily="2" charset="-122"/>
              </a:rPr>
              <a:t>关节面连续    </a:t>
            </a:r>
            <a:r>
              <a:rPr kumimoji="0" lang="en-US" altLang="zh-CN" sz="2000" b="1" smtClean="0">
                <a:latin typeface="黑体" pitchFamily="2" charset="-122"/>
                <a:ea typeface="黑体" pitchFamily="2" charset="-122"/>
              </a:rPr>
              <a:t>2</a:t>
            </a:r>
            <a:r>
              <a:rPr kumimoji="0" lang="zh-CN" altLang="en-US" sz="2000" b="1" smtClean="0">
                <a:latin typeface="黑体" pitchFamily="2" charset="-122"/>
                <a:ea typeface="黑体" pitchFamily="2" charset="-122"/>
              </a:rPr>
              <a:t>期</a:t>
            </a:r>
            <a:r>
              <a:rPr kumimoji="0" lang="en-US" altLang="zh-CN" sz="2000" b="1" smtClean="0">
                <a:latin typeface="黑体" pitchFamily="2" charset="-122"/>
                <a:ea typeface="黑体" pitchFamily="2" charset="-122"/>
              </a:rPr>
              <a:t>:</a:t>
            </a:r>
            <a:r>
              <a:rPr kumimoji="0" lang="zh-CN" altLang="en-US" sz="2000" b="1" smtClean="0">
                <a:latin typeface="黑体" pitchFamily="2" charset="-122"/>
                <a:ea typeface="黑体" pitchFamily="2" charset="-122"/>
              </a:rPr>
              <a:t>关节面中断   </a:t>
            </a:r>
            <a:r>
              <a:rPr kumimoji="0" lang="en-US" altLang="zh-CN" sz="2000" b="1" smtClean="0">
                <a:latin typeface="黑体" pitchFamily="2" charset="-122"/>
                <a:ea typeface="黑体" pitchFamily="2" charset="-122"/>
              </a:rPr>
              <a:t>3</a:t>
            </a:r>
            <a:r>
              <a:rPr kumimoji="0" lang="zh-CN" altLang="en-US" sz="2000" b="1" smtClean="0">
                <a:latin typeface="黑体" pitchFamily="2" charset="-122"/>
                <a:ea typeface="黑体" pitchFamily="2" charset="-122"/>
              </a:rPr>
              <a:t>期</a:t>
            </a:r>
            <a:r>
              <a:rPr kumimoji="0" lang="en-US" altLang="zh-CN" sz="2000" b="1" smtClean="0">
                <a:latin typeface="黑体" pitchFamily="2" charset="-122"/>
                <a:ea typeface="黑体" pitchFamily="2" charset="-122"/>
              </a:rPr>
              <a:t>:</a:t>
            </a:r>
            <a:r>
              <a:rPr kumimoji="0" lang="zh-CN" altLang="en-US" sz="2000" b="1" smtClean="0">
                <a:latin typeface="黑体" pitchFamily="2" charset="-122"/>
                <a:ea typeface="黑体" pitchFamily="2" charset="-122"/>
              </a:rPr>
              <a:t>移位＋旋转</a:t>
            </a:r>
          </a:p>
        </p:txBody>
      </p:sp>
      <p:pic>
        <p:nvPicPr>
          <p:cNvPr id="16387" name="Picture 7"/>
          <p:cNvPicPr>
            <a:picLocks noChangeAspect="1" noChangeArrowheads="1"/>
          </p:cNvPicPr>
          <p:nvPr/>
        </p:nvPicPr>
        <p:blipFill>
          <a:blip r:embed="rId2">
            <a:lum bright="-6000" contrast="6000"/>
          </a:blip>
          <a:srcRect/>
          <a:stretch>
            <a:fillRect/>
          </a:stretch>
        </p:blipFill>
        <p:spPr bwMode="auto">
          <a:xfrm>
            <a:off x="1797050" y="3860800"/>
            <a:ext cx="1982788" cy="2339975"/>
          </a:xfrm>
          <a:prstGeom prst="rect">
            <a:avLst/>
          </a:prstGeom>
          <a:noFill/>
          <a:ln w="9525">
            <a:noFill/>
            <a:miter lim="800000"/>
            <a:headEnd/>
            <a:tailEnd/>
          </a:ln>
        </p:spPr>
      </p:pic>
      <p:pic>
        <p:nvPicPr>
          <p:cNvPr id="16388" name="Picture 8"/>
          <p:cNvPicPr>
            <a:picLocks noChangeAspect="1" noChangeArrowheads="1"/>
          </p:cNvPicPr>
          <p:nvPr/>
        </p:nvPicPr>
        <p:blipFill>
          <a:blip r:embed="rId3">
            <a:lum contrast="6000"/>
          </a:blip>
          <a:srcRect/>
          <a:stretch>
            <a:fillRect/>
          </a:stretch>
        </p:blipFill>
        <p:spPr bwMode="auto">
          <a:xfrm>
            <a:off x="3924300" y="3860800"/>
            <a:ext cx="2109788" cy="2339975"/>
          </a:xfrm>
          <a:prstGeom prst="rect">
            <a:avLst/>
          </a:prstGeom>
          <a:noFill/>
          <a:ln w="9525">
            <a:noFill/>
            <a:miter lim="800000"/>
            <a:headEnd/>
            <a:tailEnd/>
          </a:ln>
        </p:spPr>
      </p:pic>
      <p:pic>
        <p:nvPicPr>
          <p:cNvPr id="16389" name="Picture 9"/>
          <p:cNvPicPr>
            <a:picLocks noChangeAspect="1" noChangeArrowheads="1"/>
          </p:cNvPicPr>
          <p:nvPr/>
        </p:nvPicPr>
        <p:blipFill>
          <a:blip r:embed="rId4">
            <a:lum bright="-6000" contrast="6000"/>
          </a:blip>
          <a:srcRect/>
          <a:stretch>
            <a:fillRect/>
          </a:stretch>
        </p:blipFill>
        <p:spPr bwMode="auto">
          <a:xfrm>
            <a:off x="6113463" y="3860800"/>
            <a:ext cx="2346325" cy="2376488"/>
          </a:xfrm>
          <a:prstGeom prst="rect">
            <a:avLst/>
          </a:prstGeom>
          <a:noFill/>
          <a:ln w="9525">
            <a:noFill/>
            <a:miter lim="800000"/>
            <a:headEnd/>
            <a:tailEnd/>
          </a:ln>
        </p:spPr>
      </p:pic>
      <p:sp>
        <p:nvSpPr>
          <p:cNvPr id="16390" name="Rectangle 2"/>
          <p:cNvSpPr>
            <a:spLocks noGrp="1" noRot="1" noChangeArrowheads="1"/>
          </p:cNvSpPr>
          <p:nvPr>
            <p:ph type="title" idx="4294967295"/>
          </p:nvPr>
        </p:nvSpPr>
        <p:spPr>
          <a:xfrm>
            <a:off x="0" y="6165850"/>
            <a:ext cx="1871663" cy="501650"/>
          </a:xfrm>
        </p:spPr>
        <p:txBody>
          <a:bodyPr/>
          <a:lstStyle/>
          <a:p>
            <a:pPr eaLnBrk="1" hangingPunct="1"/>
            <a:r>
              <a:rPr kumimoji="0" lang="en-US" altLang="zh-CN" sz="2400" b="1" smtClean="0">
                <a:solidFill>
                  <a:schemeClr val="hlink"/>
                </a:solidFill>
                <a:latin typeface="黑体" pitchFamily="2" charset="-122"/>
                <a:ea typeface="黑体" pitchFamily="2" charset="-122"/>
              </a:rPr>
              <a:t>Jakob</a:t>
            </a:r>
            <a:r>
              <a:rPr kumimoji="0" lang="zh-CN" altLang="en-US" sz="2400" b="1" smtClean="0">
                <a:solidFill>
                  <a:schemeClr val="hlink"/>
                </a:solidFill>
                <a:latin typeface="黑体" pitchFamily="2" charset="-122"/>
                <a:ea typeface="黑体" pitchFamily="2" charset="-122"/>
              </a:rPr>
              <a:t>分型</a:t>
            </a:r>
            <a:r>
              <a:rPr kumimoji="0" lang="en-US" altLang="zh-CN" sz="2400" b="1" smtClean="0">
                <a:solidFill>
                  <a:schemeClr val="hlink"/>
                </a:solidFill>
                <a:latin typeface="黑体" pitchFamily="2" charset="-122"/>
                <a:ea typeface="黑体" pitchFamily="2" charset="-122"/>
              </a:rPr>
              <a:t>:</a:t>
            </a:r>
          </a:p>
        </p:txBody>
      </p:sp>
      <p:pic>
        <p:nvPicPr>
          <p:cNvPr id="16391" name="Picture 11"/>
          <p:cNvPicPr>
            <a:picLocks noChangeAspect="1" noChangeArrowheads="1"/>
          </p:cNvPicPr>
          <p:nvPr/>
        </p:nvPicPr>
        <p:blipFill>
          <a:blip r:embed="rId5"/>
          <a:srcRect/>
          <a:stretch>
            <a:fillRect/>
          </a:stretch>
        </p:blipFill>
        <p:spPr bwMode="auto">
          <a:xfrm>
            <a:off x="1619250" y="260350"/>
            <a:ext cx="6769100" cy="35036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kumimoji="1" lang="zh-CN" altLang="en-US" dirty="0" smtClean="0">
                <a:solidFill>
                  <a:srgbClr val="FF0000"/>
                </a:solidFill>
              </a:rPr>
              <a:t>骨化中心出现时间</a:t>
            </a:r>
            <a:endParaRPr kumimoji="1" lang="zh-CN" altLang="en-US" dirty="0">
              <a:solidFill>
                <a:srgbClr val="FF0000"/>
              </a:solidFill>
            </a:endParaRPr>
          </a:p>
        </p:txBody>
      </p:sp>
      <p:pic>
        <p:nvPicPr>
          <p:cNvPr id="6" name="图片 5"/>
          <p:cNvPicPr>
            <a:picLocks noChangeAspect="1"/>
          </p:cNvPicPr>
          <p:nvPr/>
        </p:nvPicPr>
        <p:blipFill rotWithShape="1">
          <a:blip r:embed="rId3"/>
          <a:srcRect t="4168" r="2311"/>
          <a:stretch/>
        </p:blipFill>
        <p:spPr>
          <a:xfrm>
            <a:off x="2827130" y="1730654"/>
            <a:ext cx="6253370" cy="4023792"/>
          </a:xfrm>
          <a:prstGeom prst="rect">
            <a:avLst/>
          </a:prstGeom>
        </p:spPr>
      </p:pic>
      <p:sp>
        <p:nvSpPr>
          <p:cNvPr id="7" name="文本框 6"/>
          <p:cNvSpPr txBox="1"/>
          <p:nvPr/>
        </p:nvSpPr>
        <p:spPr>
          <a:xfrm>
            <a:off x="457200" y="5860230"/>
            <a:ext cx="8644990" cy="369332"/>
          </a:xfrm>
          <a:prstGeom prst="rect">
            <a:avLst/>
          </a:prstGeom>
          <a:noFill/>
        </p:spPr>
        <p:txBody>
          <a:bodyPr wrap="none" rtlCol="0">
            <a:spAutoFit/>
          </a:bodyPr>
          <a:lstStyle/>
          <a:p>
            <a:r>
              <a:rPr kumimoji="1" lang="zh-CN" altLang="en-US" dirty="0" smtClean="0"/>
              <a:t>男孩：</a:t>
            </a:r>
            <a:r>
              <a:rPr kumimoji="1" lang="zh-CN" altLang="en-US" dirty="0" smtClean="0">
                <a:solidFill>
                  <a:schemeClr val="tx2">
                    <a:lumMod val="60000"/>
                    <a:lumOff val="40000"/>
                  </a:schemeClr>
                </a:solidFill>
              </a:rPr>
              <a:t>蓝色</a:t>
            </a:r>
            <a:r>
              <a:rPr kumimoji="1" lang="zh-CN" altLang="en-US" dirty="0" smtClean="0"/>
              <a:t>。女孩：</a:t>
            </a:r>
            <a:r>
              <a:rPr kumimoji="1" lang="zh-CN" altLang="en-US" dirty="0" smtClean="0">
                <a:solidFill>
                  <a:srgbClr val="FF00FF"/>
                </a:solidFill>
              </a:rPr>
              <a:t>红色</a:t>
            </a:r>
            <a:r>
              <a:rPr kumimoji="1" lang="zh-CN" altLang="en-US" dirty="0" smtClean="0"/>
              <a:t>。</a:t>
            </a:r>
            <a:r>
              <a:rPr kumimoji="1" lang="en-US" altLang="zh-CN" b="1" dirty="0" smtClean="0">
                <a:solidFill>
                  <a:srgbClr val="0B1893"/>
                </a:solidFill>
              </a:rPr>
              <a:t>Mnemonic</a:t>
            </a:r>
            <a:r>
              <a:rPr kumimoji="1" lang="zh-CN" altLang="en-US" b="1" dirty="0" smtClean="0">
                <a:solidFill>
                  <a:srgbClr val="0B1893"/>
                </a:solidFill>
              </a:rPr>
              <a:t>：</a:t>
            </a:r>
            <a:r>
              <a:rPr kumimoji="1" lang="en-US" altLang="zh-CN" b="1" dirty="0" smtClean="0">
                <a:solidFill>
                  <a:srgbClr val="0B1893"/>
                </a:solidFill>
              </a:rPr>
              <a:t>CRITOE</a:t>
            </a:r>
            <a:r>
              <a:rPr kumimoji="1" lang="zh-CN" altLang="en-US" b="1" dirty="0" smtClean="0">
                <a:solidFill>
                  <a:srgbClr val="0B1893"/>
                </a:solidFill>
              </a:rPr>
              <a:t>。出现时间早晚不定，但顺序恒定。</a:t>
            </a:r>
            <a:endParaRPr kumimoji="1" lang="zh-CN" altLang="en-US" b="1" dirty="0">
              <a:solidFill>
                <a:srgbClr val="0B1893"/>
              </a:solidFill>
            </a:endParaRPr>
          </a:p>
        </p:txBody>
      </p:sp>
      <p:sp>
        <p:nvSpPr>
          <p:cNvPr id="2" name="文本框 1"/>
          <p:cNvSpPr txBox="1"/>
          <p:nvPr/>
        </p:nvSpPr>
        <p:spPr>
          <a:xfrm>
            <a:off x="175587" y="2206625"/>
            <a:ext cx="2319791" cy="2836674"/>
          </a:xfrm>
          <a:prstGeom prst="rect">
            <a:avLst/>
          </a:prstGeom>
          <a:noFill/>
        </p:spPr>
        <p:txBody>
          <a:bodyPr wrap="none" rtlCol="0">
            <a:spAutoFit/>
          </a:bodyPr>
          <a:lstStyle/>
          <a:p>
            <a:pPr>
              <a:lnSpc>
                <a:spcPct val="150000"/>
              </a:lnSpc>
            </a:pPr>
            <a:r>
              <a:rPr kumimoji="1" lang="en-US" altLang="zh-CN" sz="2000" dirty="0" smtClean="0">
                <a:solidFill>
                  <a:srgbClr val="0000FF"/>
                </a:solidFill>
              </a:rPr>
              <a:t>C</a:t>
            </a:r>
            <a:r>
              <a:rPr kumimoji="1" lang="en-US" altLang="zh-CN" sz="2000" dirty="0" smtClean="0"/>
              <a:t>apitellum</a:t>
            </a:r>
          </a:p>
          <a:p>
            <a:pPr>
              <a:lnSpc>
                <a:spcPct val="150000"/>
              </a:lnSpc>
            </a:pPr>
            <a:r>
              <a:rPr kumimoji="1" lang="en-US" altLang="zh-CN" sz="2000" dirty="0" smtClean="0">
                <a:solidFill>
                  <a:srgbClr val="0000FF"/>
                </a:solidFill>
              </a:rPr>
              <a:t>R</a:t>
            </a:r>
            <a:r>
              <a:rPr kumimoji="1" lang="en-US" altLang="zh-CN" sz="2000" dirty="0" smtClean="0"/>
              <a:t>adial head</a:t>
            </a:r>
          </a:p>
          <a:p>
            <a:pPr>
              <a:lnSpc>
                <a:spcPct val="150000"/>
              </a:lnSpc>
            </a:pPr>
            <a:r>
              <a:rPr kumimoji="1" lang="en-US" altLang="zh-CN" sz="2000" dirty="0" smtClean="0">
                <a:solidFill>
                  <a:srgbClr val="0000FF"/>
                </a:solidFill>
              </a:rPr>
              <a:t>I</a:t>
            </a:r>
            <a:r>
              <a:rPr kumimoji="1" lang="en-US" altLang="zh-CN" sz="2000" dirty="0" smtClean="0"/>
              <a:t>nternal epicondyle</a:t>
            </a:r>
          </a:p>
          <a:p>
            <a:pPr>
              <a:lnSpc>
                <a:spcPct val="150000"/>
              </a:lnSpc>
            </a:pPr>
            <a:r>
              <a:rPr kumimoji="1" lang="en-US" altLang="zh-CN" sz="2000" dirty="0" smtClean="0">
                <a:solidFill>
                  <a:srgbClr val="0000FF"/>
                </a:solidFill>
              </a:rPr>
              <a:t>T</a:t>
            </a:r>
            <a:r>
              <a:rPr kumimoji="1" lang="en-US" altLang="zh-CN" sz="2000" dirty="0" smtClean="0"/>
              <a:t>rochlea</a:t>
            </a:r>
          </a:p>
          <a:p>
            <a:pPr>
              <a:lnSpc>
                <a:spcPct val="150000"/>
              </a:lnSpc>
            </a:pPr>
            <a:r>
              <a:rPr kumimoji="1" lang="en-US" altLang="zh-CN" sz="2000" dirty="0" smtClean="0">
                <a:solidFill>
                  <a:srgbClr val="0000FF"/>
                </a:solidFill>
              </a:rPr>
              <a:t>O</a:t>
            </a:r>
            <a:r>
              <a:rPr kumimoji="1" lang="en-US" altLang="zh-CN" sz="2000" dirty="0" smtClean="0"/>
              <a:t>lecranon</a:t>
            </a:r>
          </a:p>
          <a:p>
            <a:pPr>
              <a:lnSpc>
                <a:spcPct val="150000"/>
              </a:lnSpc>
            </a:pPr>
            <a:r>
              <a:rPr kumimoji="1" lang="en-US" altLang="zh-CN" sz="2000" dirty="0" smtClean="0">
                <a:solidFill>
                  <a:srgbClr val="0000FF"/>
                </a:solidFill>
              </a:rPr>
              <a:t>E</a:t>
            </a:r>
            <a:r>
              <a:rPr kumimoji="1" lang="en-US" altLang="zh-CN" sz="2000" dirty="0" smtClean="0"/>
              <a:t>xternal epicondyle</a:t>
            </a:r>
            <a:endParaRPr kumimoji="1" lang="zh-CN" altLang="en-US" sz="2000" dirty="0"/>
          </a:p>
        </p:txBody>
      </p:sp>
      <p:sp>
        <p:nvSpPr>
          <p:cNvPr id="9" name="矩形 8"/>
          <p:cNvSpPr/>
          <p:nvPr/>
        </p:nvSpPr>
        <p:spPr>
          <a:xfrm>
            <a:off x="2714625" y="6488668"/>
            <a:ext cx="5405426" cy="307777"/>
          </a:xfrm>
          <a:prstGeom prst="rect">
            <a:avLst/>
          </a:prstGeom>
          <a:solidFill>
            <a:schemeClr val="accent6">
              <a:lumMod val="20000"/>
              <a:lumOff val="80000"/>
            </a:schemeClr>
          </a:solidFill>
          <a:ln>
            <a:solidFill>
              <a:schemeClr val="accent2"/>
            </a:solidFill>
          </a:ln>
        </p:spPr>
        <p:txBody>
          <a:bodyPr wrap="square">
            <a:spAutoFit/>
          </a:bodyPr>
          <a:lstStyle/>
          <a:p>
            <a:r>
              <a:rPr kumimoji="1" lang="en-US" altLang="zh-CN" sz="1400" b="1" dirty="0" smtClean="0">
                <a:solidFill>
                  <a:srgbClr val="0B1893"/>
                </a:solidFill>
              </a:rPr>
              <a:t>John A. Herring, Tachdjian’s Pediatric Orthopaedics, 5th edition</a:t>
            </a:r>
            <a:endParaRPr kumimoji="1" lang="en-US" altLang="zh-CN" sz="1400" b="1" dirty="0">
              <a:solidFill>
                <a:srgbClr val="0B1893"/>
              </a:solidFill>
            </a:endParaRPr>
          </a:p>
        </p:txBody>
      </p:sp>
    </p:spTree>
    <p:extLst>
      <p:ext uri="{BB962C8B-B14F-4D97-AF65-F5344CB8AC3E}">
        <p14:creationId xmlns:p14="http://schemas.microsoft.com/office/powerpoint/2010/main" val="42246400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63163" y="338328"/>
            <a:ext cx="8686800" cy="4830925"/>
          </a:xfrm>
          <a:prstGeom prst="rect">
            <a:avLst/>
          </a:prstGeom>
        </p:spPr>
      </p:pic>
      <p:sp>
        <p:nvSpPr>
          <p:cNvPr id="6" name="文本框 5"/>
          <p:cNvSpPr txBox="1"/>
          <p:nvPr/>
        </p:nvSpPr>
        <p:spPr>
          <a:xfrm>
            <a:off x="263163" y="5339445"/>
            <a:ext cx="8686800" cy="1015663"/>
          </a:xfrm>
          <a:prstGeom prst="rect">
            <a:avLst/>
          </a:prstGeom>
          <a:noFill/>
        </p:spPr>
        <p:txBody>
          <a:bodyPr wrap="square" rtlCol="0">
            <a:spAutoFit/>
          </a:bodyPr>
          <a:lstStyle/>
          <a:p>
            <a:r>
              <a:rPr kumimoji="1" lang="zh-CN" altLang="en-US" sz="2000" b="1" dirty="0" smtClean="0">
                <a:solidFill>
                  <a:srgbClr val="FF0000"/>
                </a:solidFill>
              </a:rPr>
              <a:t>微小移位外髁骨折（隐匿性骨折）</a:t>
            </a:r>
            <a:endParaRPr kumimoji="1" lang="en-US" altLang="zh-CN" sz="2000" b="1" dirty="0" smtClean="0">
              <a:solidFill>
                <a:srgbClr val="FF0000"/>
              </a:solidFill>
            </a:endParaRPr>
          </a:p>
          <a:p>
            <a:r>
              <a:rPr kumimoji="1" lang="en-US" altLang="zh-CN" sz="2000" b="1" dirty="0" smtClean="0">
                <a:solidFill>
                  <a:srgbClr val="0B1893"/>
                </a:solidFill>
              </a:rPr>
              <a:t>A.  </a:t>
            </a:r>
            <a:r>
              <a:rPr kumimoji="1" lang="zh-CN" altLang="en-US" sz="2000" b="1" dirty="0" smtClean="0">
                <a:solidFill>
                  <a:srgbClr val="0B1893"/>
                </a:solidFill>
              </a:rPr>
              <a:t>侧位片上可见小的移位干骺端骨折块。</a:t>
            </a:r>
            <a:endParaRPr kumimoji="1" lang="en-US" altLang="zh-CN" sz="2000" b="1" dirty="0" smtClean="0">
              <a:solidFill>
                <a:srgbClr val="0B1893"/>
              </a:solidFill>
            </a:endParaRPr>
          </a:p>
          <a:p>
            <a:r>
              <a:rPr kumimoji="1" lang="en-US" altLang="zh-CN" sz="2000" b="1" dirty="0" smtClean="0">
                <a:solidFill>
                  <a:srgbClr val="0B1893"/>
                </a:solidFill>
              </a:rPr>
              <a:t>B.  </a:t>
            </a:r>
            <a:r>
              <a:rPr kumimoji="1" lang="zh-CN" altLang="en-US" sz="2000" b="1" dirty="0" smtClean="0">
                <a:solidFill>
                  <a:srgbClr val="0B1893"/>
                </a:solidFill>
              </a:rPr>
              <a:t>正位片上见和骺板平行的骨折线。骨折穿过骺板进入关节。</a:t>
            </a:r>
            <a:endParaRPr kumimoji="1" lang="zh-CN" altLang="en-US" sz="2000" b="1" dirty="0">
              <a:solidFill>
                <a:srgbClr val="0B1893"/>
              </a:solidFill>
            </a:endParaRPr>
          </a:p>
        </p:txBody>
      </p:sp>
    </p:spTree>
    <p:extLst>
      <p:ext uri="{BB962C8B-B14F-4D97-AF65-F5344CB8AC3E}">
        <p14:creationId xmlns:p14="http://schemas.microsoft.com/office/powerpoint/2010/main" val="9925785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idx="4294967295"/>
          </p:nvPr>
        </p:nvSpPr>
        <p:spPr>
          <a:xfrm>
            <a:off x="1331913" y="4941888"/>
            <a:ext cx="5986462" cy="922337"/>
          </a:xfrm>
        </p:spPr>
        <p:txBody>
          <a:bodyPr/>
          <a:lstStyle/>
          <a:p>
            <a:pPr eaLnBrk="1" hangingPunct="1"/>
            <a:r>
              <a:rPr kumimoji="0" lang="en-US" altLang="zh-CN" sz="2400" b="1" smtClean="0">
                <a:solidFill>
                  <a:srgbClr val="000099"/>
                </a:solidFill>
              </a:rPr>
              <a:t>3</a:t>
            </a:r>
            <a:r>
              <a:rPr kumimoji="0" lang="zh-CN" altLang="en-US" sz="2400" b="1" smtClean="0">
                <a:solidFill>
                  <a:srgbClr val="000099"/>
                </a:solidFill>
              </a:rPr>
              <a:t>岁，女孩，左肘部摔伤后</a:t>
            </a:r>
            <a:r>
              <a:rPr kumimoji="0" lang="en-US" altLang="zh-CN" sz="2400" b="1" smtClean="0">
                <a:solidFill>
                  <a:srgbClr val="000099"/>
                </a:solidFill>
              </a:rPr>
              <a:t>1</a:t>
            </a:r>
            <a:r>
              <a:rPr kumimoji="0" lang="zh-CN" altLang="en-US" sz="2400" b="1" smtClean="0">
                <a:solidFill>
                  <a:srgbClr val="000099"/>
                </a:solidFill>
              </a:rPr>
              <a:t>天</a:t>
            </a:r>
          </a:p>
        </p:txBody>
      </p:sp>
      <p:pic>
        <p:nvPicPr>
          <p:cNvPr id="27651" name="Picture 7" descr="9-25_02_0001"/>
          <p:cNvPicPr>
            <a:picLocks noGrp="1" noChangeAspect="1" noChangeArrowheads="1"/>
          </p:cNvPicPr>
          <p:nvPr>
            <p:ph sz="half" idx="4294967295"/>
          </p:nvPr>
        </p:nvPicPr>
        <p:blipFill>
          <a:blip r:embed="rId2"/>
          <a:srcRect l="1180" t="2" r="34796" b="240"/>
          <a:stretch>
            <a:fillRect/>
          </a:stretch>
        </p:blipFill>
        <p:spPr>
          <a:xfrm>
            <a:off x="179388" y="1268413"/>
            <a:ext cx="4105275" cy="3313112"/>
          </a:xfrm>
          <a:noFill/>
        </p:spPr>
      </p:pic>
      <p:pic>
        <p:nvPicPr>
          <p:cNvPr id="27652" name="Picture 8" descr="9-25_03_0001"/>
          <p:cNvPicPr>
            <a:picLocks noGrp="1" noChangeAspect="1" noChangeArrowheads="1"/>
          </p:cNvPicPr>
          <p:nvPr>
            <p:ph sz="half" idx="4294967295"/>
          </p:nvPr>
        </p:nvPicPr>
        <p:blipFill>
          <a:blip r:embed="rId3"/>
          <a:srcRect l="1180" r="25482"/>
          <a:stretch>
            <a:fillRect/>
          </a:stretch>
        </p:blipFill>
        <p:spPr>
          <a:xfrm>
            <a:off x="4356100" y="1268413"/>
            <a:ext cx="4679950" cy="3306762"/>
          </a:xfrm>
          <a:noFill/>
        </p:spPr>
      </p:pic>
      <p:sp>
        <p:nvSpPr>
          <p:cNvPr id="21514" name="Rectangle 10"/>
          <p:cNvSpPr>
            <a:spLocks noChangeArrowheads="1"/>
          </p:cNvSpPr>
          <p:nvPr/>
        </p:nvSpPr>
        <p:spPr bwMode="auto">
          <a:xfrm>
            <a:off x="2700338" y="2060575"/>
            <a:ext cx="1223962" cy="1439863"/>
          </a:xfrm>
          <a:prstGeom prst="rect">
            <a:avLst/>
          </a:prstGeom>
          <a:noFill/>
          <a:ln w="9525">
            <a:solidFill>
              <a:srgbClr val="FF0000"/>
            </a:solidFill>
            <a:miter lim="800000"/>
            <a:headEnd/>
            <a:tailEnd/>
          </a:ln>
        </p:spPr>
        <p:txBody>
          <a:bodyPr wrap="none" anchor="ctr"/>
          <a:lstStyle/>
          <a:p>
            <a:endParaRPr lang="zh-CN" altLang="en-US"/>
          </a:p>
        </p:txBody>
      </p:sp>
      <p:pic>
        <p:nvPicPr>
          <p:cNvPr id="21515" name="Picture 11" descr="9-25_02_0001"/>
          <p:cNvPicPr>
            <a:picLocks noChangeAspect="1" noChangeArrowheads="1"/>
          </p:cNvPicPr>
          <p:nvPr/>
        </p:nvPicPr>
        <p:blipFill>
          <a:blip r:embed="rId2">
            <a:lum bright="-6000" contrast="6000"/>
          </a:blip>
          <a:srcRect l="40495" t="23854" r="40416" b="32791"/>
          <a:stretch>
            <a:fillRect/>
          </a:stretch>
        </p:blipFill>
        <p:spPr bwMode="auto">
          <a:xfrm>
            <a:off x="1619250" y="-26988"/>
            <a:ext cx="5546725" cy="6524626"/>
          </a:xfrm>
          <a:prstGeom prst="rect">
            <a:avLst/>
          </a:prstGeom>
          <a:noFill/>
          <a:ln w="9525">
            <a:noFill/>
            <a:miter lim="800000"/>
            <a:headEnd/>
            <a:tailEnd/>
          </a:ln>
        </p:spPr>
      </p:pic>
      <p:sp>
        <p:nvSpPr>
          <p:cNvPr id="21517" name="Freeform 13"/>
          <p:cNvSpPr>
            <a:spLocks/>
          </p:cNvSpPr>
          <p:nvPr/>
        </p:nvSpPr>
        <p:spPr bwMode="auto">
          <a:xfrm>
            <a:off x="3933825" y="3338513"/>
            <a:ext cx="1200150" cy="508000"/>
          </a:xfrm>
          <a:custGeom>
            <a:avLst/>
            <a:gdLst>
              <a:gd name="T0" fmla="*/ 0 w 756"/>
              <a:gd name="T1" fmla="*/ 2147483647 h 320"/>
              <a:gd name="T2" fmla="*/ 2147483647 w 756"/>
              <a:gd name="T3" fmla="*/ 2147483647 h 320"/>
              <a:gd name="T4" fmla="*/ 2147483647 w 756"/>
              <a:gd name="T5" fmla="*/ 2147483647 h 320"/>
              <a:gd name="T6" fmla="*/ 2147483647 w 756"/>
              <a:gd name="T7" fmla="*/ 2147483647 h 320"/>
              <a:gd name="T8" fmla="*/ 2147483647 w 756"/>
              <a:gd name="T9" fmla="*/ 2147483647 h 320"/>
              <a:gd name="T10" fmla="*/ 2147483647 w 756"/>
              <a:gd name="T11" fmla="*/ 2147483647 h 320"/>
              <a:gd name="T12" fmla="*/ 2147483647 w 756"/>
              <a:gd name="T13" fmla="*/ 2147483647 h 320"/>
              <a:gd name="T14" fmla="*/ 2147483647 w 756"/>
              <a:gd name="T15" fmla="*/ 2147483647 h 320"/>
              <a:gd name="T16" fmla="*/ 2147483647 w 756"/>
              <a:gd name="T17" fmla="*/ 2147483647 h 320"/>
              <a:gd name="T18" fmla="*/ 2147483647 w 756"/>
              <a:gd name="T19" fmla="*/ 2147483647 h 320"/>
              <a:gd name="T20" fmla="*/ 2147483647 w 756"/>
              <a:gd name="T21" fmla="*/ 2147483647 h 320"/>
              <a:gd name="T22" fmla="*/ 2147483647 w 756"/>
              <a:gd name="T23" fmla="*/ 0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6"/>
              <a:gd name="T37" fmla="*/ 0 h 320"/>
              <a:gd name="T38" fmla="*/ 756 w 756"/>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6" h="320">
                <a:moveTo>
                  <a:pt x="0" y="320"/>
                </a:moveTo>
                <a:cubicBezTo>
                  <a:pt x="58" y="317"/>
                  <a:pt x="115" y="316"/>
                  <a:pt x="173" y="311"/>
                </a:cubicBezTo>
                <a:cubicBezTo>
                  <a:pt x="236" y="305"/>
                  <a:pt x="301" y="281"/>
                  <a:pt x="365" y="274"/>
                </a:cubicBezTo>
                <a:cubicBezTo>
                  <a:pt x="399" y="242"/>
                  <a:pt x="427" y="245"/>
                  <a:pt x="475" y="238"/>
                </a:cubicBezTo>
                <a:cubicBezTo>
                  <a:pt x="515" y="224"/>
                  <a:pt x="553" y="213"/>
                  <a:pt x="594" y="201"/>
                </a:cubicBezTo>
                <a:cubicBezTo>
                  <a:pt x="613" y="196"/>
                  <a:pt x="649" y="183"/>
                  <a:pt x="649" y="183"/>
                </a:cubicBezTo>
                <a:cubicBezTo>
                  <a:pt x="690" y="154"/>
                  <a:pt x="694" y="152"/>
                  <a:pt x="704" y="100"/>
                </a:cubicBezTo>
                <a:cubicBezTo>
                  <a:pt x="713" y="103"/>
                  <a:pt x="735" y="101"/>
                  <a:pt x="731" y="110"/>
                </a:cubicBezTo>
                <a:cubicBezTo>
                  <a:pt x="726" y="121"/>
                  <a:pt x="706" y="125"/>
                  <a:pt x="695" y="119"/>
                </a:cubicBezTo>
                <a:cubicBezTo>
                  <a:pt x="687" y="115"/>
                  <a:pt x="708" y="107"/>
                  <a:pt x="713" y="100"/>
                </a:cubicBezTo>
                <a:cubicBezTo>
                  <a:pt x="720" y="91"/>
                  <a:pt x="727" y="83"/>
                  <a:pt x="731" y="73"/>
                </a:cubicBezTo>
                <a:cubicBezTo>
                  <a:pt x="755" y="19"/>
                  <a:pt x="756" y="33"/>
                  <a:pt x="740" y="0"/>
                </a:cubicBezTo>
              </a:path>
            </a:pathLst>
          </a:custGeom>
          <a:noFill/>
          <a:ln w="15875">
            <a:solidFill>
              <a:srgbClr val="FF0000"/>
            </a:solidFill>
            <a:round/>
            <a:headEnd/>
            <a:tailEnd/>
          </a:ln>
        </p:spPr>
        <p:txBody>
          <a:bodyPr/>
          <a:lstStyle/>
          <a:p>
            <a:endParaRPr lang="zh-CN"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anim calcmode="lin" valueType="num">
                                      <p:cBhvr>
                                        <p:cTn id="7" dur="500" fill="hold"/>
                                        <p:tgtEl>
                                          <p:spTgt spid="21514"/>
                                        </p:tgtEl>
                                        <p:attrNameLst>
                                          <p:attrName>ppt_w</p:attrName>
                                        </p:attrNameLst>
                                      </p:cBhvr>
                                      <p:tavLst>
                                        <p:tav tm="0">
                                          <p:val>
                                            <p:fltVal val="0"/>
                                          </p:val>
                                        </p:tav>
                                        <p:tav tm="100000">
                                          <p:val>
                                            <p:strVal val="#ppt_w"/>
                                          </p:val>
                                        </p:tav>
                                      </p:tavLst>
                                    </p:anim>
                                    <p:anim calcmode="lin" valueType="num">
                                      <p:cBhvr>
                                        <p:cTn id="8" dur="500" fill="hold"/>
                                        <p:tgtEl>
                                          <p:spTgt spid="21514"/>
                                        </p:tgtEl>
                                        <p:attrNameLst>
                                          <p:attrName>ppt_h</p:attrName>
                                        </p:attrNameLst>
                                      </p:cBhvr>
                                      <p:tavLst>
                                        <p:tav tm="0">
                                          <p:val>
                                            <p:fltVal val="0"/>
                                          </p:val>
                                        </p:tav>
                                        <p:tav tm="100000">
                                          <p:val>
                                            <p:strVal val="#ppt_h"/>
                                          </p:val>
                                        </p:tav>
                                      </p:tavLst>
                                    </p:anim>
                                    <p:animEffect transition="in" filter="fade">
                                      <p:cBhvr>
                                        <p:cTn id="9" dur="500"/>
                                        <p:tgtEl>
                                          <p:spTgt spid="215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1515"/>
                                        </p:tgtEl>
                                        <p:attrNameLst>
                                          <p:attrName>style.visibility</p:attrName>
                                        </p:attrNameLst>
                                      </p:cBhvr>
                                      <p:to>
                                        <p:strVal val="visible"/>
                                      </p:to>
                                    </p:set>
                                    <p:anim calcmode="lin" valueType="num">
                                      <p:cBhvr>
                                        <p:cTn id="14" dur="500" fill="hold"/>
                                        <p:tgtEl>
                                          <p:spTgt spid="21515"/>
                                        </p:tgtEl>
                                        <p:attrNameLst>
                                          <p:attrName>ppt_w</p:attrName>
                                        </p:attrNameLst>
                                      </p:cBhvr>
                                      <p:tavLst>
                                        <p:tav tm="0">
                                          <p:val>
                                            <p:fltVal val="0"/>
                                          </p:val>
                                        </p:tav>
                                        <p:tav tm="100000">
                                          <p:val>
                                            <p:strVal val="#ppt_w"/>
                                          </p:val>
                                        </p:tav>
                                      </p:tavLst>
                                    </p:anim>
                                    <p:anim calcmode="lin" valueType="num">
                                      <p:cBhvr>
                                        <p:cTn id="15" dur="500" fill="hold"/>
                                        <p:tgtEl>
                                          <p:spTgt spid="21515"/>
                                        </p:tgtEl>
                                        <p:attrNameLst>
                                          <p:attrName>ppt_h</p:attrName>
                                        </p:attrNameLst>
                                      </p:cBhvr>
                                      <p:tavLst>
                                        <p:tav tm="0">
                                          <p:val>
                                            <p:fltVal val="0"/>
                                          </p:val>
                                        </p:tav>
                                        <p:tav tm="100000">
                                          <p:val>
                                            <p:strVal val="#ppt_h"/>
                                          </p:val>
                                        </p:tav>
                                      </p:tavLst>
                                    </p:anim>
                                    <p:animEffect transition="in" filter="fade">
                                      <p:cBhvr>
                                        <p:cTn id="16" dur="500"/>
                                        <p:tgtEl>
                                          <p:spTgt spid="215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517"/>
                                        </p:tgtEl>
                                        <p:attrNameLst>
                                          <p:attrName>style.visibility</p:attrName>
                                        </p:attrNameLst>
                                      </p:cBhvr>
                                      <p:to>
                                        <p:strVal val="visible"/>
                                      </p:to>
                                    </p:set>
                                    <p:anim calcmode="lin" valueType="num">
                                      <p:cBhvr>
                                        <p:cTn id="21" dur="500" fill="hold"/>
                                        <p:tgtEl>
                                          <p:spTgt spid="21517"/>
                                        </p:tgtEl>
                                        <p:attrNameLst>
                                          <p:attrName>ppt_w</p:attrName>
                                        </p:attrNameLst>
                                      </p:cBhvr>
                                      <p:tavLst>
                                        <p:tav tm="0">
                                          <p:val>
                                            <p:fltVal val="0"/>
                                          </p:val>
                                        </p:tav>
                                        <p:tav tm="100000">
                                          <p:val>
                                            <p:strVal val="#ppt_w"/>
                                          </p:val>
                                        </p:tav>
                                      </p:tavLst>
                                    </p:anim>
                                    <p:anim calcmode="lin" valueType="num">
                                      <p:cBhvr>
                                        <p:cTn id="22" dur="500" fill="hold"/>
                                        <p:tgtEl>
                                          <p:spTgt spid="21517"/>
                                        </p:tgtEl>
                                        <p:attrNameLst>
                                          <p:attrName>ppt_h</p:attrName>
                                        </p:attrNameLst>
                                      </p:cBhvr>
                                      <p:tavLst>
                                        <p:tav tm="0">
                                          <p:val>
                                            <p:fltVal val="0"/>
                                          </p:val>
                                        </p:tav>
                                        <p:tav tm="100000">
                                          <p:val>
                                            <p:strVal val="#ppt_h"/>
                                          </p:val>
                                        </p:tav>
                                      </p:tavLst>
                                    </p:anim>
                                    <p:animEffect transition="in" filter="fade">
                                      <p:cBhvr>
                                        <p:cTn id="23"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animBg="1"/>
      <p:bldP spid="215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10-22_02_0001"/>
          <p:cNvPicPr>
            <a:picLocks noGrp="1" noChangeAspect="1" noChangeArrowheads="1"/>
          </p:cNvPicPr>
          <p:nvPr>
            <p:ph sz="half" idx="4294967295"/>
          </p:nvPr>
        </p:nvPicPr>
        <p:blipFill>
          <a:blip r:embed="rId2"/>
          <a:srcRect r="24039"/>
          <a:stretch>
            <a:fillRect/>
          </a:stretch>
        </p:blipFill>
        <p:spPr>
          <a:xfrm>
            <a:off x="4284663" y="1676400"/>
            <a:ext cx="4679950" cy="3192463"/>
          </a:xfrm>
          <a:noFill/>
        </p:spPr>
      </p:pic>
      <p:pic>
        <p:nvPicPr>
          <p:cNvPr id="28675" name="Picture 10" descr="张欣雨 10"/>
          <p:cNvPicPr>
            <a:picLocks noChangeAspect="1" noChangeArrowheads="1"/>
          </p:cNvPicPr>
          <p:nvPr/>
        </p:nvPicPr>
        <p:blipFill>
          <a:blip r:embed="rId3"/>
          <a:srcRect r="34348"/>
          <a:stretch>
            <a:fillRect/>
          </a:stretch>
        </p:blipFill>
        <p:spPr bwMode="auto">
          <a:xfrm>
            <a:off x="107950" y="1633538"/>
            <a:ext cx="4103688" cy="3235325"/>
          </a:xfrm>
          <a:prstGeom prst="rect">
            <a:avLst/>
          </a:prstGeom>
          <a:noFill/>
          <a:ln w="9525">
            <a:noFill/>
            <a:miter lim="800000"/>
            <a:headEnd/>
            <a:tailEnd/>
          </a:ln>
        </p:spPr>
      </p:pic>
      <p:sp>
        <p:nvSpPr>
          <p:cNvPr id="23561" name="Rectangle 9"/>
          <p:cNvSpPr>
            <a:spLocks noChangeArrowheads="1"/>
          </p:cNvSpPr>
          <p:nvPr/>
        </p:nvSpPr>
        <p:spPr bwMode="auto">
          <a:xfrm>
            <a:off x="2771775" y="2565400"/>
            <a:ext cx="1152525" cy="1511300"/>
          </a:xfrm>
          <a:prstGeom prst="rect">
            <a:avLst/>
          </a:prstGeom>
          <a:noFill/>
          <a:ln w="12700">
            <a:solidFill>
              <a:srgbClr val="FF0000"/>
            </a:solidFill>
            <a:miter lim="800000"/>
            <a:headEnd/>
            <a:tailEnd/>
          </a:ln>
        </p:spPr>
        <p:txBody>
          <a:bodyPr wrap="none" anchor="ctr"/>
          <a:lstStyle/>
          <a:p>
            <a:endParaRPr lang="zh-CN" altLang="en-US"/>
          </a:p>
        </p:txBody>
      </p:sp>
      <p:pic>
        <p:nvPicPr>
          <p:cNvPr id="23559" name="Picture 7" descr="张欣雨 10"/>
          <p:cNvPicPr>
            <a:picLocks noGrp="1" noChangeAspect="1" noChangeArrowheads="1"/>
          </p:cNvPicPr>
          <p:nvPr>
            <p:ph sz="half" idx="4294967295"/>
          </p:nvPr>
        </p:nvPicPr>
        <p:blipFill>
          <a:blip r:embed="rId3"/>
          <a:srcRect l="41473" t="28949" r="40088" b="24338"/>
          <a:stretch>
            <a:fillRect/>
          </a:stretch>
        </p:blipFill>
        <p:spPr>
          <a:xfrm>
            <a:off x="1042988" y="0"/>
            <a:ext cx="5229225" cy="6858000"/>
          </a:xfrm>
          <a:noFill/>
        </p:spPr>
      </p:pic>
      <p:sp>
        <p:nvSpPr>
          <p:cNvPr id="23563" name="Freeform 11"/>
          <p:cNvSpPr>
            <a:spLocks/>
          </p:cNvSpPr>
          <p:nvPr/>
        </p:nvSpPr>
        <p:spPr bwMode="auto">
          <a:xfrm>
            <a:off x="3948113" y="2105025"/>
            <a:ext cx="1597025" cy="1146175"/>
          </a:xfrm>
          <a:custGeom>
            <a:avLst/>
            <a:gdLst>
              <a:gd name="T0" fmla="*/ 0 w 1006"/>
              <a:gd name="T1" fmla="*/ 2147483647 h 722"/>
              <a:gd name="T2" fmla="*/ 2147483647 w 1006"/>
              <a:gd name="T3" fmla="*/ 2147483647 h 722"/>
              <a:gd name="T4" fmla="*/ 2147483647 w 1006"/>
              <a:gd name="T5" fmla="*/ 2147483647 h 722"/>
              <a:gd name="T6" fmla="*/ 2147483647 w 1006"/>
              <a:gd name="T7" fmla="*/ 2147483647 h 722"/>
              <a:gd name="T8" fmla="*/ 2147483647 w 1006"/>
              <a:gd name="T9" fmla="*/ 2147483647 h 722"/>
              <a:gd name="T10" fmla="*/ 2147483647 w 1006"/>
              <a:gd name="T11" fmla="*/ 2147483647 h 722"/>
              <a:gd name="T12" fmla="*/ 2147483647 w 1006"/>
              <a:gd name="T13" fmla="*/ 2147483647 h 722"/>
              <a:gd name="T14" fmla="*/ 2147483647 w 1006"/>
              <a:gd name="T15" fmla="*/ 2147483647 h 722"/>
              <a:gd name="T16" fmla="*/ 2147483647 w 1006"/>
              <a:gd name="T17" fmla="*/ 2147483647 h 722"/>
              <a:gd name="T18" fmla="*/ 2147483647 w 1006"/>
              <a:gd name="T19" fmla="*/ 2147483647 h 722"/>
              <a:gd name="T20" fmla="*/ 2147483647 w 1006"/>
              <a:gd name="T21" fmla="*/ 2147483647 h 722"/>
              <a:gd name="T22" fmla="*/ 2147483647 w 1006"/>
              <a:gd name="T23" fmla="*/ 2147483647 h 722"/>
              <a:gd name="T24" fmla="*/ 2147483647 w 1006"/>
              <a:gd name="T25" fmla="*/ 2147483647 h 722"/>
              <a:gd name="T26" fmla="*/ 2147483647 w 1006"/>
              <a:gd name="T27" fmla="*/ 0 h 7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6"/>
              <a:gd name="T43" fmla="*/ 0 h 722"/>
              <a:gd name="T44" fmla="*/ 1006 w 1006"/>
              <a:gd name="T45" fmla="*/ 722 h 7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6" h="722">
                <a:moveTo>
                  <a:pt x="0" y="722"/>
                </a:moveTo>
                <a:cubicBezTo>
                  <a:pt x="191" y="685"/>
                  <a:pt x="113" y="703"/>
                  <a:pt x="484" y="695"/>
                </a:cubicBezTo>
                <a:cubicBezTo>
                  <a:pt x="515" y="688"/>
                  <a:pt x="535" y="690"/>
                  <a:pt x="558" y="667"/>
                </a:cubicBezTo>
                <a:cubicBezTo>
                  <a:pt x="566" y="659"/>
                  <a:pt x="567" y="645"/>
                  <a:pt x="576" y="640"/>
                </a:cubicBezTo>
                <a:cubicBezTo>
                  <a:pt x="612" y="620"/>
                  <a:pt x="638" y="633"/>
                  <a:pt x="676" y="603"/>
                </a:cubicBezTo>
                <a:cubicBezTo>
                  <a:pt x="711" y="575"/>
                  <a:pt x="733" y="550"/>
                  <a:pt x="777" y="539"/>
                </a:cubicBezTo>
                <a:cubicBezTo>
                  <a:pt x="786" y="533"/>
                  <a:pt x="794" y="526"/>
                  <a:pt x="804" y="521"/>
                </a:cubicBezTo>
                <a:cubicBezTo>
                  <a:pt x="813" y="517"/>
                  <a:pt x="826" y="520"/>
                  <a:pt x="832" y="512"/>
                </a:cubicBezTo>
                <a:cubicBezTo>
                  <a:pt x="833" y="511"/>
                  <a:pt x="854" y="443"/>
                  <a:pt x="859" y="429"/>
                </a:cubicBezTo>
                <a:cubicBezTo>
                  <a:pt x="862" y="421"/>
                  <a:pt x="872" y="418"/>
                  <a:pt x="878" y="411"/>
                </a:cubicBezTo>
                <a:cubicBezTo>
                  <a:pt x="906" y="377"/>
                  <a:pt x="923" y="344"/>
                  <a:pt x="960" y="320"/>
                </a:cubicBezTo>
                <a:cubicBezTo>
                  <a:pt x="954" y="302"/>
                  <a:pt x="948" y="283"/>
                  <a:pt x="942" y="265"/>
                </a:cubicBezTo>
                <a:cubicBezTo>
                  <a:pt x="939" y="256"/>
                  <a:pt x="932" y="237"/>
                  <a:pt x="932" y="237"/>
                </a:cubicBezTo>
                <a:cubicBezTo>
                  <a:pt x="934" y="215"/>
                  <a:pt x="927" y="0"/>
                  <a:pt x="1006" y="0"/>
                </a:cubicBezTo>
              </a:path>
            </a:pathLst>
          </a:custGeom>
          <a:noFill/>
          <a:ln w="15875">
            <a:solidFill>
              <a:srgbClr val="FF0000"/>
            </a:solidFill>
            <a:round/>
            <a:headEnd/>
            <a:tailEnd/>
          </a:ln>
        </p:spPr>
        <p:txBody>
          <a:bodyPr/>
          <a:lstStyle/>
          <a:p>
            <a:endParaRPr lang="zh-CN" altLang="en-US"/>
          </a:p>
        </p:txBody>
      </p:sp>
      <p:sp>
        <p:nvSpPr>
          <p:cNvPr id="28679" name="TextBox 7"/>
          <p:cNvSpPr txBox="1">
            <a:spLocks noChangeArrowheads="1"/>
          </p:cNvSpPr>
          <p:nvPr/>
        </p:nvSpPr>
        <p:spPr bwMode="auto">
          <a:xfrm>
            <a:off x="6516688" y="5157788"/>
            <a:ext cx="2627312" cy="641350"/>
          </a:xfrm>
          <a:prstGeom prst="rect">
            <a:avLst/>
          </a:prstGeom>
          <a:noFill/>
          <a:ln w="9525">
            <a:noFill/>
            <a:miter lim="800000"/>
            <a:headEnd/>
            <a:tailEnd/>
          </a:ln>
        </p:spPr>
        <p:txBody>
          <a:bodyPr>
            <a:spAutoFit/>
          </a:bodyPr>
          <a:lstStyle/>
          <a:p>
            <a:r>
              <a:rPr lang="zh-CN" altLang="en-US" b="1">
                <a:solidFill>
                  <a:srgbClr val="000099"/>
                </a:solidFill>
              </a:rPr>
              <a:t>伤后</a:t>
            </a:r>
            <a:r>
              <a:rPr lang="en-US" altLang="zh-CN" b="1">
                <a:solidFill>
                  <a:srgbClr val="000099"/>
                </a:solidFill>
              </a:rPr>
              <a:t>27</a:t>
            </a:r>
            <a:r>
              <a:rPr lang="zh-CN" altLang="en-US" b="1">
                <a:solidFill>
                  <a:srgbClr val="000099"/>
                </a:solidFill>
              </a:rPr>
              <a:t>天，肘关节仍屈伸受限，再次复诊！</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p:cTn id="7" dur="500" fill="hold"/>
                                        <p:tgtEl>
                                          <p:spTgt spid="23561"/>
                                        </p:tgtEl>
                                        <p:attrNameLst>
                                          <p:attrName>ppt_w</p:attrName>
                                        </p:attrNameLst>
                                      </p:cBhvr>
                                      <p:tavLst>
                                        <p:tav tm="0">
                                          <p:val>
                                            <p:fltVal val="0"/>
                                          </p:val>
                                        </p:tav>
                                        <p:tav tm="100000">
                                          <p:val>
                                            <p:strVal val="#ppt_w"/>
                                          </p:val>
                                        </p:tav>
                                      </p:tavLst>
                                    </p:anim>
                                    <p:anim calcmode="lin" valueType="num">
                                      <p:cBhvr>
                                        <p:cTn id="8" dur="500" fill="hold"/>
                                        <p:tgtEl>
                                          <p:spTgt spid="23561"/>
                                        </p:tgtEl>
                                        <p:attrNameLst>
                                          <p:attrName>ppt_h</p:attrName>
                                        </p:attrNameLst>
                                      </p:cBhvr>
                                      <p:tavLst>
                                        <p:tav tm="0">
                                          <p:val>
                                            <p:fltVal val="0"/>
                                          </p:val>
                                        </p:tav>
                                        <p:tav tm="100000">
                                          <p:val>
                                            <p:strVal val="#ppt_h"/>
                                          </p:val>
                                        </p:tav>
                                      </p:tavLst>
                                    </p:anim>
                                    <p:animEffect transition="in" filter="fade">
                                      <p:cBhvr>
                                        <p:cTn id="9" dur="500"/>
                                        <p:tgtEl>
                                          <p:spTgt spid="2356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3559"/>
                                        </p:tgtEl>
                                        <p:attrNameLst>
                                          <p:attrName>style.visibility</p:attrName>
                                        </p:attrNameLst>
                                      </p:cBhvr>
                                      <p:to>
                                        <p:strVal val="visible"/>
                                      </p:to>
                                    </p:set>
                                    <p:anim calcmode="lin" valueType="num">
                                      <p:cBhvr>
                                        <p:cTn id="14" dur="500" fill="hold"/>
                                        <p:tgtEl>
                                          <p:spTgt spid="23559"/>
                                        </p:tgtEl>
                                        <p:attrNameLst>
                                          <p:attrName>ppt_w</p:attrName>
                                        </p:attrNameLst>
                                      </p:cBhvr>
                                      <p:tavLst>
                                        <p:tav tm="0">
                                          <p:val>
                                            <p:fltVal val="0"/>
                                          </p:val>
                                        </p:tav>
                                        <p:tav tm="100000">
                                          <p:val>
                                            <p:strVal val="#ppt_w"/>
                                          </p:val>
                                        </p:tav>
                                      </p:tavLst>
                                    </p:anim>
                                    <p:anim calcmode="lin" valueType="num">
                                      <p:cBhvr>
                                        <p:cTn id="15" dur="500" fill="hold"/>
                                        <p:tgtEl>
                                          <p:spTgt spid="23559"/>
                                        </p:tgtEl>
                                        <p:attrNameLst>
                                          <p:attrName>ppt_h</p:attrName>
                                        </p:attrNameLst>
                                      </p:cBhvr>
                                      <p:tavLst>
                                        <p:tav tm="0">
                                          <p:val>
                                            <p:fltVal val="0"/>
                                          </p:val>
                                        </p:tav>
                                        <p:tav tm="100000">
                                          <p:val>
                                            <p:strVal val="#ppt_h"/>
                                          </p:val>
                                        </p:tav>
                                      </p:tavLst>
                                    </p:anim>
                                    <p:animEffect transition="in" filter="fade">
                                      <p:cBhvr>
                                        <p:cTn id="16" dur="500"/>
                                        <p:tgtEl>
                                          <p:spTgt spid="235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3563"/>
                                        </p:tgtEl>
                                        <p:attrNameLst>
                                          <p:attrName>style.visibility</p:attrName>
                                        </p:attrNameLst>
                                      </p:cBhvr>
                                      <p:to>
                                        <p:strVal val="visible"/>
                                      </p:to>
                                    </p:set>
                                    <p:anim calcmode="lin" valueType="num">
                                      <p:cBhvr>
                                        <p:cTn id="21" dur="500" fill="hold"/>
                                        <p:tgtEl>
                                          <p:spTgt spid="23563"/>
                                        </p:tgtEl>
                                        <p:attrNameLst>
                                          <p:attrName>ppt_w</p:attrName>
                                        </p:attrNameLst>
                                      </p:cBhvr>
                                      <p:tavLst>
                                        <p:tav tm="0">
                                          <p:val>
                                            <p:fltVal val="0"/>
                                          </p:val>
                                        </p:tav>
                                        <p:tav tm="100000">
                                          <p:val>
                                            <p:strVal val="#ppt_w"/>
                                          </p:val>
                                        </p:tav>
                                      </p:tavLst>
                                    </p:anim>
                                    <p:anim calcmode="lin" valueType="num">
                                      <p:cBhvr>
                                        <p:cTn id="22" dur="500" fill="hold"/>
                                        <p:tgtEl>
                                          <p:spTgt spid="23563"/>
                                        </p:tgtEl>
                                        <p:attrNameLst>
                                          <p:attrName>ppt_h</p:attrName>
                                        </p:attrNameLst>
                                      </p:cBhvr>
                                      <p:tavLst>
                                        <p:tav tm="0">
                                          <p:val>
                                            <p:fltVal val="0"/>
                                          </p:val>
                                        </p:tav>
                                        <p:tav tm="100000">
                                          <p:val>
                                            <p:strVal val="#ppt_h"/>
                                          </p:val>
                                        </p:tav>
                                      </p:tavLst>
                                    </p:anim>
                                    <p:animEffect transition="in" filter="fade">
                                      <p:cBhvr>
                                        <p:cTn id="23"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P spid="2356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P1040487"/>
          <p:cNvPicPr>
            <a:picLocks noGrp="1" noChangeAspect="1" noChangeArrowheads="1"/>
          </p:cNvPicPr>
          <p:nvPr>
            <p:ph sz="half" idx="4294967295"/>
          </p:nvPr>
        </p:nvPicPr>
        <p:blipFill>
          <a:blip r:embed="rId2"/>
          <a:srcRect l="32076" t="11897" r="17622" b="3943"/>
          <a:stretch>
            <a:fillRect/>
          </a:stretch>
        </p:blipFill>
        <p:spPr>
          <a:xfrm>
            <a:off x="323850" y="1052513"/>
            <a:ext cx="4302125" cy="5400675"/>
          </a:xfrm>
        </p:spPr>
      </p:pic>
      <p:pic>
        <p:nvPicPr>
          <p:cNvPr id="25608" name="Picture 8" descr="张欣雨 10"/>
          <p:cNvPicPr>
            <a:picLocks noChangeAspect="1" noChangeArrowheads="1"/>
          </p:cNvPicPr>
          <p:nvPr/>
        </p:nvPicPr>
        <p:blipFill>
          <a:blip r:embed="rId3"/>
          <a:srcRect l="41473" t="28949" r="40088" b="24338"/>
          <a:stretch>
            <a:fillRect/>
          </a:stretch>
        </p:blipFill>
        <p:spPr bwMode="auto">
          <a:xfrm>
            <a:off x="4716463" y="1052513"/>
            <a:ext cx="4171950" cy="5472112"/>
          </a:xfrm>
          <a:prstGeom prst="rect">
            <a:avLst/>
          </a:prstGeom>
          <a:noFill/>
          <a:ln w="9525">
            <a:noFill/>
            <a:miter lim="800000"/>
            <a:headEnd/>
            <a:tailEnd/>
          </a:ln>
        </p:spPr>
      </p:pic>
      <p:sp>
        <p:nvSpPr>
          <p:cNvPr id="25610" name="Freeform 10"/>
          <p:cNvSpPr>
            <a:spLocks/>
          </p:cNvSpPr>
          <p:nvPr/>
        </p:nvSpPr>
        <p:spPr bwMode="auto">
          <a:xfrm>
            <a:off x="5676900" y="2708275"/>
            <a:ext cx="2911475" cy="1720850"/>
          </a:xfrm>
          <a:custGeom>
            <a:avLst/>
            <a:gdLst>
              <a:gd name="T0" fmla="*/ 2147483647 w 1834"/>
              <a:gd name="T1" fmla="*/ 2147483647 h 1084"/>
              <a:gd name="T2" fmla="*/ 2147483647 w 1834"/>
              <a:gd name="T3" fmla="*/ 2147483647 h 1084"/>
              <a:gd name="T4" fmla="*/ 2147483647 w 1834"/>
              <a:gd name="T5" fmla="*/ 2147483647 h 1084"/>
              <a:gd name="T6" fmla="*/ 2147483647 w 1834"/>
              <a:gd name="T7" fmla="*/ 2147483647 h 1084"/>
              <a:gd name="T8" fmla="*/ 2147483647 w 1834"/>
              <a:gd name="T9" fmla="*/ 2147483647 h 1084"/>
              <a:gd name="T10" fmla="*/ 2147483647 w 1834"/>
              <a:gd name="T11" fmla="*/ 2147483647 h 1084"/>
              <a:gd name="T12" fmla="*/ 2147483647 w 1834"/>
              <a:gd name="T13" fmla="*/ 2147483647 h 1084"/>
              <a:gd name="T14" fmla="*/ 2147483647 w 1834"/>
              <a:gd name="T15" fmla="*/ 2147483647 h 1084"/>
              <a:gd name="T16" fmla="*/ 2147483647 w 1834"/>
              <a:gd name="T17" fmla="*/ 2147483647 h 1084"/>
              <a:gd name="T18" fmla="*/ 2147483647 w 1834"/>
              <a:gd name="T19" fmla="*/ 2147483647 h 1084"/>
              <a:gd name="T20" fmla="*/ 2147483647 w 1834"/>
              <a:gd name="T21" fmla="*/ 2147483647 h 1084"/>
              <a:gd name="T22" fmla="*/ 2147483647 w 1834"/>
              <a:gd name="T23" fmla="*/ 2147483647 h 1084"/>
              <a:gd name="T24" fmla="*/ 2147483647 w 1834"/>
              <a:gd name="T25" fmla="*/ 2147483647 h 1084"/>
              <a:gd name="T26" fmla="*/ 2147483647 w 1834"/>
              <a:gd name="T27" fmla="*/ 2147483647 h 1084"/>
              <a:gd name="T28" fmla="*/ 2147483647 w 1834"/>
              <a:gd name="T29" fmla="*/ 0 h 1084"/>
              <a:gd name="T30" fmla="*/ 2147483647 w 1834"/>
              <a:gd name="T31" fmla="*/ 2147483647 h 1084"/>
              <a:gd name="T32" fmla="*/ 2147483647 w 1834"/>
              <a:gd name="T33" fmla="*/ 2147483647 h 1084"/>
              <a:gd name="T34" fmla="*/ 2147483647 w 1834"/>
              <a:gd name="T35" fmla="*/ 2147483647 h 1084"/>
              <a:gd name="T36" fmla="*/ 2147483647 w 1834"/>
              <a:gd name="T37" fmla="*/ 2147483647 h 1084"/>
              <a:gd name="T38" fmla="*/ 2147483647 w 1834"/>
              <a:gd name="T39" fmla="*/ 2147483647 h 1084"/>
              <a:gd name="T40" fmla="*/ 2147483647 w 1834"/>
              <a:gd name="T41" fmla="*/ 2147483647 h 1084"/>
              <a:gd name="T42" fmla="*/ 2147483647 w 1834"/>
              <a:gd name="T43" fmla="*/ 2147483647 h 1084"/>
              <a:gd name="T44" fmla="*/ 2147483647 w 1834"/>
              <a:gd name="T45" fmla="*/ 2147483647 h 1084"/>
              <a:gd name="T46" fmla="*/ 2147483647 w 1834"/>
              <a:gd name="T47" fmla="*/ 2147483647 h 1084"/>
              <a:gd name="T48" fmla="*/ 2147483647 w 1834"/>
              <a:gd name="T49" fmla="*/ 2147483647 h 1084"/>
              <a:gd name="T50" fmla="*/ 2147483647 w 1834"/>
              <a:gd name="T51" fmla="*/ 2147483647 h 1084"/>
              <a:gd name="T52" fmla="*/ 2147483647 w 1834"/>
              <a:gd name="T53" fmla="*/ 2147483647 h 1084"/>
              <a:gd name="T54" fmla="*/ 2147483647 w 1834"/>
              <a:gd name="T55" fmla="*/ 2147483647 h 1084"/>
              <a:gd name="T56" fmla="*/ 2147483647 w 1834"/>
              <a:gd name="T57" fmla="*/ 2147483647 h 1084"/>
              <a:gd name="T58" fmla="*/ 2147483647 w 1834"/>
              <a:gd name="T59" fmla="*/ 2147483647 h 1084"/>
              <a:gd name="T60" fmla="*/ 2147483647 w 1834"/>
              <a:gd name="T61" fmla="*/ 2147483647 h 10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34"/>
              <a:gd name="T94" fmla="*/ 0 h 1084"/>
              <a:gd name="T95" fmla="*/ 1834 w 1834"/>
              <a:gd name="T96" fmla="*/ 1084 h 10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34" h="1084">
                <a:moveTo>
                  <a:pt x="621" y="640"/>
                </a:moveTo>
                <a:cubicBezTo>
                  <a:pt x="741" y="600"/>
                  <a:pt x="564" y="664"/>
                  <a:pt x="666" y="612"/>
                </a:cubicBezTo>
                <a:cubicBezTo>
                  <a:pt x="747" y="571"/>
                  <a:pt x="845" y="580"/>
                  <a:pt x="931" y="576"/>
                </a:cubicBezTo>
                <a:cubicBezTo>
                  <a:pt x="1014" y="564"/>
                  <a:pt x="1070" y="555"/>
                  <a:pt x="1160" y="548"/>
                </a:cubicBezTo>
                <a:cubicBezTo>
                  <a:pt x="1236" y="529"/>
                  <a:pt x="1314" y="536"/>
                  <a:pt x="1389" y="512"/>
                </a:cubicBezTo>
                <a:cubicBezTo>
                  <a:pt x="1417" y="494"/>
                  <a:pt x="1430" y="476"/>
                  <a:pt x="1462" y="466"/>
                </a:cubicBezTo>
                <a:cubicBezTo>
                  <a:pt x="1467" y="452"/>
                  <a:pt x="1475" y="420"/>
                  <a:pt x="1489" y="411"/>
                </a:cubicBezTo>
                <a:cubicBezTo>
                  <a:pt x="1505" y="401"/>
                  <a:pt x="1526" y="399"/>
                  <a:pt x="1544" y="393"/>
                </a:cubicBezTo>
                <a:cubicBezTo>
                  <a:pt x="1553" y="390"/>
                  <a:pt x="1571" y="384"/>
                  <a:pt x="1571" y="384"/>
                </a:cubicBezTo>
                <a:cubicBezTo>
                  <a:pt x="1582" y="351"/>
                  <a:pt x="1589" y="332"/>
                  <a:pt x="1599" y="302"/>
                </a:cubicBezTo>
                <a:cubicBezTo>
                  <a:pt x="1602" y="293"/>
                  <a:pt x="1605" y="283"/>
                  <a:pt x="1608" y="274"/>
                </a:cubicBezTo>
                <a:cubicBezTo>
                  <a:pt x="1611" y="265"/>
                  <a:pt x="1617" y="247"/>
                  <a:pt x="1617" y="247"/>
                </a:cubicBezTo>
                <a:cubicBezTo>
                  <a:pt x="1620" y="204"/>
                  <a:pt x="1622" y="162"/>
                  <a:pt x="1626" y="119"/>
                </a:cubicBezTo>
                <a:cubicBezTo>
                  <a:pt x="1628" y="95"/>
                  <a:pt x="1625" y="68"/>
                  <a:pt x="1635" y="46"/>
                </a:cubicBezTo>
                <a:cubicBezTo>
                  <a:pt x="1644" y="26"/>
                  <a:pt x="1681" y="0"/>
                  <a:pt x="1681" y="0"/>
                </a:cubicBezTo>
                <a:cubicBezTo>
                  <a:pt x="1733" y="13"/>
                  <a:pt x="1721" y="20"/>
                  <a:pt x="1754" y="55"/>
                </a:cubicBezTo>
                <a:cubicBezTo>
                  <a:pt x="1798" y="186"/>
                  <a:pt x="1834" y="391"/>
                  <a:pt x="1736" y="494"/>
                </a:cubicBezTo>
                <a:cubicBezTo>
                  <a:pt x="1709" y="631"/>
                  <a:pt x="1706" y="878"/>
                  <a:pt x="1544" y="932"/>
                </a:cubicBezTo>
                <a:cubicBezTo>
                  <a:pt x="1525" y="952"/>
                  <a:pt x="1506" y="975"/>
                  <a:pt x="1480" y="987"/>
                </a:cubicBezTo>
                <a:cubicBezTo>
                  <a:pt x="1462" y="995"/>
                  <a:pt x="1441" y="995"/>
                  <a:pt x="1425" y="1006"/>
                </a:cubicBezTo>
                <a:cubicBezTo>
                  <a:pt x="1349" y="1057"/>
                  <a:pt x="1277" y="1054"/>
                  <a:pt x="1187" y="1060"/>
                </a:cubicBezTo>
                <a:cubicBezTo>
                  <a:pt x="1100" y="1084"/>
                  <a:pt x="1080" y="1077"/>
                  <a:pt x="968" y="1070"/>
                </a:cubicBezTo>
                <a:cubicBezTo>
                  <a:pt x="947" y="1048"/>
                  <a:pt x="895" y="1015"/>
                  <a:pt x="895" y="1015"/>
                </a:cubicBezTo>
                <a:cubicBezTo>
                  <a:pt x="858" y="958"/>
                  <a:pt x="777" y="881"/>
                  <a:pt x="712" y="859"/>
                </a:cubicBezTo>
                <a:cubicBezTo>
                  <a:pt x="706" y="850"/>
                  <a:pt x="703" y="838"/>
                  <a:pt x="694" y="832"/>
                </a:cubicBezTo>
                <a:cubicBezTo>
                  <a:pt x="678" y="822"/>
                  <a:pt x="657" y="820"/>
                  <a:pt x="639" y="814"/>
                </a:cubicBezTo>
                <a:cubicBezTo>
                  <a:pt x="536" y="779"/>
                  <a:pt x="690" y="833"/>
                  <a:pt x="584" y="786"/>
                </a:cubicBezTo>
                <a:cubicBezTo>
                  <a:pt x="566" y="778"/>
                  <a:pt x="529" y="768"/>
                  <a:pt x="529" y="768"/>
                </a:cubicBezTo>
                <a:cubicBezTo>
                  <a:pt x="462" y="723"/>
                  <a:pt x="327" y="691"/>
                  <a:pt x="246" y="676"/>
                </a:cubicBezTo>
                <a:cubicBezTo>
                  <a:pt x="0" y="518"/>
                  <a:pt x="432" y="618"/>
                  <a:pt x="630" y="622"/>
                </a:cubicBezTo>
                <a:cubicBezTo>
                  <a:pt x="669" y="635"/>
                  <a:pt x="666" y="629"/>
                  <a:pt x="621" y="640"/>
                </a:cubicBezTo>
                <a:close/>
              </a:path>
            </a:pathLst>
          </a:custGeom>
          <a:noFill/>
          <a:ln w="15875">
            <a:solidFill>
              <a:srgbClr val="FF0000"/>
            </a:solidFill>
            <a:round/>
            <a:headEnd/>
            <a:tailEnd/>
          </a:ln>
        </p:spPr>
        <p:txBody>
          <a:bodyPr/>
          <a:lstStyle/>
          <a:p>
            <a:endParaRPr lang="zh-CN"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5608"/>
                                        </p:tgtEl>
                                        <p:attrNameLst>
                                          <p:attrName>style.visibility</p:attrName>
                                        </p:attrNameLst>
                                      </p:cBhvr>
                                      <p:to>
                                        <p:strVal val="visible"/>
                                      </p:to>
                                    </p:set>
                                    <p:anim calcmode="lin" valueType="num">
                                      <p:cBhvr>
                                        <p:cTn id="7" dur="500" fill="hold"/>
                                        <p:tgtEl>
                                          <p:spTgt spid="25608"/>
                                        </p:tgtEl>
                                        <p:attrNameLst>
                                          <p:attrName>ppt_w</p:attrName>
                                        </p:attrNameLst>
                                      </p:cBhvr>
                                      <p:tavLst>
                                        <p:tav tm="0">
                                          <p:val>
                                            <p:fltVal val="0"/>
                                          </p:val>
                                        </p:tav>
                                        <p:tav tm="100000">
                                          <p:val>
                                            <p:strVal val="#ppt_w"/>
                                          </p:val>
                                        </p:tav>
                                      </p:tavLst>
                                    </p:anim>
                                    <p:anim calcmode="lin" valueType="num">
                                      <p:cBhvr>
                                        <p:cTn id="8" dur="500" fill="hold"/>
                                        <p:tgtEl>
                                          <p:spTgt spid="25608"/>
                                        </p:tgtEl>
                                        <p:attrNameLst>
                                          <p:attrName>ppt_h</p:attrName>
                                        </p:attrNameLst>
                                      </p:cBhvr>
                                      <p:tavLst>
                                        <p:tav tm="0">
                                          <p:val>
                                            <p:fltVal val="0"/>
                                          </p:val>
                                        </p:tav>
                                        <p:tav tm="100000">
                                          <p:val>
                                            <p:strVal val="#ppt_h"/>
                                          </p:val>
                                        </p:tav>
                                      </p:tavLst>
                                    </p:anim>
                                    <p:animEffect transition="in" filter="fade">
                                      <p:cBhvr>
                                        <p:cTn id="9" dur="500"/>
                                        <p:tgtEl>
                                          <p:spTgt spid="256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5610"/>
                                        </p:tgtEl>
                                        <p:attrNameLst>
                                          <p:attrName>style.visibility</p:attrName>
                                        </p:attrNameLst>
                                      </p:cBhvr>
                                      <p:to>
                                        <p:strVal val="visible"/>
                                      </p:to>
                                    </p:set>
                                    <p:anim calcmode="lin" valueType="num">
                                      <p:cBhvr>
                                        <p:cTn id="14" dur="500" fill="hold"/>
                                        <p:tgtEl>
                                          <p:spTgt spid="25610"/>
                                        </p:tgtEl>
                                        <p:attrNameLst>
                                          <p:attrName>ppt_w</p:attrName>
                                        </p:attrNameLst>
                                      </p:cBhvr>
                                      <p:tavLst>
                                        <p:tav tm="0">
                                          <p:val>
                                            <p:fltVal val="0"/>
                                          </p:val>
                                        </p:tav>
                                        <p:tav tm="100000">
                                          <p:val>
                                            <p:strVal val="#ppt_w"/>
                                          </p:val>
                                        </p:tav>
                                      </p:tavLst>
                                    </p:anim>
                                    <p:anim calcmode="lin" valueType="num">
                                      <p:cBhvr>
                                        <p:cTn id="15" dur="500" fill="hold"/>
                                        <p:tgtEl>
                                          <p:spTgt spid="25610"/>
                                        </p:tgtEl>
                                        <p:attrNameLst>
                                          <p:attrName>ppt_h</p:attrName>
                                        </p:attrNameLst>
                                      </p:cBhvr>
                                      <p:tavLst>
                                        <p:tav tm="0">
                                          <p:val>
                                            <p:fltVal val="0"/>
                                          </p:val>
                                        </p:tav>
                                        <p:tav tm="100000">
                                          <p:val>
                                            <p:strVal val="#ppt_h"/>
                                          </p:val>
                                        </p:tav>
                                      </p:tavLst>
                                    </p:anim>
                                    <p:animEffect transition="in" filter="fade">
                                      <p:cBhvr>
                                        <p:cTn id="16"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10-25_63844_112616"/>
          <p:cNvPicPr>
            <a:picLocks noGrp="1" noChangeAspect="1" noChangeArrowheads="1"/>
          </p:cNvPicPr>
          <p:nvPr>
            <p:ph sz="half" idx="4294967295"/>
          </p:nvPr>
        </p:nvPicPr>
        <p:blipFill>
          <a:blip r:embed="rId2"/>
          <a:srcRect l="37697" r="37932"/>
          <a:stretch>
            <a:fillRect/>
          </a:stretch>
        </p:blipFill>
        <p:spPr>
          <a:xfrm>
            <a:off x="827088" y="526364"/>
            <a:ext cx="2520950" cy="5357812"/>
          </a:xfrm>
          <a:noFill/>
        </p:spPr>
      </p:pic>
      <p:pic>
        <p:nvPicPr>
          <p:cNvPr id="30723" name="Picture 8" descr="10-25_63844_112617"/>
          <p:cNvPicPr>
            <a:picLocks noGrp="1" noChangeAspect="1" noChangeArrowheads="1"/>
          </p:cNvPicPr>
          <p:nvPr>
            <p:ph sz="half" idx="4294967295"/>
          </p:nvPr>
        </p:nvPicPr>
        <p:blipFill>
          <a:blip r:embed="rId3"/>
          <a:srcRect l="9422" r="33994"/>
          <a:stretch>
            <a:fillRect/>
          </a:stretch>
        </p:blipFill>
        <p:spPr>
          <a:xfrm>
            <a:off x="3551238" y="526364"/>
            <a:ext cx="4895850" cy="4483100"/>
          </a:xfrm>
          <a:noFill/>
        </p:spPr>
      </p:pic>
      <p:sp>
        <p:nvSpPr>
          <p:cNvPr id="30724" name="Text Box 9"/>
          <p:cNvSpPr txBox="1">
            <a:spLocks noChangeArrowheads="1"/>
          </p:cNvSpPr>
          <p:nvPr/>
        </p:nvSpPr>
        <p:spPr bwMode="auto">
          <a:xfrm>
            <a:off x="5254542" y="5348288"/>
            <a:ext cx="1290637" cy="457200"/>
          </a:xfrm>
          <a:prstGeom prst="rect">
            <a:avLst/>
          </a:prstGeom>
          <a:noFill/>
          <a:ln w="9525">
            <a:noFill/>
            <a:miter lim="800000"/>
            <a:headEnd/>
            <a:tailEnd/>
          </a:ln>
        </p:spPr>
        <p:txBody>
          <a:bodyPr wrap="square">
            <a:spAutoFit/>
          </a:bodyPr>
          <a:lstStyle/>
          <a:p>
            <a:pPr>
              <a:spcBef>
                <a:spcPct val="50000"/>
              </a:spcBef>
            </a:pPr>
            <a:r>
              <a:rPr lang="en-US" altLang="zh-CN" sz="2400" b="1" dirty="0">
                <a:solidFill>
                  <a:srgbClr val="FF0000"/>
                </a:solidFill>
              </a:rPr>
              <a:t>Post-OP</a:t>
            </a:r>
          </a:p>
        </p:txBody>
      </p:sp>
      <p:sp>
        <p:nvSpPr>
          <p:cNvPr id="5" name="文本框 5"/>
          <p:cNvSpPr txBox="1"/>
          <p:nvPr/>
        </p:nvSpPr>
        <p:spPr>
          <a:xfrm>
            <a:off x="636142" y="6150114"/>
            <a:ext cx="8183925" cy="369332"/>
          </a:xfrm>
          <a:prstGeom prst="rect">
            <a:avLst/>
          </a:prstGeom>
          <a:noFill/>
        </p:spPr>
        <p:txBody>
          <a:bodyPr wrap="square" rtlCol="0">
            <a:spAutoFit/>
          </a:bodyPr>
          <a:lstStyle/>
          <a:p>
            <a:r>
              <a:rPr kumimoji="1" lang="zh-CN" altLang="en-US" b="1" dirty="0" smtClean="0">
                <a:solidFill>
                  <a:srgbClr val="08088E"/>
                </a:solidFill>
              </a:rPr>
              <a:t>克氏针固定外髁骨折，针之间尽量成角成扇形分布，以达到最大抗旋转稳定性。</a:t>
            </a:r>
            <a:endParaRPr kumimoji="1" lang="zh-CN" altLang="en-US" b="1" dirty="0">
              <a:solidFill>
                <a:srgbClr val="08088E"/>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3708400" y="5589588"/>
            <a:ext cx="1655763" cy="457200"/>
          </a:xfrm>
          <a:prstGeom prst="rect">
            <a:avLst/>
          </a:prstGeom>
          <a:noFill/>
          <a:ln w="9525">
            <a:noFill/>
            <a:miter lim="800000"/>
            <a:headEnd/>
            <a:tailEnd/>
          </a:ln>
        </p:spPr>
        <p:txBody>
          <a:bodyPr>
            <a:spAutoFit/>
          </a:bodyPr>
          <a:lstStyle/>
          <a:p>
            <a:pPr>
              <a:spcBef>
                <a:spcPct val="50000"/>
              </a:spcBef>
            </a:pPr>
            <a:r>
              <a:rPr lang="zh-CN" altLang="en-US" sz="2400" b="1">
                <a:solidFill>
                  <a:srgbClr val="000099"/>
                </a:solidFill>
              </a:rPr>
              <a:t>术后</a:t>
            </a:r>
            <a:r>
              <a:rPr lang="en-US" altLang="zh-CN" sz="2400" b="1">
                <a:solidFill>
                  <a:srgbClr val="000099"/>
                </a:solidFill>
              </a:rPr>
              <a:t>6</a:t>
            </a:r>
            <a:r>
              <a:rPr lang="zh-CN" altLang="en-US" sz="2400" b="1">
                <a:solidFill>
                  <a:srgbClr val="000099"/>
                </a:solidFill>
              </a:rPr>
              <a:t>周</a:t>
            </a:r>
          </a:p>
        </p:txBody>
      </p:sp>
      <p:pic>
        <p:nvPicPr>
          <p:cNvPr id="31747" name="Picture 8" descr="张欣雨 12"/>
          <p:cNvPicPr>
            <a:picLocks noGrp="1" noChangeAspect="1" noChangeArrowheads="1"/>
          </p:cNvPicPr>
          <p:nvPr>
            <p:ph sz="half" idx="4294967295"/>
          </p:nvPr>
        </p:nvPicPr>
        <p:blipFill>
          <a:blip r:embed="rId2"/>
          <a:srcRect l="26753" r="31383"/>
          <a:stretch>
            <a:fillRect/>
          </a:stretch>
        </p:blipFill>
        <p:spPr>
          <a:xfrm>
            <a:off x="971550" y="1341438"/>
            <a:ext cx="3240088" cy="4006850"/>
          </a:xfrm>
          <a:noFill/>
        </p:spPr>
      </p:pic>
      <p:pic>
        <p:nvPicPr>
          <p:cNvPr id="31748" name="Picture 9" descr="张欣雨 12"/>
          <p:cNvPicPr>
            <a:picLocks noGrp="1" noChangeAspect="1" noChangeArrowheads="1"/>
          </p:cNvPicPr>
          <p:nvPr>
            <p:ph sz="half" idx="4294967295"/>
          </p:nvPr>
        </p:nvPicPr>
        <p:blipFill>
          <a:blip r:embed="rId3"/>
          <a:srcRect l="21184" r="25841"/>
          <a:stretch>
            <a:fillRect/>
          </a:stretch>
        </p:blipFill>
        <p:spPr>
          <a:xfrm>
            <a:off x="4572000" y="1341438"/>
            <a:ext cx="4125913" cy="4032250"/>
          </a:xfrm>
          <a:noFill/>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Administrator\桌面\张欣雨2013-12-26\张欣雨_01_0001.jpg"/>
          <p:cNvPicPr>
            <a:picLocks noChangeAspect="1" noChangeArrowheads="1"/>
          </p:cNvPicPr>
          <p:nvPr/>
        </p:nvPicPr>
        <p:blipFill>
          <a:blip r:embed="rId2"/>
          <a:srcRect l="33580" r="25211"/>
          <a:stretch>
            <a:fillRect/>
          </a:stretch>
        </p:blipFill>
        <p:spPr bwMode="auto">
          <a:xfrm>
            <a:off x="5029200" y="1371600"/>
            <a:ext cx="3516313" cy="4419600"/>
          </a:xfrm>
          <a:prstGeom prst="rect">
            <a:avLst/>
          </a:prstGeom>
          <a:noFill/>
          <a:ln w="9525">
            <a:noFill/>
            <a:miter lim="800000"/>
            <a:headEnd/>
            <a:tailEnd/>
          </a:ln>
        </p:spPr>
      </p:pic>
      <p:pic>
        <p:nvPicPr>
          <p:cNvPr id="32771" name="Picture 3" descr="C:\Documents and Settings\Administrator\桌面\张欣雨2013-12-26\张欣雨_02_0001.jpg"/>
          <p:cNvPicPr>
            <a:picLocks noChangeAspect="1" noChangeArrowheads="1"/>
          </p:cNvPicPr>
          <p:nvPr/>
        </p:nvPicPr>
        <p:blipFill>
          <a:blip r:embed="rId3"/>
          <a:srcRect l="25400" r="29947"/>
          <a:stretch>
            <a:fillRect/>
          </a:stretch>
        </p:blipFill>
        <p:spPr bwMode="auto">
          <a:xfrm>
            <a:off x="533400" y="1371600"/>
            <a:ext cx="3810000" cy="4419600"/>
          </a:xfrm>
          <a:prstGeom prst="rect">
            <a:avLst/>
          </a:prstGeom>
          <a:noFill/>
          <a:ln w="9525">
            <a:noFill/>
            <a:miter lim="800000"/>
            <a:headEnd/>
            <a:tailEnd/>
          </a:ln>
        </p:spPr>
      </p:pic>
      <p:sp>
        <p:nvSpPr>
          <p:cNvPr id="32772" name="Rectangle 5"/>
          <p:cNvSpPr>
            <a:spLocks noChangeArrowheads="1"/>
          </p:cNvSpPr>
          <p:nvPr/>
        </p:nvSpPr>
        <p:spPr bwMode="auto">
          <a:xfrm>
            <a:off x="3851275" y="5949950"/>
            <a:ext cx="1512888" cy="396875"/>
          </a:xfrm>
          <a:prstGeom prst="rect">
            <a:avLst/>
          </a:prstGeom>
          <a:noFill/>
          <a:ln w="9525">
            <a:noFill/>
            <a:miter lim="800000"/>
            <a:headEnd/>
            <a:tailEnd/>
          </a:ln>
        </p:spPr>
        <p:txBody>
          <a:bodyPr>
            <a:spAutoFit/>
          </a:bodyPr>
          <a:lstStyle/>
          <a:p>
            <a:r>
              <a:rPr lang="zh-CN" altLang="en-US" sz="2000" b="1" i="1">
                <a:solidFill>
                  <a:srgbClr val="000099"/>
                </a:solidFill>
              </a:rPr>
              <a:t>术后</a:t>
            </a:r>
            <a:r>
              <a:rPr lang="en-US" altLang="zh-CN" sz="2000" b="1" i="1">
                <a:solidFill>
                  <a:srgbClr val="000099"/>
                </a:solidFill>
              </a:rPr>
              <a:t>15</a:t>
            </a:r>
            <a:r>
              <a:rPr lang="zh-CN" altLang="en-US" sz="2000" b="1" i="1">
                <a:solidFill>
                  <a:srgbClr val="000099"/>
                </a:solidFill>
              </a:rPr>
              <a:t>个月</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34240" y="2187994"/>
            <a:ext cx="4011890" cy="379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buFontTx/>
              <a:buChar char="•"/>
            </a:pPr>
            <a:endParaRPr lang="en-US" altLang="zh-CN" sz="2400" dirty="0">
              <a:latin typeface="Garamond" charset="0"/>
            </a:endParaRPr>
          </a:p>
          <a:p>
            <a:pPr marL="609600" indent="-609600">
              <a:lnSpc>
                <a:spcPct val="140000"/>
              </a:lnSpc>
              <a:spcBef>
                <a:spcPct val="20000"/>
              </a:spcBef>
              <a:buFontTx/>
              <a:buChar char="•"/>
            </a:pPr>
            <a:r>
              <a:rPr lang="zh-CN" altLang="en-US" sz="2000" b="1" dirty="0" smtClean="0">
                <a:solidFill>
                  <a:srgbClr val="0B1893"/>
                </a:solidFill>
                <a:latin typeface="Garamond" charset="0"/>
              </a:rPr>
              <a:t>移位的肱骨外髁骨折，行手术治疗后，外侧出现骨性突起，使肘外观呈轻度</a:t>
            </a:r>
            <a:r>
              <a:rPr lang="zh-CN" altLang="en-US" sz="2000" b="1" dirty="0" smtClean="0">
                <a:solidFill>
                  <a:srgbClr val="FF0000"/>
                </a:solidFill>
                <a:latin typeface="Garamond" charset="0"/>
              </a:rPr>
              <a:t>假性肘内翻</a:t>
            </a:r>
            <a:r>
              <a:rPr lang="zh-CN" altLang="en-US" sz="2000" b="1" dirty="0" smtClean="0">
                <a:solidFill>
                  <a:srgbClr val="0B1893"/>
                </a:solidFill>
                <a:latin typeface="Garamond" charset="0"/>
              </a:rPr>
              <a:t>畸形。</a:t>
            </a:r>
            <a:endParaRPr lang="en-US" altLang="zh-CN" sz="2000" b="1" dirty="0">
              <a:solidFill>
                <a:srgbClr val="0B1893"/>
              </a:solidFill>
              <a:latin typeface="Garamond" charset="0"/>
            </a:endParaRPr>
          </a:p>
        </p:txBody>
      </p:sp>
      <p:pic>
        <p:nvPicPr>
          <p:cNvPr id="7" name="图片 6"/>
          <p:cNvPicPr>
            <a:picLocks noChangeAspect="1"/>
          </p:cNvPicPr>
          <p:nvPr/>
        </p:nvPicPr>
        <p:blipFill>
          <a:blip r:embed="rId3"/>
          <a:stretch>
            <a:fillRect/>
          </a:stretch>
        </p:blipFill>
        <p:spPr>
          <a:xfrm>
            <a:off x="4339284" y="0"/>
            <a:ext cx="4734156" cy="6858000"/>
          </a:xfrm>
          <a:prstGeom prst="rect">
            <a:avLst/>
          </a:prstGeom>
        </p:spPr>
      </p:pic>
    </p:spTree>
    <p:extLst>
      <p:ext uri="{BB962C8B-B14F-4D97-AF65-F5344CB8AC3E}">
        <p14:creationId xmlns:p14="http://schemas.microsoft.com/office/powerpoint/2010/main" val="398115756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187944" y="338328"/>
            <a:ext cx="4668253" cy="828735"/>
          </a:xfrm>
        </p:spPr>
        <p:txBody>
          <a:bodyPr/>
          <a:lstStyle/>
          <a:p>
            <a:r>
              <a:rPr kumimoji="1" lang="zh-CN" altLang="en-US" dirty="0" smtClean="0">
                <a:solidFill>
                  <a:srgbClr val="FF0000"/>
                </a:solidFill>
              </a:rPr>
              <a:t>陈旧性外髁骨折</a:t>
            </a:r>
            <a:endParaRPr kumimoji="1" lang="zh-CN" altLang="en-US" dirty="0">
              <a:solidFill>
                <a:srgbClr val="FF0000"/>
              </a:solidFill>
            </a:endParaRPr>
          </a:p>
        </p:txBody>
      </p:sp>
      <p:pic>
        <p:nvPicPr>
          <p:cNvPr id="4" name="图片 3"/>
          <p:cNvPicPr>
            <a:picLocks noChangeAspect="1"/>
          </p:cNvPicPr>
          <p:nvPr/>
        </p:nvPicPr>
        <p:blipFill rotWithShape="1">
          <a:blip r:embed="rId3"/>
          <a:srcRect t="11890"/>
          <a:stretch/>
        </p:blipFill>
        <p:spPr>
          <a:xfrm>
            <a:off x="1258626" y="1447801"/>
            <a:ext cx="3098800" cy="4543130"/>
          </a:xfrm>
          <a:prstGeom prst="rect">
            <a:avLst/>
          </a:prstGeom>
        </p:spPr>
      </p:pic>
      <p:pic>
        <p:nvPicPr>
          <p:cNvPr id="5" name="图片 4"/>
          <p:cNvPicPr>
            <a:picLocks noChangeAspect="1"/>
          </p:cNvPicPr>
          <p:nvPr/>
        </p:nvPicPr>
        <p:blipFill>
          <a:blip r:embed="rId4"/>
          <a:stretch>
            <a:fillRect/>
          </a:stretch>
        </p:blipFill>
        <p:spPr>
          <a:xfrm>
            <a:off x="4706151" y="1447800"/>
            <a:ext cx="3670300" cy="4559300"/>
          </a:xfrm>
          <a:prstGeom prst="rect">
            <a:avLst/>
          </a:prstGeom>
        </p:spPr>
      </p:pic>
      <p:sp>
        <p:nvSpPr>
          <p:cNvPr id="6" name="文本框 5"/>
          <p:cNvSpPr txBox="1"/>
          <p:nvPr/>
        </p:nvSpPr>
        <p:spPr>
          <a:xfrm>
            <a:off x="1596570" y="6193740"/>
            <a:ext cx="3589041" cy="400110"/>
          </a:xfrm>
          <a:prstGeom prst="rect">
            <a:avLst/>
          </a:prstGeom>
          <a:noFill/>
        </p:spPr>
        <p:txBody>
          <a:bodyPr wrap="square" rtlCol="0">
            <a:spAutoFit/>
          </a:bodyPr>
          <a:lstStyle/>
          <a:p>
            <a:r>
              <a:rPr kumimoji="1" lang="en-US" altLang="zh-CN" sz="2000" b="1" dirty="0" smtClean="0">
                <a:solidFill>
                  <a:srgbClr val="08088E"/>
                </a:solidFill>
              </a:rPr>
              <a:t>4</a:t>
            </a:r>
            <a:r>
              <a:rPr kumimoji="1" lang="zh-CN" altLang="en-US" sz="2000" b="1" dirty="0" smtClean="0">
                <a:solidFill>
                  <a:srgbClr val="08088E"/>
                </a:solidFill>
              </a:rPr>
              <a:t>岁半男孩，受伤时照片。</a:t>
            </a:r>
            <a:endParaRPr kumimoji="1" lang="zh-CN" altLang="en-US" sz="2000" b="1" dirty="0">
              <a:solidFill>
                <a:srgbClr val="08088E"/>
              </a:solidFill>
            </a:endParaRPr>
          </a:p>
        </p:txBody>
      </p:sp>
    </p:spTree>
    <p:extLst>
      <p:ext uri="{BB962C8B-B14F-4D97-AF65-F5344CB8AC3E}">
        <p14:creationId xmlns:p14="http://schemas.microsoft.com/office/powerpoint/2010/main" val="41865420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57200" y="1357512"/>
            <a:ext cx="2628900" cy="4495800"/>
          </a:xfrm>
          <a:prstGeom prst="rect">
            <a:avLst/>
          </a:prstGeom>
        </p:spPr>
      </p:pic>
      <p:sp>
        <p:nvSpPr>
          <p:cNvPr id="5" name="文本框 4"/>
          <p:cNvSpPr txBox="1"/>
          <p:nvPr/>
        </p:nvSpPr>
        <p:spPr>
          <a:xfrm>
            <a:off x="1230098" y="6049419"/>
            <a:ext cx="1215597" cy="461665"/>
          </a:xfrm>
          <a:prstGeom prst="rect">
            <a:avLst/>
          </a:prstGeom>
          <a:noFill/>
        </p:spPr>
        <p:txBody>
          <a:bodyPr wrap="none" rtlCol="0">
            <a:spAutoFit/>
          </a:bodyPr>
          <a:lstStyle/>
          <a:p>
            <a:r>
              <a:rPr kumimoji="1" lang="zh-CN" altLang="en-US" sz="2400" dirty="0" smtClean="0"/>
              <a:t>伤后</a:t>
            </a:r>
            <a:r>
              <a:rPr kumimoji="1" lang="en-US" altLang="zh-CN" sz="2400" dirty="0" smtClean="0"/>
              <a:t>1</a:t>
            </a:r>
            <a:r>
              <a:rPr kumimoji="1" lang="zh-CN" altLang="en-US" sz="2400" dirty="0" smtClean="0"/>
              <a:t>月</a:t>
            </a:r>
            <a:endParaRPr kumimoji="1" lang="en-US" altLang="zh-CN" sz="2400" dirty="0" smtClean="0"/>
          </a:p>
        </p:txBody>
      </p:sp>
      <p:sp>
        <p:nvSpPr>
          <p:cNvPr id="7" name="文本框 6"/>
          <p:cNvSpPr txBox="1"/>
          <p:nvPr/>
        </p:nvSpPr>
        <p:spPr>
          <a:xfrm>
            <a:off x="4257776" y="6051324"/>
            <a:ext cx="1403524" cy="461665"/>
          </a:xfrm>
          <a:prstGeom prst="rect">
            <a:avLst/>
          </a:prstGeom>
          <a:noFill/>
        </p:spPr>
        <p:txBody>
          <a:bodyPr wrap="none" rtlCol="0">
            <a:spAutoFit/>
          </a:bodyPr>
          <a:lstStyle/>
          <a:p>
            <a:r>
              <a:rPr kumimoji="1" lang="zh-CN" altLang="en-US" sz="2400" dirty="0" smtClean="0"/>
              <a:t>伤后</a:t>
            </a:r>
            <a:r>
              <a:rPr kumimoji="1" lang="zh-CN" altLang="zh-CN" sz="2400" dirty="0" smtClean="0"/>
              <a:t>1</a:t>
            </a:r>
            <a:r>
              <a:rPr kumimoji="1" lang="en-US" altLang="zh-CN" sz="2400" dirty="0" smtClean="0"/>
              <a:t>5</a:t>
            </a:r>
            <a:r>
              <a:rPr kumimoji="1" lang="zh-CN" altLang="en-US" sz="2400" dirty="0" smtClean="0"/>
              <a:t>月</a:t>
            </a:r>
            <a:endParaRPr kumimoji="1" lang="en-US" altLang="zh-CN" sz="2400" dirty="0" smtClean="0"/>
          </a:p>
        </p:txBody>
      </p:sp>
      <p:pic>
        <p:nvPicPr>
          <p:cNvPr id="8" name="图片 7"/>
          <p:cNvPicPr>
            <a:picLocks noChangeAspect="1"/>
          </p:cNvPicPr>
          <p:nvPr/>
        </p:nvPicPr>
        <p:blipFill>
          <a:blip r:embed="rId4"/>
          <a:stretch>
            <a:fillRect/>
          </a:stretch>
        </p:blipFill>
        <p:spPr>
          <a:xfrm>
            <a:off x="3294515" y="1357512"/>
            <a:ext cx="2702832" cy="4495800"/>
          </a:xfrm>
          <a:prstGeom prst="rect">
            <a:avLst/>
          </a:prstGeom>
        </p:spPr>
      </p:pic>
      <p:sp>
        <p:nvSpPr>
          <p:cNvPr id="9" name="文本框 8"/>
          <p:cNvSpPr txBox="1"/>
          <p:nvPr/>
        </p:nvSpPr>
        <p:spPr>
          <a:xfrm>
            <a:off x="6897379" y="6098284"/>
            <a:ext cx="1252341" cy="461665"/>
          </a:xfrm>
          <a:prstGeom prst="rect">
            <a:avLst/>
          </a:prstGeom>
          <a:noFill/>
        </p:spPr>
        <p:txBody>
          <a:bodyPr wrap="none" rtlCol="0">
            <a:spAutoFit/>
          </a:bodyPr>
          <a:lstStyle/>
          <a:p>
            <a:r>
              <a:rPr kumimoji="1" lang="zh-CN" altLang="en-US" sz="2400" dirty="0" smtClean="0"/>
              <a:t>伤后</a:t>
            </a:r>
            <a:r>
              <a:rPr kumimoji="1" lang="zh-CN" altLang="zh-CN" sz="2400" dirty="0" smtClean="0"/>
              <a:t>3</a:t>
            </a:r>
            <a:r>
              <a:rPr kumimoji="1" lang="zh-CN" altLang="en-US" sz="2400" dirty="0" smtClean="0"/>
              <a:t>年</a:t>
            </a:r>
            <a:endParaRPr kumimoji="1" lang="en-US" altLang="zh-CN" sz="2400" dirty="0" smtClean="0"/>
          </a:p>
        </p:txBody>
      </p:sp>
      <p:pic>
        <p:nvPicPr>
          <p:cNvPr id="10" name="图片 9"/>
          <p:cNvPicPr>
            <a:picLocks noChangeAspect="1"/>
          </p:cNvPicPr>
          <p:nvPr/>
        </p:nvPicPr>
        <p:blipFill>
          <a:blip r:embed="rId5"/>
          <a:stretch>
            <a:fillRect/>
          </a:stretch>
        </p:blipFill>
        <p:spPr>
          <a:xfrm>
            <a:off x="6131416" y="1281312"/>
            <a:ext cx="2667000" cy="4572000"/>
          </a:xfrm>
          <a:prstGeom prst="rect">
            <a:avLst/>
          </a:prstGeom>
        </p:spPr>
      </p:pic>
      <p:sp>
        <p:nvSpPr>
          <p:cNvPr id="12" name="标题 2"/>
          <p:cNvSpPr>
            <a:spLocks noGrp="1"/>
          </p:cNvSpPr>
          <p:nvPr>
            <p:ph type="title"/>
          </p:nvPr>
        </p:nvSpPr>
        <p:spPr>
          <a:xfrm>
            <a:off x="2187944" y="338328"/>
            <a:ext cx="4668253" cy="828735"/>
          </a:xfrm>
        </p:spPr>
        <p:txBody>
          <a:bodyPr/>
          <a:lstStyle/>
          <a:p>
            <a:r>
              <a:rPr kumimoji="1" lang="zh-CN" altLang="en-US" dirty="0" smtClean="0">
                <a:solidFill>
                  <a:srgbClr val="FF0000"/>
                </a:solidFill>
              </a:rPr>
              <a:t>陈旧性外髁骨折</a:t>
            </a:r>
            <a:endParaRPr kumimoji="1" lang="zh-CN" altLang="en-US" dirty="0">
              <a:solidFill>
                <a:srgbClr val="FF0000"/>
              </a:solidFill>
            </a:endParaRPr>
          </a:p>
        </p:txBody>
      </p:sp>
    </p:spTree>
    <p:extLst>
      <p:ext uri="{BB962C8B-B14F-4D97-AF65-F5344CB8AC3E}">
        <p14:creationId xmlns:p14="http://schemas.microsoft.com/office/powerpoint/2010/main" val="10158555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955332" y="338328"/>
            <a:ext cx="5711990" cy="1051480"/>
          </a:xfrm>
        </p:spPr>
        <p:txBody>
          <a:bodyPr/>
          <a:lstStyle/>
          <a:p>
            <a:r>
              <a:rPr kumimoji="1" lang="zh-CN" altLang="en-US" dirty="0" smtClean="0">
                <a:solidFill>
                  <a:srgbClr val="FF0000"/>
                </a:solidFill>
              </a:rPr>
              <a:t>骨化中心闭合时间</a:t>
            </a:r>
            <a:endParaRPr kumimoji="1" lang="zh-CN" altLang="en-US" dirty="0">
              <a:solidFill>
                <a:srgbClr val="FF0000"/>
              </a:solidFill>
            </a:endParaRPr>
          </a:p>
        </p:txBody>
      </p:sp>
      <p:sp>
        <p:nvSpPr>
          <p:cNvPr id="7" name="文本框 6"/>
          <p:cNvSpPr txBox="1"/>
          <p:nvPr/>
        </p:nvSpPr>
        <p:spPr>
          <a:xfrm>
            <a:off x="804985" y="2982778"/>
            <a:ext cx="1569660" cy="923330"/>
          </a:xfrm>
          <a:prstGeom prst="rect">
            <a:avLst/>
          </a:prstGeom>
          <a:noFill/>
        </p:spPr>
        <p:txBody>
          <a:bodyPr wrap="none" rtlCol="0">
            <a:spAutoFit/>
          </a:bodyPr>
          <a:lstStyle/>
          <a:p>
            <a:r>
              <a:rPr kumimoji="1" lang="zh-CN" altLang="en-US" dirty="0" smtClean="0"/>
              <a:t>男孩：</a:t>
            </a:r>
            <a:r>
              <a:rPr kumimoji="1" lang="zh-CN" altLang="en-US" dirty="0" smtClean="0">
                <a:solidFill>
                  <a:schemeClr val="tx2">
                    <a:lumMod val="60000"/>
                    <a:lumOff val="40000"/>
                  </a:schemeClr>
                </a:solidFill>
              </a:rPr>
              <a:t>蓝色</a:t>
            </a:r>
            <a:r>
              <a:rPr kumimoji="1" lang="zh-CN" altLang="en-US" dirty="0" smtClean="0"/>
              <a:t>。</a:t>
            </a:r>
            <a:endParaRPr kumimoji="1" lang="en-US" altLang="zh-CN" dirty="0" smtClean="0"/>
          </a:p>
          <a:p>
            <a:endParaRPr kumimoji="1" lang="en-US" altLang="zh-CN" dirty="0"/>
          </a:p>
          <a:p>
            <a:r>
              <a:rPr kumimoji="1" lang="zh-CN" altLang="en-US" dirty="0" smtClean="0"/>
              <a:t>女孩：</a:t>
            </a:r>
            <a:r>
              <a:rPr kumimoji="1" lang="zh-CN" altLang="en-US" dirty="0" smtClean="0">
                <a:solidFill>
                  <a:srgbClr val="FF00FF"/>
                </a:solidFill>
              </a:rPr>
              <a:t>红色</a:t>
            </a:r>
            <a:r>
              <a:rPr kumimoji="1" lang="zh-CN" altLang="en-US" dirty="0" smtClean="0"/>
              <a:t>。</a:t>
            </a:r>
            <a:endParaRPr kumimoji="1" lang="zh-CN" altLang="en-US" dirty="0"/>
          </a:p>
        </p:txBody>
      </p:sp>
      <p:pic>
        <p:nvPicPr>
          <p:cNvPr id="5" name="图片 4"/>
          <p:cNvPicPr>
            <a:picLocks noChangeAspect="1"/>
          </p:cNvPicPr>
          <p:nvPr/>
        </p:nvPicPr>
        <p:blipFill>
          <a:blip r:embed="rId3"/>
          <a:stretch>
            <a:fillRect/>
          </a:stretch>
        </p:blipFill>
        <p:spPr>
          <a:xfrm>
            <a:off x="2974810" y="1389808"/>
            <a:ext cx="5372981" cy="4811625"/>
          </a:xfrm>
          <a:prstGeom prst="rect">
            <a:avLst/>
          </a:prstGeom>
        </p:spPr>
      </p:pic>
      <p:sp>
        <p:nvSpPr>
          <p:cNvPr id="6" name="矩形 5"/>
          <p:cNvSpPr/>
          <p:nvPr/>
        </p:nvSpPr>
        <p:spPr>
          <a:xfrm>
            <a:off x="2714625" y="6488668"/>
            <a:ext cx="5405426" cy="307777"/>
          </a:xfrm>
          <a:prstGeom prst="rect">
            <a:avLst/>
          </a:prstGeom>
          <a:solidFill>
            <a:schemeClr val="accent6">
              <a:lumMod val="20000"/>
              <a:lumOff val="80000"/>
            </a:schemeClr>
          </a:solidFill>
          <a:ln>
            <a:solidFill>
              <a:schemeClr val="accent2"/>
            </a:solidFill>
          </a:ln>
        </p:spPr>
        <p:txBody>
          <a:bodyPr wrap="square">
            <a:spAutoFit/>
          </a:bodyPr>
          <a:lstStyle/>
          <a:p>
            <a:r>
              <a:rPr kumimoji="1" lang="en-US" altLang="zh-CN" sz="1400" b="1" dirty="0" smtClean="0">
                <a:solidFill>
                  <a:srgbClr val="0B1893"/>
                </a:solidFill>
              </a:rPr>
              <a:t>John A. Herring, Tachdjian’s Pediatric Orthopaedics, 5th edition</a:t>
            </a:r>
            <a:endParaRPr kumimoji="1" lang="en-US" altLang="zh-CN" sz="1400" b="1" dirty="0">
              <a:solidFill>
                <a:srgbClr val="0B1893"/>
              </a:solidFill>
            </a:endParaRPr>
          </a:p>
        </p:txBody>
      </p:sp>
    </p:spTree>
    <p:extLst>
      <p:ext uri="{BB962C8B-B14F-4D97-AF65-F5344CB8AC3E}">
        <p14:creationId xmlns:p14="http://schemas.microsoft.com/office/powerpoint/2010/main" val="32986204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占儿童肘部损伤的</a:t>
            </a:r>
            <a:r>
              <a:rPr kumimoji="1" lang="en-US" altLang="zh-CN" dirty="0" smtClean="0"/>
              <a:t>10%</a:t>
            </a:r>
            <a:r>
              <a:rPr kumimoji="1" lang="zh-CN" altLang="en-US" dirty="0"/>
              <a:t>；</a:t>
            </a:r>
            <a:endParaRPr kumimoji="1" lang="en-US" altLang="zh-CN" dirty="0" smtClean="0"/>
          </a:p>
          <a:p>
            <a:r>
              <a:rPr kumimoji="1" lang="zh-CN" altLang="en-US" dirty="0" smtClean="0"/>
              <a:t>常见于大龄儿童和青少年；</a:t>
            </a:r>
            <a:endParaRPr kumimoji="1" lang="en-US" altLang="zh-CN" dirty="0" smtClean="0"/>
          </a:p>
          <a:p>
            <a:r>
              <a:rPr kumimoji="1" lang="zh-CN" altLang="en-US" dirty="0" smtClean="0"/>
              <a:t>机制：屈肘位时跌倒，伸手着地，或肘后脱位所致；</a:t>
            </a:r>
          </a:p>
          <a:p>
            <a:r>
              <a:rPr kumimoji="1" lang="zh-CN" altLang="en-US" dirty="0" smtClean="0"/>
              <a:t>最常见的撕脱损伤</a:t>
            </a:r>
            <a:r>
              <a:rPr kumimoji="1" lang="zh-CN" altLang="en-US" dirty="0"/>
              <a:t>。</a:t>
            </a:r>
            <a:endParaRPr kumimoji="1" lang="en-US" altLang="zh-CN" dirty="0" smtClean="0"/>
          </a:p>
        </p:txBody>
      </p:sp>
      <p:sp>
        <p:nvSpPr>
          <p:cNvPr id="3" name="标题 2"/>
          <p:cNvSpPr>
            <a:spLocks noGrp="1"/>
          </p:cNvSpPr>
          <p:nvPr>
            <p:ph type="title"/>
          </p:nvPr>
        </p:nvSpPr>
        <p:spPr>
          <a:xfrm>
            <a:off x="2779295" y="565484"/>
            <a:ext cx="3862137" cy="1009209"/>
          </a:xfrm>
        </p:spPr>
        <p:txBody>
          <a:bodyPr/>
          <a:lstStyle/>
          <a:p>
            <a:r>
              <a:rPr kumimoji="1" lang="zh-CN" altLang="en-US" dirty="0" smtClean="0">
                <a:solidFill>
                  <a:srgbClr val="FF0000"/>
                </a:solidFill>
              </a:rPr>
              <a:t>内上髁骨折</a:t>
            </a:r>
            <a:endParaRPr kumimoji="1" lang="zh-CN" altLang="en-US" dirty="0">
              <a:solidFill>
                <a:srgbClr val="FF0000"/>
              </a:solidFill>
            </a:endParaRPr>
          </a:p>
        </p:txBody>
      </p:sp>
    </p:spTree>
    <p:extLst>
      <p:ext uri="{BB962C8B-B14F-4D97-AF65-F5344CB8AC3E}">
        <p14:creationId xmlns:p14="http://schemas.microsoft.com/office/powerpoint/2010/main" val="20245192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7456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96" y="2085580"/>
            <a:ext cx="8228288"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2"/>
          <p:cNvSpPr>
            <a:spLocks noGrp="1"/>
          </p:cNvSpPr>
          <p:nvPr>
            <p:ph type="title"/>
          </p:nvPr>
        </p:nvSpPr>
        <p:spPr>
          <a:xfrm>
            <a:off x="2779295" y="565484"/>
            <a:ext cx="3862137" cy="1009209"/>
          </a:xfrm>
        </p:spPr>
        <p:txBody>
          <a:bodyPr/>
          <a:lstStyle/>
          <a:p>
            <a:r>
              <a:rPr kumimoji="1" lang="zh-CN" altLang="en-US" dirty="0" smtClean="0">
                <a:solidFill>
                  <a:srgbClr val="FF0000"/>
                </a:solidFill>
              </a:rPr>
              <a:t>内上髁骨折</a:t>
            </a:r>
            <a:endParaRPr kumimoji="1" lang="zh-CN" altLang="en-US" dirty="0">
              <a:solidFill>
                <a:srgbClr val="FF0000"/>
              </a:solidFill>
            </a:endParaRPr>
          </a:p>
        </p:txBody>
      </p:sp>
    </p:spTree>
    <p:extLst>
      <p:ext uri="{BB962C8B-B14F-4D97-AF65-F5344CB8AC3E}">
        <p14:creationId xmlns:p14="http://schemas.microsoft.com/office/powerpoint/2010/main" val="39279890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58756" y="1590309"/>
            <a:ext cx="8844124" cy="3579060"/>
          </a:xfrm>
          <a:prstGeom prst="rect">
            <a:avLst/>
          </a:prstGeom>
        </p:spPr>
      </p:pic>
      <p:sp>
        <p:nvSpPr>
          <p:cNvPr id="6" name="文本框 5"/>
          <p:cNvSpPr txBox="1"/>
          <p:nvPr/>
        </p:nvSpPr>
        <p:spPr>
          <a:xfrm>
            <a:off x="355600" y="5322034"/>
            <a:ext cx="8432800" cy="1015663"/>
          </a:xfrm>
          <a:prstGeom prst="rect">
            <a:avLst/>
          </a:prstGeom>
          <a:noFill/>
        </p:spPr>
        <p:txBody>
          <a:bodyPr wrap="square" rtlCol="0">
            <a:spAutoFit/>
          </a:bodyPr>
          <a:lstStyle/>
          <a:p>
            <a:r>
              <a:rPr kumimoji="1" lang="en-US" altLang="zh-CN" sz="2000" b="1" dirty="0" smtClean="0">
                <a:solidFill>
                  <a:srgbClr val="800000"/>
                </a:solidFill>
              </a:rPr>
              <a:t>11</a:t>
            </a:r>
            <a:r>
              <a:rPr kumimoji="1" lang="zh-CN" altLang="en-US" sz="2000" b="1" dirty="0" smtClean="0">
                <a:solidFill>
                  <a:srgbClr val="800000"/>
                </a:solidFill>
              </a:rPr>
              <a:t>岁女孩，内上髁骨折嵌入关节间隙水平</a:t>
            </a:r>
            <a:r>
              <a:rPr kumimoji="1" lang="en-US" altLang="zh-CN" sz="2000" b="1" dirty="0">
                <a:solidFill>
                  <a:srgbClr val="800000"/>
                </a:solidFill>
              </a:rPr>
              <a:t> </a:t>
            </a:r>
            <a:r>
              <a:rPr kumimoji="1" lang="en-US" altLang="zh-CN" sz="2000" b="1" dirty="0" smtClean="0">
                <a:solidFill>
                  <a:srgbClr val="800000"/>
                </a:solidFill>
              </a:rPr>
              <a:t> </a:t>
            </a:r>
            <a:r>
              <a:rPr kumimoji="1" lang="en-US" altLang="zh-CN" sz="2000" b="1" dirty="0" smtClean="0">
                <a:solidFill>
                  <a:srgbClr val="08088E"/>
                </a:solidFill>
              </a:rPr>
              <a:t>A</a:t>
            </a:r>
            <a:r>
              <a:rPr kumimoji="1" lang="zh-CN" altLang="en-US" sz="2000" b="1" dirty="0" smtClean="0">
                <a:solidFill>
                  <a:srgbClr val="08088E"/>
                </a:solidFill>
              </a:rPr>
              <a:t>，正位片，内上髁的次级骨化中心未见于正常位置；</a:t>
            </a:r>
            <a:r>
              <a:rPr kumimoji="1" lang="en-US" altLang="zh-CN" sz="2000" b="1" dirty="0" smtClean="0">
                <a:solidFill>
                  <a:srgbClr val="08088E"/>
                </a:solidFill>
              </a:rPr>
              <a:t>B</a:t>
            </a:r>
            <a:r>
              <a:rPr kumimoji="1" lang="zh-CN" altLang="en-US" sz="2000" b="1" dirty="0">
                <a:solidFill>
                  <a:srgbClr val="08088E"/>
                </a:solidFill>
              </a:rPr>
              <a:t>，</a:t>
            </a:r>
            <a:r>
              <a:rPr kumimoji="1" lang="zh-CN" altLang="en-US" sz="2000" b="1" dirty="0" smtClean="0">
                <a:solidFill>
                  <a:srgbClr val="08088E"/>
                </a:solidFill>
              </a:rPr>
              <a:t>侧位片肱尺关节非中心性对位，嵌顿的内上髁叠加于鹰嘴之上；</a:t>
            </a:r>
            <a:r>
              <a:rPr kumimoji="1" lang="en-US" altLang="zh-CN" sz="2000" b="1" dirty="0" smtClean="0">
                <a:solidFill>
                  <a:srgbClr val="08088E"/>
                </a:solidFill>
              </a:rPr>
              <a:t>C</a:t>
            </a:r>
            <a:r>
              <a:rPr kumimoji="1" lang="zh-CN" altLang="en-US" sz="2000" b="1" dirty="0" smtClean="0">
                <a:solidFill>
                  <a:srgbClr val="08088E"/>
                </a:solidFill>
              </a:rPr>
              <a:t>，</a:t>
            </a:r>
            <a:r>
              <a:rPr kumimoji="1" lang="en-US" altLang="zh-CN" sz="2000" b="1" dirty="0" smtClean="0">
                <a:solidFill>
                  <a:srgbClr val="08088E"/>
                </a:solidFill>
              </a:rPr>
              <a:t>5</a:t>
            </a:r>
            <a:r>
              <a:rPr kumimoji="1" lang="zh-CN" altLang="en-US" sz="2000" b="1" dirty="0" smtClean="0">
                <a:solidFill>
                  <a:srgbClr val="08088E"/>
                </a:solidFill>
              </a:rPr>
              <a:t>周后，</a:t>
            </a:r>
            <a:r>
              <a:rPr kumimoji="1" lang="en-US" altLang="zh-CN" sz="2000" b="1" dirty="0" smtClean="0">
                <a:solidFill>
                  <a:srgbClr val="08088E"/>
                </a:solidFill>
              </a:rPr>
              <a:t>CT</a:t>
            </a:r>
            <a:r>
              <a:rPr kumimoji="1" lang="zh-CN" altLang="en-US" sz="2000" b="1" dirty="0" smtClean="0">
                <a:solidFill>
                  <a:srgbClr val="08088E"/>
                </a:solidFill>
              </a:rPr>
              <a:t>扫描见骨软骨性折块嵌入内侧关节线。</a:t>
            </a:r>
            <a:endParaRPr kumimoji="1" lang="zh-CN" altLang="en-US" sz="2000" b="1" dirty="0">
              <a:solidFill>
                <a:srgbClr val="08088E"/>
              </a:solidFill>
            </a:endParaRPr>
          </a:p>
        </p:txBody>
      </p:sp>
      <p:sp>
        <p:nvSpPr>
          <p:cNvPr id="8" name="标题 2"/>
          <p:cNvSpPr>
            <a:spLocks noGrp="1"/>
          </p:cNvSpPr>
          <p:nvPr>
            <p:ph type="title"/>
          </p:nvPr>
        </p:nvSpPr>
        <p:spPr>
          <a:xfrm>
            <a:off x="2779295" y="565484"/>
            <a:ext cx="3862137" cy="1009209"/>
          </a:xfrm>
        </p:spPr>
        <p:txBody>
          <a:bodyPr/>
          <a:lstStyle/>
          <a:p>
            <a:r>
              <a:rPr kumimoji="1" lang="zh-CN" altLang="en-US" dirty="0" smtClean="0">
                <a:solidFill>
                  <a:srgbClr val="FF0000"/>
                </a:solidFill>
              </a:rPr>
              <a:t>内上髁骨折</a:t>
            </a:r>
            <a:endParaRPr kumimoji="1" lang="zh-CN" altLang="en-US" dirty="0">
              <a:solidFill>
                <a:srgbClr val="FF0000"/>
              </a:solidFill>
            </a:endParaRPr>
          </a:p>
        </p:txBody>
      </p:sp>
    </p:spTree>
    <p:extLst>
      <p:ext uri="{BB962C8B-B14F-4D97-AF65-F5344CB8AC3E}">
        <p14:creationId xmlns:p14="http://schemas.microsoft.com/office/powerpoint/2010/main" val="14699622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61280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02" y="1600201"/>
            <a:ext cx="4035580" cy="4516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958284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936" y="1600201"/>
            <a:ext cx="3941566" cy="4516888"/>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2"/>
          <p:cNvSpPr>
            <a:spLocks noGrp="1"/>
          </p:cNvSpPr>
          <p:nvPr>
            <p:ph type="title"/>
          </p:nvPr>
        </p:nvSpPr>
        <p:spPr>
          <a:xfrm>
            <a:off x="2779295" y="565484"/>
            <a:ext cx="3862137" cy="1009209"/>
          </a:xfrm>
        </p:spPr>
        <p:txBody>
          <a:bodyPr/>
          <a:lstStyle/>
          <a:p>
            <a:r>
              <a:rPr kumimoji="1" lang="zh-CN" altLang="en-US" dirty="0" smtClean="0">
                <a:solidFill>
                  <a:srgbClr val="FF0000"/>
                </a:solidFill>
              </a:rPr>
              <a:t>内上髁骨折</a:t>
            </a:r>
            <a:endParaRPr kumimoji="1" lang="zh-CN" altLang="en-US" dirty="0">
              <a:solidFill>
                <a:srgbClr val="FF0000"/>
              </a:solidFill>
            </a:endParaRPr>
          </a:p>
        </p:txBody>
      </p:sp>
      <p:sp>
        <p:nvSpPr>
          <p:cNvPr id="2" name="文本框 1"/>
          <p:cNvSpPr txBox="1"/>
          <p:nvPr/>
        </p:nvSpPr>
        <p:spPr>
          <a:xfrm>
            <a:off x="2226238" y="6195208"/>
            <a:ext cx="1912375" cy="369332"/>
          </a:xfrm>
          <a:prstGeom prst="rect">
            <a:avLst/>
          </a:prstGeom>
          <a:noFill/>
        </p:spPr>
        <p:txBody>
          <a:bodyPr wrap="square" rtlCol="0">
            <a:spAutoFit/>
          </a:bodyPr>
          <a:lstStyle/>
          <a:p>
            <a:r>
              <a:rPr kumimoji="1" lang="zh-CN" altLang="en-US" b="1" dirty="0" smtClean="0">
                <a:solidFill>
                  <a:srgbClr val="08088E"/>
                </a:solidFill>
              </a:rPr>
              <a:t>患侧</a:t>
            </a:r>
            <a:endParaRPr kumimoji="1" lang="zh-CN" altLang="en-US" b="1" dirty="0">
              <a:solidFill>
                <a:srgbClr val="08088E"/>
              </a:solidFill>
            </a:endParaRPr>
          </a:p>
        </p:txBody>
      </p:sp>
      <p:sp>
        <p:nvSpPr>
          <p:cNvPr id="3" name="文本框 2"/>
          <p:cNvSpPr txBox="1"/>
          <p:nvPr/>
        </p:nvSpPr>
        <p:spPr>
          <a:xfrm>
            <a:off x="6299159" y="6195208"/>
            <a:ext cx="1153265" cy="369332"/>
          </a:xfrm>
          <a:prstGeom prst="rect">
            <a:avLst/>
          </a:prstGeom>
          <a:noFill/>
        </p:spPr>
        <p:txBody>
          <a:bodyPr wrap="square" rtlCol="0">
            <a:spAutoFit/>
          </a:bodyPr>
          <a:lstStyle/>
          <a:p>
            <a:r>
              <a:rPr kumimoji="1" lang="zh-CN" altLang="en-US" b="1" dirty="0" smtClean="0">
                <a:solidFill>
                  <a:srgbClr val="08088E"/>
                </a:solidFill>
              </a:rPr>
              <a:t>健侧</a:t>
            </a:r>
            <a:endParaRPr kumimoji="1" lang="zh-CN" altLang="en-US" b="1" dirty="0">
              <a:solidFill>
                <a:srgbClr val="08088E"/>
              </a:solidFill>
            </a:endParaRPr>
          </a:p>
        </p:txBody>
      </p:sp>
    </p:spTree>
    <p:extLst>
      <p:ext uri="{BB962C8B-B14F-4D97-AF65-F5344CB8AC3E}">
        <p14:creationId xmlns:p14="http://schemas.microsoft.com/office/powerpoint/2010/main" val="14238253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40199" y="2187994"/>
            <a:ext cx="4923595" cy="187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buFontTx/>
              <a:buChar char="•"/>
            </a:pPr>
            <a:endParaRPr lang="en-US" altLang="zh-CN" sz="2400" b="1" dirty="0">
              <a:solidFill>
                <a:srgbClr val="08088E"/>
              </a:solidFill>
              <a:latin typeface="Garamond" charset="0"/>
            </a:endParaRPr>
          </a:p>
          <a:p>
            <a:pPr marL="609600" indent="-609600">
              <a:lnSpc>
                <a:spcPct val="140000"/>
              </a:lnSpc>
              <a:spcBef>
                <a:spcPct val="20000"/>
              </a:spcBef>
              <a:buFontTx/>
              <a:buChar char="•"/>
            </a:pPr>
            <a:r>
              <a:rPr lang="zh-CN" altLang="en-US" sz="2000" b="1" dirty="0" smtClean="0">
                <a:solidFill>
                  <a:srgbClr val="08088E"/>
                </a:solidFill>
                <a:latin typeface="Garamond" charset="0"/>
              </a:rPr>
              <a:t>内上髁嵌入关节内，类似滑车</a:t>
            </a:r>
            <a:endParaRPr lang="en-US" altLang="zh-CN" sz="2000" b="1" dirty="0">
              <a:solidFill>
                <a:srgbClr val="08088E"/>
              </a:solidFill>
              <a:latin typeface="Garamond" charset="0"/>
            </a:endParaRPr>
          </a:p>
          <a:p>
            <a:pPr>
              <a:lnSpc>
                <a:spcPct val="140000"/>
              </a:lnSpc>
              <a:spcBef>
                <a:spcPct val="20000"/>
              </a:spcBef>
            </a:pPr>
            <a:r>
              <a:rPr lang="en-US" altLang="zh-CN" sz="2000" b="1" dirty="0" smtClean="0">
                <a:solidFill>
                  <a:srgbClr val="08088E"/>
                </a:solidFill>
                <a:latin typeface="Garamond" charset="0"/>
              </a:rPr>
              <a:t>     </a:t>
            </a:r>
            <a:r>
              <a:rPr lang="zh-CN" altLang="en-US" sz="2000" dirty="0" smtClean="0">
                <a:solidFill>
                  <a:srgbClr val="FF0000"/>
                </a:solidFill>
                <a:latin typeface="Garamond" charset="0"/>
              </a:rPr>
              <a:t>（内上髁骨化中心一定早于滑车出现）</a:t>
            </a:r>
            <a:endParaRPr lang="en-US" altLang="zh-CN" sz="2000" dirty="0" smtClean="0">
              <a:solidFill>
                <a:srgbClr val="FF0000"/>
              </a:solidFill>
              <a:latin typeface="Garamond" charset="0"/>
            </a:endParaRPr>
          </a:p>
          <a:p>
            <a:pPr marL="609600" indent="-609600">
              <a:lnSpc>
                <a:spcPct val="140000"/>
              </a:lnSpc>
              <a:spcBef>
                <a:spcPct val="20000"/>
              </a:spcBef>
              <a:buFontTx/>
              <a:buChar char="•"/>
            </a:pPr>
            <a:endParaRPr lang="en-US" altLang="zh-CN" sz="2400" dirty="0" smtClean="0">
              <a:latin typeface="Garamond" charset="0"/>
            </a:endParaRPr>
          </a:p>
          <a:p>
            <a:pPr marL="609600" indent="-609600">
              <a:lnSpc>
                <a:spcPct val="140000"/>
              </a:lnSpc>
              <a:spcBef>
                <a:spcPct val="20000"/>
              </a:spcBef>
              <a:buFontTx/>
              <a:buChar char="•"/>
            </a:pPr>
            <a:endParaRPr lang="en-US" altLang="zh-CN" sz="2400" dirty="0">
              <a:latin typeface="Garamond" charset="0"/>
            </a:endParaRPr>
          </a:p>
        </p:txBody>
      </p:sp>
      <p:pic>
        <p:nvPicPr>
          <p:cNvPr id="11" name="图片 10"/>
          <p:cNvPicPr>
            <a:picLocks noChangeAspect="1"/>
          </p:cNvPicPr>
          <p:nvPr/>
        </p:nvPicPr>
        <p:blipFill>
          <a:blip r:embed="rId3"/>
          <a:stretch>
            <a:fillRect/>
          </a:stretch>
        </p:blipFill>
        <p:spPr>
          <a:xfrm>
            <a:off x="5095176" y="469231"/>
            <a:ext cx="3599928" cy="6063916"/>
          </a:xfrm>
          <a:prstGeom prst="rect">
            <a:avLst/>
          </a:prstGeom>
        </p:spPr>
      </p:pic>
    </p:spTree>
    <p:extLst>
      <p:ext uri="{BB962C8B-B14F-4D97-AF65-F5344CB8AC3E}">
        <p14:creationId xmlns:p14="http://schemas.microsoft.com/office/powerpoint/2010/main" val="42145447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90297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938" y="513516"/>
            <a:ext cx="5092061" cy="58663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40200" y="2187995"/>
            <a:ext cx="3332004" cy="255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buFontTx/>
              <a:buChar char="•"/>
            </a:pPr>
            <a:endParaRPr lang="en-US" altLang="zh-CN" sz="2000" dirty="0">
              <a:latin typeface="Garamond" charset="0"/>
            </a:endParaRPr>
          </a:p>
          <a:p>
            <a:pPr marL="609600" indent="-609600">
              <a:lnSpc>
                <a:spcPct val="140000"/>
              </a:lnSpc>
              <a:spcBef>
                <a:spcPct val="20000"/>
              </a:spcBef>
              <a:buFontTx/>
              <a:buChar char="•"/>
            </a:pPr>
            <a:r>
              <a:rPr lang="zh-CN" altLang="en-US" sz="2000" b="1" dirty="0" smtClean="0">
                <a:solidFill>
                  <a:srgbClr val="08088E"/>
                </a:solidFill>
                <a:latin typeface="Garamond" charset="0"/>
              </a:rPr>
              <a:t>侧位片：</a:t>
            </a:r>
            <a:r>
              <a:rPr lang="en-US" altLang="zh-CN" sz="2000" b="1" dirty="0" smtClean="0">
                <a:solidFill>
                  <a:srgbClr val="08088E"/>
                </a:solidFill>
                <a:latin typeface="Garamond" charset="0"/>
              </a:rPr>
              <a:t/>
            </a:r>
            <a:br>
              <a:rPr lang="en-US" altLang="zh-CN" sz="2000" b="1" dirty="0" smtClean="0">
                <a:solidFill>
                  <a:srgbClr val="08088E"/>
                </a:solidFill>
                <a:latin typeface="Garamond" charset="0"/>
              </a:rPr>
            </a:br>
            <a:r>
              <a:rPr lang="zh-CN" altLang="en-US" sz="2000" b="1" dirty="0" smtClean="0">
                <a:solidFill>
                  <a:srgbClr val="08088E"/>
                </a:solidFill>
                <a:latin typeface="Garamond" charset="0"/>
              </a:rPr>
              <a:t>内上髁陷入关节内</a:t>
            </a:r>
            <a:endParaRPr lang="en-US" altLang="zh-CN" sz="2000" b="1" dirty="0" smtClean="0">
              <a:solidFill>
                <a:srgbClr val="08088E"/>
              </a:solidFill>
              <a:latin typeface="Garamond" charset="0"/>
            </a:endParaRPr>
          </a:p>
          <a:p>
            <a:pPr marL="609600" indent="-609600">
              <a:lnSpc>
                <a:spcPct val="140000"/>
              </a:lnSpc>
              <a:spcBef>
                <a:spcPct val="20000"/>
              </a:spcBef>
              <a:buFontTx/>
              <a:buChar char="•"/>
            </a:pPr>
            <a:endParaRPr lang="en-US" altLang="zh-CN" sz="2400" dirty="0" smtClean="0">
              <a:latin typeface="Garamond" charset="0"/>
            </a:endParaRPr>
          </a:p>
          <a:p>
            <a:pPr marL="609600" indent="-609600">
              <a:lnSpc>
                <a:spcPct val="140000"/>
              </a:lnSpc>
              <a:spcBef>
                <a:spcPct val="20000"/>
              </a:spcBef>
              <a:buFontTx/>
              <a:buChar char="•"/>
            </a:pPr>
            <a:endParaRPr lang="en-US" altLang="zh-CN" sz="2400" dirty="0">
              <a:latin typeface="Garamond" charset="0"/>
            </a:endParaRPr>
          </a:p>
        </p:txBody>
      </p:sp>
    </p:spTree>
    <p:extLst>
      <p:ext uri="{BB962C8B-B14F-4D97-AF65-F5344CB8AC3E}">
        <p14:creationId xmlns:p14="http://schemas.microsoft.com/office/powerpoint/2010/main" val="11243171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312094" y="2406983"/>
            <a:ext cx="2855733" cy="241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buFontTx/>
              <a:buChar char="•"/>
            </a:pPr>
            <a:endParaRPr lang="en-US" altLang="zh-CN" sz="2000" b="1" dirty="0">
              <a:solidFill>
                <a:srgbClr val="08088E"/>
              </a:solidFill>
              <a:latin typeface="Garamond" charset="0"/>
            </a:endParaRPr>
          </a:p>
          <a:p>
            <a:pPr>
              <a:lnSpc>
                <a:spcPct val="140000"/>
              </a:lnSpc>
              <a:spcBef>
                <a:spcPct val="20000"/>
              </a:spcBef>
            </a:pPr>
            <a:r>
              <a:rPr lang="en-US" altLang="zh-CN" sz="2000" b="1" dirty="0" smtClean="0">
                <a:solidFill>
                  <a:srgbClr val="08088E"/>
                </a:solidFill>
                <a:latin typeface="Garamond" charset="0"/>
              </a:rPr>
              <a:t>11</a:t>
            </a:r>
            <a:r>
              <a:rPr lang="zh-CN" altLang="en-US" sz="2000" b="1" dirty="0" smtClean="0">
                <a:solidFill>
                  <a:srgbClr val="08088E"/>
                </a:solidFill>
                <a:latin typeface="Garamond" charset="0"/>
              </a:rPr>
              <a:t>岁，肘关节内侧两个骨化影，分别为滑车和陷入的内上髁。</a:t>
            </a:r>
            <a:r>
              <a:rPr lang="en-US" altLang="zh-CN" sz="2400" dirty="0" smtClean="0">
                <a:latin typeface="Garamond" charset="0"/>
              </a:rPr>
              <a:t/>
            </a:r>
            <a:br>
              <a:rPr lang="en-US" altLang="zh-CN" sz="2400" dirty="0" smtClean="0">
                <a:latin typeface="Garamond" charset="0"/>
              </a:rPr>
            </a:br>
            <a:endParaRPr lang="en-US" altLang="zh-CN" sz="2400" dirty="0" smtClean="0">
              <a:latin typeface="Garamond" charset="0"/>
            </a:endParaRPr>
          </a:p>
          <a:p>
            <a:pPr marL="609600" indent="-609600">
              <a:lnSpc>
                <a:spcPct val="140000"/>
              </a:lnSpc>
              <a:spcBef>
                <a:spcPct val="20000"/>
              </a:spcBef>
              <a:buFontTx/>
              <a:buChar char="•"/>
            </a:pPr>
            <a:endParaRPr lang="en-US" altLang="zh-CN" sz="2400" dirty="0">
              <a:latin typeface="Garamond" charset="0"/>
            </a:endParaRPr>
          </a:p>
        </p:txBody>
      </p:sp>
      <p:pic>
        <p:nvPicPr>
          <p:cNvPr id="5" name="Picture 5" descr="89268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795" y="443459"/>
            <a:ext cx="5517113" cy="586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9385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86183" y="2421583"/>
            <a:ext cx="3550978" cy="166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buFontTx/>
              <a:buChar char="•"/>
            </a:pPr>
            <a:endParaRPr lang="en-US" altLang="zh-CN" sz="2400" dirty="0">
              <a:latin typeface="Garamond" charset="0"/>
            </a:endParaRPr>
          </a:p>
          <a:p>
            <a:pPr marL="609600" indent="-609600">
              <a:lnSpc>
                <a:spcPct val="140000"/>
              </a:lnSpc>
              <a:spcBef>
                <a:spcPct val="20000"/>
              </a:spcBef>
              <a:buFontTx/>
              <a:buChar char="•"/>
            </a:pPr>
            <a:r>
              <a:rPr lang="en-US" altLang="zh-CN" sz="2000" b="1" dirty="0" smtClean="0">
                <a:solidFill>
                  <a:srgbClr val="08088E"/>
                </a:solidFill>
                <a:latin typeface="Garamond" charset="0"/>
              </a:rPr>
              <a:t>6</a:t>
            </a:r>
            <a:r>
              <a:rPr lang="zh-CN" altLang="en-US" sz="2000" b="1" dirty="0" smtClean="0">
                <a:solidFill>
                  <a:srgbClr val="08088E"/>
                </a:solidFill>
                <a:latin typeface="Garamond" charset="0"/>
              </a:rPr>
              <a:t>岁，内上髁明显移位</a:t>
            </a:r>
            <a:endParaRPr lang="en-US" altLang="zh-CN" sz="2000" b="1" dirty="0" smtClean="0">
              <a:solidFill>
                <a:srgbClr val="08088E"/>
              </a:solidFill>
              <a:latin typeface="Garamond" charset="0"/>
            </a:endParaRPr>
          </a:p>
          <a:p>
            <a:pPr marL="609600" indent="-609600">
              <a:lnSpc>
                <a:spcPct val="140000"/>
              </a:lnSpc>
              <a:spcBef>
                <a:spcPct val="20000"/>
              </a:spcBef>
              <a:buFontTx/>
              <a:buChar char="•"/>
            </a:pPr>
            <a:endParaRPr lang="en-US" altLang="zh-CN" sz="2400" dirty="0">
              <a:latin typeface="Garamond" charset="0"/>
            </a:endParaRPr>
          </a:p>
        </p:txBody>
      </p:sp>
      <p:pic>
        <p:nvPicPr>
          <p:cNvPr id="10" name="Picture 5" descr="3705492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170" y="404767"/>
            <a:ext cx="4849694" cy="610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93851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占儿童肘部损伤的</a:t>
            </a:r>
            <a:r>
              <a:rPr kumimoji="1" lang="en-US" altLang="zh-CN" dirty="0" smtClean="0"/>
              <a:t>5%</a:t>
            </a:r>
            <a:r>
              <a:rPr kumimoji="1" lang="zh-CN" altLang="en-US" dirty="0"/>
              <a:t>；</a:t>
            </a:r>
            <a:endParaRPr kumimoji="1" lang="en-US" altLang="zh-CN" dirty="0" smtClean="0"/>
          </a:p>
          <a:p>
            <a:r>
              <a:rPr kumimoji="1" lang="zh-CN" altLang="en-US" dirty="0" smtClean="0"/>
              <a:t>常见于婴儿和儿童；</a:t>
            </a:r>
            <a:endParaRPr kumimoji="1" lang="en-US" altLang="zh-CN" dirty="0" smtClean="0"/>
          </a:p>
          <a:p>
            <a:r>
              <a:rPr kumimoji="1" lang="zh-CN" altLang="en-US" dirty="0" smtClean="0"/>
              <a:t>机制：分离损伤；</a:t>
            </a:r>
            <a:endParaRPr kumimoji="1" lang="en-US" altLang="zh-CN" dirty="0" smtClean="0"/>
          </a:p>
          <a:p>
            <a:r>
              <a:rPr kumimoji="1" lang="zh-CN" altLang="en-US" dirty="0" smtClean="0"/>
              <a:t>桡骨头向前脱位最多见；</a:t>
            </a:r>
            <a:endParaRPr kumimoji="1" lang="en-US" altLang="zh-CN" dirty="0" smtClean="0"/>
          </a:p>
          <a:p>
            <a:r>
              <a:rPr kumimoji="1" lang="zh-CN" altLang="en-US" dirty="0" smtClean="0"/>
              <a:t>观察有无合并尺骨骨折（孟氏骨折－脱位）。</a:t>
            </a:r>
            <a:endParaRPr kumimoji="1" lang="en-US" altLang="zh-CN" dirty="0" smtClean="0"/>
          </a:p>
          <a:p>
            <a:endParaRPr kumimoji="1" lang="en-US" altLang="zh-CN" dirty="0" smtClean="0"/>
          </a:p>
        </p:txBody>
      </p:sp>
      <p:sp>
        <p:nvSpPr>
          <p:cNvPr id="3" name="标题 2"/>
          <p:cNvSpPr>
            <a:spLocks noGrp="1"/>
          </p:cNvSpPr>
          <p:nvPr>
            <p:ph type="title"/>
          </p:nvPr>
        </p:nvSpPr>
        <p:spPr/>
        <p:txBody>
          <a:bodyPr/>
          <a:lstStyle/>
          <a:p>
            <a:r>
              <a:rPr kumimoji="1" lang="zh-CN" altLang="en-US" dirty="0" smtClean="0">
                <a:solidFill>
                  <a:srgbClr val="FF0000"/>
                </a:solidFill>
              </a:rPr>
              <a:t>桡骨头脱位</a:t>
            </a:r>
            <a:endParaRPr kumimoji="1" lang="zh-CN" altLang="en-US" dirty="0">
              <a:solidFill>
                <a:srgbClr val="FF0000"/>
              </a:solidFill>
            </a:endParaRPr>
          </a:p>
        </p:txBody>
      </p:sp>
    </p:spTree>
    <p:extLst>
      <p:ext uri="{BB962C8B-B14F-4D97-AF65-F5344CB8AC3E}">
        <p14:creationId xmlns:p14="http://schemas.microsoft.com/office/powerpoint/2010/main" val="1909639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1749" name="Rectangle 5"/>
          <p:cNvSpPr>
            <a:spLocks noChangeArrowheads="1"/>
          </p:cNvSpPr>
          <p:nvPr/>
        </p:nvSpPr>
        <p:spPr bwMode="auto">
          <a:xfrm>
            <a:off x="533571" y="4934548"/>
            <a:ext cx="7291109" cy="152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40000"/>
              </a:lnSpc>
              <a:spcBef>
                <a:spcPct val="20000"/>
              </a:spcBef>
            </a:pPr>
            <a:r>
              <a:rPr lang="zh-CN" altLang="en-US" sz="2000" b="1" dirty="0" smtClean="0">
                <a:solidFill>
                  <a:srgbClr val="FF0000"/>
                </a:solidFill>
                <a:latin typeface="Garamond" charset="0"/>
              </a:rPr>
              <a:t>桡肱小头线经过肱骨小头的上方，提示桡骨头前脱位</a:t>
            </a:r>
            <a:endParaRPr lang="en-US" altLang="zh-CN" sz="2000" b="1" dirty="0" smtClean="0">
              <a:solidFill>
                <a:srgbClr val="FF0000"/>
              </a:solidFill>
              <a:latin typeface="Garamond" charset="0"/>
            </a:endParaRPr>
          </a:p>
          <a:p>
            <a:pPr marL="609600" indent="-609600">
              <a:lnSpc>
                <a:spcPct val="140000"/>
              </a:lnSpc>
              <a:spcBef>
                <a:spcPct val="20000"/>
              </a:spcBef>
              <a:buFontTx/>
              <a:buChar char="•"/>
            </a:pPr>
            <a:r>
              <a:rPr lang="zh-CN" altLang="en-US" sz="2000" b="1" dirty="0" smtClean="0">
                <a:solidFill>
                  <a:srgbClr val="08088E"/>
                </a:solidFill>
                <a:latin typeface="Garamond" charset="0"/>
              </a:rPr>
              <a:t>注意同时存在鹰嘴骨折！</a:t>
            </a:r>
            <a:endParaRPr lang="en-US" altLang="zh-CN" sz="2000" b="1" dirty="0" smtClean="0">
              <a:solidFill>
                <a:srgbClr val="08088E"/>
              </a:solidFill>
              <a:latin typeface="Garamond" charset="0"/>
            </a:endParaRPr>
          </a:p>
          <a:p>
            <a:pPr marL="609600" indent="-609600">
              <a:lnSpc>
                <a:spcPct val="140000"/>
              </a:lnSpc>
              <a:spcBef>
                <a:spcPct val="20000"/>
              </a:spcBef>
              <a:buFontTx/>
              <a:buChar char="•"/>
            </a:pPr>
            <a:r>
              <a:rPr lang="zh-CN" altLang="en-US" sz="2000" b="1" dirty="0" smtClean="0">
                <a:solidFill>
                  <a:srgbClr val="08088E"/>
                </a:solidFill>
                <a:latin typeface="Garamond" charset="0"/>
              </a:rPr>
              <a:t>任何时候见到桡骨头脱位，仔细观察尺骨；反之亦然。</a:t>
            </a:r>
            <a:endParaRPr lang="zh-CN" altLang="en-US" sz="2000" b="1" dirty="0">
              <a:solidFill>
                <a:srgbClr val="08088E"/>
              </a:solidFill>
              <a:latin typeface="Garamond" charset="0"/>
            </a:endParaRPr>
          </a:p>
        </p:txBody>
      </p:sp>
      <p:pic>
        <p:nvPicPr>
          <p:cNvPr id="3" name="图片 2"/>
          <p:cNvPicPr>
            <a:picLocks noChangeAspect="1"/>
          </p:cNvPicPr>
          <p:nvPr/>
        </p:nvPicPr>
        <p:blipFill>
          <a:blip r:embed="rId3"/>
          <a:stretch>
            <a:fillRect/>
          </a:stretch>
        </p:blipFill>
        <p:spPr>
          <a:xfrm>
            <a:off x="533571" y="658250"/>
            <a:ext cx="7963599" cy="4261699"/>
          </a:xfrm>
          <a:prstGeom prst="rect">
            <a:avLst/>
          </a:prstGeom>
        </p:spPr>
      </p:pic>
    </p:spTree>
    <p:extLst>
      <p:ext uri="{BB962C8B-B14F-4D97-AF65-F5344CB8AC3E}">
        <p14:creationId xmlns:p14="http://schemas.microsoft.com/office/powerpoint/2010/main" val="15421885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r="11013"/>
          <a:stretch/>
        </p:blipFill>
        <p:spPr>
          <a:xfrm>
            <a:off x="106763" y="468460"/>
            <a:ext cx="2033865" cy="2334559"/>
          </a:xfrm>
          <a:prstGeom prst="rect">
            <a:avLst/>
          </a:prstGeom>
        </p:spPr>
      </p:pic>
      <p:pic>
        <p:nvPicPr>
          <p:cNvPr id="8" name="图片 7"/>
          <p:cNvPicPr>
            <a:picLocks noChangeAspect="1"/>
          </p:cNvPicPr>
          <p:nvPr/>
        </p:nvPicPr>
        <p:blipFill rotWithShape="1">
          <a:blip r:embed="rId4"/>
          <a:srcRect r="10439"/>
          <a:stretch/>
        </p:blipFill>
        <p:spPr>
          <a:xfrm>
            <a:off x="2333094" y="214815"/>
            <a:ext cx="1977830" cy="3012844"/>
          </a:xfrm>
          <a:prstGeom prst="rect">
            <a:avLst/>
          </a:prstGeom>
        </p:spPr>
      </p:pic>
      <p:pic>
        <p:nvPicPr>
          <p:cNvPr id="9" name="图片 8"/>
          <p:cNvPicPr>
            <a:picLocks noChangeAspect="1"/>
          </p:cNvPicPr>
          <p:nvPr/>
        </p:nvPicPr>
        <p:blipFill rotWithShape="1">
          <a:blip r:embed="rId5"/>
          <a:srcRect r="5395"/>
          <a:stretch/>
        </p:blipFill>
        <p:spPr>
          <a:xfrm>
            <a:off x="4475954" y="468460"/>
            <a:ext cx="2257774" cy="2522906"/>
          </a:xfrm>
          <a:prstGeom prst="rect">
            <a:avLst/>
          </a:prstGeom>
        </p:spPr>
      </p:pic>
      <p:pic>
        <p:nvPicPr>
          <p:cNvPr id="10" name="图片 9"/>
          <p:cNvPicPr>
            <a:picLocks noChangeAspect="1"/>
          </p:cNvPicPr>
          <p:nvPr/>
        </p:nvPicPr>
        <p:blipFill rotWithShape="1">
          <a:blip r:embed="rId6"/>
          <a:srcRect r="6242"/>
          <a:stretch/>
        </p:blipFill>
        <p:spPr>
          <a:xfrm>
            <a:off x="6856864" y="214815"/>
            <a:ext cx="2149288" cy="3012844"/>
          </a:xfrm>
          <a:prstGeom prst="rect">
            <a:avLst/>
          </a:prstGeom>
        </p:spPr>
      </p:pic>
      <p:pic>
        <p:nvPicPr>
          <p:cNvPr id="11" name="图片 10"/>
          <p:cNvPicPr>
            <a:picLocks noChangeAspect="1"/>
          </p:cNvPicPr>
          <p:nvPr/>
        </p:nvPicPr>
        <p:blipFill rotWithShape="1">
          <a:blip r:embed="rId7"/>
          <a:srcRect l="7915" r="7044"/>
          <a:stretch/>
        </p:blipFill>
        <p:spPr>
          <a:xfrm>
            <a:off x="183800" y="3227659"/>
            <a:ext cx="1904826" cy="3249454"/>
          </a:xfrm>
          <a:prstGeom prst="rect">
            <a:avLst/>
          </a:prstGeom>
        </p:spPr>
      </p:pic>
      <p:pic>
        <p:nvPicPr>
          <p:cNvPr id="12" name="图片 11"/>
          <p:cNvPicPr>
            <a:picLocks noChangeAspect="1"/>
          </p:cNvPicPr>
          <p:nvPr/>
        </p:nvPicPr>
        <p:blipFill rotWithShape="1">
          <a:blip r:embed="rId8"/>
          <a:srcRect r="10341"/>
          <a:stretch/>
        </p:blipFill>
        <p:spPr>
          <a:xfrm>
            <a:off x="2179274" y="3361355"/>
            <a:ext cx="2215194" cy="3006775"/>
          </a:xfrm>
          <a:prstGeom prst="rect">
            <a:avLst/>
          </a:prstGeom>
        </p:spPr>
      </p:pic>
      <p:pic>
        <p:nvPicPr>
          <p:cNvPr id="13" name="图片 12"/>
          <p:cNvPicPr>
            <a:picLocks noChangeAspect="1"/>
          </p:cNvPicPr>
          <p:nvPr/>
        </p:nvPicPr>
        <p:blipFill rotWithShape="1">
          <a:blip r:embed="rId9"/>
          <a:srcRect l="10750" r="7557"/>
          <a:stretch/>
        </p:blipFill>
        <p:spPr>
          <a:xfrm>
            <a:off x="4511430" y="3521296"/>
            <a:ext cx="2155462" cy="2856263"/>
          </a:xfrm>
          <a:prstGeom prst="rect">
            <a:avLst/>
          </a:prstGeom>
        </p:spPr>
      </p:pic>
      <p:sp>
        <p:nvSpPr>
          <p:cNvPr id="14" name="文本框 13"/>
          <p:cNvSpPr txBox="1"/>
          <p:nvPr/>
        </p:nvSpPr>
        <p:spPr>
          <a:xfrm>
            <a:off x="6856864" y="3650360"/>
            <a:ext cx="2287137" cy="2862322"/>
          </a:xfrm>
          <a:prstGeom prst="rect">
            <a:avLst/>
          </a:prstGeom>
          <a:noFill/>
        </p:spPr>
        <p:txBody>
          <a:bodyPr wrap="square" rtlCol="0">
            <a:spAutoFit/>
          </a:bodyPr>
          <a:lstStyle/>
          <a:p>
            <a:r>
              <a:rPr kumimoji="1" lang="zh-CN" altLang="en-US" sz="2000" b="1" dirty="0" smtClean="0">
                <a:solidFill>
                  <a:srgbClr val="FF0000"/>
                </a:solidFill>
              </a:rPr>
              <a:t>典型的骨化中心出现顺序</a:t>
            </a:r>
            <a:r>
              <a:rPr kumimoji="1" lang="en-US" altLang="zh-CN" sz="2000" b="1" dirty="0" smtClean="0">
                <a:solidFill>
                  <a:srgbClr val="FF0000"/>
                </a:solidFill>
              </a:rPr>
              <a:t>:</a:t>
            </a:r>
            <a:r>
              <a:rPr kumimoji="1" lang="zh-CN" altLang="en-US" sz="2000" b="1" dirty="0" smtClean="0">
                <a:solidFill>
                  <a:srgbClr val="0B1893"/>
                </a:solidFill>
              </a:rPr>
              <a:t> </a:t>
            </a:r>
            <a:r>
              <a:rPr kumimoji="1" lang="en-US" altLang="zh-CN" sz="2000" b="1" dirty="0" smtClean="0">
                <a:solidFill>
                  <a:srgbClr val="0B1893"/>
                </a:solidFill>
              </a:rPr>
              <a:t> </a:t>
            </a:r>
          </a:p>
          <a:p>
            <a:r>
              <a:rPr kumimoji="1" lang="en-US" altLang="zh-CN" sz="2000" b="1" dirty="0" smtClean="0">
                <a:solidFill>
                  <a:srgbClr val="0B1893"/>
                </a:solidFill>
              </a:rPr>
              <a:t>a. </a:t>
            </a:r>
            <a:r>
              <a:rPr kumimoji="1" lang="zh-CN" altLang="en-US" sz="2000" b="1" dirty="0" smtClean="0">
                <a:solidFill>
                  <a:srgbClr val="0B1893"/>
                </a:solidFill>
              </a:rPr>
              <a:t>无骨化中心</a:t>
            </a:r>
            <a:r>
              <a:rPr kumimoji="1" lang="en-US" altLang="zh-CN" sz="2000" b="1" dirty="0" smtClean="0">
                <a:solidFill>
                  <a:srgbClr val="0B1893"/>
                </a:solidFill>
              </a:rPr>
              <a:t>; </a:t>
            </a:r>
          </a:p>
          <a:p>
            <a:r>
              <a:rPr kumimoji="1" lang="en-US" altLang="zh-CN" sz="2000" b="1" dirty="0" smtClean="0">
                <a:solidFill>
                  <a:srgbClr val="0B1893"/>
                </a:solidFill>
              </a:rPr>
              <a:t>b. </a:t>
            </a:r>
            <a:r>
              <a:rPr kumimoji="1" lang="zh-CN" altLang="en-US" sz="2000" b="1" dirty="0" smtClean="0">
                <a:solidFill>
                  <a:srgbClr val="0B1893"/>
                </a:solidFill>
              </a:rPr>
              <a:t>肱骨小头</a:t>
            </a:r>
            <a:r>
              <a:rPr kumimoji="1" lang="en-US" altLang="zh-CN" sz="2000" b="1" dirty="0" smtClean="0">
                <a:solidFill>
                  <a:srgbClr val="0B1893"/>
                </a:solidFill>
              </a:rPr>
              <a:t>; </a:t>
            </a:r>
          </a:p>
          <a:p>
            <a:r>
              <a:rPr kumimoji="1" lang="en-US" altLang="zh-CN" sz="2000" b="1" dirty="0" smtClean="0">
                <a:solidFill>
                  <a:srgbClr val="0B1893"/>
                </a:solidFill>
              </a:rPr>
              <a:t>c. </a:t>
            </a:r>
            <a:r>
              <a:rPr kumimoji="1" lang="zh-CN" altLang="en-US" sz="2000" b="1" dirty="0" smtClean="0">
                <a:solidFill>
                  <a:srgbClr val="0B1893"/>
                </a:solidFill>
              </a:rPr>
              <a:t>桡骨头</a:t>
            </a:r>
            <a:r>
              <a:rPr kumimoji="1" lang="en-US" altLang="zh-CN" sz="2000" b="1" dirty="0" smtClean="0">
                <a:solidFill>
                  <a:srgbClr val="0B1893"/>
                </a:solidFill>
              </a:rPr>
              <a:t>; </a:t>
            </a:r>
          </a:p>
          <a:p>
            <a:r>
              <a:rPr kumimoji="1" lang="en-US" altLang="zh-CN" sz="2000" b="1" dirty="0" smtClean="0">
                <a:solidFill>
                  <a:srgbClr val="0B1893"/>
                </a:solidFill>
              </a:rPr>
              <a:t>d. </a:t>
            </a:r>
            <a:r>
              <a:rPr kumimoji="1" lang="zh-CN" altLang="en-US" sz="2000" b="1" dirty="0" smtClean="0">
                <a:solidFill>
                  <a:srgbClr val="0B1893"/>
                </a:solidFill>
              </a:rPr>
              <a:t>内上髁</a:t>
            </a:r>
            <a:r>
              <a:rPr kumimoji="1" lang="en-US" altLang="zh-CN" sz="2000" b="1" dirty="0" smtClean="0">
                <a:solidFill>
                  <a:srgbClr val="0B1893"/>
                </a:solidFill>
              </a:rPr>
              <a:t>; </a:t>
            </a:r>
          </a:p>
          <a:p>
            <a:r>
              <a:rPr kumimoji="1" lang="en-US" altLang="zh-CN" sz="2000" b="1" dirty="0" smtClean="0">
                <a:solidFill>
                  <a:srgbClr val="0B1893"/>
                </a:solidFill>
              </a:rPr>
              <a:t>e. </a:t>
            </a:r>
            <a:r>
              <a:rPr kumimoji="1" lang="zh-CN" altLang="en-US" sz="2000" b="1" dirty="0" smtClean="0">
                <a:solidFill>
                  <a:srgbClr val="0B1893"/>
                </a:solidFill>
              </a:rPr>
              <a:t>滑车</a:t>
            </a:r>
            <a:r>
              <a:rPr kumimoji="1" lang="en-US" altLang="zh-CN" sz="2000" b="1" dirty="0" smtClean="0">
                <a:solidFill>
                  <a:srgbClr val="0B1893"/>
                </a:solidFill>
              </a:rPr>
              <a:t>; </a:t>
            </a:r>
          </a:p>
          <a:p>
            <a:r>
              <a:rPr kumimoji="1" lang="en-US" altLang="zh-CN" sz="2000" b="1" dirty="0" smtClean="0">
                <a:solidFill>
                  <a:srgbClr val="0B1893"/>
                </a:solidFill>
              </a:rPr>
              <a:t>f. </a:t>
            </a:r>
            <a:r>
              <a:rPr kumimoji="1" lang="zh-CN" altLang="en-US" sz="2000" b="1" dirty="0" smtClean="0">
                <a:solidFill>
                  <a:srgbClr val="0B1893"/>
                </a:solidFill>
              </a:rPr>
              <a:t>鹰嘴</a:t>
            </a:r>
            <a:r>
              <a:rPr kumimoji="1" lang="en-US" altLang="zh-CN" sz="2000" b="1" dirty="0" smtClean="0">
                <a:solidFill>
                  <a:srgbClr val="0B1893"/>
                </a:solidFill>
              </a:rPr>
              <a:t>; </a:t>
            </a:r>
          </a:p>
          <a:p>
            <a:r>
              <a:rPr kumimoji="1" lang="en-US" altLang="zh-CN" sz="2000" b="1" dirty="0" smtClean="0">
                <a:solidFill>
                  <a:srgbClr val="0B1893"/>
                </a:solidFill>
              </a:rPr>
              <a:t>g. </a:t>
            </a:r>
            <a:r>
              <a:rPr kumimoji="1" lang="zh-CN" altLang="en-US" sz="2000" b="1" dirty="0" smtClean="0">
                <a:solidFill>
                  <a:srgbClr val="0B1893"/>
                </a:solidFill>
              </a:rPr>
              <a:t>外上髁。</a:t>
            </a:r>
            <a:endParaRPr kumimoji="1" lang="zh-CN" altLang="en-US" sz="2000" b="1" dirty="0">
              <a:solidFill>
                <a:srgbClr val="0B1893"/>
              </a:solidFill>
            </a:endParaRPr>
          </a:p>
        </p:txBody>
      </p:sp>
    </p:spTree>
    <p:extLst>
      <p:ext uri="{BB962C8B-B14F-4D97-AF65-F5344CB8AC3E}">
        <p14:creationId xmlns:p14="http://schemas.microsoft.com/office/powerpoint/2010/main" val="32178278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占儿童肘部损伤的</a:t>
            </a:r>
            <a:r>
              <a:rPr kumimoji="1" lang="en-US" altLang="zh-CN" dirty="0" smtClean="0"/>
              <a:t>5%</a:t>
            </a:r>
            <a:r>
              <a:rPr kumimoji="1" lang="zh-CN" altLang="en-US" dirty="0"/>
              <a:t>；</a:t>
            </a:r>
            <a:endParaRPr kumimoji="1" lang="en-US" altLang="zh-CN" dirty="0" smtClean="0"/>
          </a:p>
          <a:p>
            <a:r>
              <a:rPr kumimoji="1" lang="zh-CN" altLang="en-US" dirty="0" smtClean="0"/>
              <a:t>高发年龄：</a:t>
            </a:r>
            <a:r>
              <a:rPr kumimoji="1" lang="en-US" altLang="zh-CN" dirty="0" smtClean="0"/>
              <a:t>8-11</a:t>
            </a:r>
            <a:r>
              <a:rPr kumimoji="1" lang="zh-CN" altLang="en-US" dirty="0" smtClean="0"/>
              <a:t>岁；</a:t>
            </a:r>
            <a:endParaRPr kumimoji="1" lang="en-US" altLang="zh-CN" dirty="0" smtClean="0"/>
          </a:p>
          <a:p>
            <a:r>
              <a:rPr kumimoji="1" lang="zh-CN" altLang="en-US" dirty="0" smtClean="0"/>
              <a:t>机制：肘伸直和前臂选前位跌倒，伸手着地；</a:t>
            </a:r>
            <a:endParaRPr kumimoji="1" lang="en-US" altLang="zh-CN" dirty="0" smtClean="0"/>
          </a:p>
          <a:p>
            <a:r>
              <a:rPr kumimoji="1" lang="zh-CN" altLang="en-US" dirty="0" smtClean="0"/>
              <a:t>大部分骨折累及骺板。</a:t>
            </a:r>
            <a:endParaRPr kumimoji="1" lang="en-US" altLang="zh-CN" dirty="0" smtClean="0"/>
          </a:p>
          <a:p>
            <a:endParaRPr kumimoji="1" lang="en-US" altLang="zh-CN" dirty="0" smtClean="0"/>
          </a:p>
        </p:txBody>
      </p:sp>
      <p:sp>
        <p:nvSpPr>
          <p:cNvPr id="3" name="标题 2"/>
          <p:cNvSpPr>
            <a:spLocks noGrp="1"/>
          </p:cNvSpPr>
          <p:nvPr>
            <p:ph type="title"/>
          </p:nvPr>
        </p:nvSpPr>
        <p:spPr>
          <a:xfrm>
            <a:off x="2384173" y="715362"/>
            <a:ext cx="4827379" cy="875693"/>
          </a:xfrm>
        </p:spPr>
        <p:txBody>
          <a:bodyPr/>
          <a:lstStyle/>
          <a:p>
            <a:r>
              <a:rPr kumimoji="1" lang="zh-CN" altLang="en-US" dirty="0" smtClean="0">
                <a:solidFill>
                  <a:srgbClr val="FF0000"/>
                </a:solidFill>
              </a:rPr>
              <a:t>桡骨颈骨折</a:t>
            </a:r>
            <a:endParaRPr kumimoji="1" lang="zh-CN" altLang="en-US" dirty="0">
              <a:solidFill>
                <a:srgbClr val="FF0000"/>
              </a:solidFill>
            </a:endParaRPr>
          </a:p>
        </p:txBody>
      </p:sp>
    </p:spTree>
    <p:extLst>
      <p:ext uri="{BB962C8B-B14F-4D97-AF65-F5344CB8AC3E}">
        <p14:creationId xmlns:p14="http://schemas.microsoft.com/office/powerpoint/2010/main" val="260396464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kumimoji="1" lang="zh-CN" altLang="en-US" sz="2000" dirty="0"/>
              <a:t>桡骨颈和头的骨折常很细微，需要在成像质量非常</a:t>
            </a:r>
            <a:r>
              <a:rPr kumimoji="1" lang="zh-CN" altLang="en-US" sz="2000" dirty="0" smtClean="0"/>
              <a:t>好的片子细致读片；</a:t>
            </a:r>
            <a:endParaRPr kumimoji="1" lang="en-US" altLang="zh-CN" sz="2000" dirty="0" smtClean="0"/>
          </a:p>
          <a:p>
            <a:endParaRPr kumimoji="1" lang="zh-CN" altLang="en-US" sz="2000" dirty="0"/>
          </a:p>
          <a:p>
            <a:r>
              <a:rPr kumimoji="1" lang="zh-CN" altLang="en-US" sz="2000" dirty="0"/>
              <a:t>获得桡骨近端的正侧位片很重要。因患儿伸直受限，所以要获得</a:t>
            </a:r>
            <a:r>
              <a:rPr kumimoji="1" lang="zh-CN" altLang="en-US" sz="2000" dirty="0" smtClean="0"/>
              <a:t>急性肿胀时肘的标准正位片很困难</a:t>
            </a:r>
            <a:r>
              <a:rPr kumimoji="1" lang="zh-CN" altLang="en-US" sz="2000" dirty="0"/>
              <a:t>。当怀疑桡骨颈骨折时，要告知放射科技师拍桡骨近</a:t>
            </a:r>
            <a:r>
              <a:rPr kumimoji="1" lang="zh-CN" altLang="en-US" sz="2000" dirty="0" smtClean="0"/>
              <a:t>端正</a:t>
            </a:r>
            <a:r>
              <a:rPr kumimoji="1" lang="zh-CN" altLang="en-US" sz="2000" dirty="0"/>
              <a:t>位片，</a:t>
            </a:r>
            <a:r>
              <a:rPr kumimoji="1" lang="zh-CN" altLang="en-US" sz="2000" dirty="0" smtClean="0"/>
              <a:t>而不是肘关节正</a:t>
            </a:r>
            <a:r>
              <a:rPr kumimoji="1" lang="zh-CN" altLang="en-US" sz="2000" dirty="0"/>
              <a:t>位片</a:t>
            </a:r>
            <a:r>
              <a:rPr kumimoji="1" lang="zh-CN" altLang="en-US" sz="2000" dirty="0" smtClean="0"/>
              <a:t>。</a:t>
            </a:r>
            <a:endParaRPr kumimoji="1" lang="en-US" altLang="zh-CN" sz="2000" dirty="0" smtClean="0"/>
          </a:p>
          <a:p>
            <a:endParaRPr kumimoji="1" lang="zh-CN" altLang="en-US" sz="2000" dirty="0"/>
          </a:p>
          <a:p>
            <a:r>
              <a:rPr kumimoji="1" lang="zh-CN" altLang="en-US" sz="2000" dirty="0"/>
              <a:t>要注意观察有无合并其他骨折，尤其是内上髁、鹰嘴和尺骨近端的骨折。</a:t>
            </a:r>
            <a:endParaRPr kumimoji="1" lang="en-US" altLang="zh-CN" sz="2000" dirty="0" smtClean="0"/>
          </a:p>
        </p:txBody>
      </p:sp>
      <p:sp>
        <p:nvSpPr>
          <p:cNvPr id="5" name="标题 2"/>
          <p:cNvSpPr>
            <a:spLocks noGrp="1"/>
          </p:cNvSpPr>
          <p:nvPr>
            <p:ph type="title"/>
          </p:nvPr>
        </p:nvSpPr>
        <p:spPr>
          <a:xfrm>
            <a:off x="2384173" y="715362"/>
            <a:ext cx="4827379" cy="875693"/>
          </a:xfrm>
        </p:spPr>
        <p:txBody>
          <a:bodyPr/>
          <a:lstStyle/>
          <a:p>
            <a:r>
              <a:rPr kumimoji="1" lang="zh-CN" altLang="en-US" dirty="0" smtClean="0">
                <a:solidFill>
                  <a:srgbClr val="FF0000"/>
                </a:solidFill>
              </a:rPr>
              <a:t>桡骨颈骨折</a:t>
            </a:r>
            <a:endParaRPr kumimoji="1" lang="zh-CN" altLang="en-US" dirty="0">
              <a:solidFill>
                <a:srgbClr val="FF0000"/>
              </a:solidFill>
            </a:endParaRPr>
          </a:p>
        </p:txBody>
      </p:sp>
    </p:spTree>
    <p:extLst>
      <p:ext uri="{BB962C8B-B14F-4D97-AF65-F5344CB8AC3E}">
        <p14:creationId xmlns:p14="http://schemas.microsoft.com/office/powerpoint/2010/main" val="276228943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title"/>
          </p:nvPr>
        </p:nvSpPr>
        <p:spPr>
          <a:xfrm>
            <a:off x="457200" y="715362"/>
            <a:ext cx="4389430" cy="875693"/>
          </a:xfrm>
        </p:spPr>
        <p:txBody>
          <a:bodyPr/>
          <a:lstStyle/>
          <a:p>
            <a:pPr algn="l" eaLnBrk="1" hangingPunct="1"/>
            <a:r>
              <a:rPr lang="zh-CN" altLang="en-US" dirty="0" smtClean="0">
                <a:solidFill>
                  <a:srgbClr val="FF0000"/>
                </a:solidFill>
                <a:latin typeface="Arial" charset="0"/>
              </a:rPr>
              <a:t>桡骨近端正位片</a:t>
            </a:r>
            <a:endParaRPr lang="zh-CN" altLang="en-US" dirty="0">
              <a:solidFill>
                <a:srgbClr val="FF0000"/>
              </a:solidFill>
              <a:latin typeface="Arial" charset="0"/>
            </a:endParaRPr>
          </a:p>
        </p:txBody>
      </p:sp>
      <p:sp>
        <p:nvSpPr>
          <p:cNvPr id="31747" name="Rectangle 3"/>
          <p:cNvSpPr>
            <a:spLocks noGrp="1" noChangeArrowheads="1"/>
          </p:cNvSpPr>
          <p:nvPr>
            <p:ph sz="half" idx="4294967295"/>
          </p:nvPr>
        </p:nvSpPr>
        <p:spPr>
          <a:xfrm>
            <a:off x="4648200" y="1600200"/>
            <a:ext cx="4038600" cy="4525963"/>
          </a:xfrm>
          <a:prstGeom prst="rect">
            <a:avLst/>
          </a:prstGeom>
        </p:spPr>
        <p:txBody>
          <a:bodyPr/>
          <a:lstStyle/>
          <a:p>
            <a:pPr eaLnBrk="1" hangingPunct="1">
              <a:buFontTx/>
              <a:buNone/>
            </a:pPr>
            <a:endParaRPr lang="en-US" altLang="zh-CN">
              <a:latin typeface="Arial" charset="0"/>
            </a:endParaRPr>
          </a:p>
          <a:p>
            <a:pPr lvl="1" eaLnBrk="1" hangingPunct="1"/>
            <a:endParaRPr lang="zh-CN" altLang="en-US">
              <a:latin typeface="Arial" charset="0"/>
              <a:ea typeface="ＭＳ Ｐゴシック" charset="0"/>
            </a:endParaRPr>
          </a:p>
        </p:txBody>
      </p:sp>
      <p:sp>
        <p:nvSpPr>
          <p:cNvPr id="31749" name="Rectangle 5"/>
          <p:cNvSpPr>
            <a:spLocks noChangeArrowheads="1"/>
          </p:cNvSpPr>
          <p:nvPr/>
        </p:nvSpPr>
        <p:spPr bwMode="auto">
          <a:xfrm>
            <a:off x="179095" y="2538112"/>
            <a:ext cx="4998367" cy="299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140000"/>
              </a:lnSpc>
              <a:spcBef>
                <a:spcPct val="20000"/>
              </a:spcBef>
              <a:buFontTx/>
              <a:buChar char="•"/>
            </a:pPr>
            <a:r>
              <a:rPr lang="en-US" altLang="zh-CN" sz="2000" b="1" dirty="0" smtClean="0">
                <a:solidFill>
                  <a:srgbClr val="0B1893"/>
                </a:solidFill>
                <a:latin typeface="Garamond" charset="0"/>
              </a:rPr>
              <a:t>A.</a:t>
            </a:r>
            <a:r>
              <a:rPr lang="zh-CN" altLang="en-US" sz="2000" b="1" dirty="0" smtClean="0">
                <a:solidFill>
                  <a:srgbClr val="0B1893"/>
                </a:solidFill>
                <a:latin typeface="Garamond" charset="0"/>
              </a:rPr>
              <a:t>急性损伤时，因肘关节不能伸直，若将肘部支于检查台上，得到的将是桡骨近端的斜位片</a:t>
            </a:r>
            <a:endParaRPr lang="en-US" altLang="zh-CN" sz="2000" b="1" dirty="0" smtClean="0">
              <a:solidFill>
                <a:srgbClr val="0B1893"/>
              </a:solidFill>
              <a:latin typeface="Garamond" charset="0"/>
            </a:endParaRPr>
          </a:p>
          <a:p>
            <a:pPr marL="990600" lvl="1" indent="-533400">
              <a:lnSpc>
                <a:spcPct val="140000"/>
              </a:lnSpc>
              <a:spcBef>
                <a:spcPct val="20000"/>
              </a:spcBef>
              <a:buFontTx/>
              <a:buChar char="–"/>
            </a:pPr>
            <a:endParaRPr lang="en-US" altLang="zh-CN" sz="2000" b="1" dirty="0">
              <a:solidFill>
                <a:srgbClr val="0B1893"/>
              </a:solidFill>
              <a:latin typeface="Garamond" charset="0"/>
            </a:endParaRPr>
          </a:p>
          <a:p>
            <a:pPr marL="609600" indent="-609600">
              <a:lnSpc>
                <a:spcPct val="140000"/>
              </a:lnSpc>
              <a:spcBef>
                <a:spcPct val="20000"/>
              </a:spcBef>
              <a:buFontTx/>
              <a:buChar char="•"/>
            </a:pPr>
            <a:r>
              <a:rPr lang="en-US" altLang="zh-CN" sz="2000" b="1" dirty="0" smtClean="0">
                <a:solidFill>
                  <a:srgbClr val="0B1893"/>
                </a:solidFill>
                <a:latin typeface="Garamond" charset="0"/>
              </a:rPr>
              <a:t>B.</a:t>
            </a:r>
            <a:r>
              <a:rPr lang="zh-CN" altLang="en-US" sz="2000" b="1" dirty="0" smtClean="0">
                <a:solidFill>
                  <a:srgbClr val="0B1893"/>
                </a:solidFill>
                <a:latin typeface="Garamond" charset="0"/>
              </a:rPr>
              <a:t>将前臂近端放平于检查台上，才能得到标准的桡骨近端正位片。</a:t>
            </a:r>
            <a:endParaRPr lang="zh-CN" altLang="en-US" sz="2000" b="1" dirty="0">
              <a:solidFill>
                <a:srgbClr val="0B1893"/>
              </a:solidFill>
              <a:latin typeface="Garamond" charset="0"/>
            </a:endParaRPr>
          </a:p>
        </p:txBody>
      </p:sp>
      <p:pic>
        <p:nvPicPr>
          <p:cNvPr id="2" name="图片 1"/>
          <p:cNvPicPr>
            <a:picLocks noChangeAspect="1"/>
          </p:cNvPicPr>
          <p:nvPr/>
        </p:nvPicPr>
        <p:blipFill>
          <a:blip r:embed="rId3"/>
          <a:stretch>
            <a:fillRect/>
          </a:stretch>
        </p:blipFill>
        <p:spPr>
          <a:xfrm>
            <a:off x="5014649" y="58396"/>
            <a:ext cx="4031616" cy="6286588"/>
          </a:xfrm>
          <a:prstGeom prst="rect">
            <a:avLst/>
          </a:prstGeom>
        </p:spPr>
      </p:pic>
      <p:sp>
        <p:nvSpPr>
          <p:cNvPr id="6" name="矩形 5"/>
          <p:cNvSpPr/>
          <p:nvPr/>
        </p:nvSpPr>
        <p:spPr>
          <a:xfrm>
            <a:off x="457200" y="6488668"/>
            <a:ext cx="5153850" cy="307777"/>
          </a:xfrm>
          <a:prstGeom prst="rect">
            <a:avLst/>
          </a:prstGeom>
          <a:solidFill>
            <a:schemeClr val="bg2"/>
          </a:solidFill>
          <a:ln>
            <a:solidFill>
              <a:schemeClr val="accent2"/>
            </a:solidFill>
          </a:ln>
        </p:spPr>
        <p:txBody>
          <a:bodyPr wrap="square">
            <a:spAutoFit/>
          </a:bodyPr>
          <a:lstStyle/>
          <a:p>
            <a:r>
              <a:rPr kumimoji="1" lang="en-US" altLang="zh-CN" sz="1400" b="1" dirty="0" smtClean="0">
                <a:solidFill>
                  <a:srgbClr val="0B1893"/>
                </a:solidFill>
              </a:rPr>
              <a:t>John A. Herring, </a:t>
            </a:r>
            <a:r>
              <a:rPr kumimoji="1" lang="en-US" altLang="zh-CN" sz="1400" b="1" dirty="0" err="1" smtClean="0">
                <a:solidFill>
                  <a:srgbClr val="0B1893"/>
                </a:solidFill>
              </a:rPr>
              <a:t>Tachdjian’s</a:t>
            </a:r>
            <a:r>
              <a:rPr kumimoji="1" lang="en-US" altLang="zh-CN" sz="1400" b="1" dirty="0" smtClean="0">
                <a:solidFill>
                  <a:srgbClr val="0B1893"/>
                </a:solidFill>
              </a:rPr>
              <a:t> Pediatric </a:t>
            </a:r>
            <a:r>
              <a:rPr kumimoji="1" lang="en-US" altLang="zh-CN" sz="1400" b="1" dirty="0" err="1" smtClean="0">
                <a:solidFill>
                  <a:srgbClr val="0B1893"/>
                </a:solidFill>
              </a:rPr>
              <a:t>Orthopaedics</a:t>
            </a:r>
            <a:r>
              <a:rPr kumimoji="1" lang="en-US" altLang="zh-CN" sz="1400" b="1" dirty="0" smtClean="0">
                <a:solidFill>
                  <a:srgbClr val="0B1893"/>
                </a:solidFill>
              </a:rPr>
              <a:t>, </a:t>
            </a:r>
            <a:r>
              <a:rPr kumimoji="1" lang="zh-CN" altLang="zh-CN" sz="1400" b="1" dirty="0">
                <a:solidFill>
                  <a:srgbClr val="0B1893"/>
                </a:solidFill>
              </a:rPr>
              <a:t>5</a:t>
            </a:r>
            <a:r>
              <a:rPr kumimoji="1" lang="en-US" altLang="zh-CN" sz="1400" b="1" dirty="0" err="1" smtClean="0">
                <a:solidFill>
                  <a:srgbClr val="0B1893"/>
                </a:solidFill>
              </a:rPr>
              <a:t>th</a:t>
            </a:r>
            <a:r>
              <a:rPr kumimoji="1" lang="en-US" altLang="zh-CN" sz="1400" b="1" dirty="0" smtClean="0">
                <a:solidFill>
                  <a:srgbClr val="0B1893"/>
                </a:solidFill>
              </a:rPr>
              <a:t> edition</a:t>
            </a:r>
            <a:endParaRPr kumimoji="1" lang="en-US" altLang="zh-CN" sz="1400" b="1" dirty="0">
              <a:solidFill>
                <a:srgbClr val="0B1893"/>
              </a:solidFill>
            </a:endParaRPr>
          </a:p>
        </p:txBody>
      </p:sp>
    </p:spTree>
    <p:extLst>
      <p:ext uri="{BB962C8B-B14F-4D97-AF65-F5344CB8AC3E}">
        <p14:creationId xmlns:p14="http://schemas.microsoft.com/office/powerpoint/2010/main" val="31976543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644944" y="852014"/>
            <a:ext cx="7918485" cy="4403717"/>
          </a:xfrm>
          <a:prstGeom prst="rect">
            <a:avLst/>
          </a:prstGeom>
        </p:spPr>
      </p:pic>
      <p:sp>
        <p:nvSpPr>
          <p:cNvPr id="6" name="文本框 5"/>
          <p:cNvSpPr txBox="1"/>
          <p:nvPr/>
        </p:nvSpPr>
        <p:spPr>
          <a:xfrm>
            <a:off x="807559" y="5332682"/>
            <a:ext cx="8106229" cy="707886"/>
          </a:xfrm>
          <a:prstGeom prst="rect">
            <a:avLst/>
          </a:prstGeom>
          <a:noFill/>
        </p:spPr>
        <p:txBody>
          <a:bodyPr wrap="square" rtlCol="0">
            <a:spAutoFit/>
          </a:bodyPr>
          <a:lstStyle/>
          <a:p>
            <a:r>
              <a:rPr kumimoji="1" lang="en-US" altLang="zh-CN" sz="2000" b="1" dirty="0">
                <a:solidFill>
                  <a:srgbClr val="08088E"/>
                </a:solidFill>
              </a:rPr>
              <a:t>O’Brien</a:t>
            </a:r>
            <a:r>
              <a:rPr kumimoji="1" lang="zh-CN" altLang="en-US" sz="2000" b="1" dirty="0">
                <a:solidFill>
                  <a:srgbClr val="08088E"/>
                </a:solidFill>
              </a:rPr>
              <a:t>根据桡骨头关节面相对于水</a:t>
            </a:r>
            <a:r>
              <a:rPr kumimoji="1" lang="zh-CN" altLang="en-US" sz="2000" b="1" dirty="0" smtClean="0">
                <a:solidFill>
                  <a:srgbClr val="08088E"/>
                </a:solidFill>
              </a:rPr>
              <a:t>平面偏移的角度，将桡骨头和颈部骨折分为</a:t>
            </a:r>
            <a:r>
              <a:rPr kumimoji="1" lang="en-US" altLang="zh-CN" sz="2000" b="1" dirty="0">
                <a:solidFill>
                  <a:srgbClr val="08088E"/>
                </a:solidFill>
              </a:rPr>
              <a:t>3</a:t>
            </a:r>
            <a:r>
              <a:rPr kumimoji="1" lang="zh-CN" altLang="en-US" sz="2000" b="1" dirty="0">
                <a:solidFill>
                  <a:srgbClr val="08088E"/>
                </a:solidFill>
              </a:rPr>
              <a:t>类。该分类被证明对指导治疗和评估预后最有价值。</a:t>
            </a:r>
          </a:p>
        </p:txBody>
      </p:sp>
    </p:spTree>
    <p:extLst>
      <p:ext uri="{BB962C8B-B14F-4D97-AF65-F5344CB8AC3E}">
        <p14:creationId xmlns:p14="http://schemas.microsoft.com/office/powerpoint/2010/main" val="33577787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95582" y="944396"/>
            <a:ext cx="3057563" cy="5664010"/>
          </a:xfrm>
          <a:prstGeom prst="rect">
            <a:avLst/>
          </a:prstGeom>
        </p:spPr>
      </p:pic>
      <p:pic>
        <p:nvPicPr>
          <p:cNvPr id="3" name="图片 2"/>
          <p:cNvPicPr>
            <a:picLocks noChangeAspect="1"/>
          </p:cNvPicPr>
          <p:nvPr/>
        </p:nvPicPr>
        <p:blipFill>
          <a:blip r:embed="rId4"/>
          <a:stretch>
            <a:fillRect/>
          </a:stretch>
        </p:blipFill>
        <p:spPr>
          <a:xfrm>
            <a:off x="5169018" y="612916"/>
            <a:ext cx="3107687" cy="6077533"/>
          </a:xfrm>
          <a:prstGeom prst="rect">
            <a:avLst/>
          </a:prstGeom>
        </p:spPr>
      </p:pic>
      <p:sp>
        <p:nvSpPr>
          <p:cNvPr id="4" name="矩形 3"/>
          <p:cNvSpPr/>
          <p:nvPr/>
        </p:nvSpPr>
        <p:spPr>
          <a:xfrm>
            <a:off x="365092" y="428250"/>
            <a:ext cx="2460980" cy="369332"/>
          </a:xfrm>
          <a:prstGeom prst="rect">
            <a:avLst/>
          </a:prstGeom>
        </p:spPr>
        <p:txBody>
          <a:bodyPr wrap="none">
            <a:spAutoFit/>
          </a:bodyPr>
          <a:lstStyle/>
          <a:p>
            <a:r>
              <a:rPr lang="en-US" altLang="zh-CN" b="1" dirty="0">
                <a:solidFill>
                  <a:srgbClr val="FFFF00"/>
                </a:solidFill>
                <a:latin typeface="Times New Roman" charset="0"/>
                <a:cs typeface="Times New Roman" charset="0"/>
              </a:rPr>
              <a:t>Case1.  </a:t>
            </a:r>
            <a:r>
              <a:rPr lang="zh-CN" altLang="en-US" b="1" dirty="0" smtClean="0">
                <a:solidFill>
                  <a:srgbClr val="FFFF00"/>
                </a:solidFill>
                <a:latin typeface="Times New Roman" charset="0"/>
                <a:cs typeface="Times New Roman" charset="0"/>
              </a:rPr>
              <a:t>谷</a:t>
            </a:r>
            <a:r>
              <a:rPr lang="en-US" altLang="zh-CN" b="1" dirty="0" smtClean="0">
                <a:solidFill>
                  <a:srgbClr val="FFFF00"/>
                </a:solidFill>
                <a:latin typeface="Times New Roman" charset="0"/>
                <a:cs typeface="Times New Roman" charset="0"/>
              </a:rPr>
              <a:t>*</a:t>
            </a:r>
            <a:r>
              <a:rPr lang="en-US" altLang="zh-CN" b="1" dirty="0">
                <a:solidFill>
                  <a:srgbClr val="FFFF00"/>
                </a:solidFill>
                <a:latin typeface="Times New Roman" charset="0"/>
                <a:cs typeface="Times New Roman" charset="0"/>
              </a:rPr>
              <a:t>*</a:t>
            </a:r>
            <a:r>
              <a:rPr lang="zh-CN" altLang="en-US" b="1" dirty="0">
                <a:solidFill>
                  <a:srgbClr val="FFFF00"/>
                </a:solidFill>
                <a:latin typeface="Times New Roman" charset="0"/>
                <a:cs typeface="Times New Roman" charset="0"/>
              </a:rPr>
              <a:t>，女</a:t>
            </a:r>
            <a:r>
              <a:rPr lang="zh-CN" altLang="en-US" b="1" dirty="0" smtClean="0">
                <a:solidFill>
                  <a:srgbClr val="FFFF00"/>
                </a:solidFill>
                <a:latin typeface="Times New Roman" charset="0"/>
                <a:cs typeface="Times New Roman" charset="0"/>
              </a:rPr>
              <a:t>，</a:t>
            </a:r>
            <a:r>
              <a:rPr lang="en-US" altLang="zh-CN" b="1" dirty="0" smtClean="0">
                <a:solidFill>
                  <a:srgbClr val="FFFF00"/>
                </a:solidFill>
                <a:latin typeface="Times New Roman" charset="0"/>
                <a:cs typeface="Times New Roman" charset="0"/>
              </a:rPr>
              <a:t>7</a:t>
            </a:r>
            <a:r>
              <a:rPr lang="zh-CN" altLang="en-US" b="1" dirty="0" smtClean="0">
                <a:solidFill>
                  <a:srgbClr val="FFFF00"/>
                </a:solidFill>
                <a:latin typeface="Times New Roman" charset="0"/>
                <a:cs typeface="Times New Roman" charset="0"/>
              </a:rPr>
              <a:t>岁</a:t>
            </a:r>
            <a:endParaRPr lang="zh-CN" altLang="en-US" b="1" dirty="0">
              <a:solidFill>
                <a:srgbClr val="FFFF00"/>
              </a:solidFill>
              <a:latin typeface="Times New Roman" charset="0"/>
              <a:cs typeface="Times New Roman" charset="0"/>
            </a:endParaRPr>
          </a:p>
        </p:txBody>
      </p:sp>
    </p:spTree>
    <p:extLst>
      <p:ext uri="{BB962C8B-B14F-4D97-AF65-F5344CB8AC3E}">
        <p14:creationId xmlns:p14="http://schemas.microsoft.com/office/powerpoint/2010/main" val="218546748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41" y="146520"/>
            <a:ext cx="3240000" cy="3240000"/>
          </a:xfrm>
          <a:prstGeom prst="rect">
            <a:avLst/>
          </a:prstGeom>
        </p:spPr>
      </p:pic>
      <p:pic>
        <p:nvPicPr>
          <p:cNvPr id="3" name="图片 2" descr="4.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862" y="146520"/>
            <a:ext cx="3240000" cy="3240000"/>
          </a:xfrm>
          <a:prstGeom prst="rect">
            <a:avLst/>
          </a:prstGeom>
        </p:spPr>
      </p:pic>
      <p:pic>
        <p:nvPicPr>
          <p:cNvPr id="4" name="图片 3" descr="8.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341" y="3516760"/>
            <a:ext cx="3240000" cy="3240000"/>
          </a:xfrm>
          <a:prstGeom prst="rect">
            <a:avLst/>
          </a:prstGeom>
        </p:spPr>
      </p:pic>
      <p:pic>
        <p:nvPicPr>
          <p:cNvPr id="5" name="图片 4" descr="9.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862" y="3516760"/>
            <a:ext cx="3240000" cy="3240000"/>
          </a:xfrm>
          <a:prstGeom prst="rect">
            <a:avLst/>
          </a:prstGeom>
        </p:spPr>
      </p:pic>
      <p:sp>
        <p:nvSpPr>
          <p:cNvPr id="9" name="矩形 8"/>
          <p:cNvSpPr/>
          <p:nvPr/>
        </p:nvSpPr>
        <p:spPr>
          <a:xfrm>
            <a:off x="433633" y="2490240"/>
            <a:ext cx="1992853" cy="400110"/>
          </a:xfrm>
          <a:prstGeom prst="rect">
            <a:avLst/>
          </a:prstGeom>
        </p:spPr>
        <p:txBody>
          <a:bodyPr wrap="none">
            <a:spAutoFit/>
          </a:bodyPr>
          <a:lstStyle/>
          <a:p>
            <a:r>
              <a:rPr lang="zh-CN" altLang="en-US" sz="2000" b="1" dirty="0" smtClean="0">
                <a:solidFill>
                  <a:srgbClr val="000099"/>
                </a:solidFill>
                <a:latin typeface="Times New Roman" charset="0"/>
                <a:cs typeface="Times New Roman" charset="0"/>
              </a:rPr>
              <a:t>造影下闭合复位</a:t>
            </a:r>
            <a:endParaRPr lang="zh-CN" altLang="en-US" sz="2000" b="1" dirty="0">
              <a:solidFill>
                <a:srgbClr val="000099"/>
              </a:solidFill>
              <a:latin typeface="Times New Roman" charset="0"/>
              <a:cs typeface="Times New Roman" charset="0"/>
            </a:endParaRPr>
          </a:p>
        </p:txBody>
      </p:sp>
    </p:spTree>
    <p:extLst>
      <p:ext uri="{BB962C8B-B14F-4D97-AF65-F5344CB8AC3E}">
        <p14:creationId xmlns:p14="http://schemas.microsoft.com/office/powerpoint/2010/main" val="397410725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在儿童肘部损伤中所占比例</a:t>
            </a:r>
            <a:r>
              <a:rPr kumimoji="1" lang="en-US" altLang="zh-CN" dirty="0" smtClean="0"/>
              <a:t>&lt;5%</a:t>
            </a:r>
            <a:r>
              <a:rPr kumimoji="1" lang="zh-CN" altLang="en-US" dirty="0"/>
              <a:t>；</a:t>
            </a:r>
            <a:endParaRPr kumimoji="1" lang="en-US" altLang="zh-CN" dirty="0" smtClean="0"/>
          </a:p>
          <a:p>
            <a:r>
              <a:rPr kumimoji="1" lang="zh-CN" altLang="en-US" dirty="0" smtClean="0"/>
              <a:t>相对于成人少见；</a:t>
            </a:r>
            <a:endParaRPr kumimoji="1" lang="en-US" altLang="zh-CN" dirty="0" smtClean="0"/>
          </a:p>
          <a:p>
            <a:r>
              <a:rPr kumimoji="1" lang="zh-CN" altLang="en-US" dirty="0" smtClean="0"/>
              <a:t>机制：直接暴力，屈肘位跌倒并伸手着地，撕脱骨折，或应力骨折；</a:t>
            </a:r>
            <a:endParaRPr kumimoji="1" lang="en-US" altLang="zh-CN" dirty="0" smtClean="0"/>
          </a:p>
          <a:p>
            <a:r>
              <a:rPr kumimoji="1" lang="zh-CN" altLang="en-US" dirty="0" smtClean="0"/>
              <a:t>常合并桡骨颈骨折或桡骨小头脱位。</a:t>
            </a:r>
            <a:endParaRPr kumimoji="1" lang="en-US" altLang="zh-CN" dirty="0" smtClean="0"/>
          </a:p>
        </p:txBody>
      </p:sp>
      <p:sp>
        <p:nvSpPr>
          <p:cNvPr id="3" name="标题 2"/>
          <p:cNvSpPr>
            <a:spLocks noGrp="1"/>
          </p:cNvSpPr>
          <p:nvPr>
            <p:ph type="title"/>
          </p:nvPr>
        </p:nvSpPr>
        <p:spPr>
          <a:xfrm>
            <a:off x="1814840" y="890552"/>
            <a:ext cx="5221532" cy="788097"/>
          </a:xfrm>
        </p:spPr>
        <p:txBody>
          <a:bodyPr/>
          <a:lstStyle/>
          <a:p>
            <a:r>
              <a:rPr kumimoji="1" lang="zh-CN" altLang="en-US" dirty="0" smtClean="0">
                <a:solidFill>
                  <a:srgbClr val="FF0000"/>
                </a:solidFill>
              </a:rPr>
              <a:t>鹰嘴骨折</a:t>
            </a:r>
            <a:endParaRPr kumimoji="1" lang="zh-CN" altLang="en-US" dirty="0">
              <a:solidFill>
                <a:srgbClr val="FF0000"/>
              </a:solidFill>
            </a:endParaRPr>
          </a:p>
        </p:txBody>
      </p:sp>
    </p:spTree>
    <p:extLst>
      <p:ext uri="{BB962C8B-B14F-4D97-AF65-F5344CB8AC3E}">
        <p14:creationId xmlns:p14="http://schemas.microsoft.com/office/powerpoint/2010/main" val="195384899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189742" y="481775"/>
            <a:ext cx="5285400" cy="977887"/>
          </a:xfrm>
        </p:spPr>
        <p:txBody>
          <a:bodyPr/>
          <a:lstStyle/>
          <a:p>
            <a:r>
              <a:rPr kumimoji="1" lang="zh-CN" altLang="en-US" dirty="0" smtClean="0">
                <a:solidFill>
                  <a:srgbClr val="FF0000"/>
                </a:solidFill>
              </a:rPr>
              <a:t>鹰嘴骨折</a:t>
            </a:r>
            <a:endParaRPr kumimoji="1" lang="zh-CN" altLang="en-US" dirty="0">
              <a:solidFill>
                <a:srgbClr val="FF0000"/>
              </a:solidFill>
            </a:endParaRPr>
          </a:p>
        </p:txBody>
      </p:sp>
      <p:pic>
        <p:nvPicPr>
          <p:cNvPr id="5" name="图片 4"/>
          <p:cNvPicPr>
            <a:picLocks noChangeAspect="1"/>
          </p:cNvPicPr>
          <p:nvPr/>
        </p:nvPicPr>
        <p:blipFill rotWithShape="1">
          <a:blip r:embed="rId3"/>
          <a:srcRect r="15344"/>
          <a:stretch/>
        </p:blipFill>
        <p:spPr>
          <a:xfrm>
            <a:off x="4810393" y="1839506"/>
            <a:ext cx="4123401" cy="3044241"/>
          </a:xfrm>
          <a:prstGeom prst="rect">
            <a:avLst/>
          </a:prstGeom>
        </p:spPr>
      </p:pic>
      <p:pic>
        <p:nvPicPr>
          <p:cNvPr id="6" name="图片 5"/>
          <p:cNvPicPr>
            <a:picLocks noChangeAspect="1"/>
          </p:cNvPicPr>
          <p:nvPr/>
        </p:nvPicPr>
        <p:blipFill rotWithShape="1">
          <a:blip r:embed="rId4"/>
          <a:srcRect l="8679" r="5232"/>
          <a:stretch/>
        </p:blipFill>
        <p:spPr>
          <a:xfrm>
            <a:off x="165234" y="2189625"/>
            <a:ext cx="4535413" cy="2562312"/>
          </a:xfrm>
          <a:prstGeom prst="rect">
            <a:avLst/>
          </a:prstGeom>
        </p:spPr>
      </p:pic>
      <p:sp>
        <p:nvSpPr>
          <p:cNvPr id="7" name="文本框 6"/>
          <p:cNvSpPr txBox="1"/>
          <p:nvPr/>
        </p:nvSpPr>
        <p:spPr>
          <a:xfrm>
            <a:off x="457200" y="5205239"/>
            <a:ext cx="8432800" cy="1323439"/>
          </a:xfrm>
          <a:prstGeom prst="rect">
            <a:avLst/>
          </a:prstGeom>
          <a:noFill/>
        </p:spPr>
        <p:txBody>
          <a:bodyPr wrap="square" rtlCol="0">
            <a:spAutoFit/>
          </a:bodyPr>
          <a:lstStyle/>
          <a:p>
            <a:r>
              <a:rPr kumimoji="1" lang="zh-CN" altLang="en-US" sz="2000" b="1" dirty="0" smtClean="0">
                <a:solidFill>
                  <a:srgbClr val="08088E"/>
                </a:solidFill>
              </a:rPr>
              <a:t>不要将分离的鹰嘴次级骨化中心误诊为骨折。鹰嘴骨骺有波浪状的略硬化的边缘，骺板倾斜的方式一般和骨折线不类。</a:t>
            </a:r>
            <a:endParaRPr kumimoji="1" lang="en-US" altLang="zh-CN" sz="2000" b="1" dirty="0" smtClean="0">
              <a:solidFill>
                <a:srgbClr val="08088E"/>
              </a:solidFill>
            </a:endParaRPr>
          </a:p>
          <a:p>
            <a:endParaRPr kumimoji="1" lang="en-US" altLang="zh-CN" sz="2000" b="1" dirty="0" smtClean="0">
              <a:solidFill>
                <a:srgbClr val="08088E"/>
              </a:solidFill>
            </a:endParaRPr>
          </a:p>
          <a:p>
            <a:r>
              <a:rPr kumimoji="1" lang="zh-CN" altLang="en-US" sz="2000" b="1" dirty="0" smtClean="0">
                <a:solidFill>
                  <a:srgbClr val="08088E"/>
                </a:solidFill>
              </a:rPr>
              <a:t>鹰嘴骨折，常合并桡骨颈骨折和桡骨头脱位。</a:t>
            </a:r>
            <a:endParaRPr kumimoji="1" lang="zh-CN" altLang="en-US" sz="2000" b="1" dirty="0">
              <a:solidFill>
                <a:srgbClr val="08088E"/>
              </a:solidFill>
            </a:endParaRPr>
          </a:p>
        </p:txBody>
      </p:sp>
    </p:spTree>
    <p:extLst>
      <p:ext uri="{BB962C8B-B14F-4D97-AF65-F5344CB8AC3E}">
        <p14:creationId xmlns:p14="http://schemas.microsoft.com/office/powerpoint/2010/main" val="57306579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786231" y="5674187"/>
            <a:ext cx="4578620" cy="400110"/>
          </a:xfrm>
          <a:prstGeom prst="rect">
            <a:avLst/>
          </a:prstGeom>
          <a:noFill/>
        </p:spPr>
        <p:txBody>
          <a:bodyPr wrap="square" rtlCol="0">
            <a:spAutoFit/>
          </a:bodyPr>
          <a:lstStyle/>
          <a:p>
            <a:r>
              <a:rPr kumimoji="1" lang="zh-CN" altLang="en-US" sz="2000" b="1" dirty="0" smtClean="0">
                <a:solidFill>
                  <a:srgbClr val="08088E"/>
                </a:solidFill>
              </a:rPr>
              <a:t>鹰嘴骨折的各种形态，骨折常很细微。</a:t>
            </a:r>
            <a:endParaRPr kumimoji="1" lang="zh-CN" altLang="en-US" sz="2000" b="1" dirty="0">
              <a:solidFill>
                <a:srgbClr val="08088E"/>
              </a:solidFill>
            </a:endParaRPr>
          </a:p>
        </p:txBody>
      </p:sp>
      <p:pic>
        <p:nvPicPr>
          <p:cNvPr id="4" name="图片 3"/>
          <p:cNvPicPr>
            <a:picLocks noChangeAspect="1"/>
          </p:cNvPicPr>
          <p:nvPr/>
        </p:nvPicPr>
        <p:blipFill>
          <a:blip r:embed="rId3"/>
          <a:stretch>
            <a:fillRect/>
          </a:stretch>
        </p:blipFill>
        <p:spPr>
          <a:xfrm>
            <a:off x="127000" y="40147"/>
            <a:ext cx="8890000" cy="5600700"/>
          </a:xfrm>
          <a:prstGeom prst="rect">
            <a:avLst/>
          </a:prstGeom>
        </p:spPr>
      </p:pic>
    </p:spTree>
    <p:extLst>
      <p:ext uri="{BB962C8B-B14F-4D97-AF65-F5344CB8AC3E}">
        <p14:creationId xmlns:p14="http://schemas.microsoft.com/office/powerpoint/2010/main" val="399720326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57200" y="704088"/>
            <a:ext cx="8229600" cy="636680"/>
          </a:xfrm>
        </p:spPr>
        <p:txBody>
          <a:bodyPr>
            <a:noAutofit/>
          </a:bodyPr>
          <a:lstStyle/>
          <a:p>
            <a:pPr algn="ctr"/>
            <a:r>
              <a:rPr kumimoji="1" lang="zh-CN" altLang="en-US" sz="3600" b="1" dirty="0" smtClean="0">
                <a:solidFill>
                  <a:srgbClr val="FF0000"/>
                </a:solidFill>
              </a:rPr>
              <a:t>肘关节骨折的诊断手段</a:t>
            </a:r>
            <a:r>
              <a:rPr kumimoji="1" lang="en-US" altLang="zh-CN" sz="3600" b="1" dirty="0" smtClean="0">
                <a:solidFill>
                  <a:srgbClr val="FF0000"/>
                </a:solidFill>
              </a:rPr>
              <a:t>——MRI .&amp;. </a:t>
            </a:r>
            <a:r>
              <a:rPr kumimoji="1" lang="zh-CN" altLang="en-US" sz="3600" b="1" dirty="0" smtClean="0">
                <a:solidFill>
                  <a:srgbClr val="FF0000"/>
                </a:solidFill>
              </a:rPr>
              <a:t>超声</a:t>
            </a:r>
            <a:endParaRPr lang="zh-CN" altLang="en-US" sz="3600" dirty="0">
              <a:solidFill>
                <a:srgbClr val="FF0000"/>
              </a:solidFill>
            </a:endParaRPr>
          </a:p>
        </p:txBody>
      </p:sp>
      <p:sp>
        <p:nvSpPr>
          <p:cNvPr id="5" name="内容占位符 4"/>
          <p:cNvSpPr>
            <a:spLocks noGrp="1"/>
          </p:cNvSpPr>
          <p:nvPr>
            <p:ph sz="half" idx="4294967295"/>
          </p:nvPr>
        </p:nvSpPr>
        <p:spPr>
          <a:xfrm>
            <a:off x="457200" y="1920085"/>
            <a:ext cx="4330824" cy="4434840"/>
          </a:xfrm>
          <a:prstGeom prst="rect">
            <a:avLst/>
          </a:prstGeom>
        </p:spPr>
        <p:txBody>
          <a:bodyPr>
            <a:normAutofit/>
          </a:bodyPr>
          <a:lstStyle/>
          <a:p>
            <a:r>
              <a:rPr lang="en-US" altLang="zh-CN" b="1" dirty="0" smtClean="0">
                <a:solidFill>
                  <a:srgbClr val="FF0000"/>
                </a:solidFill>
                <a:latin typeface="Times New Roman" pitchFamily="18" charset="0"/>
                <a:cs typeface="Times New Roman" pitchFamily="18" charset="0"/>
              </a:rPr>
              <a:t>MRI</a:t>
            </a:r>
          </a:p>
          <a:p>
            <a:r>
              <a:rPr lang="zh-CN" altLang="en-US" dirty="0" smtClean="0">
                <a:latin typeface="Times New Roman" pitchFamily="18" charset="0"/>
                <a:cs typeface="Times New Roman" pitchFamily="18" charset="0"/>
              </a:rPr>
              <a:t>优点</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金标准</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无创</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成像清晰，软组织显影好</a:t>
            </a:r>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r>
              <a:rPr lang="zh-CN" altLang="en-US" dirty="0" smtClean="0">
                <a:latin typeface="Times New Roman" pitchFamily="18" charset="0"/>
                <a:cs typeface="Times New Roman" pitchFamily="18" charset="0"/>
              </a:rPr>
              <a:t>缺点</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需要镇静</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预约时间长</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不能术中应用</a:t>
            </a:r>
            <a:endParaRPr lang="en-US" altLang="zh-CN" dirty="0" smtClean="0">
              <a:latin typeface="Times New Roman" pitchFamily="18" charset="0"/>
              <a:cs typeface="Times New Roman" pitchFamily="18" charset="0"/>
            </a:endParaRPr>
          </a:p>
          <a:p>
            <a:endParaRPr lang="zh-CN" altLang="en-US" dirty="0">
              <a:latin typeface="Times New Roman" pitchFamily="18" charset="0"/>
              <a:cs typeface="Times New Roman" pitchFamily="18" charset="0"/>
            </a:endParaRPr>
          </a:p>
        </p:txBody>
      </p:sp>
      <p:sp>
        <p:nvSpPr>
          <p:cNvPr id="6" name="内容占位符 5"/>
          <p:cNvSpPr>
            <a:spLocks noGrp="1"/>
          </p:cNvSpPr>
          <p:nvPr>
            <p:ph sz="half" idx="4294967295"/>
          </p:nvPr>
        </p:nvSpPr>
        <p:spPr>
          <a:xfrm>
            <a:off x="4788024" y="1916832"/>
            <a:ext cx="4038600" cy="4434840"/>
          </a:xfrm>
          <a:prstGeom prst="rect">
            <a:avLst/>
          </a:prstGeom>
        </p:spPr>
        <p:txBody>
          <a:bodyPr>
            <a:normAutofit/>
          </a:bodyPr>
          <a:lstStyle/>
          <a:p>
            <a:r>
              <a:rPr lang="zh-CN" altLang="en-US" b="1" dirty="0" smtClean="0">
                <a:solidFill>
                  <a:srgbClr val="FF0000"/>
                </a:solidFill>
                <a:latin typeface="Times New Roman" pitchFamily="18" charset="0"/>
                <a:cs typeface="Times New Roman" pitchFamily="18" charset="0"/>
              </a:rPr>
              <a:t>超声</a:t>
            </a:r>
            <a:endParaRPr lang="en-US" altLang="zh-CN" b="1" dirty="0" smtClean="0">
              <a:solidFill>
                <a:srgbClr val="FF0000"/>
              </a:solidFill>
              <a:latin typeface="Times New Roman" pitchFamily="18" charset="0"/>
              <a:cs typeface="Times New Roman" pitchFamily="18" charset="0"/>
            </a:endParaRPr>
          </a:p>
          <a:p>
            <a:r>
              <a:rPr lang="zh-CN" altLang="en-US" dirty="0" smtClean="0">
                <a:latin typeface="Times New Roman" pitchFamily="18" charset="0"/>
                <a:cs typeface="Times New Roman" pitchFamily="18" charset="0"/>
              </a:rPr>
              <a:t>优点</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无创</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便捷，简易</a:t>
            </a:r>
            <a:endParaRPr lang="en-US" altLang="zh-CN" dirty="0" smtClean="0">
              <a:latin typeface="Times New Roman" pitchFamily="18" charset="0"/>
              <a:cs typeface="Times New Roman" pitchFamily="18" charset="0"/>
            </a:endParaRPr>
          </a:p>
          <a:p>
            <a:pPr>
              <a:buNone/>
            </a:pPr>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r>
              <a:rPr lang="zh-CN" altLang="en-US" dirty="0" smtClean="0">
                <a:latin typeface="Times New Roman" pitchFamily="18" charset="0"/>
                <a:cs typeface="Times New Roman" pitchFamily="18" charset="0"/>
              </a:rPr>
              <a:t>缺点</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主观</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标准化困难</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软骨区分度较差</a:t>
            </a:r>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p:txBody>
      </p:sp>
      <p:pic>
        <p:nvPicPr>
          <p:cNvPr id="9" name="Picture 4" descr="C:\Users\Xiaomeng\Desktop\2013-4-17术后回顾\付馨漪 肱骨外髁骨折\付馨漪 6岁-MRI+术中-经皮\2013-04\3.jpg"/>
          <p:cNvPicPr>
            <a:picLocks noChangeAspect="1" noChangeArrowheads="1"/>
          </p:cNvPicPr>
          <p:nvPr/>
        </p:nvPicPr>
        <p:blipFill>
          <a:blip r:embed="rId2" cstate="print"/>
          <a:srcRect l="32593" r="29922"/>
          <a:stretch>
            <a:fillRect/>
          </a:stretch>
        </p:blipFill>
        <p:spPr bwMode="auto">
          <a:xfrm>
            <a:off x="3203848" y="4005064"/>
            <a:ext cx="1283474" cy="2255068"/>
          </a:xfrm>
          <a:prstGeom prst="rect">
            <a:avLst/>
          </a:prstGeom>
          <a:noFill/>
          <a:ln w="9525">
            <a:noFill/>
            <a:miter lim="800000"/>
            <a:headEnd/>
            <a:tailEnd/>
          </a:ln>
        </p:spPr>
      </p:pic>
      <p:pic>
        <p:nvPicPr>
          <p:cNvPr id="3077" name="Picture 5" descr="G:\肘关节造影\张欣怡 尺骨鹰嘴骨折 疑桡骨小头脱位\2014-07-03 术中US\2014-07-03\MUS(001).jpg"/>
          <p:cNvPicPr>
            <a:picLocks noChangeAspect="1" noChangeArrowheads="1"/>
          </p:cNvPicPr>
          <p:nvPr/>
        </p:nvPicPr>
        <p:blipFill>
          <a:blip r:embed="rId3" cstate="print"/>
          <a:srcRect l="21011" t="7188" r="32299" b="49681"/>
          <a:stretch>
            <a:fillRect/>
          </a:stretch>
        </p:blipFill>
        <p:spPr bwMode="auto">
          <a:xfrm>
            <a:off x="6516216" y="1772816"/>
            <a:ext cx="2280253" cy="1368152"/>
          </a:xfrm>
          <a:prstGeom prst="rect">
            <a:avLst/>
          </a:prstGeom>
          <a:noFill/>
        </p:spPr>
      </p:pic>
    </p:spTree>
    <p:extLst>
      <p:ext uri="{BB962C8B-B14F-4D97-AF65-F5344CB8AC3E}">
        <p14:creationId xmlns:p14="http://schemas.microsoft.com/office/powerpoint/2010/main" val="13580020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90288" y="5585510"/>
            <a:ext cx="7213577" cy="400110"/>
          </a:xfrm>
          <a:prstGeom prst="rect">
            <a:avLst/>
          </a:prstGeom>
          <a:noFill/>
        </p:spPr>
        <p:txBody>
          <a:bodyPr wrap="square" rtlCol="0">
            <a:spAutoFit/>
          </a:bodyPr>
          <a:lstStyle/>
          <a:p>
            <a:r>
              <a:rPr kumimoji="1" lang="zh-CN" altLang="en-US" sz="2000" b="1" dirty="0" smtClean="0">
                <a:solidFill>
                  <a:srgbClr val="0B1893"/>
                </a:solidFill>
              </a:rPr>
              <a:t>滑车有两个到多个骨化中心，正常情况下可以呈碎块化外观。</a:t>
            </a:r>
            <a:endParaRPr kumimoji="1" lang="zh-CN" altLang="en-US" sz="2000" b="1" dirty="0">
              <a:solidFill>
                <a:srgbClr val="0B1893"/>
              </a:solidFill>
            </a:endParaRPr>
          </a:p>
        </p:txBody>
      </p:sp>
      <p:pic>
        <p:nvPicPr>
          <p:cNvPr id="9" name="图片 8"/>
          <p:cNvPicPr>
            <a:picLocks noChangeAspect="1"/>
          </p:cNvPicPr>
          <p:nvPr/>
        </p:nvPicPr>
        <p:blipFill>
          <a:blip r:embed="rId3"/>
          <a:stretch>
            <a:fillRect/>
          </a:stretch>
        </p:blipFill>
        <p:spPr>
          <a:xfrm>
            <a:off x="170591" y="1496384"/>
            <a:ext cx="8804091" cy="3884158"/>
          </a:xfrm>
          <a:prstGeom prst="rect">
            <a:avLst/>
          </a:prstGeom>
        </p:spPr>
      </p:pic>
      <p:sp>
        <p:nvSpPr>
          <p:cNvPr id="4"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18712583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kumimoji="1" lang="zh-CN" altLang="en-US" dirty="0" smtClean="0"/>
              <a:t>可精确诊断骨、软骨、软组织损伤，尤其适用于低龄、肘关节骨化程度低的患儿；</a:t>
            </a:r>
            <a:endParaRPr kumimoji="1" lang="en-US" altLang="zh-CN" dirty="0" smtClean="0"/>
          </a:p>
          <a:p>
            <a:r>
              <a:rPr kumimoji="1" lang="en-US" altLang="zh-CN" dirty="0" smtClean="0"/>
              <a:t>X</a:t>
            </a:r>
            <a:r>
              <a:rPr kumimoji="1" lang="zh-CN" altLang="en-US" dirty="0" smtClean="0"/>
              <a:t>线片存在软组织肿胀或脂肪垫阳性，发现和确诊隐匿性骨折；</a:t>
            </a:r>
          </a:p>
          <a:p>
            <a:r>
              <a:rPr kumimoji="1" lang="en-US" altLang="zh-CN" dirty="0" err="1" smtClean="0"/>
              <a:t>Jakob</a:t>
            </a:r>
            <a:r>
              <a:rPr kumimoji="1" lang="en-US" altLang="zh-CN" dirty="0" smtClean="0"/>
              <a:t> I</a:t>
            </a:r>
            <a:r>
              <a:rPr kumimoji="1" lang="zh-CN" altLang="en-US" dirty="0" smtClean="0"/>
              <a:t>型肱骨外髁骨折，评估软骨铰链的完整性，以判断是否可保守治疗或经皮穿针内固定。</a:t>
            </a:r>
            <a:endParaRPr kumimoji="1" lang="en-US" altLang="zh-CN" dirty="0" smtClean="0"/>
          </a:p>
        </p:txBody>
      </p:sp>
      <p:sp>
        <p:nvSpPr>
          <p:cNvPr id="3" name="标题 2"/>
          <p:cNvSpPr>
            <a:spLocks noGrp="1"/>
          </p:cNvSpPr>
          <p:nvPr>
            <p:ph type="title"/>
          </p:nvPr>
        </p:nvSpPr>
        <p:spPr>
          <a:xfrm>
            <a:off x="1435285" y="642366"/>
            <a:ext cx="6345600" cy="948689"/>
          </a:xfrm>
        </p:spPr>
        <p:txBody>
          <a:bodyPr>
            <a:normAutofit/>
          </a:bodyPr>
          <a:lstStyle/>
          <a:p>
            <a:r>
              <a:rPr kumimoji="1" lang="en-US" altLang="zh-CN" sz="3600" dirty="0" smtClean="0">
                <a:solidFill>
                  <a:srgbClr val="FF0000"/>
                </a:solidFill>
              </a:rPr>
              <a:t>MRI</a:t>
            </a:r>
            <a:r>
              <a:rPr kumimoji="1" lang="zh-CN" altLang="en-US" sz="3600" dirty="0" smtClean="0">
                <a:solidFill>
                  <a:srgbClr val="FF0000"/>
                </a:solidFill>
              </a:rPr>
              <a:t>在儿童肘部创伤中的应用</a:t>
            </a:r>
            <a:endParaRPr kumimoji="1" lang="zh-CN" altLang="en-US" sz="3600" dirty="0">
              <a:solidFill>
                <a:srgbClr val="FF0000"/>
              </a:solidFill>
            </a:endParaRPr>
          </a:p>
        </p:txBody>
      </p:sp>
    </p:spTree>
    <p:extLst>
      <p:ext uri="{BB962C8B-B14F-4D97-AF65-F5344CB8AC3E}">
        <p14:creationId xmlns:p14="http://schemas.microsoft.com/office/powerpoint/2010/main" val="222211787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426560" y="181428"/>
            <a:ext cx="5567980" cy="6458857"/>
          </a:xfrm>
          <a:prstGeom prst="rect">
            <a:avLst/>
          </a:prstGeom>
        </p:spPr>
      </p:pic>
      <p:sp>
        <p:nvSpPr>
          <p:cNvPr id="7" name="Title 1"/>
          <p:cNvSpPr txBox="1">
            <a:spLocks/>
          </p:cNvSpPr>
          <p:nvPr/>
        </p:nvSpPr>
        <p:spPr bwMode="black">
          <a:xfrm>
            <a:off x="364957" y="2116892"/>
            <a:ext cx="2773674" cy="25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r>
              <a:rPr kumimoji="0" lang="zh-CN" altLang="zh-CN" sz="2000" b="1" dirty="0" smtClean="0">
                <a:solidFill>
                  <a:srgbClr val="000099"/>
                </a:solidFill>
                <a:latin typeface="Times New Roman" charset="0"/>
                <a:cs typeface="Times New Roman" charset="0"/>
              </a:rPr>
              <a:t>8</a:t>
            </a:r>
            <a:r>
              <a:rPr kumimoji="0" lang="zh-CN" altLang="en-US" sz="2000" b="1" dirty="0" smtClean="0">
                <a:solidFill>
                  <a:srgbClr val="000099"/>
                </a:solidFill>
                <a:latin typeface="Times New Roman" charset="0"/>
                <a:cs typeface="Times New Roman" charset="0"/>
              </a:rPr>
              <a:t>岁男孩，</a:t>
            </a:r>
            <a:r>
              <a:rPr kumimoji="0" lang="en-US" altLang="zh-CN" sz="2000" b="1" dirty="0" smtClean="0">
                <a:solidFill>
                  <a:srgbClr val="000099"/>
                </a:solidFill>
                <a:latin typeface="Times New Roman" charset="0"/>
                <a:cs typeface="Times New Roman" charset="0"/>
              </a:rPr>
              <a:t>MRI</a:t>
            </a:r>
            <a:r>
              <a:rPr kumimoji="0" lang="zh-CN" altLang="en-US" sz="2000" b="1" dirty="0" smtClean="0">
                <a:solidFill>
                  <a:srgbClr val="000099"/>
                </a:solidFill>
                <a:latin typeface="Times New Roman" charset="0"/>
                <a:cs typeface="Times New Roman" charset="0"/>
              </a:rPr>
              <a:t>发现的隐匿肱骨髁上骨折</a:t>
            </a:r>
            <a:endParaRPr kumimoji="0" lang="zh-CN" altLang="en-US" sz="2000" b="1" dirty="0">
              <a:solidFill>
                <a:srgbClr val="000099"/>
              </a:solidFill>
              <a:latin typeface="Times New Roman" charset="0"/>
              <a:cs typeface="Times New Roman" charset="0"/>
            </a:endParaRPr>
          </a:p>
        </p:txBody>
      </p:sp>
    </p:spTree>
    <p:extLst>
      <p:ext uri="{BB962C8B-B14F-4D97-AF65-F5344CB8AC3E}">
        <p14:creationId xmlns:p14="http://schemas.microsoft.com/office/powerpoint/2010/main" val="2309434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矩形 9"/>
          <p:cNvSpPr>
            <a:spLocks noChangeArrowheads="1"/>
          </p:cNvSpPr>
          <p:nvPr/>
        </p:nvSpPr>
        <p:spPr bwMode="auto">
          <a:xfrm>
            <a:off x="5738813" y="5418138"/>
            <a:ext cx="206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000099"/>
                </a:solidFill>
                <a:latin typeface="Times New Roman" charset="0"/>
                <a:cs typeface="Times New Roman" charset="0"/>
              </a:rPr>
              <a:t>2013-8-30</a:t>
            </a:r>
            <a:endParaRPr lang="zh-CN" altLang="en-US" sz="2400" b="1">
              <a:solidFill>
                <a:srgbClr val="000099"/>
              </a:solidFill>
              <a:latin typeface="Times New Roman" charset="0"/>
              <a:cs typeface="Times New Roman" charset="0"/>
            </a:endParaRPr>
          </a:p>
        </p:txBody>
      </p:sp>
      <p:pic>
        <p:nvPicPr>
          <p:cNvPr id="195586" name="Picture 3" descr="C:\Documents and Settings\Administrator\桌面\沈永祥\302.jpg"/>
          <p:cNvPicPr>
            <a:picLocks noChangeAspect="1" noChangeArrowheads="1"/>
          </p:cNvPicPr>
          <p:nvPr/>
        </p:nvPicPr>
        <p:blipFill>
          <a:blip r:embed="rId2">
            <a:extLst>
              <a:ext uri="{28A0092B-C50C-407E-A947-70E740481C1C}">
                <a14:useLocalDpi xmlns:a14="http://schemas.microsoft.com/office/drawing/2010/main" val="0"/>
              </a:ext>
            </a:extLst>
          </a:blip>
          <a:srcRect l="37672" t="993" r="35091" b="1363"/>
          <a:stretch>
            <a:fillRect/>
          </a:stretch>
        </p:blipFill>
        <p:spPr bwMode="auto">
          <a:xfrm>
            <a:off x="211138" y="815975"/>
            <a:ext cx="32639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4" descr="C:\Documents and Settings\Administrator\桌面\沈永祥\303.jpg"/>
          <p:cNvPicPr>
            <a:picLocks noChangeAspect="1" noChangeArrowheads="1"/>
          </p:cNvPicPr>
          <p:nvPr/>
        </p:nvPicPr>
        <p:blipFill>
          <a:blip r:embed="rId3">
            <a:extLst>
              <a:ext uri="{28A0092B-C50C-407E-A947-70E740481C1C}">
                <a14:useLocalDpi xmlns:a14="http://schemas.microsoft.com/office/drawing/2010/main" val="0"/>
              </a:ext>
            </a:extLst>
          </a:blip>
          <a:srcRect l="33798" t="14" r="25697" b="20988"/>
          <a:stretch>
            <a:fillRect/>
          </a:stretch>
        </p:blipFill>
        <p:spPr bwMode="auto">
          <a:xfrm>
            <a:off x="3671888" y="858838"/>
            <a:ext cx="485298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itle 1"/>
          <p:cNvSpPr txBox="1">
            <a:spLocks/>
          </p:cNvSpPr>
          <p:nvPr/>
        </p:nvSpPr>
        <p:spPr bwMode="black">
          <a:xfrm>
            <a:off x="973139" y="220663"/>
            <a:ext cx="3669116"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r>
              <a:rPr kumimoji="0" lang="en-US" altLang="zh-CN" sz="2000" b="1" dirty="0">
                <a:solidFill>
                  <a:srgbClr val="FFFF00"/>
                </a:solidFill>
                <a:latin typeface="Times New Roman" charset="0"/>
                <a:cs typeface="Times New Roman" charset="0"/>
              </a:rPr>
              <a:t>Case1.  </a:t>
            </a:r>
            <a:r>
              <a:rPr kumimoji="0" lang="zh-CN" altLang="en-US" sz="2000" b="1" dirty="0">
                <a:solidFill>
                  <a:srgbClr val="FFFF00"/>
                </a:solidFill>
                <a:latin typeface="Times New Roman" charset="0"/>
                <a:cs typeface="Times New Roman" charset="0"/>
              </a:rPr>
              <a:t>沈＊＊，女，</a:t>
            </a:r>
            <a:r>
              <a:rPr kumimoji="0" lang="en-US" altLang="zh-CN" sz="2000" b="1" dirty="0">
                <a:solidFill>
                  <a:srgbClr val="FFFF00"/>
                </a:solidFill>
                <a:latin typeface="Times New Roman" charset="0"/>
                <a:cs typeface="Times New Roman" charset="0"/>
              </a:rPr>
              <a:t>5</a:t>
            </a:r>
            <a:r>
              <a:rPr kumimoji="0" lang="zh-CN" altLang="en-US" sz="2000" b="1" dirty="0">
                <a:solidFill>
                  <a:srgbClr val="FFFF00"/>
                </a:solidFill>
                <a:latin typeface="Times New Roman" charset="0"/>
                <a:cs typeface="Times New Roman" charset="0"/>
              </a:rPr>
              <a:t>岁</a:t>
            </a:r>
          </a:p>
        </p:txBody>
      </p:sp>
    </p:spTree>
    <p:extLst>
      <p:ext uri="{BB962C8B-B14F-4D97-AF65-F5344CB8AC3E}">
        <p14:creationId xmlns:p14="http://schemas.microsoft.com/office/powerpoint/2010/main" val="24679503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矩形 9"/>
          <p:cNvSpPr>
            <a:spLocks noChangeArrowheads="1"/>
          </p:cNvSpPr>
          <p:nvPr/>
        </p:nvSpPr>
        <p:spPr bwMode="auto">
          <a:xfrm>
            <a:off x="3903663" y="5962650"/>
            <a:ext cx="125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a:solidFill>
                  <a:srgbClr val="000099"/>
                </a:solidFill>
                <a:latin typeface="Times New Roman" charset="0"/>
                <a:cs typeface="Times New Roman" charset="0"/>
              </a:rPr>
              <a:t>2013-8-30</a:t>
            </a:r>
            <a:endParaRPr lang="zh-CN" altLang="en-US" sz="2000" b="1">
              <a:solidFill>
                <a:srgbClr val="000099"/>
              </a:solidFill>
              <a:latin typeface="Times New Roman" charset="0"/>
              <a:cs typeface="Times New Roman" charset="0"/>
            </a:endParaRPr>
          </a:p>
        </p:txBody>
      </p:sp>
      <p:pic>
        <p:nvPicPr>
          <p:cNvPr id="196610" name="Picture 2" descr="C:\Documents and Settings\Administrator\桌面\沈永祥\mr1.jpg"/>
          <p:cNvPicPr>
            <a:picLocks noChangeAspect="1" noChangeArrowheads="1"/>
          </p:cNvPicPr>
          <p:nvPr/>
        </p:nvPicPr>
        <p:blipFill>
          <a:blip r:embed="rId2">
            <a:extLst>
              <a:ext uri="{28A0092B-C50C-407E-A947-70E740481C1C}">
                <a14:useLocalDpi xmlns:a14="http://schemas.microsoft.com/office/drawing/2010/main" val="0"/>
              </a:ext>
            </a:extLst>
          </a:blip>
          <a:srcRect l="40491" t="7373" r="41431" b="7741"/>
          <a:stretch>
            <a:fillRect/>
          </a:stretch>
        </p:blipFill>
        <p:spPr bwMode="auto">
          <a:xfrm>
            <a:off x="2166938" y="969963"/>
            <a:ext cx="216535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3" descr="C:\Documents and Settings\Administrator\桌面\沈永祥\34.jpg"/>
          <p:cNvPicPr>
            <a:picLocks noChangeAspect="1" noChangeArrowheads="1"/>
          </p:cNvPicPr>
          <p:nvPr/>
        </p:nvPicPr>
        <p:blipFill>
          <a:blip r:embed="rId3">
            <a:extLst>
              <a:ext uri="{28A0092B-C50C-407E-A947-70E740481C1C}">
                <a14:useLocalDpi xmlns:a14="http://schemas.microsoft.com/office/drawing/2010/main" val="0"/>
              </a:ext>
            </a:extLst>
          </a:blip>
          <a:srcRect l="41431" t="8354" r="38963" b="8232"/>
          <a:stretch>
            <a:fillRect/>
          </a:stretch>
        </p:blipFill>
        <p:spPr bwMode="auto">
          <a:xfrm>
            <a:off x="4418013" y="957263"/>
            <a:ext cx="2405062"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itle 1"/>
          <p:cNvSpPr txBox="1">
            <a:spLocks/>
          </p:cNvSpPr>
          <p:nvPr/>
        </p:nvSpPr>
        <p:spPr bwMode="black">
          <a:xfrm>
            <a:off x="987425" y="220663"/>
            <a:ext cx="35814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r>
              <a:rPr kumimoji="0" lang="en-US" altLang="zh-CN" sz="2000" b="1" dirty="0">
                <a:solidFill>
                  <a:srgbClr val="FFFF00"/>
                </a:solidFill>
                <a:latin typeface="Times New Roman" charset="0"/>
                <a:cs typeface="Times New Roman" charset="0"/>
              </a:rPr>
              <a:t>Case1.  </a:t>
            </a:r>
            <a:r>
              <a:rPr kumimoji="0" lang="zh-CN" altLang="en-US" sz="2000" b="1" dirty="0">
                <a:solidFill>
                  <a:srgbClr val="FFFF00"/>
                </a:solidFill>
                <a:latin typeface="Times New Roman" charset="0"/>
                <a:cs typeface="Times New Roman" charset="0"/>
              </a:rPr>
              <a:t>沈</a:t>
            </a:r>
            <a:r>
              <a:rPr kumimoji="0" lang="en-US" altLang="zh-CN" sz="2000" b="1" dirty="0">
                <a:solidFill>
                  <a:srgbClr val="FFFF00"/>
                </a:solidFill>
                <a:latin typeface="Times New Roman" charset="0"/>
                <a:cs typeface="Times New Roman" charset="0"/>
              </a:rPr>
              <a:t>**</a:t>
            </a:r>
            <a:r>
              <a:rPr kumimoji="0" lang="zh-CN" altLang="en-US" sz="2000" b="1" dirty="0">
                <a:solidFill>
                  <a:srgbClr val="FFFF00"/>
                </a:solidFill>
                <a:latin typeface="Times New Roman" charset="0"/>
                <a:cs typeface="Times New Roman" charset="0"/>
              </a:rPr>
              <a:t>，女，</a:t>
            </a:r>
            <a:r>
              <a:rPr kumimoji="0" lang="en-US" altLang="zh-CN" sz="2000" b="1" dirty="0">
                <a:solidFill>
                  <a:srgbClr val="FFFF00"/>
                </a:solidFill>
                <a:latin typeface="Times New Roman" charset="0"/>
                <a:cs typeface="Times New Roman" charset="0"/>
              </a:rPr>
              <a:t>5</a:t>
            </a:r>
            <a:r>
              <a:rPr kumimoji="0" lang="zh-CN" altLang="en-US" sz="2000" b="1" dirty="0">
                <a:solidFill>
                  <a:srgbClr val="FFFF00"/>
                </a:solidFill>
                <a:latin typeface="Times New Roman" charset="0"/>
                <a:cs typeface="Times New Roman" charset="0"/>
              </a:rPr>
              <a:t>岁</a:t>
            </a:r>
          </a:p>
        </p:txBody>
      </p:sp>
    </p:spTree>
    <p:extLst>
      <p:ext uri="{BB962C8B-B14F-4D97-AF65-F5344CB8AC3E}">
        <p14:creationId xmlns:p14="http://schemas.microsoft.com/office/powerpoint/2010/main" val="4143330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矩形 9"/>
          <p:cNvSpPr>
            <a:spLocks noChangeArrowheads="1"/>
          </p:cNvSpPr>
          <p:nvPr/>
        </p:nvSpPr>
        <p:spPr bwMode="auto">
          <a:xfrm>
            <a:off x="2147888" y="5368925"/>
            <a:ext cx="125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a:solidFill>
                  <a:srgbClr val="000099"/>
                </a:solidFill>
                <a:latin typeface="Times New Roman" charset="0"/>
                <a:cs typeface="Times New Roman" charset="0"/>
              </a:rPr>
              <a:t>2014-9-19</a:t>
            </a:r>
            <a:endParaRPr lang="zh-CN" altLang="en-US" sz="2000" b="1">
              <a:solidFill>
                <a:srgbClr val="000099"/>
              </a:solidFill>
              <a:latin typeface="Times New Roman" charset="0"/>
              <a:cs typeface="Times New Roman" charset="0"/>
            </a:endParaRPr>
          </a:p>
        </p:txBody>
      </p:sp>
      <p:sp>
        <p:nvSpPr>
          <p:cNvPr id="197634" name="Title 1"/>
          <p:cNvSpPr txBox="1">
            <a:spLocks/>
          </p:cNvSpPr>
          <p:nvPr/>
        </p:nvSpPr>
        <p:spPr bwMode="black">
          <a:xfrm>
            <a:off x="973138" y="277813"/>
            <a:ext cx="323056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r>
              <a:rPr kumimoji="0" lang="en-US" altLang="zh-CN" sz="2000" b="1" dirty="0">
                <a:solidFill>
                  <a:srgbClr val="FFFF00"/>
                </a:solidFill>
                <a:latin typeface="Times New Roman" charset="0"/>
                <a:cs typeface="Times New Roman" charset="0"/>
              </a:rPr>
              <a:t>Case2.  </a:t>
            </a:r>
            <a:r>
              <a:rPr kumimoji="0" lang="zh-CN" altLang="en-US" sz="2000" b="1" dirty="0">
                <a:solidFill>
                  <a:srgbClr val="FFFF00"/>
                </a:solidFill>
                <a:latin typeface="Times New Roman" charset="0"/>
                <a:cs typeface="Times New Roman" charset="0"/>
              </a:rPr>
              <a:t>赵＊＊，男，</a:t>
            </a:r>
            <a:r>
              <a:rPr kumimoji="0" lang="en-US" altLang="zh-CN" sz="2000" b="1" dirty="0">
                <a:solidFill>
                  <a:srgbClr val="FFFF00"/>
                </a:solidFill>
                <a:latin typeface="Times New Roman" charset="0"/>
                <a:cs typeface="Times New Roman" charset="0"/>
              </a:rPr>
              <a:t>5</a:t>
            </a:r>
            <a:r>
              <a:rPr kumimoji="0" lang="zh-CN" altLang="en-US" sz="2000" b="1" dirty="0">
                <a:solidFill>
                  <a:srgbClr val="FFFF00"/>
                </a:solidFill>
                <a:latin typeface="Times New Roman" charset="0"/>
                <a:cs typeface="Times New Roman" charset="0"/>
              </a:rPr>
              <a:t>岁</a:t>
            </a:r>
          </a:p>
        </p:txBody>
      </p:sp>
      <p:pic>
        <p:nvPicPr>
          <p:cNvPr id="197635" name="Picture 2" descr="C:\Documents and Settings\Administrator\桌面\赵子初\xa.jpg"/>
          <p:cNvPicPr>
            <a:picLocks noChangeAspect="1" noChangeArrowheads="1"/>
          </p:cNvPicPr>
          <p:nvPr/>
        </p:nvPicPr>
        <p:blipFill>
          <a:blip r:embed="rId2">
            <a:extLst>
              <a:ext uri="{28A0092B-C50C-407E-A947-70E740481C1C}">
                <a14:useLocalDpi xmlns:a14="http://schemas.microsoft.com/office/drawing/2010/main" val="0"/>
              </a:ext>
            </a:extLst>
          </a:blip>
          <a:srcRect l="25111" t="749" r="35207" b="25160"/>
          <a:stretch>
            <a:fillRect/>
          </a:stretch>
        </p:blipFill>
        <p:spPr bwMode="auto">
          <a:xfrm>
            <a:off x="477838" y="957263"/>
            <a:ext cx="47545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3" descr="C:\Documents and Settings\Administrator\桌面\赵子初\xb.jpg"/>
          <p:cNvPicPr>
            <a:picLocks noChangeAspect="1" noChangeArrowheads="1"/>
          </p:cNvPicPr>
          <p:nvPr/>
        </p:nvPicPr>
        <p:blipFill>
          <a:blip r:embed="rId3">
            <a:extLst>
              <a:ext uri="{28A0092B-C50C-407E-A947-70E740481C1C}">
                <a14:useLocalDpi xmlns:a14="http://schemas.microsoft.com/office/drawing/2010/main" val="0"/>
              </a:ext>
            </a:extLst>
          </a:blip>
          <a:srcRect l="35677" t="749" r="38963" b="1852"/>
          <a:stretch>
            <a:fillRect/>
          </a:stretch>
        </p:blipFill>
        <p:spPr bwMode="auto">
          <a:xfrm>
            <a:off x="5529263" y="928688"/>
            <a:ext cx="3038475"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418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矩形 9"/>
          <p:cNvSpPr>
            <a:spLocks noChangeArrowheads="1"/>
          </p:cNvSpPr>
          <p:nvPr/>
        </p:nvSpPr>
        <p:spPr bwMode="auto">
          <a:xfrm>
            <a:off x="1560513" y="5151438"/>
            <a:ext cx="146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0099"/>
                </a:solidFill>
                <a:latin typeface="Times New Roman" charset="0"/>
                <a:cs typeface="Times New Roman" charset="0"/>
              </a:rPr>
              <a:t>2014-9-19</a:t>
            </a:r>
            <a:endParaRPr lang="zh-CN" altLang="en-US" sz="2400" b="1">
              <a:solidFill>
                <a:srgbClr val="000099"/>
              </a:solidFill>
              <a:latin typeface="Times New Roman" charset="0"/>
              <a:cs typeface="Times New Roman" charset="0"/>
            </a:endParaRPr>
          </a:p>
        </p:txBody>
      </p:sp>
      <p:sp>
        <p:nvSpPr>
          <p:cNvPr id="198658" name="Title 1"/>
          <p:cNvSpPr txBox="1">
            <a:spLocks/>
          </p:cNvSpPr>
          <p:nvPr/>
        </p:nvSpPr>
        <p:spPr bwMode="black">
          <a:xfrm>
            <a:off x="973138" y="204620"/>
            <a:ext cx="2756651" cy="43297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Symbol" charset="0"/>
                <a:ea typeface="宋体" charset="0"/>
                <a:cs typeface="宋体" charset="0"/>
              </a:defRPr>
            </a:lvl1pPr>
            <a:lvl2pPr marL="742950" indent="-285750">
              <a:defRPr kumimoji="1" sz="2400">
                <a:solidFill>
                  <a:schemeClr val="tx1"/>
                </a:solidFill>
                <a:latin typeface="Symbol" charset="0"/>
                <a:ea typeface="宋体" charset="0"/>
              </a:defRPr>
            </a:lvl2pPr>
            <a:lvl3pPr marL="1143000" indent="-228600">
              <a:defRPr kumimoji="1" sz="2400">
                <a:solidFill>
                  <a:schemeClr val="tx1"/>
                </a:solidFill>
                <a:latin typeface="Symbol" charset="0"/>
                <a:ea typeface="宋体" charset="0"/>
              </a:defRPr>
            </a:lvl3pPr>
            <a:lvl4pPr marL="1600200" indent="-228600">
              <a:defRPr kumimoji="1" sz="2400">
                <a:solidFill>
                  <a:schemeClr val="tx1"/>
                </a:solidFill>
                <a:latin typeface="Symbol" charset="0"/>
                <a:ea typeface="宋体" charset="0"/>
              </a:defRPr>
            </a:lvl4pPr>
            <a:lvl5pPr marL="2057400" indent="-228600">
              <a:defRPr kumimoji="1" sz="2400">
                <a:solidFill>
                  <a:schemeClr val="tx1"/>
                </a:solidFill>
                <a:latin typeface="Symbol" charset="0"/>
                <a:ea typeface="宋体" charset="0"/>
              </a:defRPr>
            </a:lvl5pPr>
            <a:lvl6pPr marL="2514600" indent="-228600" fontAlgn="base">
              <a:spcBef>
                <a:spcPct val="0"/>
              </a:spcBef>
              <a:spcAft>
                <a:spcPct val="0"/>
              </a:spcAft>
              <a:defRPr kumimoji="1" sz="2400">
                <a:solidFill>
                  <a:schemeClr val="tx1"/>
                </a:solidFill>
                <a:latin typeface="Symbol" charset="0"/>
                <a:ea typeface="宋体" charset="0"/>
              </a:defRPr>
            </a:lvl6pPr>
            <a:lvl7pPr marL="2971800" indent="-228600" fontAlgn="base">
              <a:spcBef>
                <a:spcPct val="0"/>
              </a:spcBef>
              <a:spcAft>
                <a:spcPct val="0"/>
              </a:spcAft>
              <a:defRPr kumimoji="1" sz="2400">
                <a:solidFill>
                  <a:schemeClr val="tx1"/>
                </a:solidFill>
                <a:latin typeface="Symbol" charset="0"/>
                <a:ea typeface="宋体" charset="0"/>
              </a:defRPr>
            </a:lvl7pPr>
            <a:lvl8pPr marL="3429000" indent="-228600" fontAlgn="base">
              <a:spcBef>
                <a:spcPct val="0"/>
              </a:spcBef>
              <a:spcAft>
                <a:spcPct val="0"/>
              </a:spcAft>
              <a:defRPr kumimoji="1" sz="2400">
                <a:solidFill>
                  <a:schemeClr val="tx1"/>
                </a:solidFill>
                <a:latin typeface="Symbol" charset="0"/>
                <a:ea typeface="宋体" charset="0"/>
              </a:defRPr>
            </a:lvl8pPr>
            <a:lvl9pPr marL="3886200" indent="-228600" fontAlgn="base">
              <a:spcBef>
                <a:spcPct val="0"/>
              </a:spcBef>
              <a:spcAft>
                <a:spcPct val="0"/>
              </a:spcAft>
              <a:defRPr kumimoji="1" sz="2400">
                <a:solidFill>
                  <a:schemeClr val="tx1"/>
                </a:solidFill>
                <a:latin typeface="Symbol" charset="0"/>
                <a:ea typeface="宋体" charset="0"/>
              </a:defRPr>
            </a:lvl9pPr>
          </a:lstStyle>
          <a:p>
            <a:r>
              <a:rPr kumimoji="0" lang="en-US" altLang="zh-CN" sz="2000" b="1" dirty="0">
                <a:solidFill>
                  <a:srgbClr val="000099"/>
                </a:solidFill>
                <a:latin typeface="Times New Roman" charset="0"/>
                <a:cs typeface="Times New Roman" charset="0"/>
              </a:rPr>
              <a:t>Case2.  </a:t>
            </a:r>
            <a:r>
              <a:rPr kumimoji="0" lang="zh-CN" altLang="en-US" sz="2000" b="1" dirty="0">
                <a:solidFill>
                  <a:srgbClr val="000099"/>
                </a:solidFill>
                <a:latin typeface="Times New Roman" charset="0"/>
                <a:cs typeface="Times New Roman" charset="0"/>
              </a:rPr>
              <a:t>赵**，男，</a:t>
            </a:r>
            <a:r>
              <a:rPr kumimoji="0" lang="en-US" altLang="zh-CN" sz="2000" b="1" dirty="0">
                <a:solidFill>
                  <a:srgbClr val="000099"/>
                </a:solidFill>
                <a:latin typeface="Times New Roman" charset="0"/>
                <a:cs typeface="Times New Roman" charset="0"/>
              </a:rPr>
              <a:t>5</a:t>
            </a:r>
            <a:r>
              <a:rPr kumimoji="0" lang="zh-CN" altLang="en-US" sz="2000" b="1" dirty="0">
                <a:solidFill>
                  <a:srgbClr val="000099"/>
                </a:solidFill>
                <a:latin typeface="Times New Roman" charset="0"/>
                <a:cs typeface="Times New Roman" charset="0"/>
              </a:rPr>
              <a:t>岁</a:t>
            </a:r>
          </a:p>
        </p:txBody>
      </p:sp>
      <p:pic>
        <p:nvPicPr>
          <p:cNvPr id="198659" name="Picture 2" descr="C:\Documents and Settings\Administrator\桌面\赵子初\1.jpg"/>
          <p:cNvPicPr>
            <a:picLocks noChangeAspect="1" noChangeArrowheads="1"/>
          </p:cNvPicPr>
          <p:nvPr/>
        </p:nvPicPr>
        <p:blipFill>
          <a:blip r:embed="rId2">
            <a:extLst>
              <a:ext uri="{28A0092B-C50C-407E-A947-70E740481C1C}">
                <a14:useLocalDpi xmlns:a14="http://schemas.microsoft.com/office/drawing/2010/main" val="0"/>
              </a:ext>
            </a:extLst>
          </a:blip>
          <a:srcRect l="32155" t="1974" r="39198" b="871"/>
          <a:stretch>
            <a:fillRect/>
          </a:stretch>
        </p:blipFill>
        <p:spPr bwMode="auto">
          <a:xfrm>
            <a:off x="0" y="858838"/>
            <a:ext cx="3033713"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3" descr="C:\Documents and Settings\Administrator\桌面\赵子初\2.jpg"/>
          <p:cNvPicPr>
            <a:picLocks noChangeAspect="1" noChangeArrowheads="1"/>
          </p:cNvPicPr>
          <p:nvPr/>
        </p:nvPicPr>
        <p:blipFill>
          <a:blip r:embed="rId3">
            <a:extLst>
              <a:ext uri="{28A0092B-C50C-407E-A947-70E740481C1C}">
                <a14:useLocalDpi xmlns:a14="http://schemas.microsoft.com/office/drawing/2010/main" val="0"/>
              </a:ext>
            </a:extLst>
          </a:blip>
          <a:srcRect l="33916" t="993" r="39316" b="-110"/>
          <a:stretch>
            <a:fillRect/>
          </a:stretch>
        </p:blipFill>
        <p:spPr bwMode="auto">
          <a:xfrm>
            <a:off x="3081338" y="858838"/>
            <a:ext cx="2801937"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Picture 4" descr="C:\Documents and Settings\Administrator\桌面\赵子初\3.jpg"/>
          <p:cNvPicPr>
            <a:picLocks noChangeAspect="1" noChangeArrowheads="1"/>
          </p:cNvPicPr>
          <p:nvPr/>
        </p:nvPicPr>
        <p:blipFill>
          <a:blip r:embed="rId4">
            <a:extLst>
              <a:ext uri="{28A0092B-C50C-407E-A947-70E740481C1C}">
                <a14:useLocalDpi xmlns:a14="http://schemas.microsoft.com/office/drawing/2010/main" val="0"/>
              </a:ext>
            </a:extLst>
          </a:blip>
          <a:srcRect l="40021" t="12524" r="39786" b="14610"/>
          <a:stretch>
            <a:fillRect/>
          </a:stretch>
        </p:blipFill>
        <p:spPr bwMode="auto">
          <a:xfrm>
            <a:off x="5810250" y="858838"/>
            <a:ext cx="18573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5" descr="C:\Documents and Settings\Administrator\桌面\赵子初\4.jpg"/>
          <p:cNvPicPr>
            <a:picLocks noChangeAspect="1" noChangeArrowheads="1"/>
          </p:cNvPicPr>
          <p:nvPr/>
        </p:nvPicPr>
        <p:blipFill>
          <a:blip r:embed="rId5">
            <a:extLst>
              <a:ext uri="{28A0092B-C50C-407E-A947-70E740481C1C}">
                <a14:useLocalDpi xmlns:a14="http://schemas.microsoft.com/office/drawing/2010/main" val="0"/>
              </a:ext>
            </a:extLst>
          </a:blip>
          <a:srcRect l="40138" t="7619" r="40021" b="10931"/>
          <a:stretch>
            <a:fillRect/>
          </a:stretch>
        </p:blipFill>
        <p:spPr bwMode="auto">
          <a:xfrm>
            <a:off x="7507288" y="2665413"/>
            <a:ext cx="163671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矩形 9"/>
          <p:cNvSpPr>
            <a:spLocks noChangeArrowheads="1"/>
          </p:cNvSpPr>
          <p:nvPr/>
        </p:nvSpPr>
        <p:spPr bwMode="auto">
          <a:xfrm>
            <a:off x="3881438" y="5945188"/>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solidFill>
                  <a:srgbClr val="000099"/>
                </a:solidFill>
                <a:latin typeface="Times New Roman" charset="0"/>
                <a:cs typeface="Times New Roman" charset="0"/>
              </a:rPr>
              <a:t>2014-9-19</a:t>
            </a:r>
            <a:endParaRPr lang="zh-CN" altLang="en-US"/>
          </a:p>
        </p:txBody>
      </p:sp>
      <p:sp>
        <p:nvSpPr>
          <p:cNvPr id="9" name="Line 8"/>
          <p:cNvSpPr>
            <a:spLocks noChangeShapeType="1"/>
          </p:cNvSpPr>
          <p:nvPr/>
        </p:nvSpPr>
        <p:spPr bwMode="auto">
          <a:xfrm flipH="1">
            <a:off x="8096250" y="3735388"/>
            <a:ext cx="830263" cy="5080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Tree>
    <p:extLst>
      <p:ext uri="{BB962C8B-B14F-4D97-AF65-F5344CB8AC3E}">
        <p14:creationId xmlns:p14="http://schemas.microsoft.com/office/powerpoint/2010/main" val="25656666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矩形 4"/>
          <p:cNvSpPr>
            <a:spLocks noChangeArrowheads="1"/>
          </p:cNvSpPr>
          <p:nvPr/>
        </p:nvSpPr>
        <p:spPr bwMode="auto">
          <a:xfrm>
            <a:off x="976313" y="309563"/>
            <a:ext cx="2698750" cy="40005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dirty="0">
                <a:solidFill>
                  <a:srgbClr val="000099"/>
                </a:solidFill>
                <a:latin typeface="Times New Roman" charset="0"/>
                <a:cs typeface="Times New Roman" charset="0"/>
              </a:rPr>
              <a:t>Case3.</a:t>
            </a:r>
            <a:r>
              <a:rPr lang="zh-CN" altLang="en-US" sz="2000" b="1" dirty="0">
                <a:solidFill>
                  <a:srgbClr val="000099"/>
                </a:solidFill>
                <a:latin typeface="Times New Roman" charset="0"/>
                <a:cs typeface="Times New Roman" charset="0"/>
              </a:rPr>
              <a:t> 马**，女，</a:t>
            </a:r>
            <a:r>
              <a:rPr lang="en-US" altLang="zh-CN" sz="2000" b="1" dirty="0">
                <a:solidFill>
                  <a:srgbClr val="000099"/>
                </a:solidFill>
                <a:latin typeface="Times New Roman" charset="0"/>
                <a:cs typeface="Times New Roman" charset="0"/>
              </a:rPr>
              <a:t>3</a:t>
            </a:r>
            <a:r>
              <a:rPr lang="zh-CN" altLang="en-US" sz="2000" b="1" dirty="0">
                <a:solidFill>
                  <a:srgbClr val="000099"/>
                </a:solidFill>
                <a:latin typeface="Times New Roman" charset="0"/>
                <a:cs typeface="Times New Roman" charset="0"/>
              </a:rPr>
              <a:t>岁</a:t>
            </a:r>
            <a:endParaRPr lang="zh-CN" altLang="en-US" sz="2000" dirty="0">
              <a:latin typeface="Times New Roman" charset="0"/>
              <a:cs typeface="Times New Roman" charset="0"/>
            </a:endParaRPr>
          </a:p>
        </p:txBody>
      </p:sp>
      <p:sp>
        <p:nvSpPr>
          <p:cNvPr id="199682" name="Rectangle 5"/>
          <p:cNvSpPr>
            <a:spLocks noChangeArrowheads="1"/>
          </p:cNvSpPr>
          <p:nvPr/>
        </p:nvSpPr>
        <p:spPr bwMode="auto">
          <a:xfrm>
            <a:off x="3346450" y="6148388"/>
            <a:ext cx="181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i="1">
                <a:solidFill>
                  <a:srgbClr val="000099"/>
                </a:solidFill>
                <a:latin typeface="Arial" charset="0"/>
              </a:rPr>
              <a:t>2014-09-01</a:t>
            </a:r>
            <a:endParaRPr lang="zh-CN" altLang="en-US" sz="2000" b="1" i="1">
              <a:solidFill>
                <a:srgbClr val="000099"/>
              </a:solidFill>
              <a:latin typeface="Arial" charset="0"/>
            </a:endParaRPr>
          </a:p>
        </p:txBody>
      </p:sp>
      <p:pic>
        <p:nvPicPr>
          <p:cNvPr id="199683" name="Picture 11" descr="C:\Documents and Settings\Administrator\桌面\马雨桐\911.jpg"/>
          <p:cNvPicPr>
            <a:picLocks noChangeAspect="1" noChangeArrowheads="1"/>
          </p:cNvPicPr>
          <p:nvPr/>
        </p:nvPicPr>
        <p:blipFill>
          <a:blip r:embed="rId2">
            <a:extLst>
              <a:ext uri="{28A0092B-C50C-407E-A947-70E740481C1C}">
                <a14:useLocalDpi xmlns:a14="http://schemas.microsoft.com/office/drawing/2010/main" val="0"/>
              </a:ext>
            </a:extLst>
          </a:blip>
          <a:srcRect l="34621" t="871" r="35677" b="-110"/>
          <a:stretch>
            <a:fillRect/>
          </a:stretch>
        </p:blipFill>
        <p:spPr bwMode="auto">
          <a:xfrm>
            <a:off x="801688" y="844550"/>
            <a:ext cx="3167062"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12" descr="C:\Documents and Settings\Administrator\桌面\马雨桐\9112.jpg"/>
          <p:cNvPicPr>
            <a:picLocks noChangeAspect="1" noChangeArrowheads="1"/>
          </p:cNvPicPr>
          <p:nvPr/>
        </p:nvPicPr>
        <p:blipFill>
          <a:blip r:embed="rId3">
            <a:extLst>
              <a:ext uri="{28A0092B-C50C-407E-A947-70E740481C1C}">
                <a14:useLocalDpi xmlns:a14="http://schemas.microsoft.com/office/drawing/2010/main" val="0"/>
              </a:ext>
            </a:extLst>
          </a:blip>
          <a:srcRect l="32507" t="258" r="23936" b="4306"/>
          <a:stretch>
            <a:fillRect/>
          </a:stretch>
        </p:blipFill>
        <p:spPr bwMode="auto">
          <a:xfrm>
            <a:off x="4192588" y="1096963"/>
            <a:ext cx="41179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flipV="1">
            <a:off x="1457325" y="3143250"/>
            <a:ext cx="595313" cy="608013"/>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Tree>
    <p:extLst>
      <p:ext uri="{BB962C8B-B14F-4D97-AF65-F5344CB8AC3E}">
        <p14:creationId xmlns:p14="http://schemas.microsoft.com/office/powerpoint/2010/main" val="1851151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5"/>
          <p:cNvSpPr>
            <a:spLocks noChangeArrowheads="1"/>
          </p:cNvSpPr>
          <p:nvPr/>
        </p:nvSpPr>
        <p:spPr bwMode="auto">
          <a:xfrm>
            <a:off x="3865563" y="5730875"/>
            <a:ext cx="151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i="1">
                <a:solidFill>
                  <a:srgbClr val="C00000"/>
                </a:solidFill>
                <a:latin typeface="Arial" charset="0"/>
              </a:rPr>
              <a:t>2014-09-02</a:t>
            </a:r>
          </a:p>
        </p:txBody>
      </p:sp>
      <p:pic>
        <p:nvPicPr>
          <p:cNvPr id="200706" name="Picture 5" descr="1_402_0013"/>
          <p:cNvPicPr>
            <a:picLocks noChangeAspect="1" noChangeArrowheads="1"/>
          </p:cNvPicPr>
          <p:nvPr/>
        </p:nvPicPr>
        <p:blipFill>
          <a:blip r:embed="rId2">
            <a:extLst>
              <a:ext uri="{28A0092B-C50C-407E-A947-70E740481C1C}">
                <a14:useLocalDpi xmlns:a14="http://schemas.microsoft.com/office/drawing/2010/main" val="0"/>
              </a:ext>
            </a:extLst>
          </a:blip>
          <a:srcRect l="41907" t="7933" r="41200" b="18832"/>
          <a:stretch>
            <a:fillRect/>
          </a:stretch>
        </p:blipFill>
        <p:spPr bwMode="auto">
          <a:xfrm>
            <a:off x="141288" y="1195388"/>
            <a:ext cx="2097087"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6" descr="1_402_0014"/>
          <p:cNvPicPr>
            <a:picLocks noChangeAspect="1" noChangeArrowheads="1"/>
          </p:cNvPicPr>
          <p:nvPr/>
        </p:nvPicPr>
        <p:blipFill>
          <a:blip r:embed="rId3">
            <a:extLst>
              <a:ext uri="{28A0092B-C50C-407E-A947-70E740481C1C}">
                <a14:useLocalDpi xmlns:a14="http://schemas.microsoft.com/office/drawing/2010/main" val="0"/>
              </a:ext>
            </a:extLst>
          </a:blip>
          <a:srcRect l="43079" t="7933" r="41408" b="20547"/>
          <a:stretch>
            <a:fillRect/>
          </a:stretch>
        </p:blipFill>
        <p:spPr bwMode="auto">
          <a:xfrm>
            <a:off x="2268538" y="1182688"/>
            <a:ext cx="197802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descr="1_601_0011"/>
          <p:cNvPicPr>
            <a:picLocks noChangeAspect="1" noChangeArrowheads="1"/>
          </p:cNvPicPr>
          <p:nvPr/>
        </p:nvPicPr>
        <p:blipFill>
          <a:blip r:embed="rId4">
            <a:extLst>
              <a:ext uri="{28A0092B-C50C-407E-A947-70E740481C1C}">
                <a14:useLocalDpi xmlns:a14="http://schemas.microsoft.com/office/drawing/2010/main" val="0"/>
              </a:ext>
            </a:extLst>
          </a:blip>
          <a:srcRect l="37753" r="39035" b="8057"/>
          <a:stretch>
            <a:fillRect/>
          </a:stretch>
        </p:blipFill>
        <p:spPr bwMode="auto">
          <a:xfrm>
            <a:off x="4356100" y="1195388"/>
            <a:ext cx="23145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5" descr="1_302_0001"/>
          <p:cNvPicPr>
            <a:picLocks noChangeAspect="1" noChangeArrowheads="1"/>
          </p:cNvPicPr>
          <p:nvPr/>
        </p:nvPicPr>
        <p:blipFill>
          <a:blip r:embed="rId5">
            <a:extLst>
              <a:ext uri="{28A0092B-C50C-407E-A947-70E740481C1C}">
                <a14:useLocalDpi xmlns:a14="http://schemas.microsoft.com/office/drawing/2010/main" val="0"/>
              </a:ext>
            </a:extLst>
          </a:blip>
          <a:srcRect l="37917" r="36221"/>
          <a:stretch>
            <a:fillRect/>
          </a:stretch>
        </p:blipFill>
        <p:spPr bwMode="auto">
          <a:xfrm>
            <a:off x="6678613" y="1192213"/>
            <a:ext cx="2357437"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箭头连接符 8"/>
          <p:cNvCxnSpPr/>
          <p:nvPr/>
        </p:nvCxnSpPr>
        <p:spPr>
          <a:xfrm>
            <a:off x="7034213" y="2954338"/>
            <a:ext cx="252412" cy="1587"/>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rot="10800000">
            <a:off x="7975600" y="3038475"/>
            <a:ext cx="450850" cy="1588"/>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4892675" y="3078163"/>
            <a:ext cx="254000" cy="1587"/>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rot="10800000">
            <a:off x="5835650" y="3260725"/>
            <a:ext cx="450850" cy="1588"/>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2289175" y="3444875"/>
            <a:ext cx="447675" cy="15875"/>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307975" y="3484563"/>
            <a:ext cx="447675" cy="17462"/>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00716" name="矩形 4"/>
          <p:cNvSpPr>
            <a:spLocks noChangeArrowheads="1"/>
          </p:cNvSpPr>
          <p:nvPr/>
        </p:nvSpPr>
        <p:spPr bwMode="auto">
          <a:xfrm>
            <a:off x="1046163" y="509588"/>
            <a:ext cx="2698750" cy="400050"/>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b="1" dirty="0">
                <a:solidFill>
                  <a:srgbClr val="000099"/>
                </a:solidFill>
                <a:latin typeface="Times New Roman" charset="0"/>
                <a:cs typeface="Times New Roman" charset="0"/>
              </a:rPr>
              <a:t>Case3.</a:t>
            </a:r>
            <a:r>
              <a:rPr lang="zh-CN" altLang="en-US" sz="2000" b="1" dirty="0">
                <a:solidFill>
                  <a:srgbClr val="000099"/>
                </a:solidFill>
                <a:latin typeface="Times New Roman" charset="0"/>
                <a:cs typeface="Times New Roman" charset="0"/>
              </a:rPr>
              <a:t>  马**，女，</a:t>
            </a:r>
            <a:r>
              <a:rPr lang="en-US" altLang="zh-CN" sz="2000" b="1" dirty="0">
                <a:solidFill>
                  <a:srgbClr val="000099"/>
                </a:solidFill>
                <a:latin typeface="Times New Roman" charset="0"/>
                <a:cs typeface="Times New Roman" charset="0"/>
              </a:rPr>
              <a:t>3</a:t>
            </a:r>
            <a:r>
              <a:rPr lang="zh-CN" altLang="en-US" sz="2000" b="1" dirty="0">
                <a:solidFill>
                  <a:srgbClr val="000099"/>
                </a:solidFill>
                <a:latin typeface="Times New Roman" charset="0"/>
                <a:cs typeface="Times New Roman" charset="0"/>
              </a:rPr>
              <a:t>岁</a:t>
            </a:r>
            <a:endParaRPr lang="zh-CN" altLang="en-US" sz="2000" dirty="0">
              <a:latin typeface="Times New Roman" charset="0"/>
              <a:cs typeface="Times New Roman" charset="0"/>
            </a:endParaRPr>
          </a:p>
        </p:txBody>
      </p:sp>
    </p:spTree>
    <p:extLst>
      <p:ext uri="{BB962C8B-B14F-4D97-AF65-F5344CB8AC3E}">
        <p14:creationId xmlns:p14="http://schemas.microsoft.com/office/powerpoint/2010/main" val="3068083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矩形 4"/>
          <p:cNvSpPr>
            <a:spLocks noChangeArrowheads="1"/>
          </p:cNvSpPr>
          <p:nvPr/>
        </p:nvSpPr>
        <p:spPr bwMode="auto">
          <a:xfrm>
            <a:off x="976313" y="309563"/>
            <a:ext cx="2698750" cy="400050"/>
          </a:xfrm>
          <a:prstGeom prst="rect">
            <a:avLst/>
          </a:prstGeom>
          <a:noFill/>
          <a:ln w="9525">
            <a:noFill/>
            <a:miter lim="800000"/>
            <a:headEnd/>
            <a:tailEnd/>
          </a:ln>
        </p:spPr>
        <p:txBody>
          <a:bodyPr wrap="none">
            <a:spAutoFit/>
          </a:bodyPr>
          <a:lstStyle/>
          <a:p>
            <a:r>
              <a:rPr lang="en-US" altLang="zh-CN" sz="2000" b="1">
                <a:solidFill>
                  <a:srgbClr val="000099"/>
                </a:solidFill>
                <a:latin typeface="Times New Roman" pitchFamily="18" charset="0"/>
                <a:cs typeface="Times New Roman" pitchFamily="18" charset="0"/>
              </a:rPr>
              <a:t>Case3.</a:t>
            </a:r>
            <a:r>
              <a:rPr lang="zh-CN" altLang="en-US" sz="2000" b="1">
                <a:solidFill>
                  <a:srgbClr val="000099"/>
                </a:solidFill>
                <a:latin typeface="Times New Roman" pitchFamily="18" charset="0"/>
                <a:cs typeface="Times New Roman" pitchFamily="18" charset="0"/>
              </a:rPr>
              <a:t> 马**，女，</a:t>
            </a:r>
            <a:r>
              <a:rPr lang="en-US" altLang="zh-CN" sz="2000" b="1">
                <a:solidFill>
                  <a:srgbClr val="000099"/>
                </a:solidFill>
                <a:latin typeface="Times New Roman" pitchFamily="18" charset="0"/>
                <a:cs typeface="Times New Roman" pitchFamily="18" charset="0"/>
              </a:rPr>
              <a:t>3</a:t>
            </a:r>
            <a:r>
              <a:rPr lang="zh-CN" altLang="en-US" sz="2000" b="1">
                <a:solidFill>
                  <a:srgbClr val="000099"/>
                </a:solidFill>
                <a:latin typeface="Times New Roman" pitchFamily="18" charset="0"/>
                <a:cs typeface="Times New Roman" pitchFamily="18" charset="0"/>
              </a:rPr>
              <a:t>岁</a:t>
            </a:r>
            <a:endParaRPr lang="zh-CN" altLang="en-US" sz="2000">
              <a:latin typeface="Times New Roman" pitchFamily="18" charset="0"/>
              <a:cs typeface="Times New Roman" pitchFamily="18" charset="0"/>
            </a:endParaRPr>
          </a:p>
        </p:txBody>
      </p:sp>
      <p:sp>
        <p:nvSpPr>
          <p:cNvPr id="201730" name="Rectangle 5"/>
          <p:cNvSpPr>
            <a:spLocks noChangeArrowheads="1"/>
          </p:cNvSpPr>
          <p:nvPr/>
        </p:nvSpPr>
        <p:spPr bwMode="auto">
          <a:xfrm>
            <a:off x="5246688" y="5821363"/>
            <a:ext cx="1816100" cy="400050"/>
          </a:xfrm>
          <a:prstGeom prst="rect">
            <a:avLst/>
          </a:prstGeom>
          <a:noFill/>
          <a:ln w="9525">
            <a:noFill/>
            <a:miter lim="800000"/>
            <a:headEnd/>
            <a:tailEnd/>
          </a:ln>
        </p:spPr>
        <p:txBody>
          <a:bodyPr>
            <a:spAutoFit/>
          </a:bodyPr>
          <a:lstStyle/>
          <a:p>
            <a:r>
              <a:rPr lang="en-US" altLang="zh-CN" sz="2000" b="1" i="1">
                <a:solidFill>
                  <a:srgbClr val="C00000"/>
                </a:solidFill>
                <a:latin typeface="Arial" pitchFamily="34" charset="0"/>
              </a:rPr>
              <a:t>2014-09-18</a:t>
            </a:r>
            <a:endParaRPr lang="zh-CN" altLang="en-US" sz="2000" b="1" i="1">
              <a:solidFill>
                <a:srgbClr val="C00000"/>
              </a:solidFill>
              <a:latin typeface="Arial" pitchFamily="34" charset="0"/>
            </a:endParaRPr>
          </a:p>
        </p:txBody>
      </p:sp>
      <p:pic>
        <p:nvPicPr>
          <p:cNvPr id="201731" name="Picture 2" descr="C:\Documents and Settings\Administrator\桌面\马雨桐\9181.jpg"/>
          <p:cNvPicPr>
            <a:picLocks noChangeAspect="1" noChangeArrowheads="1"/>
          </p:cNvPicPr>
          <p:nvPr/>
        </p:nvPicPr>
        <p:blipFill>
          <a:blip r:embed="rId2"/>
          <a:srcRect l="30627" t="749" r="26285" b="20499"/>
          <a:stretch>
            <a:fillRect/>
          </a:stretch>
        </p:blipFill>
        <p:spPr bwMode="auto">
          <a:xfrm>
            <a:off x="3516313" y="1111250"/>
            <a:ext cx="5164137" cy="4516438"/>
          </a:xfrm>
          <a:prstGeom prst="rect">
            <a:avLst/>
          </a:prstGeom>
          <a:noFill/>
          <a:ln w="9525">
            <a:noFill/>
            <a:miter lim="800000"/>
            <a:headEnd/>
            <a:tailEnd/>
          </a:ln>
        </p:spPr>
      </p:pic>
      <p:pic>
        <p:nvPicPr>
          <p:cNvPr id="201732" name="Picture 3" descr="C:\Documents and Settings\Administrator\桌面\马雨桐\9182.jpg"/>
          <p:cNvPicPr>
            <a:picLocks noChangeAspect="1" noChangeArrowheads="1"/>
          </p:cNvPicPr>
          <p:nvPr/>
        </p:nvPicPr>
        <p:blipFill>
          <a:blip r:embed="rId3"/>
          <a:srcRect l="41899" r="38142" b="-110"/>
          <a:stretch>
            <a:fillRect/>
          </a:stretch>
        </p:blipFill>
        <p:spPr bwMode="auto">
          <a:xfrm>
            <a:off x="885825" y="1117600"/>
            <a:ext cx="2392363" cy="5740400"/>
          </a:xfrm>
          <a:prstGeom prst="rect">
            <a:avLst/>
          </a:prstGeom>
          <a:noFill/>
          <a:ln w="9525">
            <a:noFill/>
            <a:miter lim="800000"/>
            <a:headEnd/>
            <a:tailEnd/>
          </a:ln>
        </p:spPr>
      </p:pic>
      <p:sp>
        <p:nvSpPr>
          <p:cNvPr id="10" name="任意多边形 9"/>
          <p:cNvSpPr/>
          <p:nvPr/>
        </p:nvSpPr>
        <p:spPr>
          <a:xfrm>
            <a:off x="1646238" y="3587750"/>
            <a:ext cx="449262" cy="336550"/>
          </a:xfrm>
          <a:custGeom>
            <a:avLst/>
            <a:gdLst>
              <a:gd name="connsiteX0" fmla="*/ 0 w 450166"/>
              <a:gd name="connsiteY0" fmla="*/ 0 h 337624"/>
              <a:gd name="connsiteX1" fmla="*/ 42203 w 450166"/>
              <a:gd name="connsiteY1" fmla="*/ 126609 h 337624"/>
              <a:gd name="connsiteX2" fmla="*/ 84406 w 450166"/>
              <a:gd name="connsiteY2" fmla="*/ 168812 h 337624"/>
              <a:gd name="connsiteX3" fmla="*/ 98474 w 450166"/>
              <a:gd name="connsiteY3" fmla="*/ 211015 h 337624"/>
              <a:gd name="connsiteX4" fmla="*/ 140677 w 450166"/>
              <a:gd name="connsiteY4" fmla="*/ 253218 h 337624"/>
              <a:gd name="connsiteX5" fmla="*/ 253218 w 450166"/>
              <a:gd name="connsiteY5" fmla="*/ 267286 h 337624"/>
              <a:gd name="connsiteX6" fmla="*/ 393895 w 450166"/>
              <a:gd name="connsiteY6" fmla="*/ 309489 h 337624"/>
              <a:gd name="connsiteX7" fmla="*/ 450166 w 450166"/>
              <a:gd name="connsiteY7" fmla="*/ 337624 h 337624"/>
              <a:gd name="connsiteX8" fmla="*/ 450166 w 450166"/>
              <a:gd name="connsiteY8" fmla="*/ 337624 h 33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66" h="337624">
                <a:moveTo>
                  <a:pt x="0" y="0"/>
                </a:moveTo>
                <a:cubicBezTo>
                  <a:pt x="14067" y="49237"/>
                  <a:pt x="28135" y="98474"/>
                  <a:pt x="42203" y="126609"/>
                </a:cubicBezTo>
                <a:cubicBezTo>
                  <a:pt x="56271" y="154744"/>
                  <a:pt x="75028" y="154745"/>
                  <a:pt x="84406" y="168812"/>
                </a:cubicBezTo>
                <a:cubicBezTo>
                  <a:pt x="93784" y="182879"/>
                  <a:pt x="89096" y="196948"/>
                  <a:pt x="98474" y="211015"/>
                </a:cubicBezTo>
                <a:cubicBezTo>
                  <a:pt x="107852" y="225082"/>
                  <a:pt x="114887" y="243840"/>
                  <a:pt x="140677" y="253218"/>
                </a:cubicBezTo>
                <a:cubicBezTo>
                  <a:pt x="166467" y="262596"/>
                  <a:pt x="211015" y="257908"/>
                  <a:pt x="253218" y="267286"/>
                </a:cubicBezTo>
                <a:cubicBezTo>
                  <a:pt x="295421" y="276664"/>
                  <a:pt x="361070" y="297766"/>
                  <a:pt x="393895" y="309489"/>
                </a:cubicBezTo>
                <a:cubicBezTo>
                  <a:pt x="426720" y="321212"/>
                  <a:pt x="450166" y="337624"/>
                  <a:pt x="450166" y="337624"/>
                </a:cubicBezTo>
                <a:lnTo>
                  <a:pt x="450166" y="337624"/>
                </a:lnTo>
              </a:path>
            </a:pathLst>
          </a:custGeom>
          <a:ln>
            <a:solidFill>
              <a:srgbClr val="FF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7" name="Rectangle 5"/>
          <p:cNvSpPr>
            <a:spLocks noChangeArrowheads="1"/>
          </p:cNvSpPr>
          <p:nvPr/>
        </p:nvSpPr>
        <p:spPr bwMode="auto">
          <a:xfrm>
            <a:off x="2741613" y="2139950"/>
            <a:ext cx="4348162" cy="3154363"/>
          </a:xfrm>
          <a:prstGeom prst="rect">
            <a:avLst/>
          </a:prstGeom>
          <a:noFill/>
          <a:ln w="9525">
            <a:noFill/>
            <a:miter lim="800000"/>
            <a:headEnd/>
            <a:tailEnd/>
          </a:ln>
        </p:spPr>
        <p:txBody>
          <a:bodyPr>
            <a:spAutoFit/>
          </a:bodyPr>
          <a:lstStyle/>
          <a:p>
            <a:r>
              <a:rPr lang="en-US" altLang="zh-CN" sz="19900" b="1" i="1">
                <a:solidFill>
                  <a:srgbClr val="FF0000"/>
                </a:solidFill>
                <a:latin typeface="Arial" pitchFamily="34" charset="0"/>
              </a:rPr>
              <a:t>?</a:t>
            </a:r>
            <a:r>
              <a:rPr lang="en-US" altLang="zh-CN" sz="9600" b="1" i="1">
                <a:solidFill>
                  <a:srgbClr val="FF0000"/>
                </a:solidFill>
                <a:latin typeface="Arial" pitchFamily="34" charset="0"/>
              </a:rPr>
              <a:t>!!!</a:t>
            </a:r>
            <a:endParaRPr lang="zh-CN" altLang="en-US" sz="9600" b="1" i="1">
              <a:solidFill>
                <a:srgbClr val="FF0000"/>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灯片编号占位符 5"/>
          <p:cNvSpPr>
            <a:spLocks noGrp="1"/>
          </p:cNvSpPr>
          <p:nvPr>
            <p:ph type="sldNum" sz="quarter" idx="11"/>
          </p:nvPr>
        </p:nvSpPr>
        <p:spPr>
          <a:noFill/>
        </p:spPr>
        <p:txBody>
          <a:bodyPr/>
          <a:lstStyle/>
          <a:p>
            <a:fld id="{D7985A7E-740D-4C43-8B1F-61E1BC14FD6F}" type="slidenum">
              <a:rPr lang="en-US" altLang="zh-CN"/>
              <a:pPr/>
              <a:t>79</a:t>
            </a:fld>
            <a:endParaRPr lang="en-US" altLang="zh-CN"/>
          </a:p>
        </p:txBody>
      </p:sp>
      <p:pic>
        <p:nvPicPr>
          <p:cNvPr id="202754" name="Picture 2" descr="D:\Documents\Desktop\马羽桐\马羽桐20141007_01_0001.jpg"/>
          <p:cNvPicPr>
            <a:picLocks noGrp="1" noChangeAspect="1" noChangeArrowheads="1"/>
          </p:cNvPicPr>
          <p:nvPr>
            <p:ph sz="half" idx="4294967295"/>
          </p:nvPr>
        </p:nvPicPr>
        <p:blipFill>
          <a:blip r:embed="rId2"/>
          <a:srcRect l="36319" r="32541"/>
          <a:stretch>
            <a:fillRect/>
          </a:stretch>
        </p:blipFill>
        <p:spPr bwMode="auto">
          <a:xfrm>
            <a:off x="554038" y="1223963"/>
            <a:ext cx="3116262" cy="4792662"/>
          </a:xfrm>
          <a:prstGeom prst="rect">
            <a:avLst/>
          </a:prstGeom>
          <a:noFill/>
        </p:spPr>
      </p:pic>
      <p:pic>
        <p:nvPicPr>
          <p:cNvPr id="202755" name="Picture 3" descr="D:\Documents\Desktop\马羽桐\马羽桐20141007_02_0001.jpg"/>
          <p:cNvPicPr>
            <a:picLocks noGrp="1" noChangeAspect="1" noChangeArrowheads="1"/>
          </p:cNvPicPr>
          <p:nvPr>
            <p:ph sz="half" idx="4294967295"/>
          </p:nvPr>
        </p:nvPicPr>
        <p:blipFill>
          <a:blip r:embed="rId3"/>
          <a:srcRect r="29698"/>
          <a:stretch>
            <a:fillRect/>
          </a:stretch>
        </p:blipFill>
        <p:spPr bwMode="auto">
          <a:xfrm>
            <a:off x="3825875" y="1211263"/>
            <a:ext cx="5003800" cy="3408362"/>
          </a:xfrm>
          <a:prstGeom prst="rect">
            <a:avLst/>
          </a:prstGeom>
          <a:noFill/>
        </p:spPr>
      </p:pic>
      <p:sp>
        <p:nvSpPr>
          <p:cNvPr id="202756" name="Rectangle 5"/>
          <p:cNvSpPr>
            <a:spLocks noChangeArrowheads="1"/>
          </p:cNvSpPr>
          <p:nvPr/>
        </p:nvSpPr>
        <p:spPr bwMode="auto">
          <a:xfrm>
            <a:off x="5192713" y="4984750"/>
            <a:ext cx="1816100" cy="400050"/>
          </a:xfrm>
          <a:prstGeom prst="rect">
            <a:avLst/>
          </a:prstGeom>
          <a:noFill/>
          <a:ln w="9525">
            <a:noFill/>
            <a:miter lim="800000"/>
            <a:headEnd/>
            <a:tailEnd/>
          </a:ln>
        </p:spPr>
        <p:txBody>
          <a:bodyPr>
            <a:spAutoFit/>
          </a:bodyPr>
          <a:lstStyle/>
          <a:p>
            <a:r>
              <a:rPr lang="en-US" altLang="zh-CN" sz="2000" b="1" i="1">
                <a:solidFill>
                  <a:srgbClr val="C00000"/>
                </a:solidFill>
                <a:latin typeface="Arial" pitchFamily="34" charset="0"/>
              </a:rPr>
              <a:t>2014-10-07</a:t>
            </a:r>
            <a:endParaRPr lang="zh-CN" altLang="en-US" sz="2000" b="1" i="1">
              <a:solidFill>
                <a:srgbClr val="C00000"/>
              </a:solidFill>
              <a:latin typeface="Arial" pitchFamily="34" charset="0"/>
            </a:endParaRPr>
          </a:p>
        </p:txBody>
      </p:sp>
      <p:sp>
        <p:nvSpPr>
          <p:cNvPr id="202757" name="矩形 4"/>
          <p:cNvSpPr>
            <a:spLocks noChangeArrowheads="1"/>
          </p:cNvSpPr>
          <p:nvPr/>
        </p:nvSpPr>
        <p:spPr bwMode="auto">
          <a:xfrm>
            <a:off x="976313" y="309563"/>
            <a:ext cx="2698750" cy="400050"/>
          </a:xfrm>
          <a:prstGeom prst="rect">
            <a:avLst/>
          </a:prstGeom>
          <a:noFill/>
          <a:ln w="9525">
            <a:noFill/>
            <a:miter lim="800000"/>
            <a:headEnd/>
            <a:tailEnd/>
          </a:ln>
        </p:spPr>
        <p:txBody>
          <a:bodyPr wrap="none">
            <a:spAutoFit/>
          </a:bodyPr>
          <a:lstStyle/>
          <a:p>
            <a:r>
              <a:rPr lang="en-US" altLang="zh-CN" sz="2000" b="1">
                <a:solidFill>
                  <a:srgbClr val="000099"/>
                </a:solidFill>
                <a:latin typeface="Times New Roman" pitchFamily="18" charset="0"/>
                <a:cs typeface="Times New Roman" pitchFamily="18" charset="0"/>
              </a:rPr>
              <a:t>Case3.</a:t>
            </a:r>
            <a:r>
              <a:rPr lang="zh-CN" altLang="en-US" sz="2000" b="1">
                <a:solidFill>
                  <a:srgbClr val="000099"/>
                </a:solidFill>
                <a:latin typeface="Times New Roman" pitchFamily="18" charset="0"/>
                <a:cs typeface="Times New Roman" pitchFamily="18" charset="0"/>
              </a:rPr>
              <a:t>  马**，女，</a:t>
            </a:r>
            <a:r>
              <a:rPr lang="en-US" altLang="zh-CN" sz="2000" b="1">
                <a:solidFill>
                  <a:srgbClr val="000099"/>
                </a:solidFill>
                <a:latin typeface="Times New Roman" pitchFamily="18" charset="0"/>
                <a:cs typeface="Times New Roman" pitchFamily="18" charset="0"/>
              </a:rPr>
              <a:t>3</a:t>
            </a:r>
            <a:r>
              <a:rPr lang="zh-CN" altLang="en-US" sz="2000" b="1">
                <a:solidFill>
                  <a:srgbClr val="000099"/>
                </a:solidFill>
                <a:latin typeface="Times New Roman" pitchFamily="18" charset="0"/>
                <a:cs typeface="Times New Roman" pitchFamily="18" charset="0"/>
              </a:rPr>
              <a:t>岁</a:t>
            </a:r>
            <a:endParaRPr lang="zh-CN" altLang="en-US" sz="200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97670" y="5661344"/>
            <a:ext cx="4067443" cy="400110"/>
          </a:xfrm>
          <a:prstGeom prst="rect">
            <a:avLst/>
          </a:prstGeom>
          <a:noFill/>
        </p:spPr>
        <p:txBody>
          <a:bodyPr wrap="square" rtlCol="0">
            <a:spAutoFit/>
          </a:bodyPr>
          <a:lstStyle/>
          <a:p>
            <a:r>
              <a:rPr kumimoji="1" lang="zh-CN" altLang="en-US" sz="2000" b="1" dirty="0" smtClean="0">
                <a:solidFill>
                  <a:srgbClr val="0B1893"/>
                </a:solidFill>
              </a:rPr>
              <a:t>青春期男性，滑车多骨化中心</a:t>
            </a:r>
            <a:endParaRPr kumimoji="1" lang="zh-CN" altLang="en-US" sz="2000" b="1" dirty="0">
              <a:solidFill>
                <a:srgbClr val="0B1893"/>
              </a:solidFill>
            </a:endParaRPr>
          </a:p>
        </p:txBody>
      </p:sp>
      <p:pic>
        <p:nvPicPr>
          <p:cNvPr id="2" name="图片 1"/>
          <p:cNvPicPr>
            <a:picLocks noChangeAspect="1"/>
          </p:cNvPicPr>
          <p:nvPr/>
        </p:nvPicPr>
        <p:blipFill>
          <a:blip r:embed="rId3"/>
          <a:stretch>
            <a:fillRect/>
          </a:stretch>
        </p:blipFill>
        <p:spPr>
          <a:xfrm>
            <a:off x="1460500" y="1387165"/>
            <a:ext cx="5557280" cy="4227624"/>
          </a:xfrm>
          <a:prstGeom prst="rect">
            <a:avLst/>
          </a:prstGeom>
        </p:spPr>
      </p:pic>
      <p:sp>
        <p:nvSpPr>
          <p:cNvPr id="6" name="矩形 5"/>
          <p:cNvSpPr/>
          <p:nvPr/>
        </p:nvSpPr>
        <p:spPr>
          <a:xfrm>
            <a:off x="2714625" y="6488668"/>
            <a:ext cx="5556330" cy="307777"/>
          </a:xfrm>
          <a:prstGeom prst="rect">
            <a:avLst/>
          </a:prstGeom>
          <a:solidFill>
            <a:srgbClr val="C8FEFD"/>
          </a:solidFill>
          <a:ln>
            <a:solidFill>
              <a:schemeClr val="accent2"/>
            </a:solidFill>
          </a:ln>
        </p:spPr>
        <p:txBody>
          <a:bodyPr wrap="square">
            <a:spAutoFit/>
          </a:bodyPr>
          <a:lstStyle/>
          <a:p>
            <a:r>
              <a:rPr kumimoji="1" lang="en-US" altLang="zh-CN" sz="1400" b="1" dirty="0">
                <a:solidFill>
                  <a:srgbClr val="0B1893"/>
                </a:solidFill>
              </a:rPr>
              <a:t>Imaging in pediatric skeletal trauma. K. J. Johnson, E. Bache. </a:t>
            </a:r>
            <a:r>
              <a:rPr kumimoji="1" lang="en-US" altLang="zh-CN" sz="1400" b="1" dirty="0" smtClean="0">
                <a:solidFill>
                  <a:srgbClr val="0B1893"/>
                </a:solidFill>
              </a:rPr>
              <a:t>Springer.</a:t>
            </a:r>
            <a:endParaRPr kumimoji="1" lang="en-US" altLang="zh-CN" sz="1400" b="1" dirty="0">
              <a:solidFill>
                <a:srgbClr val="0B1893"/>
              </a:solidFill>
            </a:endParaRPr>
          </a:p>
        </p:txBody>
      </p:sp>
      <p:sp>
        <p:nvSpPr>
          <p:cNvPr id="8" name="标题 2"/>
          <p:cNvSpPr>
            <a:spLocks noGrp="1"/>
          </p:cNvSpPr>
          <p:nvPr>
            <p:ph type="title"/>
          </p:nvPr>
        </p:nvSpPr>
        <p:spPr>
          <a:xfrm>
            <a:off x="2005079" y="351480"/>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Tree>
    <p:extLst>
      <p:ext uri="{BB962C8B-B14F-4D97-AF65-F5344CB8AC3E}">
        <p14:creationId xmlns:p14="http://schemas.microsoft.com/office/powerpoint/2010/main" val="68870725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灯片编号占位符 5"/>
          <p:cNvSpPr>
            <a:spLocks noGrp="1"/>
          </p:cNvSpPr>
          <p:nvPr>
            <p:ph type="sldNum" sz="quarter" idx="11"/>
          </p:nvPr>
        </p:nvSpPr>
        <p:spPr>
          <a:noFill/>
        </p:spPr>
        <p:txBody>
          <a:bodyPr/>
          <a:lstStyle/>
          <a:p>
            <a:fld id="{E88D3725-1874-40FA-A399-005D4CDB2E29}" type="slidenum">
              <a:rPr lang="en-US" altLang="zh-CN"/>
              <a:pPr/>
              <a:t>80</a:t>
            </a:fld>
            <a:endParaRPr lang="en-US" altLang="zh-CN"/>
          </a:p>
        </p:txBody>
      </p:sp>
      <p:pic>
        <p:nvPicPr>
          <p:cNvPr id="203778" name="Picture 2" descr="D:\Documents\Desktop\马羽桐\马羽桐20141020_02_0001.jpg"/>
          <p:cNvPicPr>
            <a:picLocks noGrp="1" noChangeAspect="1" noChangeArrowheads="1"/>
          </p:cNvPicPr>
          <p:nvPr>
            <p:ph sz="half" idx="4294967295"/>
          </p:nvPr>
        </p:nvPicPr>
        <p:blipFill>
          <a:blip r:embed="rId2"/>
          <a:srcRect l="25368" r="34573"/>
          <a:stretch>
            <a:fillRect/>
          </a:stretch>
        </p:blipFill>
        <p:spPr bwMode="auto">
          <a:xfrm>
            <a:off x="276225" y="1549400"/>
            <a:ext cx="3686175" cy="4406900"/>
          </a:xfrm>
          <a:prstGeom prst="rect">
            <a:avLst/>
          </a:prstGeom>
          <a:noFill/>
        </p:spPr>
      </p:pic>
      <p:sp>
        <p:nvSpPr>
          <p:cNvPr id="203779" name="Rectangle 5"/>
          <p:cNvSpPr>
            <a:spLocks noChangeArrowheads="1"/>
          </p:cNvSpPr>
          <p:nvPr/>
        </p:nvSpPr>
        <p:spPr bwMode="auto">
          <a:xfrm>
            <a:off x="5343525" y="4892675"/>
            <a:ext cx="1816100" cy="400050"/>
          </a:xfrm>
          <a:prstGeom prst="rect">
            <a:avLst/>
          </a:prstGeom>
          <a:noFill/>
          <a:ln w="9525">
            <a:noFill/>
            <a:miter lim="800000"/>
            <a:headEnd/>
            <a:tailEnd/>
          </a:ln>
        </p:spPr>
        <p:txBody>
          <a:bodyPr>
            <a:spAutoFit/>
          </a:bodyPr>
          <a:lstStyle/>
          <a:p>
            <a:r>
              <a:rPr lang="en-US" altLang="zh-CN" sz="2000" b="1" i="1">
                <a:solidFill>
                  <a:srgbClr val="C00000"/>
                </a:solidFill>
                <a:latin typeface="Arial" pitchFamily="34" charset="0"/>
              </a:rPr>
              <a:t>2014-10-20</a:t>
            </a:r>
            <a:endParaRPr lang="zh-CN" altLang="en-US" sz="2000" b="1" i="1">
              <a:solidFill>
                <a:srgbClr val="C00000"/>
              </a:solidFill>
              <a:latin typeface="Arial" pitchFamily="34" charset="0"/>
            </a:endParaRPr>
          </a:p>
        </p:txBody>
      </p:sp>
      <p:pic>
        <p:nvPicPr>
          <p:cNvPr id="203780" name="Picture 3" descr="I:\马羽桐\10-20_01_0001.jpg"/>
          <p:cNvPicPr>
            <a:picLocks noGrp="1" noChangeAspect="1" noChangeArrowheads="1"/>
          </p:cNvPicPr>
          <p:nvPr>
            <p:ph sz="half" idx="4294967295"/>
          </p:nvPr>
        </p:nvPicPr>
        <p:blipFill>
          <a:blip r:embed="rId3"/>
          <a:srcRect r="20911"/>
          <a:stretch>
            <a:fillRect/>
          </a:stretch>
        </p:blipFill>
        <p:spPr bwMode="auto">
          <a:xfrm>
            <a:off x="4102100" y="1573213"/>
            <a:ext cx="4854575" cy="2938462"/>
          </a:xfrm>
          <a:prstGeom prst="rect">
            <a:avLst/>
          </a:prstGeom>
          <a:noFill/>
        </p:spPr>
      </p:pic>
      <p:sp>
        <p:nvSpPr>
          <p:cNvPr id="203781" name="矩形 4"/>
          <p:cNvSpPr>
            <a:spLocks noChangeArrowheads="1"/>
          </p:cNvSpPr>
          <p:nvPr/>
        </p:nvSpPr>
        <p:spPr bwMode="auto">
          <a:xfrm>
            <a:off x="976313" y="309563"/>
            <a:ext cx="2698750" cy="400050"/>
          </a:xfrm>
          <a:prstGeom prst="rect">
            <a:avLst/>
          </a:prstGeom>
          <a:noFill/>
          <a:ln w="9525">
            <a:noFill/>
            <a:miter lim="800000"/>
            <a:headEnd/>
            <a:tailEnd/>
          </a:ln>
        </p:spPr>
        <p:txBody>
          <a:bodyPr wrap="none">
            <a:spAutoFit/>
          </a:bodyPr>
          <a:lstStyle/>
          <a:p>
            <a:r>
              <a:rPr lang="en-US" altLang="zh-CN" sz="2000" b="1">
                <a:solidFill>
                  <a:srgbClr val="000099"/>
                </a:solidFill>
                <a:latin typeface="Times New Roman" pitchFamily="18" charset="0"/>
                <a:cs typeface="Times New Roman" pitchFamily="18" charset="0"/>
              </a:rPr>
              <a:t>Case3.</a:t>
            </a:r>
            <a:r>
              <a:rPr lang="zh-CN" altLang="en-US" sz="2000" b="1">
                <a:solidFill>
                  <a:srgbClr val="000099"/>
                </a:solidFill>
                <a:latin typeface="Times New Roman" pitchFamily="18" charset="0"/>
                <a:cs typeface="Times New Roman" pitchFamily="18" charset="0"/>
              </a:rPr>
              <a:t> 马**，女，</a:t>
            </a:r>
            <a:r>
              <a:rPr lang="en-US" altLang="zh-CN" sz="2000" b="1">
                <a:solidFill>
                  <a:srgbClr val="000099"/>
                </a:solidFill>
                <a:latin typeface="Times New Roman" pitchFamily="18" charset="0"/>
                <a:cs typeface="Times New Roman" pitchFamily="18" charset="0"/>
              </a:rPr>
              <a:t>3</a:t>
            </a:r>
            <a:r>
              <a:rPr lang="zh-CN" altLang="en-US" sz="2000" b="1">
                <a:solidFill>
                  <a:srgbClr val="000099"/>
                </a:solidFill>
                <a:latin typeface="Times New Roman" pitchFamily="18" charset="0"/>
                <a:cs typeface="Times New Roman" pitchFamily="18" charset="0"/>
              </a:rPr>
              <a:t>岁</a:t>
            </a:r>
            <a:endParaRPr lang="zh-CN" altLang="en-US" sz="200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p:cNvSpPr>
          <p:nvPr>
            <p:ph type="body" idx="4294967295"/>
          </p:nvPr>
        </p:nvSpPr>
        <p:spPr>
          <a:xfrm>
            <a:off x="460375" y="1819275"/>
            <a:ext cx="8186738" cy="4522788"/>
          </a:xfrm>
        </p:spPr>
        <p:txBody>
          <a:bodyPr/>
          <a:lstStyle/>
          <a:p>
            <a:pPr>
              <a:lnSpc>
                <a:spcPct val="150000"/>
              </a:lnSpc>
              <a:buFont typeface="Wingdings" charset="0"/>
              <a:buChar char="Ø"/>
            </a:pPr>
            <a:r>
              <a:rPr kumimoji="0" lang="en-US" altLang="zh-CN" sz="1800" b="1">
                <a:solidFill>
                  <a:srgbClr val="000099"/>
                </a:solidFill>
                <a:latin typeface="微软雅黑" charset="0"/>
                <a:ea typeface="微软雅黑" charset="0"/>
                <a:cs typeface="微软雅黑" charset="0"/>
              </a:rPr>
              <a:t>MR</a:t>
            </a:r>
            <a:r>
              <a:rPr kumimoji="0" lang="zh-CN" altLang="en-US" sz="1800" b="1">
                <a:solidFill>
                  <a:srgbClr val="000099"/>
                </a:solidFill>
                <a:latin typeface="微软雅黑" charset="0"/>
                <a:ea typeface="微软雅黑" charset="0"/>
                <a:cs typeface="微软雅黑" charset="0"/>
              </a:rPr>
              <a:t>作为隐匿性骨折诊断的金标准。但</a:t>
            </a:r>
            <a:r>
              <a:rPr kumimoji="0" lang="zh-CN" sz="1800" b="1">
                <a:solidFill>
                  <a:srgbClr val="000099"/>
                </a:solidFill>
                <a:latin typeface="微软雅黑" charset="0"/>
                <a:ea typeface="微软雅黑" charset="0"/>
                <a:cs typeface="微软雅黑" charset="0"/>
              </a:rPr>
              <a:t>5</a:t>
            </a:r>
            <a:r>
              <a:rPr kumimoji="0" lang="zh-CN" altLang="en-US" sz="1800" b="1">
                <a:solidFill>
                  <a:srgbClr val="000099"/>
                </a:solidFill>
                <a:latin typeface="微软雅黑" charset="0"/>
                <a:ea typeface="微软雅黑" charset="0"/>
                <a:cs typeface="微软雅黑" charset="0"/>
              </a:rPr>
              <a:t>岁以下常需镇静、费用高</a:t>
            </a:r>
            <a:r>
              <a:rPr kumimoji="0" lang="zh-CN" altLang="en-US" sz="1600" b="1">
                <a:solidFill>
                  <a:srgbClr val="000099"/>
                </a:solidFill>
                <a:latin typeface="微软雅黑" charset="0"/>
                <a:ea typeface="微软雅黑" charset="0"/>
                <a:cs typeface="微软雅黑" charset="0"/>
              </a:rPr>
              <a:t>。 </a:t>
            </a:r>
          </a:p>
          <a:p>
            <a:pPr>
              <a:lnSpc>
                <a:spcPct val="150000"/>
              </a:lnSpc>
              <a:buFont typeface="Wingdings" charset="0"/>
              <a:buNone/>
            </a:pPr>
            <a:r>
              <a:rPr kumimoji="0" lang="zh-CN" altLang="en-US" sz="1600">
                <a:solidFill>
                  <a:srgbClr val="00004D"/>
                </a:solidFill>
                <a:latin typeface="微软雅黑" charset="0"/>
                <a:ea typeface="微软雅黑" charset="0"/>
                <a:cs typeface="微软雅黑" charset="0"/>
              </a:rPr>
              <a:t>            由外力作用使骨髓局部充血，毛细血管床过渡灌注而致骨髓水肿，水肿时自由水增加，一系列骨组织局部的化学成份变化导致了</a:t>
            </a:r>
            <a:r>
              <a:rPr kumimoji="0" lang="en-US" altLang="zh-CN" sz="1600">
                <a:solidFill>
                  <a:srgbClr val="00004D"/>
                </a:solidFill>
                <a:latin typeface="微软雅黑" charset="0"/>
                <a:ea typeface="微软雅黑" charset="0"/>
                <a:cs typeface="微软雅黑" charset="0"/>
              </a:rPr>
              <a:t>MRI</a:t>
            </a:r>
            <a:r>
              <a:rPr kumimoji="0" lang="zh-CN" altLang="en-US" sz="1600">
                <a:solidFill>
                  <a:srgbClr val="00004D"/>
                </a:solidFill>
                <a:latin typeface="微软雅黑" charset="0"/>
                <a:ea typeface="微软雅黑" charset="0"/>
                <a:cs typeface="微软雅黑" charset="0"/>
              </a:rPr>
              <a:t>驰豫时间发生变化，产生</a:t>
            </a:r>
            <a:r>
              <a:rPr kumimoji="0" lang="en-US" altLang="zh-CN" sz="1600">
                <a:solidFill>
                  <a:srgbClr val="00004D"/>
                </a:solidFill>
                <a:latin typeface="微软雅黑" charset="0"/>
                <a:ea typeface="微软雅黑" charset="0"/>
                <a:cs typeface="微软雅黑" charset="0"/>
              </a:rPr>
              <a:t>MR</a:t>
            </a:r>
            <a:r>
              <a:rPr kumimoji="0" lang="zh-CN" altLang="en-US" sz="1600">
                <a:solidFill>
                  <a:srgbClr val="00004D"/>
                </a:solidFill>
                <a:latin typeface="微软雅黑" charset="0"/>
                <a:ea typeface="微软雅黑" charset="0"/>
                <a:cs typeface="微软雅黑" charset="0"/>
              </a:rPr>
              <a:t>信号异常改变。</a:t>
            </a:r>
            <a:r>
              <a:rPr kumimoji="0" lang="en-US" altLang="zh-CN" sz="1600">
                <a:solidFill>
                  <a:srgbClr val="00004D"/>
                </a:solidFill>
                <a:latin typeface="微软雅黑" charset="0"/>
                <a:ea typeface="微软雅黑" charset="0"/>
                <a:cs typeface="微软雅黑" charset="0"/>
              </a:rPr>
              <a:t>T2WI</a:t>
            </a:r>
            <a:r>
              <a:rPr kumimoji="0" lang="zh-CN" altLang="en-US" sz="1600">
                <a:solidFill>
                  <a:srgbClr val="00004D"/>
                </a:solidFill>
                <a:latin typeface="微软雅黑" charset="0"/>
                <a:ea typeface="微软雅黑" charset="0"/>
                <a:cs typeface="微软雅黑" charset="0"/>
              </a:rPr>
              <a:t>及压脂序列成高信号影，代表着骨髓细胞外液的增多，而细胞外液的增多的程度和数量又决定着水肿所致异常信号的强弱和范围。脂肪抑制技术在</a:t>
            </a:r>
            <a:r>
              <a:rPr kumimoji="0" lang="en-US" altLang="zh-CN" sz="1600">
                <a:solidFill>
                  <a:srgbClr val="00004D"/>
                </a:solidFill>
                <a:latin typeface="微软雅黑" charset="0"/>
                <a:ea typeface="微软雅黑" charset="0"/>
                <a:cs typeface="微软雅黑" charset="0"/>
              </a:rPr>
              <a:t>MR</a:t>
            </a:r>
            <a:r>
              <a:rPr kumimoji="0" lang="zh-CN" altLang="en-US" sz="1600">
                <a:solidFill>
                  <a:srgbClr val="00004D"/>
                </a:solidFill>
                <a:latin typeface="微软雅黑" charset="0"/>
                <a:ea typeface="微软雅黑" charset="0"/>
                <a:cs typeface="微软雅黑" charset="0"/>
              </a:rPr>
              <a:t>应用中可以改善组织对比和增加病变显示机会，这样骨髓的脂肪抑制后就不会有任何信号，而隐性骨折线及骨髓水肿的异常高信号就会更加明显的显示出来。</a:t>
            </a:r>
          </a:p>
          <a:p>
            <a:pPr>
              <a:lnSpc>
                <a:spcPct val="150000"/>
              </a:lnSpc>
              <a:buFont typeface="Wingdings" charset="0"/>
              <a:buChar char="Ø"/>
            </a:pPr>
            <a:r>
              <a:rPr kumimoji="0" lang="zh-CN" altLang="en-US" sz="1800" b="1">
                <a:solidFill>
                  <a:srgbClr val="000099"/>
                </a:solidFill>
                <a:latin typeface="微软雅黑" charset="0"/>
                <a:ea typeface="微软雅黑" charset="0"/>
                <a:cs typeface="微软雅黑" charset="0"/>
              </a:rPr>
              <a:t>近年来高频超声的发展，通过对</a:t>
            </a:r>
            <a:r>
              <a:rPr kumimoji="0" lang="zh-CN" altLang="en-US" sz="1800" b="1">
                <a:solidFill>
                  <a:srgbClr val="FF0000"/>
                </a:solidFill>
                <a:latin typeface="微软雅黑" charset="0"/>
                <a:ea typeface="微软雅黑" charset="0"/>
                <a:cs typeface="微软雅黑" charset="0"/>
              </a:rPr>
              <a:t>创伤性关节内积脂血症</a:t>
            </a:r>
            <a:r>
              <a:rPr kumimoji="0" lang="zh-CN" altLang="en-US" sz="1800" b="1">
                <a:solidFill>
                  <a:srgbClr val="000099"/>
                </a:solidFill>
                <a:latin typeface="微软雅黑" charset="0"/>
                <a:ea typeface="微软雅黑" charset="0"/>
                <a:cs typeface="微软雅黑" charset="0"/>
              </a:rPr>
              <a:t>的诊断，大大提高了对隐匿性骨折的初期诊断，其作为一种可靠、快速、无辐射的、广泛应用的价格低廉的技术，应得到广泛推崇！</a:t>
            </a:r>
          </a:p>
          <a:p>
            <a:pPr>
              <a:lnSpc>
                <a:spcPct val="150000"/>
              </a:lnSpc>
              <a:buFont typeface="Wingdings" charset="0"/>
              <a:buChar char="Ø"/>
            </a:pPr>
            <a:endParaRPr kumimoji="0" lang="zh-CN" altLang="en-US" sz="1800">
              <a:solidFill>
                <a:srgbClr val="FF0000"/>
              </a:solidFill>
              <a:latin typeface="微软雅黑" charset="0"/>
              <a:ea typeface="微软雅黑" charset="0"/>
              <a:cs typeface="微软雅黑" charset="0"/>
            </a:endParaRPr>
          </a:p>
        </p:txBody>
      </p:sp>
      <p:sp>
        <p:nvSpPr>
          <p:cNvPr id="178178" name="Rectangle 6"/>
          <p:cNvSpPr>
            <a:spLocks/>
          </p:cNvSpPr>
          <p:nvPr/>
        </p:nvSpPr>
        <p:spPr bwMode="auto">
          <a:xfrm>
            <a:off x="3008312" y="901700"/>
            <a:ext cx="34686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zh-CN" altLang="en-US" sz="3200" b="1" dirty="0" smtClean="0">
                <a:solidFill>
                  <a:srgbClr val="FF0000"/>
                </a:solidFill>
                <a:latin typeface="微软雅黑" charset="0"/>
                <a:ea typeface="微软雅黑" charset="0"/>
                <a:cs typeface="微软雅黑" charset="0"/>
              </a:rPr>
              <a:t>核磁和超声检查</a:t>
            </a:r>
            <a:endParaRPr lang="zh-CN" altLang="en-US" sz="3200" b="1" dirty="0">
              <a:solidFill>
                <a:srgbClr val="FF0000"/>
              </a:solidFill>
              <a:latin typeface="微软雅黑" charset="0"/>
              <a:ea typeface="微软雅黑" charset="0"/>
              <a:cs typeface="微软雅黑" charset="0"/>
            </a:endParaRPr>
          </a:p>
        </p:txBody>
      </p:sp>
    </p:spTree>
    <p:extLst>
      <p:ext uri="{BB962C8B-B14F-4D97-AF65-F5344CB8AC3E}">
        <p14:creationId xmlns:p14="http://schemas.microsoft.com/office/powerpoint/2010/main" val="3325203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617538" y="6189663"/>
            <a:ext cx="8369300" cy="522287"/>
          </a:xfrm>
          <a:prstGeom prst="rect">
            <a:avLst/>
          </a:prstGeom>
          <a:solidFill>
            <a:schemeClr val="accent1">
              <a:lumMod val="40000"/>
              <a:lumOff val="60000"/>
            </a:schemeClr>
          </a:solidFill>
          <a:ln w="9525">
            <a:noFill/>
            <a:miter lim="800000"/>
            <a:headEnd/>
            <a:tailEnd/>
          </a:ln>
        </p:spPr>
        <p:txBody>
          <a:bodyPr>
            <a:spAutoFit/>
          </a:bodyPr>
          <a:lstStyle/>
          <a:p>
            <a:pPr>
              <a:spcBef>
                <a:spcPct val="50000"/>
              </a:spcBef>
              <a:defRPr/>
            </a:pPr>
            <a:r>
              <a:rPr lang="en-US" altLang="zh-CN" sz="1400">
                <a:solidFill>
                  <a:srgbClr val="000099"/>
                </a:solidFill>
                <a:latin typeface="Times New Roman" charset="0"/>
              </a:rPr>
              <a:t>Max M. Berman, MD, et al.</a:t>
            </a:r>
            <a:r>
              <a:rPr lang="zh-CN" altLang="en-US" sz="1400">
                <a:solidFill>
                  <a:srgbClr val="000099"/>
                </a:solidFill>
                <a:latin typeface="Times New Roman" charset="0"/>
              </a:rPr>
              <a:t> </a:t>
            </a:r>
            <a:r>
              <a:rPr lang="en-US" altLang="zh-CN" sz="1400">
                <a:solidFill>
                  <a:srgbClr val="000099"/>
                </a:solidFill>
                <a:latin typeface="Times New Roman" charset="0"/>
              </a:rPr>
              <a:t>Lipohemarthrosis: A help in knee fracture diagnosis. Journal of the American College of Emergency Physicians,1972,1(3), 35–37.</a:t>
            </a:r>
            <a:endParaRPr lang="zh-CN" altLang="en-US" sz="1400">
              <a:solidFill>
                <a:srgbClr val="000099"/>
              </a:solidFill>
              <a:latin typeface="Times New Roman" charset="0"/>
            </a:endParaRPr>
          </a:p>
        </p:txBody>
      </p:sp>
      <p:sp>
        <p:nvSpPr>
          <p:cNvPr id="179202" name="Rectangle 5"/>
          <p:cNvSpPr>
            <a:spLocks noChangeArrowheads="1"/>
          </p:cNvSpPr>
          <p:nvPr/>
        </p:nvSpPr>
        <p:spPr bwMode="auto">
          <a:xfrm>
            <a:off x="447675" y="2032000"/>
            <a:ext cx="8034338"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spcBef>
                <a:spcPct val="50000"/>
              </a:spcBef>
            </a:pPr>
            <a:r>
              <a:rPr lang="en-US" altLang="zh-CN" b="1">
                <a:solidFill>
                  <a:srgbClr val="000099"/>
                </a:solidFill>
                <a:latin typeface="Times New Roman" charset="0"/>
              </a:rPr>
              <a:t>       </a:t>
            </a:r>
            <a:r>
              <a:rPr lang="zh-CN" altLang="en-US" b="1">
                <a:solidFill>
                  <a:srgbClr val="000099"/>
                </a:solidFill>
              </a:rPr>
              <a:t>关节内渗出是创伤后典型表现。血浆或血液单独渗出并无特异性，然而创伤</a:t>
            </a:r>
            <a:r>
              <a:rPr lang="zh-CN" altLang="en-US" b="1">
                <a:solidFill>
                  <a:srgbClr val="FF0000"/>
                </a:solidFill>
              </a:rPr>
              <a:t>性关节内积脂血症 </a:t>
            </a:r>
            <a:r>
              <a:rPr lang="en-US" altLang="zh-CN" b="1">
                <a:solidFill>
                  <a:srgbClr val="FF0000"/>
                </a:solidFill>
              </a:rPr>
              <a:t>(</a:t>
            </a:r>
            <a:r>
              <a:rPr lang="en-US" altLang="zh-CN" b="1">
                <a:solidFill>
                  <a:srgbClr val="FF0000"/>
                </a:solidFill>
                <a:latin typeface="Times New Roman" charset="0"/>
              </a:rPr>
              <a:t>lipohemarthrosis)</a:t>
            </a:r>
            <a:r>
              <a:rPr lang="zh-CN" altLang="en-US" b="1">
                <a:solidFill>
                  <a:srgbClr val="000099"/>
                </a:solidFill>
              </a:rPr>
              <a:t>，是指相应的脂类物质和血液的出现，提示关节内骨折。骨折后，从髓腔或撕裂的骨膜处溢出的脂肪组织和血液同时进入关节腔内。</a:t>
            </a:r>
            <a:endParaRPr lang="en-US" altLang="zh-CN" b="1">
              <a:solidFill>
                <a:srgbClr val="000099"/>
              </a:solidFill>
              <a:latin typeface="Times New Roman" charset="0"/>
            </a:endParaRPr>
          </a:p>
          <a:p>
            <a:pPr>
              <a:lnSpc>
                <a:spcPct val="110000"/>
              </a:lnSpc>
              <a:spcBef>
                <a:spcPct val="50000"/>
              </a:spcBef>
            </a:pPr>
            <a:r>
              <a:rPr lang="en-US" altLang="zh-CN" b="1">
                <a:solidFill>
                  <a:srgbClr val="000099"/>
                </a:solidFill>
                <a:latin typeface="Times New Roman" charset="0"/>
              </a:rPr>
              <a:t>        </a:t>
            </a:r>
            <a:r>
              <a:rPr lang="zh-CN" altLang="en-US" b="1">
                <a:solidFill>
                  <a:srgbClr val="000099"/>
                </a:solidFill>
                <a:latin typeface="Times New Roman" charset="0"/>
              </a:rPr>
              <a:t>发生关节囊内骨折后，从骨髓腔或撕裂的骨膜处溢出的脂肪组织和血液同时进入关节腔内。由于血液密度相对较大，沉于关节液之下，而脂肪密度相对小，漂浮于关节液之上，从而形成分层现象，即影像学的</a:t>
            </a:r>
            <a:r>
              <a:rPr lang="zh-CN" altLang="en-US" b="1">
                <a:solidFill>
                  <a:srgbClr val="FF0000"/>
                </a:solidFill>
                <a:latin typeface="Times New Roman" charset="0"/>
              </a:rPr>
              <a:t>脂肪－血液界面征（</a:t>
            </a:r>
            <a:r>
              <a:rPr lang="en-US" altLang="zh-CN" b="1">
                <a:solidFill>
                  <a:srgbClr val="FF0000"/>
                </a:solidFill>
                <a:latin typeface="Times New Roman" charset="0"/>
              </a:rPr>
              <a:t>fat-blood interface sign, FBI sign</a:t>
            </a:r>
            <a:r>
              <a:rPr lang="zh-CN" altLang="en-US" b="1">
                <a:solidFill>
                  <a:srgbClr val="FF0000"/>
                </a:solidFill>
                <a:latin typeface="Times New Roman" charset="0"/>
              </a:rPr>
              <a:t>）</a:t>
            </a:r>
            <a:r>
              <a:rPr lang="zh-CN" altLang="en-US" b="1">
                <a:solidFill>
                  <a:srgbClr val="000099"/>
                </a:solidFill>
                <a:latin typeface="Times New Roman" charset="0"/>
              </a:rPr>
              <a:t>。血液中的气体也可以释放出来，在关节囊内形成低密度气泡，此即</a:t>
            </a:r>
            <a:r>
              <a:rPr lang="zh-CN" altLang="en-US" b="1">
                <a:solidFill>
                  <a:srgbClr val="FF0000"/>
                </a:solidFill>
                <a:latin typeface="Times New Roman" charset="0"/>
              </a:rPr>
              <a:t>关节积气脂血病（</a:t>
            </a:r>
            <a:r>
              <a:rPr lang="en-US" altLang="zh-CN" b="1">
                <a:solidFill>
                  <a:srgbClr val="FF0000"/>
                </a:solidFill>
                <a:latin typeface="Times New Roman" charset="0"/>
              </a:rPr>
              <a:t>pneumolipohemarthrosis)</a:t>
            </a:r>
            <a:r>
              <a:rPr lang="zh-CN" altLang="en-US" b="1">
                <a:solidFill>
                  <a:srgbClr val="000099"/>
                </a:solidFill>
                <a:latin typeface="Times New Roman" charset="0"/>
              </a:rPr>
              <a:t>。</a:t>
            </a:r>
          </a:p>
        </p:txBody>
      </p:sp>
      <p:sp>
        <p:nvSpPr>
          <p:cNvPr id="179203" name="矩形 1"/>
          <p:cNvSpPr>
            <a:spLocks noChangeArrowheads="1"/>
          </p:cNvSpPr>
          <p:nvPr/>
        </p:nvSpPr>
        <p:spPr bwMode="auto">
          <a:xfrm>
            <a:off x="3076575" y="955675"/>
            <a:ext cx="2697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zh-CN" altLang="en-US" sz="2800" b="1">
                <a:solidFill>
                  <a:srgbClr val="C00000"/>
                </a:solidFill>
                <a:latin typeface="Times New Roman" charset="0"/>
              </a:rPr>
              <a:t>关节内积脂血症</a:t>
            </a:r>
          </a:p>
        </p:txBody>
      </p:sp>
    </p:spTree>
    <p:extLst>
      <p:ext uri="{BB962C8B-B14F-4D97-AF65-F5344CB8AC3E}">
        <p14:creationId xmlns:p14="http://schemas.microsoft.com/office/powerpoint/2010/main" val="642708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AutoShape 10" descr="5GXE6HK{BCJH45D_}_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0226" name="AutoShape 11" descr="5GXE6HK{BCJH45D_}_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0227" name="AutoShape 12" descr="5GXE6HK{BCJH45D_}_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180228" name="Picture 13" descr="B(KD`@W$ZQ2D~U]6@FI1GC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2270125"/>
            <a:ext cx="67405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14"/>
          <p:cNvSpPr>
            <a:spLocks noChangeArrowheads="1"/>
          </p:cNvSpPr>
          <p:nvPr/>
        </p:nvSpPr>
        <p:spPr bwMode="auto">
          <a:xfrm>
            <a:off x="2478088" y="4343400"/>
            <a:ext cx="1460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a:solidFill>
                  <a:srgbClr val="30619C"/>
                </a:solidFill>
              </a:rPr>
              <a:t>积脂血症</a:t>
            </a:r>
          </a:p>
          <a:p>
            <a:pPr algn="ctr"/>
            <a:r>
              <a:rPr lang="zh-CN" altLang="en-US" b="1">
                <a:solidFill>
                  <a:srgbClr val="30619C"/>
                </a:solidFill>
              </a:rPr>
              <a:t>单液</a:t>
            </a:r>
            <a:r>
              <a:rPr lang="en-US" altLang="zh-CN" b="1">
                <a:solidFill>
                  <a:srgbClr val="30619C"/>
                </a:solidFill>
              </a:rPr>
              <a:t>-</a:t>
            </a:r>
            <a:r>
              <a:rPr lang="zh-CN" altLang="en-US" b="1">
                <a:solidFill>
                  <a:srgbClr val="30619C"/>
                </a:solidFill>
              </a:rPr>
              <a:t>液平面</a:t>
            </a:r>
          </a:p>
        </p:txBody>
      </p:sp>
      <p:sp>
        <p:nvSpPr>
          <p:cNvPr id="180230" name="Rectangle 15"/>
          <p:cNvSpPr>
            <a:spLocks noChangeArrowheads="1"/>
          </p:cNvSpPr>
          <p:nvPr/>
        </p:nvSpPr>
        <p:spPr bwMode="auto">
          <a:xfrm>
            <a:off x="4983163" y="4313238"/>
            <a:ext cx="1460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a:solidFill>
                  <a:srgbClr val="30619C"/>
                </a:solidFill>
              </a:rPr>
              <a:t>积脂血症</a:t>
            </a:r>
          </a:p>
          <a:p>
            <a:pPr algn="ctr"/>
            <a:r>
              <a:rPr lang="zh-CN" altLang="en-US" b="1">
                <a:solidFill>
                  <a:srgbClr val="30619C"/>
                </a:solidFill>
              </a:rPr>
              <a:t>双液</a:t>
            </a:r>
            <a:r>
              <a:rPr lang="en-US" altLang="zh-CN" b="1">
                <a:solidFill>
                  <a:srgbClr val="30619C"/>
                </a:solidFill>
              </a:rPr>
              <a:t>-</a:t>
            </a:r>
            <a:r>
              <a:rPr lang="zh-CN" altLang="en-US" b="1">
                <a:solidFill>
                  <a:srgbClr val="30619C"/>
                </a:solidFill>
              </a:rPr>
              <a:t>液平面</a:t>
            </a:r>
          </a:p>
        </p:txBody>
      </p:sp>
      <p:sp>
        <p:nvSpPr>
          <p:cNvPr id="180231" name="Rectangle 16"/>
          <p:cNvSpPr>
            <a:spLocks noChangeArrowheads="1"/>
          </p:cNvSpPr>
          <p:nvPr/>
        </p:nvSpPr>
        <p:spPr bwMode="auto">
          <a:xfrm>
            <a:off x="7237413" y="4287838"/>
            <a:ext cx="1460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a:solidFill>
                  <a:srgbClr val="30619C"/>
                </a:solidFill>
              </a:rPr>
              <a:t>积气脂血症</a:t>
            </a:r>
          </a:p>
          <a:p>
            <a:pPr algn="ctr"/>
            <a:r>
              <a:rPr lang="zh-CN" altLang="en-US" b="1">
                <a:solidFill>
                  <a:srgbClr val="30619C"/>
                </a:solidFill>
              </a:rPr>
              <a:t>多液</a:t>
            </a:r>
            <a:r>
              <a:rPr lang="en-US" altLang="zh-CN" b="1">
                <a:solidFill>
                  <a:srgbClr val="30619C"/>
                </a:solidFill>
              </a:rPr>
              <a:t>-</a:t>
            </a:r>
            <a:r>
              <a:rPr lang="zh-CN" altLang="en-US" b="1">
                <a:solidFill>
                  <a:srgbClr val="30619C"/>
                </a:solidFill>
              </a:rPr>
              <a:t>液平面</a:t>
            </a:r>
          </a:p>
        </p:txBody>
      </p:sp>
      <p:sp>
        <p:nvSpPr>
          <p:cNvPr id="180232" name="Rectangle 17"/>
          <p:cNvSpPr>
            <a:spLocks noChangeArrowheads="1"/>
          </p:cNvSpPr>
          <p:nvPr/>
        </p:nvSpPr>
        <p:spPr bwMode="auto">
          <a:xfrm>
            <a:off x="2884488" y="1052513"/>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rPr>
              <a:t>关节积脂血症模拟图</a:t>
            </a:r>
          </a:p>
        </p:txBody>
      </p:sp>
      <p:sp>
        <p:nvSpPr>
          <p:cNvPr id="12" name="Rectangle 4"/>
          <p:cNvSpPr>
            <a:spLocks noChangeArrowheads="1"/>
          </p:cNvSpPr>
          <p:nvPr/>
        </p:nvSpPr>
        <p:spPr bwMode="auto">
          <a:xfrm>
            <a:off x="617538" y="6189663"/>
            <a:ext cx="8369300" cy="522287"/>
          </a:xfrm>
          <a:prstGeom prst="rect">
            <a:avLst/>
          </a:prstGeom>
          <a:solidFill>
            <a:schemeClr val="accent1">
              <a:lumMod val="40000"/>
              <a:lumOff val="60000"/>
            </a:schemeClr>
          </a:solidFill>
          <a:ln w="9525">
            <a:noFill/>
            <a:miter lim="800000"/>
            <a:headEnd/>
            <a:tailEnd/>
          </a:ln>
        </p:spPr>
        <p:txBody>
          <a:bodyPr>
            <a:spAutoFit/>
          </a:bodyPr>
          <a:lstStyle/>
          <a:p>
            <a:pPr>
              <a:spcBef>
                <a:spcPct val="50000"/>
              </a:spcBef>
              <a:defRPr/>
            </a:pPr>
            <a:r>
              <a:rPr lang="en-US" altLang="zh-CN" sz="1400">
                <a:solidFill>
                  <a:srgbClr val="000099"/>
                </a:solidFill>
                <a:latin typeface="Times New Roman" charset="0"/>
              </a:rPr>
              <a:t>Max M. Berman, MD, et al.</a:t>
            </a:r>
            <a:r>
              <a:rPr lang="zh-CN" altLang="en-US" sz="1400">
                <a:solidFill>
                  <a:srgbClr val="000099"/>
                </a:solidFill>
                <a:latin typeface="Times New Roman" charset="0"/>
              </a:rPr>
              <a:t> </a:t>
            </a:r>
            <a:r>
              <a:rPr lang="en-US" altLang="zh-CN" sz="1400">
                <a:solidFill>
                  <a:srgbClr val="000099"/>
                </a:solidFill>
                <a:latin typeface="Times New Roman" charset="0"/>
              </a:rPr>
              <a:t>Lipohemarthrosis: A help in knee fracture diagnosis. Journal of the American College of Emergency Physicians,1972,1(3), 35–37.</a:t>
            </a:r>
            <a:endParaRPr lang="zh-CN" altLang="en-US" sz="1400">
              <a:solidFill>
                <a:srgbClr val="000099"/>
              </a:solidFill>
              <a:latin typeface="Times New Roman" charset="0"/>
            </a:endParaRPr>
          </a:p>
        </p:txBody>
      </p:sp>
      <p:sp>
        <p:nvSpPr>
          <p:cNvPr id="180234" name="Rectangle 7"/>
          <p:cNvSpPr>
            <a:spLocks noChangeArrowheads="1"/>
          </p:cNvSpPr>
          <p:nvPr/>
        </p:nvSpPr>
        <p:spPr bwMode="auto">
          <a:xfrm>
            <a:off x="139700" y="2606675"/>
            <a:ext cx="20685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b="1">
                <a:solidFill>
                  <a:srgbClr val="000099"/>
                </a:solidFill>
              </a:rPr>
              <a:t>气体    </a:t>
            </a:r>
            <a:r>
              <a:rPr lang="en-US" altLang="zh-CN" b="1">
                <a:solidFill>
                  <a:srgbClr val="000099"/>
                </a:solidFill>
              </a:rPr>
              <a:t>0.00129</a:t>
            </a:r>
          </a:p>
          <a:p>
            <a:pPr>
              <a:lnSpc>
                <a:spcPct val="150000"/>
              </a:lnSpc>
            </a:pPr>
            <a:r>
              <a:rPr lang="zh-CN" altLang="en-US" b="1">
                <a:solidFill>
                  <a:srgbClr val="000099"/>
                </a:solidFill>
              </a:rPr>
              <a:t>脂肪    </a:t>
            </a:r>
            <a:r>
              <a:rPr lang="en-US" altLang="zh-CN" b="1">
                <a:solidFill>
                  <a:srgbClr val="000099"/>
                </a:solidFill>
              </a:rPr>
              <a:t>0.900</a:t>
            </a:r>
          </a:p>
          <a:p>
            <a:pPr>
              <a:lnSpc>
                <a:spcPct val="150000"/>
              </a:lnSpc>
            </a:pPr>
            <a:r>
              <a:rPr lang="zh-CN" altLang="en-US" b="1">
                <a:solidFill>
                  <a:srgbClr val="000099"/>
                </a:solidFill>
              </a:rPr>
              <a:t>关节液  </a:t>
            </a:r>
            <a:r>
              <a:rPr lang="en-US" altLang="zh-CN" b="1">
                <a:solidFill>
                  <a:srgbClr val="000099"/>
                </a:solidFill>
              </a:rPr>
              <a:t>1.018</a:t>
            </a:r>
          </a:p>
          <a:p>
            <a:pPr>
              <a:lnSpc>
                <a:spcPct val="150000"/>
              </a:lnSpc>
            </a:pPr>
            <a:r>
              <a:rPr lang="zh-CN" altLang="en-US" b="1">
                <a:solidFill>
                  <a:srgbClr val="000099"/>
                </a:solidFill>
              </a:rPr>
              <a:t>血      </a:t>
            </a:r>
            <a:r>
              <a:rPr lang="en-US" altLang="zh-CN" b="1">
                <a:solidFill>
                  <a:srgbClr val="000099"/>
                </a:solidFill>
              </a:rPr>
              <a:t>1.050</a:t>
            </a:r>
          </a:p>
        </p:txBody>
      </p:sp>
    </p:spTree>
    <p:extLst>
      <p:ext uri="{BB962C8B-B14F-4D97-AF65-F5344CB8AC3E}">
        <p14:creationId xmlns:p14="http://schemas.microsoft.com/office/powerpoint/2010/main" val="474342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742950" y="6378575"/>
            <a:ext cx="8075613" cy="307975"/>
          </a:xfrm>
          <a:prstGeom prst="rect">
            <a:avLst/>
          </a:prstGeom>
          <a:solidFill>
            <a:schemeClr val="accent1">
              <a:lumMod val="40000"/>
              <a:lumOff val="60000"/>
            </a:schemeClr>
          </a:solidFill>
          <a:ln w="9525">
            <a:noFill/>
            <a:miter lim="800000"/>
            <a:headEnd/>
            <a:tailEnd/>
          </a:ln>
        </p:spPr>
        <p:txBody>
          <a:bodyPr>
            <a:spAutoFit/>
          </a:bodyPr>
          <a:lstStyle/>
          <a:p>
            <a:pPr>
              <a:spcBef>
                <a:spcPct val="50000"/>
              </a:spcBef>
              <a:defRPr/>
            </a:pPr>
            <a:r>
              <a:rPr lang="en-US" sz="1400">
                <a:solidFill>
                  <a:srgbClr val="000099"/>
                </a:solidFill>
                <a:latin typeface="Times New Roman" charset="0"/>
              </a:rPr>
              <a:t>Iñaki Zuazo, et al. Acute elbow trauma in children: role of ultrasonography. Pediatr Radiol (2008) 38:982–988</a:t>
            </a:r>
            <a:endParaRPr lang="zh-CN" altLang="en-US" sz="1400">
              <a:solidFill>
                <a:srgbClr val="000099"/>
              </a:solidFill>
              <a:latin typeface="Times New Roman" charset="0"/>
            </a:endParaRPr>
          </a:p>
        </p:txBody>
      </p:sp>
      <p:pic>
        <p:nvPicPr>
          <p:cNvPr id="181250" name="Picture 4" descr="8UBR`@QRUPHE~}$MT7]W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1212850"/>
            <a:ext cx="38068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Picture 5" descr="`D4I~X(S_3]9_G1M_JIP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8" y="1204913"/>
            <a:ext cx="3554412"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Rectangle 7"/>
          <p:cNvSpPr>
            <a:spLocks noChangeArrowheads="1"/>
          </p:cNvSpPr>
          <p:nvPr/>
        </p:nvSpPr>
        <p:spPr bwMode="auto">
          <a:xfrm>
            <a:off x="457200" y="5143500"/>
            <a:ext cx="8386763" cy="8620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zh-CN" altLang="en-US">
                <a:solidFill>
                  <a:srgbClr val="FF3300"/>
                </a:solidFill>
              </a:rPr>
              <a:t>    </a:t>
            </a:r>
            <a:r>
              <a:rPr lang="zh-CN" altLang="en-US" sz="1600" b="1">
                <a:solidFill>
                  <a:srgbClr val="000099"/>
                </a:solidFill>
              </a:rPr>
              <a:t>创伤性关节内积脂血症作为关节内骨折的直接指标，超声检查敏感性约</a:t>
            </a:r>
            <a:r>
              <a:rPr lang="en-US" altLang="zh-CN" sz="1600" b="1">
                <a:solidFill>
                  <a:srgbClr val="000099"/>
                </a:solidFill>
              </a:rPr>
              <a:t>88%</a:t>
            </a:r>
            <a:r>
              <a:rPr lang="zh-CN" altLang="en-US" sz="1600" b="1">
                <a:solidFill>
                  <a:srgbClr val="000099"/>
                </a:solidFill>
              </a:rPr>
              <a:t>，特异性约</a:t>
            </a:r>
            <a:r>
              <a:rPr lang="en-US" altLang="zh-CN" sz="1600" b="1">
                <a:solidFill>
                  <a:srgbClr val="000099"/>
                </a:solidFill>
              </a:rPr>
              <a:t>100%</a:t>
            </a:r>
            <a:r>
              <a:rPr lang="zh-CN" altLang="en-US" sz="1600" b="1">
                <a:solidFill>
                  <a:srgbClr val="000099"/>
                </a:solidFill>
              </a:rPr>
              <a:t>。诊断隐匿性骨折阳性预测率约</a:t>
            </a:r>
            <a:r>
              <a:rPr lang="en-US" altLang="zh-CN" sz="1600" b="1">
                <a:solidFill>
                  <a:srgbClr val="000099"/>
                </a:solidFill>
              </a:rPr>
              <a:t>100%</a:t>
            </a:r>
            <a:r>
              <a:rPr lang="zh-CN" altLang="en-US" sz="1600" b="1">
                <a:solidFill>
                  <a:srgbClr val="000099"/>
                </a:solidFill>
              </a:rPr>
              <a:t>，阴性预测率约</a:t>
            </a:r>
            <a:r>
              <a:rPr lang="en-US" altLang="zh-CN" sz="1600" b="1">
                <a:solidFill>
                  <a:srgbClr val="000099"/>
                </a:solidFill>
              </a:rPr>
              <a:t>86%</a:t>
            </a:r>
            <a:r>
              <a:rPr lang="zh-CN" altLang="en-US" sz="1600" b="1">
                <a:solidFill>
                  <a:srgbClr val="000099"/>
                </a:solidFill>
              </a:rPr>
              <a:t>。磁共振作为肘关节损伤诊断金标准，通过创伤性关节内积脂血症诊断隐匿性骨折敏感性仅为</a:t>
            </a:r>
            <a:r>
              <a:rPr lang="en-US" altLang="zh-CN" sz="1600" b="1">
                <a:solidFill>
                  <a:srgbClr val="000099"/>
                </a:solidFill>
              </a:rPr>
              <a:t>25%</a:t>
            </a:r>
            <a:r>
              <a:rPr lang="zh-CN" altLang="en-US" sz="1600" b="1">
                <a:solidFill>
                  <a:srgbClr val="000099"/>
                </a:solidFill>
              </a:rPr>
              <a:t>。</a:t>
            </a:r>
          </a:p>
        </p:txBody>
      </p:sp>
    </p:spTree>
    <p:extLst>
      <p:ext uri="{BB962C8B-B14F-4D97-AF65-F5344CB8AC3E}">
        <p14:creationId xmlns:p14="http://schemas.microsoft.com/office/powerpoint/2010/main" val="10467855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4"/>
          <p:cNvSpPr>
            <a:spLocks noChangeArrowheads="1"/>
          </p:cNvSpPr>
          <p:nvPr/>
        </p:nvSpPr>
        <p:spPr bwMode="auto">
          <a:xfrm>
            <a:off x="4710113" y="3929063"/>
            <a:ext cx="42418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altLang="zh-CN" sz="1600" b="1" dirty="0">
                <a:solidFill>
                  <a:srgbClr val="FF0000"/>
                </a:solidFill>
                <a:latin typeface="宋体" charset="0"/>
              </a:rPr>
              <a:t>a.</a:t>
            </a:r>
            <a:r>
              <a:rPr lang="zh-CN" altLang="en-US" sz="1600" b="1" dirty="0">
                <a:solidFill>
                  <a:srgbClr val="000099"/>
                </a:solidFill>
                <a:latin typeface="宋体" charset="0"/>
              </a:rPr>
              <a:t>肘关节内无骨折时，超声图像显示均质单一的关节腔积</a:t>
            </a:r>
            <a:r>
              <a:rPr lang="zh-CN" altLang="en-US" sz="1600" b="1" dirty="0" smtClean="0">
                <a:solidFill>
                  <a:srgbClr val="000099"/>
                </a:solidFill>
                <a:latin typeface="宋体" charset="0"/>
              </a:rPr>
              <a:t>液</a:t>
            </a:r>
            <a:r>
              <a:rPr lang="en-US" altLang="zh-CN" sz="1600" b="1" dirty="0" smtClean="0">
                <a:solidFill>
                  <a:srgbClr val="000099"/>
                </a:solidFill>
                <a:latin typeface="宋体" charset="0"/>
              </a:rPr>
              <a:t>,</a:t>
            </a:r>
            <a:r>
              <a:rPr lang="zh-CN" altLang="en-US" sz="1600" b="1" dirty="0" smtClean="0">
                <a:solidFill>
                  <a:srgbClr val="000099"/>
                </a:solidFill>
                <a:latin typeface="宋体" charset="0"/>
              </a:rPr>
              <a:t>关节腔内出现</a:t>
            </a:r>
            <a:r>
              <a:rPr lang="zh-CN" altLang="en-US" sz="1600" b="1" dirty="0">
                <a:solidFill>
                  <a:srgbClr val="000099"/>
                </a:solidFill>
                <a:latin typeface="宋体" charset="0"/>
              </a:rPr>
              <a:t>骨折（骨皮质破损）关节腔积液为多层：</a:t>
            </a:r>
            <a:endParaRPr lang="en-US" altLang="zh-CN" sz="1600" b="1" dirty="0">
              <a:solidFill>
                <a:srgbClr val="000099"/>
              </a:solidFill>
              <a:latin typeface="宋体" charset="0"/>
            </a:endParaRPr>
          </a:p>
          <a:p>
            <a:pPr eaLnBrk="0" hangingPunct="0"/>
            <a:endParaRPr lang="zh-CN" altLang="en-US" sz="1600" b="1" dirty="0">
              <a:solidFill>
                <a:srgbClr val="000099"/>
              </a:solidFill>
              <a:latin typeface="宋体" charset="0"/>
            </a:endParaRPr>
          </a:p>
          <a:p>
            <a:pPr eaLnBrk="0" hangingPunct="0"/>
            <a:r>
              <a:rPr lang="en-US" altLang="zh-CN" sz="1600" b="1" dirty="0">
                <a:solidFill>
                  <a:srgbClr val="FF0000"/>
                </a:solidFill>
                <a:latin typeface="宋体" charset="0"/>
              </a:rPr>
              <a:t>b.</a:t>
            </a:r>
            <a:r>
              <a:rPr lang="zh-CN" altLang="en-US" sz="1600" b="1" dirty="0">
                <a:solidFill>
                  <a:srgbClr val="000099"/>
                </a:solidFill>
                <a:latin typeface="宋体" charset="0"/>
              </a:rPr>
              <a:t>上层（粗箭头）脂肪层，下层（虚箭头）血液层；</a:t>
            </a:r>
            <a:endParaRPr lang="en-US" altLang="zh-CN" sz="1600" b="1" dirty="0">
              <a:solidFill>
                <a:srgbClr val="000099"/>
              </a:solidFill>
              <a:latin typeface="宋体" charset="0"/>
            </a:endParaRPr>
          </a:p>
          <a:p>
            <a:pPr eaLnBrk="0" hangingPunct="0"/>
            <a:endParaRPr lang="zh-CN" altLang="en-US" sz="1600" b="1" dirty="0">
              <a:solidFill>
                <a:srgbClr val="000099"/>
              </a:solidFill>
              <a:latin typeface="宋体" charset="0"/>
            </a:endParaRPr>
          </a:p>
          <a:p>
            <a:pPr eaLnBrk="0" hangingPunct="0"/>
            <a:r>
              <a:rPr lang="en-US" altLang="zh-CN" sz="1600" b="1" dirty="0">
                <a:solidFill>
                  <a:srgbClr val="FF0000"/>
                </a:solidFill>
                <a:latin typeface="宋体" charset="0"/>
              </a:rPr>
              <a:t>c.</a:t>
            </a:r>
            <a:r>
              <a:rPr lang="zh-CN" altLang="en-US" sz="1600" b="1" dirty="0">
                <a:solidFill>
                  <a:srgbClr val="000099"/>
                </a:solidFill>
                <a:latin typeface="宋体" charset="0"/>
              </a:rPr>
              <a:t>上层（细箭头）脂肪层，中层（虚箭头）血浆层，下层（粗箭头）血细胞层</a:t>
            </a:r>
          </a:p>
          <a:p>
            <a:pPr eaLnBrk="0" hangingPunct="0"/>
            <a:endParaRPr lang="zh-CN" altLang="en-US" sz="1600" dirty="0">
              <a:latin typeface="宋体" charset="0"/>
            </a:endParaRPr>
          </a:p>
        </p:txBody>
      </p:sp>
      <p:pic>
        <p:nvPicPr>
          <p:cNvPr id="182274" name="Picture 5" descr="RI~Z0XOL(X7NGA}78O]~[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066800"/>
            <a:ext cx="39719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6" descr="7$1[Q5J}YM17%)7APNG(@{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1077913"/>
            <a:ext cx="368776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AutoShape 7" descr="Ft3`U(TH~O}(84T`ZFXL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2277" name="AutoShape 8" descr="Ft3`U(TH~O}(84T`ZFXL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182278" name="Picture 9" descr="{QTJM3[A68Z1PKY24NCP8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3738563"/>
            <a:ext cx="389255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195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p:cNvSpPr>
            <a:spLocks noChangeArrowheads="1"/>
          </p:cNvSpPr>
          <p:nvPr/>
        </p:nvSpPr>
        <p:spPr bwMode="auto">
          <a:xfrm>
            <a:off x="646113" y="5956300"/>
            <a:ext cx="653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zh-CN" altLang="en-US" b="1">
                <a:solidFill>
                  <a:srgbClr val="000099"/>
                </a:solidFill>
                <a:latin typeface="Times New Roman" charset="0"/>
              </a:rPr>
              <a:t>近端尺骨干骺端骨折和创伤性积脂血症（真阳性结果）</a:t>
            </a:r>
            <a:endParaRPr lang="en-US" altLang="zh-CN" b="1">
              <a:solidFill>
                <a:srgbClr val="000099"/>
              </a:solidFill>
              <a:latin typeface="Times New Roman" charset="0"/>
            </a:endParaRPr>
          </a:p>
        </p:txBody>
      </p:sp>
      <p:sp>
        <p:nvSpPr>
          <p:cNvPr id="183298" name="AutoShape 4" descr="Ft3`U(TH~O}(84T`ZFXL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3299" name="AutoShape 5" descr="Ft3`U(TH~O}(84T`ZFXL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183300" name="Picture 6" descr="ETBL`I3SFEFZCUI_18O%CT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087438"/>
            <a:ext cx="7183438"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93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3"/>
          <p:cNvSpPr>
            <a:spLocks noChangeArrowheads="1"/>
          </p:cNvSpPr>
          <p:nvPr/>
        </p:nvSpPr>
        <p:spPr bwMode="auto">
          <a:xfrm>
            <a:off x="317500" y="5561013"/>
            <a:ext cx="9002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zh-CN">
              <a:latin typeface="Times New Roman" charset="0"/>
            </a:endParaRPr>
          </a:p>
        </p:txBody>
      </p:sp>
      <p:sp>
        <p:nvSpPr>
          <p:cNvPr id="184322" name="AutoShape 4" descr="Ft3`U(TH~O}(84T`ZFXL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4323" name="AutoShape 5" descr="Ft3`U(TH~O}(84T`ZFXL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4324" name="AutoShape 6" descr="4(~E`}TF@F6_6SRGM93"/>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4325" name="AutoShape 7" descr="4(~E`}TF@F6_6SRGM93"/>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184326" name="Picture 8" descr="5Q~O8ZFZA})}3DQ0RMAT7L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990600"/>
            <a:ext cx="67722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Rectangle 9"/>
          <p:cNvSpPr>
            <a:spLocks noChangeArrowheads="1"/>
          </p:cNvSpPr>
          <p:nvPr/>
        </p:nvSpPr>
        <p:spPr bwMode="auto">
          <a:xfrm>
            <a:off x="1590675" y="5883275"/>
            <a:ext cx="628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a:solidFill>
                  <a:srgbClr val="000099"/>
                </a:solidFill>
                <a:latin typeface="Times New Roman" charset="0"/>
                <a:ea typeface="黑体" charset="0"/>
                <a:cs typeface="黑体" charset="0"/>
              </a:rPr>
              <a:t>尺骨冠突挫伤不伴骨皮质骨折（真阴性结果）</a:t>
            </a:r>
          </a:p>
        </p:txBody>
      </p:sp>
    </p:spTree>
    <p:extLst>
      <p:ext uri="{BB962C8B-B14F-4D97-AF65-F5344CB8AC3E}">
        <p14:creationId xmlns:p14="http://schemas.microsoft.com/office/powerpoint/2010/main" val="2218853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4294967295"/>
          </p:nvPr>
        </p:nvSpPr>
        <p:spPr>
          <a:xfrm>
            <a:off x="457200" y="1920085"/>
            <a:ext cx="4038600" cy="4434840"/>
          </a:xfrm>
          <a:prstGeom prst="rect">
            <a:avLst/>
          </a:prstGeom>
        </p:spPr>
        <p:txBody>
          <a:bodyPr>
            <a:normAutofit lnSpcReduction="10000"/>
          </a:bodyPr>
          <a:lstStyle/>
          <a:p>
            <a:r>
              <a:rPr lang="zh-CN" altLang="en-US" dirty="0" smtClean="0">
                <a:latin typeface="Times New Roman" pitchFamily="18" charset="0"/>
                <a:cs typeface="Times New Roman" pitchFamily="18" charset="0"/>
              </a:rPr>
              <a:t>优点</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价格低廉</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快速</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安全和微创</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清晰显示关节内结构</a:t>
            </a:r>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endParaRPr lang="en-US" altLang="zh-CN" dirty="0" smtClean="0">
              <a:latin typeface="Times New Roman" pitchFamily="18" charset="0"/>
              <a:cs typeface="Times New Roman" pitchFamily="18" charset="0"/>
            </a:endParaRPr>
          </a:p>
          <a:p>
            <a:r>
              <a:rPr lang="zh-CN" altLang="en-US" dirty="0" smtClean="0">
                <a:latin typeface="Times New Roman" pitchFamily="18" charset="0"/>
                <a:cs typeface="Times New Roman" pitchFamily="18" charset="0"/>
              </a:rPr>
              <a:t>造影常见入路</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后侧入路</a:t>
            </a:r>
            <a:endParaRPr lang="en-US" altLang="zh-CN" dirty="0" smtClean="0">
              <a:latin typeface="Times New Roman" pitchFamily="18" charset="0"/>
              <a:cs typeface="Times New Roman" pitchFamily="18" charset="0"/>
            </a:endParaRPr>
          </a:p>
          <a:p>
            <a:pPr lvl="1"/>
            <a:r>
              <a:rPr lang="zh-CN" altLang="en-US" dirty="0" smtClean="0">
                <a:latin typeface="Times New Roman" pitchFamily="18" charset="0"/>
                <a:cs typeface="Times New Roman" pitchFamily="18" charset="0"/>
              </a:rPr>
              <a:t>外侧入路</a:t>
            </a:r>
            <a:endParaRPr lang="zh-CN" altLang="en-US" dirty="0">
              <a:latin typeface="Times New Roman" pitchFamily="18" charset="0"/>
              <a:cs typeface="Times New Roman" pitchFamily="18" charset="0"/>
            </a:endParaRPr>
          </a:p>
        </p:txBody>
      </p:sp>
      <p:sp>
        <p:nvSpPr>
          <p:cNvPr id="5" name="标题 3"/>
          <p:cNvSpPr>
            <a:spLocks noGrp="1"/>
          </p:cNvSpPr>
          <p:nvPr>
            <p:ph type="title"/>
          </p:nvPr>
        </p:nvSpPr>
        <p:spPr>
          <a:xfrm>
            <a:off x="457200" y="704088"/>
            <a:ext cx="8229600" cy="636680"/>
          </a:xfrm>
        </p:spPr>
        <p:txBody>
          <a:bodyPr>
            <a:normAutofit/>
          </a:bodyPr>
          <a:lstStyle/>
          <a:p>
            <a:pPr algn="ctr"/>
            <a:r>
              <a:rPr kumimoji="1" lang="zh-CN" altLang="en-US" sz="2800" b="1" dirty="0" smtClean="0">
                <a:solidFill>
                  <a:srgbClr val="FF0000"/>
                </a:solidFill>
              </a:rPr>
              <a:t>肘关节骨折的诊疗手段</a:t>
            </a:r>
            <a:r>
              <a:rPr kumimoji="1" lang="en-US" altLang="zh-CN" sz="2800" b="1" dirty="0" smtClean="0">
                <a:solidFill>
                  <a:srgbClr val="FF0000"/>
                </a:solidFill>
              </a:rPr>
              <a:t>——</a:t>
            </a:r>
            <a:r>
              <a:rPr kumimoji="1" lang="zh-CN" altLang="en-US" sz="2800" b="1" dirty="0" smtClean="0">
                <a:solidFill>
                  <a:srgbClr val="FF0000"/>
                </a:solidFill>
              </a:rPr>
              <a:t>关节造影技术</a:t>
            </a:r>
            <a:endParaRPr lang="zh-CN" altLang="en-US" sz="2800" dirty="0">
              <a:solidFill>
                <a:srgbClr val="FF0000"/>
              </a:solidFill>
            </a:endParaRPr>
          </a:p>
        </p:txBody>
      </p:sp>
      <p:pic>
        <p:nvPicPr>
          <p:cNvPr id="2049" name="Picture 1"/>
          <p:cNvPicPr>
            <a:picLocks noChangeAspect="1" noChangeArrowheads="1"/>
          </p:cNvPicPr>
          <p:nvPr/>
        </p:nvPicPr>
        <p:blipFill>
          <a:blip r:embed="rId2" cstate="print"/>
          <a:srcRect/>
          <a:stretch>
            <a:fillRect/>
          </a:stretch>
        </p:blipFill>
        <p:spPr bwMode="auto">
          <a:xfrm>
            <a:off x="4499992" y="1988840"/>
            <a:ext cx="3895873" cy="3917162"/>
          </a:xfrm>
          <a:prstGeom prst="rect">
            <a:avLst/>
          </a:prstGeom>
          <a:noFill/>
          <a:ln w="9525">
            <a:noFill/>
            <a:miter lim="800000"/>
            <a:headEnd/>
            <a:tailEnd/>
          </a:ln>
        </p:spPr>
      </p:pic>
    </p:spTree>
    <p:extLst>
      <p:ext uri="{BB962C8B-B14F-4D97-AF65-F5344CB8AC3E}">
        <p14:creationId xmlns:p14="http://schemas.microsoft.com/office/powerpoint/2010/main" val="213779860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326950" y="373224"/>
            <a:ext cx="4459761" cy="494928"/>
          </a:xfrm>
        </p:spPr>
        <p:txBody>
          <a:bodyPr>
            <a:normAutofit/>
          </a:bodyPr>
          <a:lstStyle/>
          <a:p>
            <a:pPr algn="ctr"/>
            <a:r>
              <a:rPr lang="zh-CN" altLang="en-US" sz="2400" b="1" dirty="0" smtClean="0">
                <a:solidFill>
                  <a:srgbClr val="FF0000"/>
                </a:solidFill>
              </a:rPr>
              <a:t>肘关节造影后侧入路</a:t>
            </a:r>
            <a:endParaRPr lang="zh-CN" altLang="en-US" sz="2400" b="1" dirty="0">
              <a:solidFill>
                <a:srgbClr val="FF0000"/>
              </a:solidFill>
            </a:endParaRPr>
          </a:p>
        </p:txBody>
      </p:sp>
      <p:sp>
        <p:nvSpPr>
          <p:cNvPr id="10" name="矩形 9"/>
          <p:cNvSpPr/>
          <p:nvPr/>
        </p:nvSpPr>
        <p:spPr>
          <a:xfrm>
            <a:off x="326950" y="4241935"/>
            <a:ext cx="4459761" cy="1631216"/>
          </a:xfrm>
          <a:prstGeom prst="rect">
            <a:avLst/>
          </a:prstGeom>
          <a:solidFill>
            <a:schemeClr val="bg1"/>
          </a:solidFill>
          <a:ln>
            <a:solidFill>
              <a:schemeClr val="bg1"/>
            </a:solidFill>
          </a:ln>
        </p:spPr>
        <p:txBody>
          <a:bodyPr wrap="square">
            <a:spAutoFit/>
          </a:bodyPr>
          <a:lstStyle/>
          <a:p>
            <a:r>
              <a:rPr lang="zh-CN" altLang="en-US" sz="2000" b="1" dirty="0" smtClean="0">
                <a:solidFill>
                  <a:srgbClr val="800000"/>
                </a:solidFill>
                <a:latin typeface="Times New Roman" pitchFamily="18" charset="0"/>
                <a:cs typeface="Times New Roman" pitchFamily="18" charset="0"/>
              </a:rPr>
              <a:t>后侧入路：</a:t>
            </a:r>
            <a:r>
              <a:rPr lang="zh-CN" altLang="en-US" sz="2000" dirty="0" smtClean="0">
                <a:solidFill>
                  <a:srgbClr val="0000CC"/>
                </a:solidFill>
                <a:latin typeface="Times New Roman" pitchFamily="18" charset="0"/>
                <a:cs typeface="Times New Roman" pitchFamily="18" charset="0"/>
              </a:rPr>
              <a:t>穿刺针经鹰嘴顶端进入依次进入鹰嘴窝和肘关节，不会发生造影剂渗透到周围的软组织，减少了对关节线的影响，适用于肱骨外上髁骨折等可改变肘关节线的创伤。</a:t>
            </a:r>
            <a:endParaRPr lang="zh-CN" altLang="en-US" sz="2000" dirty="0">
              <a:solidFill>
                <a:srgbClr val="0000CC"/>
              </a:solidFill>
              <a:latin typeface="Times New Roman" pitchFamily="18" charset="0"/>
              <a:cs typeface="Times New Roman" pitchFamily="18" charset="0"/>
            </a:endParaRPr>
          </a:p>
        </p:txBody>
      </p:sp>
      <p:pic>
        <p:nvPicPr>
          <p:cNvPr id="3" name="图片 2"/>
          <p:cNvPicPr>
            <a:picLocks noChangeAspect="1"/>
          </p:cNvPicPr>
          <p:nvPr/>
        </p:nvPicPr>
        <p:blipFill>
          <a:blip r:embed="rId2" cstate="print"/>
          <a:stretch>
            <a:fillRect/>
          </a:stretch>
        </p:blipFill>
        <p:spPr>
          <a:xfrm>
            <a:off x="457200" y="1253568"/>
            <a:ext cx="4096325" cy="2770737"/>
          </a:xfrm>
          <a:prstGeom prst="rect">
            <a:avLst/>
          </a:prstGeom>
        </p:spPr>
      </p:pic>
      <p:pic>
        <p:nvPicPr>
          <p:cNvPr id="4" name="图片 3" descr="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430" y="65120"/>
            <a:ext cx="3647018" cy="3647018"/>
          </a:xfrm>
          <a:prstGeom prst="rect">
            <a:avLst/>
          </a:prstGeom>
        </p:spPr>
      </p:pic>
      <p:pic>
        <p:nvPicPr>
          <p:cNvPr id="5" name="图片 4" descr="3.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430" y="3113571"/>
            <a:ext cx="3647018" cy="3647018"/>
          </a:xfrm>
          <a:prstGeom prst="rect">
            <a:avLst/>
          </a:prstGeom>
        </p:spPr>
      </p:pic>
    </p:spTree>
    <p:extLst>
      <p:ext uri="{BB962C8B-B14F-4D97-AF65-F5344CB8AC3E}">
        <p14:creationId xmlns:p14="http://schemas.microsoft.com/office/powerpoint/2010/main" val="10505510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55600" y="5320405"/>
            <a:ext cx="8432800" cy="646331"/>
          </a:xfrm>
          <a:prstGeom prst="rect">
            <a:avLst/>
          </a:prstGeom>
          <a:noFill/>
        </p:spPr>
        <p:txBody>
          <a:bodyPr wrap="square" rtlCol="0">
            <a:spAutoFit/>
          </a:bodyPr>
          <a:lstStyle/>
          <a:p>
            <a:r>
              <a:rPr kumimoji="1" lang="zh-CN" altLang="en-US" b="1" dirty="0" smtClean="0">
                <a:solidFill>
                  <a:srgbClr val="0B1893"/>
                </a:solidFill>
              </a:rPr>
              <a:t>在不标准侧位片上，滑车骨骺可“突入”关节腔内，不要误诊为关节内游离体（箭头）。在侧位片上，内上髁似乎脱位，正位片显示内上髁位置正常。</a:t>
            </a:r>
            <a:endParaRPr kumimoji="1" lang="zh-CN" altLang="en-US" b="1" dirty="0">
              <a:solidFill>
                <a:srgbClr val="0B1893"/>
              </a:solidFill>
            </a:endParaRPr>
          </a:p>
        </p:txBody>
      </p:sp>
      <p:pic>
        <p:nvPicPr>
          <p:cNvPr id="3" name="图片 2"/>
          <p:cNvPicPr>
            <a:picLocks noChangeAspect="1"/>
          </p:cNvPicPr>
          <p:nvPr/>
        </p:nvPicPr>
        <p:blipFill rotWithShape="1">
          <a:blip r:embed="rId3"/>
          <a:srcRect l="3889" r="2856"/>
          <a:stretch/>
        </p:blipFill>
        <p:spPr>
          <a:xfrm>
            <a:off x="355600" y="1689100"/>
            <a:ext cx="8527231" cy="3456432"/>
          </a:xfrm>
          <a:prstGeom prst="rect">
            <a:avLst/>
          </a:prstGeom>
        </p:spPr>
      </p:pic>
      <p:sp>
        <p:nvSpPr>
          <p:cNvPr id="8" name="标题 2"/>
          <p:cNvSpPr>
            <a:spLocks noGrp="1"/>
          </p:cNvSpPr>
          <p:nvPr>
            <p:ph type="title"/>
          </p:nvPr>
        </p:nvSpPr>
        <p:spPr>
          <a:xfrm>
            <a:off x="2155460" y="468461"/>
            <a:ext cx="5161201" cy="898326"/>
          </a:xfrm>
        </p:spPr>
        <p:txBody>
          <a:bodyPr/>
          <a:lstStyle/>
          <a:p>
            <a:r>
              <a:rPr kumimoji="1" lang="zh-CN" altLang="en-US" dirty="0" smtClean="0">
                <a:solidFill>
                  <a:srgbClr val="FF0000"/>
                </a:solidFill>
              </a:rPr>
              <a:t>骨骺的正常变异</a:t>
            </a:r>
            <a:endParaRPr kumimoji="1" lang="zh-CN" altLang="en-US" dirty="0">
              <a:solidFill>
                <a:srgbClr val="FF0000"/>
              </a:solidFill>
            </a:endParaRPr>
          </a:p>
        </p:txBody>
      </p:sp>
      <p:sp>
        <p:nvSpPr>
          <p:cNvPr id="9" name="矩形 8"/>
          <p:cNvSpPr/>
          <p:nvPr/>
        </p:nvSpPr>
        <p:spPr>
          <a:xfrm>
            <a:off x="2714625" y="6488668"/>
            <a:ext cx="5556330" cy="307777"/>
          </a:xfrm>
          <a:prstGeom prst="rect">
            <a:avLst/>
          </a:prstGeom>
          <a:solidFill>
            <a:srgbClr val="C8FEFD"/>
          </a:solidFill>
          <a:ln>
            <a:solidFill>
              <a:schemeClr val="accent2"/>
            </a:solidFill>
          </a:ln>
        </p:spPr>
        <p:txBody>
          <a:bodyPr wrap="square">
            <a:spAutoFit/>
          </a:bodyPr>
          <a:lstStyle/>
          <a:p>
            <a:r>
              <a:rPr kumimoji="1" lang="en-US" altLang="zh-CN" sz="1400" b="1" dirty="0">
                <a:solidFill>
                  <a:srgbClr val="0B1893"/>
                </a:solidFill>
              </a:rPr>
              <a:t>Imaging in pediatric skeletal trauma. K. J. Johnson, E. Bache. </a:t>
            </a:r>
            <a:r>
              <a:rPr kumimoji="1" lang="en-US" altLang="zh-CN" sz="1400" b="1" dirty="0" smtClean="0">
                <a:solidFill>
                  <a:srgbClr val="0B1893"/>
                </a:solidFill>
              </a:rPr>
              <a:t>Springer.</a:t>
            </a:r>
            <a:endParaRPr kumimoji="1" lang="en-US" altLang="zh-CN" sz="1400" b="1" dirty="0">
              <a:solidFill>
                <a:srgbClr val="0B1893"/>
              </a:solidFill>
            </a:endParaRPr>
          </a:p>
        </p:txBody>
      </p:sp>
    </p:spTree>
    <p:extLst>
      <p:ext uri="{BB962C8B-B14F-4D97-AF65-F5344CB8AC3E}">
        <p14:creationId xmlns:p14="http://schemas.microsoft.com/office/powerpoint/2010/main" val="411229339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标题 1"/>
          <p:cNvSpPr>
            <a:spLocks noGrp="1"/>
          </p:cNvSpPr>
          <p:nvPr>
            <p:ph type="title"/>
          </p:nvPr>
        </p:nvSpPr>
        <p:spPr>
          <a:xfrm>
            <a:off x="2267744" y="620688"/>
            <a:ext cx="4320480" cy="564672"/>
          </a:xfrm>
        </p:spPr>
        <p:txBody>
          <a:bodyPr>
            <a:normAutofit/>
          </a:bodyPr>
          <a:lstStyle/>
          <a:p>
            <a:pPr algn="ctr"/>
            <a:r>
              <a:rPr lang="zh-CN" altLang="en-US" sz="2400" b="1" dirty="0" smtClean="0">
                <a:solidFill>
                  <a:srgbClr val="C00000"/>
                </a:solidFill>
              </a:rPr>
              <a:t>肘关节造影外侧入路</a:t>
            </a:r>
            <a:endParaRPr lang="zh-CN" altLang="en-US" sz="2400" dirty="0" smtClean="0">
              <a:solidFill>
                <a:srgbClr val="C00000"/>
              </a:solidFill>
            </a:endParaRPr>
          </a:p>
        </p:txBody>
      </p:sp>
      <p:sp>
        <p:nvSpPr>
          <p:cNvPr id="7" name="矩形 6"/>
          <p:cNvSpPr/>
          <p:nvPr/>
        </p:nvSpPr>
        <p:spPr>
          <a:xfrm>
            <a:off x="251520" y="4581128"/>
            <a:ext cx="8820472" cy="1077218"/>
          </a:xfrm>
          <a:prstGeom prst="rect">
            <a:avLst/>
          </a:prstGeom>
        </p:spPr>
        <p:txBody>
          <a:bodyPr wrap="square">
            <a:spAutoFit/>
          </a:bodyPr>
          <a:lstStyle/>
          <a:p>
            <a:r>
              <a:rPr lang="zh-CN" altLang="en-US" sz="2400" dirty="0" smtClean="0">
                <a:solidFill>
                  <a:srgbClr val="FF0000"/>
                </a:solidFill>
                <a:latin typeface="黑体" pitchFamily="49" charset="-122"/>
                <a:ea typeface="黑体" pitchFamily="49" charset="-122"/>
              </a:rPr>
              <a:t>进针点</a:t>
            </a:r>
            <a:r>
              <a:rPr lang="en-US" altLang="zh-CN" sz="2400" dirty="0" smtClean="0">
                <a:solidFill>
                  <a:srgbClr val="FF0000"/>
                </a:solidFill>
                <a:latin typeface="黑体" pitchFamily="49" charset="-122"/>
                <a:ea typeface="黑体" pitchFamily="49" charset="-122"/>
              </a:rPr>
              <a:t>(</a:t>
            </a:r>
            <a:r>
              <a:rPr lang="zh-CN" altLang="en-US" sz="2400" dirty="0" smtClean="0">
                <a:solidFill>
                  <a:srgbClr val="FF0000"/>
                </a:solidFill>
                <a:latin typeface="黑体" pitchFamily="49" charset="-122"/>
                <a:ea typeface="黑体" pitchFamily="49" charset="-122"/>
              </a:rPr>
              <a:t>解剖标志</a:t>
            </a:r>
            <a:r>
              <a:rPr lang="en-US" altLang="zh-CN" sz="2400" dirty="0" smtClean="0">
                <a:solidFill>
                  <a:srgbClr val="FF0000"/>
                </a:solidFill>
                <a:latin typeface="黑体" pitchFamily="49" charset="-122"/>
                <a:ea typeface="黑体" pitchFamily="49" charset="-122"/>
              </a:rPr>
              <a:t>)</a:t>
            </a:r>
            <a:r>
              <a:rPr lang="zh-CN" altLang="en-US" sz="2400" dirty="0" smtClean="0">
                <a:solidFill>
                  <a:srgbClr val="FF0000"/>
                </a:solidFill>
                <a:latin typeface="黑体" pitchFamily="49" charset="-122"/>
                <a:ea typeface="黑体" pitchFamily="49" charset="-122"/>
              </a:rPr>
              <a:t>：</a:t>
            </a:r>
            <a:endParaRPr lang="en-US" altLang="zh-CN" sz="2400" dirty="0" smtClean="0">
              <a:solidFill>
                <a:srgbClr val="FF0000"/>
              </a:solidFill>
              <a:latin typeface="黑体" pitchFamily="49" charset="-122"/>
              <a:ea typeface="黑体" pitchFamily="49" charset="-122"/>
            </a:endParaRPr>
          </a:p>
          <a:p>
            <a:endParaRPr lang="en-US" altLang="zh-CN" sz="2000" dirty="0" smtClean="0">
              <a:solidFill>
                <a:srgbClr val="0000CC"/>
              </a:solidFill>
              <a:latin typeface="黑体" pitchFamily="49" charset="-122"/>
              <a:ea typeface="黑体" pitchFamily="49" charset="-122"/>
            </a:endParaRPr>
          </a:p>
          <a:p>
            <a:r>
              <a:rPr lang="en-US" altLang="zh-CN" sz="2000" dirty="0" smtClean="0">
                <a:solidFill>
                  <a:srgbClr val="0000CC"/>
                </a:solidFill>
                <a:latin typeface="黑体" pitchFamily="49" charset="-122"/>
                <a:ea typeface="黑体" pitchFamily="49" charset="-122"/>
              </a:rPr>
              <a:t>  R – </a:t>
            </a:r>
            <a:r>
              <a:rPr lang="zh-CN" altLang="en-US" sz="2000" dirty="0" smtClean="0">
                <a:solidFill>
                  <a:srgbClr val="0000CC"/>
                </a:solidFill>
                <a:latin typeface="黑体" pitchFamily="49" charset="-122"/>
                <a:ea typeface="黑体" pitchFamily="49" charset="-122"/>
              </a:rPr>
              <a:t>桡骨头      </a:t>
            </a:r>
            <a:r>
              <a:rPr lang="en-US" altLang="zh-CN" sz="2000" dirty="0" smtClean="0">
                <a:solidFill>
                  <a:srgbClr val="0000CC"/>
                </a:solidFill>
                <a:latin typeface="黑体" pitchFamily="49" charset="-122"/>
                <a:ea typeface="黑体" pitchFamily="49" charset="-122"/>
              </a:rPr>
              <a:t>H – </a:t>
            </a:r>
            <a:r>
              <a:rPr lang="zh-CN" altLang="en-US" sz="2000" dirty="0" smtClean="0">
                <a:solidFill>
                  <a:srgbClr val="0000CC"/>
                </a:solidFill>
                <a:latin typeface="黑体" pitchFamily="49" charset="-122"/>
                <a:ea typeface="黑体" pitchFamily="49" charset="-122"/>
              </a:rPr>
              <a:t>肱骨小头      </a:t>
            </a:r>
            <a:r>
              <a:rPr lang="en-US" altLang="zh-CN" sz="2000" dirty="0" smtClean="0">
                <a:solidFill>
                  <a:srgbClr val="0000CC"/>
                </a:solidFill>
                <a:latin typeface="黑体" pitchFamily="49" charset="-122"/>
                <a:ea typeface="黑体" pitchFamily="49" charset="-122"/>
              </a:rPr>
              <a:t>O - </a:t>
            </a:r>
            <a:r>
              <a:rPr lang="zh-CN" altLang="en-US" sz="2000" dirty="0" smtClean="0">
                <a:solidFill>
                  <a:srgbClr val="0000CC"/>
                </a:solidFill>
                <a:latin typeface="黑体" pitchFamily="49" charset="-122"/>
                <a:ea typeface="黑体" pitchFamily="49" charset="-122"/>
              </a:rPr>
              <a:t>尺骨鹰嘴</a:t>
            </a:r>
            <a:endParaRPr lang="zh-CN" altLang="en-US" sz="2000" dirty="0">
              <a:solidFill>
                <a:srgbClr val="0000CC"/>
              </a:solidFill>
              <a:latin typeface="黑体" pitchFamily="49" charset="-122"/>
              <a:ea typeface="黑体" pitchFamily="49" charset="-122"/>
            </a:endParaRPr>
          </a:p>
        </p:txBody>
      </p:sp>
      <p:pic>
        <p:nvPicPr>
          <p:cNvPr id="33793" name="Picture 1" descr="C:\Users\Administrator\Desktop\肘关节造影\邵逸琦肱骨外髁骨折术中造影\邵逸琦（女，3岁）肱骨外髁骨折\术中造影 2014-10-29\DSC00221.JPG"/>
          <p:cNvPicPr>
            <a:picLocks noChangeAspect="1" noChangeArrowheads="1"/>
          </p:cNvPicPr>
          <p:nvPr/>
        </p:nvPicPr>
        <p:blipFill>
          <a:blip r:embed="rId2" cstate="print"/>
          <a:srcRect/>
          <a:stretch>
            <a:fillRect/>
          </a:stretch>
        </p:blipFill>
        <p:spPr bwMode="auto">
          <a:xfrm>
            <a:off x="64331" y="1431971"/>
            <a:ext cx="4514330" cy="3005142"/>
          </a:xfrm>
          <a:prstGeom prst="rect">
            <a:avLst/>
          </a:prstGeom>
          <a:noFill/>
        </p:spPr>
      </p:pic>
      <p:pic>
        <p:nvPicPr>
          <p:cNvPr id="33794" name="Picture 2" descr="C:\Users\Administrator\Desktop\肘关节造影\邵逸琦肱骨外髁骨折术中造影\邵逸琦（女，3岁）肱骨外髁骨折\术中造影 2014-10-29\DSC00230.JPG"/>
          <p:cNvPicPr>
            <a:picLocks noChangeAspect="1" noChangeArrowheads="1"/>
          </p:cNvPicPr>
          <p:nvPr/>
        </p:nvPicPr>
        <p:blipFill>
          <a:blip r:embed="rId3" cstate="print"/>
          <a:srcRect/>
          <a:stretch>
            <a:fillRect/>
          </a:stretch>
        </p:blipFill>
        <p:spPr bwMode="auto">
          <a:xfrm>
            <a:off x="4572000" y="1412776"/>
            <a:ext cx="4536504" cy="3019901"/>
          </a:xfrm>
          <a:prstGeom prst="rect">
            <a:avLst/>
          </a:prstGeom>
          <a:noFill/>
        </p:spPr>
      </p:pic>
    </p:spTree>
    <p:extLst>
      <p:ext uri="{BB962C8B-B14F-4D97-AF65-F5344CB8AC3E}">
        <p14:creationId xmlns:p14="http://schemas.microsoft.com/office/powerpoint/2010/main" val="384239181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50462" y="722011"/>
            <a:ext cx="3586525" cy="712040"/>
          </a:xfrm>
        </p:spPr>
        <p:txBody>
          <a:bodyPr>
            <a:normAutofit/>
          </a:bodyPr>
          <a:lstStyle/>
          <a:p>
            <a:pPr algn="ctr"/>
            <a:r>
              <a:rPr lang="zh-CN" altLang="en-US" sz="2800" b="1" dirty="0" smtClean="0">
                <a:solidFill>
                  <a:srgbClr val="FF0000"/>
                </a:solidFill>
              </a:rPr>
              <a:t>常用造影剂</a:t>
            </a:r>
            <a:endParaRPr lang="zh-CN" altLang="en-US" sz="2800" b="1" dirty="0">
              <a:solidFill>
                <a:srgbClr val="FF0000"/>
              </a:solidFill>
            </a:endParaRPr>
          </a:p>
        </p:txBody>
      </p:sp>
      <p:sp>
        <p:nvSpPr>
          <p:cNvPr id="3" name="内容占位符 2"/>
          <p:cNvSpPr>
            <a:spLocks noGrp="1"/>
          </p:cNvSpPr>
          <p:nvPr>
            <p:ph sz="half" idx="4294967295"/>
          </p:nvPr>
        </p:nvSpPr>
        <p:spPr>
          <a:xfrm>
            <a:off x="457200" y="1920085"/>
            <a:ext cx="4038600" cy="4434840"/>
          </a:xfrm>
          <a:prstGeom prst="rect">
            <a:avLst/>
          </a:prstGeom>
        </p:spPr>
        <p:txBody>
          <a:bodyPr>
            <a:normAutofit/>
          </a:bodyPr>
          <a:lstStyle/>
          <a:p>
            <a:r>
              <a:rPr lang="zh-CN" altLang="en-US" sz="2400" dirty="0" smtClean="0">
                <a:latin typeface="+mn-ea"/>
              </a:rPr>
              <a:t>低渗非离子型</a:t>
            </a:r>
            <a:endParaRPr lang="en-US" altLang="zh-CN" sz="2400" dirty="0" smtClean="0">
              <a:latin typeface="+mn-ea"/>
            </a:endParaRPr>
          </a:p>
          <a:p>
            <a:pPr lvl="1"/>
            <a:r>
              <a:rPr lang="zh-CN" altLang="en-US" sz="2200" dirty="0" smtClean="0">
                <a:latin typeface="+mn-ea"/>
              </a:rPr>
              <a:t>碘帕醇（</a:t>
            </a:r>
            <a:r>
              <a:rPr lang="en-US" altLang="zh-CN" sz="2200" dirty="0" err="1" smtClean="0">
                <a:latin typeface="+mn-ea"/>
              </a:rPr>
              <a:t>iopamidol</a:t>
            </a:r>
            <a:r>
              <a:rPr lang="zh-CN" altLang="en-US" sz="2200" dirty="0" smtClean="0">
                <a:latin typeface="+mn-ea"/>
              </a:rPr>
              <a:t>）</a:t>
            </a:r>
            <a:endParaRPr lang="en-US" altLang="zh-CN" sz="2200" dirty="0" smtClean="0">
              <a:latin typeface="+mn-ea"/>
            </a:endParaRPr>
          </a:p>
          <a:p>
            <a:pPr lvl="1"/>
            <a:r>
              <a:rPr lang="zh-CN" altLang="en-US" sz="2200" dirty="0" smtClean="0">
                <a:latin typeface="+mn-ea"/>
              </a:rPr>
              <a:t>碘海醇（</a:t>
            </a:r>
            <a:r>
              <a:rPr lang="en-US" altLang="zh-CN" sz="2200" dirty="0" err="1" smtClean="0">
                <a:latin typeface="+mn-ea"/>
              </a:rPr>
              <a:t>iohexol</a:t>
            </a:r>
            <a:r>
              <a:rPr lang="zh-CN" altLang="en-US" sz="2200" dirty="0" smtClean="0">
                <a:latin typeface="+mn-ea"/>
              </a:rPr>
              <a:t>）</a:t>
            </a:r>
            <a:endParaRPr lang="en-US" altLang="zh-CN" sz="2200" dirty="0" smtClean="0">
              <a:latin typeface="+mn-ea"/>
            </a:endParaRPr>
          </a:p>
          <a:p>
            <a:pPr lvl="1"/>
            <a:endParaRPr lang="en-US" altLang="zh-CN" dirty="0" smtClean="0">
              <a:latin typeface="+mn-ea"/>
            </a:endParaRPr>
          </a:p>
          <a:p>
            <a:pPr marL="274320" lvl="1" indent="-274320">
              <a:buClr>
                <a:schemeClr val="accent3"/>
              </a:buClr>
              <a:buSzPct val="95000"/>
            </a:pPr>
            <a:r>
              <a:rPr lang="zh-CN" altLang="en-US" dirty="0" smtClean="0">
                <a:latin typeface="+mn-ea"/>
              </a:rPr>
              <a:t>注射量</a:t>
            </a:r>
            <a:r>
              <a:rPr lang="en-US" altLang="zh-CN" dirty="0" smtClean="0">
                <a:latin typeface="+mn-ea"/>
              </a:rPr>
              <a:t>/</a:t>
            </a:r>
            <a:r>
              <a:rPr lang="zh-CN" altLang="en-US" dirty="0" smtClean="0">
                <a:latin typeface="+mn-ea"/>
              </a:rPr>
              <a:t>次≤ </a:t>
            </a:r>
            <a:r>
              <a:rPr lang="en-US" altLang="zh-CN" dirty="0" smtClean="0">
                <a:latin typeface="+mn-ea"/>
              </a:rPr>
              <a:t>1ml</a:t>
            </a:r>
          </a:p>
          <a:p>
            <a:pPr marL="274320" lvl="1" indent="-274320">
              <a:buClr>
                <a:schemeClr val="accent3"/>
              </a:buClr>
              <a:buSzPct val="95000"/>
            </a:pPr>
            <a:endParaRPr lang="en-US" altLang="zh-CN" dirty="0" smtClean="0">
              <a:latin typeface="+mn-ea"/>
            </a:endParaRPr>
          </a:p>
          <a:p>
            <a:pPr marL="274320" lvl="1" indent="-274320">
              <a:buClr>
                <a:schemeClr val="accent3"/>
              </a:buClr>
              <a:buSzPct val="95000"/>
            </a:pPr>
            <a:r>
              <a:rPr lang="zh-CN" altLang="en-US" dirty="0" smtClean="0">
                <a:latin typeface="+mn-ea"/>
              </a:rPr>
              <a:t>总剂量不超过</a:t>
            </a:r>
            <a:r>
              <a:rPr lang="en-US" altLang="zh-CN" dirty="0" smtClean="0">
                <a:latin typeface="+mn-ea"/>
              </a:rPr>
              <a:t>2mg/kg</a:t>
            </a:r>
            <a:endParaRPr lang="zh-CN" altLang="en-US" dirty="0" smtClean="0">
              <a:latin typeface="+mn-ea"/>
            </a:endParaRPr>
          </a:p>
        </p:txBody>
      </p:sp>
      <p:sp>
        <p:nvSpPr>
          <p:cNvPr id="6" name="内容占位符 5"/>
          <p:cNvSpPr>
            <a:spLocks noGrp="1"/>
          </p:cNvSpPr>
          <p:nvPr>
            <p:ph sz="half" idx="4294967295"/>
          </p:nvPr>
        </p:nvSpPr>
        <p:spPr>
          <a:xfrm>
            <a:off x="4648200" y="1920085"/>
            <a:ext cx="4038600" cy="4434840"/>
          </a:xfrm>
          <a:prstGeom prst="rect">
            <a:avLst/>
          </a:prstGeom>
        </p:spPr>
        <p:txBody>
          <a:bodyPr/>
          <a:lstStyle/>
          <a:p>
            <a:endParaRPr lang="zh-CN" altLang="en-US"/>
          </a:p>
        </p:txBody>
      </p:sp>
      <p:pic>
        <p:nvPicPr>
          <p:cNvPr id="5" name="Picture 2" descr="C:\Users\Administrator\Desktop\肘关节造影\郑李辰熙 肱骨远端全骺滑脱（含健侧对比、）\C臂\6.JPG"/>
          <p:cNvPicPr>
            <a:picLocks noChangeAspect="1" noChangeArrowheads="1"/>
          </p:cNvPicPr>
          <p:nvPr/>
        </p:nvPicPr>
        <p:blipFill>
          <a:blip r:embed="rId2" cstate="print"/>
          <a:srcRect/>
          <a:stretch>
            <a:fillRect/>
          </a:stretch>
        </p:blipFill>
        <p:spPr bwMode="auto">
          <a:xfrm>
            <a:off x="4716016" y="1844824"/>
            <a:ext cx="3672408" cy="3672408"/>
          </a:xfrm>
          <a:prstGeom prst="rect">
            <a:avLst/>
          </a:prstGeom>
          <a:noFill/>
        </p:spPr>
      </p:pic>
    </p:spTree>
    <p:extLst>
      <p:ext uri="{BB962C8B-B14F-4D97-AF65-F5344CB8AC3E}">
        <p14:creationId xmlns:p14="http://schemas.microsoft.com/office/powerpoint/2010/main" val="1065698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标题 1"/>
          <p:cNvSpPr>
            <a:spLocks noGrp="1"/>
          </p:cNvSpPr>
          <p:nvPr>
            <p:ph type="title"/>
          </p:nvPr>
        </p:nvSpPr>
        <p:spPr>
          <a:xfrm>
            <a:off x="467544" y="692696"/>
            <a:ext cx="8305800" cy="578328"/>
          </a:xfrm>
        </p:spPr>
        <p:txBody>
          <a:bodyPr>
            <a:normAutofit fontScale="90000"/>
          </a:bodyPr>
          <a:lstStyle/>
          <a:p>
            <a:pPr algn="ctr"/>
            <a:r>
              <a:rPr lang="zh-CN" altLang="en-US" sz="3200" b="1" dirty="0" smtClean="0">
                <a:solidFill>
                  <a:srgbClr val="C00000"/>
                </a:solidFill>
              </a:rPr>
              <a:t>诊断是什么？</a:t>
            </a:r>
          </a:p>
        </p:txBody>
      </p:sp>
      <p:pic>
        <p:nvPicPr>
          <p:cNvPr id="112642" name="内容占位符 7" descr="DSC07594.JPG"/>
          <p:cNvPicPr>
            <a:picLocks noGrp="1" noChangeAspect="1"/>
          </p:cNvPicPr>
          <p:nvPr>
            <p:ph sz="quarter" idx="4294967295"/>
          </p:nvPr>
        </p:nvPicPr>
        <p:blipFill>
          <a:blip r:embed="rId2" cstate="print"/>
          <a:srcRect l="11815" r="10854" b="3226"/>
          <a:stretch>
            <a:fillRect/>
          </a:stretch>
        </p:blipFill>
        <p:spPr>
          <a:xfrm>
            <a:off x="1547664" y="1628800"/>
            <a:ext cx="5760640" cy="4800533"/>
          </a:xfrm>
        </p:spPr>
      </p:pic>
      <p:sp>
        <p:nvSpPr>
          <p:cNvPr id="112644" name="TextBox 8"/>
          <p:cNvSpPr txBox="1">
            <a:spLocks noChangeArrowheads="1"/>
          </p:cNvSpPr>
          <p:nvPr/>
        </p:nvSpPr>
        <p:spPr bwMode="auto">
          <a:xfrm>
            <a:off x="7668344" y="1772816"/>
            <a:ext cx="1071563" cy="369887"/>
          </a:xfrm>
          <a:prstGeom prst="rect">
            <a:avLst/>
          </a:prstGeom>
          <a:noFill/>
          <a:ln w="9525">
            <a:noFill/>
            <a:miter lim="800000"/>
            <a:headEnd/>
            <a:tailEnd/>
          </a:ln>
        </p:spPr>
        <p:txBody>
          <a:bodyPr>
            <a:spAutoFit/>
          </a:bodyPr>
          <a:lstStyle/>
          <a:p>
            <a:r>
              <a:rPr lang="en-US" altLang="zh-CN" b="1" dirty="0">
                <a:solidFill>
                  <a:srgbClr val="FFFF00"/>
                </a:solidFill>
              </a:rPr>
              <a:t>F, 2yrs</a:t>
            </a:r>
            <a:endParaRPr lang="zh-CN" altLang="en-US" b="1" dirty="0">
              <a:solidFill>
                <a:srgbClr val="FFFF00"/>
              </a:solidFill>
            </a:endParaRPr>
          </a:p>
        </p:txBody>
      </p:sp>
    </p:spTree>
    <p:extLst>
      <p:ext uri="{BB962C8B-B14F-4D97-AF65-F5344CB8AC3E}">
        <p14:creationId xmlns:p14="http://schemas.microsoft.com/office/powerpoint/2010/main" val="35529782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肘关节造影\郑李辰熙 肱骨远端全骺滑脱（含健侧对比、）\C臂\6.JPG"/>
          <p:cNvPicPr>
            <a:picLocks noChangeAspect="1" noChangeArrowheads="1"/>
          </p:cNvPicPr>
          <p:nvPr/>
        </p:nvPicPr>
        <p:blipFill>
          <a:blip r:embed="rId2" cstate="print"/>
          <a:srcRect/>
          <a:stretch>
            <a:fillRect/>
          </a:stretch>
        </p:blipFill>
        <p:spPr bwMode="auto">
          <a:xfrm>
            <a:off x="794914" y="0"/>
            <a:ext cx="4574882" cy="4574882"/>
          </a:xfrm>
          <a:prstGeom prst="rect">
            <a:avLst/>
          </a:prstGeom>
          <a:noFill/>
        </p:spPr>
      </p:pic>
      <p:pic>
        <p:nvPicPr>
          <p:cNvPr id="1027" name="Picture 3" descr="C:\Users\Administrator\Desktop\肘关节造影\郑李辰熙 肱骨远端全骺滑脱（含健侧对比、）\C臂\11.JPG"/>
          <p:cNvPicPr>
            <a:picLocks noChangeAspect="1" noChangeArrowheads="1"/>
          </p:cNvPicPr>
          <p:nvPr/>
        </p:nvPicPr>
        <p:blipFill>
          <a:blip r:embed="rId3" cstate="print"/>
          <a:srcRect/>
          <a:stretch>
            <a:fillRect/>
          </a:stretch>
        </p:blipFill>
        <p:spPr bwMode="auto">
          <a:xfrm>
            <a:off x="1514994" y="504056"/>
            <a:ext cx="4574882" cy="4574882"/>
          </a:xfrm>
          <a:prstGeom prst="rect">
            <a:avLst/>
          </a:prstGeom>
          <a:noFill/>
        </p:spPr>
      </p:pic>
      <p:pic>
        <p:nvPicPr>
          <p:cNvPr id="1028" name="Picture 4" descr="C:\Users\Administrator\Desktop\肘关节造影\郑李辰熙 肱骨远端全骺滑脱（含健侧对比、）\C臂\12.JPG"/>
          <p:cNvPicPr>
            <a:picLocks noChangeAspect="1" noChangeArrowheads="1"/>
          </p:cNvPicPr>
          <p:nvPr/>
        </p:nvPicPr>
        <p:blipFill>
          <a:blip r:embed="rId4" cstate="print"/>
          <a:srcRect/>
          <a:stretch>
            <a:fillRect/>
          </a:stretch>
        </p:blipFill>
        <p:spPr bwMode="auto">
          <a:xfrm>
            <a:off x="2206942" y="1051988"/>
            <a:ext cx="4747030" cy="4747030"/>
          </a:xfrm>
          <a:prstGeom prst="rect">
            <a:avLst/>
          </a:prstGeom>
          <a:noFill/>
        </p:spPr>
      </p:pic>
      <p:pic>
        <p:nvPicPr>
          <p:cNvPr id="1029" name="Picture 5" descr="C:\Users\Administrator\Desktop\肘关节造影\郑李辰熙 肱骨远端全骺滑脱（含健侧对比、）\C臂\14.JPG"/>
          <p:cNvPicPr>
            <a:picLocks noChangeAspect="1" noChangeArrowheads="1"/>
          </p:cNvPicPr>
          <p:nvPr/>
        </p:nvPicPr>
        <p:blipFill>
          <a:blip r:embed="rId5" cstate="print"/>
          <a:srcRect/>
          <a:stretch>
            <a:fillRect/>
          </a:stretch>
        </p:blipFill>
        <p:spPr bwMode="auto">
          <a:xfrm>
            <a:off x="2840948" y="1541978"/>
            <a:ext cx="4833104" cy="4833104"/>
          </a:xfrm>
          <a:prstGeom prst="rect">
            <a:avLst/>
          </a:prstGeom>
          <a:noFill/>
        </p:spPr>
      </p:pic>
      <p:pic>
        <p:nvPicPr>
          <p:cNvPr id="1030" name="Picture 6" descr="C:\Users\Administrator\Desktop\肘关节造影\郑李辰熙 肱骨远端全骺滑脱（含健侧对比、）\C臂\15.JPG"/>
          <p:cNvPicPr>
            <a:picLocks noChangeAspect="1" noChangeArrowheads="1"/>
          </p:cNvPicPr>
          <p:nvPr/>
        </p:nvPicPr>
        <p:blipFill>
          <a:blip r:embed="rId6" cstate="print"/>
          <a:srcRect/>
          <a:stretch>
            <a:fillRect/>
          </a:stretch>
        </p:blipFill>
        <p:spPr bwMode="auto">
          <a:xfrm>
            <a:off x="3571868" y="2046034"/>
            <a:ext cx="4833104" cy="4833104"/>
          </a:xfrm>
          <a:prstGeom prst="rect">
            <a:avLst/>
          </a:prstGeom>
          <a:noFill/>
        </p:spPr>
      </p:pic>
    </p:spTree>
    <p:extLst>
      <p:ext uri="{BB962C8B-B14F-4D97-AF65-F5344CB8AC3E}">
        <p14:creationId xmlns:p14="http://schemas.microsoft.com/office/powerpoint/2010/main" val="978070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childTnLst>
                                </p:cTn>
                              </p:par>
                            </p:childTnLst>
                          </p:cTn>
                        </p:par>
                        <p:par>
                          <p:cTn id="28" fill="hold">
                            <p:stCondLst>
                              <p:cond delay="1000"/>
                            </p:stCondLst>
                            <p:childTnLst>
                              <p:par>
                                <p:cTn id="29" presetID="6" presetClass="emph" presetSubtype="0" fill="hold" nodeType="afterEffect">
                                  <p:stCondLst>
                                    <p:cond delay="0"/>
                                  </p:stCondLst>
                                  <p:childTnLst>
                                    <p:animScale>
                                      <p:cBhvr>
                                        <p:cTn id="30" dur="2000" fill="hold"/>
                                        <p:tgtEl>
                                          <p:spTgt spid="10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肘关节造影\郑李辰熙 肱骨远端全骺滑脱（含健侧对比、）\C臂\15.JPG"/>
          <p:cNvPicPr>
            <a:picLocks noChangeAspect="1" noChangeArrowheads="1"/>
          </p:cNvPicPr>
          <p:nvPr/>
        </p:nvPicPr>
        <p:blipFill>
          <a:blip r:embed="rId2" cstate="print"/>
          <a:srcRect/>
          <a:stretch>
            <a:fillRect/>
          </a:stretch>
        </p:blipFill>
        <p:spPr bwMode="auto">
          <a:xfrm>
            <a:off x="395536" y="1412776"/>
            <a:ext cx="3960440" cy="3960440"/>
          </a:xfrm>
          <a:prstGeom prst="rect">
            <a:avLst/>
          </a:prstGeom>
          <a:noFill/>
        </p:spPr>
      </p:pic>
      <p:pic>
        <p:nvPicPr>
          <p:cNvPr id="2051" name="Picture 3" descr="C:\Users\Administrator\Desktop\肘关节造影\郑李辰熙 肱骨远端全骺滑脱（含健侧对比、）\C臂\健侧造影\50.JPG"/>
          <p:cNvPicPr>
            <a:picLocks noChangeAspect="1" noChangeArrowheads="1"/>
          </p:cNvPicPr>
          <p:nvPr/>
        </p:nvPicPr>
        <p:blipFill>
          <a:blip r:embed="rId3" cstate="print"/>
          <a:srcRect/>
          <a:stretch>
            <a:fillRect/>
          </a:stretch>
        </p:blipFill>
        <p:spPr bwMode="auto">
          <a:xfrm>
            <a:off x="4572000" y="1412776"/>
            <a:ext cx="3960440" cy="3960440"/>
          </a:xfrm>
          <a:prstGeom prst="rect">
            <a:avLst/>
          </a:prstGeom>
          <a:noFill/>
        </p:spPr>
      </p:pic>
      <p:sp>
        <p:nvSpPr>
          <p:cNvPr id="4" name="TextBox 3"/>
          <p:cNvSpPr txBox="1"/>
          <p:nvPr/>
        </p:nvSpPr>
        <p:spPr>
          <a:xfrm>
            <a:off x="1331640" y="5733256"/>
            <a:ext cx="1944216" cy="369332"/>
          </a:xfrm>
          <a:prstGeom prst="rect">
            <a:avLst/>
          </a:prstGeom>
          <a:noFill/>
        </p:spPr>
        <p:txBody>
          <a:bodyPr wrap="square" rtlCol="0">
            <a:spAutoFit/>
          </a:bodyPr>
          <a:lstStyle/>
          <a:p>
            <a:pPr algn="ctr"/>
            <a:r>
              <a:rPr lang="zh-CN" altLang="en-US" b="1" dirty="0" smtClean="0">
                <a:solidFill>
                  <a:srgbClr val="FF0000"/>
                </a:solidFill>
              </a:rPr>
              <a:t>患侧</a:t>
            </a:r>
            <a:endParaRPr lang="zh-CN" altLang="en-US" b="1" dirty="0">
              <a:solidFill>
                <a:srgbClr val="FF0000"/>
              </a:solidFill>
            </a:endParaRPr>
          </a:p>
        </p:txBody>
      </p:sp>
      <p:sp>
        <p:nvSpPr>
          <p:cNvPr id="5" name="TextBox 4"/>
          <p:cNvSpPr txBox="1"/>
          <p:nvPr/>
        </p:nvSpPr>
        <p:spPr>
          <a:xfrm>
            <a:off x="5508104" y="5733256"/>
            <a:ext cx="1944216" cy="369332"/>
          </a:xfrm>
          <a:prstGeom prst="rect">
            <a:avLst/>
          </a:prstGeom>
          <a:noFill/>
        </p:spPr>
        <p:txBody>
          <a:bodyPr wrap="square" rtlCol="0">
            <a:spAutoFit/>
          </a:bodyPr>
          <a:lstStyle/>
          <a:p>
            <a:pPr algn="ctr"/>
            <a:r>
              <a:rPr lang="zh-CN" altLang="en-US" b="1" dirty="0" smtClean="0">
                <a:solidFill>
                  <a:srgbClr val="FF0000"/>
                </a:solidFill>
              </a:rPr>
              <a:t>健侧</a:t>
            </a:r>
            <a:endParaRPr lang="zh-CN" altLang="en-US" b="1" dirty="0">
              <a:solidFill>
                <a:srgbClr val="FF0000"/>
              </a:solidFill>
            </a:endParaRPr>
          </a:p>
        </p:txBody>
      </p:sp>
    </p:spTree>
    <p:extLst>
      <p:ext uri="{BB962C8B-B14F-4D97-AF65-F5344CB8AC3E}">
        <p14:creationId xmlns:p14="http://schemas.microsoft.com/office/powerpoint/2010/main" val="29420363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标题 1"/>
          <p:cNvSpPr>
            <a:spLocks noGrp="1"/>
          </p:cNvSpPr>
          <p:nvPr>
            <p:ph type="title"/>
          </p:nvPr>
        </p:nvSpPr>
        <p:spPr>
          <a:xfrm>
            <a:off x="3635896" y="332656"/>
            <a:ext cx="2592288" cy="504056"/>
          </a:xfrm>
        </p:spPr>
        <p:txBody>
          <a:bodyPr>
            <a:normAutofit fontScale="90000"/>
          </a:bodyPr>
          <a:lstStyle/>
          <a:p>
            <a:r>
              <a:rPr lang="zh-CN" altLang="en-US" sz="3200" b="1" dirty="0" smtClean="0">
                <a:solidFill>
                  <a:srgbClr val="C00000"/>
                </a:solidFill>
              </a:rPr>
              <a:t>诊断是什么？</a:t>
            </a:r>
          </a:p>
        </p:txBody>
      </p:sp>
      <p:pic>
        <p:nvPicPr>
          <p:cNvPr id="114690" name="内容占位符 7" descr="DSC07594.JPG"/>
          <p:cNvPicPr>
            <a:picLocks noGrp="1" noChangeAspect="1"/>
          </p:cNvPicPr>
          <p:nvPr>
            <p:ph sz="quarter" idx="4294967295"/>
          </p:nvPr>
        </p:nvPicPr>
        <p:blipFill>
          <a:blip r:embed="rId2" cstate="print">
            <a:lum bright="-20000"/>
          </a:blip>
          <a:srcRect l="14449" r="52512" b="3249"/>
          <a:stretch>
            <a:fillRect/>
          </a:stretch>
        </p:blipFill>
        <p:spPr>
          <a:xfrm>
            <a:off x="1115616" y="980728"/>
            <a:ext cx="2880320" cy="5616624"/>
          </a:xfrm>
        </p:spPr>
      </p:pic>
      <p:sp>
        <p:nvSpPr>
          <p:cNvPr id="114692" name="TextBox 8"/>
          <p:cNvSpPr txBox="1">
            <a:spLocks noChangeArrowheads="1"/>
          </p:cNvSpPr>
          <p:nvPr/>
        </p:nvSpPr>
        <p:spPr bwMode="auto">
          <a:xfrm>
            <a:off x="3923928" y="6488113"/>
            <a:ext cx="1071563" cy="369887"/>
          </a:xfrm>
          <a:prstGeom prst="rect">
            <a:avLst/>
          </a:prstGeom>
          <a:noFill/>
          <a:ln w="9525">
            <a:noFill/>
            <a:miter lim="800000"/>
            <a:headEnd/>
            <a:tailEnd/>
          </a:ln>
        </p:spPr>
        <p:txBody>
          <a:bodyPr>
            <a:spAutoFit/>
          </a:bodyPr>
          <a:lstStyle/>
          <a:p>
            <a:r>
              <a:rPr lang="en-US" altLang="zh-CN" b="1" dirty="0"/>
              <a:t>F, 2yrs</a:t>
            </a:r>
            <a:endParaRPr lang="zh-CN" altLang="en-US" b="1" dirty="0"/>
          </a:p>
        </p:txBody>
      </p:sp>
      <p:sp>
        <p:nvSpPr>
          <p:cNvPr id="5" name="TextBox 4"/>
          <p:cNvSpPr txBox="1"/>
          <p:nvPr/>
        </p:nvSpPr>
        <p:spPr>
          <a:xfrm>
            <a:off x="2661444" y="332656"/>
            <a:ext cx="4214812" cy="584200"/>
          </a:xfrm>
          <a:prstGeom prst="rect">
            <a:avLst/>
          </a:prstGeom>
          <a:solidFill>
            <a:schemeClr val="accent6">
              <a:lumMod val="20000"/>
              <a:lumOff val="80000"/>
            </a:schemeClr>
          </a:solidFill>
        </p:spPr>
        <p:txBody>
          <a:bodyPr>
            <a:spAutoFit/>
          </a:bodyPr>
          <a:lstStyle/>
          <a:p>
            <a:pPr>
              <a:defRPr/>
            </a:pPr>
            <a:r>
              <a:rPr lang="zh-CN" altLang="en-US" sz="3200" b="1" dirty="0">
                <a:solidFill>
                  <a:srgbClr val="002060"/>
                </a:solidFill>
              </a:rPr>
              <a:t>肱骨远</a:t>
            </a:r>
            <a:r>
              <a:rPr lang="zh-CN" altLang="en-US" sz="3200" b="1" dirty="0" smtClean="0">
                <a:solidFill>
                  <a:srgbClr val="002060"/>
                </a:solidFill>
              </a:rPr>
              <a:t>端经骺骨折！！</a:t>
            </a:r>
            <a:endParaRPr lang="zh-CN" altLang="en-US" sz="3200" b="1" dirty="0">
              <a:solidFill>
                <a:srgbClr val="002060"/>
              </a:solidFill>
            </a:endParaRPr>
          </a:p>
        </p:txBody>
      </p:sp>
      <p:sp>
        <p:nvSpPr>
          <p:cNvPr id="11" name="任意多边形 10"/>
          <p:cNvSpPr/>
          <p:nvPr/>
        </p:nvSpPr>
        <p:spPr>
          <a:xfrm>
            <a:off x="2231033" y="3573016"/>
            <a:ext cx="612775" cy="414338"/>
          </a:xfrm>
          <a:custGeom>
            <a:avLst/>
            <a:gdLst>
              <a:gd name="connsiteX0" fmla="*/ 11151 w 613317"/>
              <a:gd name="connsiteY0" fmla="*/ 189571 h 413932"/>
              <a:gd name="connsiteX1" fmla="*/ 22303 w 613317"/>
              <a:gd name="connsiteY1" fmla="*/ 223025 h 413932"/>
              <a:gd name="connsiteX2" fmla="*/ 11151 w 613317"/>
              <a:gd name="connsiteY2" fmla="*/ 256478 h 413932"/>
              <a:gd name="connsiteX3" fmla="*/ 0 w 613317"/>
              <a:gd name="connsiteY3" fmla="*/ 312234 h 413932"/>
              <a:gd name="connsiteX4" fmla="*/ 22303 w 613317"/>
              <a:gd name="connsiteY4" fmla="*/ 345688 h 413932"/>
              <a:gd name="connsiteX5" fmla="*/ 33454 w 613317"/>
              <a:gd name="connsiteY5" fmla="*/ 390293 h 413932"/>
              <a:gd name="connsiteX6" fmla="*/ 100361 w 613317"/>
              <a:gd name="connsiteY6" fmla="*/ 412595 h 413932"/>
              <a:gd name="connsiteX7" fmla="*/ 245327 w 613317"/>
              <a:gd name="connsiteY7" fmla="*/ 401444 h 413932"/>
              <a:gd name="connsiteX8" fmla="*/ 267629 w 613317"/>
              <a:gd name="connsiteY8" fmla="*/ 367990 h 413932"/>
              <a:gd name="connsiteX9" fmla="*/ 323386 w 613317"/>
              <a:gd name="connsiteY9" fmla="*/ 356839 h 413932"/>
              <a:gd name="connsiteX10" fmla="*/ 579864 w 613317"/>
              <a:gd name="connsiteY10" fmla="*/ 334537 h 413932"/>
              <a:gd name="connsiteX11" fmla="*/ 591015 w 613317"/>
              <a:gd name="connsiteY11" fmla="*/ 301083 h 413932"/>
              <a:gd name="connsiteX12" fmla="*/ 613317 w 613317"/>
              <a:gd name="connsiteY12" fmla="*/ 256478 h 413932"/>
              <a:gd name="connsiteX13" fmla="*/ 568712 w 613317"/>
              <a:gd name="connsiteY13" fmla="*/ 100361 h 413932"/>
              <a:gd name="connsiteX14" fmla="*/ 490654 w 613317"/>
              <a:gd name="connsiteY14" fmla="*/ 11151 h 413932"/>
              <a:gd name="connsiteX15" fmla="*/ 490654 w 613317"/>
              <a:gd name="connsiteY15" fmla="*/ 0 h 41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3317" h="413932">
                <a:moveTo>
                  <a:pt x="11151" y="189571"/>
                </a:moveTo>
                <a:cubicBezTo>
                  <a:pt x="14868" y="200722"/>
                  <a:pt x="22303" y="211270"/>
                  <a:pt x="22303" y="223025"/>
                </a:cubicBezTo>
                <a:cubicBezTo>
                  <a:pt x="22303" y="234779"/>
                  <a:pt x="14002" y="245075"/>
                  <a:pt x="11151" y="256478"/>
                </a:cubicBezTo>
                <a:cubicBezTo>
                  <a:pt x="6554" y="274865"/>
                  <a:pt x="3717" y="293649"/>
                  <a:pt x="0" y="312234"/>
                </a:cubicBezTo>
                <a:cubicBezTo>
                  <a:pt x="7434" y="323385"/>
                  <a:pt x="17024" y="333369"/>
                  <a:pt x="22303" y="345688"/>
                </a:cubicBezTo>
                <a:cubicBezTo>
                  <a:pt x="28340" y="359775"/>
                  <a:pt x="21818" y="380319"/>
                  <a:pt x="33454" y="390293"/>
                </a:cubicBezTo>
                <a:cubicBezTo>
                  <a:pt x="51303" y="405592"/>
                  <a:pt x="100361" y="412595"/>
                  <a:pt x="100361" y="412595"/>
                </a:cubicBezTo>
                <a:cubicBezTo>
                  <a:pt x="148683" y="408878"/>
                  <a:pt x="198499" y="413932"/>
                  <a:pt x="245327" y="401444"/>
                </a:cubicBezTo>
                <a:cubicBezTo>
                  <a:pt x="258277" y="397991"/>
                  <a:pt x="255993" y="374639"/>
                  <a:pt x="267629" y="367990"/>
                </a:cubicBezTo>
                <a:cubicBezTo>
                  <a:pt x="284085" y="358586"/>
                  <a:pt x="304540" y="358858"/>
                  <a:pt x="323386" y="356839"/>
                </a:cubicBezTo>
                <a:cubicBezTo>
                  <a:pt x="408713" y="347697"/>
                  <a:pt x="579864" y="334537"/>
                  <a:pt x="579864" y="334537"/>
                </a:cubicBezTo>
                <a:cubicBezTo>
                  <a:pt x="583581" y="323386"/>
                  <a:pt x="586385" y="311887"/>
                  <a:pt x="591015" y="301083"/>
                </a:cubicBezTo>
                <a:cubicBezTo>
                  <a:pt x="597563" y="285804"/>
                  <a:pt x="613317" y="273101"/>
                  <a:pt x="613317" y="256478"/>
                </a:cubicBezTo>
                <a:cubicBezTo>
                  <a:pt x="613317" y="255897"/>
                  <a:pt x="579231" y="110880"/>
                  <a:pt x="568712" y="100361"/>
                </a:cubicBezTo>
                <a:cubicBezTo>
                  <a:pt x="539643" y="71292"/>
                  <a:pt x="509095" y="48035"/>
                  <a:pt x="490654" y="11151"/>
                </a:cubicBezTo>
                <a:cubicBezTo>
                  <a:pt x="488992" y="7826"/>
                  <a:pt x="490654" y="3717"/>
                  <a:pt x="490654"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dirty="0">
              <a:ln>
                <a:solidFill>
                  <a:srgbClr val="C00000"/>
                </a:solidFill>
              </a:ln>
              <a:solidFill>
                <a:srgbClr val="C00000"/>
              </a:solidFill>
            </a:endParaRPr>
          </a:p>
        </p:txBody>
      </p:sp>
      <p:pic>
        <p:nvPicPr>
          <p:cNvPr id="8" name="内容占位符 7" descr="DSC07594.JPG"/>
          <p:cNvPicPr>
            <a:picLocks noChangeAspect="1"/>
          </p:cNvPicPr>
          <p:nvPr/>
        </p:nvPicPr>
        <p:blipFill>
          <a:blip r:embed="rId2" cstate="print">
            <a:lum bright="-20000"/>
          </a:blip>
          <a:srcRect l="14449" r="50860" b="4490"/>
          <a:stretch>
            <a:fillRect/>
          </a:stretch>
        </p:blipFill>
        <p:spPr>
          <a:xfrm>
            <a:off x="4932040" y="1052736"/>
            <a:ext cx="3024336" cy="5544616"/>
          </a:xfrm>
          <a:prstGeom prst="rect">
            <a:avLst/>
          </a:prstGeom>
        </p:spPr>
      </p:pic>
    </p:spTree>
    <p:extLst>
      <p:ext uri="{BB962C8B-B14F-4D97-AF65-F5344CB8AC3E}">
        <p14:creationId xmlns:p14="http://schemas.microsoft.com/office/powerpoint/2010/main" val="134068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a:xfrm>
            <a:off x="3724928" y="1040113"/>
            <a:ext cx="1778625" cy="536606"/>
          </a:xfrm>
        </p:spPr>
        <p:txBody>
          <a:bodyPr>
            <a:normAutofit/>
          </a:bodyPr>
          <a:lstStyle/>
          <a:p>
            <a:pPr algn="ctr"/>
            <a:r>
              <a:rPr lang="zh-CN" altLang="en-US" sz="2800" b="1" dirty="0" smtClean="0">
                <a:solidFill>
                  <a:srgbClr val="FF0000"/>
                </a:solidFill>
              </a:rPr>
              <a:t>术  后</a:t>
            </a:r>
          </a:p>
        </p:txBody>
      </p:sp>
      <p:pic>
        <p:nvPicPr>
          <p:cNvPr id="115715" name="内容占位符 6" descr="2014-9-8_01_0001.jpg"/>
          <p:cNvPicPr>
            <a:picLocks noGrp="1" noChangeAspect="1"/>
          </p:cNvPicPr>
          <p:nvPr>
            <p:ph sz="quarter" idx="4294967295"/>
          </p:nvPr>
        </p:nvPicPr>
        <p:blipFill>
          <a:blip r:embed="rId2" cstate="print"/>
          <a:srcRect r="28645"/>
          <a:stretch>
            <a:fillRect/>
          </a:stretch>
        </p:blipFill>
        <p:spPr>
          <a:xfrm>
            <a:off x="323528" y="2286000"/>
            <a:ext cx="4035425" cy="2928938"/>
          </a:xfrm>
        </p:spPr>
      </p:pic>
      <p:pic>
        <p:nvPicPr>
          <p:cNvPr id="115716" name="内容占位符 7" descr="2014-9-8_02_0001.jpg"/>
          <p:cNvPicPr>
            <a:picLocks noGrp="1" noChangeAspect="1"/>
          </p:cNvPicPr>
          <p:nvPr>
            <p:ph sz="quarter" idx="4294967295"/>
          </p:nvPr>
        </p:nvPicPr>
        <p:blipFill>
          <a:blip r:embed="rId3" cstate="print"/>
          <a:srcRect r="25159"/>
          <a:stretch>
            <a:fillRect/>
          </a:stretch>
        </p:blipFill>
        <p:spPr>
          <a:xfrm>
            <a:off x="4444181" y="2286000"/>
            <a:ext cx="4232275" cy="2928938"/>
          </a:xfrm>
        </p:spPr>
      </p:pic>
    </p:spTree>
    <p:extLst>
      <p:ext uri="{BB962C8B-B14F-4D97-AF65-F5344CB8AC3E}">
        <p14:creationId xmlns:p14="http://schemas.microsoft.com/office/powerpoint/2010/main" val="178967328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cstate="print"/>
          <a:srcRect t="1598"/>
          <a:stretch>
            <a:fillRect/>
          </a:stretch>
        </p:blipFill>
        <p:spPr bwMode="auto">
          <a:xfrm>
            <a:off x="657225" y="1362844"/>
            <a:ext cx="7829550" cy="3074268"/>
          </a:xfrm>
          <a:prstGeom prst="rect">
            <a:avLst/>
          </a:prstGeom>
          <a:noFill/>
          <a:ln w="9525">
            <a:noFill/>
            <a:miter lim="800000"/>
            <a:headEnd/>
            <a:tailEnd/>
          </a:ln>
        </p:spPr>
      </p:pic>
      <p:sp>
        <p:nvSpPr>
          <p:cNvPr id="7" name="内容占位符 6"/>
          <p:cNvSpPr>
            <a:spLocks noGrp="1"/>
          </p:cNvSpPr>
          <p:nvPr>
            <p:ph idx="1"/>
          </p:nvPr>
        </p:nvSpPr>
        <p:spPr>
          <a:xfrm>
            <a:off x="457200" y="4437112"/>
            <a:ext cx="8229600" cy="1584176"/>
          </a:xfrm>
        </p:spPr>
        <p:txBody>
          <a:bodyPr>
            <a:normAutofit/>
          </a:bodyPr>
          <a:lstStyle/>
          <a:p>
            <a:r>
              <a:rPr lang="en-US" altLang="zh-CN" sz="2000" dirty="0" smtClean="0">
                <a:latin typeface="+mn-ea"/>
              </a:rPr>
              <a:t>A.2</a:t>
            </a:r>
            <a:r>
              <a:rPr lang="zh-CN" altLang="en-US" sz="2000" dirty="0" smtClean="0">
                <a:latin typeface="+mn-ea"/>
              </a:rPr>
              <a:t>岁患儿的肘关节术中前后位透视</a:t>
            </a:r>
            <a:endParaRPr lang="en-US" altLang="zh-CN" sz="2000" dirty="0" smtClean="0">
              <a:latin typeface="+mn-ea"/>
            </a:endParaRPr>
          </a:p>
          <a:p>
            <a:pPr lvl="1"/>
            <a:r>
              <a:rPr lang="zh-CN" altLang="en-US" sz="1800" dirty="0" smtClean="0"/>
              <a:t>肱骨远端经生长板骨折，注射造影剂前很难评估关节内损伤情况；</a:t>
            </a:r>
            <a:endParaRPr lang="en-US" altLang="zh-CN" sz="1800" dirty="0" smtClean="0"/>
          </a:p>
          <a:p>
            <a:r>
              <a:rPr lang="en-US" altLang="zh-CN" sz="2000" dirty="0" smtClean="0">
                <a:latin typeface="+mn-ea"/>
              </a:rPr>
              <a:t>B.</a:t>
            </a:r>
            <a:r>
              <a:rPr lang="zh-CN" altLang="en-US" sz="2000" dirty="0" smtClean="0">
                <a:latin typeface="+mn-ea"/>
              </a:rPr>
              <a:t>肘关节造影术中前后位透视见完整的肘关节线；</a:t>
            </a:r>
            <a:endParaRPr lang="en-US" altLang="zh-CN" sz="2000" dirty="0" smtClean="0">
              <a:latin typeface="+mn-ea"/>
            </a:endParaRPr>
          </a:p>
          <a:p>
            <a:r>
              <a:rPr lang="en-US" altLang="zh-CN" sz="2000" dirty="0" smtClean="0">
                <a:latin typeface="+mn-ea"/>
              </a:rPr>
              <a:t>C.</a:t>
            </a:r>
            <a:r>
              <a:rPr lang="zh-CN" altLang="en-US" sz="2000" dirty="0" smtClean="0">
                <a:latin typeface="+mn-ea"/>
              </a:rPr>
              <a:t>肘关节造影的侧位透视可见伸展型肱骨移位性骨折。</a:t>
            </a:r>
          </a:p>
          <a:p>
            <a:endParaRPr lang="zh-CN" altLang="en-US" dirty="0"/>
          </a:p>
        </p:txBody>
      </p:sp>
      <p:sp>
        <p:nvSpPr>
          <p:cNvPr id="9" name="TextBox 8"/>
          <p:cNvSpPr txBox="1"/>
          <p:nvPr/>
        </p:nvSpPr>
        <p:spPr>
          <a:xfrm>
            <a:off x="1043608" y="673532"/>
            <a:ext cx="6984776" cy="523220"/>
          </a:xfrm>
          <a:prstGeom prst="rect">
            <a:avLst/>
          </a:prstGeom>
          <a:noFill/>
        </p:spPr>
        <p:txBody>
          <a:bodyPr wrap="square" rtlCol="0">
            <a:spAutoFit/>
          </a:bodyPr>
          <a:lstStyle/>
          <a:p>
            <a:pPr algn="ctr"/>
            <a:r>
              <a:rPr kumimoji="1" lang="zh-CN" altLang="en-US" sz="2800" b="1" dirty="0" smtClean="0">
                <a:solidFill>
                  <a:srgbClr val="FF0000"/>
                </a:solidFill>
                <a:latin typeface="+mj-lt"/>
                <a:ea typeface="+mj-ea"/>
                <a:cs typeface="+mj-cs"/>
              </a:rPr>
              <a:t>关节造影对低龄肱骨远端骨折的诊断</a:t>
            </a:r>
          </a:p>
        </p:txBody>
      </p:sp>
      <p:sp>
        <p:nvSpPr>
          <p:cNvPr id="10" name="矩形 9"/>
          <p:cNvSpPr/>
          <p:nvPr/>
        </p:nvSpPr>
        <p:spPr>
          <a:xfrm>
            <a:off x="251520" y="6165304"/>
            <a:ext cx="6755656" cy="523220"/>
          </a:xfrm>
          <a:prstGeom prst="rect">
            <a:avLst/>
          </a:prstGeom>
          <a:solidFill>
            <a:srgbClr val="C6E7FC"/>
          </a:solidFill>
          <a:ln>
            <a:solidFill>
              <a:schemeClr val="accent1"/>
            </a:solidFill>
          </a:ln>
        </p:spPr>
        <p:txBody>
          <a:bodyPr wrap="square">
            <a:spAutoFit/>
          </a:bodyPr>
          <a:lstStyle/>
          <a:p>
            <a:r>
              <a:rPr lang="en-US" altLang="zh-CN" sz="1400" dirty="0" smtClean="0">
                <a:latin typeface="Times New Roman" pitchFamily="18" charset="0"/>
                <a:cs typeface="Times New Roman" pitchFamily="18" charset="0"/>
              </a:rPr>
              <a:t>Orthopedics; New Findings on Orthopedics from Bronson Methodist Hospital Summarized (The Use of </a:t>
            </a:r>
            <a:r>
              <a:rPr lang="en-US" altLang="zh-CN" sz="1400" dirty="0" err="1" smtClean="0">
                <a:latin typeface="Times New Roman" pitchFamily="18" charset="0"/>
                <a:cs typeface="Times New Roman" pitchFamily="18" charset="0"/>
              </a:rPr>
              <a:t>Arthrography</a:t>
            </a:r>
            <a:r>
              <a:rPr lang="en-US" altLang="zh-CN" sz="1400" dirty="0" smtClean="0">
                <a:latin typeface="Times New Roman" pitchFamily="18" charset="0"/>
                <a:cs typeface="Times New Roman" pitchFamily="18" charset="0"/>
              </a:rPr>
              <a:t> in Pediatric </a:t>
            </a:r>
            <a:r>
              <a:rPr lang="en-US" altLang="zh-CN" sz="1400" dirty="0" err="1" smtClean="0">
                <a:latin typeface="Times New Roman" pitchFamily="18" charset="0"/>
                <a:cs typeface="Times New Roman" pitchFamily="18" charset="0"/>
              </a:rPr>
              <a:t>Orthopaedic</a:t>
            </a:r>
            <a:r>
              <a:rPr lang="en-US" altLang="zh-CN" sz="1400" dirty="0" smtClean="0">
                <a:latin typeface="Times New Roman" pitchFamily="18" charset="0"/>
                <a:cs typeface="Times New Roman" pitchFamily="18" charset="0"/>
              </a:rPr>
              <a:t> Surgery). Pediatrics Week, 2014: p. 36.</a:t>
            </a:r>
            <a:endParaRPr lang="zh-CN" altLang="en-US" sz="1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7039573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051720" y="764704"/>
            <a:ext cx="5472608" cy="564672"/>
          </a:xfrm>
        </p:spPr>
        <p:txBody>
          <a:bodyPr>
            <a:normAutofit/>
          </a:bodyPr>
          <a:lstStyle/>
          <a:p>
            <a:r>
              <a:rPr lang="zh-CN" altLang="en-US" sz="2800" b="1" dirty="0" smtClean="0">
                <a:solidFill>
                  <a:srgbClr val="FF0000"/>
                </a:solidFill>
              </a:rPr>
              <a:t>肱骨小头未骨化的儿童如何诊断？</a:t>
            </a:r>
            <a:endParaRPr lang="zh-CN" altLang="en-US" sz="2800" b="1" dirty="0">
              <a:solidFill>
                <a:srgbClr val="FF0000"/>
              </a:solidFill>
            </a:endParaRPr>
          </a:p>
        </p:txBody>
      </p:sp>
      <p:pic>
        <p:nvPicPr>
          <p:cNvPr id="5124" name="Picture 4" descr="G:\肘关节造影\刘梓旭(肱骨外髁骨折)\3_01_0001.jpg"/>
          <p:cNvPicPr>
            <a:picLocks noChangeAspect="1" noChangeArrowheads="1"/>
          </p:cNvPicPr>
          <p:nvPr/>
        </p:nvPicPr>
        <p:blipFill>
          <a:blip r:embed="rId2" cstate="print"/>
          <a:srcRect l="29525" r="30313"/>
          <a:stretch>
            <a:fillRect/>
          </a:stretch>
        </p:blipFill>
        <p:spPr bwMode="auto">
          <a:xfrm>
            <a:off x="395536" y="1412776"/>
            <a:ext cx="3672408" cy="4379533"/>
          </a:xfrm>
          <a:prstGeom prst="rect">
            <a:avLst/>
          </a:prstGeom>
          <a:noFill/>
        </p:spPr>
      </p:pic>
      <p:pic>
        <p:nvPicPr>
          <p:cNvPr id="5125" name="Picture 5" descr="G:\肘关节造影\刘梓旭(肱骨外髁骨折)\3_02_0001.jpg"/>
          <p:cNvPicPr>
            <a:picLocks noChangeAspect="1" noChangeArrowheads="1"/>
          </p:cNvPicPr>
          <p:nvPr/>
        </p:nvPicPr>
        <p:blipFill>
          <a:blip r:embed="rId3" cstate="print"/>
          <a:srcRect l="26375" r="25588"/>
          <a:stretch>
            <a:fillRect/>
          </a:stretch>
        </p:blipFill>
        <p:spPr bwMode="auto">
          <a:xfrm>
            <a:off x="4247456" y="1412776"/>
            <a:ext cx="4392488" cy="4379533"/>
          </a:xfrm>
          <a:prstGeom prst="rect">
            <a:avLst/>
          </a:prstGeom>
          <a:noFill/>
        </p:spPr>
      </p:pic>
      <p:sp>
        <p:nvSpPr>
          <p:cNvPr id="5" name="TextBox 4"/>
          <p:cNvSpPr txBox="1"/>
          <p:nvPr/>
        </p:nvSpPr>
        <p:spPr>
          <a:xfrm>
            <a:off x="2051720" y="6021288"/>
            <a:ext cx="5256584" cy="400110"/>
          </a:xfrm>
          <a:prstGeom prst="rect">
            <a:avLst/>
          </a:prstGeom>
          <a:noFill/>
        </p:spPr>
        <p:txBody>
          <a:bodyPr wrap="square" rtlCol="0">
            <a:spAutoFit/>
          </a:bodyPr>
          <a:lstStyle/>
          <a:p>
            <a:pPr algn="ctr"/>
            <a:r>
              <a:rPr lang="zh-CN" altLang="en-US" sz="2000" b="1" dirty="0" smtClean="0">
                <a:solidFill>
                  <a:srgbClr val="0B1893"/>
                </a:solidFill>
                <a:latin typeface="+mn-ea"/>
              </a:rPr>
              <a:t>男，</a:t>
            </a:r>
            <a:r>
              <a:rPr lang="en-US" altLang="zh-CN" sz="2000" b="1" dirty="0" smtClean="0">
                <a:solidFill>
                  <a:srgbClr val="0B1893"/>
                </a:solidFill>
                <a:latin typeface="+mn-ea"/>
              </a:rPr>
              <a:t>1y</a:t>
            </a:r>
            <a:r>
              <a:rPr lang="zh-CN" altLang="en-US" sz="2000" b="1" dirty="0" smtClean="0">
                <a:solidFill>
                  <a:srgbClr val="0B1893"/>
                </a:solidFill>
                <a:latin typeface="+mn-ea"/>
              </a:rPr>
              <a:t>，摔伤致左关节肿胀，活动受限</a:t>
            </a:r>
            <a:r>
              <a:rPr lang="en-US" altLang="zh-CN" sz="2000" b="1" dirty="0" smtClean="0">
                <a:solidFill>
                  <a:srgbClr val="0B1893"/>
                </a:solidFill>
                <a:latin typeface="+mn-ea"/>
              </a:rPr>
              <a:t>2</a:t>
            </a:r>
            <a:r>
              <a:rPr lang="zh-CN" altLang="en-US" sz="2000" b="1" dirty="0" smtClean="0">
                <a:solidFill>
                  <a:srgbClr val="0B1893"/>
                </a:solidFill>
                <a:latin typeface="+mn-ea"/>
              </a:rPr>
              <a:t>小时</a:t>
            </a:r>
            <a:endParaRPr lang="zh-CN" altLang="en-US" sz="2000" b="1" dirty="0">
              <a:solidFill>
                <a:srgbClr val="0B1893"/>
              </a:solidFill>
              <a:latin typeface="+mn-ea"/>
            </a:endParaRPr>
          </a:p>
        </p:txBody>
      </p:sp>
    </p:spTree>
    <p:extLst>
      <p:ext uri="{BB962C8B-B14F-4D97-AF65-F5344CB8AC3E}">
        <p14:creationId xmlns:p14="http://schemas.microsoft.com/office/powerpoint/2010/main" val="79811310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肘关节造影\刘梓旭(肱骨外髁骨折)\术中造影\11.tif"/>
          <p:cNvPicPr>
            <a:picLocks noChangeAspect="1" noChangeArrowheads="1"/>
          </p:cNvPicPr>
          <p:nvPr/>
        </p:nvPicPr>
        <p:blipFill>
          <a:blip r:embed="rId2" cstate="print"/>
          <a:srcRect/>
          <a:stretch>
            <a:fillRect/>
          </a:stretch>
        </p:blipFill>
        <p:spPr bwMode="auto">
          <a:xfrm>
            <a:off x="683568" y="152128"/>
            <a:ext cx="3638539" cy="3638539"/>
          </a:xfrm>
          <a:prstGeom prst="rect">
            <a:avLst/>
          </a:prstGeom>
          <a:noFill/>
        </p:spPr>
      </p:pic>
      <p:pic>
        <p:nvPicPr>
          <p:cNvPr id="4104" name="Picture 8" descr="G:\肘关节造影\刘梓旭(肱骨外髁骨折)\术中造影\13.tif"/>
          <p:cNvPicPr>
            <a:picLocks noChangeAspect="1" noChangeArrowheads="1"/>
          </p:cNvPicPr>
          <p:nvPr/>
        </p:nvPicPr>
        <p:blipFill>
          <a:blip r:embed="rId3" cstate="print"/>
          <a:srcRect/>
          <a:stretch>
            <a:fillRect/>
          </a:stretch>
        </p:blipFill>
        <p:spPr bwMode="auto">
          <a:xfrm>
            <a:off x="1403648" y="656184"/>
            <a:ext cx="3705155" cy="3705155"/>
          </a:xfrm>
          <a:prstGeom prst="rect">
            <a:avLst/>
          </a:prstGeom>
          <a:noFill/>
        </p:spPr>
      </p:pic>
      <p:pic>
        <p:nvPicPr>
          <p:cNvPr id="4105" name="Picture 9" descr="G:\肘关节造影\刘梓旭(肱骨外髁骨折)\术中造影\14.tif"/>
          <p:cNvPicPr>
            <a:picLocks noChangeAspect="1" noChangeArrowheads="1"/>
          </p:cNvPicPr>
          <p:nvPr/>
        </p:nvPicPr>
        <p:blipFill>
          <a:blip r:embed="rId4" cstate="print"/>
          <a:srcRect/>
          <a:stretch>
            <a:fillRect/>
          </a:stretch>
        </p:blipFill>
        <p:spPr bwMode="auto">
          <a:xfrm>
            <a:off x="2123728" y="1232248"/>
            <a:ext cx="3663873" cy="3663873"/>
          </a:xfrm>
          <a:prstGeom prst="rect">
            <a:avLst/>
          </a:prstGeom>
          <a:noFill/>
        </p:spPr>
      </p:pic>
      <p:pic>
        <p:nvPicPr>
          <p:cNvPr id="4106" name="Picture 10" descr="G:\肘关节造影\刘梓旭(肱骨外髁骨折)\术中造影\12.tif"/>
          <p:cNvPicPr>
            <a:picLocks noChangeAspect="1" noChangeArrowheads="1"/>
          </p:cNvPicPr>
          <p:nvPr/>
        </p:nvPicPr>
        <p:blipFill>
          <a:blip r:embed="rId5" cstate="print"/>
          <a:srcRect/>
          <a:stretch>
            <a:fillRect/>
          </a:stretch>
        </p:blipFill>
        <p:spPr bwMode="auto">
          <a:xfrm>
            <a:off x="2843808" y="1808312"/>
            <a:ext cx="3797104" cy="3797104"/>
          </a:xfrm>
          <a:prstGeom prst="rect">
            <a:avLst/>
          </a:prstGeom>
          <a:noFill/>
        </p:spPr>
      </p:pic>
      <p:pic>
        <p:nvPicPr>
          <p:cNvPr id="6" name="Picture 3" descr="G:\肘关节造影\刘梓旭(肱骨外髁骨折)\术中造影\23.tif"/>
          <p:cNvPicPr>
            <a:picLocks noChangeAspect="1" noChangeArrowheads="1"/>
          </p:cNvPicPr>
          <p:nvPr/>
        </p:nvPicPr>
        <p:blipFill>
          <a:blip r:embed="rId6" cstate="print"/>
          <a:srcRect/>
          <a:stretch>
            <a:fillRect/>
          </a:stretch>
        </p:blipFill>
        <p:spPr bwMode="auto">
          <a:xfrm>
            <a:off x="3059832" y="816998"/>
            <a:ext cx="5256584" cy="5256584"/>
          </a:xfrm>
          <a:prstGeom prst="rect">
            <a:avLst/>
          </a:prstGeom>
          <a:noFill/>
        </p:spPr>
      </p:pic>
      <p:pic>
        <p:nvPicPr>
          <p:cNvPr id="7" name="Picture 4" descr="G:\肘关节造影\刘梓旭(肱骨外髁骨折)\术中造影\24.tif"/>
          <p:cNvPicPr>
            <a:picLocks noChangeAspect="1" noChangeArrowheads="1"/>
          </p:cNvPicPr>
          <p:nvPr/>
        </p:nvPicPr>
        <p:blipFill>
          <a:blip r:embed="rId7" cstate="print"/>
          <a:srcRect/>
          <a:stretch>
            <a:fillRect/>
          </a:stretch>
        </p:blipFill>
        <p:spPr bwMode="auto">
          <a:xfrm>
            <a:off x="3779912" y="1556792"/>
            <a:ext cx="5184576" cy="5184576"/>
          </a:xfrm>
          <a:prstGeom prst="rect">
            <a:avLst/>
          </a:prstGeom>
          <a:noFill/>
        </p:spPr>
      </p:pic>
    </p:spTree>
    <p:extLst>
      <p:ext uri="{BB962C8B-B14F-4D97-AF65-F5344CB8AC3E}">
        <p14:creationId xmlns:p14="http://schemas.microsoft.com/office/powerpoint/2010/main" val="2705246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1000"/>
                                        <p:tgtEl>
                                          <p:spTgt spid="4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5"/>
                                        </p:tgtEl>
                                        <p:attrNameLst>
                                          <p:attrName>style.visibility</p:attrName>
                                        </p:attrNameLst>
                                      </p:cBhvr>
                                      <p:to>
                                        <p:strVal val="visible"/>
                                      </p:to>
                                    </p:set>
                                    <p:animEffect transition="in" filter="fade">
                                      <p:cBhvr>
                                        <p:cTn id="17" dur="1000"/>
                                        <p:tgtEl>
                                          <p:spTgt spid="4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Effect transition="in" filter="fade">
                                      <p:cBhvr>
                                        <p:cTn id="22" dur="1000"/>
                                        <p:tgtEl>
                                          <p:spTgt spid="4106"/>
                                        </p:tgtEl>
                                      </p:cBhvr>
                                    </p:animEffect>
                                  </p:childTnLst>
                                </p:cTn>
                              </p:par>
                            </p:childTnLst>
                          </p:cTn>
                        </p:par>
                        <p:par>
                          <p:cTn id="23" fill="hold">
                            <p:stCondLst>
                              <p:cond delay="1000"/>
                            </p:stCondLst>
                            <p:childTnLst>
                              <p:par>
                                <p:cTn id="24" presetID="6" presetClass="emph" presetSubtype="0" fill="hold" nodeType="afterEffect">
                                  <p:stCondLst>
                                    <p:cond delay="0"/>
                                  </p:stCondLst>
                                  <p:childTnLst>
                                    <p:animScale>
                                      <p:cBhvr>
                                        <p:cTn id="25" dur="2000" fill="hold"/>
                                        <p:tgtEl>
                                          <p:spTgt spid="4106"/>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波形.thmx</Template>
  <TotalTime>5639</TotalTime>
  <Words>4412</Words>
  <Application>Microsoft Macintosh PowerPoint</Application>
  <PresentationFormat>全屏显示(4:3)</PresentationFormat>
  <Paragraphs>514</Paragraphs>
  <Slides>111</Slides>
  <Notes>44</Notes>
  <HiddenSlides>0</HiddenSlides>
  <MMClips>0</MMClips>
  <ScaleCrop>false</ScaleCrop>
  <HeadingPairs>
    <vt:vector size="6" baseType="variant">
      <vt:variant>
        <vt:lpstr>主题</vt:lpstr>
      </vt:variant>
      <vt:variant>
        <vt:i4>1</vt:i4>
      </vt:variant>
      <vt:variant>
        <vt:lpstr>嵌入的 OLE 服务器</vt:lpstr>
      </vt:variant>
      <vt:variant>
        <vt:i4>1</vt:i4>
      </vt:variant>
      <vt:variant>
        <vt:lpstr>幻灯片标题</vt:lpstr>
      </vt:variant>
      <vt:variant>
        <vt:i4>111</vt:i4>
      </vt:variant>
    </vt:vector>
  </HeadingPairs>
  <TitlesOfParts>
    <vt:vector size="113" baseType="lpstr">
      <vt:lpstr>波形</vt:lpstr>
      <vt:lpstr>图片</vt:lpstr>
      <vt:lpstr>PowerPoint 演示文稿</vt:lpstr>
      <vt:lpstr>PowerPoint 演示文稿</vt:lpstr>
      <vt:lpstr>儿童肘关节影像特点</vt:lpstr>
      <vt:lpstr>骨化中心出现时间</vt:lpstr>
      <vt:lpstr>骨化中心闭合时间</vt:lpstr>
      <vt:lpstr>PowerPoint 演示文稿</vt:lpstr>
      <vt:lpstr>骨骺的正常变异</vt:lpstr>
      <vt:lpstr>骨骺的正常变异</vt:lpstr>
      <vt:lpstr>骨骺的正常变异</vt:lpstr>
      <vt:lpstr>骨骺的正常变异</vt:lpstr>
      <vt:lpstr>骨骺的正常变异</vt:lpstr>
      <vt:lpstr>骨骺的正常变异</vt:lpstr>
      <vt:lpstr>骨骺的正常变异</vt:lpstr>
      <vt:lpstr>骨骺的正常变异</vt:lpstr>
      <vt:lpstr>骨骺的正常变异</vt:lpstr>
      <vt:lpstr>骨骺的正常变异</vt:lpstr>
      <vt:lpstr>肱骨前缘线 Anterior Humeral Line</vt:lpstr>
      <vt:lpstr>PowerPoint 演示文稿</vt:lpstr>
      <vt:lpstr>PowerPoint 演示文稿</vt:lpstr>
      <vt:lpstr>桡肱小头线 Radiocapitellar line (RCL)</vt:lpstr>
      <vt:lpstr>桡肱小头线 Radiocapitellar line (RCL)</vt:lpstr>
      <vt:lpstr>桡肱小头线 Radiocapitellar line (RCL)</vt:lpstr>
      <vt:lpstr>桡肱小头线 radiocapitellar line</vt:lpstr>
      <vt:lpstr>肱骨小头前倾角</vt:lpstr>
      <vt:lpstr>肱－尺角 Humero-ulnar angle</vt:lpstr>
      <vt:lpstr>Baumann角</vt:lpstr>
      <vt:lpstr>正确侧位片拍摄</vt:lpstr>
      <vt:lpstr>正确侧位片拍摄</vt:lpstr>
      <vt:lpstr>正确侧位片拍摄</vt:lpstr>
      <vt:lpstr>正确侧位片拍摄</vt:lpstr>
      <vt:lpstr>常见肘部损伤类型</vt:lpstr>
      <vt:lpstr>肱骨髁上骨折</vt:lpstr>
      <vt:lpstr>PowerPoint 演示文稿</vt:lpstr>
      <vt:lpstr>PowerPoint 演示文稿</vt:lpstr>
      <vt:lpstr>PowerPoint 演示文稿</vt:lpstr>
      <vt:lpstr>PowerPoint 演示文稿</vt:lpstr>
      <vt:lpstr>外髁骨折</vt:lpstr>
      <vt:lpstr>Milch分类</vt:lpstr>
      <vt:lpstr>Jakob分型:</vt:lpstr>
      <vt:lpstr>PowerPoint 演示文稿</vt:lpstr>
      <vt:lpstr>3岁，女孩，左肘部摔伤后1天</vt:lpstr>
      <vt:lpstr>PowerPoint 演示文稿</vt:lpstr>
      <vt:lpstr>PowerPoint 演示文稿</vt:lpstr>
      <vt:lpstr>PowerPoint 演示文稿</vt:lpstr>
      <vt:lpstr>PowerPoint 演示文稿</vt:lpstr>
      <vt:lpstr>PowerPoint 演示文稿</vt:lpstr>
      <vt:lpstr>PowerPoint 演示文稿</vt:lpstr>
      <vt:lpstr>陈旧性外髁骨折</vt:lpstr>
      <vt:lpstr>陈旧性外髁骨折</vt:lpstr>
      <vt:lpstr>内上髁骨折</vt:lpstr>
      <vt:lpstr>内上髁骨折</vt:lpstr>
      <vt:lpstr>内上髁骨折</vt:lpstr>
      <vt:lpstr>内上髁骨折</vt:lpstr>
      <vt:lpstr>PowerPoint 演示文稿</vt:lpstr>
      <vt:lpstr>PowerPoint 演示文稿</vt:lpstr>
      <vt:lpstr>PowerPoint 演示文稿</vt:lpstr>
      <vt:lpstr>PowerPoint 演示文稿</vt:lpstr>
      <vt:lpstr>桡骨头脱位</vt:lpstr>
      <vt:lpstr>PowerPoint 演示文稿</vt:lpstr>
      <vt:lpstr>桡骨颈骨折</vt:lpstr>
      <vt:lpstr>桡骨颈骨折</vt:lpstr>
      <vt:lpstr>桡骨近端正位片</vt:lpstr>
      <vt:lpstr>PowerPoint 演示文稿</vt:lpstr>
      <vt:lpstr>PowerPoint 演示文稿</vt:lpstr>
      <vt:lpstr>PowerPoint 演示文稿</vt:lpstr>
      <vt:lpstr>鹰嘴骨折</vt:lpstr>
      <vt:lpstr>鹰嘴骨折</vt:lpstr>
      <vt:lpstr>PowerPoint 演示文稿</vt:lpstr>
      <vt:lpstr>肘关节骨折的诊断手段——MRI .&amp;. 超声</vt:lpstr>
      <vt:lpstr>MRI在儿童肘部创伤中的应用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肘关节骨折的诊疗手段——关节造影技术</vt:lpstr>
      <vt:lpstr>肘关节造影后侧入路</vt:lpstr>
      <vt:lpstr>肘关节造影外侧入路</vt:lpstr>
      <vt:lpstr>常用造影剂</vt:lpstr>
      <vt:lpstr>诊断是什么？</vt:lpstr>
      <vt:lpstr>PowerPoint 演示文稿</vt:lpstr>
      <vt:lpstr>PowerPoint 演示文稿</vt:lpstr>
      <vt:lpstr>诊断是什么？</vt:lpstr>
      <vt:lpstr>术  后</vt:lpstr>
      <vt:lpstr>PowerPoint 演示文稿</vt:lpstr>
      <vt:lpstr>肱骨小头未骨化的儿童如何诊断？</vt:lpstr>
      <vt:lpstr>PowerPoint 演示文稿</vt:lpstr>
      <vt:lpstr>PowerPoint 演示文稿</vt:lpstr>
      <vt:lpstr>PowerPoint 演示文稿</vt:lpstr>
      <vt:lpstr>术中关节造影引导复位</vt:lpstr>
      <vt:lpstr>术    后</vt:lpstr>
      <vt:lpstr>PowerPoint 演示文稿</vt:lpstr>
      <vt:lpstr>PowerPoint 演示文稿</vt:lpstr>
      <vt:lpstr>PowerPoint 演示文稿</vt:lpstr>
      <vt:lpstr>Pearls</vt:lpstr>
      <vt:lpstr>Pitfalls</vt:lpstr>
      <vt:lpstr>References</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华 燕</dc:creator>
  <cp:lastModifiedBy>lxyinger li</cp:lastModifiedBy>
  <cp:revision>254</cp:revision>
  <dcterms:created xsi:type="dcterms:W3CDTF">2014-09-03T02:28:14Z</dcterms:created>
  <dcterms:modified xsi:type="dcterms:W3CDTF">2014-11-14T18:16:49Z</dcterms:modified>
</cp:coreProperties>
</file>