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22"/>
  </p:notesMasterIdLst>
  <p:sldIdLst>
    <p:sldId id="359" r:id="rId2"/>
    <p:sldId id="259" r:id="rId3"/>
    <p:sldId id="260" r:id="rId4"/>
    <p:sldId id="360" r:id="rId5"/>
    <p:sldId id="361" r:id="rId6"/>
    <p:sldId id="261" r:id="rId7"/>
    <p:sldId id="350" r:id="rId8"/>
    <p:sldId id="365" r:id="rId9"/>
    <p:sldId id="367" r:id="rId10"/>
    <p:sldId id="366" r:id="rId11"/>
    <p:sldId id="368" r:id="rId12"/>
    <p:sldId id="354" r:id="rId13"/>
    <p:sldId id="356" r:id="rId14"/>
    <p:sldId id="371" r:id="rId15"/>
    <p:sldId id="362" r:id="rId16"/>
    <p:sldId id="363" r:id="rId17"/>
    <p:sldId id="369" r:id="rId18"/>
    <p:sldId id="370" r:id="rId19"/>
    <p:sldId id="364" r:id="rId20"/>
    <p:sldId id="372" r:id="rId21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宋体" charset="0"/>
        <a:cs typeface="宋体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宋体" charset="0"/>
        <a:cs typeface="宋体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宋体" charset="0"/>
        <a:cs typeface="宋体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宋体" charset="0"/>
        <a:cs typeface="宋体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宋体" charset="0"/>
        <a:cs typeface="宋体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Garamond" charset="0"/>
        <a:ea typeface="宋体" charset="0"/>
        <a:cs typeface="宋体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Garamond" charset="0"/>
        <a:ea typeface="宋体" charset="0"/>
        <a:cs typeface="宋体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Garamond" charset="0"/>
        <a:ea typeface="宋体" charset="0"/>
        <a:cs typeface="宋体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Garamond" charset="0"/>
        <a:ea typeface="宋体" charset="0"/>
        <a:cs typeface="宋体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12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kumimoji="1"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kumimoji="1" sz="1200"/>
            </a:lvl1pPr>
          </a:lstStyle>
          <a:p>
            <a:pPr>
              <a:defRPr/>
            </a:pPr>
            <a:fld id="{20FA4E2F-3778-FE47-BD23-68BFD1018EDF}" type="datetimeFigureOut">
              <a:rPr lang="zh-CN" altLang="en-US"/>
              <a:pPr>
                <a:defRPr/>
              </a:pPr>
              <a:t>14-5-6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二级</a:t>
            </a:r>
          </a:p>
          <a:p>
            <a:pPr lvl="2"/>
            <a:r>
              <a:rPr lang="zh-CN" altLang="en-US" noProof="0" smtClean="0"/>
              <a:t>三级</a:t>
            </a:r>
          </a:p>
          <a:p>
            <a:pPr lvl="3"/>
            <a:r>
              <a:rPr lang="zh-CN" altLang="en-US" noProof="0" smtClean="0"/>
              <a:t>四级</a:t>
            </a:r>
          </a:p>
          <a:p>
            <a:pPr lvl="4"/>
            <a:r>
              <a:rPr lang="zh-CN" altLang="en-US" noProof="0" smtClean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kumimoji="1"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kumimoji="1" sz="1200"/>
            </a:lvl1pPr>
          </a:lstStyle>
          <a:p>
            <a:pPr>
              <a:defRPr/>
            </a:pPr>
            <a:fld id="{C3F38EB6-AAF5-7842-803F-462347B4FC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7665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宋体" charset="0"/>
      </a:defRPr>
    </a:lvl1pPr>
    <a:lvl2pPr marL="4572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kumimoji="0" lang="zh-CN" altLang="en-US">
              <a:latin typeface="Calibri" charset="0"/>
              <a:ea typeface="宋体" charset="0"/>
            </a:endParaRPr>
          </a:p>
        </p:txBody>
      </p:sp>
      <p:sp>
        <p:nvSpPr>
          <p:cNvPr id="34819" name="幻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sz="2400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宋体" charset="0"/>
              </a:defRPr>
            </a:lvl9pPr>
          </a:lstStyle>
          <a:p>
            <a:fld id="{9FB658F3-9E23-D048-BEF8-717E725AF61E}" type="slidenum">
              <a:rPr lang="zh-CN" altLang="en-US" sz="1200">
                <a:latin typeface="Times New Roman" charset="0"/>
                <a:ea typeface="隶书" charset="0"/>
                <a:cs typeface="隶书" charset="0"/>
              </a:rPr>
              <a:pPr/>
              <a:t>20</a:t>
            </a:fld>
            <a:endParaRPr lang="zh-CN" altLang="en-US" sz="1200">
              <a:latin typeface="Times New Roman" charset="0"/>
              <a:ea typeface="隶书" charset="0"/>
              <a:cs typeface="隶书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9729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zh-CN" altLang="en-US" noProof="0" smtClean="0"/>
              <a:t>单击此处编辑母版标题样式</a:t>
            </a:r>
          </a:p>
        </p:txBody>
      </p:sp>
      <p:sp>
        <p:nvSpPr>
          <p:cNvPr id="9729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zh-CN" altLang="en-US" noProof="0" smtClean="0"/>
              <a:t>单击此处编辑母版副标题样式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DF5DA-B85F-0A49-9316-AFC484E4AB5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41778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1BE3A-404E-774C-B216-1F977AEDB52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77256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D5D4E-21D5-1D47-8735-0DAD5078EED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86191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1BD96-C56C-664F-A6FB-344C1B44C65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43102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7E2EF-ACD6-F04B-BA2C-492D5198A9E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20953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9C9AE-9144-E44F-BF69-CE102D94195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28949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93BC1-E3AA-664F-AAC6-C28DE3102CF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93392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723D6-2CE4-FF4A-8BDC-F0174F3D205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50293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5621B-E19F-2E42-A915-A09BA6291A1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19008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4143A-54F0-B847-B4E7-83DE08CF80F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73811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0971E-7861-A148-9BE7-D8EF6BFCE6D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95526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29861F2-3945-2645-AC35-4953FE7C1DB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9626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9626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9626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626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/>
              </a:p>
            </p:txBody>
          </p:sp>
        </p:grpSp>
        <p:sp>
          <p:nvSpPr>
            <p:cNvPr id="9626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9626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9627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627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8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宋体" charset="0"/>
          <a:cs typeface="宋体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宋体" charset="0"/>
          <a:cs typeface="宋体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宋体" charset="0"/>
          <a:cs typeface="宋体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宋体" charset="0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宋体" charset="0"/>
          <a:cs typeface="宋体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宋体" charset="0"/>
          <a:cs typeface="宋体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宋体" charset="0"/>
          <a:cs typeface="宋体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宋体" charset="0"/>
          <a:cs typeface="宋体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文本框 1"/>
          <p:cNvSpPr txBox="1">
            <a:spLocks noChangeArrowheads="1"/>
          </p:cNvSpPr>
          <p:nvPr/>
        </p:nvSpPr>
        <p:spPr bwMode="auto">
          <a:xfrm>
            <a:off x="1331913" y="1628775"/>
            <a:ext cx="68405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宋体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zh-CN" altLang="en-US" sz="6000" b="1">
                <a:solidFill>
                  <a:schemeClr val="hlink"/>
                </a:solidFill>
              </a:rPr>
              <a:t>先天性肩胛高位症</a:t>
            </a:r>
          </a:p>
        </p:txBody>
      </p:sp>
      <p:sp>
        <p:nvSpPr>
          <p:cNvPr id="14338" name="文本框 3"/>
          <p:cNvSpPr txBox="1">
            <a:spLocks noChangeArrowheads="1"/>
          </p:cNvSpPr>
          <p:nvPr/>
        </p:nvSpPr>
        <p:spPr bwMode="auto">
          <a:xfrm>
            <a:off x="1116013" y="4292600"/>
            <a:ext cx="69850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宋体" charset="0"/>
              </a:defRPr>
            </a:lvl9pPr>
          </a:lstStyle>
          <a:p>
            <a:pPr algn="ctr"/>
            <a:r>
              <a:rPr lang="zh-CN" altLang="en-US" sz="4000"/>
              <a:t>南方医科大学南方医院</a:t>
            </a:r>
            <a:endParaRPr lang="en-US" altLang="zh-CN" sz="4000"/>
          </a:p>
          <a:p>
            <a:pPr algn="ctr"/>
            <a:endParaRPr lang="en-US" altLang="zh-CN" sz="4000"/>
          </a:p>
          <a:p>
            <a:pPr algn="ctr"/>
            <a:r>
              <a:rPr lang="zh-CN" altLang="en-US" sz="4000"/>
              <a:t>关节与骨病外科</a:t>
            </a:r>
            <a:endParaRPr lang="en-US" altLang="zh-CN" sz="40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9050" y="333375"/>
            <a:ext cx="57054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kumimoji="1" lang="en-US" altLang="zh-CN" sz="3600" b="1" dirty="0">
                <a:latin typeface="Times New Roman" charset="0"/>
              </a:rPr>
              <a:t>【</a:t>
            </a:r>
            <a:r>
              <a:rPr kumimoji="1" lang="zh-CN" altLang="en-US" sz="3600" b="1" dirty="0">
                <a:latin typeface="Times New Roman" charset="0"/>
              </a:rPr>
              <a:t>影像学表现</a:t>
            </a:r>
            <a:r>
              <a:rPr kumimoji="1" lang="en-US" altLang="zh-CN" sz="3600" b="1" dirty="0">
                <a:latin typeface="Times New Roman" charset="0"/>
              </a:rPr>
              <a:t>】CT</a:t>
            </a:r>
            <a:r>
              <a:rPr kumimoji="1" lang="zh-CN" altLang="en-US" sz="3600" b="1" dirty="0">
                <a:latin typeface="Times New Roman" charset="0"/>
              </a:rPr>
              <a:t>：</a:t>
            </a:r>
            <a:endParaRPr kumimoji="1" lang="en-US" altLang="zh-CN" sz="3600" dirty="0">
              <a:latin typeface="Times New Roman" charset="0"/>
            </a:endParaRPr>
          </a:p>
        </p:txBody>
      </p:sp>
      <p:pic>
        <p:nvPicPr>
          <p:cNvPr id="8" name="图片 7" descr="ct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2" t="24931" r="6525" b="9682"/>
          <a:stretch>
            <a:fillRect/>
          </a:stretch>
        </p:blipFill>
        <p:spPr bwMode="auto">
          <a:xfrm>
            <a:off x="900113" y="1225550"/>
            <a:ext cx="7192962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9050" y="333375"/>
            <a:ext cx="57054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kumimoji="1" lang="en-US" altLang="zh-CN" sz="3600" b="1" dirty="0">
                <a:latin typeface="Times New Roman" charset="0"/>
              </a:rPr>
              <a:t>【</a:t>
            </a:r>
            <a:r>
              <a:rPr kumimoji="1" lang="zh-CN" altLang="en-US" sz="3600" b="1" dirty="0">
                <a:latin typeface="Times New Roman" charset="0"/>
              </a:rPr>
              <a:t>影像学表现</a:t>
            </a:r>
            <a:r>
              <a:rPr kumimoji="1" lang="en-US" altLang="zh-CN" sz="3600" b="1" dirty="0">
                <a:latin typeface="Times New Roman" charset="0"/>
              </a:rPr>
              <a:t>】CT</a:t>
            </a:r>
            <a:r>
              <a:rPr kumimoji="1" lang="zh-CN" altLang="en-US" sz="3600" b="1" dirty="0">
                <a:latin typeface="Times New Roman" charset="0"/>
              </a:rPr>
              <a:t>：</a:t>
            </a:r>
            <a:endParaRPr kumimoji="1" lang="en-US" altLang="zh-CN" sz="3600" dirty="0">
              <a:latin typeface="Times New Roman" charset="0"/>
            </a:endParaRPr>
          </a:p>
        </p:txBody>
      </p:sp>
      <p:pic>
        <p:nvPicPr>
          <p:cNvPr id="7" name="图片 6" descr="ct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3" t="27934" r="11174" b="9604"/>
          <a:stretch>
            <a:fillRect/>
          </a:stretch>
        </p:blipFill>
        <p:spPr bwMode="auto">
          <a:xfrm>
            <a:off x="1187450" y="1111250"/>
            <a:ext cx="6321425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323850" y="476250"/>
            <a:ext cx="8382000" cy="567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kumimoji="1" lang="en-US" altLang="zh-CN" sz="3200" b="1">
                <a:latin typeface="Times New Roman" charset="0"/>
              </a:rPr>
              <a:t>    </a:t>
            </a:r>
            <a:r>
              <a:rPr kumimoji="1" lang="en-US" altLang="zh-CN" sz="4000" b="1">
                <a:latin typeface="Times New Roman" charset="0"/>
              </a:rPr>
              <a:t>【Cavendish</a:t>
            </a:r>
            <a:r>
              <a:rPr kumimoji="1" lang="zh-CN" altLang="en-US" sz="4000" b="1">
                <a:latin typeface="Times New Roman" charset="0"/>
              </a:rPr>
              <a:t>分级</a:t>
            </a:r>
            <a:r>
              <a:rPr kumimoji="1" lang="en-US" altLang="zh-CN" sz="4000" b="1">
                <a:latin typeface="Times New Roman" charset="0"/>
              </a:rPr>
              <a:t>】</a:t>
            </a:r>
            <a:r>
              <a:rPr kumimoji="1" lang="zh-CN" altLang="en-US" sz="4000" b="1">
                <a:latin typeface="Times New Roman" charset="0"/>
              </a:rPr>
              <a:t>：</a:t>
            </a:r>
            <a:endParaRPr kumimoji="1" lang="en-US" altLang="zh-CN" sz="4000">
              <a:latin typeface="Times New Roman" charset="0"/>
            </a:endParaRPr>
          </a:p>
          <a:p>
            <a:pPr>
              <a:spcBef>
                <a:spcPct val="50000"/>
              </a:spcBef>
              <a:defRPr/>
            </a:pPr>
            <a:r>
              <a:rPr kumimoji="1" lang="en-US" altLang="zh-CN" sz="4000" b="1">
                <a:latin typeface="Times New Roman" charset="0"/>
              </a:rPr>
              <a:t>      </a:t>
            </a:r>
            <a:r>
              <a:rPr kumimoji="1" lang="zh-CN" altLang="en-US" sz="2800" b="1">
                <a:latin typeface="Times New Roman" charset="0"/>
              </a:rPr>
              <a:t>一级：畸形很轻，两侧肩关节在同一平面</a:t>
            </a:r>
            <a:r>
              <a:rPr kumimoji="1" lang="en-US" altLang="zh-CN" sz="2800">
                <a:latin typeface="Times New Roman" charset="0"/>
              </a:rPr>
              <a:t> </a:t>
            </a:r>
            <a:r>
              <a:rPr kumimoji="1" lang="zh-CN" altLang="en-US" sz="2800">
                <a:latin typeface="Times New Roman" charset="0"/>
              </a:rPr>
              <a:t>，穿衣后外观近乎正常。</a:t>
            </a:r>
            <a:endParaRPr kumimoji="1" lang="en-US" altLang="zh-CN" sz="2800">
              <a:latin typeface="Times New Roman" charset="0"/>
            </a:endParaRPr>
          </a:p>
          <a:p>
            <a:pPr>
              <a:spcBef>
                <a:spcPct val="50000"/>
              </a:spcBef>
              <a:defRPr/>
            </a:pPr>
            <a:r>
              <a:rPr kumimoji="1" lang="en-US" altLang="zh-CN" sz="2800" b="1">
                <a:latin typeface="Times New Roman" charset="0"/>
              </a:rPr>
              <a:t>        </a:t>
            </a:r>
            <a:r>
              <a:rPr kumimoji="1" lang="zh-CN" altLang="en-US" sz="2800" b="1">
                <a:latin typeface="Times New Roman" charset="0"/>
              </a:rPr>
              <a:t>二级：畸形轻，两侧肩关节在同一平面或接近同一平面</a:t>
            </a:r>
            <a:r>
              <a:rPr kumimoji="1" lang="en-US" altLang="zh-CN" sz="2800" b="1">
                <a:latin typeface="Times New Roman" charset="0"/>
              </a:rPr>
              <a:t> </a:t>
            </a:r>
            <a:r>
              <a:rPr kumimoji="1" lang="zh-CN" altLang="en-US" sz="2800" b="1">
                <a:latin typeface="Times New Roman" charset="0"/>
              </a:rPr>
              <a:t>，但穿衣后可看出畸形，且在患处颈蹼处有一肿物。</a:t>
            </a:r>
            <a:endParaRPr kumimoji="1" lang="en-US" altLang="zh-CN" sz="2800" b="1">
              <a:latin typeface="Times New Roman" charset="0"/>
            </a:endParaRPr>
          </a:p>
          <a:p>
            <a:pPr>
              <a:spcBef>
                <a:spcPct val="50000"/>
              </a:spcBef>
              <a:defRPr/>
            </a:pPr>
            <a:r>
              <a:rPr kumimoji="1" lang="en-US" altLang="zh-CN" sz="2800" b="1">
                <a:latin typeface="Times New Roman" charset="0"/>
              </a:rPr>
              <a:t>        </a:t>
            </a:r>
            <a:r>
              <a:rPr kumimoji="1" lang="zh-CN" altLang="en-US" sz="2800" b="1">
                <a:latin typeface="Times New Roman" charset="0"/>
              </a:rPr>
              <a:t>三级：畸形中等，肩关节高于对侧</a:t>
            </a:r>
            <a:r>
              <a:rPr kumimoji="1" lang="en-US" altLang="zh-CN" sz="2800" b="1">
                <a:latin typeface="Times New Roman" charset="0"/>
              </a:rPr>
              <a:t>2-5cm </a:t>
            </a:r>
            <a:r>
              <a:rPr kumimoji="1" lang="zh-CN" altLang="en-US" sz="2800" b="1">
                <a:latin typeface="Times New Roman" charset="0"/>
              </a:rPr>
              <a:t>，畸形很容易看出。</a:t>
            </a:r>
            <a:endParaRPr kumimoji="1" lang="en-US" altLang="zh-CN" sz="2800" b="1">
              <a:latin typeface="Times New Roman" charset="0"/>
            </a:endParaRPr>
          </a:p>
          <a:p>
            <a:pPr>
              <a:spcBef>
                <a:spcPct val="50000"/>
              </a:spcBef>
              <a:defRPr/>
            </a:pPr>
            <a:r>
              <a:rPr kumimoji="1" lang="en-US" altLang="zh-CN" sz="2800" b="1">
                <a:latin typeface="Times New Roman" charset="0"/>
              </a:rPr>
              <a:t>        </a:t>
            </a:r>
            <a:r>
              <a:rPr kumimoji="1" lang="zh-CN" altLang="en-US" sz="2800" b="1">
                <a:latin typeface="Times New Roman" charset="0"/>
              </a:rPr>
              <a:t>四级：畸形严重，肩关节明显高于健侧</a:t>
            </a:r>
            <a:r>
              <a:rPr kumimoji="1" lang="en-US" altLang="zh-CN" sz="2800" b="1">
                <a:latin typeface="Times New Roman" charset="0"/>
              </a:rPr>
              <a:t> </a:t>
            </a:r>
            <a:r>
              <a:rPr kumimoji="1" lang="zh-CN" altLang="en-US" sz="2800" b="1">
                <a:latin typeface="Times New Roman" charset="0"/>
              </a:rPr>
              <a:t>，肩胛骨内上角几乎与枕骨抵触，有时合并短颈畸形。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6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900113" y="1052513"/>
            <a:ext cx="7343775" cy="509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en-US" altLang="zh-CN" sz="3200" b="1" dirty="0">
                <a:latin typeface="Times New Roman" charset="0"/>
              </a:rPr>
              <a:t>    </a:t>
            </a:r>
            <a:r>
              <a:rPr kumimoji="1" lang="en-US" altLang="zh-CN" sz="4000" b="1" dirty="0">
                <a:latin typeface="Times New Roman" charset="0"/>
              </a:rPr>
              <a:t>【</a:t>
            </a:r>
            <a:r>
              <a:rPr kumimoji="1" lang="zh-CN" altLang="en-US" sz="4000" b="1" dirty="0">
                <a:latin typeface="Times New Roman" charset="0"/>
              </a:rPr>
              <a:t>手术治疗要点</a:t>
            </a:r>
            <a:r>
              <a:rPr kumimoji="1" lang="en-US" altLang="zh-CN" sz="4000" b="1" dirty="0">
                <a:latin typeface="Times New Roman" charset="0"/>
              </a:rPr>
              <a:t>】</a:t>
            </a:r>
            <a:endParaRPr kumimoji="1" lang="en-US" altLang="zh-CN" sz="4000" dirty="0">
              <a:latin typeface="Times New Roman" charset="0"/>
            </a:endParaRP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Arial"/>
              <a:buChar char="•"/>
              <a:defRPr/>
            </a:pPr>
            <a:r>
              <a:rPr kumimoji="1" lang="zh-CN" altLang="en-US" sz="3200" b="1" dirty="0">
                <a:latin typeface="Times New Roman" charset="0"/>
              </a:rPr>
              <a:t>手术应在</a:t>
            </a:r>
            <a:r>
              <a:rPr kumimoji="1" lang="en-US" altLang="zh-CN" sz="3200" b="1" dirty="0">
                <a:latin typeface="Times New Roman" charset="0"/>
              </a:rPr>
              <a:t>3-6</a:t>
            </a:r>
            <a:r>
              <a:rPr kumimoji="1" lang="zh-CN" altLang="en-US" sz="3200" b="1" dirty="0">
                <a:latin typeface="Times New Roman" charset="0"/>
              </a:rPr>
              <a:t>岁进行。</a:t>
            </a:r>
            <a:endParaRPr kumimoji="1" lang="en-US" altLang="zh-CN" sz="3200" b="1" dirty="0">
              <a:latin typeface="Times New Roman" charset="0"/>
            </a:endParaRP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Arial"/>
              <a:buChar char="•"/>
              <a:defRPr/>
            </a:pPr>
            <a:r>
              <a:rPr kumimoji="1" lang="zh-CN" altLang="en-US" sz="3200" b="1" dirty="0">
                <a:latin typeface="Times New Roman" charset="0"/>
              </a:rPr>
              <a:t>二、三级畸形的患者，一般适合肩胛骨内上部肩椎骨切除术。</a:t>
            </a:r>
            <a:endParaRPr kumimoji="1" lang="en-US" altLang="zh-CN" sz="3200" b="1" dirty="0">
              <a:latin typeface="Times New Roman" charset="0"/>
            </a:endParaRP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Arial"/>
              <a:buChar char="•"/>
              <a:defRPr/>
            </a:pPr>
            <a:r>
              <a:rPr kumimoji="1" lang="zh-CN" altLang="en-US" sz="3200" b="1" dirty="0">
                <a:latin typeface="Times New Roman" charset="0"/>
              </a:rPr>
              <a:t>三、四级畸形的患者，则需行肩胛骨下移术</a:t>
            </a:r>
            <a:r>
              <a:rPr kumimoji="1" lang="en-US" altLang="zh-TW" sz="3200" b="1" dirty="0">
                <a:latin typeface="Times New Roman" charset="0"/>
              </a:rPr>
              <a:t>(Woodward</a:t>
            </a:r>
            <a:r>
              <a:rPr kumimoji="1" lang="zh-TW" altLang="en-US" sz="3200" b="1" dirty="0">
                <a:latin typeface="Times New Roman" charset="0"/>
              </a:rPr>
              <a:t>手术</a:t>
            </a:r>
            <a:r>
              <a:rPr kumimoji="1" lang="en-US" altLang="zh-TW" sz="3200" b="1" dirty="0">
                <a:latin typeface="Times New Roman" charset="0"/>
              </a:rPr>
              <a:t>)</a:t>
            </a:r>
            <a:r>
              <a:rPr kumimoji="1" lang="zh-CN" altLang="en-US" sz="3200" b="1" dirty="0">
                <a:latin typeface="Times New Roman" charset="0"/>
              </a:rPr>
              <a:t>。</a:t>
            </a:r>
            <a:endParaRPr kumimoji="1" lang="en-US" altLang="zh-CN" sz="3200" b="1" dirty="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4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827088" y="260350"/>
            <a:ext cx="7345362" cy="608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en-US" altLang="zh-CN" sz="3200" b="1" dirty="0">
                <a:latin typeface="Times New Roman" charset="0"/>
              </a:rPr>
              <a:t>    </a:t>
            </a:r>
            <a:r>
              <a:rPr kumimoji="1" lang="en-US" altLang="zh-CN" sz="4000" b="1" dirty="0">
                <a:latin typeface="Times New Roman" charset="0"/>
              </a:rPr>
              <a:t>【</a:t>
            </a:r>
            <a:r>
              <a:rPr kumimoji="1" lang="zh-CN" altLang="en-US" sz="4000" b="1" dirty="0">
                <a:latin typeface="Times New Roman" charset="0"/>
              </a:rPr>
              <a:t>手术方式</a:t>
            </a:r>
            <a:r>
              <a:rPr kumimoji="1" lang="en-US" altLang="zh-CN" sz="4000" b="1" dirty="0">
                <a:latin typeface="Times New Roman" charset="0"/>
              </a:rPr>
              <a:t>】</a:t>
            </a:r>
            <a:endParaRPr kumimoji="1" lang="en-US" altLang="zh-CN" sz="4000" dirty="0">
              <a:latin typeface="Times New Roman" charset="0"/>
            </a:endParaRP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Arial"/>
              <a:buChar char="•"/>
              <a:defRPr/>
            </a:pPr>
            <a:r>
              <a:rPr kumimoji="1" lang="zh-CN" altLang="en-US" sz="3200" b="1" dirty="0">
                <a:latin typeface="Times New Roman" charset="0"/>
              </a:rPr>
              <a:t>单纯肩椎骨切除术。</a:t>
            </a:r>
            <a:endParaRPr kumimoji="1" lang="en-US" altLang="zh-CN" sz="3200" b="1" dirty="0">
              <a:latin typeface="Times New Roman" charset="0"/>
            </a:endParaRP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Arial"/>
              <a:buChar char="•"/>
              <a:defRPr/>
            </a:pPr>
            <a:r>
              <a:rPr kumimoji="1" lang="zh-CN" altLang="en-US" sz="3200" b="1" dirty="0">
                <a:latin typeface="Times New Roman" charset="0"/>
              </a:rPr>
              <a:t>肩胛骨广泛骨膜下剥离、肩胛骨大部分切除术。</a:t>
            </a:r>
            <a:endParaRPr kumimoji="1" lang="en-US" altLang="zh-CN" sz="3200" b="1" dirty="0">
              <a:latin typeface="Times New Roman" charset="0"/>
            </a:endParaRP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Arial"/>
              <a:buChar char="•"/>
              <a:defRPr/>
            </a:pPr>
            <a:r>
              <a:rPr kumimoji="1" lang="zh-CN" altLang="en-US" sz="3200" b="1" dirty="0">
                <a:latin typeface="Times New Roman" charset="0"/>
              </a:rPr>
              <a:t>肩胛骨骨膜外剥离、完全游离肩胛骨下移术</a:t>
            </a:r>
            <a:endParaRPr kumimoji="1" lang="en-US" altLang="zh-CN" sz="3200" b="1" dirty="0">
              <a:latin typeface="Times New Roman" charset="0"/>
            </a:endParaRP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Arial"/>
              <a:buChar char="•"/>
              <a:defRPr/>
            </a:pPr>
            <a:r>
              <a:rPr kumimoji="1" lang="en-US" altLang="zh-TW" sz="3200" b="1" dirty="0">
                <a:latin typeface="Times New Roman" charset="0"/>
              </a:rPr>
              <a:t>Woodwar</a:t>
            </a:r>
            <a:r>
              <a:rPr kumimoji="1" lang="en-US" altLang="zh-CN" sz="3200" b="1" dirty="0">
                <a:latin typeface="Times New Roman" charset="0"/>
              </a:rPr>
              <a:t>d</a:t>
            </a:r>
            <a:r>
              <a:rPr kumimoji="1" lang="zh-CN" altLang="en-US" sz="3200" b="1" dirty="0">
                <a:latin typeface="Times New Roman" charset="0"/>
              </a:rPr>
              <a:t>肩胛骨下移术。</a:t>
            </a:r>
            <a:endParaRPr kumimoji="1" lang="en-US" altLang="zh-CN" sz="3200" b="1" dirty="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4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1042988" y="0"/>
            <a:ext cx="6913562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en-US" altLang="zh-CN" sz="2800" b="1" dirty="0">
                <a:latin typeface="Times New Roman" charset="0"/>
              </a:rPr>
              <a:t>    【</a:t>
            </a:r>
            <a:r>
              <a:rPr lang="zh-TW" altLang="en-US" sz="2800" dirty="0"/>
              <a:t>肩胛骨下移术</a:t>
            </a:r>
            <a:r>
              <a:rPr lang="en-US" altLang="zh-TW" sz="2800" dirty="0"/>
              <a:t>(Woodward</a:t>
            </a:r>
            <a:r>
              <a:rPr lang="zh-TW" altLang="en-US" sz="2800" dirty="0"/>
              <a:t>手术</a:t>
            </a:r>
            <a:r>
              <a:rPr lang="en-US" altLang="zh-TW" sz="2800" dirty="0"/>
              <a:t>)</a:t>
            </a:r>
            <a:r>
              <a:rPr kumimoji="1" lang="en-US" altLang="zh-CN" sz="2800" b="1" dirty="0">
                <a:latin typeface="Times New Roman" charset="0"/>
              </a:rPr>
              <a:t>】</a:t>
            </a:r>
          </a:p>
          <a:p>
            <a:pPr>
              <a:defRPr/>
            </a:pPr>
            <a:r>
              <a:rPr lang="en-US" altLang="zh-CN" sz="2800" dirty="0"/>
              <a:t>(1)</a:t>
            </a:r>
            <a:r>
              <a:rPr lang="zh-CN" altLang="en-US" sz="2800" dirty="0"/>
              <a:t>麻醉：全麻。</a:t>
            </a:r>
          </a:p>
          <a:p>
            <a:pPr>
              <a:defRPr/>
            </a:pPr>
            <a:r>
              <a:rPr lang="en-US" altLang="zh-CN" sz="2800" dirty="0"/>
              <a:t>(2)</a:t>
            </a:r>
            <a:r>
              <a:rPr lang="zh-CN" altLang="en-US" sz="2800" dirty="0"/>
              <a:t>体位：病人俯卧位。 </a:t>
            </a:r>
            <a:endParaRPr lang="en-US" altLang="zh-CN" sz="2800" dirty="0"/>
          </a:p>
          <a:p>
            <a:pPr>
              <a:defRPr/>
            </a:pPr>
            <a:r>
              <a:rPr lang="en-US" altLang="zh-CN" sz="2800" dirty="0"/>
              <a:t>(3)</a:t>
            </a:r>
            <a:r>
              <a:rPr lang="zh-CN" altLang="en-US" sz="2800" dirty="0"/>
              <a:t>操作步骤：</a:t>
            </a:r>
            <a:endParaRPr lang="en-US" altLang="zh-CN" sz="2800" dirty="0"/>
          </a:p>
          <a:p>
            <a:pPr>
              <a:defRPr/>
            </a:pPr>
            <a:r>
              <a:rPr lang="en-US" altLang="zh-CN" sz="2800" dirty="0"/>
              <a:t>①</a:t>
            </a:r>
            <a:r>
              <a:rPr lang="zh-CN" altLang="en-US" sz="2800" dirty="0"/>
              <a:t>切口</a:t>
            </a:r>
            <a:endParaRPr lang="en-US" altLang="zh-CN" sz="2800" dirty="0"/>
          </a:p>
          <a:p>
            <a:pPr>
              <a:defRPr/>
            </a:pPr>
            <a:endParaRPr lang="zh-CN" altLang="en-US" sz="2800" dirty="0"/>
          </a:p>
          <a:p>
            <a:pPr algn="ctr">
              <a:spcBef>
                <a:spcPct val="50000"/>
              </a:spcBef>
              <a:defRPr/>
            </a:pPr>
            <a:endParaRPr kumimoji="1" lang="en-US" altLang="zh-CN" sz="2800" dirty="0">
              <a:latin typeface="Times New Roman" charset="0"/>
            </a:endParaRPr>
          </a:p>
        </p:txBody>
      </p:sp>
      <p:pic>
        <p:nvPicPr>
          <p:cNvPr id="2867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2492375"/>
            <a:ext cx="4219575" cy="401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490788"/>
            <a:ext cx="3240088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4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矩形 1"/>
          <p:cNvSpPr>
            <a:spLocks noChangeArrowheads="1"/>
          </p:cNvSpPr>
          <p:nvPr/>
        </p:nvSpPr>
        <p:spPr bwMode="auto">
          <a:xfrm>
            <a:off x="0" y="333375"/>
            <a:ext cx="327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3600"/>
              <a:t>② </a:t>
            </a:r>
            <a:r>
              <a:rPr lang="zh-CN" altLang="en-US" sz="3600"/>
              <a:t>显露与分离</a:t>
            </a:r>
            <a:endParaRPr lang="en-US" altLang="zh-CN" sz="3600"/>
          </a:p>
        </p:txBody>
      </p:sp>
      <p:pic>
        <p:nvPicPr>
          <p:cNvPr id="29698" name="图片 3" descr="景1 副本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17488"/>
            <a:ext cx="5184775" cy="663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矩形 1"/>
          <p:cNvSpPr>
            <a:spLocks noChangeArrowheads="1"/>
          </p:cNvSpPr>
          <p:nvPr/>
        </p:nvSpPr>
        <p:spPr bwMode="auto">
          <a:xfrm>
            <a:off x="0" y="333375"/>
            <a:ext cx="327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3600"/>
              <a:t>② </a:t>
            </a:r>
            <a:r>
              <a:rPr lang="zh-CN" altLang="en-US" sz="3600"/>
              <a:t>显露与分离</a:t>
            </a:r>
            <a:endParaRPr lang="en-US" altLang="zh-CN" sz="3600"/>
          </a:p>
        </p:txBody>
      </p:sp>
      <p:pic>
        <p:nvPicPr>
          <p:cNvPr id="30722" name="图片 5" descr="景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7086600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矩形 1"/>
          <p:cNvSpPr>
            <a:spLocks noChangeArrowheads="1"/>
          </p:cNvSpPr>
          <p:nvPr/>
        </p:nvSpPr>
        <p:spPr bwMode="auto">
          <a:xfrm>
            <a:off x="0" y="333375"/>
            <a:ext cx="327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3600"/>
              <a:t>② </a:t>
            </a:r>
            <a:r>
              <a:rPr lang="zh-CN" altLang="en-US" sz="3600"/>
              <a:t>显露与分离</a:t>
            </a:r>
            <a:endParaRPr lang="en-US" altLang="zh-CN" sz="3600"/>
          </a:p>
        </p:txBody>
      </p:sp>
      <p:pic>
        <p:nvPicPr>
          <p:cNvPr id="31746" name="图片 6" descr="景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020763"/>
            <a:ext cx="6226175" cy="583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矩形 2"/>
          <p:cNvSpPr>
            <a:spLocks noChangeArrowheads="1"/>
          </p:cNvSpPr>
          <p:nvPr/>
        </p:nvSpPr>
        <p:spPr bwMode="auto">
          <a:xfrm>
            <a:off x="1619250" y="2205038"/>
            <a:ext cx="5761038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/>
              <a:t>③</a:t>
            </a:r>
            <a:r>
              <a:rPr lang="zh-CN" altLang="en-US" sz="3200"/>
              <a:t>缝合，用肩</a:t>
            </a:r>
            <a:r>
              <a:rPr lang="en-US" altLang="zh-CN" sz="3200"/>
              <a:t>-</a:t>
            </a:r>
            <a:r>
              <a:rPr lang="zh-CN" altLang="en-US" sz="3200"/>
              <a:t>肱绷带包扎</a:t>
            </a:r>
            <a:r>
              <a:rPr lang="en-US" altLang="zh-CN" sz="3200"/>
              <a:t>2</a:t>
            </a:r>
            <a:r>
              <a:rPr lang="zh-CN" altLang="en-US" sz="3200"/>
              <a:t>周。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07950" y="1412875"/>
            <a:ext cx="4140200" cy="501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kumimoji="1" lang="zh-CN" altLang="en-US" sz="3200" dirty="0">
                <a:latin typeface="Times New Roman" charset="0"/>
              </a:rPr>
              <a:t>先天性肩胛高位症：（</a:t>
            </a:r>
            <a:r>
              <a:rPr kumimoji="1" lang="en-US" altLang="zh-CN" sz="3200" dirty="0">
                <a:latin typeface="Times New Roman" charset="0"/>
              </a:rPr>
              <a:t>congenital elevation of the scapula</a:t>
            </a:r>
            <a:r>
              <a:rPr kumimoji="1" lang="zh-CN" altLang="en-US" sz="3200" dirty="0">
                <a:latin typeface="Times New Roman" charset="0"/>
              </a:rPr>
              <a:t>）又称</a:t>
            </a:r>
            <a:r>
              <a:rPr kumimoji="1" lang="en-US" altLang="zh-CN" sz="3200" dirty="0" err="1">
                <a:latin typeface="Times New Roman" charset="0"/>
              </a:rPr>
              <a:t>Sprengel</a:t>
            </a:r>
            <a:r>
              <a:rPr kumimoji="1" lang="zh-CN" altLang="en-US" sz="3200" dirty="0">
                <a:latin typeface="Times New Roman" charset="0"/>
              </a:rPr>
              <a:t>畸形，常合并有其他畸形。</a:t>
            </a:r>
            <a:endParaRPr kumimoji="1" lang="en-US" altLang="zh-CN" sz="3200" dirty="0">
              <a:latin typeface="Times New Roman" charset="0"/>
            </a:endParaRPr>
          </a:p>
          <a:p>
            <a:pPr algn="just">
              <a:spcBef>
                <a:spcPct val="50000"/>
              </a:spcBef>
              <a:defRPr/>
            </a:pPr>
            <a:r>
              <a:rPr kumimoji="1" lang="zh-CN" altLang="en-US" sz="3200" dirty="0">
                <a:latin typeface="Times New Roman" charset="0"/>
              </a:rPr>
              <a:t>正常成人肩胛骨位于第</a:t>
            </a:r>
            <a:r>
              <a:rPr kumimoji="1" lang="en-US" altLang="zh-CN" sz="3200" dirty="0">
                <a:latin typeface="Times New Roman" charset="0"/>
              </a:rPr>
              <a:t>2</a:t>
            </a:r>
            <a:r>
              <a:rPr kumimoji="1" lang="zh-CN" altLang="en-US" sz="3200" dirty="0">
                <a:latin typeface="Times New Roman" charset="0"/>
              </a:rPr>
              <a:t>至第</a:t>
            </a:r>
            <a:r>
              <a:rPr kumimoji="1" lang="en-US" altLang="zh-CN" sz="3200" dirty="0">
                <a:latin typeface="Times New Roman" charset="0"/>
              </a:rPr>
              <a:t>7</a:t>
            </a:r>
            <a:r>
              <a:rPr kumimoji="1" lang="zh-CN" altLang="en-US" sz="3200" dirty="0">
                <a:latin typeface="Times New Roman" charset="0"/>
              </a:rPr>
              <a:t>、</a:t>
            </a:r>
            <a:r>
              <a:rPr kumimoji="1" lang="en-US" altLang="zh-CN" sz="3200" dirty="0">
                <a:latin typeface="Times New Roman" charset="0"/>
              </a:rPr>
              <a:t>8</a:t>
            </a:r>
            <a:r>
              <a:rPr kumimoji="1" lang="zh-CN" altLang="en-US" sz="3200" dirty="0">
                <a:latin typeface="Times New Roman" charset="0"/>
              </a:rPr>
              <a:t>胸椎之间。</a:t>
            </a:r>
            <a:endParaRPr kumimoji="1" lang="en-US" altLang="zh-CN" sz="3200" dirty="0">
              <a:latin typeface="Times New Roman" charset="0"/>
            </a:endParaRPr>
          </a:p>
          <a:p>
            <a:pPr algn="just">
              <a:spcBef>
                <a:spcPct val="50000"/>
              </a:spcBef>
              <a:defRPr/>
            </a:pPr>
            <a:r>
              <a:rPr kumimoji="1" lang="zh-CN" altLang="en-US" sz="3200" dirty="0">
                <a:latin typeface="Times New Roman" charset="0"/>
              </a:rPr>
              <a:t>本病患侧肩胛骨可较正常侧升高</a:t>
            </a:r>
            <a:r>
              <a:rPr kumimoji="1" lang="en-US" altLang="zh-CN" sz="3200" dirty="0">
                <a:latin typeface="Times New Roman" charset="0"/>
              </a:rPr>
              <a:t>2cm~10cm</a:t>
            </a:r>
            <a:r>
              <a:rPr kumimoji="1" lang="zh-CN" altLang="en-US" sz="3200" dirty="0">
                <a:latin typeface="Times New Roman" charset="0"/>
              </a:rPr>
              <a:t>。</a:t>
            </a:r>
            <a:endParaRPr kumimoji="1" lang="en-US" altLang="zh-CN" sz="3200" dirty="0">
              <a:latin typeface="Times New Roman" charset="0"/>
            </a:endParaRPr>
          </a:p>
        </p:txBody>
      </p:sp>
      <p:sp>
        <p:nvSpPr>
          <p:cNvPr id="7171" name="Rectangle 3"/>
          <p:cNvSpPr>
            <a:spLocks noRot="1" noChangeArrowheads="1"/>
          </p:cNvSpPr>
          <p:nvPr/>
        </p:nvSpPr>
        <p:spPr bwMode="auto">
          <a:xfrm>
            <a:off x="539750" y="1889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just">
              <a:spcBef>
                <a:spcPct val="50000"/>
              </a:spcBef>
              <a:defRPr/>
            </a:pPr>
            <a:r>
              <a:rPr kumimoji="1" lang="en-US" altLang="zh-CN" sz="4400" b="1" dirty="0"/>
              <a:t>          </a:t>
            </a:r>
            <a:r>
              <a:rPr kumimoji="1" lang="zh-CN" altLang="en-US" sz="4400" b="1" dirty="0">
                <a:solidFill>
                  <a:schemeClr val="hlink"/>
                </a:solidFill>
              </a:rPr>
              <a:t>先天性肩胛高位症</a:t>
            </a:r>
          </a:p>
        </p:txBody>
      </p:sp>
      <p:pic>
        <p:nvPicPr>
          <p:cNvPr id="1536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1438"/>
            <a:ext cx="4392613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WordArt 5"/>
          <p:cNvSpPr>
            <a:spLocks noChangeArrowheads="1" noChangeShapeType="1" noTextEdit="1"/>
          </p:cNvSpPr>
          <p:nvPr/>
        </p:nvSpPr>
        <p:spPr bwMode="auto">
          <a:xfrm>
            <a:off x="971550" y="1052513"/>
            <a:ext cx="4895850" cy="158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5400" b="1" i="1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blurRad="63500" dist="179829" dir="4883050" algn="ctr" rotWithShape="0">
                    <a:schemeClr val="bg2">
                      <a:alpha val="74997"/>
                    </a:schemeClr>
                  </a:outerShdw>
                </a:effectLst>
                <a:latin typeface="隶书"/>
                <a:ea typeface="隶书"/>
                <a:cs typeface="隶书"/>
              </a:rPr>
              <a:t>谢谢！</a:t>
            </a:r>
          </a:p>
        </p:txBody>
      </p:sp>
      <p:pic>
        <p:nvPicPr>
          <p:cNvPr id="3379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3" t="20712" r="11667" b="48099"/>
          <a:stretch>
            <a:fillRect/>
          </a:stretch>
        </p:blipFill>
        <p:spPr bwMode="auto">
          <a:xfrm>
            <a:off x="3995738" y="3233738"/>
            <a:ext cx="5148262" cy="362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250825" y="836613"/>
            <a:ext cx="8534400" cy="550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kumimoji="1" lang="en-US" altLang="zh-CN" sz="3200" b="1" dirty="0">
                <a:latin typeface="Times New Roman" charset="0"/>
              </a:rPr>
              <a:t>     【</a:t>
            </a:r>
            <a:r>
              <a:rPr kumimoji="1" lang="zh-CN" altLang="en-US" sz="3200" b="1" dirty="0">
                <a:latin typeface="Times New Roman" charset="0"/>
              </a:rPr>
              <a:t>病因与病理</a:t>
            </a:r>
            <a:r>
              <a:rPr kumimoji="1" lang="en-US" altLang="zh-CN" sz="3200" b="1" dirty="0">
                <a:latin typeface="Times New Roman" charset="0"/>
              </a:rPr>
              <a:t>】</a:t>
            </a:r>
            <a:endParaRPr kumimoji="1" lang="en-US" altLang="zh-CN" sz="3200" dirty="0">
              <a:latin typeface="Times New Roman" charset="0"/>
            </a:endParaRPr>
          </a:p>
          <a:p>
            <a:pPr algn="just">
              <a:spcBef>
                <a:spcPct val="50000"/>
              </a:spcBef>
              <a:defRPr/>
            </a:pPr>
            <a:r>
              <a:rPr kumimoji="1" lang="en-US" altLang="zh-CN" sz="3200" dirty="0">
                <a:latin typeface="Times New Roman" charset="0"/>
              </a:rPr>
              <a:t>    </a:t>
            </a:r>
            <a:r>
              <a:rPr kumimoji="1" lang="zh-CN" altLang="en-US" sz="3200" dirty="0">
                <a:latin typeface="Times New Roman" charset="0"/>
              </a:rPr>
              <a:t>羊水过多，宫内压力过大，导致肩胛骨无法下降或病毒感染所致。</a:t>
            </a:r>
            <a:endParaRPr kumimoji="1" lang="en-US" altLang="zh-CN" sz="3200" dirty="0">
              <a:latin typeface="Times New Roman" charset="0"/>
            </a:endParaRPr>
          </a:p>
          <a:p>
            <a:pPr algn="just">
              <a:spcBef>
                <a:spcPct val="50000"/>
              </a:spcBef>
              <a:defRPr/>
            </a:pPr>
            <a:r>
              <a:rPr kumimoji="1" lang="en-US" altLang="zh-CN" sz="3200" dirty="0">
                <a:latin typeface="Times New Roman" charset="0"/>
              </a:rPr>
              <a:t>      </a:t>
            </a:r>
            <a:r>
              <a:rPr kumimoji="1" lang="zh-CN" altLang="en-US" sz="3200" dirty="0">
                <a:latin typeface="Times New Roman" charset="0"/>
              </a:rPr>
              <a:t>妊娠第</a:t>
            </a:r>
            <a:r>
              <a:rPr kumimoji="1" lang="en-US" altLang="zh-CN" sz="3200" dirty="0">
                <a:latin typeface="Times New Roman" charset="0"/>
              </a:rPr>
              <a:t>3</a:t>
            </a:r>
            <a:r>
              <a:rPr kumimoji="1" lang="zh-CN" altLang="en-US" sz="3200" dirty="0">
                <a:latin typeface="Times New Roman" charset="0"/>
              </a:rPr>
              <a:t>周，上肢胚芽从第</a:t>
            </a:r>
            <a:r>
              <a:rPr kumimoji="1" lang="en-US" altLang="zh-CN" sz="3200" dirty="0">
                <a:latin typeface="Times New Roman" charset="0"/>
              </a:rPr>
              <a:t>4</a:t>
            </a:r>
            <a:r>
              <a:rPr kumimoji="1" lang="zh-CN" altLang="en-US" sz="3200" dirty="0">
                <a:latin typeface="Times New Roman" charset="0"/>
              </a:rPr>
              <a:t>颈椎至第</a:t>
            </a:r>
            <a:r>
              <a:rPr kumimoji="1" lang="en-US" altLang="zh-CN" sz="3200" dirty="0">
                <a:latin typeface="Times New Roman" charset="0"/>
              </a:rPr>
              <a:t>2</a:t>
            </a:r>
            <a:r>
              <a:rPr kumimoji="1" lang="zh-CN" altLang="en-US" sz="3200" dirty="0">
                <a:latin typeface="Times New Roman" charset="0"/>
              </a:rPr>
              <a:t>胸椎节段胚胎长出，第</a:t>
            </a:r>
            <a:r>
              <a:rPr kumimoji="1" lang="en-US" altLang="zh-CN" sz="3200" dirty="0">
                <a:latin typeface="Times New Roman" charset="0"/>
              </a:rPr>
              <a:t>5</a:t>
            </a:r>
            <a:r>
              <a:rPr kumimoji="1" lang="zh-CN" altLang="en-US" sz="3200" dirty="0">
                <a:latin typeface="Times New Roman" charset="0"/>
              </a:rPr>
              <a:t>周出现肩胛骨。此后肩胛骨一边发育，一边下移，如下降不完全，即形成本病。高位肩胛一般较正常小，变形，常有骨、软骨或纤维组织与颈椎、上胸椎连接。肩胛骨周围肌肉多有缺如，病人可伴有肩胛骨活动受限。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2"/>
          <p:cNvSpPr txBox="1">
            <a:spLocks noChangeArrowheads="1"/>
          </p:cNvSpPr>
          <p:nvPr/>
        </p:nvSpPr>
        <p:spPr bwMode="auto">
          <a:xfrm>
            <a:off x="684213" y="620713"/>
            <a:ext cx="4391025" cy="501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kumimoji="1" lang="en-US" altLang="zh-CN" sz="4000" b="1" dirty="0">
                <a:latin typeface="Times New Roman" charset="0"/>
              </a:rPr>
              <a:t>【</a:t>
            </a:r>
            <a:r>
              <a:rPr kumimoji="1" lang="zh-CN" altLang="en-US" sz="4000" b="1" dirty="0">
                <a:latin typeface="Times New Roman" charset="0"/>
              </a:rPr>
              <a:t>临床表现</a:t>
            </a:r>
            <a:r>
              <a:rPr kumimoji="1" lang="en-US" altLang="zh-CN" sz="4000" b="1" dirty="0">
                <a:latin typeface="Times New Roman" charset="0"/>
              </a:rPr>
              <a:t>】</a:t>
            </a:r>
            <a:endParaRPr kumimoji="1" lang="en-US" altLang="zh-CN" sz="4000" dirty="0">
              <a:latin typeface="Times New Roman" charset="0"/>
            </a:endParaRPr>
          </a:p>
          <a:p>
            <a:pPr algn="just">
              <a:spcBef>
                <a:spcPct val="50000"/>
              </a:spcBef>
              <a:defRPr/>
            </a:pPr>
            <a:r>
              <a:rPr kumimoji="1" lang="zh-CN" altLang="en-US" sz="4000" dirty="0">
                <a:latin typeface="Times New Roman" charset="0"/>
              </a:rPr>
              <a:t>单侧者多，双侧仅占</a:t>
            </a:r>
            <a:r>
              <a:rPr kumimoji="1" lang="en-US" altLang="zh-CN" sz="4000" dirty="0">
                <a:latin typeface="Times New Roman" charset="0"/>
              </a:rPr>
              <a:t>10%</a:t>
            </a:r>
            <a:r>
              <a:rPr kumimoji="1" lang="zh-CN" altLang="en-US" sz="4000" dirty="0">
                <a:latin typeface="Times New Roman" charset="0"/>
              </a:rPr>
              <a:t>；</a:t>
            </a:r>
            <a:endParaRPr kumimoji="1" lang="en-US" altLang="zh-CN" sz="4000" dirty="0">
              <a:latin typeface="Times New Roman" charset="0"/>
            </a:endParaRPr>
          </a:p>
          <a:p>
            <a:pPr algn="just">
              <a:spcBef>
                <a:spcPct val="50000"/>
              </a:spcBef>
              <a:defRPr/>
            </a:pPr>
            <a:r>
              <a:rPr kumimoji="1" lang="zh-CN" altLang="en-US" sz="4000" dirty="0">
                <a:latin typeface="Times New Roman" charset="0"/>
              </a:rPr>
              <a:t>患侧颈部短而丰满；</a:t>
            </a:r>
            <a:endParaRPr kumimoji="1" lang="en-US" altLang="zh-CN" sz="4000" dirty="0">
              <a:latin typeface="Times New Roman" charset="0"/>
            </a:endParaRPr>
          </a:p>
          <a:p>
            <a:pPr algn="just">
              <a:spcBef>
                <a:spcPct val="50000"/>
              </a:spcBef>
              <a:defRPr/>
            </a:pPr>
            <a:r>
              <a:rPr kumimoji="1" lang="zh-CN" altLang="en-US" sz="4000" dirty="0">
                <a:latin typeface="Times New Roman" charset="0"/>
              </a:rPr>
              <a:t>颈肩线轮廓不清；</a:t>
            </a:r>
            <a:endParaRPr kumimoji="1" lang="en-US" altLang="zh-CN" sz="4000" dirty="0">
              <a:latin typeface="Times New Roman" charset="0"/>
            </a:endParaRPr>
          </a:p>
          <a:p>
            <a:pPr algn="just">
              <a:spcBef>
                <a:spcPct val="50000"/>
              </a:spcBef>
              <a:defRPr/>
            </a:pPr>
            <a:r>
              <a:rPr kumimoji="1" lang="zh-CN" altLang="en-US" sz="4000" dirty="0">
                <a:latin typeface="Times New Roman" charset="0"/>
              </a:rPr>
              <a:t>肩胛骨位置高、小；</a:t>
            </a:r>
          </a:p>
        </p:txBody>
      </p:sp>
      <p:pic>
        <p:nvPicPr>
          <p:cNvPr id="17410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3" t="6075" r="31184"/>
          <a:stretch>
            <a:fillRect/>
          </a:stretch>
        </p:blipFill>
        <p:spPr bwMode="auto">
          <a:xfrm>
            <a:off x="5435600" y="188913"/>
            <a:ext cx="3533775" cy="644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 flipH="1" flipV="1">
            <a:off x="5651500" y="1773238"/>
            <a:ext cx="793750" cy="576262"/>
          </a:xfrm>
          <a:prstGeom prst="line">
            <a:avLst/>
          </a:prstGeom>
          <a:noFill/>
          <a:ln w="47625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H="1" flipV="1">
            <a:off x="5435600" y="2133600"/>
            <a:ext cx="793750" cy="576263"/>
          </a:xfrm>
          <a:prstGeom prst="line">
            <a:avLst/>
          </a:prstGeom>
          <a:noFill/>
          <a:ln w="47625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H="1" flipV="1">
            <a:off x="5580063" y="2636838"/>
            <a:ext cx="792162" cy="576262"/>
          </a:xfrm>
          <a:prstGeom prst="line">
            <a:avLst/>
          </a:prstGeom>
          <a:noFill/>
          <a:ln w="47625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zh-CN" altLang="en-US"/>
          </a:p>
        </p:txBody>
      </p:sp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6011863" y="3670300"/>
          <a:ext cx="2541587" cy="982663"/>
        </p:xfrm>
        <a:graphic>
          <a:graphicData uri="http://schemas.openxmlformats.org/drawingml/2006/table">
            <a:tbl>
              <a:tblPr/>
              <a:tblGrid>
                <a:gridCol w="2541587"/>
              </a:tblGrid>
              <a:tr h="982663"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91446" marR="91446" marT="45737" marB="457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0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2" t="5788" r="3439" b="22169"/>
          <a:stretch>
            <a:fillRect/>
          </a:stretch>
        </p:blipFill>
        <p:spPr bwMode="auto">
          <a:xfrm>
            <a:off x="4546600" y="836613"/>
            <a:ext cx="45847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5"/>
          <p:cNvSpPr>
            <a:spLocks noChangeShapeType="1"/>
          </p:cNvSpPr>
          <p:nvPr/>
        </p:nvSpPr>
        <p:spPr bwMode="auto">
          <a:xfrm flipH="1" flipV="1">
            <a:off x="5795963" y="3357563"/>
            <a:ext cx="792162" cy="576262"/>
          </a:xfrm>
          <a:prstGeom prst="line">
            <a:avLst/>
          </a:prstGeom>
          <a:noFill/>
          <a:ln w="47625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zh-CN" altLang="en-US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H="1" flipV="1">
            <a:off x="5003800" y="4076700"/>
            <a:ext cx="792163" cy="576263"/>
          </a:xfrm>
          <a:prstGeom prst="line">
            <a:avLst/>
          </a:prstGeom>
          <a:noFill/>
          <a:ln w="47625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zh-CN" altLang="en-US"/>
          </a:p>
        </p:txBody>
      </p:sp>
      <p:sp>
        <p:nvSpPr>
          <p:cNvPr id="114690" name="Text Box 2"/>
          <p:cNvSpPr txBox="1">
            <a:spLocks noChangeArrowheads="1"/>
          </p:cNvSpPr>
          <p:nvPr/>
        </p:nvSpPr>
        <p:spPr bwMode="auto">
          <a:xfrm>
            <a:off x="0" y="322263"/>
            <a:ext cx="4392613" cy="653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kumimoji="1" lang="en-US" altLang="zh-CN" sz="3600" b="1" dirty="0">
                <a:latin typeface="Times New Roman" charset="0"/>
              </a:rPr>
              <a:t>【</a:t>
            </a:r>
            <a:r>
              <a:rPr kumimoji="1" lang="zh-CN" altLang="en-US" sz="3600" b="1" dirty="0">
                <a:latin typeface="Times New Roman" charset="0"/>
              </a:rPr>
              <a:t>临床表现</a:t>
            </a:r>
            <a:r>
              <a:rPr kumimoji="1" lang="en-US" altLang="zh-CN" sz="3600" b="1" dirty="0">
                <a:latin typeface="Times New Roman" charset="0"/>
              </a:rPr>
              <a:t>】</a:t>
            </a:r>
            <a:endParaRPr kumimoji="1" lang="en-US" altLang="zh-CN" sz="3600" dirty="0">
              <a:latin typeface="Times New Roman" charset="0"/>
            </a:endParaRPr>
          </a:p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kumimoji="1" lang="zh-CN" altLang="en-US" sz="3600" dirty="0">
                <a:latin typeface="Times New Roman" charset="0"/>
              </a:rPr>
              <a:t>肩胸活动障碍，肩肱活动正常；</a:t>
            </a:r>
            <a:endParaRPr kumimoji="1" lang="en-US" altLang="zh-CN" sz="3600" dirty="0">
              <a:latin typeface="Times New Roman" charset="0"/>
            </a:endParaRPr>
          </a:p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kumimoji="1" lang="zh-CN" altLang="en-US" sz="3600" dirty="0">
                <a:latin typeface="Times New Roman" charset="0"/>
              </a:rPr>
              <a:t>肩外旋活动受限</a:t>
            </a:r>
            <a:endParaRPr kumimoji="1" lang="en-US" altLang="zh-CN" sz="3600" dirty="0">
              <a:latin typeface="Times New Roman" charset="0"/>
            </a:endParaRPr>
          </a:p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kumimoji="1" lang="zh-CN" altLang="en-US" sz="3600" dirty="0">
                <a:latin typeface="Times New Roman" charset="0"/>
              </a:rPr>
              <a:t>有旋转改变：内上角转向中线，下角远离脊柱转向腋窝</a:t>
            </a:r>
            <a:r>
              <a:rPr kumimoji="1" lang="zh-CN" altLang="en-US" sz="4000" dirty="0">
                <a:latin typeface="Times New Roman" charset="0"/>
              </a:rPr>
              <a:t>。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4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4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4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4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4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4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46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46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0" grpId="0" build="allAtOnce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0" y="981075"/>
            <a:ext cx="4032250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kumimoji="1" lang="en-US" altLang="zh-CN" sz="3200" b="1" dirty="0">
                <a:latin typeface="Times New Roman" charset="0"/>
              </a:rPr>
              <a:t> </a:t>
            </a:r>
            <a:r>
              <a:rPr kumimoji="1" lang="en-US" altLang="zh-CN" sz="3600" b="1" dirty="0">
                <a:latin typeface="Times New Roman" charset="0"/>
              </a:rPr>
              <a:t>【</a:t>
            </a:r>
            <a:r>
              <a:rPr kumimoji="1" lang="zh-CN" altLang="en-US" sz="3600" b="1" dirty="0">
                <a:latin typeface="Times New Roman" charset="0"/>
              </a:rPr>
              <a:t>影像学表现</a:t>
            </a:r>
            <a:r>
              <a:rPr kumimoji="1" lang="en-US" altLang="zh-CN" sz="3600" b="1" dirty="0">
                <a:latin typeface="Times New Roman" charset="0"/>
              </a:rPr>
              <a:t>】</a:t>
            </a:r>
            <a:endParaRPr kumimoji="1" lang="en-US" altLang="zh-CN" sz="3600" dirty="0">
              <a:latin typeface="Times New Roman" charset="0"/>
            </a:endParaRPr>
          </a:p>
          <a:p>
            <a:pPr>
              <a:spcBef>
                <a:spcPct val="50000"/>
              </a:spcBef>
              <a:defRPr/>
            </a:pPr>
            <a:r>
              <a:rPr kumimoji="1" lang="en-US" altLang="zh-CN" sz="3600" b="1" dirty="0">
                <a:latin typeface="Times New Roman" charset="0"/>
              </a:rPr>
              <a:t>X</a:t>
            </a:r>
            <a:r>
              <a:rPr kumimoji="1" lang="zh-CN" altLang="en-US" sz="3600" b="1" dirty="0">
                <a:latin typeface="Times New Roman" charset="0"/>
              </a:rPr>
              <a:t>线：单侧或双侧</a:t>
            </a:r>
            <a:r>
              <a:rPr kumimoji="1" lang="zh-CN" altLang="en-US" sz="3600" dirty="0">
                <a:latin typeface="Times New Roman" charset="0"/>
              </a:rPr>
              <a:t>。</a:t>
            </a:r>
            <a:endParaRPr kumimoji="1" lang="en-US" altLang="zh-CN" sz="3600" dirty="0">
              <a:latin typeface="Times New Roman" charset="0"/>
            </a:endParaRPr>
          </a:p>
          <a:p>
            <a:pPr>
              <a:spcBef>
                <a:spcPct val="50000"/>
              </a:spcBef>
              <a:defRPr/>
            </a:pPr>
            <a:r>
              <a:rPr kumimoji="1" lang="en-US" altLang="zh-CN" sz="3600" dirty="0">
                <a:latin typeface="Times New Roman" charset="0"/>
              </a:rPr>
              <a:t>      </a:t>
            </a:r>
            <a:r>
              <a:rPr kumimoji="1" lang="zh-CN" altLang="en-US" sz="3600" dirty="0">
                <a:latin typeface="Times New Roman" charset="0"/>
              </a:rPr>
              <a:t>肩胛骨位置较高，较正常小。</a:t>
            </a:r>
            <a:endParaRPr kumimoji="1" lang="en-US" altLang="zh-CN" sz="3600" dirty="0">
              <a:latin typeface="Times New Roman" charset="0"/>
            </a:endParaRPr>
          </a:p>
          <a:p>
            <a:pPr>
              <a:spcBef>
                <a:spcPct val="50000"/>
              </a:spcBef>
              <a:defRPr/>
            </a:pPr>
            <a:r>
              <a:rPr kumimoji="1" lang="en-US" altLang="zh-CN" sz="3600" dirty="0">
                <a:latin typeface="Times New Roman" charset="0"/>
              </a:rPr>
              <a:t>      </a:t>
            </a:r>
            <a:r>
              <a:rPr kumimoji="1" lang="zh-CN" altLang="en-US" sz="3600" dirty="0">
                <a:latin typeface="Times New Roman" charset="0"/>
              </a:rPr>
              <a:t>在肩胛骨与脊柱间有时出现三角形异位骨块。</a:t>
            </a:r>
            <a:endParaRPr kumimoji="1" lang="en-US" altLang="zh-CN" sz="3600" dirty="0">
              <a:latin typeface="Times New Roman" charset="0"/>
            </a:endParaRPr>
          </a:p>
          <a:p>
            <a:pPr>
              <a:spcBef>
                <a:spcPct val="50000"/>
              </a:spcBef>
              <a:defRPr/>
            </a:pPr>
            <a:r>
              <a:rPr kumimoji="1" lang="en-US" altLang="zh-CN" sz="3600" dirty="0">
                <a:latin typeface="Times New Roman" charset="0"/>
              </a:rPr>
              <a:t>    </a:t>
            </a:r>
            <a:r>
              <a:rPr kumimoji="1" lang="zh-CN" altLang="en-US" sz="3600" dirty="0">
                <a:latin typeface="Times New Roman" charset="0"/>
              </a:rPr>
              <a:t>合并颈胸椎畸形</a:t>
            </a:r>
            <a:r>
              <a:rPr kumimoji="1" lang="zh-CN" altLang="zh-CN" sz="3600" dirty="0">
                <a:latin typeface="Times New Roman" charset="0"/>
              </a:rPr>
              <a:t>。</a:t>
            </a:r>
            <a:r>
              <a:rPr kumimoji="1" lang="en-US" altLang="zh-CN" sz="3600" dirty="0">
                <a:latin typeface="Times New Roman" charset="0"/>
              </a:rPr>
              <a:t> 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7559675" y="2276475"/>
            <a:ext cx="1584325" cy="720725"/>
          </a:xfrm>
          <a:prstGeom prst="line">
            <a:avLst/>
          </a:prstGeom>
          <a:noFill/>
          <a:ln w="47625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zh-CN" altLang="en-US"/>
          </a:p>
        </p:txBody>
      </p:sp>
      <p:pic>
        <p:nvPicPr>
          <p:cNvPr id="19459" name="图片 1" descr="10.jp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1341438"/>
            <a:ext cx="5214937" cy="479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1"/>
          <a:stretch>
            <a:fillRect/>
          </a:stretch>
        </p:blipFill>
        <p:spPr bwMode="auto">
          <a:xfrm>
            <a:off x="3671888" y="1268413"/>
            <a:ext cx="5472112" cy="4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1052513"/>
            <a:ext cx="363537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kumimoji="1" lang="en-US" altLang="zh-CN" sz="3600" b="1" dirty="0">
                <a:latin typeface="Times New Roman" charset="0"/>
              </a:rPr>
              <a:t>【</a:t>
            </a:r>
            <a:r>
              <a:rPr kumimoji="1" lang="zh-CN" altLang="en-US" sz="3600" b="1" dirty="0">
                <a:latin typeface="Times New Roman" charset="0"/>
              </a:rPr>
              <a:t>影像学表现</a:t>
            </a:r>
            <a:r>
              <a:rPr kumimoji="1" lang="en-US" altLang="zh-CN" sz="3600" b="1" dirty="0">
                <a:latin typeface="Times New Roman" charset="0"/>
              </a:rPr>
              <a:t>】</a:t>
            </a:r>
            <a:endParaRPr kumimoji="1" lang="en-US" altLang="zh-CN" sz="3600" dirty="0">
              <a:latin typeface="Times New Roman" charset="0"/>
            </a:endParaRPr>
          </a:p>
          <a:p>
            <a:pPr>
              <a:spcBef>
                <a:spcPct val="50000"/>
              </a:spcBef>
              <a:defRPr/>
            </a:pPr>
            <a:r>
              <a:rPr kumimoji="1" lang="en-US" altLang="zh-CN" sz="3600" b="1" dirty="0">
                <a:latin typeface="Times New Roman" charset="0"/>
              </a:rPr>
              <a:t>X</a:t>
            </a:r>
            <a:r>
              <a:rPr kumimoji="1" lang="zh-CN" altLang="en-US" sz="3600" b="1" dirty="0">
                <a:latin typeface="Times New Roman" charset="0"/>
              </a:rPr>
              <a:t>线：</a:t>
            </a:r>
            <a:r>
              <a:rPr kumimoji="1" lang="zh-CN" altLang="en-US" sz="3600" dirty="0">
                <a:latin typeface="Times New Roman" charset="0"/>
              </a:rPr>
              <a:t>在肩胛骨与脊柱间有时出现三角形异位骨块。</a:t>
            </a:r>
            <a:endParaRPr kumimoji="1" lang="en-US" altLang="zh-CN" sz="3600" dirty="0">
              <a:latin typeface="Times New Roman" charset="0"/>
            </a:endParaRPr>
          </a:p>
          <a:p>
            <a:pPr>
              <a:spcBef>
                <a:spcPct val="50000"/>
              </a:spcBef>
              <a:defRPr/>
            </a:pPr>
            <a:r>
              <a:rPr kumimoji="1" lang="en-US" altLang="zh-CN" sz="3600" dirty="0">
                <a:latin typeface="Times New Roman" charset="0"/>
              </a:rPr>
              <a:t>    </a:t>
            </a:r>
            <a:r>
              <a:rPr kumimoji="1" lang="zh-CN" altLang="en-US" sz="3600" dirty="0">
                <a:latin typeface="Times New Roman" charset="0"/>
              </a:rPr>
              <a:t>合并颈胸椎畸形</a:t>
            </a:r>
            <a:r>
              <a:rPr kumimoji="1" lang="zh-CN" altLang="zh-CN" sz="3600" dirty="0">
                <a:latin typeface="Times New Roman" charset="0"/>
              </a:rPr>
              <a:t>。</a:t>
            </a:r>
            <a:r>
              <a:rPr kumimoji="1" lang="en-US" altLang="zh-CN" sz="3600" dirty="0">
                <a:latin typeface="Times New Roman" charset="0"/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9050" y="333375"/>
            <a:ext cx="484028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kumimoji="1" lang="en-US" altLang="zh-CN" sz="3600" b="1" dirty="0">
                <a:latin typeface="Times New Roman" charset="0"/>
              </a:rPr>
              <a:t>【</a:t>
            </a:r>
            <a:r>
              <a:rPr kumimoji="1" lang="zh-CN" altLang="en-US" sz="3600" b="1" dirty="0">
                <a:latin typeface="Times New Roman" charset="0"/>
              </a:rPr>
              <a:t>影像学表现</a:t>
            </a:r>
            <a:r>
              <a:rPr kumimoji="1" lang="en-US" altLang="zh-CN" sz="3600" b="1" dirty="0">
                <a:latin typeface="Times New Roman" charset="0"/>
              </a:rPr>
              <a:t>】CT</a:t>
            </a:r>
            <a:r>
              <a:rPr kumimoji="1" lang="zh-CN" altLang="en-US" sz="3600" b="1" dirty="0">
                <a:latin typeface="Times New Roman" charset="0"/>
              </a:rPr>
              <a:t>：</a:t>
            </a:r>
            <a:endParaRPr kumimoji="1" lang="en-US" altLang="zh-CN" sz="3600" dirty="0">
              <a:latin typeface="Times New Roman" charset="0"/>
            </a:endParaRPr>
          </a:p>
        </p:txBody>
      </p:sp>
      <p:pic>
        <p:nvPicPr>
          <p:cNvPr id="21506" name="图片 6" descr="ct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t="28117" r="1566" b="13931"/>
          <a:stretch>
            <a:fillRect/>
          </a:stretch>
        </p:blipFill>
        <p:spPr bwMode="auto">
          <a:xfrm>
            <a:off x="107950" y="1196975"/>
            <a:ext cx="8899525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9050" y="333375"/>
            <a:ext cx="484028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kumimoji="1" lang="en-US" altLang="zh-CN" sz="3600" b="1" dirty="0">
                <a:latin typeface="Times New Roman" charset="0"/>
              </a:rPr>
              <a:t>【</a:t>
            </a:r>
            <a:r>
              <a:rPr kumimoji="1" lang="zh-CN" altLang="en-US" sz="3600" b="1" dirty="0">
                <a:latin typeface="Times New Roman" charset="0"/>
              </a:rPr>
              <a:t>影像学表现</a:t>
            </a:r>
            <a:r>
              <a:rPr kumimoji="1" lang="en-US" altLang="zh-CN" sz="3600" b="1" dirty="0">
                <a:latin typeface="Times New Roman" charset="0"/>
              </a:rPr>
              <a:t>】CT</a:t>
            </a:r>
            <a:r>
              <a:rPr kumimoji="1" lang="zh-CN" altLang="en-US" sz="3600" b="1" dirty="0">
                <a:latin typeface="Times New Roman" charset="0"/>
              </a:rPr>
              <a:t>：</a:t>
            </a:r>
            <a:endParaRPr kumimoji="1" lang="en-US" altLang="zh-CN" sz="3600" dirty="0">
              <a:latin typeface="Times New Roman" charset="0"/>
            </a:endParaRPr>
          </a:p>
        </p:txBody>
      </p:sp>
      <p:pic>
        <p:nvPicPr>
          <p:cNvPr id="22530" name="图片 7" descr="ct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9" t="26060" r="3966" b="16673"/>
          <a:stretch>
            <a:fillRect/>
          </a:stretch>
        </p:blipFill>
        <p:spPr bwMode="auto">
          <a:xfrm>
            <a:off x="468313" y="1446213"/>
            <a:ext cx="8388350" cy="538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宋体"/>
        <a:cs typeface="宋体"/>
      </a:majorFont>
      <a:minorFont>
        <a:latin typeface="Garamond"/>
        <a:ea typeface="宋体"/>
        <a:cs typeface="宋体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charset="0"/>
            <a:ea typeface="宋体" charset="0"/>
            <a:cs typeface="宋体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charset="0"/>
            <a:ea typeface="宋体" charset="0"/>
            <a:cs typeface="宋体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791</TotalTime>
  <Words>375</Words>
  <Application>Microsoft Macintosh PowerPoint</Application>
  <PresentationFormat>全屏显示(4:3)</PresentationFormat>
  <Paragraphs>57</Paragraphs>
  <Slides>20</Slides>
  <Notes>1</Notes>
  <HiddenSlides>0</HiddenSlides>
  <MMClips>0</MMClips>
  <ScaleCrop>false</ScaleCrop>
  <HeadingPairs>
    <vt:vector size="6" baseType="variant">
      <vt:variant>
        <vt:lpstr>使用的字体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8" baseType="lpstr">
      <vt:lpstr>Garamond</vt:lpstr>
      <vt:lpstr>宋体</vt:lpstr>
      <vt:lpstr>Arial</vt:lpstr>
      <vt:lpstr>Wingdings</vt:lpstr>
      <vt:lpstr>Calibri</vt:lpstr>
      <vt:lpstr>Times New Roman</vt:lpstr>
      <vt:lpstr>隶书</vt:lpstr>
      <vt:lpstr>Stream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第一节骨关节发育畸形 </dc:title>
  <dc:creator>zhou</dc:creator>
  <cp:lastModifiedBy>evalee 李</cp:lastModifiedBy>
  <cp:revision>63</cp:revision>
  <dcterms:created xsi:type="dcterms:W3CDTF">2003-11-03T14:26:41Z</dcterms:created>
  <dcterms:modified xsi:type="dcterms:W3CDTF">2014-05-06T03:12:05Z</dcterms:modified>
</cp:coreProperties>
</file>