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sldIdLst>
    <p:sldId id="256" r:id="rId2"/>
    <p:sldId id="257" r:id="rId3"/>
    <p:sldId id="271" r:id="rId4"/>
    <p:sldId id="272" r:id="rId5"/>
    <p:sldId id="312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8" r:id="rId14"/>
    <p:sldId id="269" r:id="rId15"/>
    <p:sldId id="270" r:id="rId16"/>
    <p:sldId id="274" r:id="rId17"/>
    <p:sldId id="273" r:id="rId18"/>
    <p:sldId id="275" r:id="rId19"/>
    <p:sldId id="276" r:id="rId20"/>
    <p:sldId id="277" r:id="rId21"/>
    <p:sldId id="282" r:id="rId22"/>
    <p:sldId id="278" r:id="rId23"/>
    <p:sldId id="279" r:id="rId24"/>
    <p:sldId id="283" r:id="rId25"/>
    <p:sldId id="280" r:id="rId26"/>
    <p:sldId id="284" r:id="rId27"/>
    <p:sldId id="285" r:id="rId28"/>
    <p:sldId id="286" r:id="rId29"/>
    <p:sldId id="287" r:id="rId30"/>
    <p:sldId id="289" r:id="rId31"/>
    <p:sldId id="288" r:id="rId32"/>
    <p:sldId id="291" r:id="rId33"/>
    <p:sldId id="290" r:id="rId34"/>
    <p:sldId id="292" r:id="rId35"/>
    <p:sldId id="294" r:id="rId36"/>
    <p:sldId id="295" r:id="rId37"/>
    <p:sldId id="296" r:id="rId38"/>
    <p:sldId id="297" r:id="rId39"/>
    <p:sldId id="299" r:id="rId40"/>
    <p:sldId id="298" r:id="rId41"/>
    <p:sldId id="300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5" r:id="rId51"/>
    <p:sldId id="314" r:id="rId52"/>
    <p:sldId id="310" r:id="rId53"/>
    <p:sldId id="311" r:id="rId54"/>
    <p:sldId id="313" r:id="rId5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5" autoAdjust="0"/>
  </p:normalViewPr>
  <p:slideViewPr>
    <p:cSldViewPr>
      <p:cViewPr varScale="1">
        <p:scale>
          <a:sx n="67" d="100"/>
          <a:sy n="67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6A683-40C3-4C20-89B1-C06DCB89F416}" type="datetimeFigureOut">
              <a:rPr lang="zh-CN" altLang="en-US" smtClean="0"/>
              <a:t>2013/8/7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E353F-0D38-4E59-BBA6-5555C77705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6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2013/8/7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2013/8/7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2013/8/7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2013/8/7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2013/8/7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hk/url?sa=i&amp;rct=j&amp;q=%E5%86%B0%E9%95%87%E8%A5%BF%E7%93%9C&amp;source=images&amp;cd=&amp;cad=rja&amp;docid=IGpMY74uz1EcdM&amp;tbnid=3ohPX8x9WVgF8M:&amp;ved=0CAUQjRw&amp;url=%68%74%74%70%3a%2f%2f%69%6e%66%6f%2e%35%69%6b%66%63%2e%63%6f%6d%2f%63%2f%78%69%67%75%61%2d%63%68%69%64%75%6f%73%68%61%6e%67%70%69%77%65%69&amp;ei=grABUo2_B87ZkgXemYCICg&amp;psig=AFQjCNESdNQc-1eFNJLJuiZ9MuRVVDallA&amp;ust=137592882436169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38728" cy="14700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四肢囊样软组织肿块的</a:t>
            </a:r>
            <a:r>
              <a:rPr lang="en-US" altLang="zh-CN" dirty="0" smtClean="0"/>
              <a:t>MR</a:t>
            </a:r>
            <a:r>
              <a:rPr lang="zh-CN" altLang="en-US" dirty="0" smtClean="0"/>
              <a:t>诊断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96136" y="5157192"/>
            <a:ext cx="3776464" cy="1057672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陆</a:t>
            </a:r>
            <a:r>
              <a:rPr lang="zh-CN" altLang="en-US" dirty="0" smtClean="0"/>
              <a:t>建</a:t>
            </a:r>
            <a:endParaRPr lang="en-US" altLang="zh-CN" dirty="0" smtClean="0"/>
          </a:p>
          <a:p>
            <a:pPr algn="l"/>
            <a:r>
              <a:rPr lang="en-US" altLang="zh-CN" dirty="0" smtClean="0">
                <a:latin typeface="+mn-ea"/>
              </a:rPr>
              <a:t>2013.08.07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74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lj\AppData\Roaming\Tencent\Users\790139208\QQ\WinTemp\RichOle\@4FEGY{CUMQ7M}_%D$PAUP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373216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2——</a:t>
            </a:r>
            <a:r>
              <a:rPr lang="zh-CN" altLang="en-US" sz="2400" dirty="0" smtClean="0"/>
              <a:t>腱鞘囊肿出血。</a:t>
            </a:r>
            <a:r>
              <a:rPr lang="en-US" altLang="zh-CN" sz="2400" dirty="0" smtClean="0"/>
              <a:t>90</a:t>
            </a:r>
            <a:r>
              <a:rPr lang="zh-CN" altLang="en-US" sz="2400" dirty="0" smtClean="0"/>
              <a:t>岁女性，左侧小鱼际隆起处肿块。</a:t>
            </a:r>
            <a:endParaRPr lang="en-US" altLang="zh-CN" sz="2400" dirty="0" smtClean="0"/>
          </a:p>
          <a:p>
            <a:r>
              <a:rPr lang="en-US" altLang="zh-CN" sz="2400" dirty="0" smtClean="0"/>
              <a:t>a.  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T2</a:t>
            </a:r>
            <a:r>
              <a:rPr lang="zh-CN" altLang="en-US" sz="2400" dirty="0" smtClean="0"/>
              <a:t>示高信号分叶状肿块，内部低信号，可能</a:t>
            </a:r>
            <a:r>
              <a:rPr lang="zh-CN" altLang="en-US" sz="2400" dirty="0" smtClean="0"/>
              <a:t>是亚</a:t>
            </a:r>
            <a:r>
              <a:rPr lang="zh-CN" altLang="en-US" sz="2400" dirty="0" smtClean="0"/>
              <a:t>急性</a:t>
            </a:r>
            <a:r>
              <a:rPr lang="zh-CN" altLang="en-US" sz="2400" dirty="0"/>
              <a:t>出血早期；</a:t>
            </a:r>
            <a:endParaRPr lang="en-US" altLang="zh-CN" sz="2400" dirty="0" smtClean="0"/>
          </a:p>
          <a:p>
            <a:r>
              <a:rPr lang="en-US" altLang="zh-CN" sz="2400" dirty="0" smtClean="0"/>
              <a:t>b.   T1</a:t>
            </a:r>
            <a:r>
              <a:rPr lang="zh-CN" altLang="en-US" sz="2400" dirty="0" smtClean="0"/>
              <a:t>压脂增强示厚壁强化，分隔</a:t>
            </a:r>
            <a:r>
              <a:rPr lang="zh-CN" altLang="en-US" sz="2400" dirty="0"/>
              <a:t>强化，</a:t>
            </a:r>
            <a:r>
              <a:rPr lang="zh-CN" altLang="en-US" sz="2400" dirty="0" smtClean="0"/>
              <a:t>无</a:t>
            </a:r>
            <a:r>
              <a:rPr lang="zh-CN" altLang="en-US" sz="2400" dirty="0" smtClean="0"/>
              <a:t>内部实性结节强化。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8539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滑</a:t>
            </a:r>
            <a:r>
              <a:rPr lang="zh-CN" altLang="en-US" dirty="0"/>
              <a:t>囊</a:t>
            </a:r>
            <a:r>
              <a:rPr lang="zh-CN" altLang="en-US" dirty="0" smtClean="0"/>
              <a:t>是含有</a:t>
            </a:r>
            <a:r>
              <a:rPr lang="zh-CN" altLang="en-US" dirty="0"/>
              <a:t>滑液的囊膜内</a:t>
            </a:r>
            <a:r>
              <a:rPr lang="zh-CN" altLang="en-US" dirty="0" smtClean="0"/>
              <a:t>衬，通常位于摩擦力较大的地方，</a:t>
            </a:r>
            <a:r>
              <a:rPr lang="zh-CN" altLang="en-US" dirty="0"/>
              <a:t>供缓冲和润滑</a:t>
            </a:r>
            <a:r>
              <a:rPr lang="zh-CN" altLang="en-US" dirty="0" smtClean="0"/>
              <a:t>保护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典型</a:t>
            </a:r>
            <a:r>
              <a:rPr lang="zh-CN" altLang="en-US" dirty="0" smtClean="0"/>
              <a:t>部位：腘窝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腘窝囊肿（</a:t>
            </a:r>
            <a:r>
              <a:rPr lang="en-US" altLang="zh-CN" dirty="0" smtClean="0"/>
              <a:t>Baker</a:t>
            </a:r>
            <a:r>
              <a:rPr lang="zh-CN" altLang="en-US" dirty="0" smtClean="0"/>
              <a:t>囊肿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其他部位：髌前囊，鹅足囊，髂腰肌和二头肌滑囊，鹰嘴囊。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滑囊</a:t>
            </a:r>
            <a:endParaRPr lang="en-US" altLang="zh-CN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4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lj\AppData\Roaming\Tencent\Users\790139208\QQ\WinTemp\RichOle\$H0Z(GLN)1_}VKPO5@8L@M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75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1340768"/>
            <a:ext cx="273630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3——Baker</a:t>
            </a:r>
            <a:r>
              <a:rPr lang="zh-CN" altLang="en-US" sz="2400" dirty="0" smtClean="0"/>
              <a:t>囊肿</a:t>
            </a:r>
            <a:endParaRPr lang="en-US" altLang="zh-CN" sz="2400" dirty="0" smtClean="0"/>
          </a:p>
          <a:p>
            <a:r>
              <a:rPr lang="en-US" altLang="zh-CN" sz="2400" dirty="0" smtClean="0"/>
              <a:t>T2</a:t>
            </a:r>
            <a:r>
              <a:rPr lang="zh-CN" altLang="en-US" sz="2400" dirty="0" smtClean="0"/>
              <a:t>压脂，可以看到中后部高信号囊肿，从腓肠肌内侧头和半膜肌肌腱中间延伸扩散。</a:t>
            </a:r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69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516"/>
            <a:ext cx="914232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0" y="5301208"/>
            <a:ext cx="91423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4——Baker</a:t>
            </a:r>
            <a:r>
              <a:rPr lang="zh-CN" altLang="en-US" sz="2400" dirty="0" smtClean="0"/>
              <a:t>囊肿出血。</a:t>
            </a:r>
            <a:endParaRPr lang="en-US" altLang="zh-CN" sz="2400" dirty="0" smtClean="0"/>
          </a:p>
          <a:p>
            <a:r>
              <a:rPr lang="en-US" altLang="zh-CN" sz="2400" dirty="0" smtClean="0"/>
              <a:t>74</a:t>
            </a:r>
            <a:r>
              <a:rPr lang="zh-CN" altLang="en-US" sz="2400" dirty="0" smtClean="0"/>
              <a:t>岁，女性，左内侧股骨髁软骨下不全骨折。</a:t>
            </a:r>
            <a:endParaRPr lang="en-US" altLang="zh-CN" sz="2400" dirty="0" smtClean="0"/>
          </a:p>
          <a:p>
            <a:r>
              <a:rPr lang="en-US" altLang="zh-CN" sz="2400" dirty="0" smtClean="0"/>
              <a:t>T2</a:t>
            </a:r>
            <a:r>
              <a:rPr lang="zh-CN" altLang="en-US" sz="2400" dirty="0" smtClean="0"/>
              <a:t>压脂示：穿过内侧腓肠肌的</a:t>
            </a:r>
            <a:r>
              <a:rPr lang="en-US" altLang="zh-CN" sz="2400" dirty="0" smtClean="0"/>
              <a:t>Baker</a:t>
            </a:r>
            <a:r>
              <a:rPr lang="zh-CN" altLang="en-US" sz="2400" dirty="0" smtClean="0"/>
              <a:t>囊肿，</a:t>
            </a:r>
            <a:r>
              <a:rPr lang="zh-CN" altLang="en-US" sz="2400" dirty="0"/>
              <a:t>壁厚</a:t>
            </a:r>
            <a:r>
              <a:rPr lang="zh-CN" altLang="en-US" sz="2400" dirty="0" smtClean="0"/>
              <a:t>；腓肠肌断裂所致；</a:t>
            </a:r>
            <a:endParaRPr lang="en-US" altLang="zh-CN" sz="2400" dirty="0" smtClean="0"/>
          </a:p>
          <a:p>
            <a:r>
              <a:rPr lang="en-US" altLang="zh-CN" sz="2400" dirty="0" smtClean="0"/>
              <a:t>T1</a:t>
            </a:r>
            <a:r>
              <a:rPr lang="zh-CN" altLang="en-US" sz="2400" dirty="0" smtClean="0"/>
              <a:t>示：亚急性早期表现，周围</a:t>
            </a:r>
            <a:r>
              <a:rPr lang="zh-CN" altLang="en-US" sz="2400" dirty="0" smtClean="0"/>
              <a:t>高</a:t>
            </a:r>
            <a:r>
              <a:rPr lang="zh-CN" altLang="en-US" sz="2400" dirty="0"/>
              <a:t>信号环</a:t>
            </a:r>
            <a:r>
              <a:rPr lang="zh-CN" altLang="en-US" sz="2400" dirty="0" smtClean="0"/>
              <a:t>和内部</a:t>
            </a:r>
            <a:r>
              <a:rPr lang="zh-CN" altLang="en-US" sz="2400" dirty="0" smtClean="0"/>
              <a:t>低信号。</a:t>
            </a:r>
            <a:endParaRPr lang="en-US" altLang="zh-CN" sz="2400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476672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滑囊出血或者炎</a:t>
            </a:r>
            <a:r>
              <a:rPr lang="zh-CN" altLang="en-US" sz="2400" dirty="0" smtClean="0"/>
              <a:t>性变时，</a:t>
            </a:r>
            <a:r>
              <a:rPr lang="zh-CN" altLang="en-US" sz="2400" dirty="0"/>
              <a:t>信号不均匀，可以表现出厚壁。则需要增强排除实性成分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48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lj\AppData\Roaming\Tencent\Users\790139208\QQ\WinTemp\RichOle\WYN4[65Z]L~@{AFXQ%})1W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581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90" y="500144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5——</a:t>
            </a:r>
            <a:r>
              <a:rPr lang="zh-CN" altLang="en-US" sz="2400" dirty="0" smtClean="0"/>
              <a:t>鹰嘴滑囊炎。</a:t>
            </a:r>
            <a:endParaRPr lang="en-US" altLang="zh-CN" sz="2400" dirty="0" smtClean="0"/>
          </a:p>
          <a:p>
            <a:r>
              <a:rPr lang="en-US" altLang="zh-CN" sz="2400" dirty="0" smtClean="0"/>
              <a:t>32</a:t>
            </a:r>
            <a:r>
              <a:rPr lang="zh-CN" altLang="en-US" sz="2400" dirty="0" smtClean="0"/>
              <a:t>岁，女，播散性结核。</a:t>
            </a:r>
            <a:endParaRPr lang="en-US" altLang="zh-CN" sz="2400" dirty="0" smtClean="0"/>
          </a:p>
          <a:p>
            <a:r>
              <a:rPr lang="en-US" altLang="zh-CN" sz="2400" dirty="0" smtClean="0"/>
              <a:t>T2</a:t>
            </a:r>
            <a:r>
              <a:rPr lang="zh-CN" altLang="en-US" sz="2400" dirty="0" smtClean="0"/>
              <a:t>压脂</a:t>
            </a:r>
            <a:r>
              <a:rPr lang="zh-CN" altLang="en-US" sz="2400" dirty="0" smtClean="0"/>
              <a:t>示：左侧</a:t>
            </a:r>
            <a:r>
              <a:rPr lang="zh-CN" altLang="en-US" sz="2400" dirty="0" smtClean="0"/>
              <a:t>鹰嘴滑囊的囊样病灶，周围软组织水肿；</a:t>
            </a:r>
            <a:endParaRPr lang="en-US" altLang="zh-CN" sz="2400" dirty="0" smtClean="0"/>
          </a:p>
          <a:p>
            <a:r>
              <a:rPr lang="en-US" altLang="zh-CN" sz="2400" dirty="0" smtClean="0"/>
              <a:t>T1</a:t>
            </a:r>
            <a:r>
              <a:rPr lang="zh-CN" altLang="en-US" sz="2400" dirty="0" smtClean="0"/>
              <a:t>压脂增强</a:t>
            </a:r>
            <a:r>
              <a:rPr lang="zh-CN" altLang="en-US" sz="2400" dirty="0" smtClean="0"/>
              <a:t>示：厚</a:t>
            </a:r>
            <a:r>
              <a:rPr lang="zh-CN" altLang="en-US" sz="2400" dirty="0" smtClean="0"/>
              <a:t>壁强化；</a:t>
            </a:r>
            <a:endParaRPr lang="en-US" altLang="zh-CN" sz="2400" dirty="0" smtClean="0"/>
          </a:p>
          <a:p>
            <a:r>
              <a:rPr lang="zh-CN" altLang="en-US" sz="2400" dirty="0" smtClean="0"/>
              <a:t>取滑膜</a:t>
            </a:r>
            <a:r>
              <a:rPr lang="zh-CN" altLang="en-US" sz="2400" dirty="0" smtClean="0"/>
              <a:t>液培养</a:t>
            </a:r>
            <a:r>
              <a:rPr lang="zh-CN" altLang="en-US" sz="2400" dirty="0" smtClean="0"/>
              <a:t>出分支杆菌。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5620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zh-CN" altLang="en-US" sz="4000" dirty="0"/>
              <a:t>术后积液和血肿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术后积</a:t>
            </a:r>
            <a:r>
              <a:rPr lang="zh-CN" altLang="en-US" dirty="0" smtClean="0"/>
              <a:t>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脓肿</a:t>
            </a:r>
            <a:r>
              <a:rPr lang="zh-CN" altLang="en-US" dirty="0"/>
              <a:t>、</a:t>
            </a:r>
            <a:r>
              <a:rPr lang="zh-CN" altLang="en-US" dirty="0" smtClean="0"/>
              <a:t>淋巴囊肿和血清肿在</a:t>
            </a:r>
            <a:r>
              <a:rPr lang="en-US" altLang="zh-CN" dirty="0" smtClean="0"/>
              <a:t>MR</a:t>
            </a:r>
            <a:r>
              <a:rPr lang="zh-CN" altLang="en-US" dirty="0" smtClean="0"/>
              <a:t>表现出复杂的囊性病灶，</a:t>
            </a:r>
            <a:endParaRPr lang="en-US" altLang="zh-CN" dirty="0" smtClean="0"/>
          </a:p>
          <a:p>
            <a:r>
              <a:rPr lang="en-US" altLang="zh-CN" dirty="0" smtClean="0"/>
              <a:t>MR</a:t>
            </a:r>
            <a:r>
              <a:rPr lang="zh-CN" altLang="en-US" dirty="0" smtClean="0"/>
              <a:t>表现：</a:t>
            </a:r>
            <a:r>
              <a:rPr lang="en-US" altLang="zh-CN" dirty="0" smtClean="0"/>
              <a:t>T1</a:t>
            </a:r>
            <a:r>
              <a:rPr lang="zh-CN" altLang="en-US" dirty="0" smtClean="0"/>
              <a:t>示</a:t>
            </a:r>
            <a:r>
              <a:rPr lang="zh-CN" altLang="en-US" dirty="0" smtClean="0"/>
              <a:t>：</a:t>
            </a:r>
            <a:r>
              <a:rPr lang="zh-CN" altLang="en-US" dirty="0"/>
              <a:t>不均匀信号</a:t>
            </a:r>
            <a:r>
              <a:rPr lang="zh-CN" altLang="en-US" dirty="0" smtClean="0"/>
              <a:t>，壁厚；</a:t>
            </a:r>
            <a:r>
              <a:rPr lang="en-US" altLang="zh-CN" dirty="0" smtClean="0"/>
              <a:t>T2</a:t>
            </a:r>
            <a:r>
              <a:rPr lang="zh-CN" altLang="en-US" dirty="0" smtClean="0"/>
              <a:t>高信号</a:t>
            </a:r>
            <a:r>
              <a:rPr lang="en-US" altLang="zh-CN" dirty="0" smtClean="0"/>
              <a:t>(</a:t>
            </a:r>
            <a:r>
              <a:rPr lang="zh-CN" altLang="en-US" dirty="0" smtClean="0"/>
              <a:t>图</a:t>
            </a:r>
            <a:r>
              <a:rPr lang="en-US" altLang="zh-CN" dirty="0" smtClean="0"/>
              <a:t>6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 smtClean="0"/>
              <a:t>与腱鞘囊肿鉴别：信号不</a:t>
            </a:r>
            <a:r>
              <a:rPr lang="zh-CN" altLang="en-US" dirty="0" smtClean="0"/>
              <a:t>均匀，邻近</a:t>
            </a:r>
            <a:r>
              <a:rPr lang="zh-CN" altLang="en-US" dirty="0" smtClean="0"/>
              <a:t>软组织炎性反应。</a:t>
            </a:r>
            <a:endParaRPr lang="en-US" altLang="zh-CN" dirty="0" smtClean="0"/>
          </a:p>
          <a:p>
            <a:r>
              <a:rPr lang="zh-CN" altLang="en-US" dirty="0"/>
              <a:t>有</a:t>
            </a:r>
            <a:r>
              <a:rPr lang="zh-CN" altLang="en-US" dirty="0" smtClean="0"/>
              <a:t>必要注射对比剂增强，排除实性病灶（尤其</a:t>
            </a:r>
            <a:r>
              <a:rPr lang="zh-CN" altLang="en-US" dirty="0" smtClean="0"/>
              <a:t>是排除伴有</a:t>
            </a:r>
            <a:r>
              <a:rPr lang="zh-CN" altLang="en-US" dirty="0" smtClean="0"/>
              <a:t>坏死灶的肉瘤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 smtClean="0"/>
              <a:t>与实性病灶</a:t>
            </a:r>
            <a:r>
              <a:rPr lang="zh-CN" altLang="en-US" dirty="0" smtClean="0"/>
              <a:t>鉴别：</a:t>
            </a:r>
            <a:r>
              <a:rPr lang="zh-CN" altLang="en-US" dirty="0" smtClean="0"/>
              <a:t>术后积液通常是薄壁或者不分叶的厚壁强化，内部无强化。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09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lj\AppData\Roaming\Tencent\Users\790139208\QQ\WinTemp\RichOle\%UM7MQB%{(SZ]V3FDDNZG@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17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191" y="4996063"/>
            <a:ext cx="84969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6. 79</a:t>
            </a:r>
            <a:r>
              <a:rPr lang="zh-CN" altLang="en-US" sz="2400" dirty="0" smtClean="0"/>
              <a:t>岁。右侧大腿脂肪瘤术后血肿；</a:t>
            </a:r>
            <a:endParaRPr lang="en-US" altLang="zh-CN" sz="2400" dirty="0" smtClean="0"/>
          </a:p>
          <a:p>
            <a:r>
              <a:rPr lang="en-US" altLang="zh-CN" sz="2400" dirty="0" smtClean="0"/>
              <a:t>T2</a:t>
            </a:r>
            <a:r>
              <a:rPr lang="zh-CN" altLang="en-US" sz="2400" dirty="0" smtClean="0"/>
              <a:t>压脂</a:t>
            </a:r>
            <a:r>
              <a:rPr lang="zh-CN" altLang="en-US" sz="2400" dirty="0" smtClean="0"/>
              <a:t>示：两侧</a:t>
            </a:r>
            <a:r>
              <a:rPr lang="zh-CN" altLang="en-US" sz="2400" dirty="0" smtClean="0"/>
              <a:t>大腿不对称，患侧明显肿胀；手术区域可见一境界清楚的，均匀高信号的积液，周围有薄囊包绕。伴邻近皮下水肿。</a:t>
            </a:r>
            <a:endParaRPr lang="en-US" altLang="zh-CN" sz="2400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21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血肿</a:t>
            </a:r>
            <a:r>
              <a:rPr lang="en-US" altLang="zh-CN" dirty="0" smtClean="0"/>
              <a:t>——</a:t>
            </a:r>
            <a:r>
              <a:rPr lang="en-US" altLang="zh-CN" dirty="0" smtClean="0"/>
              <a:t>MR</a:t>
            </a:r>
            <a:r>
              <a:rPr lang="zh-CN" altLang="en-US" dirty="0" smtClean="0"/>
              <a:t>表现</a:t>
            </a:r>
            <a:r>
              <a:rPr lang="zh-CN" altLang="en-US" dirty="0" smtClean="0"/>
              <a:t>不一，随时间变化；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超急性</a:t>
            </a:r>
            <a:r>
              <a:rPr lang="zh-CN" altLang="en-US" dirty="0"/>
              <a:t>期</a:t>
            </a:r>
            <a:r>
              <a:rPr lang="zh-CN" altLang="en-US" dirty="0" smtClean="0"/>
              <a:t>（</a:t>
            </a:r>
            <a:r>
              <a:rPr lang="en-US" altLang="zh-CN" dirty="0" smtClean="0"/>
              <a:t>&lt;24</a:t>
            </a:r>
            <a:r>
              <a:rPr lang="zh-CN" altLang="en-US" dirty="0" smtClean="0"/>
              <a:t>小时）少见，</a:t>
            </a:r>
            <a:r>
              <a:rPr lang="en-US" altLang="zh-CN" dirty="0" smtClean="0"/>
              <a:t>T1</a:t>
            </a:r>
            <a:r>
              <a:rPr lang="zh-CN" altLang="en-US" dirty="0" smtClean="0"/>
              <a:t>上中等信号，</a:t>
            </a:r>
            <a:r>
              <a:rPr lang="en-US" altLang="zh-CN" dirty="0" smtClean="0"/>
              <a:t>T2</a:t>
            </a:r>
            <a:r>
              <a:rPr lang="zh-CN" altLang="en-US" dirty="0" smtClean="0"/>
              <a:t>上高</a:t>
            </a:r>
            <a:r>
              <a:rPr lang="zh-CN" altLang="en-US" dirty="0" smtClean="0"/>
              <a:t>信号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氧合血红蛋白；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急性期（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到</a:t>
            </a:r>
            <a:r>
              <a:rPr lang="en-US" altLang="zh-CN" dirty="0" smtClean="0"/>
              <a:t>3</a:t>
            </a:r>
            <a:r>
              <a:rPr lang="zh-CN" altLang="en-US" dirty="0" smtClean="0"/>
              <a:t>天）</a:t>
            </a:r>
            <a:r>
              <a:rPr lang="en-US" altLang="zh-CN" dirty="0" smtClean="0"/>
              <a:t>T1</a:t>
            </a:r>
            <a:r>
              <a:rPr lang="zh-CN" altLang="en-US" dirty="0" smtClean="0"/>
              <a:t>中等信号，</a:t>
            </a:r>
            <a:r>
              <a:rPr lang="en-US" altLang="zh-CN" dirty="0" smtClean="0"/>
              <a:t>T2</a:t>
            </a:r>
            <a:r>
              <a:rPr lang="zh-CN" altLang="en-US" dirty="0" smtClean="0"/>
              <a:t>中低信号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脱氧血红蛋白；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早期亚急性（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到</a:t>
            </a:r>
            <a:r>
              <a:rPr lang="en-US" altLang="zh-CN" dirty="0" smtClean="0"/>
              <a:t>7</a:t>
            </a:r>
            <a:r>
              <a:rPr lang="zh-CN" altLang="en-US" dirty="0" smtClean="0"/>
              <a:t>天）</a:t>
            </a:r>
            <a:r>
              <a:rPr lang="en-US" altLang="zh-CN" dirty="0" smtClean="0"/>
              <a:t>T1</a:t>
            </a:r>
            <a:r>
              <a:rPr lang="zh-CN" altLang="en-US" dirty="0" smtClean="0"/>
              <a:t>高信号（与脂肪相似）</a:t>
            </a:r>
            <a:r>
              <a:rPr lang="en-US" altLang="zh-CN" dirty="0" smtClean="0"/>
              <a:t>T2</a:t>
            </a:r>
            <a:r>
              <a:rPr lang="zh-CN" altLang="en-US" dirty="0" smtClean="0"/>
              <a:t>上低信号</a:t>
            </a:r>
            <a:r>
              <a:rPr lang="en-US" altLang="zh-CN" dirty="0" smtClean="0"/>
              <a:t>—</a:t>
            </a:r>
            <a:r>
              <a:rPr lang="zh-CN" altLang="en-US" dirty="0"/>
              <a:t>胞内</a:t>
            </a:r>
            <a:r>
              <a:rPr lang="zh-CN" altLang="en-US" dirty="0" smtClean="0"/>
              <a:t>高铁血红蛋白聚集；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晚期亚急性（</a:t>
            </a:r>
            <a:r>
              <a:rPr lang="en-US" altLang="zh-CN" dirty="0" smtClean="0"/>
              <a:t>7</a:t>
            </a:r>
            <a:r>
              <a:rPr lang="zh-CN" altLang="en-US" dirty="0" smtClean="0"/>
              <a:t>到</a:t>
            </a:r>
            <a:r>
              <a:rPr lang="en-US" altLang="zh-CN" dirty="0" smtClean="0"/>
              <a:t>14</a:t>
            </a:r>
            <a:r>
              <a:rPr lang="zh-CN" altLang="en-US" dirty="0" smtClean="0"/>
              <a:t>天）</a:t>
            </a:r>
            <a:r>
              <a:rPr lang="en-US" altLang="zh-CN" dirty="0" smtClean="0"/>
              <a:t>T1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T2</a:t>
            </a:r>
            <a:r>
              <a:rPr lang="zh-CN" altLang="en-US" dirty="0" smtClean="0"/>
              <a:t>均为高信号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胞外</a:t>
            </a:r>
            <a:r>
              <a:rPr lang="zh-CN" altLang="en-US" dirty="0" smtClean="0"/>
              <a:t>高铁血红蛋白聚集；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慢性期（</a:t>
            </a:r>
            <a:r>
              <a:rPr lang="en-US" altLang="zh-CN" dirty="0" smtClean="0"/>
              <a:t>&gt;14</a:t>
            </a:r>
            <a:r>
              <a:rPr lang="zh-CN" altLang="en-US" dirty="0" smtClean="0"/>
              <a:t>天</a:t>
            </a:r>
            <a:r>
              <a:rPr lang="zh-CN" altLang="en-US" dirty="0" smtClean="0"/>
              <a:t>）</a:t>
            </a:r>
            <a:r>
              <a:rPr lang="zh-CN" altLang="en-US" dirty="0" smtClean="0"/>
              <a:t>可能显示中心稍低信号，周围低信号环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纤维化和含铁血黄素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259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Morel-</a:t>
            </a:r>
            <a:r>
              <a:rPr lang="en-US" altLang="zh-CN" sz="3600" dirty="0" err="1"/>
              <a:t>Lavallée</a:t>
            </a:r>
            <a:r>
              <a:rPr lang="zh-CN" altLang="en-US" sz="3600" dirty="0"/>
              <a:t>损伤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Morel-</a:t>
            </a:r>
            <a:r>
              <a:rPr lang="en-US" altLang="zh-CN" dirty="0" err="1"/>
              <a:t>Lavallée</a:t>
            </a:r>
            <a:r>
              <a:rPr lang="zh-CN" altLang="en-US" dirty="0" smtClean="0"/>
              <a:t>损伤即皮肤套状撕脱伤，通常表现血淋巴肿块，位于大腿外侧或者膝盖筋膜平面。</a:t>
            </a:r>
            <a:endParaRPr lang="en-US" altLang="zh-CN" dirty="0"/>
          </a:p>
          <a:p>
            <a:r>
              <a:rPr lang="en-US" altLang="zh-CN" dirty="0" smtClean="0"/>
              <a:t>MR</a:t>
            </a:r>
            <a:r>
              <a:rPr lang="zh-CN" altLang="en-US" dirty="0" smtClean="0"/>
              <a:t>信号</a:t>
            </a:r>
            <a:r>
              <a:rPr lang="zh-CN" altLang="en-US" dirty="0" smtClean="0"/>
              <a:t>特点复杂，取决于</a:t>
            </a:r>
            <a:r>
              <a:rPr lang="zh-CN" altLang="en-US" dirty="0" smtClean="0"/>
              <a:t>血淋巴的聚集，长期慢性出血产物、脂肪球。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974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lj\AppData\Roaming\Tencent\Users\790139208\QQ\WinTemp\RichOle\BW$1VF%JK)MBL3HYHANRZ]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328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294" y="5197747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7.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Morel-</a:t>
            </a:r>
            <a:r>
              <a:rPr lang="en-US" altLang="zh-CN" sz="2400" dirty="0" err="1" smtClean="0"/>
              <a:t>Lavallée</a:t>
            </a:r>
            <a:r>
              <a:rPr lang="zh-CN" altLang="en-US" sz="2400" dirty="0" smtClean="0"/>
              <a:t>损伤。</a:t>
            </a:r>
            <a:r>
              <a:rPr lang="en-US" altLang="zh-CN" sz="2400" dirty="0" smtClean="0"/>
              <a:t>60</a:t>
            </a:r>
            <a:r>
              <a:rPr lang="zh-CN" altLang="en-US" sz="2400" dirty="0" smtClean="0"/>
              <a:t>岁，骨盆外伤。</a:t>
            </a:r>
            <a:endParaRPr lang="en-US" altLang="zh-CN" sz="2400" dirty="0" smtClean="0"/>
          </a:p>
          <a:p>
            <a:r>
              <a:rPr lang="en-US" altLang="zh-CN" sz="2400" dirty="0" smtClean="0"/>
              <a:t>a.  T1</a:t>
            </a:r>
            <a:r>
              <a:rPr lang="zh-CN" altLang="en-US" sz="2400" dirty="0" smtClean="0"/>
              <a:t>示一亚急性出血形成的境界清楚的皮下积液，中等信号</a:t>
            </a:r>
            <a:r>
              <a:rPr lang="zh-CN" altLang="en-US" sz="2400" dirty="0"/>
              <a:t>；右侧张肌筋膜表面的脂肪</a:t>
            </a:r>
            <a:r>
              <a:rPr lang="zh-CN" altLang="en-US" sz="2400" dirty="0" smtClean="0"/>
              <a:t>球呈高信号；</a:t>
            </a:r>
            <a:endParaRPr lang="en-US" altLang="zh-CN" sz="2400" dirty="0" smtClean="0"/>
          </a:p>
          <a:p>
            <a:r>
              <a:rPr lang="en-US" altLang="zh-CN" sz="2400" dirty="0" smtClean="0"/>
              <a:t>b.  T2</a:t>
            </a:r>
            <a:r>
              <a:rPr lang="zh-CN" altLang="en-US" sz="2400" dirty="0" smtClean="0"/>
              <a:t>压脂示高信号病灶。</a:t>
            </a:r>
            <a:endParaRPr lang="en-US" altLang="zh-CN" sz="2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59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四肢囊样病变在临床上很常见，然而只有部分是真正的囊性病变，如腱鞘囊肿，滑膜囊肿和滑囊囊肿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真性</a:t>
            </a:r>
            <a:r>
              <a:rPr lang="zh-CN" altLang="en-US" dirty="0" smtClean="0"/>
              <a:t>囊肿</a:t>
            </a:r>
            <a:r>
              <a:rPr lang="en-US" altLang="zh-CN" dirty="0" smtClean="0"/>
              <a:t>MR</a:t>
            </a:r>
            <a:r>
              <a:rPr lang="zh-CN" altLang="en-US" dirty="0" smtClean="0"/>
              <a:t>信号特点</a:t>
            </a:r>
            <a:r>
              <a:rPr lang="en-US" altLang="zh-CN" dirty="0" smtClean="0"/>
              <a:t> :  T1</a:t>
            </a:r>
            <a:r>
              <a:rPr lang="zh-CN" altLang="en-US" dirty="0" smtClean="0"/>
              <a:t>上（相比肌肉）通常</a:t>
            </a:r>
            <a:r>
              <a:rPr lang="zh-CN" altLang="en-US" dirty="0"/>
              <a:t>是低信号</a:t>
            </a:r>
            <a:r>
              <a:rPr lang="zh-CN" altLang="en-US" dirty="0" smtClean="0"/>
              <a:t>，</a:t>
            </a:r>
            <a:r>
              <a:rPr lang="en-US" altLang="zh-CN" dirty="0" smtClean="0"/>
              <a:t>T2</a:t>
            </a:r>
            <a:r>
              <a:rPr lang="zh-CN" altLang="en-US" dirty="0"/>
              <a:t>上通常是高信号。</a:t>
            </a:r>
            <a:endParaRPr lang="en-US" altLang="zh-CN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zh-CN" altLang="en-US" dirty="0" smtClean="0"/>
              <a:t>一些</a:t>
            </a:r>
            <a:r>
              <a:rPr lang="zh-CN" altLang="en-US" dirty="0"/>
              <a:t>病灶由于细胞内水分含量多，也可以表现出</a:t>
            </a:r>
            <a:r>
              <a:rPr lang="en-US" altLang="zh-CN" dirty="0"/>
              <a:t>T2</a:t>
            </a:r>
            <a:r>
              <a:rPr lang="zh-CN" altLang="en-US" dirty="0"/>
              <a:t>高信号，这些病灶</a:t>
            </a:r>
            <a:r>
              <a:rPr lang="zh-CN" altLang="en-US" dirty="0" smtClean="0"/>
              <a:t>被称之为</a:t>
            </a:r>
            <a:r>
              <a:rPr lang="zh-CN" altLang="en-US" dirty="0"/>
              <a:t>“囊样”</a:t>
            </a:r>
            <a:r>
              <a:rPr lang="zh-CN" altLang="en-US" dirty="0" smtClean="0"/>
              <a:t>病灶</a:t>
            </a:r>
            <a:r>
              <a:rPr lang="en-US" altLang="zh-CN" dirty="0"/>
              <a:t>,</a:t>
            </a:r>
            <a:r>
              <a:rPr lang="zh-CN" altLang="en-US" dirty="0" smtClean="0"/>
              <a:t>易</a:t>
            </a:r>
            <a:r>
              <a:rPr lang="zh-CN" altLang="en-US" dirty="0"/>
              <a:t>与囊肿混淆，需要</a:t>
            </a:r>
            <a:r>
              <a:rPr lang="zh-CN" altLang="en-US" dirty="0" smtClean="0"/>
              <a:t>鉴别</a:t>
            </a:r>
            <a:r>
              <a:rPr lang="en-US" altLang="zh-CN" dirty="0" smtClean="0"/>
              <a:t>:</a:t>
            </a:r>
          </a:p>
          <a:p>
            <a:pPr lvl="1"/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zh-CN" altLang="en-US" dirty="0" smtClean="0"/>
              <a:t>良性</a:t>
            </a:r>
            <a:r>
              <a:rPr lang="zh-CN" altLang="en-US" dirty="0"/>
              <a:t>实性肿块</a:t>
            </a:r>
            <a:r>
              <a:rPr lang="zh-CN" altLang="en-US" dirty="0" smtClean="0"/>
              <a:t>（粘液瘤，周围神经鞘瘤</a:t>
            </a:r>
            <a:r>
              <a:rPr lang="en-US" altLang="zh-CN" dirty="0" smtClean="0"/>
              <a:t>,</a:t>
            </a:r>
            <a:r>
              <a:rPr lang="zh-CN" altLang="en-US" dirty="0" smtClean="0"/>
              <a:t>血管瘤等）</a:t>
            </a:r>
            <a:r>
              <a:rPr lang="en-US" altLang="zh-CN" dirty="0" smtClean="0"/>
              <a:t>;</a:t>
            </a:r>
          </a:p>
          <a:p>
            <a:pPr lvl="1"/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）恶性实性肿块（包括</a:t>
            </a:r>
            <a:r>
              <a:rPr lang="zh-CN" altLang="en-US" dirty="0"/>
              <a:t>无法</a:t>
            </a:r>
            <a:r>
              <a:rPr lang="zh-CN" altLang="en-US" dirty="0" smtClean="0"/>
              <a:t>区分的多形性肉瘤，粘液纤维肉瘤，粘液脂肪肉瘤，滑膜肉瘤，骨外粘液软骨肉瘤，及软组织转移）</a:t>
            </a:r>
            <a:r>
              <a:rPr lang="zh-CN" altLang="en-US" dirty="0"/>
              <a:t>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4766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chemeClr val="accent1"/>
                </a:solidFill>
              </a:rPr>
              <a:t>Introduction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60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4000" dirty="0"/>
              <a:t>皮肤附件损伤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起源于真皮或者表皮，表皮囊肿（</a:t>
            </a:r>
            <a:r>
              <a:rPr lang="en-US" altLang="zh-CN" dirty="0" smtClean="0"/>
              <a:t>EICs</a:t>
            </a:r>
            <a:r>
              <a:rPr lang="zh-CN" altLang="en-US" dirty="0" smtClean="0"/>
              <a:t>）（漏斗形囊肿）最为常见。四肢发病率</a:t>
            </a:r>
            <a:r>
              <a:rPr lang="en-US" altLang="zh-CN" dirty="0" smtClean="0"/>
              <a:t>10%</a:t>
            </a:r>
            <a:r>
              <a:rPr lang="zh-CN" altLang="en-US" dirty="0" smtClean="0"/>
              <a:t>左右</a:t>
            </a:r>
            <a:r>
              <a:rPr lang="zh-CN" altLang="en-US" dirty="0"/>
              <a:t>。诊断通常</a:t>
            </a:r>
            <a:r>
              <a:rPr lang="zh-CN" altLang="en-US" dirty="0" smtClean="0"/>
              <a:t>依据临床</a:t>
            </a:r>
            <a:r>
              <a:rPr lang="zh-CN" altLang="en-US" dirty="0" smtClean="0"/>
              <a:t>表现。</a:t>
            </a:r>
            <a:endParaRPr lang="en-US" altLang="zh-CN" dirty="0" smtClean="0"/>
          </a:p>
          <a:p>
            <a:r>
              <a:rPr lang="en-US" altLang="zh-CN" dirty="0" smtClean="0"/>
              <a:t>MR</a:t>
            </a:r>
            <a:r>
              <a:rPr lang="zh-CN" altLang="en-US" dirty="0" smtClean="0"/>
              <a:t>上，有时可以看到囊性病灶。由于其内的蛋白成分，有时候在</a:t>
            </a:r>
            <a:r>
              <a:rPr lang="en-US" altLang="zh-CN" dirty="0" smtClean="0"/>
              <a:t>T1</a:t>
            </a:r>
            <a:r>
              <a:rPr lang="zh-CN" altLang="en-US" dirty="0" smtClean="0"/>
              <a:t>上示高信号。</a:t>
            </a:r>
            <a:r>
              <a:rPr lang="en-US" altLang="zh-CN" dirty="0" smtClean="0"/>
              <a:t>T2</a:t>
            </a:r>
            <a:r>
              <a:rPr lang="zh-CN" altLang="en-US" dirty="0" smtClean="0"/>
              <a:t>上也可以因为内部多种成分显示出低信号。增强后，薄环状强化，内部不强化。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04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"/>
            <a:ext cx="9144000" cy="484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63" y="4845023"/>
            <a:ext cx="86764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8.  EIC, 28</a:t>
            </a:r>
            <a:r>
              <a:rPr lang="zh-CN" altLang="en-US" sz="2400" dirty="0" smtClean="0"/>
              <a:t>岁女性。</a:t>
            </a:r>
            <a:endParaRPr lang="en-US" altLang="zh-CN" sz="2400" dirty="0" smtClean="0"/>
          </a:p>
          <a:p>
            <a:pPr marL="342900" indent="-342900">
              <a:buAutoNum type="alphaLcPeriod"/>
            </a:pPr>
            <a:r>
              <a:rPr lang="en-US" altLang="zh-CN" sz="2400" dirty="0" smtClean="0"/>
              <a:t>T2</a:t>
            </a:r>
            <a:r>
              <a:rPr lang="zh-CN" altLang="en-US" sz="2400" dirty="0" smtClean="0"/>
              <a:t>压脂示：左胫骨干前方</a:t>
            </a:r>
            <a:r>
              <a:rPr lang="zh-CN" altLang="en-US" sz="2400" dirty="0"/>
              <a:t>皮下高信号肿块</a:t>
            </a:r>
            <a:r>
              <a:rPr lang="zh-CN" altLang="en-US" sz="2400" dirty="0" smtClean="0"/>
              <a:t>，境界清楚；</a:t>
            </a:r>
            <a:r>
              <a:rPr lang="en-US" altLang="zh-CN" sz="2400" dirty="0" smtClean="0"/>
              <a:t>T1</a:t>
            </a:r>
            <a:r>
              <a:rPr lang="zh-CN" altLang="en-US" sz="2400" dirty="0" smtClean="0"/>
              <a:t>呈均匀低信号（未提供图片）；</a:t>
            </a:r>
            <a:endParaRPr lang="en-US" altLang="zh-CN" sz="2400" dirty="0" smtClean="0"/>
          </a:p>
          <a:p>
            <a:pPr marL="342900" indent="-342900">
              <a:buAutoNum type="alphaLcPeriod"/>
            </a:pPr>
            <a:r>
              <a:rPr lang="en-US" altLang="zh-CN" sz="2400" dirty="0" smtClean="0"/>
              <a:t>T1</a:t>
            </a:r>
            <a:r>
              <a:rPr lang="zh-CN" altLang="en-US" sz="2400" dirty="0" smtClean="0"/>
              <a:t>压脂增强示：肿块</a:t>
            </a:r>
            <a:r>
              <a:rPr lang="zh-CN" altLang="en-US" sz="2400" dirty="0" smtClean="0"/>
              <a:t>轻度薄</a:t>
            </a:r>
            <a:r>
              <a:rPr lang="zh-CN" altLang="en-US" sz="2400" dirty="0" smtClean="0"/>
              <a:t>环状强化，内部无强化。</a:t>
            </a:r>
            <a:endParaRPr lang="en-US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47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4000" dirty="0"/>
              <a:t>淋巴管畸形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即通常所说的“水囊瘤”或者“淋巴管瘤”。</a:t>
            </a:r>
            <a:endParaRPr lang="en-US" altLang="zh-CN" dirty="0" smtClean="0"/>
          </a:p>
          <a:p>
            <a:r>
              <a:rPr lang="zh-CN" altLang="en-US" dirty="0" smtClean="0"/>
              <a:t>小儿多见，很少累及肢体。最常见于面颈部（</a:t>
            </a:r>
            <a:r>
              <a:rPr lang="en-US" altLang="zh-CN" dirty="0" smtClean="0"/>
              <a:t>75%</a:t>
            </a:r>
            <a:r>
              <a:rPr lang="zh-CN" altLang="en-US" dirty="0" smtClean="0"/>
              <a:t>）、腋窝（</a:t>
            </a:r>
            <a:r>
              <a:rPr lang="en-US" altLang="zh-CN" dirty="0" smtClean="0"/>
              <a:t>25%</a:t>
            </a:r>
            <a:r>
              <a:rPr lang="zh-CN" altLang="en-US" dirty="0" smtClean="0"/>
              <a:t>）或纵膈（</a:t>
            </a:r>
            <a:r>
              <a:rPr lang="en-US" altLang="zh-CN" dirty="0" smtClean="0"/>
              <a:t>3%-10%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 smtClean="0"/>
              <a:t>根据大小分：微囊型和巨囊型（即水囊瘤）；</a:t>
            </a:r>
            <a:endParaRPr lang="en-US" altLang="zh-CN" dirty="0" smtClean="0"/>
          </a:p>
          <a:p>
            <a:r>
              <a:rPr lang="zh-CN" altLang="en-US" dirty="0"/>
              <a:t>典型</a:t>
            </a:r>
            <a:r>
              <a:rPr lang="en-US" altLang="zh-CN" dirty="0" smtClean="0"/>
              <a:t>MR</a:t>
            </a:r>
            <a:r>
              <a:rPr lang="zh-CN" altLang="en-US" dirty="0" smtClean="0"/>
              <a:t>表现：</a:t>
            </a:r>
            <a:r>
              <a:rPr lang="en-US" altLang="zh-CN" dirty="0" smtClean="0"/>
              <a:t>T1</a:t>
            </a:r>
            <a:r>
              <a:rPr lang="zh-CN" altLang="en-US" dirty="0" smtClean="0"/>
              <a:t>低信号，</a:t>
            </a:r>
            <a:r>
              <a:rPr lang="en-US" altLang="zh-CN" dirty="0" smtClean="0"/>
              <a:t>T2</a:t>
            </a:r>
            <a:r>
              <a:rPr lang="zh-CN" altLang="en-US" dirty="0" smtClean="0"/>
              <a:t>高信号，内部可有分隔。如有蛋白质或者出血成分，信号可不均匀。</a:t>
            </a:r>
            <a:endParaRPr lang="en-US" altLang="zh-CN" dirty="0" smtClean="0"/>
          </a:p>
          <a:p>
            <a:r>
              <a:rPr lang="zh-CN" altLang="en-US" dirty="0" smtClean="0"/>
              <a:t>增强后分隔可强化，内部无强化。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40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147248" cy="938368"/>
          </a:xfrm>
        </p:spPr>
        <p:txBody>
          <a:bodyPr>
            <a:normAutofit fontScale="90000"/>
          </a:bodyPr>
          <a:lstStyle/>
          <a:p>
            <a:r>
              <a:rPr lang="zh-CN" altLang="en-US" sz="4000" dirty="0"/>
              <a:t>包虫囊肿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包</a:t>
            </a:r>
            <a:r>
              <a:rPr lang="zh-CN" altLang="en-US" dirty="0"/>
              <a:t>虫</a:t>
            </a:r>
            <a:r>
              <a:rPr lang="zh-CN" altLang="en-US" dirty="0" smtClean="0"/>
              <a:t>病是人体最常见的寄生虫病（棘球蚴病）</a:t>
            </a:r>
            <a:r>
              <a:rPr lang="zh-CN" altLang="en-US" dirty="0" smtClean="0"/>
              <a:t>。</a:t>
            </a:r>
            <a:r>
              <a:rPr lang="en-US" altLang="zh-CN" dirty="0" smtClean="0"/>
              <a:t>1</a:t>
            </a:r>
            <a:r>
              <a:rPr lang="en-US" altLang="zh-CN" dirty="0" smtClean="0"/>
              <a:t>%-4%</a:t>
            </a:r>
            <a:r>
              <a:rPr lang="zh-CN" altLang="en-US" dirty="0" smtClean="0"/>
              <a:t>累及肌肉骨骼系统。</a:t>
            </a:r>
            <a:endParaRPr lang="en-US" altLang="zh-CN" dirty="0" smtClean="0"/>
          </a:p>
          <a:p>
            <a:r>
              <a:rPr lang="zh-CN" altLang="en-US" dirty="0" smtClean="0"/>
              <a:t>分型：单房囊肿、多房囊肿、复杂囊肿、实性病灶。</a:t>
            </a:r>
            <a:endParaRPr lang="en-US" altLang="zh-CN" dirty="0" smtClean="0"/>
          </a:p>
          <a:p>
            <a:r>
              <a:rPr lang="en-US" altLang="zh-CN" dirty="0" smtClean="0"/>
              <a:t>MR</a:t>
            </a:r>
            <a:r>
              <a:rPr lang="zh-CN" altLang="en-US" dirty="0" smtClean="0"/>
              <a:t>典型表现：多房型由母囊内的多个子囊组成，</a:t>
            </a:r>
            <a:r>
              <a:rPr lang="en-US" altLang="zh-CN" dirty="0" smtClean="0"/>
              <a:t>T1</a:t>
            </a:r>
            <a:r>
              <a:rPr lang="zh-CN" altLang="en-US" dirty="0" smtClean="0"/>
              <a:t>上子囊的信号</a:t>
            </a:r>
            <a:r>
              <a:rPr lang="zh-CN" altLang="en-US" dirty="0" smtClean="0"/>
              <a:t>类型反映</a:t>
            </a:r>
            <a:r>
              <a:rPr lang="zh-CN" altLang="en-US" dirty="0" smtClean="0"/>
              <a:t>内部成分，伴随着寄生虫存活和死亡而变化；</a:t>
            </a:r>
            <a:r>
              <a:rPr lang="en-US" altLang="zh-CN" dirty="0" smtClean="0"/>
              <a:t>T2</a:t>
            </a:r>
            <a:r>
              <a:rPr lang="zh-CN" altLang="en-US" dirty="0" smtClean="0"/>
              <a:t>上囊性病灶通常为高信号（图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）。发生细菌感染时，可呈现复杂或者实性病灶，类似肿瘤。增强后周围明显强化。</a:t>
            </a:r>
            <a:endParaRPr lang="en-US" altLang="zh-CN" dirty="0" smtClean="0"/>
          </a:p>
          <a:p>
            <a:r>
              <a:rPr lang="zh-CN" altLang="en-US" dirty="0" smtClean="0"/>
              <a:t>流行区更要注意包虫囊肿的可能，结合病史和临床检查结果。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77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lj\AppData\Roaming\Tencent\Users\790139208\QQ\WinTemp\RichOle\TGHZEP{XW`E~WK{PDG4%%Q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8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1268760"/>
            <a:ext cx="26642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图</a:t>
            </a:r>
            <a:r>
              <a:rPr lang="en-US" altLang="zh-CN" sz="2800" dirty="0" smtClean="0"/>
              <a:t>10.  </a:t>
            </a:r>
            <a:r>
              <a:rPr lang="zh-CN" altLang="en-US" sz="2800" dirty="0" smtClean="0"/>
              <a:t>肌肉骨骼包虫囊肿，</a:t>
            </a:r>
            <a:r>
              <a:rPr lang="en-US" altLang="zh-CN" sz="2800" dirty="0" smtClean="0"/>
              <a:t>79</a:t>
            </a:r>
            <a:r>
              <a:rPr lang="zh-CN" altLang="en-US" sz="2800" dirty="0" smtClean="0"/>
              <a:t>岁，包虫病术后。</a:t>
            </a:r>
            <a:endParaRPr lang="en-US" altLang="zh-CN" sz="2800" dirty="0" smtClean="0"/>
          </a:p>
          <a:p>
            <a:r>
              <a:rPr lang="en-US" altLang="zh-CN" sz="2800" dirty="0" smtClean="0"/>
              <a:t>T2</a:t>
            </a:r>
            <a:r>
              <a:rPr lang="zh-CN" altLang="en-US" sz="2800" dirty="0" smtClean="0"/>
              <a:t>示</a:t>
            </a:r>
            <a:r>
              <a:rPr lang="zh-CN" altLang="en-US" sz="2800" dirty="0" smtClean="0"/>
              <a:t>：多</a:t>
            </a:r>
            <a:r>
              <a:rPr lang="zh-CN" altLang="en-US" sz="2800" dirty="0" smtClean="0"/>
              <a:t>个高信号的软组织</a:t>
            </a:r>
            <a:r>
              <a:rPr lang="zh-CN" altLang="en-US" sz="2800" dirty="0" smtClean="0"/>
              <a:t>和肌肉内囊性病灶；左大腿近端高信号的骨质</a:t>
            </a:r>
            <a:r>
              <a:rPr lang="zh-CN" altLang="en-US" sz="2800" dirty="0" smtClean="0"/>
              <a:t>病变。</a:t>
            </a:r>
            <a:endParaRPr lang="en-US" altLang="zh-CN" sz="2800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54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二、良性囊样实性或部分实性病变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z="3600" dirty="0" smtClean="0">
                <a:latin typeface="+mj-ea"/>
                <a:ea typeface="+mj-ea"/>
              </a:rPr>
              <a:t>粘液瘤</a:t>
            </a:r>
            <a:endParaRPr lang="en-US" altLang="zh-CN" sz="3600" dirty="0" smtClean="0">
              <a:latin typeface="+mj-ea"/>
              <a:ea typeface="+mj-ea"/>
            </a:endParaRPr>
          </a:p>
          <a:p>
            <a:r>
              <a:rPr lang="zh-CN" altLang="en-US" dirty="0" smtClean="0"/>
              <a:t>常在</a:t>
            </a:r>
            <a:r>
              <a:rPr lang="zh-CN" altLang="en-US" b="1" dirty="0" smtClean="0"/>
              <a:t>肌肉内</a:t>
            </a:r>
            <a:r>
              <a:rPr lang="zh-CN" altLang="en-US" dirty="0" smtClean="0"/>
              <a:t>出现</a:t>
            </a:r>
            <a:r>
              <a:rPr lang="zh-CN" altLang="en-US" dirty="0" smtClean="0"/>
              <a:t>（</a:t>
            </a:r>
            <a:r>
              <a:rPr lang="en-US" altLang="zh-CN" dirty="0" smtClean="0"/>
              <a:t>82%</a:t>
            </a:r>
            <a:r>
              <a:rPr lang="zh-CN" altLang="en-US" dirty="0" smtClean="0"/>
              <a:t>），肌肉间和筋膜下少见。</a:t>
            </a:r>
            <a:r>
              <a:rPr lang="zh-CN" altLang="en-US" dirty="0" smtClean="0"/>
              <a:t>中青年女性</a:t>
            </a:r>
            <a:r>
              <a:rPr lang="zh-CN" altLang="en-US" dirty="0"/>
              <a:t>发病率</a:t>
            </a:r>
            <a:r>
              <a:rPr lang="zh-CN" altLang="en-US" dirty="0" smtClean="0"/>
              <a:t>高。</a:t>
            </a:r>
            <a:endParaRPr lang="en-US" altLang="zh-CN" dirty="0" smtClean="0"/>
          </a:p>
          <a:p>
            <a:r>
              <a:rPr lang="en-US" altLang="zh-CN" dirty="0" smtClean="0"/>
              <a:t>MR</a:t>
            </a:r>
            <a:r>
              <a:rPr lang="zh-CN" altLang="en-US" dirty="0" smtClean="0"/>
              <a:t>表现：</a:t>
            </a:r>
            <a:r>
              <a:rPr lang="en-US" altLang="zh-CN" dirty="0" smtClean="0"/>
              <a:t>T2</a:t>
            </a:r>
            <a:r>
              <a:rPr lang="zh-CN" altLang="en-US" dirty="0" smtClean="0"/>
              <a:t>上境界清楚的椭圆形病灶，均匀高信号，可有内部线样</a:t>
            </a:r>
            <a:r>
              <a:rPr lang="zh-CN" altLang="en-US" dirty="0" smtClean="0"/>
              <a:t>分隔。</a:t>
            </a:r>
            <a:r>
              <a:rPr lang="zh-CN" altLang="en-US" dirty="0" smtClean="0"/>
              <a:t>增强</a:t>
            </a:r>
            <a:r>
              <a:rPr lang="zh-CN" altLang="en-US" dirty="0"/>
              <a:t>后</a:t>
            </a:r>
            <a:r>
              <a:rPr lang="zh-CN" altLang="en-US" dirty="0" smtClean="0"/>
              <a:t>内部强化</a:t>
            </a:r>
            <a:r>
              <a:rPr lang="zh-CN" altLang="en-US" dirty="0"/>
              <a:t>（</a:t>
            </a:r>
            <a:r>
              <a:rPr lang="zh-CN" altLang="en-US" dirty="0" smtClean="0"/>
              <a:t>粘液瘤</a:t>
            </a:r>
            <a:r>
              <a:rPr lang="zh-CN" altLang="en-US" dirty="0"/>
              <a:t>内部的</a:t>
            </a:r>
            <a:r>
              <a:rPr lang="zh-CN" altLang="en-US" dirty="0" smtClean="0"/>
              <a:t>实性部分）。</a:t>
            </a:r>
            <a:r>
              <a:rPr lang="en-US" altLang="zh-CN" dirty="0"/>
              <a:t>7</a:t>
            </a:r>
            <a:r>
              <a:rPr lang="en-US" altLang="zh-CN" dirty="0" smtClean="0"/>
              <a:t>0%T1</a:t>
            </a:r>
            <a:r>
              <a:rPr lang="zh-CN" altLang="en-US" dirty="0" smtClean="0"/>
              <a:t>上可看到薄的病灶周围脂肪环，可能与肌肉萎缩有关。</a:t>
            </a:r>
            <a:endParaRPr lang="en-US" altLang="zh-CN" dirty="0" smtClean="0"/>
          </a:p>
          <a:p>
            <a:r>
              <a:rPr lang="zh-CN" altLang="en-US" dirty="0" smtClean="0"/>
              <a:t>三</a:t>
            </a:r>
            <a:r>
              <a:rPr lang="zh-CN" altLang="en-US" dirty="0"/>
              <a:t>种强化类型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a.</a:t>
            </a:r>
            <a:r>
              <a:rPr lang="zh-CN" altLang="en-US" dirty="0" smtClean="0"/>
              <a:t>环状强化，但无内部强化；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b.</a:t>
            </a:r>
            <a:r>
              <a:rPr lang="zh-CN" altLang="en-US" dirty="0" smtClean="0"/>
              <a:t>环状强化，内部线样强化；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c.</a:t>
            </a:r>
            <a:r>
              <a:rPr lang="zh-CN" altLang="en-US" dirty="0" smtClean="0"/>
              <a:t>环状强化，内部不均匀强化。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12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lj\AppData\Roaming\Tencent\Users\790139208\QQ\WinTemp\RichOle\{B942AD8ST7}JTD40))[8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" y="0"/>
            <a:ext cx="9101139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228" y="4804647"/>
            <a:ext cx="88602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11. 64</a:t>
            </a:r>
            <a:r>
              <a:rPr lang="zh-CN" altLang="en-US" sz="2400" dirty="0" smtClean="0"/>
              <a:t>岁女性</a:t>
            </a:r>
            <a:r>
              <a:rPr lang="zh-CN" altLang="en-US" sz="2400" dirty="0"/>
              <a:t>，左上肢粘液瘤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r>
              <a:rPr lang="en-US" altLang="zh-CN" sz="2400" dirty="0" smtClean="0"/>
              <a:t>a.   </a:t>
            </a:r>
            <a:r>
              <a:rPr lang="zh-CN" altLang="en-US" sz="2400" dirty="0" smtClean="0"/>
              <a:t> 冠状位</a:t>
            </a:r>
            <a:r>
              <a:rPr lang="en-US" altLang="zh-CN" sz="2400" dirty="0" smtClean="0"/>
              <a:t>T2</a:t>
            </a:r>
            <a:r>
              <a:rPr lang="zh-CN" altLang="en-US" sz="2400" dirty="0" smtClean="0"/>
              <a:t>示：肱二头肌内境界清楚高信号肿块，病灶周围少量水肿；</a:t>
            </a:r>
            <a:endParaRPr lang="en-US" altLang="zh-CN" sz="2400" dirty="0" smtClean="0"/>
          </a:p>
          <a:p>
            <a:r>
              <a:rPr lang="en-US" altLang="zh-CN" sz="2400" dirty="0" smtClean="0"/>
              <a:t>b.    T1</a:t>
            </a:r>
            <a:r>
              <a:rPr lang="zh-CN" altLang="en-US" sz="2400" dirty="0" smtClean="0"/>
              <a:t>压</a:t>
            </a:r>
            <a:r>
              <a:rPr lang="zh-CN" altLang="en-US" sz="2400" dirty="0" smtClean="0"/>
              <a:t>脂增强示</a:t>
            </a:r>
            <a:r>
              <a:rPr lang="zh-CN" altLang="en-US" sz="2400" dirty="0" smtClean="0"/>
              <a:t>：肿块薄壁强化，内部不均</a:t>
            </a:r>
            <a:r>
              <a:rPr lang="zh-CN" altLang="en-US" sz="2400" dirty="0" smtClean="0"/>
              <a:t>匀实性强化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64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肌肉内粘液瘤必须和其他肢体深部粘液病灶相鉴别。如粘液</a:t>
            </a:r>
            <a:r>
              <a:rPr lang="en-US" altLang="zh-CN" dirty="0"/>
              <a:t>PNSTs,</a:t>
            </a:r>
            <a:r>
              <a:rPr lang="zh-CN" altLang="en-US" dirty="0"/>
              <a:t>粘液纤维肉瘤，粘液脂肪肉瘤，骨外粘液</a:t>
            </a:r>
            <a:r>
              <a:rPr lang="zh-CN" altLang="en-US" dirty="0" smtClean="0"/>
              <a:t>软骨肉瘤和</a:t>
            </a:r>
            <a:r>
              <a:rPr lang="en-US" altLang="zh-CN" dirty="0"/>
              <a:t>UPS</a:t>
            </a:r>
            <a:r>
              <a:rPr lang="zh-CN" altLang="en-US" dirty="0"/>
              <a:t>。这些病灶也会在这些部位发生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尽管进行细针穿刺细胞病理学检查，良性粘液瘤有时候还会误诊</a:t>
            </a:r>
            <a:r>
              <a:rPr lang="zh-CN" altLang="zh-CN" dirty="0" smtClean="0"/>
              <a:t>为恶性粘液</a:t>
            </a:r>
            <a:r>
              <a:rPr lang="zh-CN" altLang="en-US" dirty="0" smtClean="0"/>
              <a:t>瘤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34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 dirty="0">
                <a:latin typeface="+mj-ea"/>
              </a:rPr>
              <a:t>周围神经鞘</a:t>
            </a:r>
            <a:r>
              <a:rPr lang="zh-CN" altLang="en-US" sz="4000" dirty="0" smtClean="0">
                <a:latin typeface="+mj-ea"/>
              </a:rPr>
              <a:t>瘤（</a:t>
            </a:r>
            <a:r>
              <a:rPr lang="en-US" altLang="zh-CN" sz="4000" dirty="0" smtClean="0">
                <a:latin typeface="+mj-ea"/>
              </a:rPr>
              <a:t>PNSTs</a:t>
            </a:r>
            <a:r>
              <a:rPr lang="zh-CN" altLang="en-US" sz="4000" dirty="0" smtClean="0">
                <a:latin typeface="+mj-ea"/>
              </a:rPr>
              <a:t>）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分</a:t>
            </a:r>
            <a:r>
              <a:rPr lang="zh-CN" altLang="zh-CN" dirty="0" smtClean="0"/>
              <a:t>良</a:t>
            </a:r>
            <a:r>
              <a:rPr lang="zh-CN" altLang="zh-CN" dirty="0"/>
              <a:t>恶性的</a:t>
            </a:r>
            <a:r>
              <a:rPr lang="en-US" altLang="zh-CN" dirty="0"/>
              <a:t>PNSTs</a:t>
            </a:r>
            <a:r>
              <a:rPr lang="en-US" altLang="zh-CN" dirty="0" smtClean="0"/>
              <a:t>,</a:t>
            </a:r>
            <a:r>
              <a:rPr lang="zh-CN" altLang="zh-CN" dirty="0" smtClean="0"/>
              <a:t> 良性</a:t>
            </a:r>
            <a:r>
              <a:rPr lang="zh-CN" altLang="zh-CN" dirty="0"/>
              <a:t>的</a:t>
            </a:r>
            <a:r>
              <a:rPr lang="en-US" altLang="zh-CN" dirty="0"/>
              <a:t>PNSTs</a:t>
            </a:r>
            <a:r>
              <a:rPr lang="zh-CN" altLang="zh-CN" dirty="0"/>
              <a:t>包括神经鞘瘤和神经纤维瘤</a:t>
            </a:r>
            <a:r>
              <a:rPr lang="zh-CN" altLang="zh-CN" dirty="0" smtClean="0"/>
              <a:t>。</a:t>
            </a:r>
            <a:r>
              <a:rPr lang="zh-CN" altLang="en-US" dirty="0" smtClean="0"/>
              <a:t>发病年龄</a:t>
            </a:r>
            <a:r>
              <a:rPr lang="en-US" altLang="zh-CN" dirty="0" smtClean="0"/>
              <a:t>20-30</a:t>
            </a:r>
            <a:r>
              <a:rPr lang="zh-CN" altLang="zh-CN" dirty="0"/>
              <a:t>岁</a:t>
            </a:r>
            <a:r>
              <a:rPr lang="zh-CN" altLang="zh-CN" dirty="0" smtClean="0"/>
              <a:t>，</a:t>
            </a:r>
            <a:r>
              <a:rPr lang="zh-CN" altLang="en-US" dirty="0" smtClean="0"/>
              <a:t>无</a:t>
            </a:r>
            <a:r>
              <a:rPr lang="zh-CN" altLang="zh-CN" dirty="0" smtClean="0"/>
              <a:t>性别</a:t>
            </a:r>
            <a:r>
              <a:rPr lang="zh-CN" altLang="zh-CN" dirty="0"/>
              <a:t>倾向。</a:t>
            </a:r>
          </a:p>
          <a:p>
            <a:endParaRPr lang="en-US" altLang="zh-CN" dirty="0" smtClean="0"/>
          </a:p>
          <a:p>
            <a:r>
              <a:rPr lang="zh-CN" altLang="zh-CN" dirty="0" smtClean="0"/>
              <a:t>神经纤维瘤</a:t>
            </a:r>
            <a:r>
              <a:rPr lang="zh-CN" altLang="zh-CN" dirty="0"/>
              <a:t>通常分为</a:t>
            </a:r>
            <a:r>
              <a:rPr lang="en-US" altLang="zh-CN" dirty="0"/>
              <a:t>3</a:t>
            </a:r>
            <a:r>
              <a:rPr lang="zh-CN" altLang="zh-CN" dirty="0"/>
              <a:t>个亚型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局</a:t>
            </a:r>
            <a:r>
              <a:rPr lang="zh-CN" altLang="en-US" dirty="0" smtClean="0"/>
              <a:t>限型</a:t>
            </a:r>
            <a:r>
              <a:rPr lang="zh-CN" altLang="zh-CN" dirty="0" smtClean="0"/>
              <a:t>（</a:t>
            </a:r>
            <a:r>
              <a:rPr lang="zh-CN" altLang="zh-CN" dirty="0"/>
              <a:t>皮肤起源</a:t>
            </a:r>
            <a:r>
              <a:rPr lang="zh-CN" altLang="zh-CN" dirty="0" smtClean="0"/>
              <a:t>或者深部</a:t>
            </a:r>
            <a:r>
              <a:rPr lang="zh-CN" altLang="zh-CN" dirty="0"/>
              <a:t>神经</a:t>
            </a:r>
            <a:r>
              <a:rPr lang="zh-CN" altLang="zh-CN" dirty="0" smtClean="0"/>
              <a:t>起源）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扩散型（</a:t>
            </a:r>
            <a:r>
              <a:rPr lang="zh-CN" altLang="zh-CN" dirty="0"/>
              <a:t>起源于头颈部的皮下神经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丛状</a:t>
            </a:r>
            <a:r>
              <a:rPr lang="zh-CN" altLang="en-US" dirty="0"/>
              <a:t>型</a:t>
            </a:r>
            <a:r>
              <a:rPr lang="zh-CN" altLang="zh-CN" dirty="0" smtClean="0"/>
              <a:t>（</a:t>
            </a:r>
            <a:r>
              <a:rPr lang="zh-CN" altLang="zh-CN" dirty="0"/>
              <a:t>沿着神经分支走形</a:t>
            </a:r>
            <a:r>
              <a:rPr lang="zh-CN" altLang="zh-CN" dirty="0" smtClean="0"/>
              <a:t>的</a:t>
            </a:r>
            <a:r>
              <a:rPr lang="zh-CN" altLang="en-US" dirty="0" smtClean="0"/>
              <a:t>蔓延型</a:t>
            </a:r>
            <a:r>
              <a:rPr lang="zh-CN" altLang="zh-CN" dirty="0" smtClean="0"/>
              <a:t>）。</a:t>
            </a:r>
            <a:endParaRPr lang="en-US" altLang="zh-CN" dirty="0" smtClean="0"/>
          </a:p>
          <a:p>
            <a:r>
              <a:rPr lang="zh-CN" altLang="zh-CN" dirty="0" smtClean="0"/>
              <a:t>局</a:t>
            </a:r>
            <a:r>
              <a:rPr lang="zh-CN" altLang="en-US" dirty="0" smtClean="0"/>
              <a:t>限型</a:t>
            </a:r>
            <a:r>
              <a:rPr lang="zh-CN" altLang="zh-CN" dirty="0" smtClean="0"/>
              <a:t>神经纤维瘤</a:t>
            </a:r>
            <a:r>
              <a:rPr lang="zh-CN" altLang="zh-CN" dirty="0"/>
              <a:t>通常</a:t>
            </a:r>
            <a:r>
              <a:rPr lang="zh-CN" altLang="zh-CN" dirty="0" smtClean="0"/>
              <a:t>表现</a:t>
            </a:r>
            <a:r>
              <a:rPr lang="zh-CN" altLang="en-US" dirty="0" smtClean="0"/>
              <a:t>位：</a:t>
            </a:r>
            <a:r>
              <a:rPr lang="zh-CN" altLang="zh-CN" dirty="0" smtClean="0"/>
              <a:t>梭型肿块</a:t>
            </a:r>
            <a:r>
              <a:rPr lang="zh-CN" altLang="zh-CN" dirty="0"/>
              <a:t>，和神经鞘瘤瘤相似。因此，很难在影像上区分神经鞘瘤</a:t>
            </a:r>
            <a:r>
              <a:rPr lang="zh-CN" altLang="zh-CN" dirty="0"/>
              <a:t>和神经纤维瘤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58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64493"/>
            <a:ext cx="8229600" cy="5793507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神经鞘瘤</a:t>
            </a:r>
            <a:endParaRPr lang="en-US" altLang="zh-CN" sz="3600" dirty="0">
              <a:solidFill>
                <a:schemeClr val="tx2"/>
              </a:solidFill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 smtClean="0"/>
              <a:t>通常有包膜，偏离脊髓神经的。</a:t>
            </a:r>
            <a:endParaRPr lang="en-US" altLang="zh-CN" dirty="0" smtClean="0"/>
          </a:p>
          <a:p>
            <a:r>
              <a:rPr lang="zh-CN" altLang="en-US" dirty="0" smtClean="0"/>
              <a:t>无包膜的</a:t>
            </a:r>
            <a:r>
              <a:rPr lang="zh-CN" altLang="en-US" dirty="0"/>
              <a:t>神经纤维瘤和神经纤维混杂一起</a:t>
            </a:r>
            <a:r>
              <a:rPr lang="zh-CN" altLang="en-US" dirty="0" smtClean="0"/>
              <a:t>难以区分。</a:t>
            </a:r>
            <a:endParaRPr lang="en-US" altLang="zh-CN" dirty="0" smtClean="0"/>
          </a:p>
          <a:p>
            <a:r>
              <a:rPr lang="en-US" altLang="zh-CN" dirty="0" smtClean="0"/>
              <a:t>MR</a:t>
            </a:r>
            <a:r>
              <a:rPr lang="zh-CN" altLang="en-US" dirty="0"/>
              <a:t>图像上，神经鞘瘤</a:t>
            </a:r>
            <a:r>
              <a:rPr lang="zh-CN" altLang="en-US" dirty="0" smtClean="0"/>
              <a:t>和神经纤维瘤</a:t>
            </a:r>
            <a:r>
              <a:rPr lang="zh-CN" altLang="en-US" dirty="0"/>
              <a:t>有相似的表现</a:t>
            </a:r>
            <a:r>
              <a:rPr lang="zh-CN" altLang="en-US" dirty="0" smtClean="0"/>
              <a:t>。在</a:t>
            </a:r>
            <a:r>
              <a:rPr lang="en-US" altLang="zh-CN" dirty="0"/>
              <a:t>T1</a:t>
            </a:r>
            <a:r>
              <a:rPr lang="zh-CN" altLang="en-US" dirty="0"/>
              <a:t>上相对肌肉而言是低信号的，在</a:t>
            </a:r>
            <a:r>
              <a:rPr lang="en-US" altLang="zh-CN" dirty="0"/>
              <a:t>T2</a:t>
            </a:r>
            <a:r>
              <a:rPr lang="zh-CN" altLang="en-US" dirty="0"/>
              <a:t>上相对脂肪</a:t>
            </a:r>
            <a:r>
              <a:rPr lang="zh-CN" altLang="en-US" dirty="0" smtClean="0"/>
              <a:t>是高</a:t>
            </a:r>
            <a:r>
              <a:rPr lang="zh-CN" altLang="en-US" dirty="0"/>
              <a:t>信号的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MR</a:t>
            </a:r>
            <a:r>
              <a:rPr lang="zh-CN" altLang="en-US" dirty="0" smtClean="0"/>
              <a:t>增强表现</a:t>
            </a:r>
            <a:r>
              <a:rPr lang="zh-CN" altLang="en-US" dirty="0"/>
              <a:t>多样性</a:t>
            </a:r>
            <a:r>
              <a:rPr lang="zh-CN" altLang="en-US" dirty="0" smtClean="0"/>
              <a:t>。</a:t>
            </a:r>
            <a:r>
              <a:rPr lang="zh-CN" altLang="en-US" dirty="0"/>
              <a:t>（</a:t>
            </a:r>
            <a:r>
              <a:rPr lang="zh-CN" altLang="en-US" dirty="0" smtClean="0"/>
              <a:t>图</a:t>
            </a:r>
            <a:r>
              <a:rPr lang="en-US" altLang="zh-CN" dirty="0"/>
              <a:t>12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318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</a:t>
            </a:r>
            <a:r>
              <a:rPr lang="zh-CN" altLang="en-US" dirty="0"/>
              <a:t>等</a:t>
            </a:r>
            <a:r>
              <a:rPr lang="zh-CN" altLang="en-US" dirty="0" smtClean="0"/>
              <a:t>人把非</a:t>
            </a:r>
            <a:r>
              <a:rPr lang="zh-CN" altLang="en-US" dirty="0"/>
              <a:t>囊性</a:t>
            </a:r>
            <a:r>
              <a:rPr lang="zh-CN" altLang="en-US" dirty="0" smtClean="0"/>
              <a:t>病灶呈现囊</a:t>
            </a:r>
            <a:r>
              <a:rPr lang="zh-CN" altLang="en-US" dirty="0"/>
              <a:t>样</a:t>
            </a:r>
            <a:r>
              <a:rPr lang="zh-CN" altLang="en-US" dirty="0" smtClean="0"/>
              <a:t>变的原因归结如下：</a:t>
            </a:r>
            <a:endParaRPr lang="en-US" altLang="zh-CN" dirty="0" smtClean="0"/>
          </a:p>
          <a:p>
            <a:pPr marL="850392" lvl="1" indent="-457200">
              <a:buFont typeface="+mj-ea"/>
              <a:buAutoNum type="circleNumDbPlain"/>
            </a:pPr>
            <a:r>
              <a:rPr lang="en-US" altLang="zh-CN" dirty="0" smtClean="0"/>
              <a:t> </a:t>
            </a:r>
            <a:r>
              <a:rPr lang="zh-CN" altLang="en-US" dirty="0" smtClean="0"/>
              <a:t>病灶</a:t>
            </a:r>
            <a:r>
              <a:rPr lang="zh-CN" altLang="en-US" dirty="0" smtClean="0"/>
              <a:t>内部坏死</a:t>
            </a:r>
            <a:r>
              <a:rPr lang="en-US" altLang="zh-CN" dirty="0" smtClean="0"/>
              <a:t>;</a:t>
            </a:r>
          </a:p>
          <a:p>
            <a:pPr marL="850392" lvl="1" indent="-457200">
              <a:buFont typeface="+mj-ea"/>
              <a:buAutoNum type="circleNumDbPlain"/>
            </a:pPr>
            <a:r>
              <a:rPr lang="zh-CN" altLang="en-US" dirty="0" smtClean="0"/>
              <a:t>细胞外水分含量升高</a:t>
            </a:r>
            <a:r>
              <a:rPr lang="en-US" altLang="zh-CN" dirty="0" smtClean="0"/>
              <a:t>;</a:t>
            </a:r>
          </a:p>
          <a:p>
            <a:pPr marL="850392" lvl="1" indent="-457200">
              <a:buFont typeface="+mj-ea"/>
              <a:buAutoNum type="circleNumDbPlain"/>
            </a:pPr>
            <a:r>
              <a:rPr lang="zh-CN" altLang="en-US" dirty="0" smtClean="0"/>
              <a:t>胞</a:t>
            </a:r>
            <a:r>
              <a:rPr lang="zh-CN" altLang="en-US" dirty="0"/>
              <a:t>外</a:t>
            </a:r>
            <a:r>
              <a:rPr lang="zh-CN" altLang="en-US" dirty="0" smtClean="0"/>
              <a:t>基质中水和蛋白质含量的升高。</a:t>
            </a:r>
            <a:endParaRPr lang="en-US" altLang="zh-CN" dirty="0" smtClean="0"/>
          </a:p>
          <a:p>
            <a:r>
              <a:rPr lang="zh-CN" altLang="en-US" dirty="0" smtClean="0"/>
              <a:t>鉴别</a:t>
            </a:r>
            <a:r>
              <a:rPr lang="zh-CN" altLang="en-US" dirty="0" smtClean="0"/>
              <a:t>方法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altLang="zh-CN" dirty="0" smtClean="0"/>
              <a:t>MR</a:t>
            </a:r>
            <a:r>
              <a:rPr lang="zh-CN" altLang="en-US" dirty="0" smtClean="0"/>
              <a:t>影像学表现</a:t>
            </a:r>
            <a:r>
              <a:rPr lang="en-US" altLang="zh-CN" dirty="0" smtClean="0"/>
              <a:t>;</a:t>
            </a:r>
          </a:p>
          <a:p>
            <a:pPr marL="880110" lvl="1" indent="-514350">
              <a:buFont typeface="+mj-lt"/>
              <a:buAutoNum type="alphaLcPeriod"/>
            </a:pPr>
            <a:r>
              <a:rPr lang="zh-CN" altLang="en-US" dirty="0" smtClean="0"/>
              <a:t>发病</a:t>
            </a:r>
            <a:r>
              <a:rPr lang="zh-CN" altLang="en-US" dirty="0" smtClean="0"/>
              <a:t>的解剖部位</a:t>
            </a:r>
            <a:r>
              <a:rPr lang="en-US" altLang="zh-CN" dirty="0" smtClean="0"/>
              <a:t>; </a:t>
            </a:r>
            <a:endParaRPr lang="en-US" altLang="zh-CN" dirty="0" smtClean="0"/>
          </a:p>
          <a:p>
            <a:pPr marL="880110" lvl="1" indent="-514350">
              <a:buFont typeface="+mj-lt"/>
              <a:buAutoNum type="alphaLcPeriod"/>
            </a:pPr>
            <a:r>
              <a:rPr lang="zh-CN" altLang="en-US" dirty="0" smtClean="0"/>
              <a:t>组织学</a:t>
            </a:r>
            <a:r>
              <a:rPr lang="zh-CN" altLang="en-US" dirty="0" smtClean="0"/>
              <a:t>检查 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91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lj\AppData\Roaming\Tencent\Users\790139208\QQ\WinTemp\RichOle\9[DSZO]_ER_[@{[8)V~4N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13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924963"/>
            <a:ext cx="82809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12.  </a:t>
            </a:r>
            <a:r>
              <a:rPr lang="zh-CN" altLang="en-US" sz="2400" dirty="0" smtClean="0"/>
              <a:t>神经鞘瘤，</a:t>
            </a:r>
            <a:r>
              <a:rPr lang="en-US" altLang="zh-CN" sz="2400" dirty="0" smtClean="0"/>
              <a:t>78</a:t>
            </a:r>
            <a:r>
              <a:rPr lang="zh-CN" altLang="en-US" sz="2400" dirty="0" smtClean="0"/>
              <a:t>岁，右手明显肿块史；</a:t>
            </a:r>
            <a:endParaRPr lang="en-US" altLang="zh-CN" sz="2400" dirty="0" smtClean="0"/>
          </a:p>
          <a:p>
            <a:pPr marL="342900" indent="-342900">
              <a:buAutoNum type="alphaLcPeriod"/>
            </a:pPr>
            <a:r>
              <a:rPr lang="en-US" altLang="zh-CN" sz="2400" dirty="0" smtClean="0"/>
              <a:t>US</a:t>
            </a:r>
            <a:r>
              <a:rPr lang="zh-CN" altLang="en-US" sz="2400" dirty="0" smtClean="0"/>
              <a:t>示：结节样低回声肿块；</a:t>
            </a:r>
            <a:endParaRPr lang="en-US" altLang="zh-CN" sz="2400" dirty="0" smtClean="0"/>
          </a:p>
          <a:p>
            <a:pPr marL="342900" indent="-342900">
              <a:buAutoNum type="alphaLcPeriod"/>
            </a:pPr>
            <a:r>
              <a:rPr lang="en-US" altLang="zh-CN" sz="2400" dirty="0" smtClean="0"/>
              <a:t>T2</a:t>
            </a:r>
            <a:r>
              <a:rPr lang="zh-CN" altLang="en-US" sz="2400" dirty="0" smtClean="0"/>
              <a:t>压脂示：卵圆形高信号肿块。</a:t>
            </a:r>
            <a:r>
              <a:rPr lang="zh-CN" altLang="en-US" sz="2400" dirty="0"/>
              <a:t>伴</a:t>
            </a:r>
            <a:r>
              <a:rPr lang="zh-CN" altLang="en-US" sz="2400" dirty="0" smtClean="0"/>
              <a:t>骨质重塑，提示这是一个缓慢生长的病灶。</a:t>
            </a:r>
            <a:endParaRPr lang="en-US" altLang="zh-CN" sz="2400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45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神经纤维瘤典型</a:t>
            </a:r>
            <a:r>
              <a:rPr lang="en-US" altLang="zh-CN" dirty="0" smtClean="0"/>
              <a:t>MR</a:t>
            </a:r>
            <a:r>
              <a:rPr lang="zh-CN" altLang="en-US" dirty="0" smtClean="0"/>
              <a:t>表现：</a:t>
            </a:r>
            <a:endParaRPr lang="en-US" altLang="zh-CN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1</a:t>
            </a:r>
            <a:r>
              <a:rPr lang="en-US" altLang="zh-CN" dirty="0"/>
              <a:t>.	</a:t>
            </a:r>
            <a:r>
              <a:rPr lang="zh-CN" altLang="en-US" dirty="0"/>
              <a:t>脂肪裂隙征，病灶被一圈脂肪环围绕，（图</a:t>
            </a:r>
            <a:r>
              <a:rPr lang="en-US" altLang="zh-CN" dirty="0"/>
              <a:t>13a</a:t>
            </a:r>
            <a:r>
              <a:rPr lang="zh-CN" altLang="en-US" dirty="0"/>
              <a:t>）这种表现与神经血管丛周围的脂肪被取代有关；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2.	</a:t>
            </a:r>
            <a:r>
              <a:rPr lang="zh-CN" altLang="en-US" dirty="0"/>
              <a:t>线样征，在垂直方向的梭型肿块两端，可见出入的神经根。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3.	 </a:t>
            </a:r>
            <a:r>
              <a:rPr lang="zh-CN" altLang="en-US" dirty="0"/>
              <a:t>靶征，病灶在</a:t>
            </a:r>
            <a:r>
              <a:rPr lang="en-US" altLang="zh-CN" dirty="0"/>
              <a:t>T2</a:t>
            </a:r>
            <a:r>
              <a:rPr lang="zh-CN" altLang="en-US" dirty="0"/>
              <a:t>上表现出高信号的周围环，中心区域低信号</a:t>
            </a:r>
            <a:r>
              <a:rPr lang="zh-CN" altLang="en-US" dirty="0" smtClean="0"/>
              <a:t>。一些</a:t>
            </a:r>
            <a:r>
              <a:rPr lang="zh-CN" altLang="en-US" dirty="0"/>
              <a:t>学者认为靶征可以</a:t>
            </a:r>
            <a:r>
              <a:rPr lang="zh-CN" altLang="en-US" dirty="0" smtClean="0"/>
              <a:t>作为判别神经</a:t>
            </a:r>
            <a:r>
              <a:rPr lang="zh-CN" altLang="en-US" dirty="0"/>
              <a:t>起源肿瘤的直接</a:t>
            </a:r>
            <a:r>
              <a:rPr lang="zh-CN" altLang="en-US" dirty="0" smtClean="0"/>
              <a:t>依据。</a:t>
            </a:r>
            <a:endParaRPr lang="en-US" altLang="zh-CN" dirty="0"/>
          </a:p>
          <a:p>
            <a:pPr marL="393192" lvl="1" indent="0">
              <a:buNone/>
            </a:pPr>
            <a:r>
              <a:rPr lang="zh-CN" altLang="en-US" dirty="0" smtClean="0"/>
              <a:t>增强后，</a:t>
            </a:r>
            <a:r>
              <a:rPr lang="en-US" altLang="zh-CN" dirty="0" smtClean="0"/>
              <a:t>PNSTs</a:t>
            </a:r>
            <a:r>
              <a:rPr lang="zh-CN" altLang="en-US" dirty="0" smtClean="0"/>
              <a:t>增强多变。靶征的中心区域强化明显，伴周围环状无强化的粘液组织，靶征更明显。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5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lj\AppData\Roaming\Tencent\Users\790139208\QQ\WinTemp\RichOle\A)CMT162~FFE(NU)0}JK~Y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393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0" y="5157192"/>
            <a:ext cx="9193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13.    57</a:t>
            </a:r>
            <a:r>
              <a:rPr lang="zh-CN" altLang="en-US" sz="2400" dirty="0" smtClean="0"/>
              <a:t>岁</a:t>
            </a:r>
            <a:r>
              <a:rPr lang="zh-CN" altLang="en-US" sz="2400" dirty="0"/>
              <a:t>，左大腿前方神经纤维瘤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342900" indent="-342900">
              <a:buAutoNum type="alphaLcPeriod"/>
            </a:pPr>
            <a:r>
              <a:rPr lang="zh-CN" altLang="en-US" sz="2400" dirty="0" smtClean="0"/>
              <a:t>冠</a:t>
            </a:r>
            <a:r>
              <a:rPr lang="zh-CN" altLang="en-US" sz="2400" dirty="0"/>
              <a:t>状</a:t>
            </a:r>
            <a:r>
              <a:rPr lang="zh-CN" altLang="en-US" sz="2400" dirty="0" smtClean="0"/>
              <a:t>位</a:t>
            </a:r>
            <a:r>
              <a:rPr lang="en-US" altLang="zh-CN" sz="2400" dirty="0" smtClean="0"/>
              <a:t>T1</a:t>
            </a:r>
            <a:r>
              <a:rPr lang="zh-CN" altLang="en-US" sz="2400" dirty="0" smtClean="0"/>
              <a:t>示：椭圆形低信号肿块，周围脂肪环（脂肪裂隙征）提示肌肉间肿块；</a:t>
            </a:r>
            <a:endParaRPr lang="en-US" altLang="zh-CN" sz="2400" dirty="0" smtClean="0"/>
          </a:p>
          <a:p>
            <a:pPr marL="342900" indent="-342900">
              <a:buAutoNum type="alphaLcPeriod"/>
            </a:pPr>
            <a:r>
              <a:rPr lang="zh-CN" altLang="en-US" sz="2400" dirty="0"/>
              <a:t>矢状</a:t>
            </a:r>
            <a:r>
              <a:rPr lang="zh-CN" altLang="en-US" sz="2400" dirty="0" smtClean="0"/>
              <a:t>位</a:t>
            </a:r>
            <a:r>
              <a:rPr lang="en-US" altLang="zh-CN" sz="2400" dirty="0" smtClean="0"/>
              <a:t>T2</a:t>
            </a:r>
            <a:r>
              <a:rPr lang="zh-CN" altLang="en-US" sz="2400" dirty="0" smtClean="0"/>
              <a:t>示：腓神经进出肿块（线样征）。</a:t>
            </a:r>
            <a:endParaRPr lang="en-US" altLang="zh-CN" sz="2400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43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血管病灶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血管瘤和血管畸形；</a:t>
            </a:r>
            <a:endParaRPr lang="en-US" altLang="zh-CN" dirty="0" smtClean="0"/>
          </a:p>
          <a:p>
            <a:r>
              <a:rPr lang="zh-CN" altLang="en-US" dirty="0" smtClean="0"/>
              <a:t>四肢的血管瘤</a:t>
            </a:r>
            <a:r>
              <a:rPr lang="zh-CN" altLang="en-US" dirty="0"/>
              <a:t>通常发生</a:t>
            </a:r>
            <a:r>
              <a:rPr lang="zh-CN" altLang="en-US" dirty="0" smtClean="0"/>
              <a:t>在</a:t>
            </a:r>
            <a:r>
              <a:rPr lang="zh-CN" altLang="en-US" dirty="0" smtClean="0"/>
              <a:t>手指、足趾</a:t>
            </a:r>
            <a:r>
              <a:rPr lang="zh-CN" altLang="en-US" dirty="0" smtClean="0"/>
              <a:t>，</a:t>
            </a:r>
            <a:r>
              <a:rPr lang="en-US" altLang="zh-CN" dirty="0"/>
              <a:t>30-50</a:t>
            </a:r>
            <a:r>
              <a:rPr lang="zh-CN" altLang="en-US" dirty="0" smtClean="0"/>
              <a:t>岁高发。</a:t>
            </a:r>
            <a:endParaRPr lang="en-US" altLang="zh-CN" dirty="0" smtClean="0"/>
          </a:p>
          <a:p>
            <a:r>
              <a:rPr lang="zh-CN" altLang="en-US" dirty="0" smtClean="0"/>
              <a:t>血管瘤和低血流量的血管畸形（如静脉畸形）可以呈软组织表现。</a:t>
            </a:r>
            <a:endParaRPr lang="en-US" altLang="zh-CN" dirty="0" smtClean="0"/>
          </a:p>
          <a:p>
            <a:r>
              <a:rPr lang="en-US" altLang="zh-CN" dirty="0" smtClean="0"/>
              <a:t>MR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T1</a:t>
            </a:r>
            <a:r>
              <a:rPr lang="zh-CN" altLang="en-US" dirty="0" smtClean="0"/>
              <a:t>通常等低信号，</a:t>
            </a:r>
            <a:r>
              <a:rPr lang="en-US" altLang="zh-CN" dirty="0" smtClean="0"/>
              <a:t>T2</a:t>
            </a:r>
            <a:r>
              <a:rPr lang="zh-CN" altLang="en-US" dirty="0" smtClean="0"/>
              <a:t>高信号。病灶内部和周围可见</a:t>
            </a:r>
            <a:r>
              <a:rPr lang="zh-CN" altLang="en-US" dirty="0"/>
              <a:t>不规则</a:t>
            </a:r>
            <a:r>
              <a:rPr lang="zh-CN" altLang="en-US" dirty="0" smtClean="0"/>
              <a:t>的血管。发生出血</a:t>
            </a:r>
            <a:r>
              <a:rPr lang="zh-CN" altLang="en-US" dirty="0" smtClean="0"/>
              <a:t>和</a:t>
            </a:r>
            <a:r>
              <a:rPr lang="zh-CN" altLang="en-US" dirty="0"/>
              <a:t>梗</a:t>
            </a:r>
            <a:r>
              <a:rPr lang="zh-CN" altLang="en-US" dirty="0" smtClean="0"/>
              <a:t>塞</a:t>
            </a:r>
            <a:r>
              <a:rPr lang="zh-CN" altLang="en-US" dirty="0" smtClean="0"/>
              <a:t>时，</a:t>
            </a:r>
            <a:r>
              <a:rPr lang="en-US" altLang="zh-CN" dirty="0" smtClean="0"/>
              <a:t>T1</a:t>
            </a:r>
            <a:r>
              <a:rPr lang="zh-CN" altLang="en-US" dirty="0" smtClean="0"/>
              <a:t>信号不均匀；</a:t>
            </a:r>
            <a:endParaRPr lang="en-US" altLang="zh-CN" dirty="0" smtClean="0"/>
          </a:p>
          <a:p>
            <a:r>
              <a:rPr lang="zh-CN" altLang="en-US" dirty="0" smtClean="0"/>
              <a:t>增强后明显强化。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21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lj\AppData\Roaming\Tencent\Users\790139208\QQ\WinTemp\RichOle\{TY%WI9Y_`@FGED{$VVYY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681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980728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14. </a:t>
            </a:r>
          </a:p>
          <a:p>
            <a:r>
              <a:rPr lang="en-US" altLang="zh-CN" sz="2400" dirty="0" smtClean="0"/>
              <a:t>17</a:t>
            </a:r>
            <a:r>
              <a:rPr lang="zh-CN" altLang="en-US" sz="2400" dirty="0" smtClean="0"/>
              <a:t>岁，右足跖面血管瘤。</a:t>
            </a:r>
            <a:endParaRPr lang="en-US" altLang="zh-CN" sz="2400" dirty="0" smtClean="0"/>
          </a:p>
          <a:p>
            <a:pPr marL="342900" indent="-342900">
              <a:buAutoNum type="alphaLcPeriod"/>
            </a:pPr>
            <a:r>
              <a:rPr lang="en-US" altLang="zh-CN" sz="2400" dirty="0" smtClean="0"/>
              <a:t>T2</a:t>
            </a:r>
            <a:r>
              <a:rPr lang="zh-CN" altLang="en-US" sz="2400" dirty="0" smtClean="0"/>
              <a:t>压脂</a:t>
            </a:r>
            <a:r>
              <a:rPr lang="zh-CN" altLang="en-US" sz="2400" dirty="0"/>
              <a:t>示：肌肉</a:t>
            </a:r>
            <a:r>
              <a:rPr lang="zh-CN" altLang="en-US" sz="2400" dirty="0" smtClean="0"/>
              <a:t>间</a:t>
            </a:r>
            <a:r>
              <a:rPr lang="zh-CN" altLang="en-US" sz="2400" dirty="0"/>
              <a:t>高信号</a:t>
            </a:r>
            <a:r>
              <a:rPr lang="zh-CN" altLang="en-US" sz="2400" dirty="0" smtClean="0"/>
              <a:t>肿块，分叶状，</a:t>
            </a:r>
            <a:r>
              <a:rPr lang="zh-CN" altLang="en-US" sz="2400" dirty="0"/>
              <a:t>屈趾</a:t>
            </a:r>
            <a:r>
              <a:rPr lang="zh-CN" altLang="en-US" sz="2400" dirty="0" smtClean="0"/>
              <a:t>短肌内多个分隔；</a:t>
            </a:r>
            <a:endParaRPr lang="en-US" altLang="zh-CN" sz="2400" dirty="0" smtClean="0"/>
          </a:p>
          <a:p>
            <a:pPr marL="342900" indent="-342900">
              <a:buFontTx/>
              <a:buAutoNum type="alphaLcPeriod"/>
            </a:pPr>
            <a:r>
              <a:rPr lang="zh-CN" altLang="en-US" sz="2400" dirty="0"/>
              <a:t>冠状</a:t>
            </a:r>
            <a:r>
              <a:rPr lang="zh-CN" altLang="en-US" sz="2400" dirty="0" smtClean="0"/>
              <a:t>位</a:t>
            </a:r>
            <a:r>
              <a:rPr lang="en-US" altLang="zh-CN" sz="2400" dirty="0" smtClean="0"/>
              <a:t>T1</a:t>
            </a:r>
            <a:r>
              <a:rPr lang="zh-CN" altLang="en-US" sz="2400" dirty="0" smtClean="0"/>
              <a:t>压脂增强示：肿块表现出分叶状强化。</a:t>
            </a:r>
            <a:endParaRPr lang="en-US" altLang="zh-CN" sz="2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25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lj\AppData\Roaming\Tencent\Users\790139208\QQ\WinTemp\RichOle\AI}WKU7FGUS7RTDKFFS7_4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1124744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图</a:t>
            </a:r>
            <a:r>
              <a:rPr lang="en-US" altLang="zh-CN" sz="2800" dirty="0" smtClean="0"/>
              <a:t>15.</a:t>
            </a:r>
          </a:p>
          <a:p>
            <a:r>
              <a:rPr lang="en-US" altLang="zh-CN" sz="2800" dirty="0" smtClean="0"/>
              <a:t>41</a:t>
            </a:r>
            <a:r>
              <a:rPr lang="zh-CN" altLang="en-US" sz="2800" dirty="0" smtClean="0"/>
              <a:t>岁女性，血管瘤，右手第三手指背侧肿块；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/>
              <a:t>矢状</a:t>
            </a:r>
            <a:r>
              <a:rPr lang="zh-CN" altLang="en-US" sz="2800" dirty="0" smtClean="0"/>
              <a:t>位</a:t>
            </a:r>
            <a:r>
              <a:rPr lang="en-US" altLang="zh-CN" sz="2800" dirty="0" smtClean="0"/>
              <a:t>T2</a:t>
            </a:r>
            <a:r>
              <a:rPr lang="zh-CN" altLang="en-US" sz="2800" dirty="0" smtClean="0"/>
              <a:t>压脂示：椭圆形，境界清楚的，高信号病灶。</a:t>
            </a:r>
            <a:endParaRPr lang="en-US" altLang="zh-CN" sz="2800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89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三、恶性实性病灶（中度恶性）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无法区分的多形性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肉瘤（</a:t>
            </a:r>
            <a:r>
              <a:rPr lang="en-US" altLang="zh-CN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UPS</a:t>
            </a:r>
            <a:r>
              <a:rPr lang="zh-CN" alt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UPS</a:t>
            </a:r>
            <a:r>
              <a:rPr lang="zh-CN" altLang="en-US" dirty="0" smtClean="0"/>
              <a:t>是</a:t>
            </a:r>
            <a:r>
              <a:rPr lang="en-US" altLang="zh-CN" dirty="0"/>
              <a:t>50</a:t>
            </a:r>
            <a:r>
              <a:rPr lang="zh-CN" altLang="zh-CN" dirty="0"/>
              <a:t>岁以上最常见的软组织肉瘤（深部起源的和肌肉</a:t>
            </a:r>
            <a:r>
              <a:rPr lang="zh-CN" altLang="zh-CN" dirty="0" smtClean="0"/>
              <a:t>内的</a:t>
            </a:r>
            <a:r>
              <a:rPr lang="zh-CN" altLang="zh-CN" dirty="0" smtClean="0"/>
              <a:t>）</a:t>
            </a:r>
            <a:r>
              <a:rPr lang="zh-CN" altLang="en-US" dirty="0" smtClean="0"/>
              <a:t>。常</a:t>
            </a:r>
            <a:r>
              <a:rPr lang="zh-CN" altLang="zh-CN" dirty="0" smtClean="0"/>
              <a:t>累及</a:t>
            </a:r>
            <a:r>
              <a:rPr lang="zh-CN" altLang="en-US" dirty="0"/>
              <a:t>四肢</a:t>
            </a:r>
            <a:r>
              <a:rPr lang="zh-CN" altLang="zh-CN" dirty="0" smtClean="0"/>
              <a:t>，下肢常见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无痛、活动受限，分叶状肿块，坏死和囊变退变或者出血。</a:t>
            </a:r>
            <a:r>
              <a:rPr lang="en-US" altLang="zh-CN" dirty="0"/>
              <a:t>5%</a:t>
            </a:r>
            <a:r>
              <a:rPr lang="zh-CN" altLang="zh-CN" dirty="0"/>
              <a:t>到</a:t>
            </a:r>
            <a:r>
              <a:rPr lang="en-US" altLang="zh-CN" dirty="0"/>
              <a:t>20%</a:t>
            </a:r>
            <a:r>
              <a:rPr lang="zh-CN" altLang="zh-CN" dirty="0"/>
              <a:t>出现骨化和钙化。骨质</a:t>
            </a:r>
            <a:r>
              <a:rPr lang="zh-CN" altLang="zh-CN" dirty="0" smtClean="0"/>
              <a:t>侵蚀常见。</a:t>
            </a:r>
            <a:endParaRPr lang="en-US" altLang="zh-CN" dirty="0" smtClean="0"/>
          </a:p>
          <a:p>
            <a:r>
              <a:rPr lang="en-US" altLang="zh-CN" dirty="0" smtClean="0"/>
              <a:t>MR</a:t>
            </a:r>
            <a:r>
              <a:rPr lang="zh-CN" altLang="en-US" dirty="0" smtClean="0"/>
              <a:t>：</a:t>
            </a:r>
            <a:r>
              <a:rPr lang="zh-CN" altLang="zh-CN" dirty="0" smtClean="0"/>
              <a:t>信号非特异性，</a:t>
            </a:r>
            <a:r>
              <a:rPr lang="zh-CN" altLang="zh-CN" dirty="0"/>
              <a:t>取决于病灶的细胞结构和粘液成分，以及是否伴有出血，坏死和钙化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通常</a:t>
            </a:r>
            <a:r>
              <a:rPr lang="zh-CN" altLang="zh-CN" dirty="0"/>
              <a:t>在</a:t>
            </a:r>
            <a:r>
              <a:rPr lang="en-US" altLang="zh-CN" dirty="0" smtClean="0"/>
              <a:t>T1</a:t>
            </a:r>
            <a:r>
              <a:rPr lang="zh-CN" altLang="zh-CN" dirty="0" smtClean="0"/>
              <a:t>等</a:t>
            </a:r>
            <a:r>
              <a:rPr lang="zh-CN" altLang="zh-CN" dirty="0"/>
              <a:t>低信号</a:t>
            </a:r>
            <a:r>
              <a:rPr lang="zh-CN" altLang="zh-CN" dirty="0" smtClean="0"/>
              <a:t>，</a:t>
            </a:r>
            <a:r>
              <a:rPr lang="en-US" altLang="zh-CN" dirty="0" smtClean="0"/>
              <a:t>T2</a:t>
            </a:r>
            <a:r>
              <a:rPr lang="zh-CN" altLang="zh-CN" dirty="0" smtClean="0"/>
              <a:t>等</a:t>
            </a:r>
            <a:r>
              <a:rPr lang="zh-CN" altLang="zh-CN" dirty="0"/>
              <a:t>高信号，增强后周围强化比内部强化</a:t>
            </a:r>
            <a:r>
              <a:rPr lang="zh-CN" altLang="zh-CN" dirty="0" smtClean="0"/>
              <a:t>明显</a:t>
            </a:r>
            <a:r>
              <a:rPr lang="zh-CN" altLang="en-US" dirty="0"/>
              <a:t>（</a:t>
            </a:r>
            <a:r>
              <a:rPr lang="zh-CN" altLang="zh-CN" dirty="0" smtClean="0"/>
              <a:t>中心区域</a:t>
            </a:r>
            <a:r>
              <a:rPr lang="zh-CN" altLang="en-US" dirty="0" smtClean="0"/>
              <a:t>有</a:t>
            </a:r>
            <a:r>
              <a:rPr lang="zh-CN" altLang="zh-CN" dirty="0" smtClean="0"/>
              <a:t>出血</a:t>
            </a:r>
            <a:r>
              <a:rPr lang="zh-CN" altLang="zh-CN" dirty="0"/>
              <a:t>坏死和粘液</a:t>
            </a:r>
            <a:r>
              <a:rPr lang="zh-CN" altLang="zh-CN" dirty="0" smtClean="0"/>
              <a:t>成分</a:t>
            </a:r>
            <a:r>
              <a:rPr lang="zh-CN" altLang="en-US" dirty="0" smtClean="0"/>
              <a:t>）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59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lj\AppData\Roaming\Tencent\Users\790139208\QQ\WinTemp\RichOle\J6RW7PSBQ1$D@)]2F%]07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lj\AppData\Roaming\Tencent\Users\790139208\QQ\WinTemp\RichOle\7TH1Y31)XFNGUH2V0`WUJ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25" y="3212976"/>
            <a:ext cx="31146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03" y="3717032"/>
            <a:ext cx="60007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16. 62</a:t>
            </a:r>
            <a:r>
              <a:rPr lang="zh-CN" altLang="en-US" sz="2400" dirty="0"/>
              <a:t>岁左上臂肱二头肌内</a:t>
            </a:r>
            <a:r>
              <a:rPr lang="en-US" altLang="zh-CN" sz="2400" dirty="0" smtClean="0"/>
              <a:t>UPS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 marL="342900" indent="-342900">
              <a:buAutoNum type="alphaLcPeriod"/>
            </a:pPr>
            <a:r>
              <a:rPr lang="en-US" altLang="zh-CN" sz="2400" dirty="0" smtClean="0"/>
              <a:t>T1</a:t>
            </a:r>
            <a:r>
              <a:rPr lang="zh-CN" altLang="en-US" sz="2400" dirty="0" smtClean="0"/>
              <a:t>示：类</a:t>
            </a:r>
            <a:r>
              <a:rPr lang="zh-CN" altLang="en-US" sz="2400" dirty="0" smtClean="0"/>
              <a:t>圆形中等信号肿块；</a:t>
            </a:r>
            <a:endParaRPr lang="en-US" altLang="zh-CN" sz="2400" dirty="0" smtClean="0"/>
          </a:p>
          <a:p>
            <a:pPr marL="342900" indent="-342900">
              <a:buAutoNum type="alphaLcPeriod"/>
            </a:pPr>
            <a:r>
              <a:rPr lang="en-US" altLang="zh-CN" sz="2400" dirty="0" smtClean="0"/>
              <a:t>T2</a:t>
            </a:r>
            <a:r>
              <a:rPr lang="zh-CN" altLang="en-US" sz="2400" dirty="0" smtClean="0"/>
              <a:t>示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肿块</a:t>
            </a:r>
            <a:r>
              <a:rPr lang="zh-CN" altLang="en-US" sz="2400" dirty="0" smtClean="0"/>
              <a:t>均匀高信号，内部薄层分隔，周围水肿；</a:t>
            </a:r>
            <a:endParaRPr lang="en-US" altLang="zh-CN" sz="2400" dirty="0" smtClean="0"/>
          </a:p>
          <a:p>
            <a:pPr marL="342900" indent="-342900">
              <a:buAutoNum type="alphaLcPeriod"/>
            </a:pPr>
            <a:r>
              <a:rPr lang="zh-CN" altLang="en-US" sz="2400" dirty="0"/>
              <a:t>矢状</a:t>
            </a:r>
            <a:r>
              <a:rPr lang="zh-CN" altLang="en-US" sz="2400" dirty="0" smtClean="0"/>
              <a:t>位</a:t>
            </a:r>
            <a:r>
              <a:rPr lang="en-US" altLang="zh-CN" sz="2400" dirty="0" smtClean="0"/>
              <a:t>T1</a:t>
            </a:r>
            <a:r>
              <a:rPr lang="zh-CN" altLang="en-US" sz="2400" dirty="0" smtClean="0"/>
              <a:t>压脂增强</a:t>
            </a:r>
            <a:r>
              <a:rPr lang="zh-CN" altLang="en-US" sz="2400" dirty="0" smtClean="0"/>
              <a:t>示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肿块</a:t>
            </a:r>
            <a:r>
              <a:rPr lang="zh-CN" altLang="en-US" sz="2400" dirty="0" smtClean="0"/>
              <a:t>弥散增强，见相对无强化区域，可能由于中心坏死。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69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粘液肉瘤（纤维</a:t>
            </a:r>
            <a:r>
              <a:rPr lang="en-US" altLang="zh-CN" sz="3600" dirty="0" smtClean="0"/>
              <a:t>+</a:t>
            </a:r>
            <a:r>
              <a:rPr lang="zh-CN" altLang="en-US" sz="3600" dirty="0" smtClean="0"/>
              <a:t>脂肪）</a:t>
            </a:r>
            <a:r>
              <a:rPr lang="en-US" altLang="zh-CN" sz="3600" dirty="0"/>
              <a:t/>
            </a:r>
            <a:br>
              <a:rPr lang="en-US" altLang="zh-CN" sz="3600" dirty="0"/>
            </a:b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粘液</a:t>
            </a:r>
            <a:r>
              <a:rPr lang="zh-CN" altLang="en-US" b="1" dirty="0"/>
              <a:t>纤维肉瘤</a:t>
            </a:r>
            <a:r>
              <a:rPr lang="zh-CN" altLang="en-US" dirty="0"/>
              <a:t>是</a:t>
            </a:r>
            <a:r>
              <a:rPr lang="zh-CN" altLang="en-US" dirty="0" smtClean="0"/>
              <a:t>下肢表浅部位的</a:t>
            </a:r>
            <a:r>
              <a:rPr lang="zh-CN" altLang="en-US" dirty="0"/>
              <a:t>软组织</a:t>
            </a:r>
            <a:r>
              <a:rPr lang="zh-CN" altLang="en-US" dirty="0" smtClean="0"/>
              <a:t>肿块，是老年人</a:t>
            </a:r>
            <a:r>
              <a:rPr lang="zh-CN" altLang="en-US" dirty="0"/>
              <a:t>最常见的肉瘤</a:t>
            </a:r>
            <a:r>
              <a:rPr lang="zh-CN" altLang="en-US" dirty="0" smtClean="0"/>
              <a:t>之一。</a:t>
            </a:r>
            <a:endParaRPr lang="en-US" altLang="zh-CN" dirty="0" smtClean="0"/>
          </a:p>
          <a:p>
            <a:r>
              <a:rPr lang="en-US" altLang="zh-CN" dirty="0" smtClean="0"/>
              <a:t>MR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T1</a:t>
            </a:r>
            <a:r>
              <a:rPr lang="zh-CN" altLang="zh-CN" dirty="0" smtClean="0"/>
              <a:t>上等</a:t>
            </a:r>
            <a:r>
              <a:rPr lang="zh-CN" altLang="zh-CN" dirty="0"/>
              <a:t>低信号</a:t>
            </a:r>
            <a:r>
              <a:rPr lang="zh-CN" altLang="zh-CN" dirty="0" smtClean="0"/>
              <a:t>，</a:t>
            </a:r>
            <a:r>
              <a:rPr lang="en-US" altLang="zh-CN" dirty="0" smtClean="0"/>
              <a:t>T2</a:t>
            </a:r>
            <a:r>
              <a:rPr lang="zh-CN" altLang="zh-CN" dirty="0" smtClean="0"/>
              <a:t>上高</a:t>
            </a:r>
            <a:r>
              <a:rPr lang="zh-CN" altLang="zh-CN" dirty="0" smtClean="0"/>
              <a:t>信号</a:t>
            </a:r>
            <a:r>
              <a:rPr lang="zh-CN" altLang="en-US" dirty="0" smtClean="0"/>
              <a:t>，可</a:t>
            </a:r>
            <a:r>
              <a:rPr lang="zh-CN" altLang="zh-CN" dirty="0" smtClean="0"/>
              <a:t>有</a:t>
            </a:r>
            <a:r>
              <a:rPr lang="zh-CN" altLang="zh-CN" dirty="0"/>
              <a:t>低信号分隔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在</a:t>
            </a:r>
            <a:r>
              <a:rPr lang="en-US" altLang="zh-CN" dirty="0"/>
              <a:t>MR</a:t>
            </a:r>
            <a:r>
              <a:rPr lang="zh-CN" altLang="zh-CN" dirty="0"/>
              <a:t>和</a:t>
            </a:r>
            <a:r>
              <a:rPr lang="en-US" altLang="zh-CN" dirty="0"/>
              <a:t>CT</a:t>
            </a:r>
            <a:r>
              <a:rPr lang="zh-CN" altLang="zh-CN" dirty="0"/>
              <a:t>上，低等级的粘液纤维肉瘤和其他粘液肿瘤很相似，比如粘液瘤和粘液脂肪肉瘤。然而，</a:t>
            </a:r>
            <a:r>
              <a:rPr lang="zh-CN" altLang="zh-CN" dirty="0" smtClean="0"/>
              <a:t>粘液</a:t>
            </a:r>
            <a:r>
              <a:rPr lang="zh-CN" altLang="en-US" dirty="0" smtClean="0"/>
              <a:t>纤维</a:t>
            </a:r>
            <a:r>
              <a:rPr lang="zh-CN" altLang="zh-CN" dirty="0" smtClean="0"/>
              <a:t>肉瘤</a:t>
            </a:r>
            <a:r>
              <a:rPr lang="zh-CN" altLang="en-US" dirty="0"/>
              <a:t>不含</a:t>
            </a:r>
            <a:r>
              <a:rPr lang="zh-CN" altLang="zh-CN" dirty="0" smtClean="0"/>
              <a:t>脂肪，</a:t>
            </a:r>
            <a:r>
              <a:rPr lang="zh-CN" altLang="en-US" dirty="0" smtClean="0"/>
              <a:t>使之</a:t>
            </a:r>
            <a:r>
              <a:rPr lang="zh-CN" altLang="zh-CN" dirty="0" smtClean="0"/>
              <a:t>可</a:t>
            </a:r>
            <a:r>
              <a:rPr lang="zh-CN" altLang="en-US" dirty="0" smtClean="0"/>
              <a:t>与</a:t>
            </a:r>
            <a:r>
              <a:rPr lang="zh-CN" altLang="zh-CN" dirty="0" smtClean="0"/>
              <a:t>脂肪肉瘤区别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增强后</a:t>
            </a:r>
            <a:r>
              <a:rPr lang="zh-CN" altLang="en-US" dirty="0" smtClean="0"/>
              <a:t>，实</a:t>
            </a:r>
            <a:r>
              <a:rPr lang="zh-CN" altLang="en-US" dirty="0"/>
              <a:t>性</a:t>
            </a:r>
            <a:r>
              <a:rPr lang="zh-CN" altLang="zh-CN" dirty="0" smtClean="0"/>
              <a:t>成分常见</a:t>
            </a:r>
            <a:r>
              <a:rPr lang="zh-CN" altLang="zh-CN" dirty="0"/>
              <a:t>不均匀的结节样和环状</a:t>
            </a:r>
            <a:r>
              <a:rPr lang="zh-CN" altLang="zh-CN" dirty="0" smtClean="0"/>
              <a:t>强化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30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粘液</a:t>
            </a:r>
            <a:r>
              <a:rPr lang="zh-CN" altLang="zh-CN" dirty="0" smtClean="0"/>
              <a:t>纤维肉瘤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沿着</a:t>
            </a:r>
            <a:r>
              <a:rPr lang="zh-CN" altLang="zh-CN" dirty="0"/>
              <a:t>筋膜平面明显的浸润性生长</a:t>
            </a:r>
            <a:r>
              <a:rPr lang="zh-CN" altLang="zh-CN" dirty="0" smtClean="0"/>
              <a:t>方式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被</a:t>
            </a:r>
            <a:r>
              <a:rPr lang="zh-CN" altLang="zh-CN" dirty="0"/>
              <a:t>脂肪组织围绕的</a:t>
            </a:r>
            <a:r>
              <a:rPr lang="zh-CN" altLang="zh-CN" dirty="0" smtClean="0"/>
              <a:t>局</a:t>
            </a:r>
            <a:r>
              <a:rPr lang="zh-CN" altLang="en-US" dirty="0" smtClean="0"/>
              <a:t>限</a:t>
            </a:r>
            <a:r>
              <a:rPr lang="zh-CN" altLang="zh-CN" dirty="0" smtClean="0"/>
              <a:t>生长</a:t>
            </a:r>
            <a:r>
              <a:rPr lang="zh-CN" altLang="zh-CN" dirty="0" smtClean="0"/>
              <a:t>方式</a:t>
            </a:r>
            <a:endParaRPr lang="en-US" altLang="zh-CN" dirty="0" smtClean="0"/>
          </a:p>
          <a:p>
            <a:r>
              <a:rPr lang="zh-CN" altLang="zh-CN" dirty="0" smtClean="0"/>
              <a:t>这种</a:t>
            </a:r>
            <a:r>
              <a:rPr lang="zh-CN" altLang="zh-CN" dirty="0"/>
              <a:t>沿着原肿瘤病灶中心上的筋膜</a:t>
            </a:r>
            <a:r>
              <a:rPr lang="zh-CN" altLang="zh-CN" dirty="0" smtClean="0"/>
              <a:t>平面</a:t>
            </a:r>
            <a:r>
              <a:rPr lang="zh-CN" altLang="en-US" dirty="0" smtClean="0"/>
              <a:t>生长</a:t>
            </a:r>
            <a:r>
              <a:rPr lang="zh-CN" altLang="zh-CN" dirty="0" smtClean="0"/>
              <a:t>是</a:t>
            </a:r>
            <a:r>
              <a:rPr lang="zh-CN" altLang="zh-CN" dirty="0" smtClean="0"/>
              <a:t>多发</a:t>
            </a:r>
            <a:r>
              <a:rPr lang="zh-CN" altLang="en-US" dirty="0" smtClean="0"/>
              <a:t>性</a:t>
            </a:r>
            <a:r>
              <a:rPr lang="zh-CN" altLang="zh-CN" dirty="0" smtClean="0"/>
              <a:t>粘液</a:t>
            </a:r>
            <a:r>
              <a:rPr lang="zh-CN" altLang="zh-CN" dirty="0"/>
              <a:t>纤维肉瘤的特征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局部再发</a:t>
            </a:r>
            <a:r>
              <a:rPr lang="zh-CN" altLang="en-US" dirty="0" smtClean="0"/>
              <a:t>率：</a:t>
            </a:r>
            <a:r>
              <a:rPr lang="en-US" altLang="zh-CN" dirty="0" smtClean="0"/>
              <a:t>55</a:t>
            </a:r>
            <a:r>
              <a:rPr lang="en-US" altLang="zh-CN" dirty="0"/>
              <a:t>%</a:t>
            </a:r>
            <a:r>
              <a:rPr lang="zh-CN" altLang="zh-CN" dirty="0"/>
              <a:t>到</a:t>
            </a:r>
            <a:r>
              <a:rPr lang="en-US" altLang="zh-CN" dirty="0"/>
              <a:t>63</a:t>
            </a:r>
            <a:r>
              <a:rPr lang="en-US" altLang="zh-CN" dirty="0" smtClean="0"/>
              <a:t>%</a:t>
            </a:r>
            <a:r>
              <a:rPr lang="zh-CN" altLang="zh-CN" dirty="0" smtClean="0"/>
              <a:t>。</a:t>
            </a:r>
            <a:r>
              <a:rPr lang="zh-CN" altLang="zh-CN" dirty="0"/>
              <a:t>这种再发与组织分级和肿瘤</a:t>
            </a:r>
            <a:r>
              <a:rPr lang="zh-CN" altLang="zh-CN" dirty="0" smtClean="0"/>
              <a:t>浸润</a:t>
            </a:r>
            <a:r>
              <a:rPr lang="zh-CN" altLang="en-US" dirty="0" smtClean="0"/>
              <a:t>程度</a:t>
            </a:r>
            <a:r>
              <a:rPr lang="zh-CN" altLang="zh-CN" dirty="0" smtClean="0"/>
              <a:t>无关。再发</a:t>
            </a:r>
            <a:r>
              <a:rPr lang="zh-CN" altLang="en-US" dirty="0" smtClean="0"/>
              <a:t>和</a:t>
            </a:r>
            <a:r>
              <a:rPr lang="zh-CN" altLang="zh-CN" dirty="0" smtClean="0"/>
              <a:t>远处</a:t>
            </a:r>
            <a:r>
              <a:rPr lang="zh-CN" altLang="zh-CN" dirty="0"/>
              <a:t>转移即便在低级别的粘液纤维肉瘤中</a:t>
            </a:r>
            <a:r>
              <a:rPr lang="zh-CN" altLang="zh-CN" dirty="0" smtClean="0"/>
              <a:t>也</a:t>
            </a:r>
            <a:r>
              <a:rPr lang="zh-CN" altLang="en-US" dirty="0" smtClean="0"/>
              <a:t>会出</a:t>
            </a:r>
            <a:r>
              <a:rPr lang="zh-CN" altLang="zh-CN" dirty="0" smtClean="0"/>
              <a:t>现</a:t>
            </a:r>
            <a:r>
              <a:rPr lang="zh-CN" altLang="zh-CN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65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真假“囊性”病灶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真性囊性</a:t>
            </a:r>
            <a:r>
              <a:rPr lang="zh-CN" altLang="en-US" dirty="0" smtClean="0"/>
              <a:t>病灶</a:t>
            </a:r>
            <a:r>
              <a:rPr lang="zh-CN" altLang="en-US" dirty="0"/>
              <a:t>（</a:t>
            </a:r>
            <a:r>
              <a:rPr lang="zh-CN" altLang="en-US" dirty="0" smtClean="0"/>
              <a:t>良性）；</a:t>
            </a:r>
            <a:endParaRPr lang="en-US" altLang="zh-CN" dirty="0" smtClean="0"/>
          </a:p>
          <a:p>
            <a:r>
              <a:rPr lang="zh-CN" altLang="en-US" dirty="0"/>
              <a:t>囊</a:t>
            </a:r>
            <a:r>
              <a:rPr lang="zh-CN" altLang="en-US" dirty="0" smtClean="0"/>
              <a:t>样实性或部分实性</a:t>
            </a:r>
            <a:r>
              <a:rPr lang="zh-CN" altLang="en-US" dirty="0" smtClean="0"/>
              <a:t>病灶（</a:t>
            </a:r>
            <a:r>
              <a:rPr lang="zh-CN" altLang="en-US" dirty="0" smtClean="0"/>
              <a:t>良性</a:t>
            </a:r>
            <a:r>
              <a:rPr lang="zh-CN" altLang="en-US" dirty="0"/>
              <a:t>）；</a:t>
            </a:r>
            <a:endParaRPr lang="en-US" altLang="zh-CN" dirty="0" smtClean="0"/>
          </a:p>
          <a:p>
            <a:r>
              <a:rPr lang="zh-CN" altLang="en-US" dirty="0" smtClean="0"/>
              <a:t>恶性（中度）实性病灶。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09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lj\AppData\Roaming\Tencent\Users\790139208\QQ\WinTemp\RichOle\{3F[Z1LJ``5@[ZCOS3`9Z~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385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049" y="5229200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18. </a:t>
            </a:r>
            <a:r>
              <a:rPr lang="en-US" altLang="zh-CN" sz="2400" dirty="0"/>
              <a:t>74</a:t>
            </a:r>
            <a:r>
              <a:rPr lang="zh-CN" altLang="en-US" sz="2400" dirty="0" smtClean="0"/>
              <a:t>岁，高度恶性粘液纤维肉瘤。</a:t>
            </a:r>
            <a:endParaRPr lang="en-US" altLang="zh-CN" sz="2400" dirty="0" smtClean="0"/>
          </a:p>
          <a:p>
            <a:r>
              <a:rPr lang="en-US" altLang="zh-CN" sz="2400" dirty="0" smtClean="0"/>
              <a:t>a.  T1</a:t>
            </a:r>
            <a:r>
              <a:rPr lang="zh-CN" altLang="en-US" sz="2400" dirty="0" smtClean="0"/>
              <a:t>示：右大腿</a:t>
            </a:r>
            <a:r>
              <a:rPr lang="zh-CN" altLang="en-US" sz="2400" dirty="0" smtClean="0"/>
              <a:t>后方皮下</a:t>
            </a:r>
            <a:r>
              <a:rPr lang="zh-CN" altLang="en-US" sz="2400" dirty="0" smtClean="0"/>
              <a:t>的低信号肿块，沿表皮生长扩散；</a:t>
            </a:r>
            <a:endParaRPr lang="en-US" altLang="zh-CN" sz="2400" dirty="0" smtClean="0"/>
          </a:p>
          <a:p>
            <a:r>
              <a:rPr lang="en-US" altLang="zh-CN" sz="2400" dirty="0" smtClean="0"/>
              <a:t>b.  T2</a:t>
            </a:r>
            <a:r>
              <a:rPr lang="zh-CN" altLang="en-US" sz="2400" dirty="0" smtClean="0"/>
              <a:t>压脂</a:t>
            </a:r>
            <a:r>
              <a:rPr lang="zh-CN" altLang="en-US" sz="2400" dirty="0" smtClean="0"/>
              <a:t>示：肿块</a:t>
            </a:r>
            <a:r>
              <a:rPr lang="zh-CN" altLang="en-US" sz="2400" dirty="0" smtClean="0"/>
              <a:t>表现出浸润性生长方式，沿着皮下脂肪表面和筋膜平面生长扩散</a:t>
            </a:r>
            <a:r>
              <a:rPr lang="zh-CN" altLang="en-US" dirty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520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3600" dirty="0"/>
              <a:t>粘液脂肪肉瘤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粘液</a:t>
            </a:r>
            <a:r>
              <a:rPr lang="zh-CN" altLang="zh-CN" dirty="0"/>
              <a:t>脂肪肉瘤</a:t>
            </a:r>
            <a:r>
              <a:rPr lang="zh-CN" altLang="zh-CN" dirty="0" smtClean="0"/>
              <a:t>是</a:t>
            </a:r>
            <a:r>
              <a:rPr lang="zh-CN" altLang="zh-CN" dirty="0"/>
              <a:t>常见的脂肪肉瘤亚</a:t>
            </a:r>
            <a:r>
              <a:rPr lang="zh-CN" altLang="zh-CN" dirty="0" smtClean="0"/>
              <a:t>型</a:t>
            </a:r>
            <a:r>
              <a:rPr lang="zh-CN" altLang="en-US" dirty="0" smtClean="0"/>
              <a:t>，</a:t>
            </a:r>
            <a:r>
              <a:rPr lang="zh-CN" altLang="zh-CN" dirty="0" smtClean="0"/>
              <a:t>仅次于</a:t>
            </a:r>
            <a:r>
              <a:rPr lang="zh-CN" altLang="zh-CN" dirty="0"/>
              <a:t>分化良好的</a:t>
            </a:r>
            <a:r>
              <a:rPr lang="zh-CN" altLang="zh-CN" dirty="0" smtClean="0"/>
              <a:t>脂肪肉瘤</a:t>
            </a:r>
            <a:r>
              <a:rPr lang="zh-CN" altLang="zh-CN" dirty="0" smtClean="0"/>
              <a:t>。大腿部</a:t>
            </a:r>
            <a:r>
              <a:rPr lang="zh-CN" altLang="en-US" dirty="0"/>
              <a:t>多见</a:t>
            </a:r>
            <a:r>
              <a:rPr lang="zh-CN" altLang="zh-CN" dirty="0" smtClean="0"/>
              <a:t>。</a:t>
            </a:r>
            <a:r>
              <a:rPr lang="zh-CN" altLang="zh-CN" dirty="0" smtClean="0"/>
              <a:t>年轻人</a:t>
            </a:r>
            <a:r>
              <a:rPr lang="zh-CN" altLang="en-US" dirty="0" smtClean="0"/>
              <a:t>好发。</a:t>
            </a:r>
            <a:endParaRPr lang="zh-CN" altLang="zh-CN" dirty="0"/>
          </a:p>
          <a:p>
            <a:r>
              <a:rPr lang="zh-CN" altLang="zh-CN" dirty="0"/>
              <a:t>粘液脂肪肉瘤</a:t>
            </a:r>
            <a:r>
              <a:rPr lang="zh-CN" altLang="zh-CN" dirty="0" smtClean="0"/>
              <a:t>预后</a:t>
            </a:r>
            <a:r>
              <a:rPr lang="zh-CN" altLang="en-US" dirty="0" smtClean="0"/>
              <a:t>一般</a:t>
            </a:r>
            <a:r>
              <a:rPr lang="zh-CN" altLang="zh-CN" dirty="0" smtClean="0"/>
              <a:t>，</a:t>
            </a:r>
            <a:r>
              <a:rPr lang="zh-CN" altLang="zh-CN" dirty="0"/>
              <a:t>经常再发和</a:t>
            </a:r>
            <a:r>
              <a:rPr lang="zh-CN" altLang="zh-CN" dirty="0" smtClean="0"/>
              <a:t>转移，比如</a:t>
            </a:r>
            <a:r>
              <a:rPr lang="zh-CN" altLang="en-US" dirty="0" smtClean="0"/>
              <a:t>肺，</a:t>
            </a:r>
            <a:r>
              <a:rPr lang="zh-CN" altLang="zh-CN" dirty="0" smtClean="0"/>
              <a:t>腹膜</a:t>
            </a:r>
            <a:r>
              <a:rPr lang="zh-CN" altLang="zh-CN" dirty="0"/>
              <a:t>后和对侧</a:t>
            </a:r>
            <a:r>
              <a:rPr lang="zh-CN" altLang="zh-CN" dirty="0" smtClean="0"/>
              <a:t>肢体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粘液</a:t>
            </a:r>
            <a:r>
              <a:rPr lang="zh-CN" altLang="en-US" dirty="0"/>
              <a:t>脂肪肉瘤由丛状血管丛，星状和纺锤状的间质细胞</a:t>
            </a:r>
            <a:r>
              <a:rPr lang="zh-CN" altLang="en-US" dirty="0" smtClean="0"/>
              <a:t>和成</a:t>
            </a:r>
            <a:r>
              <a:rPr lang="zh-CN" altLang="en-US" dirty="0"/>
              <a:t>脂细胞混合</a:t>
            </a:r>
            <a:r>
              <a:rPr lang="zh-CN" altLang="en-US" dirty="0" smtClean="0"/>
              <a:t>组成。因为</a:t>
            </a:r>
            <a:r>
              <a:rPr lang="zh-CN" altLang="en-US" dirty="0"/>
              <a:t>脂肪内容物只占肿瘤体积的不到</a:t>
            </a:r>
            <a:r>
              <a:rPr lang="en-US" altLang="zh-CN" dirty="0"/>
              <a:t>10%</a:t>
            </a:r>
            <a:r>
              <a:rPr lang="zh-CN" altLang="en-US" dirty="0"/>
              <a:t>到</a:t>
            </a:r>
            <a:r>
              <a:rPr lang="en-US" altLang="zh-CN" dirty="0" smtClean="0"/>
              <a:t>25%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MR</a:t>
            </a:r>
            <a:r>
              <a:rPr lang="zh-CN" altLang="en-US" dirty="0"/>
              <a:t>图像</a:t>
            </a:r>
            <a:r>
              <a:rPr lang="zh-CN" altLang="en-US" dirty="0" smtClean="0"/>
              <a:t>可以不出现脂肪瘤</a:t>
            </a:r>
            <a:r>
              <a:rPr lang="zh-CN" altLang="en-US" dirty="0"/>
              <a:t>的典型表现</a:t>
            </a:r>
            <a:r>
              <a:rPr lang="zh-CN" altLang="en-US" dirty="0" smtClean="0"/>
              <a:t>。内部大量</a:t>
            </a:r>
            <a:r>
              <a:rPr lang="zh-CN" altLang="en-US" dirty="0"/>
              <a:t>的粘液成分造成了这种均匀的囊样信号。</a:t>
            </a: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12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MR</a:t>
            </a:r>
            <a:r>
              <a:rPr lang="zh-CN" altLang="en-US" dirty="0"/>
              <a:t>图像上表现出囊性变的粘液脂肪肉瘤比例高达</a:t>
            </a:r>
            <a:r>
              <a:rPr lang="en-US" altLang="zh-CN" dirty="0"/>
              <a:t>22%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err="1" smtClean="0"/>
              <a:t>Mi-Sook</a:t>
            </a:r>
            <a:r>
              <a:rPr lang="zh-CN" altLang="en-US" dirty="0"/>
              <a:t>报导</a:t>
            </a:r>
            <a:r>
              <a:rPr lang="en-US" altLang="zh-CN" dirty="0"/>
              <a:t>78%</a:t>
            </a:r>
            <a:r>
              <a:rPr lang="zh-CN" altLang="en-US" dirty="0"/>
              <a:t>的</a:t>
            </a:r>
            <a:r>
              <a:rPr lang="zh-CN" altLang="en-US" dirty="0" smtClean="0"/>
              <a:t>病例可见花边</a:t>
            </a:r>
            <a:r>
              <a:rPr lang="zh-CN" altLang="en-US" dirty="0"/>
              <a:t>状线样和不规则的脂肪灶</a:t>
            </a:r>
            <a:r>
              <a:rPr lang="zh-CN" altLang="en-US" dirty="0" smtClean="0"/>
              <a:t>，</a:t>
            </a:r>
            <a:r>
              <a:rPr lang="en-US" altLang="zh-CN" dirty="0" smtClean="0"/>
              <a:t>T1</a:t>
            </a:r>
            <a:r>
              <a:rPr lang="zh-CN" altLang="en-US" dirty="0"/>
              <a:t>上高</a:t>
            </a:r>
            <a:r>
              <a:rPr lang="zh-CN" altLang="en-US" dirty="0" smtClean="0"/>
              <a:t>信号，</a:t>
            </a:r>
            <a:r>
              <a:rPr lang="en-US" altLang="zh-CN" dirty="0" smtClean="0"/>
              <a:t>T2</a:t>
            </a:r>
            <a:r>
              <a:rPr lang="zh-CN" altLang="en-US" dirty="0"/>
              <a:t>上等</a:t>
            </a:r>
            <a:r>
              <a:rPr lang="zh-CN" altLang="en-US" dirty="0" smtClean="0"/>
              <a:t>信号。</a:t>
            </a:r>
            <a:endParaRPr lang="en-US" altLang="zh-CN" dirty="0" smtClean="0"/>
          </a:p>
          <a:p>
            <a:r>
              <a:rPr lang="zh-CN" altLang="en-US" dirty="0" smtClean="0"/>
              <a:t>增强</a:t>
            </a:r>
            <a:r>
              <a:rPr lang="zh-CN" altLang="en-US" dirty="0"/>
              <a:t>后，这些肿瘤可能表现出均匀（全部）或者不均匀（部分）强化，</a:t>
            </a:r>
            <a:r>
              <a:rPr lang="zh-CN" altLang="en-US" dirty="0" smtClean="0"/>
              <a:t>或者不</a:t>
            </a:r>
            <a:r>
              <a:rPr lang="zh-CN" altLang="en-US" dirty="0"/>
              <a:t>强化。</a:t>
            </a:r>
          </a:p>
        </p:txBody>
      </p:sp>
    </p:spTree>
    <p:extLst>
      <p:ext uri="{BB962C8B-B14F-4D97-AF65-F5344CB8AC3E}">
        <p14:creationId xmlns:p14="http://schemas.microsoft.com/office/powerpoint/2010/main" val="28378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lj\AppData\Roaming\Tencent\Users\790139208\QQ\WinTemp\RichOle\]~HEMD~R56K]1FM$]SA0E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26" y="0"/>
            <a:ext cx="615617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lj\AppData\Roaming\Tencent\Users\790139208\QQ\WinTemp\RichOle\7MC1SLWIR83}WGVOUEY@IQ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63" y="4725144"/>
            <a:ext cx="91101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20. </a:t>
            </a:r>
            <a:r>
              <a:rPr lang="zh-CN" altLang="en-US" sz="2400" dirty="0" smtClean="0"/>
              <a:t>粘液脂肪肉瘤。</a:t>
            </a:r>
            <a:r>
              <a:rPr lang="en-US" altLang="zh-CN" sz="2400" dirty="0" smtClean="0"/>
              <a:t>74</a:t>
            </a:r>
            <a:r>
              <a:rPr lang="zh-CN" altLang="en-US" sz="2400" dirty="0" smtClean="0"/>
              <a:t>岁，右膝腘窝处肿块；</a:t>
            </a:r>
            <a:endParaRPr lang="en-US" altLang="zh-CN" sz="2400" dirty="0" smtClean="0"/>
          </a:p>
          <a:p>
            <a:pPr marL="342900" indent="-342900">
              <a:buAutoNum type="alphaLcPeriod"/>
            </a:pPr>
            <a:r>
              <a:rPr lang="zh-CN" altLang="en-US" sz="2400" dirty="0" smtClean="0"/>
              <a:t>矢状位</a:t>
            </a:r>
            <a:r>
              <a:rPr lang="en-US" altLang="zh-CN" sz="2400" dirty="0" smtClean="0"/>
              <a:t>T1</a:t>
            </a:r>
            <a:r>
              <a:rPr lang="zh-CN" altLang="en-US" sz="2400" dirty="0" smtClean="0"/>
              <a:t>示：明显低信号的肿块内见高信号的脂肪灶；</a:t>
            </a:r>
            <a:endParaRPr lang="en-US" altLang="zh-CN" sz="2400" dirty="0"/>
          </a:p>
          <a:p>
            <a:pPr marL="342900" indent="-342900">
              <a:buAutoNum type="alphaLcPeriod"/>
            </a:pPr>
            <a:r>
              <a:rPr lang="zh-CN" altLang="en-US" sz="2400" dirty="0" smtClean="0"/>
              <a:t>矢状位</a:t>
            </a:r>
            <a:r>
              <a:rPr lang="en-US" altLang="zh-CN" sz="2400" dirty="0" smtClean="0"/>
              <a:t>T2</a:t>
            </a:r>
            <a:r>
              <a:rPr lang="zh-CN" altLang="en-US" sz="2400" dirty="0" smtClean="0"/>
              <a:t>压脂示：肿块呈现高信号，内有脂肪分隔和脂肪结节，二者都为低信号；</a:t>
            </a:r>
            <a:endParaRPr lang="en-US" altLang="zh-CN" sz="2400" dirty="0" smtClean="0"/>
          </a:p>
          <a:p>
            <a:pPr marL="342900" indent="-342900">
              <a:buAutoNum type="alphaLcPeriod"/>
            </a:pPr>
            <a:r>
              <a:rPr lang="zh-CN" altLang="en-US" sz="2400" dirty="0"/>
              <a:t>矢状</a:t>
            </a:r>
            <a:r>
              <a:rPr lang="zh-CN" altLang="en-US" sz="2400" dirty="0" smtClean="0"/>
              <a:t>位</a:t>
            </a:r>
            <a:r>
              <a:rPr lang="en-US" altLang="zh-CN" sz="2400" dirty="0" smtClean="0"/>
              <a:t>T1</a:t>
            </a:r>
            <a:r>
              <a:rPr lang="zh-CN" altLang="en-US" sz="2400" dirty="0" smtClean="0"/>
              <a:t>压脂增强示：肿块不均匀强化，可见股动脉受压移位。</a:t>
            </a:r>
            <a:endParaRPr lang="en-US" altLang="zh-CN" sz="2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54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含有大量粘液成分的粘液脂肪肉瘤最容易和肌肉内粘液瘤混淆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鉴别点：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en-US" altLang="zh-CN" dirty="0" smtClean="0"/>
              <a:t>. </a:t>
            </a:r>
            <a:r>
              <a:rPr lang="zh-CN" altLang="en-US" dirty="0" smtClean="0"/>
              <a:t>典型</a:t>
            </a:r>
            <a:r>
              <a:rPr lang="zh-CN" altLang="en-US" dirty="0"/>
              <a:t>的肌肉间</a:t>
            </a:r>
            <a:r>
              <a:rPr lang="zh-CN" altLang="en-US" dirty="0" smtClean="0"/>
              <a:t>位置</a:t>
            </a:r>
            <a:r>
              <a:rPr lang="zh-CN" altLang="en-US" dirty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b. T1</a:t>
            </a:r>
            <a:r>
              <a:rPr lang="zh-CN" altLang="en-US" dirty="0"/>
              <a:t>上高信号内夹杂的</a:t>
            </a:r>
            <a:r>
              <a:rPr lang="zh-CN" altLang="en-US" dirty="0" smtClean="0"/>
              <a:t>点状</a:t>
            </a:r>
            <a:r>
              <a:rPr lang="zh-CN" altLang="en-US" dirty="0"/>
              <a:t>脂肪灶；</a:t>
            </a:r>
            <a:endParaRPr lang="en-US" altLang="zh-CN" dirty="0" smtClean="0"/>
          </a:p>
          <a:p>
            <a:r>
              <a:rPr lang="en-US" altLang="zh-CN" dirty="0" smtClean="0"/>
              <a:t>c .</a:t>
            </a:r>
            <a:r>
              <a:rPr lang="zh-CN" altLang="en-US" dirty="0" smtClean="0"/>
              <a:t> 强化方式不同。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29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/>
              <a:t>骨外粘液</a:t>
            </a:r>
            <a:r>
              <a:rPr lang="zh-CN" altLang="en-US" sz="3600" dirty="0" smtClean="0"/>
              <a:t>软骨肉瘤</a:t>
            </a:r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粘液</a:t>
            </a:r>
            <a:r>
              <a:rPr lang="zh-CN" altLang="en-US" dirty="0"/>
              <a:t>软骨肉瘤是具有大量粘液成分和恶性的类成软骨细胞</a:t>
            </a:r>
            <a:r>
              <a:rPr lang="zh-CN" altLang="en-US" dirty="0" smtClean="0"/>
              <a:t>的组成的多</a:t>
            </a:r>
            <a:r>
              <a:rPr lang="zh-CN" altLang="en-US" dirty="0"/>
              <a:t>结节样肿瘤</a:t>
            </a:r>
            <a:r>
              <a:rPr lang="zh-CN" altLang="en-US" dirty="0" smtClean="0"/>
              <a:t>。常</a:t>
            </a:r>
            <a:r>
              <a:rPr lang="zh-CN" altLang="en-US" dirty="0"/>
              <a:t>累及近端肢体的深部软组织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50-60</a:t>
            </a:r>
            <a:r>
              <a:rPr lang="zh-CN" altLang="en-US" dirty="0" smtClean="0"/>
              <a:t>岁多见。</a:t>
            </a:r>
            <a:endParaRPr lang="en-US" altLang="zh-CN" dirty="0" smtClean="0"/>
          </a:p>
          <a:p>
            <a:r>
              <a:rPr lang="en-US" altLang="zh-CN" dirty="0" smtClean="0"/>
              <a:t>MR</a:t>
            </a:r>
            <a:r>
              <a:rPr lang="zh-CN" altLang="zh-CN" dirty="0"/>
              <a:t>图像上，信号多变，尤其</a:t>
            </a:r>
            <a:r>
              <a:rPr lang="en-US" altLang="zh-CN" dirty="0"/>
              <a:t>T1(</a:t>
            </a:r>
            <a:r>
              <a:rPr lang="zh-CN" altLang="zh-CN" dirty="0"/>
              <a:t>出血点呈现高信号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</a:t>
            </a:r>
            <a:r>
              <a:rPr lang="en-US" altLang="zh-CN" dirty="0" smtClean="0"/>
              <a:t>T2</a:t>
            </a:r>
            <a:r>
              <a:rPr lang="zh-CN" altLang="zh-CN" dirty="0"/>
              <a:t>上</a:t>
            </a:r>
            <a:r>
              <a:rPr lang="zh-CN" altLang="zh-CN" dirty="0" smtClean="0"/>
              <a:t>，通常高信号</a:t>
            </a:r>
            <a:r>
              <a:rPr lang="zh-CN" altLang="en-US" dirty="0" smtClean="0"/>
              <a:t>（</a:t>
            </a:r>
            <a:r>
              <a:rPr lang="zh-CN" altLang="zh-CN" dirty="0" smtClean="0"/>
              <a:t>内部粘液</a:t>
            </a:r>
            <a:r>
              <a:rPr lang="zh-CN" altLang="zh-CN" dirty="0" smtClean="0"/>
              <a:t>成分</a:t>
            </a:r>
            <a:r>
              <a:rPr lang="zh-CN" altLang="en-US" dirty="0" smtClean="0"/>
              <a:t>）</a:t>
            </a:r>
            <a:r>
              <a:rPr lang="zh-CN" altLang="zh-CN" dirty="0" smtClean="0"/>
              <a:t>。多分</a:t>
            </a:r>
            <a:r>
              <a:rPr lang="zh-CN" altLang="zh-CN" dirty="0"/>
              <a:t>叶的软组织肿块经常侵犯</a:t>
            </a:r>
            <a:r>
              <a:rPr lang="zh-CN" altLang="zh-CN" dirty="0" smtClean="0"/>
              <a:t>周围骨质</a:t>
            </a:r>
            <a:r>
              <a:rPr lang="zh-CN" altLang="zh-CN" dirty="0"/>
              <a:t>和血管结构</a:t>
            </a:r>
            <a:r>
              <a:rPr lang="zh-CN" altLang="zh-CN" dirty="0" smtClean="0"/>
              <a:t>，</a:t>
            </a:r>
            <a:r>
              <a:rPr lang="zh-CN" altLang="en-US" dirty="0" smtClean="0"/>
              <a:t>其内</a:t>
            </a:r>
            <a:r>
              <a:rPr lang="zh-CN" altLang="zh-CN" dirty="0" smtClean="0"/>
              <a:t>有</a:t>
            </a:r>
            <a:r>
              <a:rPr lang="zh-CN" altLang="zh-CN" dirty="0"/>
              <a:t>纤维</a:t>
            </a:r>
            <a:r>
              <a:rPr lang="zh-CN" altLang="zh-CN" dirty="0" smtClean="0"/>
              <a:t>分隔</a:t>
            </a:r>
            <a:r>
              <a:rPr lang="zh-CN" altLang="en-US" dirty="0" smtClean="0"/>
              <a:t>。</a:t>
            </a:r>
            <a:r>
              <a:rPr lang="zh-CN" altLang="zh-CN" dirty="0" smtClean="0"/>
              <a:t>增强</a:t>
            </a:r>
            <a:r>
              <a:rPr lang="zh-CN" altLang="zh-CN" dirty="0"/>
              <a:t>图像也会呈现</a:t>
            </a:r>
            <a:r>
              <a:rPr lang="zh-CN" altLang="zh-CN" dirty="0" smtClean="0"/>
              <a:t>出</a:t>
            </a:r>
            <a:r>
              <a:rPr lang="zh-CN" altLang="en-US" dirty="0" smtClean="0"/>
              <a:t>周围环状</a:t>
            </a:r>
            <a:r>
              <a:rPr lang="zh-CN" altLang="zh-CN" dirty="0" smtClean="0"/>
              <a:t>，</a:t>
            </a:r>
            <a:r>
              <a:rPr lang="zh-CN" altLang="en-US" dirty="0" smtClean="0"/>
              <a:t>内部</a:t>
            </a:r>
            <a:r>
              <a:rPr lang="zh-CN" altLang="zh-CN" dirty="0" smtClean="0"/>
              <a:t>弧形</a:t>
            </a:r>
            <a:r>
              <a:rPr lang="zh-CN" altLang="en-US" dirty="0" smtClean="0"/>
              <a:t>强化</a:t>
            </a:r>
            <a:r>
              <a:rPr lang="zh-CN" altLang="zh-CN" dirty="0" smtClean="0"/>
              <a:t>，</a:t>
            </a:r>
            <a:r>
              <a:rPr lang="zh-CN" altLang="zh-CN" dirty="0"/>
              <a:t>反映软骨肿瘤的分叶状生长方式。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30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3600" dirty="0"/>
              <a:t>滑膜肉瘤</a:t>
            </a:r>
            <a:br>
              <a:rPr lang="zh-CN" altLang="zh-CN" sz="3600" dirty="0"/>
            </a:b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389120"/>
          </a:xfrm>
        </p:spPr>
        <p:txBody>
          <a:bodyPr>
            <a:normAutofit/>
          </a:bodyPr>
          <a:lstStyle/>
          <a:p>
            <a:r>
              <a:rPr lang="zh-CN" altLang="zh-CN" dirty="0" smtClean="0"/>
              <a:t>滑膜肉瘤</a:t>
            </a:r>
            <a:r>
              <a:rPr lang="zh-CN" altLang="zh-CN" dirty="0"/>
              <a:t>是一种比较常见的软组织恶性肿瘤，占</a:t>
            </a:r>
            <a:r>
              <a:rPr lang="en-US" altLang="zh-CN" dirty="0"/>
              <a:t>5%</a:t>
            </a:r>
            <a:r>
              <a:rPr lang="zh-CN" altLang="zh-CN" dirty="0"/>
              <a:t>。通常发病在</a:t>
            </a:r>
            <a:r>
              <a:rPr lang="zh-CN" altLang="zh-CN" dirty="0" smtClean="0"/>
              <a:t>青少年</a:t>
            </a:r>
            <a:r>
              <a:rPr lang="zh-CN" altLang="en-US" dirty="0" smtClean="0"/>
              <a:t>，</a:t>
            </a:r>
            <a:r>
              <a:rPr lang="zh-CN" altLang="zh-CN" dirty="0" smtClean="0"/>
              <a:t>肢体近关节</a:t>
            </a:r>
            <a:r>
              <a:rPr lang="zh-CN" altLang="zh-CN" dirty="0"/>
              <a:t>处（尤其腘窝）。</a:t>
            </a:r>
          </a:p>
          <a:p>
            <a:r>
              <a:rPr lang="zh-CN" altLang="zh-CN" dirty="0" smtClean="0"/>
              <a:t>滑膜肉瘤</a:t>
            </a:r>
            <a:r>
              <a:rPr lang="zh-CN" altLang="zh-CN" dirty="0"/>
              <a:t>不是从滑膜起源的，而是从间叶组织，</a:t>
            </a:r>
            <a:r>
              <a:rPr lang="zh-CN" altLang="zh-CN" dirty="0" smtClean="0"/>
              <a:t>因组织</a:t>
            </a:r>
            <a:r>
              <a:rPr lang="zh-CN" altLang="zh-CN" dirty="0"/>
              <a:t>形态上类似滑膜而得名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主要</a:t>
            </a:r>
            <a:r>
              <a:rPr lang="zh-CN" altLang="zh-CN" dirty="0"/>
              <a:t>有</a:t>
            </a:r>
            <a:r>
              <a:rPr lang="en-US" altLang="zh-CN" dirty="0"/>
              <a:t>3</a:t>
            </a:r>
            <a:r>
              <a:rPr lang="zh-CN" altLang="zh-CN" dirty="0"/>
              <a:t>种亚型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r>
              <a:rPr lang="zh-CN" altLang="zh-CN" dirty="0"/>
              <a:t>二相</a:t>
            </a:r>
            <a:r>
              <a:rPr lang="zh-CN" altLang="zh-CN" dirty="0" smtClean="0"/>
              <a:t>型</a:t>
            </a:r>
            <a:r>
              <a:rPr lang="zh-CN" altLang="en-US" dirty="0" smtClean="0"/>
              <a:t>：</a:t>
            </a:r>
            <a:r>
              <a:rPr lang="zh-CN" altLang="zh-CN" dirty="0" smtClean="0"/>
              <a:t>纺锤</a:t>
            </a:r>
            <a:r>
              <a:rPr lang="zh-CN" altLang="zh-CN" dirty="0"/>
              <a:t>体细胞和上皮细胞</a:t>
            </a:r>
            <a:r>
              <a:rPr lang="zh-CN" altLang="zh-CN" dirty="0" smtClean="0"/>
              <a:t>组成；</a:t>
            </a:r>
            <a:endParaRPr lang="en-US" altLang="zh-CN" dirty="0" smtClean="0"/>
          </a:p>
          <a:p>
            <a:r>
              <a:rPr lang="zh-CN" altLang="zh-CN" dirty="0" smtClean="0"/>
              <a:t>单相</a:t>
            </a:r>
            <a:r>
              <a:rPr lang="zh-CN" altLang="zh-CN" dirty="0"/>
              <a:t>型，只含有纺锤体细胞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r>
              <a:rPr lang="zh-CN" altLang="zh-CN" dirty="0" smtClean="0"/>
              <a:t>难</a:t>
            </a:r>
            <a:r>
              <a:rPr lang="zh-CN" altLang="zh-CN" dirty="0" smtClean="0"/>
              <a:t>区分</a:t>
            </a:r>
            <a:r>
              <a:rPr lang="zh-CN" altLang="zh-CN" dirty="0"/>
              <a:t>型，</a:t>
            </a:r>
            <a:r>
              <a:rPr lang="zh-CN" altLang="zh-CN" dirty="0" smtClean="0"/>
              <a:t>来源</a:t>
            </a:r>
            <a:r>
              <a:rPr lang="zh-CN" altLang="en-US" dirty="0" smtClean="0"/>
              <a:t>于</a:t>
            </a:r>
            <a:r>
              <a:rPr lang="zh-CN" altLang="zh-CN" dirty="0" smtClean="0"/>
              <a:t>有丝分裂</a:t>
            </a:r>
            <a:r>
              <a:rPr lang="zh-CN" altLang="zh-CN" dirty="0"/>
              <a:t>活动活跃的</a:t>
            </a:r>
            <a:r>
              <a:rPr lang="zh-CN" altLang="zh-CN" dirty="0" smtClean="0"/>
              <a:t>上皮和</a:t>
            </a:r>
            <a:r>
              <a:rPr lang="zh-CN" altLang="zh-CN" dirty="0"/>
              <a:t>局部坏死。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40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MR</a:t>
            </a:r>
            <a:r>
              <a:rPr lang="zh-CN" altLang="zh-CN" dirty="0"/>
              <a:t>图像上，多分叶</a:t>
            </a:r>
            <a:r>
              <a:rPr lang="zh-CN" altLang="zh-CN" dirty="0" smtClean="0"/>
              <a:t>状</a:t>
            </a:r>
            <a:r>
              <a:rPr lang="zh-CN" altLang="en-US" dirty="0" smtClean="0"/>
              <a:t>，</a:t>
            </a:r>
            <a:r>
              <a:rPr lang="zh-CN" altLang="zh-CN" dirty="0" smtClean="0"/>
              <a:t>不</a:t>
            </a:r>
            <a:r>
              <a:rPr lang="zh-CN" altLang="zh-CN" dirty="0"/>
              <a:t>均匀</a:t>
            </a:r>
            <a:r>
              <a:rPr lang="zh-CN" altLang="zh-CN" dirty="0" smtClean="0"/>
              <a:t>的液性信号，</a:t>
            </a:r>
            <a:r>
              <a:rPr lang="zh-CN" altLang="en-US" dirty="0" smtClean="0"/>
              <a:t>可见</a:t>
            </a:r>
            <a:r>
              <a:rPr lang="zh-CN" altLang="zh-CN" dirty="0" smtClean="0"/>
              <a:t>分隔</a:t>
            </a:r>
            <a:r>
              <a:rPr lang="zh-CN" altLang="zh-CN" dirty="0"/>
              <a:t>。</a:t>
            </a:r>
            <a:r>
              <a:rPr lang="en-US" altLang="zh-CN" dirty="0"/>
              <a:t>40%</a:t>
            </a:r>
            <a:r>
              <a:rPr lang="zh-CN" altLang="zh-CN" dirty="0"/>
              <a:t>的病例在</a:t>
            </a:r>
            <a:r>
              <a:rPr lang="en-US" altLang="zh-CN" dirty="0"/>
              <a:t>T1</a:t>
            </a:r>
            <a:r>
              <a:rPr lang="zh-CN" altLang="zh-CN" dirty="0"/>
              <a:t>和</a:t>
            </a:r>
            <a:r>
              <a:rPr lang="en-US" altLang="zh-CN" dirty="0"/>
              <a:t>T2</a:t>
            </a:r>
            <a:r>
              <a:rPr lang="zh-CN" altLang="zh-CN" dirty="0"/>
              <a:t>上呈现出高信号</a:t>
            </a:r>
            <a:r>
              <a:rPr lang="zh-CN" altLang="zh-CN" dirty="0" smtClean="0"/>
              <a:t>。</a:t>
            </a:r>
            <a:r>
              <a:rPr lang="en-US" altLang="zh-CN" dirty="0" smtClean="0"/>
              <a:t>35</a:t>
            </a:r>
            <a:r>
              <a:rPr lang="en-US" altLang="zh-CN" dirty="0"/>
              <a:t>%</a:t>
            </a:r>
            <a:r>
              <a:rPr lang="zh-CN" altLang="zh-CN" dirty="0"/>
              <a:t>的病例</a:t>
            </a:r>
            <a:r>
              <a:rPr lang="en-US" altLang="zh-CN" dirty="0"/>
              <a:t>T2</a:t>
            </a:r>
            <a:r>
              <a:rPr lang="zh-CN" altLang="zh-CN" dirty="0"/>
              <a:t>信号等</a:t>
            </a:r>
            <a:r>
              <a:rPr lang="zh-CN" altLang="zh-CN" dirty="0" smtClean="0"/>
              <a:t>中</a:t>
            </a:r>
            <a:r>
              <a:rPr lang="zh-CN" altLang="en-US" dirty="0" smtClean="0"/>
              <a:t>低信号</a:t>
            </a:r>
            <a:r>
              <a:rPr lang="zh-CN" altLang="zh-CN" dirty="0" smtClean="0"/>
              <a:t>均有</a:t>
            </a:r>
            <a:r>
              <a:rPr lang="zh-CN" altLang="en-US" dirty="0" smtClean="0"/>
              <a:t>（</a:t>
            </a:r>
            <a:r>
              <a:rPr lang="zh-CN" altLang="zh-CN" dirty="0" smtClean="0"/>
              <a:t>相对</a:t>
            </a:r>
            <a:r>
              <a:rPr lang="zh-CN" altLang="zh-CN" dirty="0"/>
              <a:t>脂肪</a:t>
            </a:r>
            <a:r>
              <a:rPr lang="zh-CN" altLang="zh-CN" dirty="0" smtClean="0"/>
              <a:t>而言</a:t>
            </a:r>
            <a:r>
              <a:rPr lang="zh-CN" altLang="en-US" dirty="0" smtClean="0"/>
              <a:t>）</a:t>
            </a:r>
            <a:r>
              <a:rPr lang="zh-CN" altLang="zh-CN" dirty="0" smtClean="0"/>
              <a:t>，</a:t>
            </a:r>
            <a:r>
              <a:rPr lang="zh-CN" altLang="zh-CN" dirty="0"/>
              <a:t>反映出囊性和伴出血和纤维组织实性的混杂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小病灶</a:t>
            </a:r>
            <a:r>
              <a:rPr lang="zh-CN" altLang="en-US" dirty="0" smtClean="0"/>
              <a:t>滑膜肉瘤</a:t>
            </a:r>
            <a:r>
              <a:rPr lang="zh-CN" altLang="zh-CN" dirty="0" smtClean="0"/>
              <a:t>（</a:t>
            </a:r>
            <a:r>
              <a:rPr lang="en-US" altLang="zh-CN" dirty="0"/>
              <a:t>&lt;5cm</a:t>
            </a:r>
            <a:r>
              <a:rPr lang="zh-CN" altLang="zh-CN" dirty="0"/>
              <a:t>）</a:t>
            </a:r>
            <a:r>
              <a:rPr lang="zh-CN" altLang="zh-CN" dirty="0" smtClean="0"/>
              <a:t>在</a:t>
            </a:r>
            <a:r>
              <a:rPr lang="en-US" altLang="zh-CN" dirty="0" smtClean="0"/>
              <a:t>T2</a:t>
            </a:r>
            <a:r>
              <a:rPr lang="zh-CN" altLang="zh-CN" dirty="0"/>
              <a:t>上可能表现</a:t>
            </a:r>
            <a:r>
              <a:rPr lang="zh-CN" altLang="zh-CN" dirty="0" smtClean="0"/>
              <a:t>出均匀</a:t>
            </a:r>
            <a:r>
              <a:rPr lang="zh-CN" altLang="zh-CN" dirty="0"/>
              <a:t>信号（图</a:t>
            </a:r>
            <a:r>
              <a:rPr lang="en-US" altLang="zh-CN" dirty="0"/>
              <a:t>21</a:t>
            </a:r>
            <a:r>
              <a:rPr lang="zh-CN" altLang="zh-CN" dirty="0" smtClean="0"/>
              <a:t>）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917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lj\AppData\Roaming\Tencent\Users\790139208\QQ\WinTemp\RichOle\SK4U]WUGBLF$D4IVXJOE]`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3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949904"/>
            <a:ext cx="9161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21. </a:t>
            </a:r>
            <a:r>
              <a:rPr lang="zh-CN" altLang="en-US" sz="2400" dirty="0" smtClean="0"/>
              <a:t>不典型表浅位置的滑膜肉瘤，</a:t>
            </a:r>
            <a:r>
              <a:rPr lang="en-US" altLang="zh-CN" sz="2400" dirty="0" smtClean="0"/>
              <a:t>40</a:t>
            </a:r>
            <a:r>
              <a:rPr lang="zh-CN" altLang="en-US" sz="2400" dirty="0" smtClean="0"/>
              <a:t>岁女性；</a:t>
            </a:r>
            <a:endParaRPr lang="en-US" altLang="zh-CN" sz="2400" dirty="0" smtClean="0"/>
          </a:p>
          <a:p>
            <a:pPr marL="342900" indent="-342900">
              <a:buAutoNum type="alphaLcPeriod"/>
            </a:pPr>
            <a:r>
              <a:rPr lang="en-US" altLang="zh-CN" sz="2400" dirty="0" smtClean="0"/>
              <a:t>T2</a:t>
            </a:r>
            <a:r>
              <a:rPr lang="zh-CN" altLang="en-US" sz="2400" dirty="0" smtClean="0"/>
              <a:t>压脂示：右上臂皮肤下较大椭圆形肿块，肿块呈现高信号，内部有低信号（钙化）和结节。边界模糊，提示侵犯周围肌肉组织。</a:t>
            </a:r>
            <a:endParaRPr lang="en-US" altLang="zh-CN" sz="2400" dirty="0" smtClean="0"/>
          </a:p>
          <a:p>
            <a:pPr marL="342900" indent="-342900">
              <a:buAutoNum type="alphaLcPeriod"/>
            </a:pPr>
            <a:r>
              <a:rPr lang="zh-CN" altLang="en-US" sz="2400" dirty="0"/>
              <a:t>矢状</a:t>
            </a:r>
            <a:r>
              <a:rPr lang="zh-CN" altLang="en-US" sz="2400" dirty="0" smtClean="0"/>
              <a:t>位</a:t>
            </a:r>
            <a:r>
              <a:rPr lang="en-US" altLang="zh-CN" sz="2400" dirty="0" smtClean="0"/>
              <a:t>T1</a:t>
            </a:r>
            <a:r>
              <a:rPr lang="zh-CN" altLang="en-US" sz="2400" dirty="0" smtClean="0"/>
              <a:t>压脂</a:t>
            </a:r>
            <a:r>
              <a:rPr lang="zh-CN" altLang="en-US" sz="2400" dirty="0" smtClean="0"/>
              <a:t>增强：肿块</a:t>
            </a:r>
            <a:r>
              <a:rPr lang="zh-CN" altLang="en-US" sz="2400" dirty="0" smtClean="0"/>
              <a:t>呈现扩散的不均匀强化。</a:t>
            </a:r>
            <a:endParaRPr lang="en-US" altLang="zh-CN" sz="2400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03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 dirty="0"/>
              <a:t>软组织转移</a:t>
            </a:r>
            <a:br>
              <a:rPr lang="zh-CN" altLang="en-US" sz="40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软组织</a:t>
            </a:r>
            <a:r>
              <a:rPr lang="zh-CN" altLang="en-US" dirty="0"/>
              <a:t>转移，</a:t>
            </a:r>
            <a:r>
              <a:rPr lang="zh-CN" altLang="en-US" dirty="0" smtClean="0"/>
              <a:t>不管是皮</a:t>
            </a:r>
            <a:r>
              <a:rPr lang="zh-CN" altLang="en-US" dirty="0"/>
              <a:t>下的还是</a:t>
            </a:r>
            <a:r>
              <a:rPr lang="zh-CN" altLang="en-US" dirty="0" smtClean="0"/>
              <a:t>肌肉内</a:t>
            </a:r>
            <a:r>
              <a:rPr lang="zh-CN" altLang="en-US" dirty="0"/>
              <a:t>均</a:t>
            </a:r>
            <a:r>
              <a:rPr lang="zh-CN" altLang="en-US" dirty="0" smtClean="0"/>
              <a:t>很</a:t>
            </a:r>
            <a:r>
              <a:rPr lang="zh-CN" altLang="en-US" dirty="0"/>
              <a:t>少见，通常与远处疾病或者原发肿瘤</a:t>
            </a:r>
            <a:r>
              <a:rPr lang="zh-CN" altLang="en-US" dirty="0" smtClean="0"/>
              <a:t>病灶有关，表现</a:t>
            </a:r>
            <a:r>
              <a:rPr lang="zh-CN" altLang="en-US" dirty="0"/>
              <a:t>与软组织肉瘤</a:t>
            </a:r>
            <a:r>
              <a:rPr lang="zh-CN" altLang="en-US" dirty="0" smtClean="0"/>
              <a:t>相似。</a:t>
            </a:r>
            <a:endParaRPr lang="en-US" altLang="zh-CN" dirty="0" smtClean="0"/>
          </a:p>
          <a:p>
            <a:r>
              <a:rPr lang="zh-CN" altLang="en-US" dirty="0" smtClean="0"/>
              <a:t>境界</a:t>
            </a:r>
            <a:r>
              <a:rPr lang="zh-CN" altLang="en-US" dirty="0"/>
              <a:t>清楚，在</a:t>
            </a:r>
            <a:r>
              <a:rPr lang="en-US" altLang="zh-CN" dirty="0"/>
              <a:t>T2</a:t>
            </a:r>
            <a:r>
              <a:rPr lang="zh-CN" altLang="en-US" dirty="0"/>
              <a:t>上是相对均匀信号。转移至肌肉通常表现出周围的大片水肿；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4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成像方法和序列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成像方法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线圈和成像平面的选择取决于肿块的位置和尺寸；大范围成像（包括肿块对侧肢体），确定异常肿块；然后选用更小的范围来观察肿块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成像序列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至少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个垂直平面成像；脉冲序列包括</a:t>
            </a:r>
            <a:r>
              <a:rPr lang="en-US" altLang="zh-CN" dirty="0" smtClean="0"/>
              <a:t>T1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T2</a:t>
            </a:r>
            <a:r>
              <a:rPr lang="zh-CN" altLang="en-US" dirty="0" smtClean="0"/>
              <a:t>，压</a:t>
            </a:r>
            <a:r>
              <a:rPr lang="zh-CN" altLang="en-US" dirty="0" smtClean="0"/>
              <a:t>脂或不压脂；</a:t>
            </a:r>
            <a:endParaRPr lang="en-US" altLang="zh-CN" dirty="0" smtClean="0"/>
          </a:p>
          <a:p>
            <a:pPr lvl="1"/>
            <a:r>
              <a:rPr lang="zh-CN" altLang="en-US" dirty="0"/>
              <a:t>压</a:t>
            </a:r>
            <a:r>
              <a:rPr lang="zh-CN" altLang="en-US" dirty="0" smtClean="0"/>
              <a:t>脂序列尤其适用皮下肿块；不压脂的</a:t>
            </a:r>
            <a:r>
              <a:rPr lang="en-US" altLang="zh-CN" dirty="0" smtClean="0"/>
              <a:t>T2</a:t>
            </a:r>
            <a:r>
              <a:rPr lang="zh-CN" altLang="en-US" dirty="0" smtClean="0"/>
              <a:t>或者质子加权成像对解剖细节观察更</a:t>
            </a:r>
            <a:r>
              <a:rPr lang="zh-CN" altLang="en-US" dirty="0" smtClean="0"/>
              <a:t>细致。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06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9813776" cy="1143000"/>
          </a:xfrm>
        </p:spPr>
        <p:txBody>
          <a:bodyPr>
            <a:noAutofit/>
          </a:bodyPr>
          <a:lstStyle/>
          <a:p>
            <a:r>
              <a:rPr lang="en-US" altLang="zh-CN" sz="13800" dirty="0" smtClean="0"/>
              <a:t>Conclusion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6631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/>
          <a:lstStyle/>
          <a:p>
            <a:r>
              <a:rPr lang="zh-CN" altLang="en-US" dirty="0" smtClean="0"/>
              <a:t>真性囊性病灶（良性）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腱鞘囊肿，滑膜囊肿，滑囊囊肿，术后积液和血肿，</a:t>
            </a:r>
            <a:r>
              <a:rPr lang="en-US" altLang="zh-CN" dirty="0"/>
              <a:t> Morel-</a:t>
            </a:r>
            <a:r>
              <a:rPr lang="en-US" altLang="zh-CN" dirty="0" err="1"/>
              <a:t>Lavallée</a:t>
            </a:r>
            <a:r>
              <a:rPr lang="zh-CN" altLang="en-US" dirty="0" smtClean="0"/>
              <a:t>损伤，</a:t>
            </a:r>
            <a:r>
              <a:rPr lang="zh-CN" altLang="en-US" dirty="0"/>
              <a:t>皮肤附件</a:t>
            </a:r>
            <a:r>
              <a:rPr lang="zh-CN" altLang="en-US" dirty="0" smtClean="0"/>
              <a:t>损伤，</a:t>
            </a:r>
            <a:r>
              <a:rPr lang="zh-CN" altLang="en-US" dirty="0"/>
              <a:t>淋巴管</a:t>
            </a:r>
            <a:r>
              <a:rPr lang="zh-CN" altLang="en-US" dirty="0" smtClean="0"/>
              <a:t>畸形，包虫囊肿；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囊</a:t>
            </a:r>
            <a:r>
              <a:rPr lang="zh-CN" altLang="en-US" dirty="0"/>
              <a:t>样实性或部分实性</a:t>
            </a:r>
            <a:r>
              <a:rPr lang="zh-CN" altLang="en-US" dirty="0" smtClean="0"/>
              <a:t>病灶（</a:t>
            </a:r>
            <a:r>
              <a:rPr lang="zh-CN" altLang="en-US" dirty="0"/>
              <a:t>良性</a:t>
            </a:r>
            <a:r>
              <a:rPr lang="zh-CN" altLang="en-US" dirty="0" smtClean="0"/>
              <a:t>）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粘液瘤，</a:t>
            </a:r>
            <a:r>
              <a:rPr lang="zh-CN" altLang="en-US" dirty="0"/>
              <a:t>周围神经鞘</a:t>
            </a:r>
            <a:r>
              <a:rPr lang="zh-CN" altLang="en-US" dirty="0" smtClean="0"/>
              <a:t>瘤（</a:t>
            </a:r>
            <a:r>
              <a:rPr lang="en-US" altLang="zh-CN" dirty="0" smtClean="0"/>
              <a:t>PNSTs</a:t>
            </a:r>
            <a:r>
              <a:rPr lang="zh-CN" altLang="en-US" dirty="0" smtClean="0"/>
              <a:t>），血管瘤；</a:t>
            </a:r>
            <a:endParaRPr lang="zh-CN" altLang="en-US" dirty="0"/>
          </a:p>
          <a:p>
            <a:endParaRPr lang="en-US" altLang="zh-CN" dirty="0" smtClean="0"/>
          </a:p>
          <a:p>
            <a:r>
              <a:rPr lang="zh-CN" altLang="en-US" dirty="0" smtClean="0"/>
              <a:t>恶性</a:t>
            </a:r>
            <a:r>
              <a:rPr lang="zh-CN" altLang="en-US" dirty="0"/>
              <a:t>（中度）实性</a:t>
            </a:r>
            <a:r>
              <a:rPr lang="zh-CN" altLang="en-US" dirty="0" smtClean="0"/>
              <a:t>病灶</a:t>
            </a:r>
            <a:r>
              <a:rPr lang="en-US" altLang="zh-CN" dirty="0" smtClean="0"/>
              <a:t>——</a:t>
            </a:r>
            <a:r>
              <a:rPr lang="zh-CN" altLang="en-US" dirty="0"/>
              <a:t>无法区分的多形性</a:t>
            </a:r>
            <a:r>
              <a:rPr lang="zh-CN" altLang="en-US" dirty="0" smtClean="0"/>
              <a:t>肉瘤（</a:t>
            </a:r>
            <a:r>
              <a:rPr lang="en-US" altLang="zh-CN" dirty="0" smtClean="0"/>
              <a:t>UPS</a:t>
            </a:r>
            <a:r>
              <a:rPr lang="zh-CN" altLang="en-US" dirty="0" smtClean="0"/>
              <a:t>），粘液（纤维</a:t>
            </a:r>
            <a:r>
              <a:rPr lang="en-US" altLang="zh-CN" dirty="0" smtClean="0"/>
              <a:t>+</a:t>
            </a:r>
            <a:r>
              <a:rPr lang="zh-CN" altLang="en-US" dirty="0" smtClean="0"/>
              <a:t>脂肪）肉瘤，</a:t>
            </a:r>
            <a:r>
              <a:rPr lang="zh-CN" altLang="en-US" dirty="0"/>
              <a:t>骨外粘液</a:t>
            </a:r>
            <a:r>
              <a:rPr lang="zh-CN" altLang="en-US" dirty="0" smtClean="0"/>
              <a:t>软骨肉瘤，滑膜肉瘤，软组织转移。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698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sz="4000" dirty="0" smtClean="0">
                <a:solidFill>
                  <a:schemeClr val="accent1"/>
                </a:solidFill>
                <a:latin typeface="+mj-ea"/>
                <a:ea typeface="+mj-ea"/>
              </a:rPr>
              <a:t>常见四肢囊样软组织肿块</a:t>
            </a:r>
            <a:endParaRPr lang="en-US" altLang="zh-CN" sz="4000" dirty="0">
              <a:solidFill>
                <a:schemeClr val="accent1"/>
              </a:solidFill>
              <a:latin typeface="+mj-ea"/>
              <a:ea typeface="+mj-e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51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囊肿一般</a:t>
            </a:r>
            <a:r>
              <a:rPr lang="en-US" altLang="zh-CN" dirty="0" smtClean="0"/>
              <a:t>T1</a:t>
            </a:r>
            <a:r>
              <a:rPr lang="zh-CN" altLang="en-US" dirty="0" smtClean="0"/>
              <a:t>均匀低信号，</a:t>
            </a:r>
            <a:r>
              <a:rPr lang="en-US" altLang="zh-CN" dirty="0" smtClean="0"/>
              <a:t>T2</a:t>
            </a:r>
            <a:r>
              <a:rPr lang="zh-CN" altLang="en-US" dirty="0" smtClean="0"/>
              <a:t>均匀高信号；</a:t>
            </a:r>
            <a:endParaRPr lang="en-US" altLang="zh-CN" dirty="0" smtClean="0"/>
          </a:p>
          <a:p>
            <a:r>
              <a:rPr lang="zh-CN" altLang="zh-CN" dirty="0" smtClean="0"/>
              <a:t>如果囊</a:t>
            </a:r>
            <a:r>
              <a:rPr lang="zh-CN" altLang="zh-CN" dirty="0"/>
              <a:t>样</a:t>
            </a:r>
            <a:r>
              <a:rPr lang="zh-CN" altLang="zh-CN" dirty="0" smtClean="0"/>
              <a:t>病灶</a:t>
            </a:r>
            <a:r>
              <a:rPr lang="en-US" altLang="zh-CN" dirty="0" smtClean="0"/>
              <a:t>T1</a:t>
            </a:r>
            <a:r>
              <a:rPr lang="zh-CN" altLang="en-US" dirty="0" smtClean="0"/>
              <a:t>上</a:t>
            </a:r>
            <a:r>
              <a:rPr lang="zh-CN" altLang="zh-CN" dirty="0" smtClean="0"/>
              <a:t>低信号</a:t>
            </a:r>
            <a:r>
              <a:rPr lang="zh-CN" altLang="en-US" dirty="0" smtClean="0"/>
              <a:t>不均匀</a:t>
            </a:r>
            <a:r>
              <a:rPr lang="zh-CN" altLang="zh-CN" dirty="0" smtClean="0"/>
              <a:t>，</a:t>
            </a:r>
            <a:r>
              <a:rPr lang="en-US" altLang="zh-CN" dirty="0" smtClean="0"/>
              <a:t>T2</a:t>
            </a:r>
            <a:r>
              <a:rPr lang="zh-CN" altLang="zh-CN" dirty="0" smtClean="0"/>
              <a:t>上高信号</a:t>
            </a:r>
            <a:r>
              <a:rPr lang="zh-CN" altLang="en-US" dirty="0" smtClean="0"/>
              <a:t>不均匀</a:t>
            </a:r>
            <a:r>
              <a:rPr lang="zh-CN" altLang="zh-CN" dirty="0" smtClean="0"/>
              <a:t>，</a:t>
            </a:r>
            <a:r>
              <a:rPr lang="zh-CN" altLang="zh-CN" dirty="0"/>
              <a:t>则需</a:t>
            </a:r>
            <a:r>
              <a:rPr lang="zh-CN" altLang="zh-CN" dirty="0" smtClean="0"/>
              <a:t>进行</a:t>
            </a:r>
            <a:r>
              <a:rPr lang="zh-CN" altLang="en-US" dirty="0" smtClean="0"/>
              <a:t>增强扫描</a:t>
            </a:r>
            <a:r>
              <a:rPr lang="zh-CN" altLang="zh-CN" dirty="0" smtClean="0"/>
              <a:t>来</a:t>
            </a:r>
            <a:r>
              <a:rPr lang="zh-CN" altLang="zh-CN" dirty="0"/>
              <a:t>排除实性</a:t>
            </a:r>
            <a:r>
              <a:rPr lang="zh-CN" altLang="zh-CN" dirty="0" smtClean="0"/>
              <a:t>病灶。</a:t>
            </a:r>
            <a:endParaRPr lang="en-US" altLang="zh-CN" dirty="0" smtClean="0"/>
          </a:p>
          <a:p>
            <a:r>
              <a:rPr lang="zh-CN" altLang="zh-CN" dirty="0" smtClean="0"/>
              <a:t>如果</a:t>
            </a:r>
            <a:r>
              <a:rPr lang="zh-CN" altLang="en-US" dirty="0" smtClean="0"/>
              <a:t>病灶</a:t>
            </a:r>
            <a:r>
              <a:rPr lang="zh-CN" altLang="zh-CN" dirty="0" smtClean="0"/>
              <a:t>境界</a:t>
            </a:r>
            <a:r>
              <a:rPr lang="zh-CN" altLang="zh-CN" dirty="0"/>
              <a:t>不清楚</a:t>
            </a:r>
            <a:r>
              <a:rPr lang="zh-CN" altLang="zh-CN" dirty="0"/>
              <a:t>，壁厚</a:t>
            </a:r>
            <a:r>
              <a:rPr lang="zh-CN" altLang="zh-CN" dirty="0" smtClean="0"/>
              <a:t>或者</a:t>
            </a:r>
            <a:r>
              <a:rPr lang="zh-CN" altLang="en-US" dirty="0" smtClean="0"/>
              <a:t>内部</a:t>
            </a:r>
            <a:r>
              <a:rPr lang="zh-CN" altLang="zh-CN" dirty="0" smtClean="0"/>
              <a:t>分隔</a:t>
            </a:r>
            <a:r>
              <a:rPr lang="zh-CN" altLang="en-US" dirty="0" smtClean="0"/>
              <a:t>较厚</a:t>
            </a:r>
            <a:r>
              <a:rPr lang="zh-CN" altLang="zh-CN" dirty="0" smtClean="0"/>
              <a:t>，发病</a:t>
            </a:r>
            <a:r>
              <a:rPr lang="zh-CN" altLang="zh-CN" dirty="0"/>
              <a:t>位置不</a:t>
            </a:r>
            <a:r>
              <a:rPr lang="zh-CN" altLang="zh-CN" dirty="0" smtClean="0"/>
              <a:t>典型</a:t>
            </a:r>
            <a:r>
              <a:rPr lang="zh-CN" altLang="en-US" dirty="0" smtClean="0"/>
              <a:t>，</a:t>
            </a:r>
            <a:r>
              <a:rPr lang="zh-CN" altLang="zh-CN" dirty="0" smtClean="0"/>
              <a:t>也</a:t>
            </a:r>
            <a:r>
              <a:rPr lang="zh-CN" altLang="zh-CN" dirty="0" smtClean="0"/>
              <a:t>需进行增强</a:t>
            </a:r>
            <a:r>
              <a:rPr lang="zh-CN" altLang="en-US" dirty="0" smtClean="0"/>
              <a:t>扫描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如果</a:t>
            </a:r>
            <a:r>
              <a:rPr lang="zh-CN" altLang="zh-CN" dirty="0" smtClean="0"/>
              <a:t>内部</a:t>
            </a:r>
            <a:r>
              <a:rPr lang="zh-CN" altLang="en-US" dirty="0" smtClean="0"/>
              <a:t>实性</a:t>
            </a:r>
            <a:r>
              <a:rPr lang="zh-CN" altLang="zh-CN" dirty="0" smtClean="0"/>
              <a:t>强化</a:t>
            </a:r>
            <a:r>
              <a:rPr lang="zh-CN" altLang="zh-CN" dirty="0"/>
              <a:t>，则需活组织</a:t>
            </a:r>
            <a:r>
              <a:rPr lang="zh-CN" altLang="zh-CN" dirty="0" smtClean="0"/>
              <a:t>检查</a:t>
            </a:r>
            <a:r>
              <a:rPr lang="zh-CN" altLang="en-US" dirty="0"/>
              <a:t>。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25278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+mj-ea"/>
                <a:ea typeface="+mj-ea"/>
              </a:rPr>
              <a:t>注意</a:t>
            </a:r>
            <a:r>
              <a:rPr lang="zh-CN" altLang="en-US" sz="3600" dirty="0" smtClean="0">
                <a:solidFill>
                  <a:schemeClr val="accent1"/>
                </a:solidFill>
                <a:latin typeface="+mj-ea"/>
                <a:ea typeface="+mj-ea"/>
              </a:rPr>
              <a:t>鉴别</a:t>
            </a:r>
            <a:endParaRPr lang="zh-CN" altLang="en-US" sz="3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422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典型的</a:t>
            </a:r>
            <a:r>
              <a:rPr lang="en-US" altLang="zh-CN" dirty="0"/>
              <a:t>MR</a:t>
            </a:r>
            <a:r>
              <a:rPr lang="zh-CN" altLang="en-US" dirty="0"/>
              <a:t>表现（</a:t>
            </a:r>
            <a:r>
              <a:rPr lang="zh-CN" altLang="en-US" dirty="0" smtClean="0"/>
              <a:t>是否</a:t>
            </a:r>
            <a:r>
              <a:rPr lang="zh-CN" altLang="en-US" dirty="0" smtClean="0"/>
              <a:t>有</a:t>
            </a:r>
            <a:r>
              <a:rPr lang="zh-CN" altLang="zh-CN" dirty="0" smtClean="0"/>
              <a:t>内部强化，脂肪</a:t>
            </a:r>
            <a:r>
              <a:rPr lang="zh-CN" altLang="en-US" dirty="0" smtClean="0"/>
              <a:t>灶</a:t>
            </a:r>
            <a:r>
              <a:rPr lang="zh-CN" altLang="zh-CN" dirty="0" smtClean="0"/>
              <a:t>，</a:t>
            </a:r>
            <a:r>
              <a:rPr lang="zh-CN" altLang="en-US" dirty="0" smtClean="0"/>
              <a:t>靶征，</a:t>
            </a:r>
            <a:r>
              <a:rPr lang="zh-CN" altLang="zh-CN" dirty="0" smtClean="0"/>
              <a:t>周围水肿</a:t>
            </a:r>
            <a:r>
              <a:rPr lang="zh-CN" altLang="en-US" dirty="0" smtClean="0"/>
              <a:t>等</a:t>
            </a:r>
            <a:r>
              <a:rPr lang="zh-CN" altLang="zh-CN" dirty="0" smtClean="0"/>
              <a:t>）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zh-CN" dirty="0" smtClean="0"/>
              <a:t>形态学</a:t>
            </a:r>
            <a:r>
              <a:rPr lang="zh-CN" altLang="zh-CN" dirty="0"/>
              <a:t>（比如梭型</a:t>
            </a:r>
            <a:r>
              <a:rPr lang="en-US" altLang="zh-CN" dirty="0"/>
              <a:t>PNSTs</a:t>
            </a:r>
            <a:r>
              <a:rPr lang="zh-CN" altLang="zh-CN" dirty="0" smtClean="0"/>
              <a:t>）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zh-CN" dirty="0" smtClean="0"/>
              <a:t>与</a:t>
            </a:r>
            <a:r>
              <a:rPr lang="zh-CN" altLang="zh-CN" dirty="0"/>
              <a:t>周围组织结构关系</a:t>
            </a:r>
            <a:r>
              <a:rPr lang="zh-CN" altLang="zh-CN" dirty="0" smtClean="0"/>
              <a:t>（</a:t>
            </a:r>
            <a:r>
              <a:rPr lang="zh-CN" altLang="en-US" dirty="0" smtClean="0"/>
              <a:t>侵犯</a:t>
            </a:r>
            <a:r>
              <a:rPr lang="zh-CN" altLang="zh-CN" dirty="0" smtClean="0"/>
              <a:t>神经</a:t>
            </a:r>
            <a:r>
              <a:rPr lang="zh-CN" altLang="zh-CN" dirty="0"/>
              <a:t>血管，局部淋巴结</a:t>
            </a:r>
            <a:r>
              <a:rPr lang="zh-CN" altLang="en-US" dirty="0"/>
              <a:t>肿大</a:t>
            </a:r>
            <a:r>
              <a:rPr lang="zh-CN" altLang="zh-CN" dirty="0" smtClean="0"/>
              <a:t>）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发病部位</a:t>
            </a:r>
            <a:r>
              <a:rPr lang="zh-CN" altLang="zh-CN" dirty="0" smtClean="0"/>
              <a:t>（</a:t>
            </a:r>
            <a:r>
              <a:rPr lang="zh-CN" altLang="zh-CN" dirty="0"/>
              <a:t>比如沿着神经根的</a:t>
            </a:r>
            <a:r>
              <a:rPr lang="en-US" altLang="zh-CN" dirty="0" smtClean="0"/>
              <a:t>PNSTs</a:t>
            </a:r>
            <a:r>
              <a:rPr lang="zh-CN" altLang="zh-CN" dirty="0" smtClean="0"/>
              <a:t>，</a:t>
            </a:r>
            <a:r>
              <a:rPr lang="zh-CN" altLang="zh-CN" dirty="0"/>
              <a:t>肌肉内位置（粘液瘤</a:t>
            </a:r>
            <a:r>
              <a:rPr lang="zh-CN" altLang="zh-CN" dirty="0" smtClean="0"/>
              <a:t>）</a:t>
            </a:r>
            <a:r>
              <a:rPr lang="zh-CN" altLang="en-US" dirty="0" smtClean="0"/>
              <a:t>肌肉间（粘液肉瘤）；</a:t>
            </a:r>
            <a:endParaRPr lang="en-US" altLang="zh-CN" dirty="0" smtClean="0"/>
          </a:p>
          <a:p>
            <a:r>
              <a:rPr lang="zh-CN" altLang="zh-CN" dirty="0" smtClean="0"/>
              <a:t>活</a:t>
            </a:r>
            <a:r>
              <a:rPr lang="zh-CN" altLang="zh-CN" dirty="0"/>
              <a:t>组织</a:t>
            </a:r>
            <a:r>
              <a:rPr lang="zh-CN" altLang="zh-CN" dirty="0" smtClean="0"/>
              <a:t>检查。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07018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accent1"/>
                </a:solidFill>
                <a:latin typeface="+mj-ea"/>
                <a:ea typeface="+mj-ea"/>
              </a:rPr>
              <a:t>鉴别方法</a:t>
            </a:r>
            <a:endParaRPr lang="zh-CN" altLang="en-US" sz="3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97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5ikfc.com/imgs/info/2012/06/xigu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" y="0"/>
            <a:ext cx="9155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增强扫描</a:t>
            </a:r>
            <a:r>
              <a:rPr lang="zh-CN" altLang="en-US" dirty="0" smtClean="0"/>
              <a:t>必要性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单纯囊肿在</a:t>
            </a:r>
            <a:r>
              <a:rPr lang="en-US" altLang="zh-CN" dirty="0" smtClean="0"/>
              <a:t>T1</a:t>
            </a:r>
            <a:r>
              <a:rPr lang="zh-CN" altLang="en-US" dirty="0" smtClean="0"/>
              <a:t>上均匀低信号（低于肌肉组织信号），在</a:t>
            </a:r>
            <a:r>
              <a:rPr lang="en-US" altLang="zh-CN" dirty="0" smtClean="0"/>
              <a:t>T2</a:t>
            </a:r>
            <a:r>
              <a:rPr lang="zh-CN" altLang="en-US" dirty="0" smtClean="0"/>
              <a:t>上均匀高信号。</a:t>
            </a:r>
            <a:endParaRPr lang="en-US" altLang="zh-CN" dirty="0" smtClean="0"/>
          </a:p>
          <a:p>
            <a:r>
              <a:rPr lang="zh-CN" altLang="en-US" dirty="0" smtClean="0"/>
              <a:t>四肢囊肿</a:t>
            </a:r>
            <a:r>
              <a:rPr lang="zh-CN" altLang="en-US" dirty="0" smtClean="0"/>
              <a:t>常见发病位置：关节</a:t>
            </a:r>
            <a:r>
              <a:rPr lang="zh-CN" altLang="en-US" dirty="0" smtClean="0"/>
              <a:t>周围软组织，关节囊或者术后区域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如果</a:t>
            </a:r>
            <a:r>
              <a:rPr lang="zh-CN" altLang="en-US" dirty="0" smtClean="0"/>
              <a:t>囊样病变出现在不典型位置、内部信号不均匀，壁厚，多个或者厚壁分隔，含有实性成分，提示这可能不是单纯的囊肿。需要进行增强扫描。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169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增强后不同强化的</a:t>
            </a:r>
            <a:r>
              <a:rPr lang="zh-CN" altLang="en-US" dirty="0" smtClean="0"/>
              <a:t>意义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sz="3000" dirty="0"/>
              <a:t>四种强化</a:t>
            </a:r>
            <a:r>
              <a:rPr lang="zh-CN" altLang="en-US" sz="3000" dirty="0" smtClean="0"/>
              <a:t>类型</a:t>
            </a:r>
            <a:r>
              <a:rPr lang="zh-CN" altLang="en-US" sz="3000" dirty="0" smtClean="0"/>
              <a:t>：</a:t>
            </a:r>
            <a:endParaRPr lang="en-US" altLang="zh-CN" sz="3000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sz="3000" dirty="0" smtClean="0"/>
              <a:t>无强化；</a:t>
            </a:r>
            <a:endParaRPr lang="en-US" altLang="zh-CN" sz="3000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sz="3000" dirty="0" smtClean="0"/>
              <a:t>边缘轻度强化（单房，多房）；</a:t>
            </a:r>
            <a:endParaRPr lang="en-US" altLang="zh-CN" sz="3000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sz="3000" dirty="0" smtClean="0"/>
              <a:t>厚</a:t>
            </a:r>
            <a:r>
              <a:rPr lang="zh-CN" altLang="en-US" sz="3000" dirty="0" smtClean="0"/>
              <a:t>壁强化</a:t>
            </a:r>
            <a:r>
              <a:rPr lang="zh-CN" altLang="en-US" sz="3000" dirty="0" smtClean="0"/>
              <a:t>；</a:t>
            </a:r>
            <a:endParaRPr lang="en-US" altLang="zh-CN" sz="3000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sz="3000" dirty="0" smtClean="0"/>
              <a:t>实</a:t>
            </a:r>
            <a:r>
              <a:rPr lang="zh-CN" altLang="en-US" sz="3000" dirty="0" smtClean="0"/>
              <a:t>性强化。</a:t>
            </a:r>
            <a:endParaRPr lang="en-US" altLang="zh-CN" sz="3000" dirty="0" smtClean="0"/>
          </a:p>
          <a:p>
            <a:r>
              <a:rPr lang="zh-CN" altLang="en-US" sz="2200" dirty="0" smtClean="0"/>
              <a:t>①②</a:t>
            </a:r>
            <a:r>
              <a:rPr lang="en-US" altLang="zh-CN" sz="2200" dirty="0" smtClean="0"/>
              <a:t>—</a:t>
            </a:r>
            <a:r>
              <a:rPr lang="zh-CN" altLang="en-US" sz="2200" dirty="0" smtClean="0"/>
              <a:t>真性囊肿。关节周围出现，考虑腱鞘囊肿可能性大（如图</a:t>
            </a:r>
            <a:r>
              <a:rPr lang="en-US" altLang="zh-CN" sz="2200" dirty="0" smtClean="0"/>
              <a:t>1</a:t>
            </a:r>
            <a:r>
              <a:rPr lang="zh-CN" altLang="en-US" sz="2200" dirty="0" smtClean="0"/>
              <a:t>）。也有可能是术后血肿，淋巴囊肿，表皮囊肿（</a:t>
            </a:r>
            <a:r>
              <a:rPr lang="en-US" altLang="zh-CN" sz="2200" dirty="0" smtClean="0"/>
              <a:t>EICs)</a:t>
            </a:r>
            <a:r>
              <a:rPr lang="zh-CN" altLang="en-US" sz="2200" dirty="0" smtClean="0"/>
              <a:t>和淋巴管瘤。</a:t>
            </a:r>
            <a:endParaRPr lang="en-US" altLang="zh-CN" sz="2200" dirty="0" smtClean="0"/>
          </a:p>
          <a:p>
            <a:r>
              <a:rPr lang="zh-CN" altLang="en-US" sz="2200" dirty="0" smtClean="0"/>
              <a:t>③</a:t>
            </a:r>
            <a:r>
              <a:rPr lang="en-US" altLang="zh-CN" sz="2200" dirty="0" smtClean="0"/>
              <a:t>—</a:t>
            </a:r>
            <a:r>
              <a:rPr lang="zh-CN" altLang="en-US" sz="2200" dirty="0" smtClean="0"/>
              <a:t>考虑</a:t>
            </a:r>
            <a:r>
              <a:rPr lang="zh-CN" altLang="en-US" sz="2200" dirty="0" smtClean="0"/>
              <a:t>炎性感染的腱鞘囊肿，脓肿，血肿或者肿瘤。</a:t>
            </a:r>
            <a:endParaRPr lang="en-US" altLang="zh-CN" sz="2200" dirty="0" smtClean="0"/>
          </a:p>
          <a:p>
            <a:r>
              <a:rPr lang="zh-CN" altLang="en-US" sz="2200" dirty="0" smtClean="0"/>
              <a:t>④</a:t>
            </a:r>
            <a:r>
              <a:rPr lang="en-US" altLang="zh-CN" sz="2200" dirty="0" smtClean="0"/>
              <a:t>—</a:t>
            </a:r>
            <a:r>
              <a:rPr lang="zh-CN" altLang="en-US" sz="2200" dirty="0" smtClean="0"/>
              <a:t>考虑</a:t>
            </a:r>
            <a:r>
              <a:rPr lang="zh-CN" altLang="en-US" sz="2200" dirty="0" smtClean="0"/>
              <a:t>软组织肿块，</a:t>
            </a:r>
            <a:r>
              <a:rPr lang="zh-CN" altLang="en-US" sz="2200" dirty="0" smtClean="0"/>
              <a:t>如粘液肉瘤</a:t>
            </a:r>
            <a:r>
              <a:rPr lang="zh-CN" altLang="en-US" sz="2200" dirty="0" smtClean="0"/>
              <a:t>，</a:t>
            </a:r>
            <a:r>
              <a:rPr lang="en-US" altLang="zh-CN" sz="2200" dirty="0" smtClean="0"/>
              <a:t>PNSTs</a:t>
            </a:r>
            <a:r>
              <a:rPr lang="zh-CN" altLang="en-US" sz="2200" dirty="0" smtClean="0"/>
              <a:t>，滑膜肉瘤等等。</a:t>
            </a:r>
            <a:endParaRPr lang="en-US" altLang="zh-CN" sz="2200" dirty="0" smtClean="0"/>
          </a:p>
          <a:p>
            <a:r>
              <a:rPr lang="zh-CN" altLang="en-US" sz="2200" dirty="0" smtClean="0"/>
              <a:t>因此，</a:t>
            </a:r>
            <a:r>
              <a:rPr lang="zh-CN" altLang="en-US" sz="2200" dirty="0" smtClean="0"/>
              <a:t>如出现</a:t>
            </a:r>
            <a:r>
              <a:rPr lang="zh-CN" altLang="en-US" sz="2200" dirty="0" smtClean="0"/>
              <a:t>内部实</a:t>
            </a:r>
            <a:r>
              <a:rPr lang="zh-CN" altLang="en-US" sz="2200" dirty="0"/>
              <a:t>性或厚壁</a:t>
            </a:r>
            <a:r>
              <a:rPr lang="zh-CN" altLang="en-US" sz="2200" dirty="0" smtClean="0"/>
              <a:t>强化</a:t>
            </a:r>
            <a:r>
              <a:rPr lang="zh-CN" altLang="en-US" sz="2200" dirty="0" smtClean="0"/>
              <a:t>，</a:t>
            </a:r>
            <a:r>
              <a:rPr lang="zh-CN" altLang="en-US" sz="2200" dirty="0" smtClean="0"/>
              <a:t>则</a:t>
            </a:r>
            <a:r>
              <a:rPr lang="zh-CN" altLang="en-US" sz="2200" dirty="0" smtClean="0"/>
              <a:t>需组织学</a:t>
            </a:r>
            <a:r>
              <a:rPr lang="zh-CN" altLang="en-US" sz="2200" dirty="0" smtClean="0"/>
              <a:t>活检排除恶性病变。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9817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lj\AppData\Roaming\Tencent\Users\790139208\QQ\WinTemp\RichOle\_F$XS%Y]67SQ6J6CE0LX0M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" y="5190"/>
            <a:ext cx="5962813" cy="55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8087" y="156916"/>
            <a:ext cx="26277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</a:t>
            </a:r>
            <a:r>
              <a:rPr lang="en-US" altLang="zh-CN" sz="2400" dirty="0" smtClean="0"/>
              <a:t>1——</a:t>
            </a:r>
            <a:r>
              <a:rPr lang="zh-CN" altLang="en-US" sz="2400" dirty="0" smtClean="0"/>
              <a:t>腱鞘囊肿</a:t>
            </a:r>
            <a:endParaRPr lang="en-US" altLang="zh-CN" sz="2400" dirty="0" smtClean="0"/>
          </a:p>
          <a:p>
            <a:r>
              <a:rPr lang="en-US" altLang="zh-CN" sz="2400" dirty="0" smtClean="0"/>
              <a:t>47</a:t>
            </a:r>
            <a:r>
              <a:rPr lang="zh-CN" altLang="en-US" sz="2400" dirty="0" smtClean="0"/>
              <a:t>岁，右踝明显肿块。</a:t>
            </a:r>
            <a:endParaRPr lang="en-US" altLang="zh-CN" sz="2400" dirty="0" smtClean="0"/>
          </a:p>
          <a:p>
            <a:r>
              <a:rPr lang="en-US" altLang="zh-CN" sz="2400" dirty="0" smtClean="0"/>
              <a:t>a.   T2</a:t>
            </a:r>
            <a:r>
              <a:rPr lang="zh-CN" altLang="en-US" sz="2400" dirty="0" smtClean="0"/>
              <a:t>压</a:t>
            </a:r>
            <a:r>
              <a:rPr lang="zh-CN" altLang="en-US" sz="2400" dirty="0" smtClean="0"/>
              <a:t>脂示：分</a:t>
            </a:r>
            <a:r>
              <a:rPr lang="zh-CN" altLang="en-US" sz="2400" dirty="0" smtClean="0"/>
              <a:t>叶状病灶，病灶与周围液体均匀高信号；</a:t>
            </a:r>
            <a:endParaRPr lang="en-US" altLang="zh-CN" sz="2400" dirty="0" smtClean="0"/>
          </a:p>
          <a:p>
            <a:r>
              <a:rPr lang="en-US" altLang="zh-CN" sz="2400" dirty="0" smtClean="0"/>
              <a:t>b.   T1</a:t>
            </a:r>
            <a:r>
              <a:rPr lang="zh-CN" altLang="en-US" sz="2400" dirty="0" smtClean="0"/>
              <a:t>压脂增强</a:t>
            </a:r>
            <a:r>
              <a:rPr lang="zh-CN" altLang="en-US" sz="2400" dirty="0" smtClean="0"/>
              <a:t>扫描示：病灶</a:t>
            </a:r>
            <a:r>
              <a:rPr lang="zh-CN" altLang="en-US" sz="2400" dirty="0" smtClean="0"/>
              <a:t>边缘薄层强化，内部无强化，无结节样强化</a:t>
            </a:r>
            <a:r>
              <a:rPr lang="en-US" altLang="zh-CN" sz="2400" dirty="0" smtClean="0"/>
              <a:t>;</a:t>
            </a:r>
          </a:p>
          <a:p>
            <a:r>
              <a:rPr lang="zh-CN" altLang="en-US" sz="2400" dirty="0" smtClean="0"/>
              <a:t>以上证实这是一个囊性病灶。</a:t>
            </a:r>
            <a:endParaRPr lang="en-US" altLang="zh-CN" sz="2400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258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一、真性</a:t>
            </a:r>
            <a:r>
              <a:rPr lang="zh-CN" altLang="en-US" dirty="0" smtClean="0"/>
              <a:t>囊性病变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r>
              <a:rPr lang="zh-CN" altLang="en-US" sz="39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滑膜囊肿和腱鞘囊肿</a:t>
            </a:r>
            <a:r>
              <a:rPr lang="zh-CN" altLang="en-US" sz="3500" dirty="0" smtClean="0"/>
              <a:t>。</a:t>
            </a:r>
            <a:endParaRPr lang="en-US" altLang="zh-CN" sz="3500" dirty="0" smtClean="0"/>
          </a:p>
          <a:p>
            <a:r>
              <a:rPr lang="zh-CN" altLang="en-US" dirty="0" smtClean="0"/>
              <a:t>滑膜囊肿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滑膜包膜从关节囊中脱出形成。</a:t>
            </a:r>
            <a:endParaRPr lang="en-US" altLang="zh-CN" dirty="0" smtClean="0"/>
          </a:p>
          <a:p>
            <a:r>
              <a:rPr lang="zh-CN" altLang="en-US" dirty="0" smtClean="0"/>
              <a:t>腱鞘囊肿</a:t>
            </a:r>
            <a:r>
              <a:rPr lang="en-US" altLang="zh-CN" dirty="0" smtClean="0"/>
              <a:t>——</a:t>
            </a:r>
            <a:r>
              <a:rPr lang="zh-CN" altLang="en-US" dirty="0"/>
              <a:t>慢性劳损使滑膜腔内滑液增多而向背侧囊性</a:t>
            </a:r>
            <a:r>
              <a:rPr lang="zh-CN" altLang="en-US" dirty="0" smtClean="0"/>
              <a:t>疝出，囊</a:t>
            </a:r>
            <a:r>
              <a:rPr lang="zh-CN" altLang="en-US" dirty="0"/>
              <a:t>内</a:t>
            </a:r>
            <a:r>
              <a:rPr lang="zh-CN" altLang="en-US" dirty="0" smtClean="0"/>
              <a:t>为液体和黏蛋白成分。通常位于关节周围组织。</a:t>
            </a:r>
            <a:endParaRPr lang="en-US" altLang="zh-CN" dirty="0" smtClean="0"/>
          </a:p>
          <a:p>
            <a:r>
              <a:rPr lang="en-US" altLang="zh-CN" dirty="0" smtClean="0"/>
              <a:t>MR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T1</a:t>
            </a:r>
            <a:r>
              <a:rPr lang="zh-CN" altLang="en-US" dirty="0" smtClean="0"/>
              <a:t>低信号，周围薄环，</a:t>
            </a:r>
            <a:r>
              <a:rPr lang="zh-CN" altLang="en-US" dirty="0" smtClean="0"/>
              <a:t>可有薄</a:t>
            </a:r>
            <a:r>
              <a:rPr lang="zh-CN" altLang="en-US" dirty="0" smtClean="0"/>
              <a:t>分隔。增强</a:t>
            </a:r>
            <a:r>
              <a:rPr lang="zh-CN" altLang="en-US" dirty="0" smtClean="0"/>
              <a:t>后，边缘和分隔都可以强化，内部无强化；</a:t>
            </a:r>
            <a:r>
              <a:rPr lang="en-US" altLang="zh-CN" dirty="0" smtClean="0"/>
              <a:t>T2</a:t>
            </a:r>
            <a:r>
              <a:rPr lang="zh-CN" altLang="en-US" dirty="0" smtClean="0"/>
              <a:t>典型</a:t>
            </a:r>
            <a:r>
              <a:rPr lang="zh-CN" altLang="en-US" dirty="0" smtClean="0"/>
              <a:t>表现</a:t>
            </a:r>
            <a:r>
              <a:rPr lang="zh-CN" altLang="en-US" dirty="0"/>
              <a:t>：</a:t>
            </a:r>
            <a:r>
              <a:rPr lang="zh-CN" altLang="en-US" dirty="0" smtClean="0"/>
              <a:t>均匀高信号。</a:t>
            </a:r>
            <a:endParaRPr lang="en-US" altLang="zh-CN" dirty="0" smtClean="0"/>
          </a:p>
          <a:p>
            <a:r>
              <a:rPr lang="zh-CN" altLang="en-US" dirty="0" smtClean="0"/>
              <a:t>并发症（出血或者炎症</a:t>
            </a:r>
            <a:r>
              <a:rPr lang="zh-CN" altLang="en-US" dirty="0" smtClean="0"/>
              <a:t>）使囊肿</a:t>
            </a:r>
            <a:r>
              <a:rPr lang="zh-CN" altLang="en-US" dirty="0" smtClean="0"/>
              <a:t>信号不均匀：</a:t>
            </a:r>
            <a:r>
              <a:rPr lang="zh-CN" altLang="en-US" dirty="0"/>
              <a:t>内部信号</a:t>
            </a:r>
            <a:r>
              <a:rPr lang="zh-CN" altLang="en-US" dirty="0" smtClean="0"/>
              <a:t>高低取决于</a:t>
            </a:r>
            <a:r>
              <a:rPr lang="zh-CN" altLang="en-US" dirty="0" smtClean="0"/>
              <a:t>出血的情况；感染或者</a:t>
            </a:r>
            <a:r>
              <a:rPr lang="zh-CN" altLang="en-US" dirty="0" smtClean="0"/>
              <a:t>炎症时，</a:t>
            </a:r>
            <a:r>
              <a:rPr lang="zh-CN" altLang="en-US" dirty="0" smtClean="0"/>
              <a:t>周围厚壁或者内部出现分隔。但是增强后，不应该出现内部信号的强化。（图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57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848</TotalTime>
  <Words>3852</Words>
  <Application>Microsoft Office PowerPoint</Application>
  <PresentationFormat>全屏显示(4:3)</PresentationFormat>
  <Paragraphs>246</Paragraphs>
  <Slides>54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流畅</vt:lpstr>
      <vt:lpstr>四肢囊样软组织肿块的MR诊断</vt:lpstr>
      <vt:lpstr>PowerPoint 演示文稿</vt:lpstr>
      <vt:lpstr>PowerPoint 演示文稿</vt:lpstr>
      <vt:lpstr>真假“囊性”病灶</vt:lpstr>
      <vt:lpstr>成像方法和序列</vt:lpstr>
      <vt:lpstr>增强扫描必要性</vt:lpstr>
      <vt:lpstr>增强后不同强化的意义</vt:lpstr>
      <vt:lpstr>PowerPoint 演示文稿</vt:lpstr>
      <vt:lpstr>一、真性囊性病变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术后积液和血肿 </vt:lpstr>
      <vt:lpstr>PowerPoint 演示文稿</vt:lpstr>
      <vt:lpstr>PowerPoint 演示文稿</vt:lpstr>
      <vt:lpstr>Morel-Lavallée损伤</vt:lpstr>
      <vt:lpstr>PowerPoint 演示文稿</vt:lpstr>
      <vt:lpstr>皮肤附件损伤 </vt:lpstr>
      <vt:lpstr>PowerPoint 演示文稿</vt:lpstr>
      <vt:lpstr>淋巴管畸形 </vt:lpstr>
      <vt:lpstr>包虫囊肿 </vt:lpstr>
      <vt:lpstr>PowerPoint 演示文稿</vt:lpstr>
      <vt:lpstr>二、良性囊样实性或部分实性病变</vt:lpstr>
      <vt:lpstr>PowerPoint 演示文稿</vt:lpstr>
      <vt:lpstr>PowerPoint 演示文稿</vt:lpstr>
      <vt:lpstr>周围神经鞘瘤（PNSTs） </vt:lpstr>
      <vt:lpstr>PowerPoint 演示文稿</vt:lpstr>
      <vt:lpstr>PowerPoint 演示文稿</vt:lpstr>
      <vt:lpstr>PowerPoint 演示文稿</vt:lpstr>
      <vt:lpstr>PowerPoint 演示文稿</vt:lpstr>
      <vt:lpstr>血管病灶</vt:lpstr>
      <vt:lpstr>PowerPoint 演示文稿</vt:lpstr>
      <vt:lpstr>PowerPoint 演示文稿</vt:lpstr>
      <vt:lpstr>三、恶性实性病灶（中度恶性）</vt:lpstr>
      <vt:lpstr>PowerPoint 演示文稿</vt:lpstr>
      <vt:lpstr>粘液肉瘤（纤维+脂肪） </vt:lpstr>
      <vt:lpstr>PowerPoint 演示文稿</vt:lpstr>
      <vt:lpstr>PowerPoint 演示文稿</vt:lpstr>
      <vt:lpstr>粘液脂肪肉瘤</vt:lpstr>
      <vt:lpstr>PowerPoint 演示文稿</vt:lpstr>
      <vt:lpstr>PowerPoint 演示文稿</vt:lpstr>
      <vt:lpstr>PowerPoint 演示文稿</vt:lpstr>
      <vt:lpstr>骨外粘液软骨肉瘤 </vt:lpstr>
      <vt:lpstr>滑膜肉瘤 </vt:lpstr>
      <vt:lpstr>PowerPoint 演示文稿</vt:lpstr>
      <vt:lpstr>PowerPoint 演示文稿</vt:lpstr>
      <vt:lpstr>软组织转移 </vt:lpstr>
      <vt:lpstr>Conclusion</vt:lpstr>
      <vt:lpstr>PowerPoint 演示文稿</vt:lpstr>
      <vt:lpstr>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肢体囊样软组织肿块MR成像意义</dc:title>
  <dc:creator>lj</dc:creator>
  <cp:lastModifiedBy>lj</cp:lastModifiedBy>
  <cp:revision>133</cp:revision>
  <dcterms:created xsi:type="dcterms:W3CDTF">2013-08-05T09:59:45Z</dcterms:created>
  <dcterms:modified xsi:type="dcterms:W3CDTF">2013-08-07T03:40:10Z</dcterms:modified>
</cp:coreProperties>
</file>