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311" r:id="rId3"/>
    <p:sldId id="312" r:id="rId4"/>
    <p:sldId id="313" r:id="rId5"/>
    <p:sldId id="355" r:id="rId6"/>
    <p:sldId id="363" r:id="rId7"/>
    <p:sldId id="364" r:id="rId8"/>
    <p:sldId id="362" r:id="rId9"/>
    <p:sldId id="356" r:id="rId10"/>
    <p:sldId id="357" r:id="rId11"/>
    <p:sldId id="358" r:id="rId12"/>
    <p:sldId id="35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10" r:id="rId25"/>
    <p:sldId id="308" r:id="rId26"/>
    <p:sldId id="309" r:id="rId27"/>
    <p:sldId id="366" r:id="rId28"/>
    <p:sldId id="264" r:id="rId29"/>
    <p:sldId id="367" r:id="rId30"/>
    <p:sldId id="267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14" r:id="rId40"/>
    <p:sldId id="297" r:id="rId41"/>
    <p:sldId id="324" r:id="rId42"/>
    <p:sldId id="365" r:id="rId43"/>
    <p:sldId id="332" r:id="rId44"/>
    <p:sldId id="333" r:id="rId45"/>
    <p:sldId id="334" r:id="rId46"/>
    <p:sldId id="335" r:id="rId47"/>
  </p:sldIdLst>
  <p:sldSz cx="9144000" cy="6858000" type="screen4x3"/>
  <p:notesSz cx="6858000" cy="965835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0"/>
            <a:chExt cx="5758" cy="4316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1157"/>
              <a:ext cx="5758" cy="3159"/>
              <a:chOff x="0" y="0"/>
              <a:chExt cx="5758" cy="3159"/>
            </a:xfrm>
          </p:grpSpPr>
          <p:sp>
            <p:nvSpPr>
              <p:cNvPr id="2052" name="未知"/>
              <p:cNvSpPr>
                <a:spLocks/>
              </p:cNvSpPr>
              <p:nvPr/>
            </p:nvSpPr>
            <p:spPr bwMode="auto">
              <a:xfrm>
                <a:off x="558" y="0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3" name="未知"/>
              <p:cNvSpPr>
                <a:spLocks/>
              </p:cNvSpPr>
              <p:nvPr/>
            </p:nvSpPr>
            <p:spPr bwMode="auto">
              <a:xfrm>
                <a:off x="0" y="0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54" name="未知"/>
            <p:cNvSpPr>
              <a:spLocks/>
            </p:cNvSpPr>
            <p:nvPr/>
          </p:nvSpPr>
          <p:spPr bwMode="auto">
            <a:xfrm>
              <a:off x="552" y="947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5" name="未知"/>
            <p:cNvSpPr>
              <a:spLocks/>
            </p:cNvSpPr>
            <p:nvPr/>
          </p:nvSpPr>
          <p:spPr bwMode="auto">
            <a:xfrm>
              <a:off x="767" y="1151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6" name="未知"/>
            <p:cNvSpPr>
              <a:spLocks/>
            </p:cNvSpPr>
            <p:nvPr/>
          </p:nvSpPr>
          <p:spPr bwMode="auto">
            <a:xfrm>
              <a:off x="0" y="1151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7" name="Group 9"/>
            <p:cNvGrpSpPr>
              <a:grpSpLocks/>
            </p:cNvGrpSpPr>
            <p:nvPr/>
          </p:nvGrpSpPr>
          <p:grpSpPr bwMode="auto">
            <a:xfrm>
              <a:off x="348" y="0"/>
              <a:ext cx="5410" cy="4316"/>
              <a:chOff x="0" y="0"/>
              <a:chExt cx="5410" cy="4316"/>
            </a:xfrm>
          </p:grpSpPr>
          <p:sp>
            <p:nvSpPr>
              <p:cNvPr id="2058" name="未知"/>
              <p:cNvSpPr>
                <a:spLocks/>
              </p:cNvSpPr>
              <p:nvPr/>
            </p:nvSpPr>
            <p:spPr bwMode="auto">
              <a:xfrm>
                <a:off x="204" y="0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9" name="未知"/>
              <p:cNvSpPr>
                <a:spLocks/>
              </p:cNvSpPr>
              <p:nvPr/>
            </p:nvSpPr>
            <p:spPr bwMode="auto">
              <a:xfrm>
                <a:off x="204" y="1619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0" name="未知"/>
              <p:cNvSpPr>
                <a:spLocks/>
              </p:cNvSpPr>
              <p:nvPr/>
            </p:nvSpPr>
            <p:spPr bwMode="auto">
              <a:xfrm>
                <a:off x="671" y="1151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1" name="未知"/>
              <p:cNvSpPr>
                <a:spLocks/>
              </p:cNvSpPr>
              <p:nvPr/>
            </p:nvSpPr>
            <p:spPr bwMode="auto">
              <a:xfrm>
                <a:off x="204" y="1367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2" name="未知"/>
              <p:cNvSpPr>
                <a:spLocks/>
              </p:cNvSpPr>
              <p:nvPr/>
            </p:nvSpPr>
            <p:spPr bwMode="auto">
              <a:xfrm>
                <a:off x="204" y="695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3" name="未知"/>
              <p:cNvSpPr>
                <a:spLocks/>
              </p:cNvSpPr>
              <p:nvPr/>
            </p:nvSpPr>
            <p:spPr bwMode="auto">
              <a:xfrm>
                <a:off x="0" y="1151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06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EAE3D34-E09B-498D-82E8-8FE0191FEC9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F233C-76A6-4FEA-B8DF-7808F55456B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830C5-67CD-4B34-A214-793795239D7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436A00F-5345-4A06-A27D-37E3E49E0D4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19BDE5-95F5-4ED8-BC56-93D2A3C86A6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8D4A9-6CFF-4B86-8AF0-A98E403A0A1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E0C1B-27AC-48F9-8C36-2619213CAAA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D06C4-A1C9-4DC0-A253-1A6256CC052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72EAC-C609-4C0B-826F-892E8854FB0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D893-75D7-483D-B696-02083CDB90A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E9B34-D681-4EDA-B95F-A936DB366FE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FECA6-6016-498C-BE07-C303CAB7DF9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D2B37-978E-453C-A4A0-BDCC095FF6A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0"/>
            <a:chExt cx="5758" cy="4316"/>
          </a:xfrm>
        </p:grpSpPr>
        <p:sp>
          <p:nvSpPr>
            <p:cNvPr id="1027" name="未知"/>
            <p:cNvSpPr>
              <a:spLocks/>
            </p:cNvSpPr>
            <p:nvPr/>
          </p:nvSpPr>
          <p:spPr bwMode="auto">
            <a:xfrm>
              <a:off x="558" y="1157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" name="未知"/>
            <p:cNvSpPr>
              <a:spLocks/>
            </p:cNvSpPr>
            <p:nvPr/>
          </p:nvSpPr>
          <p:spPr bwMode="auto">
            <a:xfrm>
              <a:off x="0" y="1157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029" name="Group 5"/>
            <p:cNvGrpSpPr>
              <a:grpSpLocks/>
            </p:cNvGrpSpPr>
            <p:nvPr userDrawn="1"/>
          </p:nvGrpSpPr>
          <p:grpSpPr bwMode="auto">
            <a:xfrm>
              <a:off x="0" y="0"/>
              <a:ext cx="5758" cy="4316"/>
              <a:chOff x="0" y="0"/>
              <a:chExt cx="5758" cy="4316"/>
            </a:xfrm>
          </p:grpSpPr>
          <p:sp>
            <p:nvSpPr>
              <p:cNvPr id="1030" name="未知"/>
              <p:cNvSpPr>
                <a:spLocks/>
              </p:cNvSpPr>
              <p:nvPr/>
            </p:nvSpPr>
            <p:spPr bwMode="auto">
              <a:xfrm>
                <a:off x="552" y="0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1" name="未知"/>
              <p:cNvSpPr>
                <a:spLocks/>
              </p:cNvSpPr>
              <p:nvPr/>
            </p:nvSpPr>
            <p:spPr bwMode="auto">
              <a:xfrm>
                <a:off x="552" y="1619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2" name="未知"/>
              <p:cNvSpPr>
                <a:spLocks/>
              </p:cNvSpPr>
              <p:nvPr/>
            </p:nvSpPr>
            <p:spPr bwMode="auto">
              <a:xfrm>
                <a:off x="1019" y="1151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3" name="未知"/>
              <p:cNvSpPr>
                <a:spLocks/>
              </p:cNvSpPr>
              <p:nvPr/>
            </p:nvSpPr>
            <p:spPr bwMode="auto">
              <a:xfrm>
                <a:off x="552" y="1367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4" name="未知"/>
              <p:cNvSpPr>
                <a:spLocks/>
              </p:cNvSpPr>
              <p:nvPr/>
            </p:nvSpPr>
            <p:spPr bwMode="auto">
              <a:xfrm>
                <a:off x="552" y="695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5" name="未知"/>
              <p:cNvSpPr>
                <a:spLocks/>
              </p:cNvSpPr>
              <p:nvPr/>
            </p:nvSpPr>
            <p:spPr bwMode="auto">
              <a:xfrm>
                <a:off x="552" y="947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6" name="未知"/>
              <p:cNvSpPr>
                <a:spLocks/>
              </p:cNvSpPr>
              <p:nvPr/>
            </p:nvSpPr>
            <p:spPr bwMode="auto">
              <a:xfrm>
                <a:off x="0" y="1151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7" name="未知"/>
              <p:cNvSpPr>
                <a:spLocks/>
              </p:cNvSpPr>
              <p:nvPr/>
            </p:nvSpPr>
            <p:spPr bwMode="auto">
              <a:xfrm>
                <a:off x="767" y="1151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8" name="未知"/>
              <p:cNvSpPr>
                <a:spLocks/>
              </p:cNvSpPr>
              <p:nvPr/>
            </p:nvSpPr>
            <p:spPr bwMode="auto">
              <a:xfrm>
                <a:off x="348" y="1151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031E767D-C7F8-4F13-9BDF-3C885227401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917700"/>
            <a:ext cx="6481762" cy="946150"/>
          </a:xfrm>
        </p:spPr>
        <p:txBody>
          <a:bodyPr/>
          <a:lstStyle/>
          <a:p>
            <a:r>
              <a:rPr lang="zh-CN" altLang="en-US" sz="6000" dirty="0" smtClean="0">
                <a:solidFill>
                  <a:srgbClr val="FF9900"/>
                </a:solidFill>
                <a:latin typeface="华文行楷" pitchFamily="2" charset="-122"/>
              </a:rPr>
              <a:t>膝关节磁共振成像</a:t>
            </a:r>
            <a:endParaRPr lang="zh-CN" altLang="en-US" sz="6000" dirty="0">
              <a:solidFill>
                <a:srgbClr val="FF9900"/>
              </a:solidFill>
              <a:latin typeface="华文行楷" pitchFamily="2" charset="-122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03663" y="3900488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800" dirty="0"/>
              <a:t>涂占海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543800" cy="1431925"/>
          </a:xfrm>
        </p:spPr>
        <p:txBody>
          <a:bodyPr/>
          <a:lstStyle/>
          <a:p>
            <a:r>
              <a:rPr lang="zh-CN" altLang="en-US" dirty="0" smtClean="0"/>
              <a:t>后交叉韧带（</a:t>
            </a:r>
            <a:r>
              <a:rPr lang="en-US" altLang="zh-CN" dirty="0" smtClean="0"/>
              <a:t>PCL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34" y="1844824"/>
            <a:ext cx="7897688" cy="4114800"/>
          </a:xfrm>
        </p:spPr>
        <p:txBody>
          <a:bodyPr/>
          <a:lstStyle/>
          <a:p>
            <a:r>
              <a:rPr lang="zh-CN" altLang="en-US" sz="2800" dirty="0"/>
              <a:t>关节内、</a:t>
            </a:r>
            <a:r>
              <a:rPr lang="zh-CN" altLang="en-US" sz="2800" dirty="0" smtClean="0"/>
              <a:t>滑膜囊外</a:t>
            </a:r>
            <a:endParaRPr lang="en-US" altLang="zh-CN" sz="2800" dirty="0" smtClean="0"/>
          </a:p>
          <a:p>
            <a:r>
              <a:rPr lang="zh-CN" altLang="en-US" sz="2800" dirty="0" smtClean="0"/>
              <a:t>长</a:t>
            </a:r>
            <a:r>
              <a:rPr lang="en-US" altLang="zh-CN" sz="2800" dirty="0" smtClean="0"/>
              <a:t>38mm</a:t>
            </a:r>
            <a:r>
              <a:rPr lang="zh-CN" altLang="en-US" sz="2800" dirty="0" smtClean="0"/>
              <a:t>，宽</a:t>
            </a:r>
            <a:r>
              <a:rPr lang="en-US" altLang="zh-CN" sz="2800" dirty="0" smtClean="0"/>
              <a:t>13mm</a:t>
            </a:r>
            <a:r>
              <a:rPr lang="zh-CN" altLang="en-US" sz="2800" dirty="0" smtClean="0"/>
              <a:t>，胫骨侧略细，部分埋于关节腔内，胫骨附着处于关节面下</a:t>
            </a:r>
            <a:r>
              <a:rPr lang="en-US" altLang="zh-CN" sz="2800" dirty="0" smtClean="0"/>
              <a:t>1cm</a:t>
            </a:r>
            <a:r>
              <a:rPr lang="zh-CN" altLang="en-US" sz="2800" dirty="0" smtClean="0"/>
              <a:t>处</a:t>
            </a:r>
            <a:endParaRPr lang="en-US" altLang="zh-CN" sz="2800" dirty="0" smtClean="0"/>
          </a:p>
          <a:p>
            <a:r>
              <a:rPr lang="zh-CN" altLang="en-US" sz="2800" dirty="0" smtClean="0"/>
              <a:t>血供丰富，约为其他膝关节韧带张力的</a:t>
            </a:r>
            <a:r>
              <a:rPr lang="en-US" altLang="zh-CN" sz="2800" dirty="0" smtClean="0"/>
              <a:t>2</a:t>
            </a:r>
            <a:r>
              <a:rPr lang="zh-CN" altLang="en-US" sz="2800" dirty="0" smtClean="0"/>
              <a:t>倍以上</a:t>
            </a:r>
            <a:endParaRPr lang="en-US" altLang="zh-CN" sz="2800" dirty="0" smtClean="0"/>
          </a:p>
          <a:p>
            <a:r>
              <a:rPr lang="zh-CN" altLang="en-US" sz="2800" dirty="0" smtClean="0"/>
              <a:t>前外侧束、后内侧束</a:t>
            </a:r>
            <a:endParaRPr lang="en-US" altLang="zh-CN" sz="2800" dirty="0" smtClean="0"/>
          </a:p>
          <a:p>
            <a:r>
              <a:rPr lang="zh-CN" altLang="en-US" sz="2800" dirty="0" smtClean="0"/>
              <a:t>屈曲、伸展状态均受到张力</a:t>
            </a:r>
            <a:endParaRPr lang="en-US" altLang="zh-CN" sz="2800" dirty="0" smtClean="0"/>
          </a:p>
          <a:p>
            <a:r>
              <a:rPr lang="zh-CN" altLang="en-US" sz="2800" dirty="0" smtClean="0"/>
              <a:t>几乎为头尾方向平行走</a:t>
            </a:r>
            <a:r>
              <a:rPr lang="zh-CN" altLang="en-US" sz="2800" dirty="0"/>
              <a:t>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809854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94" y="83348"/>
            <a:ext cx="352491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6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内侧副韧带（</a:t>
            </a:r>
            <a:r>
              <a:rPr lang="en-US" altLang="zh-CN" dirty="0" smtClean="0"/>
              <a:t>MCL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9592" y="1772816"/>
            <a:ext cx="7543800" cy="4114800"/>
          </a:xfrm>
        </p:spPr>
        <p:txBody>
          <a:bodyPr/>
          <a:lstStyle/>
          <a:p>
            <a:r>
              <a:rPr lang="zh-CN" altLang="en-US" sz="2800" dirty="0" smtClean="0"/>
              <a:t>浅层（关节间隙上方</a:t>
            </a:r>
            <a:r>
              <a:rPr lang="en-US" altLang="zh-CN" sz="2800" dirty="0" smtClean="0"/>
              <a:t>5cm</a:t>
            </a:r>
            <a:r>
              <a:rPr lang="zh-CN" altLang="en-US" sz="2800" dirty="0" smtClean="0"/>
              <a:t>处骨股骨内侧髁、下方</a:t>
            </a:r>
            <a:r>
              <a:rPr lang="en-US" altLang="zh-CN" sz="2800" dirty="0" smtClean="0"/>
              <a:t>6-7cm</a:t>
            </a:r>
            <a:r>
              <a:rPr lang="zh-CN" altLang="en-US" sz="2800" dirty="0" smtClean="0"/>
              <a:t>胫骨体内侧）</a:t>
            </a:r>
            <a:endParaRPr lang="en-US" altLang="zh-CN" sz="2800" dirty="0" smtClean="0"/>
          </a:p>
          <a:p>
            <a:r>
              <a:rPr lang="zh-CN" altLang="en-US" sz="2800" dirty="0" smtClean="0"/>
              <a:t>深层</a:t>
            </a:r>
            <a:endParaRPr lang="en-US" altLang="zh-CN" sz="2800" dirty="0" smtClean="0"/>
          </a:p>
          <a:p>
            <a:r>
              <a:rPr lang="zh-CN" altLang="en-US" sz="2800" dirty="0" smtClean="0"/>
              <a:t>浅层不与半月板直接接合</a:t>
            </a:r>
            <a:endParaRPr lang="en-US" altLang="zh-CN" sz="2800" dirty="0" smtClean="0"/>
          </a:p>
          <a:p>
            <a:r>
              <a:rPr lang="zh-CN" altLang="en-US" sz="2800" dirty="0" smtClean="0"/>
              <a:t>深层：半月板股骨韧带、半月板胫骨韧带，无关节积液时无法显示</a:t>
            </a:r>
            <a:endParaRPr lang="en-US" altLang="zh-CN" sz="2800" dirty="0" smtClean="0"/>
          </a:p>
          <a:p>
            <a:r>
              <a:rPr lang="zh-CN" altLang="en-US" sz="2800" dirty="0" smtClean="0"/>
              <a:t>防止小腿外翻及外旋</a:t>
            </a:r>
            <a:endParaRPr lang="en-US" altLang="zh-CN" sz="2800" dirty="0" smtClean="0"/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496001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9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膝外侧支持组织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66800" y="1981200"/>
            <a:ext cx="7825680" cy="4114800"/>
          </a:xfrm>
        </p:spPr>
        <p:txBody>
          <a:bodyPr/>
          <a:lstStyle/>
          <a:p>
            <a:r>
              <a:rPr lang="zh-CN" altLang="en-US" sz="2800" dirty="0" smtClean="0"/>
              <a:t>复合体，比内侧副韧带复杂</a:t>
            </a:r>
            <a:endParaRPr lang="en-US" altLang="zh-CN" sz="2800" dirty="0" smtClean="0"/>
          </a:p>
          <a:p>
            <a:r>
              <a:rPr lang="zh-CN" altLang="en-US" sz="2800" dirty="0" smtClean="0"/>
              <a:t>髂胫束（</a:t>
            </a:r>
            <a:r>
              <a:rPr lang="en-US" altLang="zh-CN" sz="2800" dirty="0" smtClean="0"/>
              <a:t>ITB</a:t>
            </a:r>
            <a:r>
              <a:rPr lang="zh-CN" altLang="en-US" sz="2800" dirty="0" smtClean="0"/>
              <a:t>）、外侧副韧带（</a:t>
            </a:r>
            <a:r>
              <a:rPr lang="en-US" altLang="zh-CN" sz="2800" dirty="0" smtClean="0"/>
              <a:t>LCL</a:t>
            </a:r>
            <a:r>
              <a:rPr lang="zh-CN" altLang="en-US" sz="2800" dirty="0" smtClean="0"/>
              <a:t>）及股二头肌腱（</a:t>
            </a:r>
            <a:r>
              <a:rPr lang="en-US" altLang="zh-CN" sz="2800" dirty="0" smtClean="0"/>
              <a:t>BFT</a:t>
            </a:r>
            <a:r>
              <a:rPr lang="zh-CN" altLang="en-US" sz="2800" dirty="0" smtClean="0"/>
              <a:t>）</a:t>
            </a:r>
            <a:endParaRPr lang="en-US" altLang="zh-CN" sz="2800" dirty="0" smtClean="0"/>
          </a:p>
          <a:p>
            <a:r>
              <a:rPr lang="zh-CN" altLang="en-US" sz="2800" dirty="0" smtClean="0"/>
              <a:t>抑制膝关节内翻及过度伸展，伸展位时最紧张</a:t>
            </a:r>
            <a:endParaRPr lang="en-US" altLang="zh-CN" sz="2800" dirty="0" smtClean="0"/>
          </a:p>
          <a:p>
            <a:r>
              <a:rPr lang="zh-CN" altLang="en-US" sz="2800" dirty="0" smtClean="0"/>
              <a:t>前交叉韧带（</a:t>
            </a:r>
            <a:r>
              <a:rPr lang="en-US" altLang="zh-CN" sz="2800" dirty="0" smtClean="0"/>
              <a:t>ACL</a:t>
            </a:r>
            <a:r>
              <a:rPr lang="zh-CN" altLang="en-US" sz="2800" dirty="0" smtClean="0"/>
              <a:t>）断裂常合并后外侧支持组织的损伤</a:t>
            </a:r>
            <a:endParaRPr lang="en-US" altLang="zh-CN" sz="2800" dirty="0" smtClean="0"/>
          </a:p>
          <a:p>
            <a:pPr marL="0" indent="0">
              <a:buNone/>
            </a:pPr>
            <a:endParaRPr lang="en-US" altLang="zh-CN" sz="2800" dirty="0" smtClean="0"/>
          </a:p>
          <a:p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496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5103" r="8585" b="-5103"/>
          <a:stretch/>
        </p:blipFill>
        <p:spPr bwMode="auto">
          <a:xfrm>
            <a:off x="118602" y="46310"/>
            <a:ext cx="44740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t="6549" r="9932" b="1139"/>
          <a:stretch/>
        </p:blipFill>
        <p:spPr bwMode="auto">
          <a:xfrm>
            <a:off x="4592637" y="46310"/>
            <a:ext cx="4552960" cy="551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五角星 3"/>
          <p:cNvSpPr/>
          <p:nvPr/>
        </p:nvSpPr>
        <p:spPr bwMode="auto">
          <a:xfrm>
            <a:off x="1963142" y="1566084"/>
            <a:ext cx="229195" cy="14401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9925" y="297466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MM</a:t>
            </a:r>
            <a:endParaRPr lang="zh-CN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47021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VMM</a:t>
            </a:r>
            <a:endParaRPr lang="zh-CN" altLang="en-US" sz="12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H="1">
            <a:off x="6734532" y="701043"/>
            <a:ext cx="220573" cy="3693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844818" y="200480"/>
            <a:ext cx="543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 smtClean="0"/>
          </a:p>
          <a:p>
            <a:r>
              <a:rPr lang="en-US" altLang="zh-CN" sz="1200" dirty="0"/>
              <a:t>AMM</a:t>
            </a:r>
            <a:endParaRPr lang="zh-CN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63688" y="6093296"/>
            <a:ext cx="663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VMM</a:t>
            </a:r>
            <a:r>
              <a:rPr lang="zh-CN" altLang="en-US" dirty="0" smtClean="0"/>
              <a:t>：股内侧肌               </a:t>
            </a:r>
            <a:r>
              <a:rPr lang="en-US" altLang="zh-CN" dirty="0" smtClean="0"/>
              <a:t>AMM</a:t>
            </a:r>
            <a:r>
              <a:rPr lang="zh-CN" altLang="en-US" dirty="0" smtClean="0"/>
              <a:t>：大收肌              </a:t>
            </a:r>
            <a:r>
              <a:rPr lang="en-US" altLang="zh-CN" dirty="0" err="1" smtClean="0"/>
              <a:t>GrM</a:t>
            </a:r>
            <a:r>
              <a:rPr lang="zh-CN" altLang="en-US" dirty="0" smtClean="0"/>
              <a:t>：股薄肌</a:t>
            </a:r>
            <a:endParaRPr lang="en-US" altLang="zh-CN" dirty="0" smtClean="0"/>
          </a:p>
          <a:p>
            <a:r>
              <a:rPr lang="en-US" altLang="zh-CN" dirty="0" smtClean="0"/>
              <a:t>MM</a:t>
            </a:r>
            <a:r>
              <a:rPr lang="zh-CN" altLang="en-US" dirty="0" smtClean="0"/>
              <a:t>：内侧半月板                   ：股骨收肌结节（大收肌附着处）</a:t>
            </a:r>
            <a:endParaRPr lang="en-US" altLang="zh-CN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40" y="6522033"/>
            <a:ext cx="2921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60432" y="182241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GrM</a:t>
            </a:r>
            <a:endParaRPr lang="zh-CN" altLang="en-US" sz="1400" dirty="0"/>
          </a:p>
        </p:txBody>
      </p:sp>
      <p:cxnSp>
        <p:nvCxnSpPr>
          <p:cNvPr id="15" name="直接箭头连接符 14"/>
          <p:cNvCxnSpPr>
            <a:stCxn id="13" idx="1"/>
          </p:cNvCxnSpPr>
          <p:nvPr/>
        </p:nvCxnSpPr>
        <p:spPr bwMode="auto">
          <a:xfrm flipH="1">
            <a:off x="7812360" y="1976304"/>
            <a:ext cx="648072" cy="3005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55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r="10401"/>
          <a:stretch/>
        </p:blipFill>
        <p:spPr bwMode="auto">
          <a:xfrm>
            <a:off x="220761" y="35073"/>
            <a:ext cx="4597574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r="11116"/>
          <a:stretch/>
        </p:blipFill>
        <p:spPr bwMode="auto">
          <a:xfrm>
            <a:off x="4818335" y="40012"/>
            <a:ext cx="434339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259112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MFC</a:t>
            </a:r>
            <a:endParaRPr lang="zh-CN" alt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88557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VMM</a:t>
            </a:r>
            <a:endParaRPr lang="zh-CN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463730" y="454865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mGCM</a:t>
            </a:r>
            <a:endParaRPr lang="zh-CN" altLang="en-US" sz="14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H="1">
            <a:off x="3671900" y="2745015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53387" y="249808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</a:t>
            </a:r>
            <a:r>
              <a:rPr lang="en-US" altLang="zh-CN" sz="1400" dirty="0" smtClean="0"/>
              <a:t>MM</a:t>
            </a:r>
            <a:endParaRPr lang="zh-CN" altLang="en-US" sz="1400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3527884" y="3284984"/>
            <a:ext cx="32403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851920" y="3049214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STM</a:t>
            </a:r>
            <a:endParaRPr lang="zh-CN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64743" y="6093295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VMM</a:t>
            </a:r>
            <a:r>
              <a:rPr lang="zh-CN" altLang="en-US" dirty="0" smtClean="0"/>
              <a:t>：股内侧肌               </a:t>
            </a:r>
            <a:r>
              <a:rPr lang="en-US" altLang="zh-CN" dirty="0" smtClean="0"/>
              <a:t>MFC</a:t>
            </a:r>
            <a:r>
              <a:rPr lang="zh-CN" altLang="en-US" dirty="0" smtClean="0"/>
              <a:t>：内侧髁              </a:t>
            </a:r>
            <a:r>
              <a:rPr lang="en-US" altLang="zh-CN" dirty="0" err="1" smtClean="0"/>
              <a:t>mGCM</a:t>
            </a:r>
            <a:r>
              <a:rPr lang="zh-CN" altLang="en-US" dirty="0" smtClean="0"/>
              <a:t>：腓肠肌内侧头</a:t>
            </a:r>
            <a:endParaRPr lang="en-US" altLang="zh-CN" dirty="0" smtClean="0"/>
          </a:p>
          <a:p>
            <a:r>
              <a:rPr lang="en-US" altLang="zh-CN" dirty="0" smtClean="0"/>
              <a:t>SMM</a:t>
            </a:r>
            <a:r>
              <a:rPr lang="zh-CN" altLang="en-US" dirty="0" smtClean="0"/>
              <a:t>：半膜肌                   </a:t>
            </a:r>
            <a:r>
              <a:rPr lang="en-US" altLang="zh-CN" dirty="0" smtClean="0"/>
              <a:t>STM</a:t>
            </a:r>
            <a:r>
              <a:rPr lang="zh-CN" altLang="en-US" dirty="0" smtClean="0"/>
              <a:t>：半腱肌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72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r="7067"/>
          <a:stretch/>
        </p:blipFill>
        <p:spPr bwMode="auto">
          <a:xfrm>
            <a:off x="179512" y="0"/>
            <a:ext cx="460057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r="10647"/>
          <a:stretch/>
        </p:blipFill>
        <p:spPr bwMode="auto">
          <a:xfrm>
            <a:off x="4630994" y="0"/>
            <a:ext cx="451300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74" y="692696"/>
            <a:ext cx="628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2921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3180432" y="2282031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14" y="2096293"/>
            <a:ext cx="781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箭头连接符 6"/>
          <p:cNvCxnSpPr/>
          <p:nvPr/>
        </p:nvCxnSpPr>
        <p:spPr bwMode="auto">
          <a:xfrm flipV="1">
            <a:off x="5222999" y="3212976"/>
            <a:ext cx="861169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630994" y="3198688"/>
            <a:ext cx="59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TrML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69730" y="6027159"/>
            <a:ext cx="712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mGCM</a:t>
            </a:r>
            <a:r>
              <a:rPr lang="zh-CN" altLang="en-US" dirty="0" smtClean="0"/>
              <a:t>：腓肠肌内侧头          </a:t>
            </a:r>
            <a:r>
              <a:rPr lang="en-US" altLang="zh-CN" dirty="0" smtClean="0"/>
              <a:t>VMM</a:t>
            </a:r>
            <a:r>
              <a:rPr lang="zh-CN" altLang="en-US" dirty="0" smtClean="0"/>
              <a:t>：股内侧肌         </a:t>
            </a:r>
            <a:r>
              <a:rPr lang="en-US" altLang="zh-CN" dirty="0" err="1" smtClean="0"/>
              <a:t>TrML</a:t>
            </a:r>
            <a:r>
              <a:rPr lang="zh-CN" altLang="en-US" dirty="0" smtClean="0"/>
              <a:t>：膝横韧带</a:t>
            </a:r>
            <a:endParaRPr lang="en-US" altLang="zh-CN" dirty="0" smtClean="0"/>
          </a:p>
          <a:p>
            <a:r>
              <a:rPr lang="zh-CN" altLang="en-US" dirty="0" smtClean="0"/>
              <a:t>       示不规则处为股骨收肌结节，即腓肠肌内侧头附着处</a:t>
            </a:r>
            <a:endParaRPr lang="zh-CN" altLang="en-US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51" y="6419704"/>
            <a:ext cx="2921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11648"/>
          <a:stretch/>
        </p:blipFill>
        <p:spPr bwMode="auto">
          <a:xfrm>
            <a:off x="4662338" y="71178"/>
            <a:ext cx="4498258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r="10866"/>
          <a:stretch/>
        </p:blipFill>
        <p:spPr bwMode="auto">
          <a:xfrm>
            <a:off x="18901" y="86345"/>
            <a:ext cx="4643437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611560" y="1268760"/>
            <a:ext cx="43204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043608" y="104344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QT</a:t>
            </a:r>
            <a:endParaRPr lang="zh-CN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05763" y="2797509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iFP</a:t>
            </a:r>
            <a:endParaRPr lang="zh-CN" altLang="en-US" sz="1400" dirty="0"/>
          </a:p>
        </p:txBody>
      </p:sp>
      <p:cxnSp>
        <p:nvCxnSpPr>
          <p:cNvPr id="9" name="直接箭头连接符 8"/>
          <p:cNvCxnSpPr/>
          <p:nvPr/>
        </p:nvCxnSpPr>
        <p:spPr bwMode="auto">
          <a:xfrm flipV="1">
            <a:off x="5220072" y="3284984"/>
            <a:ext cx="36004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706790" y="3522804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PaT</a:t>
            </a:r>
            <a:endParaRPr lang="zh-CN" altLang="en-US" sz="1400" dirty="0"/>
          </a:p>
        </p:txBody>
      </p:sp>
      <p:cxnSp>
        <p:nvCxnSpPr>
          <p:cNvPr id="12" name="直接箭头连接符 11"/>
          <p:cNvCxnSpPr/>
          <p:nvPr/>
        </p:nvCxnSpPr>
        <p:spPr bwMode="auto">
          <a:xfrm flipV="1">
            <a:off x="5400092" y="3284984"/>
            <a:ext cx="900100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877123" y="3830581"/>
            <a:ext cx="59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TrML</a:t>
            </a:r>
            <a:endParaRPr lang="zh-CN" altLang="en-US" sz="1400" dirty="0"/>
          </a:p>
        </p:txBody>
      </p:sp>
      <p:cxnSp>
        <p:nvCxnSpPr>
          <p:cNvPr id="15" name="直接箭头连接符 14"/>
          <p:cNvCxnSpPr/>
          <p:nvPr/>
        </p:nvCxnSpPr>
        <p:spPr bwMode="auto">
          <a:xfrm flipH="1">
            <a:off x="2915816" y="2966345"/>
            <a:ext cx="504056" cy="3186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 flipH="1">
            <a:off x="2627784" y="2204864"/>
            <a:ext cx="54006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103118" y="201555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ACL</a:t>
            </a:r>
            <a:endParaRPr lang="zh-CN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72769" y="2772581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PCL</a:t>
            </a:r>
            <a:endParaRPr lang="zh-CN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4625" y="6008974"/>
            <a:ext cx="8084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QT</a:t>
            </a:r>
            <a:r>
              <a:rPr lang="zh-CN" altLang="en-US" dirty="0" smtClean="0"/>
              <a:t>：股四头肌腱        </a:t>
            </a:r>
            <a:r>
              <a:rPr lang="en-US" altLang="zh-CN" dirty="0" err="1" smtClean="0"/>
              <a:t>iFP</a:t>
            </a:r>
            <a:r>
              <a:rPr lang="zh-CN" altLang="en-US" dirty="0" smtClean="0"/>
              <a:t>：髌下脂体        </a:t>
            </a:r>
            <a:r>
              <a:rPr lang="en-US" altLang="zh-CN" dirty="0" err="1" smtClean="0"/>
              <a:t>PaT</a:t>
            </a:r>
            <a:r>
              <a:rPr lang="zh-CN" altLang="en-US" dirty="0" smtClean="0"/>
              <a:t>：髌肌腱          </a:t>
            </a:r>
            <a:r>
              <a:rPr lang="en-US" altLang="zh-CN" dirty="0" err="1" smtClean="0"/>
              <a:t>TrML</a:t>
            </a:r>
            <a:r>
              <a:rPr lang="zh-CN" altLang="en-US" dirty="0" smtClean="0"/>
              <a:t>：膝横韧带</a:t>
            </a:r>
            <a:endParaRPr lang="en-US" altLang="zh-CN" dirty="0" smtClean="0"/>
          </a:p>
          <a:p>
            <a:r>
              <a:rPr lang="en-US" altLang="zh-CN" dirty="0" smtClean="0"/>
              <a:t>ACL</a:t>
            </a:r>
            <a:r>
              <a:rPr lang="zh-CN" altLang="en-US" dirty="0" smtClean="0"/>
              <a:t>：前交叉韧带        </a:t>
            </a:r>
            <a:r>
              <a:rPr lang="en-US" altLang="zh-CN" dirty="0" smtClean="0"/>
              <a:t>PCL</a:t>
            </a:r>
            <a:r>
              <a:rPr lang="zh-CN" altLang="en-US" dirty="0" smtClean="0"/>
              <a:t>：后交叉韧带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8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r="10206"/>
          <a:stretch/>
        </p:blipFill>
        <p:spPr bwMode="auto">
          <a:xfrm>
            <a:off x="26866" y="0"/>
            <a:ext cx="465772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r="10183"/>
          <a:stretch/>
        </p:blipFill>
        <p:spPr bwMode="auto">
          <a:xfrm>
            <a:off x="4684591" y="0"/>
            <a:ext cx="45720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箭头连接符 6"/>
          <p:cNvCxnSpPr/>
          <p:nvPr/>
        </p:nvCxnSpPr>
        <p:spPr bwMode="auto">
          <a:xfrm>
            <a:off x="1764090" y="2591968"/>
            <a:ext cx="28803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612145" y="2196153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*</a:t>
            </a:r>
            <a:endParaRPr lang="zh-CN" altLang="en-US" sz="3200" dirty="0"/>
          </a:p>
        </p:txBody>
      </p:sp>
      <p:cxnSp>
        <p:nvCxnSpPr>
          <p:cNvPr id="10" name="直接箭头连接符 9"/>
          <p:cNvCxnSpPr/>
          <p:nvPr/>
        </p:nvCxnSpPr>
        <p:spPr bwMode="auto">
          <a:xfrm flipH="1">
            <a:off x="2987824" y="2348880"/>
            <a:ext cx="432048" cy="1396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419872" y="201852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pCap</a:t>
            </a:r>
            <a:endParaRPr lang="zh-CN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5921362"/>
            <a:ext cx="78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pCap</a:t>
            </a:r>
            <a:r>
              <a:rPr lang="zh-CN" altLang="en-US" dirty="0" smtClean="0"/>
              <a:t>：后方关节囊            膝关节髌下皱襞为髌下脂体延伸形成           </a:t>
            </a:r>
            <a:endParaRPr lang="zh-CN" altLang="en-US" sz="3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999163"/>
            <a:ext cx="6524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9940"/>
          <a:stretch/>
        </p:blipFill>
        <p:spPr bwMode="auto">
          <a:xfrm>
            <a:off x="197262" y="336582"/>
            <a:ext cx="4529137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1125"/>
          <a:stretch/>
        </p:blipFill>
        <p:spPr bwMode="auto">
          <a:xfrm>
            <a:off x="4748980" y="332656"/>
            <a:ext cx="439502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755576" y="1340768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259632" y="115610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/>
              <a:t>？？？</a:t>
            </a:r>
            <a:endParaRPr lang="zh-CN" altLang="en-US" sz="14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V="1">
            <a:off x="539552" y="3645024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9" y="4077072"/>
            <a:ext cx="7493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接箭头连接符 9"/>
          <p:cNvCxnSpPr/>
          <p:nvPr/>
        </p:nvCxnSpPr>
        <p:spPr bwMode="auto">
          <a:xfrm flipH="1" flipV="1">
            <a:off x="2123728" y="3645024"/>
            <a:ext cx="216024" cy="6177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接箭头连接符 11"/>
          <p:cNvCxnSpPr/>
          <p:nvPr/>
        </p:nvCxnSpPr>
        <p:spPr bwMode="auto">
          <a:xfrm>
            <a:off x="2843808" y="3068960"/>
            <a:ext cx="144016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接箭头连接符 21"/>
          <p:cNvCxnSpPr/>
          <p:nvPr/>
        </p:nvCxnSpPr>
        <p:spPr bwMode="auto">
          <a:xfrm flipV="1">
            <a:off x="5868144" y="4581128"/>
            <a:ext cx="288032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862741" y="468914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髌下深囊</a:t>
            </a:r>
            <a:endParaRPr lang="zh-CN" alt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627784" y="270612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LM</a:t>
            </a:r>
            <a:endParaRPr lang="zh-CN" alt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253833" y="422107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LM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933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r="10905"/>
          <a:stretch/>
        </p:blipFill>
        <p:spPr bwMode="auto">
          <a:xfrm>
            <a:off x="277192" y="15999"/>
            <a:ext cx="428625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1483"/>
          <a:stretch/>
        </p:blipFill>
        <p:spPr bwMode="auto">
          <a:xfrm>
            <a:off x="4716016" y="31186"/>
            <a:ext cx="4173793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9975" y="234888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LFC</a:t>
            </a:r>
            <a:endParaRPr lang="zh-CN" altLang="en-US" sz="1400" dirty="0"/>
          </a:p>
        </p:txBody>
      </p:sp>
      <p:cxnSp>
        <p:nvCxnSpPr>
          <p:cNvPr id="6" name="直接箭头连接符 5"/>
          <p:cNvCxnSpPr/>
          <p:nvPr/>
        </p:nvCxnSpPr>
        <p:spPr bwMode="auto">
          <a:xfrm flipH="1">
            <a:off x="3131840" y="1822681"/>
            <a:ext cx="504056" cy="739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437966" y="153550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fabella</a:t>
            </a:r>
            <a:endParaRPr lang="zh-CN" altLang="en-US" sz="1400" dirty="0"/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7380312" y="3068960"/>
            <a:ext cx="216024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596336" y="2855742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PT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9760" y="6124654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LFC</a:t>
            </a:r>
            <a:r>
              <a:rPr lang="zh-CN" altLang="en-US" dirty="0" smtClean="0"/>
              <a:t>：外侧髁           </a:t>
            </a:r>
            <a:r>
              <a:rPr lang="en-US" altLang="zh-CN" dirty="0" smtClean="0"/>
              <a:t>PT</a:t>
            </a:r>
            <a:r>
              <a:rPr lang="zh-CN" altLang="en-US" dirty="0" smtClean="0"/>
              <a:t>：腘肌腱            </a:t>
            </a:r>
            <a:r>
              <a:rPr lang="en-US" altLang="zh-CN" dirty="0" err="1" smtClean="0"/>
              <a:t>fabella</a:t>
            </a:r>
            <a:r>
              <a:rPr lang="zh-CN" altLang="en-US" dirty="0" smtClean="0"/>
              <a:t>：腓肠豆（腓肠肌内籽状纤维软骨）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47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549275"/>
            <a:ext cx="3586163" cy="946150"/>
          </a:xfrm>
        </p:spPr>
        <p:txBody>
          <a:bodyPr/>
          <a:lstStyle/>
          <a:p>
            <a:r>
              <a:rPr lang="zh-CN" altLang="en-US" sz="4800">
                <a:solidFill>
                  <a:srgbClr val="FF9900"/>
                </a:solidFill>
                <a:latin typeface="华文行楷" pitchFamily="2" charset="-122"/>
              </a:rPr>
              <a:t>膝关节解剖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7981950" cy="43307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zh-CN" altLang="en-US" dirty="0">
                <a:solidFill>
                  <a:srgbClr val="FFFFFF"/>
                </a:solidFill>
              </a:rPr>
              <a:t>膝关节：结构最复杂、扛杆作用最强、损伤最多的关节</a:t>
            </a:r>
          </a:p>
          <a:p>
            <a:pPr>
              <a:lnSpc>
                <a:spcPct val="115000"/>
              </a:lnSpc>
            </a:pPr>
            <a:r>
              <a:rPr lang="zh-CN" altLang="en-US" dirty="0">
                <a:solidFill>
                  <a:srgbClr val="FFFFFF"/>
                </a:solidFill>
              </a:rPr>
              <a:t>组成：内、外侧胫股关节和髌</a:t>
            </a:r>
            <a:r>
              <a:rPr lang="zh-CN" altLang="en-US" dirty="0" smtClean="0">
                <a:solidFill>
                  <a:srgbClr val="FFFFFF"/>
                </a:solidFill>
              </a:rPr>
              <a:t>股关节</a:t>
            </a:r>
            <a:endParaRPr lang="en-US" dirty="0">
              <a:solidFill>
                <a:srgbClr val="A50021"/>
              </a:solidFill>
            </a:endParaRPr>
          </a:p>
          <a:p>
            <a:pPr>
              <a:lnSpc>
                <a:spcPct val="115000"/>
              </a:lnSpc>
            </a:pPr>
            <a:r>
              <a:rPr lang="zh-CN" altLang="en-US" dirty="0">
                <a:solidFill>
                  <a:srgbClr val="FFFFFF"/>
                </a:solidFill>
                <a:latin typeface="宋体" pitchFamily="2" charset="-122"/>
              </a:rPr>
              <a:t>包括：骨、软骨、</a:t>
            </a:r>
            <a:r>
              <a:rPr lang="zh-CN" altLang="en-US" b="1" dirty="0">
                <a:solidFill>
                  <a:srgbClr val="FF9900"/>
                </a:solidFill>
                <a:latin typeface="华文行楷" pitchFamily="2" charset="-122"/>
              </a:rPr>
              <a:t>半月板</a:t>
            </a:r>
            <a:r>
              <a:rPr lang="en-US" dirty="0">
                <a:solidFill>
                  <a:srgbClr val="FFFFFF"/>
                </a:solidFill>
                <a:latin typeface="宋体" pitchFamily="2" charset="-122"/>
              </a:rPr>
              <a:t>、</a:t>
            </a:r>
            <a:r>
              <a:rPr lang="en-US" dirty="0" err="1">
                <a:solidFill>
                  <a:srgbClr val="FFFFFF"/>
                </a:solidFill>
                <a:latin typeface="宋体" pitchFamily="2" charset="-122"/>
              </a:rPr>
              <a:t>韧带、肌腱</a:t>
            </a:r>
            <a:r>
              <a:rPr lang="en-US" dirty="0">
                <a:solidFill>
                  <a:srgbClr val="FFFFFF"/>
                </a:solidFill>
                <a:latin typeface="宋体" pitchFamily="2" charset="-122"/>
              </a:rPr>
              <a:t>、</a:t>
            </a:r>
            <a:r>
              <a:rPr lang="zh-CN" altLang="en-US" dirty="0">
                <a:solidFill>
                  <a:srgbClr val="FFFFFF"/>
                </a:solidFill>
                <a:latin typeface="宋体" pitchFamily="2" charset="-122"/>
              </a:rPr>
              <a:t>滑囊、滑膜等结构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-179" r="10237" b="179"/>
          <a:stretch/>
        </p:blipFill>
        <p:spPr bwMode="auto">
          <a:xfrm>
            <a:off x="179512" y="181198"/>
            <a:ext cx="4386262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11932"/>
          <a:stretch/>
        </p:blipFill>
        <p:spPr bwMode="auto">
          <a:xfrm>
            <a:off x="4716016" y="181198"/>
            <a:ext cx="41148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V="1">
            <a:off x="1115616" y="3356992"/>
            <a:ext cx="1257027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接箭头连接符 6"/>
          <p:cNvCxnSpPr/>
          <p:nvPr/>
        </p:nvCxnSpPr>
        <p:spPr bwMode="auto">
          <a:xfrm flipH="1">
            <a:off x="7640194" y="2554534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178073" y="234706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IGCM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8364" y="387231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LM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V="1">
            <a:off x="5292080" y="3573016"/>
            <a:ext cx="792088" cy="108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860032" y="3573016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ITB</a:t>
            </a:r>
            <a:endParaRPr lang="zh-CN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81623" y="6274990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LM</a:t>
            </a:r>
            <a:r>
              <a:rPr lang="zh-CN" altLang="en-US" dirty="0" smtClean="0"/>
              <a:t>：外侧半月板     </a:t>
            </a:r>
            <a:r>
              <a:rPr lang="en-US" altLang="zh-CN" dirty="0" smtClean="0"/>
              <a:t>ITB</a:t>
            </a:r>
            <a:r>
              <a:rPr lang="zh-CN" altLang="en-US" dirty="0" smtClean="0"/>
              <a:t>：髂胫束     </a:t>
            </a:r>
            <a:r>
              <a:rPr lang="en-US" altLang="zh-CN" dirty="0" smtClean="0"/>
              <a:t>IGCM</a:t>
            </a:r>
            <a:r>
              <a:rPr lang="zh-CN" altLang="en-US" dirty="0" smtClean="0"/>
              <a:t>：腓肠肌外侧头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6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99" r="18783" b="-99"/>
          <a:stretch/>
        </p:blipFill>
        <p:spPr bwMode="auto">
          <a:xfrm>
            <a:off x="683568" y="116632"/>
            <a:ext cx="38862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7520"/>
          <a:stretch/>
        </p:blipFill>
        <p:spPr bwMode="auto">
          <a:xfrm>
            <a:off x="4716016" y="116632"/>
            <a:ext cx="3952568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3995936" y="1628800"/>
            <a:ext cx="14401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067944" y="13050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ITB</a:t>
            </a:r>
            <a:endParaRPr lang="zh-CN" altLang="en-US" sz="14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V="1">
            <a:off x="2987824" y="3501008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630482" y="4097635"/>
            <a:ext cx="59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/>
              <a:t>TrML</a:t>
            </a:r>
            <a:endParaRPr lang="zh-CN" altLang="en-US" sz="1400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V="1">
            <a:off x="6692300" y="3316411"/>
            <a:ext cx="111948" cy="812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19817" y="4103598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*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745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r="15833"/>
          <a:stretch/>
        </p:blipFill>
        <p:spPr bwMode="auto">
          <a:xfrm>
            <a:off x="323528" y="167999"/>
            <a:ext cx="414337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4114"/>
          <a:stretch/>
        </p:blipFill>
        <p:spPr bwMode="auto">
          <a:xfrm>
            <a:off x="4719485" y="167999"/>
            <a:ext cx="4262284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V="1">
            <a:off x="755576" y="3284984"/>
            <a:ext cx="576064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23528" y="350100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MCL</a:t>
            </a:r>
            <a:endParaRPr lang="zh-CN" altLang="en-US" sz="1400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H="1">
            <a:off x="3707904" y="1412776"/>
            <a:ext cx="216024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23928" y="1196752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ITB</a:t>
            </a:r>
            <a:endParaRPr lang="zh-CN" altLang="en-US" sz="1400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2540943" y="2654064"/>
            <a:ext cx="28803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03848" y="2496764"/>
            <a:ext cx="57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ACL </a:t>
            </a:r>
            <a:endParaRPr lang="zh-CN" altLang="en-US" sz="1400" dirty="0"/>
          </a:p>
        </p:txBody>
      </p:sp>
      <p:cxnSp>
        <p:nvCxnSpPr>
          <p:cNvPr id="14" name="直接箭头连接符 13"/>
          <p:cNvCxnSpPr/>
          <p:nvPr/>
        </p:nvCxnSpPr>
        <p:spPr bwMode="auto">
          <a:xfrm>
            <a:off x="6228184" y="2650652"/>
            <a:ext cx="504056" cy="3973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796136" y="2346287"/>
            <a:ext cx="57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PCL </a:t>
            </a:r>
            <a:endParaRPr lang="zh-CN" altLang="en-US" sz="1400" dirty="0"/>
          </a:p>
        </p:txBody>
      </p:sp>
      <p:cxnSp>
        <p:nvCxnSpPr>
          <p:cNvPr id="17" name="直接箭头连接符 16"/>
          <p:cNvCxnSpPr/>
          <p:nvPr/>
        </p:nvCxnSpPr>
        <p:spPr bwMode="auto">
          <a:xfrm flipH="1" flipV="1">
            <a:off x="5893271" y="3501008"/>
            <a:ext cx="7200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接箭头连接符 18"/>
          <p:cNvCxnSpPr/>
          <p:nvPr/>
        </p:nvCxnSpPr>
        <p:spPr bwMode="auto">
          <a:xfrm flipV="1">
            <a:off x="7956376" y="3392996"/>
            <a:ext cx="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745360" y="414908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MM</a:t>
            </a:r>
            <a:endParaRPr lang="zh-CN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668344" y="382747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LM</a:t>
            </a:r>
            <a:endParaRPr lang="zh-CN" altLang="en-US" sz="1400" dirty="0"/>
          </a:p>
        </p:txBody>
      </p:sp>
      <p:cxnSp>
        <p:nvCxnSpPr>
          <p:cNvPr id="23" name="直接箭头连接符 22"/>
          <p:cNvCxnSpPr/>
          <p:nvPr/>
        </p:nvCxnSpPr>
        <p:spPr bwMode="auto">
          <a:xfrm flipH="1">
            <a:off x="8120149" y="2469973"/>
            <a:ext cx="286948" cy="307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268707" y="216162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LCL</a:t>
            </a:r>
            <a:endParaRPr lang="zh-CN" altLang="en-US" sz="1400" dirty="0"/>
          </a:p>
        </p:txBody>
      </p:sp>
      <p:cxnSp>
        <p:nvCxnSpPr>
          <p:cNvPr id="3" name="直接箭头连接符 2"/>
          <p:cNvCxnSpPr/>
          <p:nvPr/>
        </p:nvCxnSpPr>
        <p:spPr bwMode="auto">
          <a:xfrm flipH="1">
            <a:off x="3707904" y="3158120"/>
            <a:ext cx="216024" cy="234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888607" y="2892387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452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15090"/>
          <a:stretch/>
        </p:blipFill>
        <p:spPr bwMode="auto">
          <a:xfrm>
            <a:off x="395536" y="120055"/>
            <a:ext cx="428625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r="14248"/>
          <a:stretch/>
        </p:blipFill>
        <p:spPr bwMode="auto">
          <a:xfrm>
            <a:off x="4785024" y="120055"/>
            <a:ext cx="424753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70892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MFC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262278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LFC</a:t>
            </a:r>
            <a:endParaRPr lang="zh-CN" altLang="en-US" sz="1400" dirty="0"/>
          </a:p>
        </p:txBody>
      </p:sp>
      <p:cxnSp>
        <p:nvCxnSpPr>
          <p:cNvPr id="7" name="直接箭头连接符 6"/>
          <p:cNvCxnSpPr/>
          <p:nvPr/>
        </p:nvCxnSpPr>
        <p:spPr bwMode="auto">
          <a:xfrm flipH="1">
            <a:off x="8172400" y="2348880"/>
            <a:ext cx="360040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352420" y="204512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BFT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021288"/>
            <a:ext cx="920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包括外侧副韧带的外侧支持组织：</a:t>
            </a:r>
            <a:endParaRPr lang="en-US" altLang="zh-CN" dirty="0" smtClean="0"/>
          </a:p>
          <a:p>
            <a:r>
              <a:rPr lang="zh-CN" altLang="en-US" dirty="0" smtClean="0"/>
              <a:t>髂胫束（</a:t>
            </a:r>
            <a:r>
              <a:rPr lang="en-US" altLang="zh-CN" dirty="0" smtClean="0"/>
              <a:t>ITB</a:t>
            </a:r>
            <a:r>
              <a:rPr lang="zh-CN" altLang="en-US" dirty="0" smtClean="0"/>
              <a:t>）、外侧副韧带（</a:t>
            </a:r>
            <a:r>
              <a:rPr lang="en-US" altLang="zh-CN" dirty="0" smtClean="0"/>
              <a:t>LCL</a:t>
            </a:r>
            <a:r>
              <a:rPr lang="zh-CN" altLang="en-US" dirty="0" smtClean="0"/>
              <a:t>）、股二头肌腱（</a:t>
            </a:r>
            <a:r>
              <a:rPr lang="en-US" altLang="zh-CN" dirty="0" smtClean="0"/>
              <a:t>BFT</a:t>
            </a:r>
            <a:r>
              <a:rPr lang="zh-CN" altLang="en-US" dirty="0" smtClean="0"/>
              <a:t>）</a:t>
            </a:r>
            <a:r>
              <a:rPr lang="zh-CN" altLang="en-US" dirty="0" smtClean="0"/>
              <a:t>；</a:t>
            </a:r>
            <a:r>
              <a:rPr lang="zh-CN" altLang="en-US" sz="1400" dirty="0" smtClean="0"/>
              <a:t>腘肌腱（</a:t>
            </a:r>
            <a:r>
              <a:rPr lang="en-US" altLang="zh-CN" sz="1400" dirty="0" smtClean="0"/>
              <a:t>PT</a:t>
            </a:r>
            <a:r>
              <a:rPr lang="zh-CN" altLang="en-US" sz="1400" dirty="0" smtClean="0"/>
              <a:t>）、腘腓韧带（</a:t>
            </a:r>
            <a:r>
              <a:rPr lang="en-US" altLang="zh-CN" sz="1400" dirty="0" smtClean="0"/>
              <a:t>PPL</a:t>
            </a:r>
            <a:r>
              <a:rPr lang="zh-CN" altLang="en-US" sz="1400" dirty="0" smtClean="0"/>
              <a:t>）</a:t>
            </a:r>
            <a:endParaRPr lang="zh-CN" altLang="en-US" sz="1400" dirty="0"/>
          </a:p>
        </p:txBody>
      </p:sp>
      <p:cxnSp>
        <p:nvCxnSpPr>
          <p:cNvPr id="3" name="直接箭头连接符 2"/>
          <p:cNvCxnSpPr/>
          <p:nvPr/>
        </p:nvCxnSpPr>
        <p:spPr bwMode="auto">
          <a:xfrm flipH="1">
            <a:off x="8172400" y="3356992"/>
            <a:ext cx="36004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478962" y="3190378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PPL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82616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9900"/>
                </a:solidFill>
                <a:latin typeface="华文行楷" pitchFamily="2" charset="-122"/>
              </a:rPr>
              <a:t>半月板功能与解剖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sz="2800" dirty="0"/>
              <a:t>股胫结合部的稳定性、分散承重、吸收冲击、保护关节软骨</a:t>
            </a:r>
          </a:p>
          <a:p>
            <a:pPr>
              <a:lnSpc>
                <a:spcPct val="80000"/>
              </a:lnSpc>
            </a:pPr>
            <a:r>
              <a:rPr lang="zh-CN" altLang="en-US" sz="2800" dirty="0"/>
              <a:t>为纤维软骨，大多为 I 型胶原纤维</a:t>
            </a:r>
          </a:p>
          <a:p>
            <a:pPr>
              <a:lnSpc>
                <a:spcPct val="80000"/>
              </a:lnSpc>
            </a:pPr>
            <a:r>
              <a:rPr lang="zh-CN" altLang="en-US" sz="2800" dirty="0"/>
              <a:t>外周1/3为环状纤维，内侧2/3为横向及环状纤维，中心部（深层）不规则</a:t>
            </a:r>
          </a:p>
          <a:p>
            <a:pPr>
              <a:lnSpc>
                <a:spcPct val="80000"/>
              </a:lnSpc>
            </a:pPr>
            <a:r>
              <a:rPr lang="zh-CN" altLang="en-US" sz="2800" dirty="0"/>
              <a:t>外周1/3有血供及</a:t>
            </a:r>
            <a:r>
              <a:rPr lang="zh-CN" altLang="en-US" sz="2800" dirty="0" smtClean="0"/>
              <a:t>神经支配，</a:t>
            </a:r>
            <a:r>
              <a:rPr lang="zh-CN" altLang="en-US" sz="2800" dirty="0"/>
              <a:t>内侧2/3则</a:t>
            </a:r>
            <a:r>
              <a:rPr lang="zh-CN" altLang="en-US" sz="2800" dirty="0" smtClean="0"/>
              <a:t>无</a:t>
            </a:r>
            <a:endParaRPr lang="en-US" altLang="zh-CN" sz="2800" dirty="0"/>
          </a:p>
          <a:p>
            <a:pPr>
              <a:lnSpc>
                <a:spcPct val="80000"/>
              </a:lnSpc>
            </a:pPr>
            <a:r>
              <a:rPr lang="zh-CN" altLang="en-US" sz="2800" dirty="0" smtClean="0"/>
              <a:t>分</a:t>
            </a:r>
            <a:r>
              <a:rPr lang="zh-CN" altLang="en-US" sz="2800" dirty="0"/>
              <a:t>前角、体部及后角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5400"/>
            <a:ext cx="5329237" cy="1430338"/>
          </a:xfrm>
        </p:spPr>
        <p:txBody>
          <a:bodyPr/>
          <a:lstStyle/>
          <a:p>
            <a:r>
              <a:rPr lang="zh-CN" altLang="en-US" sz="4000"/>
              <a:t>大体标本与对照示意图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95963" y="3357563"/>
            <a:ext cx="3294062" cy="3382962"/>
          </a:xfrm>
          <a:noFill/>
          <a:ln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95963" y="1054100"/>
            <a:ext cx="3262312" cy="2087563"/>
          </a:xfrm>
          <a:noFill/>
          <a:ln/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4925" y="1054100"/>
            <a:ext cx="5670550" cy="3786188"/>
          </a:xfrm>
          <a:noFill/>
          <a:ln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23850" y="5157788"/>
            <a:ext cx="16367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宽度：</a:t>
            </a:r>
            <a:r>
              <a:rPr lang="zh-CN" altLang="en-US">
                <a:sym typeface="Arial" charset="0"/>
              </a:rPr>
              <a:t>&lt;</a:t>
            </a:r>
            <a:r>
              <a:rPr lang="zh-CN" altLang="en-US"/>
              <a:t>15mm</a:t>
            </a:r>
          </a:p>
          <a:p>
            <a:r>
              <a:rPr lang="zh-CN" altLang="en-US"/>
              <a:t>高度：</a:t>
            </a:r>
            <a:r>
              <a:rPr lang="zh-CN" altLang="en-US">
                <a:sym typeface="Arial" charset="0"/>
              </a:rPr>
              <a:t>&lt;  </a:t>
            </a:r>
            <a:r>
              <a:rPr lang="zh-CN" altLang="en-US"/>
              <a:t>6mm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870450"/>
            <a:ext cx="2443163" cy="1889125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92725" y="4365625"/>
            <a:ext cx="3095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L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07950" y="4437063"/>
            <a:ext cx="373063" cy="366712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333375"/>
            <a:ext cx="5040312" cy="1431925"/>
          </a:xfrm>
        </p:spPr>
        <p:txBody>
          <a:bodyPr/>
          <a:lstStyle/>
          <a:p>
            <a:r>
              <a:rPr lang="zh-CN" altLang="en-US" sz="4000"/>
              <a:t>大体标本解剖图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89138"/>
            <a:ext cx="39989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89138"/>
            <a:ext cx="4008437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24075" y="5084763"/>
            <a:ext cx="563563" cy="366712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MM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445250" y="5084763"/>
            <a:ext cx="500063" cy="366712"/>
          </a:xfrm>
          <a:prstGeom prst="rect">
            <a:avLst/>
          </a:prstGeom>
          <a:noFill/>
          <a:ln w="9525">
            <a:noFill/>
            <a:bevel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LM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FFFCC"/>
              </a:buClr>
            </a:pP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MR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是显示半月板结构最为理想的检查方法</a:t>
            </a:r>
          </a:p>
          <a:p>
            <a:pPr lvl="0">
              <a:buClr>
                <a:srgbClr val="FFFFCC"/>
              </a:buClr>
            </a:pP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T2WI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像的半月板和关节液信号对比强烈，利于观察半月板表面</a:t>
            </a:r>
          </a:p>
          <a:p>
            <a:pPr lvl="0">
              <a:buClr>
                <a:srgbClr val="FFFFCC"/>
              </a:buClr>
            </a:pP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质子密度像对板内信号变化十分敏感</a:t>
            </a:r>
          </a:p>
          <a:p>
            <a:pPr lvl="0">
              <a:buClr>
                <a:srgbClr val="FFFFCC"/>
              </a:buClr>
            </a:pP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联合冠状面和矢状面成像基本可满足诊断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8001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4964112" cy="1030287"/>
          </a:xfrm>
        </p:spPr>
        <p:txBody>
          <a:bodyPr/>
          <a:lstStyle/>
          <a:p>
            <a:r>
              <a:rPr lang="zh-CN" altLang="en-US">
                <a:solidFill>
                  <a:srgbClr val="FF9900"/>
                </a:solidFill>
              </a:rPr>
              <a:t>正常半月板</a:t>
            </a:r>
            <a:r>
              <a:rPr lang="en-US" altLang="zh-CN" sz="4800">
                <a:solidFill>
                  <a:srgbClr val="FF9900"/>
                </a:solidFill>
                <a:latin typeface="隶书" pitchFamily="49" charset="-122"/>
              </a:rPr>
              <a:t>MR</a:t>
            </a:r>
            <a:r>
              <a:rPr lang="zh-CN" altLang="en-US">
                <a:solidFill>
                  <a:srgbClr val="FF9900"/>
                </a:solidFill>
              </a:rPr>
              <a:t>表现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44675"/>
            <a:ext cx="8610600" cy="4648200"/>
          </a:xfrm>
        </p:spPr>
        <p:txBody>
          <a:bodyPr/>
          <a:lstStyle/>
          <a:p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正常半月板在各个序列中均呈低信号</a:t>
            </a:r>
          </a:p>
          <a:p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矢状面：半月板前、后角分开成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2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个尖端相对的三角形，外侧前后角形态大小相近，内侧后角较前角宽大，至少在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2-3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个层面可以看到前后角是分开</a:t>
            </a:r>
            <a:r>
              <a:rPr lang="zh-CN" altLang="en-US" sz="2800" dirty="0" smtClean="0">
                <a:solidFill>
                  <a:srgbClr val="FFFFFF"/>
                </a:solidFill>
                <a:latin typeface="隶书" pitchFamily="49" charset="-122"/>
              </a:rPr>
              <a:t>的</a:t>
            </a:r>
            <a:endParaRPr lang="en-US" altLang="zh-CN" sz="2800" dirty="0" smtClean="0">
              <a:solidFill>
                <a:srgbClr val="FFFFFF"/>
              </a:solidFill>
              <a:latin typeface="隶书" pitchFamily="49" charset="-122"/>
            </a:endParaRPr>
          </a:p>
          <a:p>
            <a:r>
              <a:rPr lang="zh-CN" altLang="en-US" sz="2800" dirty="0" smtClean="0">
                <a:solidFill>
                  <a:srgbClr val="FFFFFF"/>
                </a:solidFill>
                <a:latin typeface="隶书" pitchFamily="49" charset="-122"/>
              </a:rPr>
              <a:t>冠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状面：一尖端指向髁间窝的三角形低信号影，宽度一般不超过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15mm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，高度不超过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6mm</a:t>
            </a:r>
          </a:p>
          <a:p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横断面：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5mm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层厚对于半月板病变显示的作用不大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153400" cy="46482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内侧半月板的</a:t>
            </a:r>
            <a:r>
              <a:rPr lang="en-US" altLang="en-US" sz="2800" dirty="0">
                <a:latin typeface="Arial"/>
              </a:rPr>
              <a:t>“</a:t>
            </a: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C</a:t>
            </a:r>
            <a:r>
              <a:rPr lang="en-US" altLang="en-US" sz="2800" dirty="0">
                <a:latin typeface="Arial"/>
              </a:rPr>
              <a:t>”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形结构大，与内侧副韧带的深层（囊韧带）粘连，更容易受到损伤 </a:t>
            </a:r>
          </a:p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外侧半月板活动度较内侧大 </a:t>
            </a:r>
          </a:p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rgbClr val="FFFFFF"/>
                </a:solidFill>
                <a:latin typeface="隶书" pitchFamily="49" charset="-122"/>
              </a:rPr>
              <a:t>MR</a:t>
            </a:r>
            <a:r>
              <a:rPr lang="zh-CN" altLang="en-US" sz="2800" dirty="0">
                <a:solidFill>
                  <a:srgbClr val="FFFFFF"/>
                </a:solidFill>
                <a:latin typeface="隶书" pitchFamily="49" charset="-122"/>
              </a:rPr>
              <a:t>分级：根据信号的形态及其与半月板关节面间的相对关系来确定</a:t>
            </a:r>
          </a:p>
        </p:txBody>
      </p:sp>
    </p:spTree>
    <p:extLst>
      <p:ext uri="{BB962C8B-B14F-4D97-AF65-F5344CB8AC3E}">
        <p14:creationId xmlns:p14="http://schemas.microsoft.com/office/powerpoint/2010/main" val="20208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neeanat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549275"/>
            <a:ext cx="6858000" cy="57753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438" y="400050"/>
            <a:ext cx="6056312" cy="1033463"/>
          </a:xfrm>
        </p:spPr>
        <p:txBody>
          <a:bodyPr/>
          <a:lstStyle/>
          <a:p>
            <a:r>
              <a:rPr lang="zh-CN" altLang="en-US">
                <a:latin typeface="华文行楷" pitchFamily="2" charset="-122"/>
              </a:rPr>
              <a:t>膝关节半月板病变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8534400" cy="4953000"/>
          </a:xfrm>
        </p:spPr>
        <p:txBody>
          <a:bodyPr/>
          <a:lstStyle/>
          <a:p>
            <a:r>
              <a:rPr lang="zh-CN" altLang="en-US" sz="2800" dirty="0">
                <a:latin typeface="隶书" pitchFamily="49" charset="-122"/>
              </a:rPr>
              <a:t>半月板退变和损伤</a:t>
            </a:r>
          </a:p>
          <a:p>
            <a:r>
              <a:rPr lang="zh-CN" altLang="en-US" sz="2800" dirty="0">
                <a:latin typeface="隶书" pitchFamily="49" charset="-122"/>
              </a:rPr>
              <a:t>盘状半月板</a:t>
            </a:r>
          </a:p>
          <a:p>
            <a:r>
              <a:rPr lang="zh-CN" altLang="en-US" sz="2800" dirty="0">
                <a:latin typeface="隶书" pitchFamily="49" charset="-122"/>
              </a:rPr>
              <a:t>半月板囊肿</a:t>
            </a:r>
          </a:p>
          <a:p>
            <a:endParaRPr lang="zh-CN" altLang="en-US" sz="2800" dirty="0">
              <a:latin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）半月板退变和损伤分级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0</a:t>
            </a:r>
            <a:r>
              <a:rPr lang="zh-CN" altLang="en-US" dirty="0" smtClean="0"/>
              <a:t>级（正常）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 </a:t>
            </a:r>
            <a:endParaRPr lang="zh-CN" altLang="en-US" dirty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852738"/>
            <a:ext cx="3097212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852738"/>
            <a:ext cx="29591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</a:t>
            </a:r>
            <a:r>
              <a:rPr lang="zh-CN" altLang="en-US" dirty="0"/>
              <a:t>级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zh-CN" altLang="en-US" dirty="0"/>
              <a:t>     病理上表现为灶性的半月板粘液样变性，是由于半月板纤维软骨基质内粘多糖产物增加所致。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  MR</a:t>
            </a:r>
            <a:r>
              <a:rPr lang="zh-CN" altLang="en-US" dirty="0" smtClean="0"/>
              <a:t>：表现</a:t>
            </a:r>
            <a:r>
              <a:rPr lang="zh-CN" altLang="en-US" dirty="0"/>
              <a:t>为半月板内点片状或类圆形高信号，未达到半月板的关节面缘。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endParaRPr lang="en-US" altLang="zh-C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908050"/>
            <a:ext cx="4865688" cy="5543550"/>
          </a:xfrm>
        </p:spPr>
      </p:pic>
      <p:sp>
        <p:nvSpPr>
          <p:cNvPr id="61444" name="矩形 4"/>
          <p:cNvSpPr>
            <a:spLocks noChangeArrowheads="1"/>
          </p:cNvSpPr>
          <p:nvPr/>
        </p:nvSpPr>
        <p:spPr bwMode="auto">
          <a:xfrm>
            <a:off x="5508625" y="2276475"/>
            <a:ext cx="33115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zh-CN" altLang="en-US" sz="3200">
                <a:latin typeface="Calibri" pitchFamily="34" charset="0"/>
              </a:rPr>
              <a:t>诊断要点：</a:t>
            </a:r>
            <a:r>
              <a:rPr lang="en-US" altLang="zh-CN" sz="3200">
                <a:latin typeface="Calibri" pitchFamily="34" charset="0"/>
              </a:rPr>
              <a:t> </a:t>
            </a:r>
          </a:p>
          <a:p>
            <a:pPr>
              <a:buFontTx/>
              <a:buNone/>
            </a:pPr>
            <a:r>
              <a:rPr lang="zh-CN" altLang="en-US" sz="2400">
                <a:latin typeface="Calibri" pitchFamily="34" charset="0"/>
              </a:rPr>
              <a:t>不与半月板关节面相接触的灶性椭圆形或球状的信号增高影</a:t>
            </a:r>
            <a:endParaRPr lang="en-US" altLang="zh-CN" sz="2400">
              <a:latin typeface="Calibri" pitchFamily="34" charset="0"/>
            </a:endParaRPr>
          </a:p>
          <a:p>
            <a:pPr>
              <a:buFontTx/>
              <a:buNone/>
            </a:pPr>
            <a:r>
              <a:rPr lang="en-US" altLang="zh-CN" sz="3200">
                <a:latin typeface="Calibri" pitchFamily="34" charset="0"/>
              </a:rPr>
              <a:t>   </a:t>
            </a:r>
            <a:endParaRPr lang="zh-CN" altLang="en-US" sz="3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II</a:t>
            </a:r>
            <a:r>
              <a:rPr lang="zh-CN" altLang="en-US" dirty="0"/>
              <a:t>级：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zh-CN" altLang="en-US" dirty="0"/>
              <a:t>    病理上粘液样变的范围比</a:t>
            </a:r>
            <a:r>
              <a:rPr lang="en-US" altLang="zh-CN" dirty="0"/>
              <a:t>I</a:t>
            </a:r>
            <a:r>
              <a:rPr lang="zh-CN" altLang="en-US" dirty="0"/>
              <a:t>级损伤要广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  MRI</a:t>
            </a:r>
            <a:r>
              <a:rPr lang="zh-CN" altLang="en-US" dirty="0" smtClean="0"/>
              <a:t>：表现</a:t>
            </a:r>
            <a:r>
              <a:rPr lang="zh-CN" altLang="en-US" dirty="0"/>
              <a:t>为水平或斜形条状高信号，未达到半月板关节缘，可达到关节囊缘。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  </a:t>
            </a:r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932363" y="1406525"/>
            <a:ext cx="3754437" cy="4525963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endParaRPr lang="zh-CN" altLang="en-US" dirty="0"/>
          </a:p>
          <a:p>
            <a:pPr marL="0" indent="0">
              <a:buFont typeface="Wingdings" pitchFamily="2" charset="2"/>
              <a:buNone/>
            </a:pPr>
            <a:r>
              <a:rPr lang="zh-CN" altLang="en-US" dirty="0"/>
              <a:t>诊断要点：</a:t>
            </a:r>
            <a:endParaRPr lang="en-US" altLang="zh-CN" dirty="0"/>
          </a:p>
          <a:p>
            <a:pPr marL="0" indent="0">
              <a:buFont typeface="Wingdings" pitchFamily="2" charset="2"/>
              <a:buNone/>
            </a:pPr>
            <a:r>
              <a:rPr lang="zh-CN" altLang="en-US" sz="2400" dirty="0"/>
              <a:t>水平的、线性的半月板内信号增高，可延伸至半月板的关节囊缘，但未达到半月板的关节面缘</a:t>
            </a:r>
            <a:endParaRPr lang="en-US" altLang="zh-CN" sz="2400" dirty="0"/>
          </a:p>
          <a:p>
            <a:pPr marL="0" indent="0"/>
            <a:endParaRPr lang="zh-CN" altLang="en-US" dirty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836613"/>
            <a:ext cx="4643437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III</a:t>
            </a:r>
            <a:r>
              <a:rPr lang="zh-CN" altLang="en-US" dirty="0"/>
              <a:t>级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 MRI</a:t>
            </a:r>
            <a:r>
              <a:rPr lang="zh-CN" altLang="en-US" dirty="0" smtClean="0"/>
              <a:t>：表现</a:t>
            </a:r>
            <a:r>
              <a:rPr lang="zh-CN" altLang="en-US" dirty="0"/>
              <a:t>为半月板内的高信号达关节面缘。半月板撕裂表现比较复杂，形态多样。</a:t>
            </a:r>
            <a:endParaRPr lang="en-US" altLang="zh-CN" dirty="0"/>
          </a:p>
          <a:p>
            <a:pPr>
              <a:buFont typeface="Wingdings" pitchFamily="2" charset="2"/>
              <a:buNone/>
            </a:pPr>
            <a:r>
              <a:rPr lang="en-US" altLang="zh-CN" dirty="0"/>
              <a:t> 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8313" y="620713"/>
            <a:ext cx="8280400" cy="796925"/>
          </a:xfrm>
        </p:spPr>
        <p:txBody>
          <a:bodyPr>
            <a:normAutofit fontScale="90000"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/>
            </a:r>
            <a:br>
              <a:rPr lang="zh-CN" altLang="en-US" sz="2400">
                <a:solidFill>
                  <a:srgbClr val="FF0000"/>
                </a:solidFill>
              </a:rPr>
            </a:br>
            <a:endParaRPr lang="zh-CN" altLang="en-US" sz="2400"/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9913" y="471488"/>
            <a:ext cx="3683000" cy="3749675"/>
          </a:xfrm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85775"/>
            <a:ext cx="400208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箭头连接符 3"/>
          <p:cNvCxnSpPr/>
          <p:nvPr/>
        </p:nvCxnSpPr>
        <p:spPr>
          <a:xfrm flipV="1">
            <a:off x="2319338" y="2708275"/>
            <a:ext cx="288925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6372225" y="2708275"/>
            <a:ext cx="287338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35696" y="4725144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诊断要点：</a:t>
            </a:r>
            <a:b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半月板内高信号到达一个或两个关节面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CN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可以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呈线性或不规则形信号增高。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/>
              <a:t>半月板内高信号改变的诊断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sz="3000" dirty="0"/>
              <a:t>I</a:t>
            </a:r>
            <a:r>
              <a:rPr lang="zh-CN" altLang="en-US" sz="3000" dirty="0"/>
              <a:t>级、</a:t>
            </a:r>
            <a:r>
              <a:rPr lang="en-US" altLang="zh-CN" sz="3000" dirty="0"/>
              <a:t>II</a:t>
            </a:r>
            <a:r>
              <a:rPr lang="zh-CN" altLang="en-US" sz="3000" dirty="0"/>
              <a:t>级</a:t>
            </a:r>
            <a:r>
              <a:rPr lang="zh-CN" altLang="en-US" sz="3000" dirty="0" smtClean="0"/>
              <a:t>信号一般不</a:t>
            </a:r>
            <a:r>
              <a:rPr lang="zh-CN" altLang="en-US" sz="3000" dirty="0"/>
              <a:t>诊断为半月板的撕裂。</a:t>
            </a:r>
            <a:endParaRPr lang="en-US" altLang="zh-CN" sz="3000" dirty="0"/>
          </a:p>
          <a:p>
            <a:pPr>
              <a:lnSpc>
                <a:spcPct val="90000"/>
              </a:lnSpc>
            </a:pPr>
            <a:r>
              <a:rPr lang="zh-CN" altLang="en-US" sz="3000" dirty="0"/>
              <a:t>半月板内的</a:t>
            </a:r>
            <a:r>
              <a:rPr lang="en-US" altLang="zh-CN" sz="3000" dirty="0"/>
              <a:t>III</a:t>
            </a:r>
            <a:r>
              <a:rPr lang="zh-CN" altLang="en-US" sz="3000" dirty="0"/>
              <a:t>级信号改变：</a:t>
            </a:r>
            <a:endParaRPr lang="en-US" altLang="zh-CN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3000" dirty="0"/>
              <a:t>        </a:t>
            </a:r>
            <a:r>
              <a:rPr lang="zh-CN" altLang="en-US" sz="3000" dirty="0"/>
              <a:t>如果是年轻患者并且有明确外伤史、专科体征阳性诊断为半月板撕裂；</a:t>
            </a:r>
            <a:endParaRPr lang="en-US" altLang="zh-CN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3000" dirty="0"/>
              <a:t>        </a:t>
            </a:r>
            <a:r>
              <a:rPr lang="zh-CN" altLang="en-US" sz="3000" dirty="0"/>
              <a:t>如果是无症状和明确外伤史的患者，诊断为退变建议随访；</a:t>
            </a:r>
            <a:endParaRPr lang="en-US" altLang="zh-CN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3000" dirty="0"/>
              <a:t>        </a:t>
            </a:r>
            <a:r>
              <a:rPr lang="zh-CN" altLang="en-US" sz="3000" dirty="0" smtClean="0"/>
              <a:t>如果</a:t>
            </a:r>
            <a:r>
              <a:rPr lang="zh-CN" altLang="en-US" sz="3000" dirty="0"/>
              <a:t>是年龄大的患者，首先诊断为退变，除非临床症状典型，可考虑为退变基础上的撕裂。</a:t>
            </a:r>
            <a:endParaRPr lang="en-US" altLang="zh-CN" sz="3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3000" dirty="0"/>
              <a:t>   </a:t>
            </a:r>
            <a:endParaRPr lang="zh-CN" altLang="en-US" sz="3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2852738"/>
            <a:ext cx="4632325" cy="3425825"/>
          </a:xfrm>
          <a:noFill/>
          <a:ln/>
        </p:spPr>
      </p:pic>
      <p:pic>
        <p:nvPicPr>
          <p:cNvPr id="5837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795963" y="2492375"/>
            <a:ext cx="2928937" cy="4144963"/>
          </a:xfrm>
          <a:noFill/>
          <a:ln/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88913"/>
            <a:ext cx="633253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if_acl%20pcl%20closeu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25538"/>
            <a:ext cx="7697788" cy="47228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6525" y="304800"/>
            <a:ext cx="6191250" cy="955675"/>
          </a:xfrm>
        </p:spPr>
        <p:txBody>
          <a:bodyPr/>
          <a:lstStyle/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）盘状半月板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8229600" cy="4572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latin typeface="隶书" pitchFamily="49" charset="-122"/>
              </a:rPr>
              <a:t>矢状面：连续三个层面均呈双凹镜样表现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latin typeface="隶书" pitchFamily="49" charset="-122"/>
              </a:rPr>
              <a:t>冠状面：盘状半月板中部宽度显著增宽，与同侧胫骨关节面宽度的比率（板</a:t>
            </a:r>
            <a:r>
              <a:rPr lang="en-US" altLang="zh-CN" sz="2800" dirty="0">
                <a:latin typeface="隶书" pitchFamily="49" charset="-122"/>
              </a:rPr>
              <a:t>/</a:t>
            </a:r>
            <a:r>
              <a:rPr lang="zh-CN" altLang="en-US" sz="2800" dirty="0">
                <a:latin typeface="隶书" pitchFamily="49" charset="-122"/>
              </a:rPr>
              <a:t>胫比率）超过</a:t>
            </a:r>
            <a:r>
              <a:rPr lang="en-US" altLang="zh-CN" sz="2800" dirty="0">
                <a:latin typeface="隶书" pitchFamily="49" charset="-122"/>
              </a:rPr>
              <a:t>50%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latin typeface="隶书" pitchFamily="49" charset="-122"/>
              </a:rPr>
              <a:t>板</a:t>
            </a:r>
            <a:r>
              <a:rPr lang="en-US" altLang="zh-CN" sz="2800" dirty="0">
                <a:latin typeface="隶书" pitchFamily="49" charset="-122"/>
              </a:rPr>
              <a:t>/</a:t>
            </a:r>
            <a:r>
              <a:rPr lang="zh-CN" altLang="en-US" sz="2800" dirty="0">
                <a:latin typeface="隶书" pitchFamily="49" charset="-122"/>
              </a:rPr>
              <a:t>胫比率：</a:t>
            </a:r>
            <a:r>
              <a:rPr lang="en-US" altLang="zh-CN" sz="2800" dirty="0">
                <a:latin typeface="隶书" pitchFamily="49" charset="-122"/>
              </a:rPr>
              <a:t>51%-75%--</a:t>
            </a:r>
            <a:r>
              <a:rPr lang="zh-CN" altLang="en-US" sz="2800" dirty="0">
                <a:latin typeface="隶书" pitchFamily="49" charset="-122"/>
              </a:rPr>
              <a:t>小盘状半月板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zh-CN" altLang="en-US" sz="2800" dirty="0">
                <a:latin typeface="隶书" pitchFamily="49" charset="-122"/>
              </a:rPr>
              <a:t>            大于</a:t>
            </a:r>
            <a:r>
              <a:rPr lang="en-US" altLang="zh-CN" sz="2800" dirty="0">
                <a:latin typeface="隶书" pitchFamily="49" charset="-122"/>
              </a:rPr>
              <a:t>75%--</a:t>
            </a:r>
            <a:r>
              <a:rPr lang="zh-CN" altLang="en-US" sz="2800" dirty="0">
                <a:latin typeface="隶书" pitchFamily="49" charset="-122"/>
              </a:rPr>
              <a:t>大盘状半月板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/>
              <a:t>盘状半月板的临床特点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盘状半月板不利于膝关节负荷的传导</a:t>
            </a:r>
            <a:endParaRPr lang="en-US" altLang="zh-CN" sz="2800" dirty="0"/>
          </a:p>
          <a:p>
            <a:r>
              <a:rPr lang="zh-CN" altLang="en-US" sz="2800" dirty="0"/>
              <a:t>外侧盘状半月</a:t>
            </a:r>
            <a:r>
              <a:rPr lang="zh-CN" altLang="en-US" sz="2800" dirty="0" smtClean="0"/>
              <a:t>板多见，内侧明显较少</a:t>
            </a:r>
            <a:endParaRPr lang="en-US" altLang="zh-CN" sz="2800" dirty="0" smtClean="0"/>
          </a:p>
          <a:p>
            <a:r>
              <a:rPr lang="zh-CN" altLang="en-US" sz="2800" dirty="0" smtClean="0"/>
              <a:t>症状</a:t>
            </a:r>
            <a:r>
              <a:rPr lang="zh-CN" altLang="en-US" sz="2800" dirty="0"/>
              <a:t>多在青少年阶段出现</a:t>
            </a:r>
            <a:endParaRPr lang="en-US" altLang="zh-CN" sz="2800" dirty="0"/>
          </a:p>
          <a:p>
            <a:r>
              <a:rPr lang="zh-CN" altLang="en-US" sz="2800" dirty="0"/>
              <a:t>临床表现：</a:t>
            </a:r>
            <a:endParaRPr lang="en-US" altLang="zh-CN" sz="2800" dirty="0"/>
          </a:p>
          <a:p>
            <a:pPr>
              <a:buFont typeface="Wingdings" pitchFamily="2" charset="2"/>
              <a:buNone/>
            </a:pPr>
            <a:r>
              <a:rPr lang="en-US" altLang="zh-CN" sz="2800" dirty="0"/>
              <a:t>         </a:t>
            </a:r>
            <a:r>
              <a:rPr lang="zh-CN" altLang="en-US" sz="2800" dirty="0"/>
              <a:t>弹响、伸屈受限，合并撕裂时可有疼痛、腿无力及关节交锁。</a:t>
            </a:r>
            <a:endParaRPr lang="en-US" altLang="zh-CN" sz="2800" dirty="0"/>
          </a:p>
          <a:p>
            <a:pPr>
              <a:buFont typeface="Wingdings" pitchFamily="2" charset="2"/>
              <a:buNone/>
            </a:pPr>
            <a:endParaRPr lang="zh-CN" altLang="en-US" sz="2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0" y="122441"/>
            <a:ext cx="254889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91" y="91706"/>
            <a:ext cx="254889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8186"/>
            <a:ext cx="254889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05" y="3501008"/>
            <a:ext cx="254889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36" y="3501008"/>
            <a:ext cx="2548891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86918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盘状半月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板</a:t>
            </a:r>
          </a:p>
        </p:txBody>
      </p:sp>
    </p:spTree>
    <p:extLst>
      <p:ext uri="{BB962C8B-B14F-4D97-AF65-F5344CB8AC3E}">
        <p14:creationId xmlns:p14="http://schemas.microsoft.com/office/powerpoint/2010/main" val="3502773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）半月板囊肿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半月板囊肿归属于腱鞘囊肿，发生于半月板内及半月板周边。</a:t>
            </a:r>
            <a:endParaRPr lang="en-US" altLang="zh-CN" sz="2800" dirty="0"/>
          </a:p>
          <a:p>
            <a:r>
              <a:rPr lang="zh-CN" altLang="en-US" sz="2800" dirty="0"/>
              <a:t>半月板囊肿与</a:t>
            </a:r>
            <a:r>
              <a:rPr lang="zh-CN" altLang="en-US" sz="2800" dirty="0">
                <a:solidFill>
                  <a:srgbClr val="FF0000"/>
                </a:solidFill>
              </a:rPr>
              <a:t>半月板撕裂有关</a:t>
            </a:r>
            <a:r>
              <a:rPr lang="zh-CN" altLang="en-US" sz="2800" dirty="0"/>
              <a:t>，当滑液压入撕裂处，</a:t>
            </a:r>
            <a:r>
              <a:rPr lang="en-US" altLang="zh-CN" sz="2800" dirty="0"/>
              <a:t> </a:t>
            </a:r>
            <a:r>
              <a:rPr lang="zh-CN" altLang="en-US" sz="2800" dirty="0"/>
              <a:t>通过这个通道挤入关节囊边缘就形成了囊肿。</a:t>
            </a:r>
            <a:endParaRPr lang="en-US" altLang="zh-CN" sz="2800" dirty="0"/>
          </a:p>
          <a:p>
            <a:r>
              <a:rPr lang="zh-CN" altLang="en-US" sz="2800" dirty="0"/>
              <a:t>囊肿近半月板处可呈尖状突起，与半月板相连。</a:t>
            </a:r>
            <a:endParaRPr lang="en-US" altLang="zh-CN" sz="2800" dirty="0"/>
          </a:p>
          <a:p>
            <a:endParaRPr lang="zh-CN" altLang="en-US" sz="2800" dirty="0"/>
          </a:p>
          <a:p>
            <a:pPr>
              <a:buFont typeface="Wingdings" pitchFamily="2" charset="2"/>
              <a:buNone/>
            </a:pPr>
            <a:endParaRPr lang="zh-CN" altLang="en-US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/>
              <a:t>半月板囊肿的</a:t>
            </a:r>
            <a:r>
              <a:rPr lang="en-US" altLang="zh-CN"/>
              <a:t>MR</a:t>
            </a:r>
            <a:r>
              <a:rPr lang="zh-CN" altLang="en-US"/>
              <a:t>信号</a:t>
            </a:r>
          </a:p>
        </p:txBody>
      </p:sp>
      <p:sp>
        <p:nvSpPr>
          <p:cNvPr id="77827" name="内容占位符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zh-CN" sz="2800" dirty="0"/>
              <a:t>T1WI</a:t>
            </a:r>
            <a:r>
              <a:rPr lang="zh-CN" altLang="en-US" sz="2800" dirty="0"/>
              <a:t>：均匀低信号</a:t>
            </a:r>
            <a:endParaRPr lang="en-US" altLang="zh-CN" sz="2800" dirty="0"/>
          </a:p>
          <a:p>
            <a:r>
              <a:rPr lang="en-US" altLang="zh-CN" sz="2800" dirty="0"/>
              <a:t>T2WI</a:t>
            </a:r>
            <a:r>
              <a:rPr lang="zh-CN" altLang="en-US" sz="2800" dirty="0"/>
              <a:t>、</a:t>
            </a:r>
            <a:r>
              <a:rPr lang="en-US" altLang="zh-CN" sz="2800" dirty="0"/>
              <a:t>PD FS T2WI</a:t>
            </a:r>
            <a:r>
              <a:rPr lang="zh-CN" altLang="en-US" sz="2800" dirty="0"/>
              <a:t>呈均匀高信号</a:t>
            </a:r>
            <a:endParaRPr lang="en-US" altLang="zh-CN" sz="2800" dirty="0"/>
          </a:p>
          <a:p>
            <a:r>
              <a:rPr lang="zh-CN" altLang="en-US" sz="2800" dirty="0"/>
              <a:t>半月板囊肿内常有血性或凝胶状液体，信号会有所改变</a:t>
            </a:r>
            <a:endParaRPr lang="en-US" altLang="zh-CN" sz="2800" dirty="0"/>
          </a:p>
          <a:p>
            <a:r>
              <a:rPr lang="zh-CN" altLang="en-US" sz="2800" dirty="0"/>
              <a:t>囊肿可呈分房或分隔改变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6423025" y="4887913"/>
            <a:ext cx="2541463" cy="120808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400" dirty="0"/>
              <a:t>外侧半月板撕裂合并半月板囊肿</a:t>
            </a: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3784600"/>
            <a:ext cx="28765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5913" y="4232275"/>
            <a:ext cx="32289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404813"/>
            <a:ext cx="36099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417513"/>
            <a:ext cx="36369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404813"/>
            <a:ext cx="304482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箭头连接符 4"/>
          <p:cNvCxnSpPr/>
          <p:nvPr/>
        </p:nvCxnSpPr>
        <p:spPr>
          <a:xfrm flipV="1">
            <a:off x="1463675" y="5797550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979613" y="5797550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5076825" y="5843588"/>
            <a:ext cx="0" cy="433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1463675" y="3213100"/>
            <a:ext cx="366713" cy="360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7591425" y="2852738"/>
            <a:ext cx="220663" cy="360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233363"/>
            <a:ext cx="36290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09550"/>
            <a:ext cx="36766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489325"/>
            <a:ext cx="32861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5650" y="3455988"/>
            <a:ext cx="36766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膝关节扫描序列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611560" y="1988840"/>
            <a:ext cx="819807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zh-CN" altLang="en-US" sz="2000" dirty="0" smtClean="0"/>
              <a:t>横断</a:t>
            </a:r>
            <a:r>
              <a:rPr lang="zh-CN" altLang="en-US" sz="2000" dirty="0"/>
              <a:t>位：</a:t>
            </a:r>
            <a:r>
              <a:rPr lang="en-US" altLang="zh-CN" sz="2000" dirty="0" smtClean="0"/>
              <a:t>PD+FS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T1WI</a:t>
            </a:r>
            <a:r>
              <a:rPr lang="zh-CN" altLang="en-US" sz="2000" dirty="0" smtClean="0"/>
              <a:t>；</a:t>
            </a:r>
            <a:r>
              <a:rPr lang="zh-CN" altLang="en-US" sz="2000" dirty="0"/>
              <a:t>冠状位：</a:t>
            </a:r>
            <a:r>
              <a:rPr lang="en-US" altLang="zh-CN" sz="2000" dirty="0"/>
              <a:t>PD+FS</a:t>
            </a:r>
            <a:r>
              <a:rPr lang="zh-CN" altLang="en-US" sz="2000" dirty="0"/>
              <a:t>，矢状位：</a:t>
            </a:r>
            <a:r>
              <a:rPr lang="en-US" altLang="zh-CN" sz="2000" dirty="0"/>
              <a:t>PD+FS</a:t>
            </a:r>
            <a:r>
              <a:rPr lang="zh-CN" altLang="en-US" sz="2000" dirty="0"/>
              <a:t>，</a:t>
            </a:r>
            <a:r>
              <a:rPr lang="en-US" altLang="zh-CN" sz="2000" dirty="0" smtClean="0"/>
              <a:t>T1WI</a:t>
            </a:r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PD+FS</a:t>
            </a:r>
            <a:r>
              <a:rPr lang="zh-CN" altLang="en-US" sz="2000" dirty="0"/>
              <a:t>（</a:t>
            </a:r>
            <a:r>
              <a:rPr lang="en-US" altLang="zh-CN" sz="2000" dirty="0"/>
              <a:t>TR3500-4000</a:t>
            </a:r>
            <a:r>
              <a:rPr lang="zh-CN" altLang="en-US" sz="2000" dirty="0"/>
              <a:t>，</a:t>
            </a:r>
            <a:r>
              <a:rPr lang="en-US" altLang="zh-CN" sz="2000" dirty="0" smtClean="0"/>
              <a:t>TE35-40</a:t>
            </a:r>
            <a:r>
              <a:rPr lang="zh-CN" altLang="en-US" sz="2000" dirty="0" smtClean="0"/>
              <a:t>）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T1WI</a:t>
            </a:r>
            <a:r>
              <a:rPr lang="zh-CN" altLang="en-US" sz="2000" dirty="0" smtClean="0"/>
              <a:t>（</a:t>
            </a:r>
            <a:r>
              <a:rPr lang="en-US" altLang="zh-CN" sz="2000" dirty="0" smtClean="0"/>
              <a:t>TR500-1000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TE12-20</a:t>
            </a:r>
            <a:r>
              <a:rPr lang="zh-CN" altLang="en-US" sz="2000" dirty="0" smtClean="0"/>
              <a:t>）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 smtClean="0"/>
          </a:p>
          <a:p>
            <a:r>
              <a:rPr lang="zh-CN" altLang="en-US" sz="2000" dirty="0" smtClean="0"/>
              <a:t>轻度屈曲膝关节（</a:t>
            </a:r>
            <a:r>
              <a:rPr lang="en-US" altLang="zh-CN" sz="2000" dirty="0" smtClean="0"/>
              <a:t>15-30</a:t>
            </a:r>
            <a:r>
              <a:rPr lang="zh-CN" altLang="en-US" sz="2000" dirty="0" smtClean="0"/>
              <a:t>度）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 smtClean="0"/>
          </a:p>
          <a:p>
            <a:r>
              <a:rPr lang="zh-CN" altLang="en-US" sz="2000" dirty="0" smtClean="0"/>
              <a:t>外旋</a:t>
            </a:r>
            <a:r>
              <a:rPr lang="en-US" altLang="zh-CN" sz="2000" dirty="0" smtClean="0"/>
              <a:t>10-15</a:t>
            </a:r>
            <a:r>
              <a:rPr lang="zh-CN" altLang="en-US" sz="2000" dirty="0" smtClean="0"/>
              <a:t>度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5073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膝关节屈肌群</a:t>
            </a:r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67517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22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膝关节伸肌群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703309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26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髌肌腱（</a:t>
            </a:r>
            <a:r>
              <a:rPr lang="en-US" altLang="zh-CN" dirty="0" err="1" smtClean="0"/>
              <a:t>PaT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/>
              <a:t>膝关节前方，为股四头肌腱延续部分</a:t>
            </a:r>
            <a:endParaRPr lang="en-US" altLang="zh-CN" sz="2800" dirty="0" smtClean="0"/>
          </a:p>
          <a:p>
            <a:r>
              <a:rPr lang="zh-CN" altLang="en-US" sz="2800" dirty="0" smtClean="0"/>
              <a:t>起于髌骨，止于胫骨粗隆</a:t>
            </a:r>
            <a:endParaRPr lang="en-US" altLang="zh-CN" sz="2800" dirty="0" smtClean="0"/>
          </a:p>
          <a:p>
            <a:r>
              <a:rPr lang="zh-CN" altLang="en-US" sz="2800" dirty="0" smtClean="0"/>
              <a:t>从前方加固和限制膝关节过度屈曲</a:t>
            </a:r>
            <a:endParaRPr lang="zh-CN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85" y="3717032"/>
            <a:ext cx="2943867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65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前交叉韧带（</a:t>
            </a:r>
            <a:r>
              <a:rPr lang="en-US" altLang="zh-CN" dirty="0" smtClean="0"/>
              <a:t>ACL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66800" y="1981200"/>
            <a:ext cx="8077200" cy="4114800"/>
          </a:xfrm>
        </p:spPr>
        <p:txBody>
          <a:bodyPr/>
          <a:lstStyle/>
          <a:p>
            <a:r>
              <a:rPr lang="zh-CN" altLang="en-US" sz="2800" dirty="0" smtClean="0"/>
              <a:t>关节内、滑膜囊外</a:t>
            </a:r>
            <a:endParaRPr lang="en-US" altLang="zh-CN" sz="2800" dirty="0" smtClean="0"/>
          </a:p>
          <a:p>
            <a:r>
              <a:rPr lang="zh-CN" altLang="en-US" sz="2800" dirty="0" smtClean="0"/>
              <a:t>长</a:t>
            </a:r>
            <a:r>
              <a:rPr lang="en-US" altLang="zh-CN" sz="2800" dirty="0" smtClean="0"/>
              <a:t>38mm</a:t>
            </a:r>
            <a:r>
              <a:rPr lang="zh-CN" altLang="en-US" sz="2800" dirty="0" smtClean="0"/>
              <a:t>，宽</a:t>
            </a:r>
            <a:r>
              <a:rPr lang="en-US" altLang="zh-CN" sz="2800" dirty="0" smtClean="0"/>
              <a:t>11mm</a:t>
            </a:r>
            <a:r>
              <a:rPr lang="zh-CN" altLang="en-US" sz="2800" dirty="0" smtClean="0"/>
              <a:t>，螺旋状纤维贯穿全长</a:t>
            </a:r>
            <a:endParaRPr lang="en-US" altLang="zh-CN" sz="2800" dirty="0" smtClean="0"/>
          </a:p>
          <a:p>
            <a:r>
              <a:rPr lang="zh-CN" altLang="en-US" sz="2800" dirty="0" smtClean="0"/>
              <a:t>前内束、后外束</a:t>
            </a:r>
            <a:endParaRPr lang="en-US" altLang="zh-CN" sz="2800" dirty="0" smtClean="0"/>
          </a:p>
          <a:p>
            <a:r>
              <a:rPr lang="zh-CN" altLang="en-US" sz="2800" dirty="0" smtClean="0"/>
              <a:t>股骨髁间部由后上外侧向前下内侧斜行</a:t>
            </a:r>
            <a:endParaRPr lang="en-US" altLang="zh-CN" sz="2800" dirty="0" smtClean="0"/>
          </a:p>
          <a:p>
            <a:r>
              <a:rPr lang="zh-CN" altLang="en-US" sz="2800" dirty="0" smtClean="0"/>
              <a:t>最大伸展及</a:t>
            </a:r>
            <a:r>
              <a:rPr lang="en-US" altLang="zh-CN" sz="2800" dirty="0" smtClean="0"/>
              <a:t>90</a:t>
            </a:r>
            <a:r>
              <a:rPr lang="zh-CN" altLang="en-US" sz="2800" dirty="0" smtClean="0"/>
              <a:t>度屈曲时张力增加，</a:t>
            </a:r>
            <a:r>
              <a:rPr lang="en-US" altLang="zh-CN" sz="2800" dirty="0" smtClean="0"/>
              <a:t>45</a:t>
            </a:r>
            <a:r>
              <a:rPr lang="zh-CN" altLang="en-US" sz="2800" dirty="0" smtClean="0"/>
              <a:t>度屈曲较为松弛</a:t>
            </a:r>
            <a:endParaRPr lang="en-US" altLang="zh-CN" sz="2800" dirty="0" smtClean="0"/>
          </a:p>
          <a:p>
            <a:r>
              <a:rPr lang="zh-CN" altLang="en-US" sz="2800" dirty="0" smtClean="0"/>
              <a:t>股骨附着处略显脆弱，易损伤</a:t>
            </a:r>
            <a:endParaRPr lang="en-US" altLang="zh-CN" sz="2800" dirty="0" smtClean="0"/>
          </a:p>
          <a:p>
            <a:r>
              <a:rPr lang="zh-CN" altLang="en-US" sz="2800" dirty="0" smtClean="0"/>
              <a:t>胫骨端扇形附着于胫骨棘与内侧半月板前角之间</a:t>
            </a:r>
            <a:endParaRPr lang="en-US" altLang="zh-CN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81"/>
            <a:ext cx="2384082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84864"/>
      </p:ext>
    </p:extLst>
  </p:cSld>
  <p:clrMapOvr>
    <a:masterClrMapping/>
  </p:clrMapOvr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Pages>0</Pages>
  <Words>1432</Words>
  <Characters>0</Characters>
  <Application>Microsoft Office PowerPoint</Application>
  <DocSecurity>0</DocSecurity>
  <PresentationFormat>全屏显示(4:3)</PresentationFormat>
  <Lines>0</Lines>
  <Paragraphs>186</Paragraphs>
  <Slides>46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Shimmer</vt:lpstr>
      <vt:lpstr>膝关节磁共振成像</vt:lpstr>
      <vt:lpstr>膝关节解剖</vt:lpstr>
      <vt:lpstr>PowerPoint 演示文稿</vt:lpstr>
      <vt:lpstr>PowerPoint 演示文稿</vt:lpstr>
      <vt:lpstr>膝关节扫描序列</vt:lpstr>
      <vt:lpstr>膝关节屈肌群</vt:lpstr>
      <vt:lpstr>膝关节伸肌群</vt:lpstr>
      <vt:lpstr>髌肌腱（PaT）</vt:lpstr>
      <vt:lpstr>前交叉韧带（ACL）</vt:lpstr>
      <vt:lpstr>后交叉韧带（PCL）</vt:lpstr>
      <vt:lpstr>内侧副韧带（MCL）</vt:lpstr>
      <vt:lpstr>膝外侧支持组织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半月板功能与解剖</vt:lpstr>
      <vt:lpstr>大体标本与对照示意图</vt:lpstr>
      <vt:lpstr>大体标本解剖图</vt:lpstr>
      <vt:lpstr>PowerPoint 演示文稿</vt:lpstr>
      <vt:lpstr>正常半月板MR表现</vt:lpstr>
      <vt:lpstr>PowerPoint 演示文稿</vt:lpstr>
      <vt:lpstr>膝关节半月板病变</vt:lpstr>
      <vt:lpstr>（1）半月板退变和损伤分级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半月板内高信号改变的诊断</vt:lpstr>
      <vt:lpstr>PowerPoint 演示文稿</vt:lpstr>
      <vt:lpstr>（2）盘状半月板</vt:lpstr>
      <vt:lpstr>盘状半月板的临床特点</vt:lpstr>
      <vt:lpstr>PowerPoint 演示文稿</vt:lpstr>
      <vt:lpstr>（3）半月板囊肿</vt:lpstr>
      <vt:lpstr>半月板囊肿的MR信号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膝磁共振成像</dc:title>
  <dc:subject/>
  <dc:creator>tu</dc:creator>
  <cp:keywords/>
  <dc:description/>
  <cp:lastModifiedBy>User</cp:lastModifiedBy>
  <cp:revision>40</cp:revision>
  <dcterms:created xsi:type="dcterms:W3CDTF">2012-06-06T01:30:27Z</dcterms:created>
  <dcterms:modified xsi:type="dcterms:W3CDTF">2014-07-17T22:40:08Z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2052-9.1.0.4517</vt:lpwstr>
  </property>
</Properties>
</file>